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93850" y="885189"/>
            <a:ext cx="6871334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7540" cy="412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4907" y="882142"/>
            <a:ext cx="2150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C00000"/>
                </a:solidFill>
              </a:rPr>
              <a:t>CHUYÊN</a:t>
            </a:r>
            <a:r>
              <a:rPr sz="2400" u="none" spc="-50" dirty="0">
                <a:solidFill>
                  <a:srgbClr val="C00000"/>
                </a:solidFill>
              </a:rPr>
              <a:t> </a:t>
            </a:r>
            <a:r>
              <a:rPr sz="2400" u="none" dirty="0">
                <a:solidFill>
                  <a:srgbClr val="C00000"/>
                </a:solidFill>
              </a:rPr>
              <a:t>ĐỀ</a:t>
            </a:r>
            <a:r>
              <a:rPr sz="2400" u="none" spc="-45" dirty="0">
                <a:solidFill>
                  <a:srgbClr val="C00000"/>
                </a:solidFill>
              </a:rPr>
              <a:t> </a:t>
            </a:r>
            <a:r>
              <a:rPr sz="2400" u="none" dirty="0">
                <a:solidFill>
                  <a:srgbClr val="C00000"/>
                </a:solidFill>
              </a:rPr>
              <a:t>4.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491485" y="1247901"/>
            <a:ext cx="5073015" cy="164782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CÁC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VĂN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BẢN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NHẬT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DỤNG</a:t>
            </a:r>
            <a:endParaRPr sz="24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710"/>
              </a:spcBef>
            </a:pPr>
            <a:r>
              <a:rPr sz="2400" b="1" dirty="0">
                <a:latin typeface="Times New Roman"/>
                <a:cs typeface="Times New Roman"/>
              </a:rPr>
              <a:t>*****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BẢNG </a:t>
            </a:r>
            <a:r>
              <a:rPr sz="1800" b="1" dirty="0">
                <a:latin typeface="Times New Roman"/>
                <a:cs typeface="Times New Roman"/>
              </a:rPr>
              <a:t>HỆ </a:t>
            </a:r>
            <a:r>
              <a:rPr sz="1800" b="1" spc="-5" dirty="0">
                <a:latin typeface="Times New Roman"/>
                <a:cs typeface="Times New Roman"/>
              </a:rPr>
              <a:t>THỐNG CÁC VĂN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 NHẬT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DỤNG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400" y="2964814"/>
          <a:ext cx="8728074" cy="3771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5770">
                <a:tc>
                  <a:txBody>
                    <a:bodyPr/>
                    <a:lstStyle/>
                    <a:p>
                      <a:pPr marL="91440">
                        <a:lnSpc>
                          <a:spcPts val="207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phẩm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Thể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loại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và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Phương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0645" marR="72390" algn="ctr">
                        <a:lnSpc>
                          <a:spcPct val="1244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thức</a:t>
                      </a:r>
                      <a:r>
                        <a:rPr sz="1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biểu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đạt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58445" marR="175260" indent="-76200">
                        <a:lnSpc>
                          <a:spcPct val="1244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sá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g  tác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565150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Đặc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nội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dung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516255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Đặc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sắc nghệ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thuật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13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Phong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44145">
                        <a:lnSpc>
                          <a:spcPct val="1244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cách Hồ 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Chí</a:t>
                      </a:r>
                      <a:r>
                        <a:rPr sz="18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Minh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6479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Lê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Anh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bản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nhật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dụng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14732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miêu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tả,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nghị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1990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Vẻ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phong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Hồ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58445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Chí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Minh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sự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kết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hài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hòa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giữa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truyền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thống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35877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hiện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đại,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dân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tộc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loại, thanh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cao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dị.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bản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kết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giữa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kể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191770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bình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nhiên,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chọn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lọc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tiết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tiêu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27559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biểu, đan xen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thơ,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 từ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Hán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Việt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gợi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gần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gũi;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sử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dụng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nghệ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thuật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lập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5086"/>
            <a:ext cx="8258809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6099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 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hạn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chế,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45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 một 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tiếp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" dirty="0">
                <a:latin typeface="Times New Roman"/>
                <a:cs typeface="Times New Roman"/>
              </a:rPr>
              <a:t> hưởng</a:t>
            </a:r>
            <a:r>
              <a:rPr sz="1800" dirty="0">
                <a:latin typeface="Times New Roman"/>
                <a:cs typeface="Times New Roman"/>
              </a:rPr>
              <a:t> bên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dirty="0">
                <a:latin typeface="Times New Roman"/>
                <a:cs typeface="Times New Roman"/>
              </a:rPr>
              <a:t> vẻ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đẹp</a:t>
            </a:r>
            <a:r>
              <a:rPr sz="1800" b="1" dirty="0">
                <a:latin typeface="Times New Roman"/>
                <a:cs typeface="Times New Roman"/>
              </a:rPr>
              <a:t> trong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lối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sống</a:t>
            </a:r>
            <a:r>
              <a:rPr sz="1800" b="1" dirty="0">
                <a:latin typeface="Times New Roman"/>
                <a:cs typeface="Times New Roman"/>
              </a:rPr>
              <a:t> và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 việc </a:t>
            </a:r>
            <a:r>
              <a:rPr sz="1800" b="1" spc="-5" dirty="0">
                <a:latin typeface="Times New Roman"/>
                <a:cs typeface="Times New Roman"/>
              </a:rPr>
              <a:t>thể hiện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phong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cách</a:t>
            </a:r>
            <a:r>
              <a:rPr sz="1800" b="1" dirty="0">
                <a:latin typeface="Times New Roman"/>
                <a:cs typeface="Times New Roman"/>
              </a:rPr>
              <a:t> Hồ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ở,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sàn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gỗ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cạnh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vẻn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vẹn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dirty="0">
                <a:latin typeface="Times New Roman"/>
                <a:cs typeface="Times New Roman"/>
              </a:rPr>
              <a:t> phòng,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đạc “mộc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sơ”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Tư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giản</a:t>
            </a:r>
            <a:r>
              <a:rPr sz="1800" dirty="0">
                <a:latin typeface="Times New Roman"/>
                <a:cs typeface="Times New Roman"/>
              </a:rPr>
              <a:t> dị: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quần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5" dirty="0">
                <a:latin typeface="Times New Roman"/>
                <a:cs typeface="Times New Roman"/>
              </a:rPr>
              <a:t> nâu,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 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trấn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dép</a:t>
            </a:r>
            <a:r>
              <a:rPr sz="1800" spc="5" dirty="0">
                <a:latin typeface="Times New Roman"/>
                <a:cs typeface="Times New Roman"/>
              </a:rPr>
              <a:t> lốp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730"/>
              </a:lnSpc>
              <a:spcBef>
                <a:spcPts val="14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uống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đạm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tộc: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rau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luộc,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dưa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ghém,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muối…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45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món 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chút 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b="1" dirty="0">
                <a:latin typeface="Times New Roman"/>
                <a:cs typeface="Times New Roman"/>
              </a:rPr>
              <a:t>3. Ý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 của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phong cách </a:t>
            </a:r>
            <a:r>
              <a:rPr sz="1800" b="1" spc="5" dirty="0">
                <a:latin typeface="Times New Roman"/>
                <a:cs typeface="Times New Roman"/>
              </a:rPr>
              <a:t>Hồ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</a:t>
            </a:r>
            <a:r>
              <a:rPr sz="1800" b="1" dirty="0">
                <a:latin typeface="Times New Roman"/>
                <a:cs typeface="Times New Roman"/>
              </a:rPr>
              <a:t> Minh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Phong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Bác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cách sống </a:t>
            </a:r>
            <a:r>
              <a:rPr sz="1800" spc="-5" dirty="0">
                <a:latin typeface="Times New Roman"/>
                <a:cs typeface="Times New Roman"/>
              </a:rPr>
              <a:t>giản</a:t>
            </a:r>
            <a:r>
              <a:rPr sz="1800" dirty="0">
                <a:latin typeface="Times New Roman"/>
                <a:cs typeface="Times New Roman"/>
              </a:rPr>
              <a:t> dị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vô</a:t>
            </a:r>
            <a:r>
              <a:rPr sz="1800" dirty="0">
                <a:latin typeface="Times New Roman"/>
                <a:cs typeface="Times New Roman"/>
              </a:rPr>
              <a:t> cùng 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5" dirty="0">
                <a:latin typeface="Times New Roman"/>
                <a:cs typeface="Times New Roman"/>
              </a:rPr>
              <a:t> đời.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21181"/>
            <a:ext cx="8257540" cy="714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6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204" dirty="0">
                <a:latin typeface="Cambria Math"/>
                <a:cs typeface="Cambria Math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vị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-5" dirty="0">
                <a:latin typeface="Times New Roman"/>
                <a:cs typeface="Times New Roman"/>
              </a:rPr>
              <a:t> như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Trãi,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Bỉnh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2.</a:t>
            </a:r>
            <a:r>
              <a:rPr spc="-5" dirty="0"/>
              <a:t> </a:t>
            </a:r>
            <a:r>
              <a:rPr dirty="0"/>
              <a:t>CÁC </a:t>
            </a:r>
            <a:r>
              <a:rPr spc="-5" dirty="0"/>
              <a:t>DẠNG</a:t>
            </a:r>
            <a:r>
              <a:rPr dirty="0"/>
              <a:t> ĐỀ</a:t>
            </a:r>
            <a:r>
              <a:rPr spc="-15" dirty="0"/>
              <a:t> </a:t>
            </a:r>
            <a:r>
              <a:rPr spc="-5" dirty="0"/>
              <a:t>ĐỌC</a:t>
            </a:r>
            <a:r>
              <a:rPr dirty="0"/>
              <a:t> </a:t>
            </a:r>
            <a:r>
              <a:rPr spc="-5" dirty="0"/>
              <a:t>HIỂU </a:t>
            </a:r>
            <a:r>
              <a:rPr dirty="0"/>
              <a:t>VÀ</a:t>
            </a:r>
            <a:r>
              <a:rPr spc="-10" dirty="0"/>
              <a:t> </a:t>
            </a:r>
            <a:r>
              <a:rPr dirty="0"/>
              <a:t>VIẾT </a:t>
            </a:r>
            <a:r>
              <a:rPr spc="-5" dirty="0"/>
              <a:t>TẬP</a:t>
            </a:r>
            <a:r>
              <a:rPr dirty="0"/>
              <a:t> </a:t>
            </a:r>
            <a:r>
              <a:rPr spc="-5" dirty="0"/>
              <a:t>LÀM</a:t>
            </a:r>
            <a:r>
              <a:rPr dirty="0"/>
              <a:t> </a:t>
            </a:r>
            <a:r>
              <a:rPr spc="-5" dirty="0"/>
              <a:t>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9445" cy="549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11290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ĐỌC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HIỂU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344170" algn="just">
              <a:lnSpc>
                <a:spcPct val="124600"/>
              </a:lnSpc>
            </a:pPr>
            <a:r>
              <a:rPr sz="1800" i="1" spc="-5" dirty="0">
                <a:latin typeface="Times New Roman"/>
                <a:cs typeface="Times New Roman"/>
              </a:rPr>
              <a:t>Trong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đời </a:t>
            </a:r>
            <a:r>
              <a:rPr sz="1800" i="1" dirty="0">
                <a:latin typeface="Times New Roman"/>
                <a:cs typeface="Times New Roman"/>
              </a:rPr>
              <a:t>đầy truân </a:t>
            </a:r>
            <a:r>
              <a:rPr sz="1800" i="1" spc="-5" dirty="0">
                <a:latin typeface="Times New Roman"/>
                <a:cs typeface="Times New Roman"/>
              </a:rPr>
              <a:t>chuyên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mình, chủ </a:t>
            </a:r>
            <a:r>
              <a:rPr sz="1800" i="1" dirty="0">
                <a:latin typeface="Times New Roman"/>
                <a:cs typeface="Times New Roman"/>
              </a:rPr>
              <a:t>tịch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Chí Minh đã tiếp xúc với </a:t>
            </a:r>
            <a:r>
              <a:rPr sz="1800" i="1" spc="-5" dirty="0">
                <a:latin typeface="Times New Roman"/>
                <a:cs typeface="Times New Roman"/>
              </a:rPr>
              <a:t>văn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hóa nhiều </a:t>
            </a:r>
            <a:r>
              <a:rPr sz="1800" i="1" spc="-5" dirty="0">
                <a:latin typeface="Times New Roman"/>
                <a:cs typeface="Times New Roman"/>
              </a:rPr>
              <a:t>nước, nhiều </a:t>
            </a:r>
            <a:r>
              <a:rPr sz="1800" i="1" dirty="0">
                <a:latin typeface="Times New Roman"/>
                <a:cs typeface="Times New Roman"/>
              </a:rPr>
              <a:t>vùng trên </a:t>
            </a:r>
            <a:r>
              <a:rPr sz="1800" i="1" spc="-5" dirty="0">
                <a:latin typeface="Times New Roman"/>
                <a:cs typeface="Times New Roman"/>
              </a:rPr>
              <a:t>thế giới, </a:t>
            </a:r>
            <a:r>
              <a:rPr sz="1800" i="1" dirty="0">
                <a:latin typeface="Times New Roman"/>
                <a:cs typeface="Times New Roman"/>
              </a:rPr>
              <a:t>cả </a:t>
            </a:r>
            <a:r>
              <a:rPr sz="1800" i="1" spc="-5" dirty="0">
                <a:latin typeface="Times New Roman"/>
                <a:cs typeface="Times New Roman"/>
              </a:rPr>
              <a:t>phương Đông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phương Tây. Trên </a:t>
            </a:r>
            <a:r>
              <a:rPr sz="1800" i="1" dirty="0">
                <a:latin typeface="Times New Roman"/>
                <a:cs typeface="Times New Roman"/>
              </a:rPr>
              <a:t>những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 tàu vượt trùng dương,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đã </a:t>
            </a:r>
            <a:r>
              <a:rPr sz="1800" i="1" spc="-5" dirty="0">
                <a:latin typeface="Times New Roman"/>
                <a:cs typeface="Times New Roman"/>
              </a:rPr>
              <a:t>ghé </a:t>
            </a:r>
            <a:r>
              <a:rPr sz="1800" i="1" dirty="0">
                <a:latin typeface="Times New Roman"/>
                <a:cs typeface="Times New Roman"/>
              </a:rPr>
              <a:t>lại </a:t>
            </a:r>
            <a:r>
              <a:rPr sz="1800" i="1" spc="-5" dirty="0">
                <a:latin typeface="Times New Roman"/>
                <a:cs typeface="Times New Roman"/>
              </a:rPr>
              <a:t>nhiều </a:t>
            </a:r>
            <a:r>
              <a:rPr sz="1800" i="1" dirty="0">
                <a:latin typeface="Times New Roman"/>
                <a:cs typeface="Times New Roman"/>
              </a:rPr>
              <a:t>hải cảng, đã </a:t>
            </a:r>
            <a:r>
              <a:rPr sz="1800" i="1" spc="-5" dirty="0">
                <a:latin typeface="Times New Roman"/>
                <a:cs typeface="Times New Roman"/>
              </a:rPr>
              <a:t>thăm </a:t>
            </a:r>
            <a:r>
              <a:rPr sz="1800" i="1" dirty="0">
                <a:latin typeface="Times New Roman"/>
                <a:cs typeface="Times New Roman"/>
              </a:rPr>
              <a:t>các </a:t>
            </a:r>
            <a:r>
              <a:rPr sz="1800" i="1" spc="-5" dirty="0">
                <a:latin typeface="Times New Roman"/>
                <a:cs typeface="Times New Roman"/>
              </a:rPr>
              <a:t>nước châu Phi, </a:t>
            </a:r>
            <a:r>
              <a:rPr sz="1800" i="1" dirty="0">
                <a:latin typeface="Times New Roman"/>
                <a:cs typeface="Times New Roman"/>
              </a:rPr>
              <a:t> châu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Á,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châu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Mĩ.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dài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Pháp,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Anh.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viết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thạo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nhiều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thứ </a:t>
            </a:r>
            <a:r>
              <a:rPr sz="1800" i="1" spc="-5" dirty="0">
                <a:latin typeface="Times New Roman"/>
                <a:cs typeface="Times New Roman"/>
              </a:rPr>
              <a:t>tiếng </a:t>
            </a:r>
            <a:r>
              <a:rPr sz="1800" i="1" dirty="0">
                <a:latin typeface="Times New Roman"/>
                <a:cs typeface="Times New Roman"/>
              </a:rPr>
              <a:t>ngoại quốc: </a:t>
            </a:r>
            <a:r>
              <a:rPr sz="1800" i="1" spc="-5" dirty="0">
                <a:latin typeface="Times New Roman"/>
                <a:cs typeface="Times New Roman"/>
              </a:rPr>
              <a:t>Pháp, Anh, Hoa, </a:t>
            </a:r>
            <a:r>
              <a:rPr sz="1800" i="1" dirty="0">
                <a:latin typeface="Times New Roman"/>
                <a:cs typeface="Times New Roman"/>
              </a:rPr>
              <a:t>Nga…và Người đã làm </a:t>
            </a:r>
            <a:r>
              <a:rPr sz="1800" i="1" spc="-5" dirty="0">
                <a:latin typeface="Times New Roman"/>
                <a:cs typeface="Times New Roman"/>
              </a:rPr>
              <a:t>nhiều nghề.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thể </a:t>
            </a:r>
            <a:r>
              <a:rPr sz="1800" i="1" dirty="0">
                <a:latin typeface="Times New Roman"/>
                <a:cs typeface="Times New Roman"/>
              </a:rPr>
              <a:t>nói ít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vị </a:t>
            </a:r>
            <a:r>
              <a:rPr sz="1800" i="1" dirty="0">
                <a:latin typeface="Times New Roman"/>
                <a:cs typeface="Times New Roman"/>
              </a:rPr>
              <a:t>lãnh tụ </a:t>
            </a:r>
            <a:r>
              <a:rPr sz="1800" i="1" spc="-5" dirty="0">
                <a:latin typeface="Times New Roman"/>
                <a:cs typeface="Times New Roman"/>
              </a:rPr>
              <a:t>nào </a:t>
            </a:r>
            <a:r>
              <a:rPr sz="1800" i="1" dirty="0">
                <a:latin typeface="Times New Roman"/>
                <a:cs typeface="Times New Roman"/>
              </a:rPr>
              <a:t>lại </a:t>
            </a:r>
            <a:r>
              <a:rPr sz="1800" i="1" spc="-5" dirty="0">
                <a:latin typeface="Times New Roman"/>
                <a:cs typeface="Times New Roman"/>
              </a:rPr>
              <a:t>am </a:t>
            </a:r>
            <a:r>
              <a:rPr sz="1800" i="1" dirty="0">
                <a:latin typeface="Times New Roman"/>
                <a:cs typeface="Times New Roman"/>
              </a:rPr>
              <a:t>hiểu </a:t>
            </a:r>
            <a:r>
              <a:rPr sz="1800" i="1" spc="-5" dirty="0">
                <a:latin typeface="Times New Roman"/>
                <a:cs typeface="Times New Roman"/>
              </a:rPr>
              <a:t>nhiều </a:t>
            </a:r>
            <a:r>
              <a:rPr sz="1800" i="1" dirty="0">
                <a:latin typeface="Times New Roman"/>
                <a:cs typeface="Times New Roman"/>
              </a:rPr>
              <a:t>về </a:t>
            </a:r>
            <a:r>
              <a:rPr sz="1800" i="1" spc="-5" dirty="0">
                <a:latin typeface="Times New Roman"/>
                <a:cs typeface="Times New Roman"/>
              </a:rPr>
              <a:t>các </a:t>
            </a:r>
            <a:r>
              <a:rPr sz="1800" i="1" dirty="0">
                <a:latin typeface="Times New Roman"/>
                <a:cs typeface="Times New Roman"/>
              </a:rPr>
              <a:t>dân </a:t>
            </a:r>
            <a:r>
              <a:rPr sz="1800" i="1" spc="-5" dirty="0">
                <a:latin typeface="Times New Roman"/>
                <a:cs typeface="Times New Roman"/>
              </a:rPr>
              <a:t>tộc </a:t>
            </a:r>
            <a:r>
              <a:rPr sz="1800" i="1" dirty="0">
                <a:latin typeface="Times New Roman"/>
                <a:cs typeface="Times New Roman"/>
              </a:rPr>
              <a:t>và nhân dân </a:t>
            </a:r>
            <a:r>
              <a:rPr sz="1800" i="1" spc="-5" dirty="0">
                <a:latin typeface="Times New Roman"/>
                <a:cs typeface="Times New Roman"/>
              </a:rPr>
              <a:t>thế giới, </a:t>
            </a:r>
            <a:r>
              <a:rPr sz="1800" i="1" dirty="0">
                <a:latin typeface="Times New Roman"/>
                <a:cs typeface="Times New Roman"/>
              </a:rPr>
              <a:t>văn hóa thế </a:t>
            </a:r>
            <a:r>
              <a:rPr sz="1800" i="1" spc="-5" dirty="0">
                <a:latin typeface="Times New Roman"/>
                <a:cs typeface="Times New Roman"/>
              </a:rPr>
              <a:t>giới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sâu sắc </a:t>
            </a:r>
            <a:r>
              <a:rPr sz="1800" i="1" dirty="0">
                <a:latin typeface="Times New Roman"/>
                <a:cs typeface="Times New Roman"/>
              </a:rPr>
              <a:t>như Chủ tịch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Chí </a:t>
            </a:r>
            <a:r>
              <a:rPr sz="1800" i="1" spc="-5" dirty="0">
                <a:latin typeface="Times New Roman"/>
                <a:cs typeface="Times New Roman"/>
              </a:rPr>
              <a:t>Minh. </a:t>
            </a:r>
            <a:r>
              <a:rPr sz="1800" i="1" dirty="0">
                <a:latin typeface="Times New Roman"/>
                <a:cs typeface="Times New Roman"/>
              </a:rPr>
              <a:t>Đến đâu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cũng học </a:t>
            </a:r>
            <a:r>
              <a:rPr sz="1800" i="1" spc="-10" dirty="0">
                <a:latin typeface="Times New Roman"/>
                <a:cs typeface="Times New Roman"/>
              </a:rPr>
              <a:t>hỏi, </a:t>
            </a:r>
            <a:r>
              <a:rPr sz="1800" i="1" dirty="0">
                <a:latin typeface="Times New Roman"/>
                <a:cs typeface="Times New Roman"/>
              </a:rPr>
              <a:t>tìm hiểu văn </a:t>
            </a:r>
            <a:r>
              <a:rPr sz="1800" i="1" spc="-5" dirty="0">
                <a:latin typeface="Times New Roman"/>
                <a:cs typeface="Times New Roman"/>
              </a:rPr>
              <a:t>hóa, </a:t>
            </a:r>
            <a:r>
              <a:rPr sz="1800" i="1" dirty="0">
                <a:latin typeface="Times New Roman"/>
                <a:cs typeface="Times New Roman"/>
              </a:rPr>
              <a:t>nghệ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thuật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mức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khá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uyên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thâm.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hưởng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nền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hóa,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 tiếp thu </a:t>
            </a:r>
            <a:r>
              <a:rPr sz="1800" i="1" spc="-5" dirty="0">
                <a:latin typeface="Times New Roman"/>
                <a:cs typeface="Times New Roman"/>
              </a:rPr>
              <a:t>mọi </a:t>
            </a:r>
            <a:r>
              <a:rPr sz="1800" i="1" dirty="0">
                <a:latin typeface="Times New Roman"/>
                <a:cs typeface="Times New Roman"/>
              </a:rPr>
              <a:t>cái đẹp và </a:t>
            </a:r>
            <a:r>
              <a:rPr sz="1800" i="1" spc="-5" dirty="0">
                <a:latin typeface="Times New Roman"/>
                <a:cs typeface="Times New Roman"/>
              </a:rPr>
              <a:t>cái hay </a:t>
            </a:r>
            <a:r>
              <a:rPr sz="1800" i="1" dirty="0">
                <a:latin typeface="Times New Roman"/>
                <a:cs typeface="Times New Roman"/>
              </a:rPr>
              <a:t>đồng thời với việc phê phán những tiêu cực của chủ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nghĩa tư </a:t>
            </a:r>
            <a:r>
              <a:rPr sz="1800" i="1" spc="-5" dirty="0">
                <a:latin typeface="Times New Roman"/>
                <a:cs typeface="Times New Roman"/>
              </a:rPr>
              <a:t>bản. Nhưng </a:t>
            </a:r>
            <a:r>
              <a:rPr sz="1800" i="1" dirty="0">
                <a:latin typeface="Times New Roman"/>
                <a:cs typeface="Times New Roman"/>
              </a:rPr>
              <a:t>điều kì </a:t>
            </a:r>
            <a:r>
              <a:rPr sz="1800" i="1" spc="5" dirty="0">
                <a:latin typeface="Times New Roman"/>
                <a:cs typeface="Times New Roman"/>
              </a:rPr>
              <a:t>lạ </a:t>
            </a:r>
            <a:r>
              <a:rPr sz="1800" i="1" dirty="0">
                <a:latin typeface="Times New Roman"/>
                <a:cs typeface="Times New Roman"/>
              </a:rPr>
              <a:t>là tất cả những </a:t>
            </a:r>
            <a:r>
              <a:rPr sz="1800" i="1" spc="-5" dirty="0">
                <a:latin typeface="Times New Roman"/>
                <a:cs typeface="Times New Roman"/>
              </a:rPr>
              <a:t>ảnh hưởng </a:t>
            </a:r>
            <a:r>
              <a:rPr sz="1800" i="1" dirty="0">
                <a:latin typeface="Times New Roman"/>
                <a:cs typeface="Times New Roman"/>
              </a:rPr>
              <a:t>quốc </a:t>
            </a:r>
            <a:r>
              <a:rPr sz="1800" i="1" spc="-5" dirty="0">
                <a:latin typeface="Times New Roman"/>
                <a:cs typeface="Times New Roman"/>
              </a:rPr>
              <a:t>tế </a:t>
            </a:r>
            <a:r>
              <a:rPr sz="1800" i="1" dirty="0">
                <a:latin typeface="Times New Roman"/>
                <a:cs typeface="Times New Roman"/>
              </a:rPr>
              <a:t>đó đã nhào nặn với </a:t>
            </a:r>
            <a:r>
              <a:rPr sz="1800" i="1" spc="-5" dirty="0">
                <a:latin typeface="Times New Roman"/>
                <a:cs typeface="Times New Roman"/>
              </a:rPr>
              <a:t>cái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gốc văn hóa dân tộc không </a:t>
            </a:r>
            <a:r>
              <a:rPr sz="1800" i="1" spc="-10" dirty="0">
                <a:latin typeface="Times New Roman"/>
                <a:cs typeface="Times New Roman"/>
              </a:rPr>
              <a:t>gì </a:t>
            </a:r>
            <a:r>
              <a:rPr sz="1800" i="1" spc="-5" dirty="0">
                <a:latin typeface="Times New Roman"/>
                <a:cs typeface="Times New Roman"/>
              </a:rPr>
              <a:t>lay </a:t>
            </a:r>
            <a:r>
              <a:rPr sz="1800" i="1" dirty="0">
                <a:latin typeface="Times New Roman"/>
                <a:cs typeface="Times New Roman"/>
              </a:rPr>
              <a:t>chuyển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ở </a:t>
            </a:r>
            <a:r>
              <a:rPr sz="1800" i="1" spc="-5" dirty="0">
                <a:latin typeface="Times New Roman"/>
                <a:cs typeface="Times New Roman"/>
              </a:rPr>
              <a:t>Người, để trở thành một </a:t>
            </a:r>
            <a:r>
              <a:rPr sz="1800" i="1" dirty="0">
                <a:latin typeface="Times New Roman"/>
                <a:cs typeface="Times New Roman"/>
              </a:rPr>
              <a:t>nhân cách rất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lối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bình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dị, rất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dirty="0">
                <a:latin typeface="Times New Roman"/>
                <a:cs typeface="Times New Roman"/>
              </a:rPr>
              <a:t> phương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Đông,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đồng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hiện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65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 1. Đoạn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trên được </a:t>
            </a:r>
            <a:r>
              <a:rPr sz="1800" spc="-5" dirty="0">
                <a:latin typeface="Times New Roman"/>
                <a:cs typeface="Times New Roman"/>
              </a:rPr>
              <a:t>trích trong </a:t>
            </a:r>
            <a:r>
              <a:rPr sz="1800" dirty="0">
                <a:latin typeface="Times New Roman"/>
                <a:cs typeface="Times New Roman"/>
              </a:rPr>
              <a:t>văn bản </a:t>
            </a:r>
            <a:r>
              <a:rPr sz="1800" spc="-10" dirty="0">
                <a:latin typeface="Times New Roman"/>
                <a:cs typeface="Times New Roman"/>
              </a:rPr>
              <a:t>nào?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là ai?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2.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 các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thức biểu đạt có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trên?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3.</a:t>
            </a:r>
            <a:r>
              <a:rPr sz="1800" spc="-5" dirty="0">
                <a:latin typeface="Times New Roman"/>
                <a:cs typeface="Times New Roman"/>
              </a:rPr>
              <a:t> 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chuyên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thâm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Câu 4.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phép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</a:t>
            </a:r>
            <a:r>
              <a:rPr sz="1800" dirty="0">
                <a:latin typeface="Times New Roman"/>
                <a:cs typeface="Times New Roman"/>
              </a:rPr>
              <a:t> kết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“Phong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dirty="0">
                <a:latin typeface="Times New Roman"/>
                <a:cs typeface="Times New Roman"/>
              </a:rPr>
              <a:t> 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Lê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</a:t>
            </a:r>
          </a:p>
          <a:p>
            <a:pPr marL="12700" marR="409384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luận,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chuyên: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nan, </a:t>
            </a:r>
            <a:r>
              <a:rPr sz="1800" spc="5" dirty="0">
                <a:latin typeface="Times New Roman"/>
                <a:cs typeface="Times New Roman"/>
              </a:rPr>
              <a:t>vất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Uyên </a:t>
            </a:r>
            <a:r>
              <a:rPr sz="1800" spc="-5" dirty="0">
                <a:latin typeface="Times New Roman"/>
                <a:cs typeface="Times New Roman"/>
              </a:rPr>
              <a:t>thâm: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 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lũy qua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tiễn.</a:t>
            </a:r>
            <a:r>
              <a:rPr sz="1800" spc="-5" dirty="0">
                <a:latin typeface="Times New Roman"/>
                <a:cs typeface="Times New Roman"/>
              </a:rPr>
              <a:t> (Theo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rộng).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lặp: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Lần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tiên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lịch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vị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Chủ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tịch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lấy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chiếc nhà </a:t>
            </a:r>
            <a:r>
              <a:rPr sz="1800" i="1" spc="-5" dirty="0">
                <a:latin typeface="Times New Roman"/>
                <a:cs typeface="Times New Roman"/>
              </a:rPr>
              <a:t>sàn nhỏ </a:t>
            </a:r>
            <a:r>
              <a:rPr sz="1800" i="1" dirty="0">
                <a:latin typeface="Times New Roman"/>
                <a:cs typeface="Times New Roman"/>
              </a:rPr>
              <a:t>bằng gỗ bên cạnh </a:t>
            </a:r>
            <a:r>
              <a:rPr sz="1800" i="1" spc="-5" dirty="0">
                <a:latin typeface="Times New Roman"/>
                <a:cs typeface="Times New Roman"/>
              </a:rPr>
              <a:t>chiếc </a:t>
            </a:r>
            <a:r>
              <a:rPr sz="1800" i="1" dirty="0">
                <a:latin typeface="Times New Roman"/>
                <a:cs typeface="Times New Roman"/>
              </a:rPr>
              <a:t>ao </a:t>
            </a:r>
            <a:r>
              <a:rPr sz="1800" i="1" spc="-5" dirty="0">
                <a:latin typeface="Times New Roman"/>
                <a:cs typeface="Times New Roman"/>
              </a:rPr>
              <a:t>làm “cung </a:t>
            </a:r>
            <a:r>
              <a:rPr sz="1800" i="1" dirty="0">
                <a:latin typeface="Times New Roman"/>
                <a:cs typeface="Times New Roman"/>
              </a:rPr>
              <a:t>điện” của mình. </a:t>
            </a:r>
            <a:r>
              <a:rPr sz="1800" i="1" spc="-5" dirty="0">
                <a:latin typeface="Times New Roman"/>
                <a:cs typeface="Times New Roman"/>
              </a:rPr>
              <a:t>Quả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 câu chuyện thần </a:t>
            </a:r>
            <a:r>
              <a:rPr sz="1800" i="1" spc="-5" dirty="0">
                <a:latin typeface="Times New Roman"/>
                <a:cs typeface="Times New Roman"/>
              </a:rPr>
              <a:t>thoại, </a:t>
            </a:r>
            <a:r>
              <a:rPr sz="1800" i="1" dirty="0">
                <a:latin typeface="Times New Roman"/>
                <a:cs typeface="Times New Roman"/>
              </a:rPr>
              <a:t>như câu chuyện về </a:t>
            </a:r>
            <a:r>
              <a:rPr sz="1800" i="1" spc="-5" dirty="0">
                <a:latin typeface="Times New Roman"/>
                <a:cs typeface="Times New Roman"/>
              </a:rPr>
              <a:t>một vị tiên, một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người siêu </a:t>
            </a:r>
            <a:r>
              <a:rPr sz="1800" i="1" dirty="0">
                <a:latin typeface="Times New Roman"/>
                <a:cs typeface="Times New Roman"/>
              </a:rPr>
              <a:t>phàm nào </a:t>
            </a:r>
            <a:r>
              <a:rPr sz="1800" i="1" spc="-10" dirty="0">
                <a:latin typeface="Times New Roman"/>
                <a:cs typeface="Times New Roman"/>
              </a:rPr>
              <a:t>đó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 truyện cổ </a:t>
            </a:r>
            <a:r>
              <a:rPr sz="1800" i="1" spc="-5" dirty="0">
                <a:latin typeface="Times New Roman"/>
                <a:cs typeface="Times New Roman"/>
              </a:rPr>
              <a:t>tích. Chiếc </a:t>
            </a:r>
            <a:r>
              <a:rPr sz="1800" i="1" dirty="0">
                <a:latin typeface="Times New Roman"/>
                <a:cs typeface="Times New Roman"/>
              </a:rPr>
              <a:t>nhà </a:t>
            </a:r>
            <a:r>
              <a:rPr sz="1800" i="1" spc="-10" dirty="0">
                <a:latin typeface="Times New Roman"/>
                <a:cs typeface="Times New Roman"/>
              </a:rPr>
              <a:t>sàn </a:t>
            </a:r>
            <a:r>
              <a:rPr sz="1800" i="1" dirty="0">
                <a:latin typeface="Times New Roman"/>
                <a:cs typeface="Times New Roman"/>
              </a:rPr>
              <a:t>đó cũng chỉ </a:t>
            </a:r>
            <a:r>
              <a:rPr sz="1800" i="1" spc="-5" dirty="0">
                <a:latin typeface="Times New Roman"/>
                <a:cs typeface="Times New Roman"/>
              </a:rPr>
              <a:t>vẻn vẹn </a:t>
            </a:r>
            <a:r>
              <a:rPr sz="1800" i="1" dirty="0">
                <a:latin typeface="Times New Roman"/>
                <a:cs typeface="Times New Roman"/>
              </a:rPr>
              <a:t>có vài </a:t>
            </a:r>
            <a:r>
              <a:rPr sz="1800" i="1" spc="-5" dirty="0">
                <a:latin typeface="Times New Roman"/>
                <a:cs typeface="Times New Roman"/>
              </a:rPr>
              <a:t>phòng </a:t>
            </a:r>
            <a:r>
              <a:rPr sz="1800" i="1" spc="5" dirty="0">
                <a:latin typeface="Times New Roman"/>
                <a:cs typeface="Times New Roman"/>
              </a:rPr>
              <a:t>tiếp </a:t>
            </a:r>
            <a:r>
              <a:rPr sz="1800" i="1" spc="-5" dirty="0">
                <a:latin typeface="Times New Roman"/>
                <a:cs typeface="Times New Roman"/>
              </a:rPr>
              <a:t>khách, </a:t>
            </a:r>
            <a:r>
              <a:rPr sz="1800" i="1" dirty="0">
                <a:latin typeface="Times New Roman"/>
                <a:cs typeface="Times New Roman"/>
              </a:rPr>
              <a:t>họp Bộ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 </a:t>
            </a:r>
            <a:r>
              <a:rPr sz="1800" i="1" spc="-5" dirty="0">
                <a:latin typeface="Times New Roman"/>
                <a:cs typeface="Times New Roman"/>
              </a:rPr>
              <a:t>trị, làm việc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ngủ, </a:t>
            </a:r>
            <a:r>
              <a:rPr sz="1800" i="1" dirty="0">
                <a:latin typeface="Times New Roman"/>
                <a:cs typeface="Times New Roman"/>
              </a:rPr>
              <a:t>với </a:t>
            </a:r>
            <a:r>
              <a:rPr sz="1800" i="1" spc="-5" dirty="0">
                <a:latin typeface="Times New Roman"/>
                <a:cs typeface="Times New Roman"/>
              </a:rPr>
              <a:t>những </a:t>
            </a:r>
            <a:r>
              <a:rPr sz="1800" i="1" dirty="0">
                <a:latin typeface="Times New Roman"/>
                <a:cs typeface="Times New Roman"/>
              </a:rPr>
              <a:t>đồ đạc </a:t>
            </a:r>
            <a:r>
              <a:rPr sz="1800" i="1" spc="-5" dirty="0">
                <a:latin typeface="Times New Roman"/>
                <a:cs typeface="Times New Roman"/>
              </a:rPr>
              <a:t>rất mộc mạc, </a:t>
            </a:r>
            <a:r>
              <a:rPr sz="1800" i="1" dirty="0">
                <a:latin typeface="Times New Roman"/>
                <a:cs typeface="Times New Roman"/>
              </a:rPr>
              <a:t>đơn </a:t>
            </a:r>
            <a:r>
              <a:rPr sz="1800" i="1" spc="-10" dirty="0">
                <a:latin typeface="Times New Roman"/>
                <a:cs typeface="Times New Roman"/>
              </a:rPr>
              <a:t>sơ. </a:t>
            </a:r>
            <a:r>
              <a:rPr sz="1800" i="1" dirty="0">
                <a:latin typeface="Times New Roman"/>
                <a:cs typeface="Times New Roman"/>
              </a:rPr>
              <a:t>Và chủ nhân chiếc nhà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sàn </a:t>
            </a:r>
            <a:r>
              <a:rPr sz="1800" i="1" dirty="0">
                <a:latin typeface="Times New Roman"/>
                <a:cs typeface="Times New Roman"/>
              </a:rPr>
              <a:t>này cùng trang phục hết </a:t>
            </a:r>
            <a:r>
              <a:rPr sz="1800" i="1" spc="-5" dirty="0">
                <a:latin typeface="Times New Roman"/>
                <a:cs typeface="Times New Roman"/>
              </a:rPr>
              <a:t>sức </a:t>
            </a:r>
            <a:r>
              <a:rPr sz="1800" i="1" dirty="0">
                <a:latin typeface="Times New Roman"/>
                <a:cs typeface="Times New Roman"/>
              </a:rPr>
              <a:t>giản </a:t>
            </a:r>
            <a:r>
              <a:rPr sz="1800" i="1" spc="-5" dirty="0">
                <a:latin typeface="Times New Roman"/>
                <a:cs typeface="Times New Roman"/>
              </a:rPr>
              <a:t>dị, </a:t>
            </a:r>
            <a:r>
              <a:rPr sz="1800" i="1" dirty="0">
                <a:latin typeface="Times New Roman"/>
                <a:cs typeface="Times New Roman"/>
              </a:rPr>
              <a:t>với bộ </a:t>
            </a:r>
            <a:r>
              <a:rPr sz="1800" i="1" spc="-5" dirty="0">
                <a:latin typeface="Times New Roman"/>
                <a:cs typeface="Times New Roman"/>
              </a:rPr>
              <a:t>quần </a:t>
            </a:r>
            <a:r>
              <a:rPr sz="1800" i="1" dirty="0">
                <a:latin typeface="Times New Roman"/>
                <a:cs typeface="Times New Roman"/>
              </a:rPr>
              <a:t>áo bà ba </a:t>
            </a:r>
            <a:r>
              <a:rPr sz="1800" i="1" spc="-5" dirty="0">
                <a:latin typeface="Times New Roman"/>
                <a:cs typeface="Times New Roman"/>
              </a:rPr>
              <a:t>nâu, </a:t>
            </a:r>
            <a:r>
              <a:rPr sz="1800" i="1" dirty="0">
                <a:latin typeface="Times New Roman"/>
                <a:cs typeface="Times New Roman"/>
              </a:rPr>
              <a:t>chiếc áo </a:t>
            </a:r>
            <a:r>
              <a:rPr sz="1800" i="1" spc="-5" dirty="0">
                <a:latin typeface="Times New Roman"/>
                <a:cs typeface="Times New Roman"/>
              </a:rPr>
              <a:t>trấn </a:t>
            </a:r>
            <a:r>
              <a:rPr sz="1800" i="1" dirty="0">
                <a:latin typeface="Times New Roman"/>
                <a:cs typeface="Times New Roman"/>
              </a:rPr>
              <a:t>thủ, </a:t>
            </a:r>
            <a:r>
              <a:rPr sz="1800" i="1" spc="-10" dirty="0">
                <a:latin typeface="Times New Roman"/>
                <a:cs typeface="Times New Roman"/>
              </a:rPr>
              <a:t>đôi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dép lốp thô </a:t>
            </a:r>
            <a:r>
              <a:rPr sz="1800" i="1" spc="-5" dirty="0">
                <a:latin typeface="Times New Roman"/>
                <a:cs typeface="Times New Roman"/>
              </a:rPr>
              <a:t>sơ như </a:t>
            </a:r>
            <a:r>
              <a:rPr sz="1800" i="1" dirty="0">
                <a:latin typeface="Times New Roman"/>
                <a:cs typeface="Times New Roman"/>
              </a:rPr>
              <a:t>của các chiến </a:t>
            </a:r>
            <a:r>
              <a:rPr sz="1800" i="1" spc="-5" dirty="0">
                <a:latin typeface="Times New Roman"/>
                <a:cs typeface="Times New Roman"/>
              </a:rPr>
              <a:t>sĩ Trường </a:t>
            </a:r>
            <a:r>
              <a:rPr sz="1800" i="1" dirty="0">
                <a:latin typeface="Times New Roman"/>
                <a:cs typeface="Times New Roman"/>
              </a:rPr>
              <a:t>Sơn đã được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tác giả phương </a:t>
            </a:r>
            <a:r>
              <a:rPr sz="1800" i="1" spc="-5" dirty="0">
                <a:latin typeface="Times New Roman"/>
                <a:cs typeface="Times New Roman"/>
              </a:rPr>
              <a:t>Tây </a:t>
            </a:r>
            <a:r>
              <a:rPr sz="1800" i="1" dirty="0">
                <a:latin typeface="Times New Roman"/>
                <a:cs typeface="Times New Roman"/>
              </a:rPr>
              <a:t>ca </a:t>
            </a:r>
            <a:r>
              <a:rPr sz="1800" i="1" spc="-5" dirty="0">
                <a:latin typeface="Times New Roman"/>
                <a:cs typeface="Times New Roman"/>
              </a:rPr>
              <a:t>ngợi </a:t>
            </a:r>
            <a:r>
              <a:rPr sz="1800" i="1" dirty="0">
                <a:latin typeface="Times New Roman"/>
                <a:cs typeface="Times New Roman"/>
              </a:rPr>
              <a:t> như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thần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kì.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ăn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uống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đạm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bạc,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món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ăn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 </a:t>
            </a:r>
            <a:r>
              <a:rPr sz="1800" i="1" spc="-5" dirty="0">
                <a:latin typeface="Times New Roman"/>
                <a:cs typeface="Times New Roman"/>
              </a:rPr>
              <a:t>tộc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dirty="0">
                <a:latin typeface="Times New Roman"/>
                <a:cs typeface="Times New Roman"/>
              </a:rPr>
              <a:t> chút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kì </a:t>
            </a:r>
            <a:r>
              <a:rPr sz="1800" i="1" spc="-5" dirty="0">
                <a:latin typeface="Times New Roman"/>
                <a:cs typeface="Times New Roman"/>
              </a:rPr>
              <a:t>như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kho, </a:t>
            </a:r>
            <a:r>
              <a:rPr sz="1800" i="1" spc="-5" dirty="0">
                <a:latin typeface="Times New Roman"/>
                <a:cs typeface="Times New Roman"/>
              </a:rPr>
              <a:t>rau</a:t>
            </a:r>
            <a:r>
              <a:rPr sz="1800" i="1" dirty="0">
                <a:latin typeface="Times New Roman"/>
                <a:cs typeface="Times New Roman"/>
              </a:rPr>
              <a:t> luộc,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dưa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ghém,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cà</a:t>
            </a:r>
            <a:r>
              <a:rPr sz="1800" i="1" dirty="0">
                <a:latin typeface="Times New Roman"/>
                <a:cs typeface="Times New Roman"/>
              </a:rPr>
              <a:t> muối, cháo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hoa.</a:t>
            </a:r>
            <a:endParaRPr sz="1800" dirty="0">
              <a:latin typeface="Times New Roman"/>
              <a:cs typeface="Times New Roman"/>
            </a:endParaRPr>
          </a:p>
          <a:p>
            <a:pPr marL="12700" marR="255524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Câu 1. Xác định các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thức biểu đạt có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trên?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2.</a:t>
            </a:r>
            <a:r>
              <a:rPr sz="1800" spc="-5" dirty="0">
                <a:latin typeface="Times New Roman"/>
                <a:cs typeface="Times New Roman"/>
              </a:rPr>
              <a:t> Tìm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dirty="0">
                <a:latin typeface="Times New Roman"/>
                <a:cs typeface="Times New Roman"/>
              </a:rPr>
              <a:t> 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 marR="399669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Câu 3. </a:t>
            </a:r>
            <a:r>
              <a:rPr sz="1800" spc="-5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láy có trong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trên?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4.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đạt:</a:t>
            </a:r>
            <a:r>
              <a:rPr sz="1800" dirty="0">
                <a:latin typeface="Times New Roman"/>
                <a:cs typeface="Times New Roman"/>
              </a:rPr>
              <a:t> 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041640" cy="1049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Thành 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láy: vẻn vẹn, mộc </a:t>
            </a:r>
            <a:r>
              <a:rPr sz="1800" dirty="0">
                <a:latin typeface="Times New Roman"/>
                <a:cs typeface="Times New Roman"/>
              </a:rPr>
              <a:t>mạc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 của</a:t>
            </a:r>
            <a:r>
              <a:rPr sz="1800" spc="-5" dirty="0">
                <a:latin typeface="Times New Roman"/>
                <a:cs typeface="Times New Roman"/>
              </a:rPr>
              <a:t> 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12700" indent="286385" algn="just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đó,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mình,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ít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ỏi,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chiếc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va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li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vài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bộ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quần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áo, vài vật kỉ </a:t>
            </a:r>
            <a:r>
              <a:rPr sz="1800" i="1" spc="-10" dirty="0">
                <a:latin typeface="Times New Roman"/>
                <a:cs typeface="Times New Roman"/>
              </a:rPr>
              <a:t>niệm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cuộc đời </a:t>
            </a:r>
            <a:r>
              <a:rPr sz="1800" i="1" dirty="0">
                <a:latin typeface="Times New Roman"/>
                <a:cs typeface="Times New Roman"/>
              </a:rPr>
              <a:t>dài. </a:t>
            </a:r>
            <a:r>
              <a:rPr sz="1800" i="1" spc="-5" dirty="0">
                <a:latin typeface="Times New Roman"/>
                <a:cs typeface="Times New Roman"/>
              </a:rPr>
              <a:t>Tôi </a:t>
            </a:r>
            <a:r>
              <a:rPr sz="1800" i="1" dirty="0">
                <a:latin typeface="Times New Roman"/>
                <a:cs typeface="Times New Roman"/>
              </a:rPr>
              <a:t>dám chắc không có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vị lãnh tụ,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vị tổng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thống hay </a:t>
            </a:r>
            <a:r>
              <a:rPr sz="1800" i="1" spc="-5" dirty="0">
                <a:latin typeface="Times New Roman"/>
                <a:cs typeface="Times New Roman"/>
              </a:rPr>
              <a:t>một vị </a:t>
            </a:r>
            <a:r>
              <a:rPr sz="1800" i="1" dirty="0">
                <a:latin typeface="Times New Roman"/>
                <a:cs typeface="Times New Roman"/>
              </a:rPr>
              <a:t>vua hiền nào </a:t>
            </a:r>
            <a:r>
              <a:rPr sz="1800" i="1" spc="-5" dirty="0">
                <a:latin typeface="Times New Roman"/>
                <a:cs typeface="Times New Roman"/>
              </a:rPr>
              <a:t>ngày </a:t>
            </a:r>
            <a:r>
              <a:rPr sz="1800" i="1" dirty="0">
                <a:latin typeface="Times New Roman"/>
                <a:cs typeface="Times New Roman"/>
              </a:rPr>
              <a:t>trước </a:t>
            </a:r>
            <a:r>
              <a:rPr sz="1800" i="1" spc="-5" dirty="0">
                <a:latin typeface="Times New Roman"/>
                <a:cs typeface="Times New Roman"/>
              </a:rPr>
              <a:t>lại </a:t>
            </a:r>
            <a:r>
              <a:rPr sz="1800" i="1" spc="-10" dirty="0">
                <a:latin typeface="Times New Roman"/>
                <a:cs typeface="Times New Roman"/>
              </a:rPr>
              <a:t>sống </a:t>
            </a:r>
            <a:r>
              <a:rPr sz="1800" i="1" dirty="0">
                <a:latin typeface="Times New Roman"/>
                <a:cs typeface="Times New Roman"/>
              </a:rPr>
              <a:t>đến </a:t>
            </a:r>
            <a:r>
              <a:rPr sz="1800" i="1" spc="-5" dirty="0">
                <a:latin typeface="Times New Roman"/>
                <a:cs typeface="Times New Roman"/>
              </a:rPr>
              <a:t>mức giản </a:t>
            </a:r>
            <a:r>
              <a:rPr sz="1800" i="1" dirty="0">
                <a:latin typeface="Times New Roman"/>
                <a:cs typeface="Times New Roman"/>
              </a:rPr>
              <a:t>dị và tiết chế như </a:t>
            </a:r>
            <a:r>
              <a:rPr sz="1800" i="1" spc="-5" dirty="0">
                <a:latin typeface="Times New Roman"/>
                <a:cs typeface="Times New Roman"/>
              </a:rPr>
              <a:t>vậy. </a:t>
            </a:r>
            <a:r>
              <a:rPr sz="1800" i="1" dirty="0">
                <a:latin typeface="Times New Roman"/>
                <a:cs typeface="Times New Roman"/>
              </a:rPr>
              <a:t> Bất giác ta nghĩ đến các </a:t>
            </a:r>
            <a:r>
              <a:rPr sz="1800" i="1" spc="5" dirty="0">
                <a:latin typeface="Times New Roman"/>
                <a:cs typeface="Times New Roman"/>
              </a:rPr>
              <a:t>vị </a:t>
            </a:r>
            <a:r>
              <a:rPr sz="1800" i="1" spc="-5" dirty="0">
                <a:latin typeface="Times New Roman"/>
                <a:cs typeface="Times New Roman"/>
              </a:rPr>
              <a:t>hiền </a:t>
            </a:r>
            <a:r>
              <a:rPr sz="1800" i="1" dirty="0">
                <a:latin typeface="Times New Roman"/>
                <a:cs typeface="Times New Roman"/>
              </a:rPr>
              <a:t>triết ngày xưa </a:t>
            </a:r>
            <a:r>
              <a:rPr sz="1800" i="1" spc="-5" dirty="0">
                <a:latin typeface="Times New Roman"/>
                <a:cs typeface="Times New Roman"/>
              </a:rPr>
              <a:t>như </a:t>
            </a:r>
            <a:r>
              <a:rPr sz="1800" i="1" dirty="0">
                <a:latin typeface="Times New Roman"/>
                <a:cs typeface="Times New Roman"/>
              </a:rPr>
              <a:t>Nguyễn </a:t>
            </a:r>
            <a:r>
              <a:rPr sz="1800" i="1" spc="-5" dirty="0">
                <a:latin typeface="Times New Roman"/>
                <a:cs typeface="Times New Roman"/>
              </a:rPr>
              <a:t>Trãi </a:t>
            </a:r>
            <a:r>
              <a:rPr sz="1800" i="1" dirty="0">
                <a:latin typeface="Times New Roman"/>
                <a:cs typeface="Times New Roman"/>
              </a:rPr>
              <a:t>ở Côn Sơn hay Nguyễn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Bỉnh</a:t>
            </a:r>
            <a:r>
              <a:rPr sz="1800" i="1" spc="-5" dirty="0">
                <a:latin typeface="Times New Roman"/>
                <a:cs typeface="Times New Roman"/>
              </a:rPr>
              <a:t> Khiêm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sống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quê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dirty="0">
                <a:latin typeface="Times New Roman"/>
                <a:cs typeface="Times New Roman"/>
              </a:rPr>
              <a:t> thú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quê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thuần</a:t>
            </a:r>
            <a:r>
              <a:rPr sz="1800" i="1" dirty="0">
                <a:latin typeface="Times New Roman"/>
                <a:cs typeface="Times New Roman"/>
              </a:rPr>
              <a:t> đức:</a:t>
            </a:r>
            <a:endParaRPr sz="1800">
              <a:latin typeface="Times New Roman"/>
              <a:cs typeface="Times New Roman"/>
            </a:endParaRPr>
          </a:p>
          <a:p>
            <a:pPr marL="1672589" marR="3742690" algn="just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Thu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ăn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măng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trúc, </a:t>
            </a:r>
            <a:r>
              <a:rPr sz="1800" i="1" dirty="0">
                <a:latin typeface="Times New Roman"/>
                <a:cs typeface="Times New Roman"/>
              </a:rPr>
              <a:t>đông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ăn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giá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tắm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sen, </a:t>
            </a:r>
            <a:r>
              <a:rPr sz="1800" i="1" dirty="0">
                <a:latin typeface="Times New Roman"/>
                <a:cs typeface="Times New Roman"/>
              </a:rPr>
              <a:t>hạ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tắm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ao…</a:t>
            </a:r>
            <a:endParaRPr sz="1800">
              <a:latin typeface="Times New Roman"/>
              <a:cs typeface="Times New Roman"/>
            </a:endParaRPr>
          </a:p>
          <a:p>
            <a:pPr marL="12700" marR="5080" indent="458470" algn="just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Nếp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giản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dị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Bác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Hồ,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vị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danh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nho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xưa,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hoàn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toàn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tự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thần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thánh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hóa,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khác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hơn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lối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thanh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dưỡng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thần,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niệm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thẩm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mĩ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khả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đem lại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hạnh </a:t>
            </a:r>
            <a:r>
              <a:rPr sz="1800" i="1" spc="-5" dirty="0">
                <a:latin typeface="Times New Roman"/>
                <a:cs typeface="Times New Roman"/>
              </a:rPr>
              <a:t>phúc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cho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hồn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xác.</a:t>
            </a:r>
            <a:endParaRPr sz="1800">
              <a:latin typeface="Times New Roman"/>
              <a:cs typeface="Times New Roman"/>
            </a:endParaRPr>
          </a:p>
          <a:p>
            <a:pPr marL="12700" marR="574040" algn="just">
              <a:lnSpc>
                <a:spcPts val="269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 1. Đoạn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trên trích trong văn bản </a:t>
            </a:r>
            <a:r>
              <a:rPr sz="1800" spc="-5" dirty="0">
                <a:latin typeface="Times New Roman"/>
                <a:cs typeface="Times New Roman"/>
              </a:rPr>
              <a:t>nào? Thuộc loại văn bản </a:t>
            </a:r>
            <a:r>
              <a:rPr sz="1800" dirty="0">
                <a:latin typeface="Times New Roman"/>
                <a:cs typeface="Times New Roman"/>
              </a:rPr>
              <a:t>gì?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 là </a:t>
            </a:r>
            <a:r>
              <a:rPr sz="1800" spc="-5" dirty="0">
                <a:latin typeface="Times New Roman"/>
                <a:cs typeface="Times New Roman"/>
              </a:rPr>
              <a:t>ai?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2.</a:t>
            </a:r>
            <a:r>
              <a:rPr sz="1800" spc="-5" dirty="0">
                <a:latin typeface="Times New Roman"/>
                <a:cs typeface="Times New Roman"/>
              </a:rPr>
              <a:t> 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đoạn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93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10" dirty="0">
                <a:latin typeface="Times New Roman"/>
                <a:cs typeface="Times New Roman"/>
              </a:rPr>
              <a:t>3. Xác </a:t>
            </a:r>
            <a:r>
              <a:rPr sz="1800" spc="-5" dirty="0">
                <a:latin typeface="Times New Roman"/>
                <a:cs typeface="Times New Roman"/>
              </a:rPr>
              <a:t>định </a:t>
            </a:r>
            <a:r>
              <a:rPr sz="1800" dirty="0">
                <a:latin typeface="Times New Roman"/>
                <a:cs typeface="Times New Roman"/>
              </a:rPr>
              <a:t>thành phần nòng cốt trong câu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và cho biết nó thuộc </a:t>
            </a:r>
            <a:r>
              <a:rPr sz="1800" spc="-5" dirty="0">
                <a:latin typeface="Times New Roman"/>
                <a:cs typeface="Times New Roman"/>
              </a:rPr>
              <a:t>kiểu câu gì: “</a:t>
            </a:r>
            <a:r>
              <a:rPr sz="1800" i="1" spc="-5" dirty="0">
                <a:latin typeface="Times New Roman"/>
                <a:cs typeface="Times New Roman"/>
              </a:rPr>
              <a:t>Tôi </a:t>
            </a:r>
            <a:r>
              <a:rPr sz="1800" i="1" dirty="0">
                <a:latin typeface="Times New Roman"/>
                <a:cs typeface="Times New Roman"/>
              </a:rPr>
              <a:t> dám chắc không có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spc="5" dirty="0">
                <a:latin typeface="Times New Roman"/>
                <a:cs typeface="Times New Roman"/>
              </a:rPr>
              <a:t>vị </a:t>
            </a:r>
            <a:r>
              <a:rPr sz="1800" i="1" dirty="0">
                <a:latin typeface="Times New Roman"/>
                <a:cs typeface="Times New Roman"/>
              </a:rPr>
              <a:t>lãnh </a:t>
            </a:r>
            <a:r>
              <a:rPr sz="1800" i="1" spc="-5" dirty="0">
                <a:latin typeface="Times New Roman"/>
                <a:cs typeface="Times New Roman"/>
              </a:rPr>
              <a:t>tụ, một vị </a:t>
            </a:r>
            <a:r>
              <a:rPr sz="1800" i="1" dirty="0">
                <a:latin typeface="Times New Roman"/>
                <a:cs typeface="Times New Roman"/>
              </a:rPr>
              <a:t>tổng </a:t>
            </a:r>
            <a:r>
              <a:rPr sz="1800" i="1" spc="-5" dirty="0">
                <a:latin typeface="Times New Roman"/>
                <a:cs typeface="Times New Roman"/>
              </a:rPr>
              <a:t>thống </a:t>
            </a:r>
            <a:r>
              <a:rPr sz="1800" i="1" dirty="0">
                <a:latin typeface="Times New Roman"/>
                <a:cs typeface="Times New Roman"/>
              </a:rPr>
              <a:t>hay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vị </a:t>
            </a:r>
            <a:r>
              <a:rPr sz="1800" i="1" spc="-5" dirty="0">
                <a:latin typeface="Times New Roman"/>
                <a:cs typeface="Times New Roman"/>
              </a:rPr>
              <a:t>vua </a:t>
            </a:r>
            <a:r>
              <a:rPr sz="1800" i="1" dirty="0">
                <a:latin typeface="Times New Roman"/>
                <a:cs typeface="Times New Roman"/>
              </a:rPr>
              <a:t>hiền nào </a:t>
            </a:r>
            <a:r>
              <a:rPr sz="1800" i="1" spc="-5" dirty="0">
                <a:latin typeface="Times New Roman"/>
                <a:cs typeface="Times New Roman"/>
              </a:rPr>
              <a:t>ngày trước </a:t>
            </a:r>
            <a:r>
              <a:rPr sz="1800" i="1" dirty="0">
                <a:latin typeface="Times New Roman"/>
                <a:cs typeface="Times New Roman"/>
              </a:rPr>
              <a:t> lại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mức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giản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dị và </a:t>
            </a:r>
            <a:r>
              <a:rPr sz="1800" i="1" spc="-5" dirty="0">
                <a:latin typeface="Times New Roman"/>
                <a:cs typeface="Times New Roman"/>
              </a:rPr>
              <a:t>tiết</a:t>
            </a:r>
            <a:r>
              <a:rPr sz="1800" i="1" dirty="0">
                <a:latin typeface="Times New Roman"/>
                <a:cs typeface="Times New Roman"/>
              </a:rPr>
              <a:t> chế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vậy.”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Câu 4.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tác giả liên hệ </a:t>
            </a:r>
            <a:r>
              <a:rPr sz="1800" spc="-5" dirty="0">
                <a:latin typeface="Times New Roman"/>
                <a:cs typeface="Times New Roman"/>
              </a:rPr>
              <a:t>cách sống </a:t>
            </a:r>
            <a:r>
              <a:rPr sz="1800" dirty="0">
                <a:latin typeface="Times New Roman"/>
                <a:cs typeface="Times New Roman"/>
              </a:rPr>
              <a:t>của Bác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sống của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Trãi,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Bỉnh Khiêm 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lí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không?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liên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tác dụng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(@tailieuhoctapvip)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1. Trích trong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“Phong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Hồ Chí </a:t>
            </a:r>
            <a:r>
              <a:rPr sz="1800" spc="-5" dirty="0">
                <a:latin typeface="Times New Roman"/>
                <a:cs typeface="Times New Roman"/>
              </a:rPr>
              <a:t>Minh”, thuộc loại văn </a:t>
            </a:r>
            <a:r>
              <a:rPr sz="1800" dirty="0">
                <a:latin typeface="Times New Roman"/>
                <a:cs typeface="Times New Roman"/>
              </a:rPr>
              <a:t>bản nhật </a:t>
            </a:r>
            <a:r>
              <a:rPr sz="1800" spc="-5" dirty="0">
                <a:latin typeface="Times New Roman"/>
                <a:cs typeface="Times New Roman"/>
              </a:rPr>
              <a:t>dụng, </a:t>
            </a:r>
            <a:r>
              <a:rPr sz="180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Phương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5" dirty="0">
                <a:latin typeface="Times New Roman"/>
                <a:cs typeface="Times New Roman"/>
              </a:rPr>
              <a:t>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Tôi/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dám </a:t>
            </a:r>
            <a:r>
              <a:rPr sz="1800" i="1" spc="-5" dirty="0">
                <a:latin typeface="Times New Roman"/>
                <a:cs typeface="Times New Roman"/>
              </a:rPr>
              <a:t>chắc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một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vị</a:t>
            </a:r>
            <a:r>
              <a:rPr sz="1800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lãnh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tụ,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một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vị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tổng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thống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hay</a:t>
            </a:r>
            <a:r>
              <a:rPr sz="1800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một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vị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vua hiền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nào</a:t>
            </a:r>
            <a:r>
              <a:rPr sz="1800" i="1" spc="-5" dirty="0">
                <a:latin typeface="Times New Roman"/>
                <a:cs typeface="Times New Roman"/>
              </a:rPr>
              <a:t>/</a:t>
            </a:r>
            <a:endParaRPr sz="1800" dirty="0">
              <a:latin typeface="Times New Roman"/>
              <a:cs typeface="Times New Roman"/>
            </a:endParaRPr>
          </a:p>
          <a:p>
            <a:pPr marR="2252345" algn="r">
              <a:lnSpc>
                <a:spcPct val="100000"/>
              </a:lnSpc>
              <a:spcBef>
                <a:spcPts val="590"/>
              </a:spcBef>
            </a:pPr>
            <a:r>
              <a:rPr sz="1100" dirty="0">
                <a:latin typeface="Times New Roman"/>
                <a:cs typeface="Times New Roman"/>
              </a:rPr>
              <a:t>C</a:t>
            </a:r>
          </a:p>
          <a:p>
            <a:pPr marL="12700">
              <a:lnSpc>
                <a:spcPct val="100000"/>
              </a:lnSpc>
              <a:spcBef>
                <a:spcPts val="275"/>
              </a:spcBef>
              <a:tabLst>
                <a:tab pos="3183890" algn="l"/>
              </a:tabLst>
            </a:pPr>
            <a:r>
              <a:rPr sz="1800" spc="-5" dirty="0">
                <a:latin typeface="Times New Roman"/>
                <a:cs typeface="Times New Roman"/>
              </a:rPr>
              <a:t>CN	VN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ngày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trước lại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sống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đến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mức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giản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dị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và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tiết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chế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như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vậy.</a:t>
            </a:r>
            <a:endParaRPr sz="1800" dirty="0">
              <a:latin typeface="Times New Roman"/>
              <a:cs typeface="Times New Roman"/>
            </a:endParaRPr>
          </a:p>
          <a:p>
            <a:pPr marL="1844675">
              <a:lnSpc>
                <a:spcPct val="100000"/>
              </a:lnSpc>
              <a:spcBef>
                <a:spcPts val="570"/>
              </a:spcBef>
            </a:pPr>
            <a:r>
              <a:rPr sz="1200" spc="-5" dirty="0">
                <a:latin typeface="Times New Roman"/>
                <a:cs typeface="Times New Roman"/>
              </a:rPr>
              <a:t>V</a:t>
            </a:r>
            <a:endParaRPr sz="1200" dirty="0">
              <a:latin typeface="Times New Roman"/>
              <a:cs typeface="Times New Roman"/>
            </a:endParaRPr>
          </a:p>
          <a:p>
            <a:pPr marL="1901189">
              <a:lnSpc>
                <a:spcPct val="100000"/>
              </a:lnSpc>
              <a:spcBef>
                <a:spcPts val="325"/>
              </a:spcBef>
            </a:pPr>
            <a:r>
              <a:rPr sz="1800" spc="-10" dirty="0">
                <a:latin typeface="Times New Roman"/>
                <a:cs typeface="Times New Roman"/>
              </a:rPr>
              <a:t>VN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vì: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7094" y="4721605"/>
            <a:ext cx="7550150" cy="219075"/>
          </a:xfrm>
          <a:custGeom>
            <a:avLst/>
            <a:gdLst/>
            <a:ahLst/>
            <a:cxnLst/>
            <a:rect l="l" t="t" r="r" b="b"/>
            <a:pathLst>
              <a:path w="7550150" h="219075">
                <a:moveTo>
                  <a:pt x="7550150" y="10414"/>
                </a:moveTo>
                <a:lnTo>
                  <a:pt x="7548788" y="50956"/>
                </a:lnTo>
                <a:lnTo>
                  <a:pt x="7545070" y="84058"/>
                </a:lnTo>
                <a:lnTo>
                  <a:pt x="7539541" y="106372"/>
                </a:lnTo>
                <a:lnTo>
                  <a:pt x="7532751" y="114554"/>
                </a:lnTo>
                <a:lnTo>
                  <a:pt x="3941699" y="114554"/>
                </a:lnTo>
                <a:lnTo>
                  <a:pt x="3934908" y="122735"/>
                </a:lnTo>
                <a:lnTo>
                  <a:pt x="3929379" y="145049"/>
                </a:lnTo>
                <a:lnTo>
                  <a:pt x="3925661" y="178151"/>
                </a:lnTo>
                <a:lnTo>
                  <a:pt x="3924300" y="218694"/>
                </a:lnTo>
                <a:lnTo>
                  <a:pt x="3922938" y="178151"/>
                </a:lnTo>
                <a:lnTo>
                  <a:pt x="3919220" y="145049"/>
                </a:lnTo>
                <a:lnTo>
                  <a:pt x="3913691" y="122735"/>
                </a:lnTo>
                <a:lnTo>
                  <a:pt x="3906901" y="114554"/>
                </a:lnTo>
                <a:lnTo>
                  <a:pt x="315798" y="114554"/>
                </a:lnTo>
                <a:lnTo>
                  <a:pt x="309047" y="106372"/>
                </a:lnTo>
                <a:lnTo>
                  <a:pt x="303533" y="84058"/>
                </a:lnTo>
                <a:lnTo>
                  <a:pt x="299814" y="50956"/>
                </a:lnTo>
                <a:lnTo>
                  <a:pt x="298450" y="10414"/>
                </a:lnTo>
              </a:path>
              <a:path w="7550150" h="219075">
                <a:moveTo>
                  <a:pt x="252095" y="0"/>
                </a:moveTo>
                <a:lnTo>
                  <a:pt x="250846" y="37117"/>
                </a:lnTo>
                <a:lnTo>
                  <a:pt x="247443" y="67389"/>
                </a:lnTo>
                <a:lnTo>
                  <a:pt x="242397" y="87778"/>
                </a:lnTo>
                <a:lnTo>
                  <a:pt x="236220" y="95250"/>
                </a:lnTo>
                <a:lnTo>
                  <a:pt x="141922" y="95250"/>
                </a:lnTo>
                <a:lnTo>
                  <a:pt x="135745" y="102739"/>
                </a:lnTo>
                <a:lnTo>
                  <a:pt x="130698" y="123158"/>
                </a:lnTo>
                <a:lnTo>
                  <a:pt x="127295" y="153435"/>
                </a:lnTo>
                <a:lnTo>
                  <a:pt x="126047" y="190500"/>
                </a:lnTo>
                <a:lnTo>
                  <a:pt x="124799" y="153435"/>
                </a:lnTo>
                <a:lnTo>
                  <a:pt x="121396" y="123158"/>
                </a:lnTo>
                <a:lnTo>
                  <a:pt x="116349" y="102739"/>
                </a:lnTo>
                <a:lnTo>
                  <a:pt x="110172" y="95250"/>
                </a:lnTo>
                <a:lnTo>
                  <a:pt x="15875" y="95250"/>
                </a:lnTo>
                <a:lnTo>
                  <a:pt x="9697" y="87778"/>
                </a:lnTo>
                <a:lnTo>
                  <a:pt x="4651" y="67389"/>
                </a:lnTo>
                <a:lnTo>
                  <a:pt x="1248" y="37117"/>
                </a:ln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210" y="5710554"/>
            <a:ext cx="5186680" cy="127635"/>
          </a:xfrm>
          <a:custGeom>
            <a:avLst/>
            <a:gdLst/>
            <a:ahLst/>
            <a:cxnLst/>
            <a:rect l="l" t="t" r="r" b="b"/>
            <a:pathLst>
              <a:path w="5186680" h="127635">
                <a:moveTo>
                  <a:pt x="5186680" y="0"/>
                </a:moveTo>
                <a:lnTo>
                  <a:pt x="5185852" y="24802"/>
                </a:lnTo>
                <a:lnTo>
                  <a:pt x="5183584" y="45069"/>
                </a:lnTo>
                <a:lnTo>
                  <a:pt x="5180197" y="58739"/>
                </a:lnTo>
                <a:lnTo>
                  <a:pt x="5176012" y="63754"/>
                </a:lnTo>
                <a:lnTo>
                  <a:pt x="2604007" y="63754"/>
                </a:lnTo>
                <a:lnTo>
                  <a:pt x="2599822" y="68770"/>
                </a:lnTo>
                <a:lnTo>
                  <a:pt x="2596435" y="82454"/>
                </a:lnTo>
                <a:lnTo>
                  <a:pt x="2594167" y="102758"/>
                </a:lnTo>
                <a:lnTo>
                  <a:pt x="2593340" y="127635"/>
                </a:lnTo>
                <a:lnTo>
                  <a:pt x="2592512" y="102758"/>
                </a:lnTo>
                <a:lnTo>
                  <a:pt x="2590244" y="82454"/>
                </a:lnTo>
                <a:lnTo>
                  <a:pt x="2586857" y="68770"/>
                </a:lnTo>
                <a:lnTo>
                  <a:pt x="2582672" y="63754"/>
                </a:lnTo>
                <a:lnTo>
                  <a:pt x="10629" y="63754"/>
                </a:lnTo>
                <a:lnTo>
                  <a:pt x="6493" y="58739"/>
                </a:lnTo>
                <a:lnTo>
                  <a:pt x="3114" y="45069"/>
                </a:lnTo>
                <a:lnTo>
                  <a:pt x="835" y="24802"/>
                </a:ln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207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 </a:t>
            </a:r>
            <a:r>
              <a:rPr sz="1800" spc="-5" dirty="0">
                <a:latin typeface="Times New Roman"/>
                <a:cs typeface="Times New Roman"/>
              </a:rPr>
              <a:t>dị. Sự</a:t>
            </a:r>
            <a:r>
              <a:rPr sz="1800" dirty="0">
                <a:latin typeface="Times New Roman"/>
                <a:cs typeface="Times New Roman"/>
              </a:rPr>
              <a:t> giản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rõ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viện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Bỉnh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hiền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triết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Đông, </a:t>
            </a:r>
            <a:r>
              <a:rPr sz="1800" dirty="0">
                <a:latin typeface="Times New Roman"/>
                <a:cs typeface="Times New Roman"/>
              </a:rPr>
              <a:t>gắn bó </a:t>
            </a:r>
            <a:r>
              <a:rPr sz="1800" spc="-10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sắc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vẻ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tinh thần của </a:t>
            </a:r>
            <a:r>
              <a:rPr sz="1800" spc="-5" dirty="0">
                <a:latin typeface="Times New Roman"/>
                <a:cs typeface="Times New Roman"/>
              </a:rPr>
              <a:t>dân tộc. Lối sống của Bác </a:t>
            </a:r>
            <a:r>
              <a:rPr sz="1800" dirty="0">
                <a:latin typeface="Times New Roman"/>
                <a:cs typeface="Times New Roman"/>
              </a:rPr>
              <a:t>như các nhà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 hóa Nguyễn </a:t>
            </a:r>
            <a:r>
              <a:rPr sz="1800" spc="-5" dirty="0">
                <a:latin typeface="Times New Roman"/>
                <a:cs typeface="Times New Roman"/>
              </a:rPr>
              <a:t>Trãi, </a:t>
            </a:r>
            <a:r>
              <a:rPr sz="1800" dirty="0">
                <a:latin typeface="Times New Roman"/>
                <a:cs typeface="Times New Roman"/>
              </a:rPr>
              <a:t>Nguyễn Bỉnh Khiêm không phải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tự thần </a:t>
            </a:r>
            <a:r>
              <a:rPr sz="1800" spc="-5" dirty="0">
                <a:latin typeface="Times New Roman"/>
                <a:cs typeface="Times New Roman"/>
              </a:rPr>
              <a:t>thánh </a:t>
            </a:r>
            <a:r>
              <a:rPr sz="1800" dirty="0">
                <a:latin typeface="Times New Roman"/>
                <a:cs typeface="Times New Roman"/>
              </a:rPr>
              <a:t>hóa bản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mình mà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mĩ,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đời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đầy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truân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chuyên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của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mình,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chủ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tịch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tiếp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xúc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hóa nhiều </a:t>
            </a:r>
            <a:r>
              <a:rPr sz="1800" i="1" spc="-5" dirty="0">
                <a:latin typeface="Times New Roman"/>
                <a:cs typeface="Times New Roman"/>
              </a:rPr>
              <a:t>nước, nhiều </a:t>
            </a:r>
            <a:r>
              <a:rPr sz="1800" i="1" dirty="0">
                <a:latin typeface="Times New Roman"/>
                <a:cs typeface="Times New Roman"/>
              </a:rPr>
              <a:t>vùng trên </a:t>
            </a:r>
            <a:r>
              <a:rPr sz="1800" i="1" spc="-5" dirty="0">
                <a:latin typeface="Times New Roman"/>
                <a:cs typeface="Times New Roman"/>
              </a:rPr>
              <a:t>thế giới, </a:t>
            </a:r>
            <a:r>
              <a:rPr sz="1800" i="1" dirty="0">
                <a:latin typeface="Times New Roman"/>
                <a:cs typeface="Times New Roman"/>
              </a:rPr>
              <a:t>cả </a:t>
            </a:r>
            <a:r>
              <a:rPr sz="1800" i="1" spc="-5" dirty="0">
                <a:latin typeface="Times New Roman"/>
                <a:cs typeface="Times New Roman"/>
              </a:rPr>
              <a:t>phương Đông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phương Tây. Trên </a:t>
            </a:r>
            <a:r>
              <a:rPr sz="1800" i="1" dirty="0">
                <a:latin typeface="Times New Roman"/>
                <a:cs typeface="Times New Roman"/>
              </a:rPr>
              <a:t>những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 tàu vượt trùng dương,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đã </a:t>
            </a:r>
            <a:r>
              <a:rPr sz="1800" i="1" spc="-5" dirty="0">
                <a:latin typeface="Times New Roman"/>
                <a:cs typeface="Times New Roman"/>
              </a:rPr>
              <a:t>ghé </a:t>
            </a:r>
            <a:r>
              <a:rPr sz="1800" i="1" dirty="0">
                <a:latin typeface="Times New Roman"/>
                <a:cs typeface="Times New Roman"/>
              </a:rPr>
              <a:t>lại </a:t>
            </a:r>
            <a:r>
              <a:rPr sz="1800" i="1" spc="-5" dirty="0">
                <a:latin typeface="Times New Roman"/>
                <a:cs typeface="Times New Roman"/>
              </a:rPr>
              <a:t>nhiều </a:t>
            </a:r>
            <a:r>
              <a:rPr sz="1800" i="1" dirty="0">
                <a:latin typeface="Times New Roman"/>
                <a:cs typeface="Times New Roman"/>
              </a:rPr>
              <a:t>hải cảng, đã </a:t>
            </a:r>
            <a:r>
              <a:rPr sz="1800" i="1" spc="-5" dirty="0">
                <a:latin typeface="Times New Roman"/>
                <a:cs typeface="Times New Roman"/>
              </a:rPr>
              <a:t>thăm </a:t>
            </a:r>
            <a:r>
              <a:rPr sz="1800" i="1" dirty="0">
                <a:latin typeface="Times New Roman"/>
                <a:cs typeface="Times New Roman"/>
              </a:rPr>
              <a:t>các </a:t>
            </a:r>
            <a:r>
              <a:rPr sz="1800" i="1" spc="-5" dirty="0">
                <a:latin typeface="Times New Roman"/>
                <a:cs typeface="Times New Roman"/>
              </a:rPr>
              <a:t>nước châu Phi, </a:t>
            </a:r>
            <a:r>
              <a:rPr sz="1800" i="1" dirty="0">
                <a:latin typeface="Times New Roman"/>
                <a:cs typeface="Times New Roman"/>
              </a:rPr>
              <a:t> châu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Á,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châu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Mĩ.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dài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Pháp,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Anh.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viết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thạo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nhiều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thứ </a:t>
            </a:r>
            <a:r>
              <a:rPr sz="1800" i="1" spc="-5" dirty="0">
                <a:latin typeface="Times New Roman"/>
                <a:cs typeface="Times New Roman"/>
              </a:rPr>
              <a:t>tiếng </a:t>
            </a:r>
            <a:r>
              <a:rPr sz="1800" i="1" dirty="0">
                <a:latin typeface="Times New Roman"/>
                <a:cs typeface="Times New Roman"/>
              </a:rPr>
              <a:t>ngoại quốc: </a:t>
            </a:r>
            <a:r>
              <a:rPr sz="1800" i="1" spc="-5" dirty="0">
                <a:latin typeface="Times New Roman"/>
                <a:cs typeface="Times New Roman"/>
              </a:rPr>
              <a:t>Pháp, Anh, Hoa, </a:t>
            </a:r>
            <a:r>
              <a:rPr sz="1800" i="1" dirty="0">
                <a:latin typeface="Times New Roman"/>
                <a:cs typeface="Times New Roman"/>
              </a:rPr>
              <a:t>Nga…và Người đã làm </a:t>
            </a:r>
            <a:r>
              <a:rPr sz="1800" i="1" spc="-5" dirty="0">
                <a:latin typeface="Times New Roman"/>
                <a:cs typeface="Times New Roman"/>
              </a:rPr>
              <a:t>nhiều nghề.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thể </a:t>
            </a:r>
            <a:r>
              <a:rPr sz="1800" i="1" dirty="0">
                <a:latin typeface="Times New Roman"/>
                <a:cs typeface="Times New Roman"/>
              </a:rPr>
              <a:t>nói ít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vị </a:t>
            </a:r>
            <a:r>
              <a:rPr sz="1800" i="1" dirty="0">
                <a:latin typeface="Times New Roman"/>
                <a:cs typeface="Times New Roman"/>
              </a:rPr>
              <a:t>lãnh tụ </a:t>
            </a:r>
            <a:r>
              <a:rPr sz="1800" i="1" spc="-5" dirty="0">
                <a:latin typeface="Times New Roman"/>
                <a:cs typeface="Times New Roman"/>
              </a:rPr>
              <a:t>nào </a:t>
            </a:r>
            <a:r>
              <a:rPr sz="1800" i="1" dirty="0">
                <a:latin typeface="Times New Roman"/>
                <a:cs typeface="Times New Roman"/>
              </a:rPr>
              <a:t>lại </a:t>
            </a:r>
            <a:r>
              <a:rPr sz="1800" i="1" spc="-5" dirty="0">
                <a:latin typeface="Times New Roman"/>
                <a:cs typeface="Times New Roman"/>
              </a:rPr>
              <a:t>am </a:t>
            </a:r>
            <a:r>
              <a:rPr sz="1800" i="1" dirty="0">
                <a:latin typeface="Times New Roman"/>
                <a:cs typeface="Times New Roman"/>
              </a:rPr>
              <a:t>hiểu </a:t>
            </a:r>
            <a:r>
              <a:rPr sz="1800" i="1" spc="-5" dirty="0">
                <a:latin typeface="Times New Roman"/>
                <a:cs typeface="Times New Roman"/>
              </a:rPr>
              <a:t>nhiều </a:t>
            </a:r>
            <a:r>
              <a:rPr sz="1800" i="1" dirty="0">
                <a:latin typeface="Times New Roman"/>
                <a:cs typeface="Times New Roman"/>
              </a:rPr>
              <a:t>về </a:t>
            </a:r>
            <a:r>
              <a:rPr sz="1800" i="1" spc="-5" dirty="0">
                <a:latin typeface="Times New Roman"/>
                <a:cs typeface="Times New Roman"/>
              </a:rPr>
              <a:t>các </a:t>
            </a:r>
            <a:r>
              <a:rPr sz="1800" i="1" dirty="0">
                <a:latin typeface="Times New Roman"/>
                <a:cs typeface="Times New Roman"/>
              </a:rPr>
              <a:t>dân </a:t>
            </a:r>
            <a:r>
              <a:rPr sz="1800" i="1" spc="-5" dirty="0">
                <a:latin typeface="Times New Roman"/>
                <a:cs typeface="Times New Roman"/>
              </a:rPr>
              <a:t>tộc </a:t>
            </a:r>
            <a:r>
              <a:rPr sz="1800" i="1" dirty="0">
                <a:latin typeface="Times New Roman"/>
                <a:cs typeface="Times New Roman"/>
              </a:rPr>
              <a:t>và nhân dân </a:t>
            </a:r>
            <a:r>
              <a:rPr sz="1800" i="1" spc="-5" dirty="0">
                <a:latin typeface="Times New Roman"/>
                <a:cs typeface="Times New Roman"/>
              </a:rPr>
              <a:t>thế giới, </a:t>
            </a:r>
            <a:r>
              <a:rPr sz="1800" i="1" dirty="0">
                <a:latin typeface="Times New Roman"/>
                <a:cs typeface="Times New Roman"/>
              </a:rPr>
              <a:t>văn hóa thế </a:t>
            </a:r>
            <a:r>
              <a:rPr sz="1800" i="1" spc="-5" dirty="0">
                <a:latin typeface="Times New Roman"/>
                <a:cs typeface="Times New Roman"/>
              </a:rPr>
              <a:t>giới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sâu sắc </a:t>
            </a:r>
            <a:r>
              <a:rPr sz="1800" i="1" dirty="0">
                <a:latin typeface="Times New Roman"/>
                <a:cs typeface="Times New Roman"/>
              </a:rPr>
              <a:t>như Chủ tịch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Chí </a:t>
            </a:r>
            <a:r>
              <a:rPr sz="1800" i="1" spc="-5" dirty="0">
                <a:latin typeface="Times New Roman"/>
                <a:cs typeface="Times New Roman"/>
              </a:rPr>
              <a:t>Minh. </a:t>
            </a:r>
            <a:r>
              <a:rPr sz="1800" i="1" dirty="0">
                <a:latin typeface="Times New Roman"/>
                <a:cs typeface="Times New Roman"/>
              </a:rPr>
              <a:t>Đến đâu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cũng học </a:t>
            </a:r>
            <a:r>
              <a:rPr sz="1800" i="1" spc="-10" dirty="0">
                <a:latin typeface="Times New Roman"/>
                <a:cs typeface="Times New Roman"/>
              </a:rPr>
              <a:t>hỏi, </a:t>
            </a:r>
            <a:r>
              <a:rPr sz="1800" i="1" dirty="0">
                <a:latin typeface="Times New Roman"/>
                <a:cs typeface="Times New Roman"/>
              </a:rPr>
              <a:t>tìm hiểu văn </a:t>
            </a:r>
            <a:r>
              <a:rPr sz="1800" i="1" spc="-5" dirty="0">
                <a:latin typeface="Times New Roman"/>
                <a:cs typeface="Times New Roman"/>
              </a:rPr>
              <a:t>hóa, </a:t>
            </a:r>
            <a:r>
              <a:rPr sz="1800" i="1" dirty="0">
                <a:latin typeface="Times New Roman"/>
                <a:cs typeface="Times New Roman"/>
              </a:rPr>
              <a:t>nghệ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thuật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mức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khá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uyên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thâm.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hưởng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nền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hóa,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 tiếp thu </a:t>
            </a:r>
            <a:r>
              <a:rPr sz="1800" i="1" spc="-5" dirty="0">
                <a:latin typeface="Times New Roman"/>
                <a:cs typeface="Times New Roman"/>
              </a:rPr>
              <a:t>mọi </a:t>
            </a:r>
            <a:r>
              <a:rPr sz="1800" i="1" dirty="0">
                <a:latin typeface="Times New Roman"/>
                <a:cs typeface="Times New Roman"/>
              </a:rPr>
              <a:t>cái đẹp và </a:t>
            </a:r>
            <a:r>
              <a:rPr sz="1800" i="1" spc="-5" dirty="0">
                <a:latin typeface="Times New Roman"/>
                <a:cs typeface="Times New Roman"/>
              </a:rPr>
              <a:t>cái hay </a:t>
            </a:r>
            <a:r>
              <a:rPr sz="1800" i="1" dirty="0">
                <a:latin typeface="Times New Roman"/>
                <a:cs typeface="Times New Roman"/>
              </a:rPr>
              <a:t>đồng thời với việc phê phán những tiêu cực của chủ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nghĩa tư </a:t>
            </a:r>
            <a:r>
              <a:rPr sz="1800" i="1" spc="-5" dirty="0">
                <a:latin typeface="Times New Roman"/>
                <a:cs typeface="Times New Roman"/>
              </a:rPr>
              <a:t>bản. Nhưng </a:t>
            </a:r>
            <a:r>
              <a:rPr sz="1800" i="1" dirty="0">
                <a:latin typeface="Times New Roman"/>
                <a:cs typeface="Times New Roman"/>
              </a:rPr>
              <a:t>điều kì </a:t>
            </a:r>
            <a:r>
              <a:rPr sz="1800" i="1" spc="5" dirty="0">
                <a:latin typeface="Times New Roman"/>
                <a:cs typeface="Times New Roman"/>
              </a:rPr>
              <a:t>lạ </a:t>
            </a:r>
            <a:r>
              <a:rPr sz="1800" i="1" dirty="0">
                <a:latin typeface="Times New Roman"/>
                <a:cs typeface="Times New Roman"/>
              </a:rPr>
              <a:t>là tất cả những </a:t>
            </a:r>
            <a:r>
              <a:rPr sz="1800" i="1" spc="-5" dirty="0">
                <a:latin typeface="Times New Roman"/>
                <a:cs typeface="Times New Roman"/>
              </a:rPr>
              <a:t>ảnh hưởng </a:t>
            </a:r>
            <a:r>
              <a:rPr sz="1800" i="1" dirty="0">
                <a:latin typeface="Times New Roman"/>
                <a:cs typeface="Times New Roman"/>
              </a:rPr>
              <a:t>quốc </a:t>
            </a:r>
            <a:r>
              <a:rPr sz="1800" i="1" spc="-5" dirty="0">
                <a:latin typeface="Times New Roman"/>
                <a:cs typeface="Times New Roman"/>
              </a:rPr>
              <a:t>tế </a:t>
            </a:r>
            <a:r>
              <a:rPr sz="1800" i="1" dirty="0">
                <a:latin typeface="Times New Roman"/>
                <a:cs typeface="Times New Roman"/>
              </a:rPr>
              <a:t>đó đã nhào nặn với </a:t>
            </a:r>
            <a:r>
              <a:rPr sz="1800" i="1" spc="-5" dirty="0">
                <a:latin typeface="Times New Roman"/>
                <a:cs typeface="Times New Roman"/>
              </a:rPr>
              <a:t>cái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gốc văn hóa dân tộc không </a:t>
            </a:r>
            <a:r>
              <a:rPr sz="1800" i="1" spc="-10" dirty="0">
                <a:latin typeface="Times New Roman"/>
                <a:cs typeface="Times New Roman"/>
              </a:rPr>
              <a:t>gì </a:t>
            </a:r>
            <a:r>
              <a:rPr sz="1800" i="1" spc="-5" dirty="0">
                <a:latin typeface="Times New Roman"/>
                <a:cs typeface="Times New Roman"/>
              </a:rPr>
              <a:t>lay </a:t>
            </a:r>
            <a:r>
              <a:rPr sz="1800" i="1" dirty="0">
                <a:latin typeface="Times New Roman"/>
                <a:cs typeface="Times New Roman"/>
              </a:rPr>
              <a:t>chuyển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ở </a:t>
            </a:r>
            <a:r>
              <a:rPr sz="1800" i="1" spc="-5" dirty="0">
                <a:latin typeface="Times New Roman"/>
                <a:cs typeface="Times New Roman"/>
              </a:rPr>
              <a:t>Người, để trở thành một </a:t>
            </a:r>
            <a:r>
              <a:rPr sz="1800" i="1" dirty="0">
                <a:latin typeface="Times New Roman"/>
                <a:cs typeface="Times New Roman"/>
              </a:rPr>
              <a:t>nhân cách rất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lối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bình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dị, rất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dirty="0">
                <a:latin typeface="Times New Roman"/>
                <a:cs typeface="Times New Roman"/>
              </a:rPr>
              <a:t> phương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Đông,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đồng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hiện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đại.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1. Cho biết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văn trên được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trong văn </a:t>
            </a:r>
            <a:r>
              <a:rPr sz="1800" spc="-5" dirty="0">
                <a:latin typeface="Times New Roman"/>
                <a:cs typeface="Times New Roman"/>
              </a:rPr>
              <a:t>bản nào? Do </a:t>
            </a:r>
            <a:r>
              <a:rPr sz="1800" dirty="0">
                <a:latin typeface="Times New Roman"/>
                <a:cs typeface="Times New Roman"/>
              </a:rPr>
              <a:t>ai </a:t>
            </a:r>
            <a:r>
              <a:rPr sz="1800" spc="-10" dirty="0">
                <a:latin typeface="Times New Roman"/>
                <a:cs typeface="Times New Roman"/>
              </a:rPr>
              <a:t>sáng </a:t>
            </a:r>
            <a:r>
              <a:rPr sz="1800" spc="-5" dirty="0">
                <a:latin typeface="Times New Roman"/>
                <a:cs typeface="Times New Roman"/>
              </a:rPr>
              <a:t>tác? Xác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728074" cy="5829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2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nổi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bật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ý: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Vĩ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giản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dị,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gần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gũi,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am hiểu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mọi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17399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nền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hóa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loại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mà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lại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rất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dân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tộc,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rất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Việt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Nam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066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Đấu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tranh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một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33679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thế giới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hòa</a:t>
                      </a:r>
                      <a:r>
                        <a:rPr sz="1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bình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04775">
                        <a:lnSpc>
                          <a:spcPts val="2690"/>
                        </a:lnSpc>
                        <a:spcBef>
                          <a:spcPts val="17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G.G.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Mác-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két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Bản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tham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219710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Nghị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luận, tự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sự,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miêu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tả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1986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phẩm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cập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đến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nguy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cơ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chiến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tranh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hạt nhân đang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0129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đe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dọa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toàn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bộ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trên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Trái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đất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nhiệm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vụ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63525">
                        <a:lnSpc>
                          <a:spcPts val="2690"/>
                        </a:lnSpc>
                        <a:spcBef>
                          <a:spcPts val="1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đó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chính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phải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ngăn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chặn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nguy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cơ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đó,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99085">
                        <a:lnSpc>
                          <a:spcPts val="269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đấu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tranh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một thế giới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hòa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bình.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algn="just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Đây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bản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nghị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rất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giàu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thuyết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phục;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tất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91440" algn="just">
                        <a:lnSpc>
                          <a:spcPct val="1246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cả các luận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hệ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thống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 cứ vô cùng rõ ràng,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các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chứng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cứ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đưa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rất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xác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đáng,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thể;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lập luận chặt chẽ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giàu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thuyết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phục.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577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Tuyên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bố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86995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giới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về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sự sống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còn,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quyền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kiện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307340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Nghị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luận,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1990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bản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phần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nào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372110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thấy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được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thực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trạng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trẻ em trên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giới hiện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nay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tầm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bản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trình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bày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chặt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129539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chẽ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khoa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học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vô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cùng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hợp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lí, toàn diện về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các vấn đề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nêu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ra.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(@tailieuhoctapvip)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điều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kì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hưởng </a:t>
            </a:r>
            <a:r>
              <a:rPr sz="1800" i="1" dirty="0">
                <a:latin typeface="Times New Roman"/>
                <a:cs typeface="Times New Roman"/>
              </a:rPr>
              <a:t>quốc tế </a:t>
            </a:r>
            <a:r>
              <a:rPr sz="1800" i="1" spc="-10" dirty="0">
                <a:latin typeface="Times New Roman"/>
                <a:cs typeface="Times New Roman"/>
              </a:rPr>
              <a:t>đó </a:t>
            </a:r>
            <a:r>
              <a:rPr sz="1800" i="1" dirty="0">
                <a:latin typeface="Times New Roman"/>
                <a:cs typeface="Times New Roman"/>
              </a:rPr>
              <a:t>đã nhào nặn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dirty="0">
                <a:latin typeface="Times New Roman"/>
                <a:cs typeface="Times New Roman"/>
              </a:rPr>
              <a:t>cái gốc văn </a:t>
            </a:r>
            <a:r>
              <a:rPr sz="1800" i="1" spc="-5" dirty="0">
                <a:latin typeface="Times New Roman"/>
                <a:cs typeface="Times New Roman"/>
              </a:rPr>
              <a:t>hóa </a:t>
            </a:r>
            <a:r>
              <a:rPr sz="1800" i="1" dirty="0">
                <a:latin typeface="Times New Roman"/>
                <a:cs typeface="Times New Roman"/>
              </a:rPr>
              <a:t>dân </a:t>
            </a:r>
            <a:r>
              <a:rPr sz="1800" i="1" spc="-5" dirty="0">
                <a:latin typeface="Times New Roman"/>
                <a:cs typeface="Times New Roman"/>
              </a:rPr>
              <a:t>tộc không </a:t>
            </a:r>
            <a:r>
              <a:rPr sz="1800" i="1" dirty="0">
                <a:latin typeface="Times New Roman"/>
                <a:cs typeface="Times New Roman"/>
              </a:rPr>
              <a:t>gì </a:t>
            </a:r>
            <a:r>
              <a:rPr sz="1800" i="1" spc="-5" dirty="0">
                <a:latin typeface="Times New Roman"/>
                <a:cs typeface="Times New Roman"/>
              </a:rPr>
              <a:t>lay </a:t>
            </a:r>
            <a:r>
              <a:rPr sz="1800" i="1" dirty="0">
                <a:latin typeface="Times New Roman"/>
                <a:cs typeface="Times New Roman"/>
              </a:rPr>
              <a:t>chuyển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ở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dirty="0">
                <a:latin typeface="Times New Roman"/>
                <a:cs typeface="Times New Roman"/>
              </a:rPr>
              <a:t>để </a:t>
            </a:r>
            <a:r>
              <a:rPr sz="1800" i="1" spc="-5" dirty="0">
                <a:latin typeface="Times New Roman"/>
                <a:cs typeface="Times New Roman"/>
              </a:rPr>
              <a:t>trở thành một </a:t>
            </a:r>
            <a:r>
              <a:rPr sz="1800" i="1" dirty="0">
                <a:latin typeface="Times New Roman"/>
                <a:cs typeface="Times New Roman"/>
              </a:rPr>
              <a:t>nhân </a:t>
            </a:r>
            <a:r>
              <a:rPr sz="1800" i="1" spc="-5" dirty="0">
                <a:latin typeface="Times New Roman"/>
                <a:cs typeface="Times New Roman"/>
              </a:rPr>
              <a:t>cách </a:t>
            </a:r>
            <a:r>
              <a:rPr sz="1800" i="1" dirty="0">
                <a:latin typeface="Times New Roman"/>
                <a:cs typeface="Times New Roman"/>
              </a:rPr>
              <a:t>rất Việt Nam, </a:t>
            </a:r>
            <a:r>
              <a:rPr sz="1800" i="1" spc="-5" dirty="0">
                <a:latin typeface="Times New Roman"/>
                <a:cs typeface="Times New Roman"/>
              </a:rPr>
              <a:t>một lối sống rất </a:t>
            </a:r>
            <a:r>
              <a:rPr sz="1800" i="1" dirty="0">
                <a:latin typeface="Times New Roman"/>
                <a:cs typeface="Times New Roman"/>
              </a:rPr>
              <a:t>bình </a:t>
            </a:r>
            <a:r>
              <a:rPr sz="1800" i="1" spc="-5" dirty="0">
                <a:latin typeface="Times New Roman"/>
                <a:cs typeface="Times New Roman"/>
              </a:rPr>
              <a:t>dị, rất </a:t>
            </a:r>
            <a:r>
              <a:rPr sz="1800" i="1" dirty="0">
                <a:latin typeface="Times New Roman"/>
                <a:cs typeface="Times New Roman"/>
              </a:rPr>
              <a:t>Việt Nam,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dirty="0">
                <a:latin typeface="Times New Roman"/>
                <a:cs typeface="Times New Roman"/>
              </a:rPr>
              <a:t> phương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Đông,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 thời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mới,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hiện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đại.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3. Cơ sở nào để </a:t>
            </a:r>
            <a:r>
              <a:rPr sz="1800" spc="-5" dirty="0">
                <a:latin typeface="Times New Roman"/>
                <a:cs typeface="Times New Roman"/>
              </a:rPr>
              <a:t>tác giả </a:t>
            </a:r>
            <a:r>
              <a:rPr sz="1800" dirty="0">
                <a:latin typeface="Times New Roman"/>
                <a:cs typeface="Times New Roman"/>
              </a:rPr>
              <a:t>đưa ra nhận định: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thể </a:t>
            </a:r>
            <a:r>
              <a:rPr sz="1800" i="1" dirty="0">
                <a:latin typeface="Times New Roman"/>
                <a:cs typeface="Times New Roman"/>
              </a:rPr>
              <a:t>nói ít có </a:t>
            </a:r>
            <a:r>
              <a:rPr sz="1800" i="1" spc="5" dirty="0">
                <a:latin typeface="Times New Roman"/>
                <a:cs typeface="Times New Roman"/>
              </a:rPr>
              <a:t>vị </a:t>
            </a:r>
            <a:r>
              <a:rPr sz="1800" i="1" dirty="0">
                <a:latin typeface="Times New Roman"/>
                <a:cs typeface="Times New Roman"/>
              </a:rPr>
              <a:t>lãnh tụ nào </a:t>
            </a:r>
            <a:r>
              <a:rPr sz="1800" i="1" spc="-5" dirty="0">
                <a:latin typeface="Times New Roman"/>
                <a:cs typeface="Times New Roman"/>
              </a:rPr>
              <a:t>lại am hiểu </a:t>
            </a:r>
            <a:r>
              <a:rPr sz="1800" i="1" dirty="0">
                <a:latin typeface="Times New Roman"/>
                <a:cs typeface="Times New Roman"/>
              </a:rPr>
              <a:t>nhiều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tộc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sâu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sắc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Chủ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tịch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Minh.”?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 dung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này?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“Phong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Minh”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 </a:t>
            </a:r>
            <a:r>
              <a:rPr sz="1800" spc="-5" dirty="0">
                <a:latin typeface="Times New Roman"/>
                <a:cs typeface="Times New Roman"/>
              </a:rPr>
              <a:t>Anh Trà sáng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Phương thức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 đạt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</a:t>
            </a: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HCM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(ghé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cảng,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Phi,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châu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sống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Anh…).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vốn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tiễn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 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tích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lũy</a:t>
            </a:r>
            <a:r>
              <a:rPr sz="1800" spc="-5" dirty="0">
                <a:latin typeface="Times New Roman"/>
                <a:cs typeface="Times New Roman"/>
              </a:rPr>
              <a:t> được.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905" cy="173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thông </a:t>
            </a:r>
            <a:r>
              <a:rPr sz="1800" spc="-5" dirty="0">
                <a:latin typeface="Times New Roman"/>
                <a:cs typeface="Times New Roman"/>
              </a:rPr>
              <a:t>thạo </a:t>
            </a:r>
            <a:r>
              <a:rPr sz="1800" dirty="0">
                <a:latin typeface="Times New Roman"/>
                <a:cs typeface="Times New Roman"/>
              </a:rPr>
              <a:t>nhiều ngoại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thế mà Bác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khả </a:t>
            </a:r>
            <a:r>
              <a:rPr sz="1800" dirty="0">
                <a:latin typeface="Times New Roman"/>
                <a:cs typeface="Times New Roman"/>
              </a:rPr>
              <a:t>năng </a:t>
            </a:r>
            <a:r>
              <a:rPr sz="1800" spc="-5" dirty="0">
                <a:latin typeface="Times New Roman"/>
                <a:cs typeface="Times New Roman"/>
              </a:rPr>
              <a:t>giao tiếp với nhiều người,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hóa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mức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thâm.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chi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 </a:t>
            </a:r>
            <a:r>
              <a:rPr sz="1800" dirty="0">
                <a:latin typeface="Times New Roman"/>
                <a:cs typeface="Times New Roman"/>
              </a:rPr>
              <a:t>độ,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dirty="0">
                <a:latin typeface="Times New Roman"/>
                <a:cs typeface="Times New Roman"/>
              </a:rPr>
              <a:t>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VIẾT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TẬP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endParaRPr sz="1800" dirty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</a:pPr>
            <a:r>
              <a:rPr sz="1800" b="1" i="1" spc="-5" dirty="0">
                <a:latin typeface="Times New Roman"/>
                <a:cs typeface="Times New Roman"/>
              </a:rPr>
              <a:t>Đề </a:t>
            </a:r>
            <a:r>
              <a:rPr sz="1800" b="1" i="1" dirty="0">
                <a:latin typeface="Times New Roman"/>
                <a:cs typeface="Times New Roman"/>
              </a:rPr>
              <a:t>bài: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Phân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tích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và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nêu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cảm</a:t>
            </a:r>
            <a:r>
              <a:rPr sz="1800" b="1" i="1" spc="-10" dirty="0">
                <a:latin typeface="Times New Roman"/>
                <a:cs typeface="Times New Roman"/>
              </a:rPr>
              <a:t> nghĩ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em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sau</a:t>
            </a:r>
            <a:r>
              <a:rPr sz="1800" b="1" i="1" spc="-10" dirty="0">
                <a:latin typeface="Times New Roman"/>
                <a:cs typeface="Times New Roman"/>
              </a:rPr>
              <a:t> khi </a:t>
            </a:r>
            <a:r>
              <a:rPr sz="1800" b="1" i="1" spc="-5" dirty="0">
                <a:latin typeface="Times New Roman"/>
                <a:cs typeface="Times New Roman"/>
              </a:rPr>
              <a:t>học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“Phong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cách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Hồ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Chí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Minh” </a:t>
            </a:r>
            <a:r>
              <a:rPr sz="1800" b="1" i="1" spc="-4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 Giáo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sư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Lê </a:t>
            </a:r>
            <a:r>
              <a:rPr sz="1800" b="1" i="1" spc="-5" dirty="0">
                <a:latin typeface="Times New Roman"/>
                <a:cs typeface="Times New Roman"/>
              </a:rPr>
              <a:t>Anh Trà.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</a:p>
          <a:p>
            <a:pPr marL="12700" marR="6350" indent="22987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“Phong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Minh”-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rút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“Phong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vĩ</a:t>
            </a:r>
            <a:r>
              <a:rPr sz="1800" spc="5" dirty="0">
                <a:latin typeface="Times New Roman"/>
                <a:cs typeface="Times New Roman"/>
              </a:rPr>
              <a:t> đại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1990.</a:t>
            </a:r>
          </a:p>
          <a:p>
            <a:pPr marL="12700" marR="7620" indent="28638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Luận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 tri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Minh. Do </a:t>
            </a:r>
            <a:r>
              <a:rPr sz="1800" dirty="0">
                <a:latin typeface="Times New Roman"/>
                <a:cs typeface="Times New Roman"/>
              </a:rPr>
              <a:t>đâu mà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vốn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tri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ấy?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nổi.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"đã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xúc"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"đã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lại"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cảng, </a:t>
            </a:r>
            <a:r>
              <a:rPr sz="1800" spc="-5" dirty="0">
                <a:latin typeface="Times New Roman"/>
                <a:cs typeface="Times New Roman"/>
              </a:rPr>
              <a:t>"đã thăm" </a:t>
            </a:r>
            <a:r>
              <a:rPr sz="1800" dirty="0">
                <a:latin typeface="Times New Roman"/>
                <a:cs typeface="Times New Roman"/>
              </a:rPr>
              <a:t>các nước châu </a:t>
            </a:r>
            <a:r>
              <a:rPr sz="1800" spc="-5" dirty="0">
                <a:latin typeface="Times New Roman"/>
                <a:cs typeface="Times New Roman"/>
              </a:rPr>
              <a:t>Phi, </a:t>
            </a:r>
            <a:r>
              <a:rPr sz="1800" dirty="0">
                <a:latin typeface="Times New Roman"/>
                <a:cs typeface="Times New Roman"/>
              </a:rPr>
              <a:t>châu </a:t>
            </a:r>
            <a:r>
              <a:rPr sz="1800" spc="-5" dirty="0">
                <a:latin typeface="Times New Roman"/>
                <a:cs typeface="Times New Roman"/>
              </a:rPr>
              <a:t>Á, </a:t>
            </a:r>
            <a:r>
              <a:rPr sz="1800" dirty="0">
                <a:latin typeface="Times New Roman"/>
                <a:cs typeface="Times New Roman"/>
              </a:rPr>
              <a:t>châu </a:t>
            </a:r>
            <a:r>
              <a:rPr sz="1800" spc="-5" dirty="0">
                <a:latin typeface="Times New Roman"/>
                <a:cs typeface="Times New Roman"/>
              </a:rPr>
              <a:t>Mĩ.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"đã </a:t>
            </a:r>
            <a:r>
              <a:rPr sz="1800" spc="-5" dirty="0">
                <a:latin typeface="Times New Roman"/>
                <a:cs typeface="Times New Roman"/>
              </a:rPr>
              <a:t>sống dài ngày" </a:t>
            </a:r>
            <a:r>
              <a:rPr sz="1800" dirty="0">
                <a:latin typeface="Times New Roman"/>
                <a:cs typeface="Times New Roman"/>
              </a:rPr>
              <a:t>ở Anh, 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Pháp. </a:t>
            </a:r>
            <a:r>
              <a:rPr sz="1800" spc="-5" dirty="0">
                <a:latin typeface="Times New Roman"/>
                <a:cs typeface="Times New Roman"/>
              </a:rPr>
              <a:t>Lúc làm bồi, </a:t>
            </a:r>
            <a:r>
              <a:rPr sz="1800" dirty="0">
                <a:latin typeface="Times New Roman"/>
                <a:cs typeface="Times New Roman"/>
              </a:rPr>
              <a:t>lúc cuốc </a:t>
            </a:r>
            <a:r>
              <a:rPr sz="1800" spc="-5" dirty="0">
                <a:latin typeface="Times New Roman"/>
                <a:cs typeface="Times New Roman"/>
              </a:rPr>
              <a:t>tuyết, </a:t>
            </a:r>
            <a:r>
              <a:rPr sz="1800" dirty="0">
                <a:latin typeface="Times New Roman"/>
                <a:cs typeface="Times New Roman"/>
              </a:rPr>
              <a:t>lúc làm nghề </a:t>
            </a:r>
            <a:r>
              <a:rPr sz="1800" spc="-10" dirty="0">
                <a:latin typeface="Times New Roman"/>
                <a:cs typeface="Times New Roman"/>
              </a:rPr>
              <a:t>rửa </a:t>
            </a:r>
            <a:r>
              <a:rPr sz="1800" spc="-5" dirty="0">
                <a:latin typeface="Times New Roman"/>
                <a:cs typeface="Times New Roman"/>
              </a:rPr>
              <a:t>ảnh... </a:t>
            </a:r>
            <a:r>
              <a:rPr sz="1800" dirty="0">
                <a:latin typeface="Times New Roman"/>
                <a:cs typeface="Times New Roman"/>
              </a:rPr>
              <a:t>Chế Lan </a:t>
            </a:r>
            <a:r>
              <a:rPr sz="1800" spc="-5" dirty="0">
                <a:latin typeface="Times New Roman"/>
                <a:cs typeface="Times New Roman"/>
              </a:rPr>
              <a:t>Viên </a:t>
            </a:r>
            <a:r>
              <a:rPr sz="1800" dirty="0">
                <a:latin typeface="Times New Roman"/>
                <a:cs typeface="Times New Roman"/>
              </a:rPr>
              <a:t>cũng đã có lần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viết: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“</a:t>
            </a:r>
            <a:r>
              <a:rPr sz="1800" i="1" spc="-5" dirty="0">
                <a:latin typeface="Times New Roman"/>
                <a:cs typeface="Times New Roman"/>
              </a:rPr>
              <a:t>Đời </a:t>
            </a:r>
            <a:r>
              <a:rPr sz="1800" i="1" dirty="0">
                <a:latin typeface="Times New Roman"/>
                <a:cs typeface="Times New Roman"/>
              </a:rPr>
              <a:t>bồi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tàu</a:t>
            </a:r>
            <a:r>
              <a:rPr sz="1800" i="1" spc="-5" dirty="0">
                <a:latin typeface="Times New Roman"/>
                <a:cs typeface="Times New Roman"/>
              </a:rPr>
              <a:t> lênh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đênh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theo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sóng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bể,</a:t>
            </a:r>
            <a:endParaRPr sz="1800" dirty="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hỏi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khắp </a:t>
            </a:r>
            <a:r>
              <a:rPr sz="1800" i="1" dirty="0">
                <a:latin typeface="Times New Roman"/>
                <a:cs typeface="Times New Roman"/>
              </a:rPr>
              <a:t>bóng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cờ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Mĩ,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8270" algn="just">
              <a:lnSpc>
                <a:spcPct val="100000"/>
              </a:lnSpc>
              <a:spcBef>
                <a:spcPts val="625"/>
              </a:spcBef>
            </a:pP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 </a:t>
            </a:r>
            <a:r>
              <a:rPr sz="1800" i="1" spc="-5" dirty="0">
                <a:latin typeface="Times New Roman"/>
                <a:cs typeface="Times New Roman"/>
              </a:rPr>
              <a:t>do,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dirty="0">
                <a:latin typeface="Times New Roman"/>
                <a:cs typeface="Times New Roman"/>
              </a:rPr>
              <a:t> nô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lệ</a:t>
            </a:r>
            <a:endParaRPr sz="180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đường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mạng</a:t>
            </a:r>
            <a:r>
              <a:rPr sz="1800" i="1" spc="-5" dirty="0">
                <a:latin typeface="Times New Roman"/>
                <a:cs typeface="Times New Roman"/>
              </a:rPr>
              <a:t> đang </a:t>
            </a:r>
            <a:r>
              <a:rPr sz="1800" i="1" dirty="0">
                <a:latin typeface="Times New Roman"/>
                <a:cs typeface="Times New Roman"/>
              </a:rPr>
              <a:t>tìm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đi”.</a:t>
            </a:r>
            <a:endParaRPr sz="1800">
              <a:latin typeface="Times New Roman"/>
              <a:cs typeface="Times New Roman"/>
            </a:endParaRPr>
          </a:p>
          <a:p>
            <a:pPr marL="19570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("Người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5" dirty="0">
                <a:latin typeface="Times New Roman"/>
                <a:cs typeface="Times New Roman"/>
              </a:rPr>
              <a:t> tìm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nước”)</a:t>
            </a:r>
            <a:endParaRPr sz="1800">
              <a:latin typeface="Times New Roman"/>
              <a:cs typeface="Times New Roman"/>
            </a:endParaRPr>
          </a:p>
          <a:p>
            <a:pPr marL="12700" marR="5080" indent="3441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Người "nói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viết thạo” </a:t>
            </a:r>
            <a:r>
              <a:rPr sz="1800" spc="-5" dirty="0">
                <a:latin typeface="Times New Roman"/>
                <a:cs typeface="Times New Roman"/>
              </a:rPr>
              <a:t>nhiều ngoại </a:t>
            </a:r>
            <a:r>
              <a:rPr sz="1800" dirty="0">
                <a:latin typeface="Times New Roman"/>
                <a:cs typeface="Times New Roman"/>
              </a:rPr>
              <a:t>ngữ như </a:t>
            </a:r>
            <a:r>
              <a:rPr sz="1800" spc="-5" dirty="0">
                <a:latin typeface="Times New Roman"/>
                <a:cs typeface="Times New Roman"/>
              </a:rPr>
              <a:t>Pháp, Anh, </a:t>
            </a:r>
            <a:r>
              <a:rPr sz="1800" spc="-10" dirty="0">
                <a:latin typeface="Times New Roman"/>
                <a:cs typeface="Times New Roman"/>
              </a:rPr>
              <a:t>Hoa, Nga...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phải </a:t>
            </a:r>
            <a:r>
              <a:rPr sz="1800" spc="-1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lịch...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“đầy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truân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chuyên",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nghề”, và </a:t>
            </a:r>
            <a:r>
              <a:rPr sz="1800" spc="-5" dirty="0">
                <a:latin typeface="Times New Roman"/>
                <a:cs typeface="Times New Roman"/>
              </a:rPr>
              <a:t>đặc biệt là </a:t>
            </a:r>
            <a:r>
              <a:rPr sz="1800" dirty="0">
                <a:latin typeface="Times New Roman"/>
                <a:cs typeface="Times New Roman"/>
              </a:rPr>
              <a:t>"đến </a:t>
            </a:r>
            <a:r>
              <a:rPr sz="1800" spc="-5" dirty="0">
                <a:latin typeface="Times New Roman"/>
                <a:cs typeface="Times New Roman"/>
              </a:rPr>
              <a:t>đâu Người </a:t>
            </a:r>
            <a:r>
              <a:rPr sz="1800" dirty="0">
                <a:latin typeface="Times New Roman"/>
                <a:cs typeface="Times New Roman"/>
              </a:rPr>
              <a:t>cũng học </a:t>
            </a:r>
            <a:r>
              <a:rPr sz="1800" spc="-5" dirty="0">
                <a:latin typeface="Times New Roman"/>
                <a:cs typeface="Times New Roman"/>
              </a:rPr>
              <a:t>hỏi, tìm </a:t>
            </a:r>
            <a:r>
              <a:rPr sz="1800" dirty="0">
                <a:latin typeface="Times New Roman"/>
                <a:cs typeface="Times New Roman"/>
              </a:rPr>
              <a:t>hiểu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hóa, nghệ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đến một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thám”.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5" dirty="0">
                <a:latin typeface="Times New Roman"/>
                <a:cs typeface="Times New Roman"/>
              </a:rPr>
              <a:t> Minh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"đã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5" dirty="0">
                <a:latin typeface="Times New Roman"/>
                <a:cs typeface="Times New Roman"/>
              </a:rPr>
              <a:t> cái</a:t>
            </a:r>
            <a:r>
              <a:rPr sz="1800" dirty="0">
                <a:latin typeface="Times New Roman"/>
                <a:cs typeface="Times New Roman"/>
              </a:rPr>
              <a:t> hay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nền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hóa,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"đã </a:t>
            </a:r>
            <a:r>
              <a:rPr sz="1800" dirty="0">
                <a:latin typeface="Times New Roman"/>
                <a:cs typeface="Times New Roman"/>
              </a:rPr>
              <a:t>nhào </a:t>
            </a:r>
            <a:r>
              <a:rPr sz="1800" spc="-5" dirty="0">
                <a:latin typeface="Times New Roman"/>
                <a:cs typeface="Times New Roman"/>
              </a:rPr>
              <a:t>nặn" với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gốc văn </a:t>
            </a:r>
            <a:r>
              <a:rPr sz="1800" dirty="0">
                <a:latin typeface="Times New Roman"/>
                <a:cs typeface="Times New Roman"/>
              </a:rPr>
              <a:t>hóa dân tộc </a:t>
            </a:r>
            <a:r>
              <a:rPr sz="1800" spc="-5" dirty="0">
                <a:latin typeface="Times New Roman"/>
                <a:cs typeface="Times New Roman"/>
              </a:rPr>
              <a:t>vốn </a:t>
            </a:r>
            <a:r>
              <a:rPr sz="1800" dirty="0">
                <a:latin typeface="Times New Roman"/>
                <a:cs typeface="Times New Roman"/>
              </a:rPr>
              <a:t>thấm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vào tâm hồn </a:t>
            </a:r>
            <a:r>
              <a:rPr sz="1800" spc="-5" dirty="0">
                <a:latin typeface="Times New Roman"/>
                <a:cs typeface="Times New Roman"/>
              </a:rPr>
              <a:t>mình, </a:t>
            </a:r>
            <a:r>
              <a:rPr sz="1800" dirty="0">
                <a:latin typeface="Times New Roman"/>
                <a:cs typeface="Times New Roman"/>
              </a:rPr>
              <a:t>máu </a:t>
            </a:r>
            <a:r>
              <a:rPr sz="1800" spc="-5" dirty="0">
                <a:latin typeface="Times New Roman"/>
                <a:cs typeface="Times New Roman"/>
              </a:rPr>
              <a:t>thịt </a:t>
            </a:r>
            <a:r>
              <a:rPr sz="1800" dirty="0">
                <a:latin typeface="Times New Roman"/>
                <a:cs typeface="Times New Roman"/>
              </a:rPr>
              <a:t> mình,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trở </a:t>
            </a:r>
            <a:r>
              <a:rPr sz="1800" dirty="0">
                <a:latin typeface="Times New Roman"/>
                <a:cs typeface="Times New Roman"/>
              </a:rPr>
              <a:t>thành "một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rất Việt </a:t>
            </a:r>
            <a:r>
              <a:rPr sz="1800" dirty="0">
                <a:latin typeface="Times New Roman"/>
                <a:cs typeface="Times New Roman"/>
              </a:rPr>
              <a:t>Nam, một </a:t>
            </a:r>
            <a:r>
              <a:rPr sz="1800" spc="-5" dirty="0">
                <a:latin typeface="Times New Roman"/>
                <a:cs typeface="Times New Roman"/>
              </a:rPr>
              <a:t>lối sống </a:t>
            </a:r>
            <a:r>
              <a:rPr sz="1800" dirty="0">
                <a:latin typeface="Times New Roman"/>
                <a:cs typeface="Times New Roman"/>
              </a:rPr>
              <a:t>rất bình dị, rất </a:t>
            </a:r>
            <a:r>
              <a:rPr sz="1800" spc="-5" dirty="0">
                <a:latin typeface="Times New Roman"/>
                <a:cs typeface="Times New Roman"/>
              </a:rPr>
              <a:t>Việt </a:t>
            </a:r>
            <a:r>
              <a:rPr sz="1800" dirty="0">
                <a:latin typeface="Times New Roman"/>
                <a:cs typeface="Times New Roman"/>
              </a:rPr>
              <a:t> Nam, </a:t>
            </a:r>
            <a:r>
              <a:rPr sz="1800" spc="-5" dirty="0">
                <a:latin typeface="Times New Roman"/>
                <a:cs typeface="Times New Roman"/>
              </a:rPr>
              <a:t>rất phương Đông, </a:t>
            </a:r>
            <a:r>
              <a:rPr sz="1800" dirty="0">
                <a:latin typeface="Times New Roman"/>
                <a:cs typeface="Times New Roman"/>
              </a:rPr>
              <a:t>nhưng cũng đồng thời </a:t>
            </a:r>
            <a:r>
              <a:rPr sz="1800" spc="-5" dirty="0">
                <a:latin typeface="Times New Roman"/>
                <a:cs typeface="Times New Roman"/>
              </a:rPr>
              <a:t>rất mới, rất </a:t>
            </a:r>
            <a:r>
              <a:rPr sz="1800" dirty="0">
                <a:latin typeface="Times New Roman"/>
                <a:cs typeface="Times New Roman"/>
              </a:rPr>
              <a:t>hiện đại”.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luận chặt </a:t>
            </a:r>
            <a:r>
              <a:rPr sz="1800" dirty="0">
                <a:latin typeface="Times New Roman"/>
                <a:cs typeface="Times New Roman"/>
              </a:rPr>
              <a:t> chẽ, cách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luận cứ </a:t>
            </a:r>
            <a:r>
              <a:rPr sz="1800" spc="-5" dirty="0">
                <a:latin typeface="Times New Roman"/>
                <a:cs typeface="Times New Roman"/>
              </a:rPr>
              <a:t>xác đáng, </a:t>
            </a:r>
            <a:r>
              <a:rPr sz="1800" dirty="0">
                <a:latin typeface="Times New Roman"/>
                <a:cs typeface="Times New Roman"/>
              </a:rPr>
              <a:t>lối </a:t>
            </a:r>
            <a:r>
              <a:rPr sz="1800" spc="-5" dirty="0">
                <a:latin typeface="Times New Roman"/>
                <a:cs typeface="Times New Roman"/>
              </a:rPr>
              <a:t>diễn đạt </a:t>
            </a:r>
            <a:r>
              <a:rPr sz="1800" dirty="0">
                <a:latin typeface="Times New Roman"/>
                <a:cs typeface="Times New Roman"/>
              </a:rPr>
              <a:t>tinh </a:t>
            </a:r>
            <a:r>
              <a:rPr sz="1800" spc="5" dirty="0">
                <a:latin typeface="Times New Roman"/>
                <a:cs typeface="Times New Roman"/>
              </a:rPr>
              <a:t>tế </a:t>
            </a:r>
            <a:r>
              <a:rPr sz="1800" dirty="0">
                <a:latin typeface="Times New Roman"/>
                <a:cs typeface="Times New Roman"/>
              </a:rPr>
              <a:t>của Lê </a:t>
            </a:r>
            <a:r>
              <a:rPr sz="1800" spc="-5" dirty="0">
                <a:latin typeface="Times New Roman"/>
                <a:cs typeface="Times New Roman"/>
              </a:rPr>
              <a:t>Anh Trà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spc="-10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thuyết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 lớn.</a:t>
            </a:r>
            <a:endParaRPr sz="1800">
              <a:latin typeface="Times New Roman"/>
              <a:cs typeface="Times New Roman"/>
            </a:endParaRPr>
          </a:p>
          <a:p>
            <a:pPr marL="12700" marR="6985" indent="3441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Luận điểm thứ </a:t>
            </a:r>
            <a:r>
              <a:rPr sz="1800" dirty="0">
                <a:latin typeface="Times New Roman"/>
                <a:cs typeface="Times New Roman"/>
              </a:rPr>
              <a:t>hai mà 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đưa ra là lối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rất bình dị, </a:t>
            </a:r>
            <a:r>
              <a:rPr sz="1800" spc="-5" dirty="0">
                <a:latin typeface="Times New Roman"/>
                <a:cs typeface="Times New Roman"/>
              </a:rPr>
              <a:t>rất phương Đông, </a:t>
            </a:r>
            <a:r>
              <a:rPr sz="1800" spc="5" dirty="0">
                <a:latin typeface="Times New Roman"/>
                <a:cs typeface="Times New Roman"/>
              </a:rPr>
              <a:t>rất </a:t>
            </a:r>
            <a:r>
              <a:rPr sz="1800" spc="-10" dirty="0">
                <a:latin typeface="Times New Roman"/>
                <a:cs typeface="Times New Roman"/>
              </a:rPr>
              <a:t>Việt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ở,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mặc)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thích và chứng minh cho </a:t>
            </a:r>
            <a:r>
              <a:rPr sz="1800" spc="5" dirty="0">
                <a:latin typeface="Times New Roman"/>
                <a:cs typeface="Times New Roman"/>
              </a:rPr>
              <a:t>luận </a:t>
            </a:r>
            <a:r>
              <a:rPr sz="1800" spc="-5" dirty="0">
                <a:latin typeface="Times New Roman"/>
                <a:cs typeface="Times New Roman"/>
              </a:rPr>
              <a:t>điểm này.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"cung </a:t>
            </a:r>
            <a:r>
              <a:rPr sz="1800" dirty="0">
                <a:latin typeface="Times New Roman"/>
                <a:cs typeface="Times New Roman"/>
              </a:rPr>
              <a:t>điện" của vị </a:t>
            </a:r>
            <a:r>
              <a:rPr sz="1800" spc="-5" dirty="0">
                <a:latin typeface="Times New Roman"/>
                <a:cs typeface="Times New Roman"/>
              </a:rPr>
              <a:t>Chủ </a:t>
            </a:r>
            <a:r>
              <a:rPr sz="1800" dirty="0">
                <a:latin typeface="Times New Roman"/>
                <a:cs typeface="Times New Roman"/>
              </a:rPr>
              <a:t>tịch </a:t>
            </a:r>
            <a:r>
              <a:rPr sz="1800" spc="-5" dirty="0">
                <a:latin typeface="Times New Roman"/>
                <a:cs typeface="Times New Roman"/>
              </a:rPr>
              <a:t>nước là 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sàn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gỗ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vẹn 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phòng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"tiếp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họp Bộ Chính </a:t>
            </a:r>
            <a:r>
              <a:rPr sz="1800" spc="-5" dirty="0">
                <a:latin typeface="Times New Roman"/>
                <a:cs typeface="Times New Roman"/>
              </a:rPr>
              <a:t>trị, </a:t>
            </a:r>
            <a:r>
              <a:rPr sz="1800" dirty="0">
                <a:latin typeface="Times New Roman"/>
                <a:cs typeface="Times New Roman"/>
              </a:rPr>
              <a:t>làm việc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ngủ”, </a:t>
            </a:r>
            <a:r>
              <a:rPr sz="1800" dirty="0">
                <a:latin typeface="Times New Roman"/>
                <a:cs typeface="Times New Roman"/>
              </a:rPr>
              <a:t>đồ </a:t>
            </a:r>
            <a:r>
              <a:rPr sz="1800" spc="-5" dirty="0">
                <a:latin typeface="Times New Roman"/>
                <a:cs typeface="Times New Roman"/>
              </a:rPr>
              <a:t>đạc “rất </a:t>
            </a:r>
            <a:r>
              <a:rPr sz="1800" dirty="0">
                <a:latin typeface="Times New Roman"/>
                <a:cs typeface="Times New Roman"/>
              </a:rPr>
              <a:t>mộc </a:t>
            </a:r>
            <a:r>
              <a:rPr sz="1800" spc="-5" dirty="0">
                <a:latin typeface="Times New Roman"/>
                <a:cs typeface="Times New Roman"/>
              </a:rPr>
              <a:t>mạc, </a:t>
            </a:r>
            <a:r>
              <a:rPr sz="1800" dirty="0">
                <a:latin typeface="Times New Roman"/>
                <a:cs typeface="Times New Roman"/>
              </a:rPr>
              <a:t>đơn </a:t>
            </a:r>
            <a:r>
              <a:rPr sz="1800" spc="-5" dirty="0">
                <a:latin typeface="Times New Roman"/>
                <a:cs typeface="Times New Roman"/>
              </a:rPr>
              <a:t>sơ". </a:t>
            </a:r>
            <a:r>
              <a:rPr sz="1800" dirty="0">
                <a:latin typeface="Times New Roman"/>
                <a:cs typeface="Times New Roman"/>
              </a:rPr>
              <a:t>Trang phục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"hết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dị"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quần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nâu,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trấn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thủ,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dép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lốp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“thô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Sơn".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"rất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bạc”: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luộc,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ghém,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hoa...,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kì".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 ra không có gì mới: </a:t>
            </a:r>
            <a:r>
              <a:rPr sz="1800" spc="-5" dirty="0">
                <a:latin typeface="Times New Roman"/>
                <a:cs typeface="Times New Roman"/>
              </a:rPr>
              <a:t>Nhiều người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nói, </a:t>
            </a:r>
            <a:r>
              <a:rPr sz="1800" dirty="0">
                <a:latin typeface="Times New Roman"/>
                <a:cs typeface="Times New Roman"/>
              </a:rPr>
              <a:t>đã viết, nhiều </a:t>
            </a:r>
            <a:r>
              <a:rPr sz="1800" spc="-5" dirty="0">
                <a:latin typeface="Times New Roman"/>
                <a:cs typeface="Times New Roman"/>
              </a:rPr>
              <a:t>hồi </a:t>
            </a:r>
            <a:r>
              <a:rPr sz="1800" spc="-10" dirty="0">
                <a:latin typeface="Times New Roman"/>
                <a:cs typeface="Times New Roman"/>
              </a:rPr>
              <a:t>kí </a:t>
            </a:r>
            <a:r>
              <a:rPr sz="1800" dirty="0">
                <a:latin typeface="Times New Roman"/>
                <a:cs typeface="Times New Roman"/>
              </a:rPr>
              <a:t>đã kể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biết.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dirty="0">
                <a:latin typeface="Times New Roman"/>
                <a:cs typeface="Times New Roman"/>
              </a:rPr>
              <a:t> Lê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Trà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giản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mật,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ca. </a:t>
            </a:r>
            <a:endParaRPr lang="en-US" sz="1800" spc="-5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lang="en-US" spc="-5" dirty="0">
                <a:latin typeface="Times New Roman"/>
                <a:cs typeface="Times New Roman"/>
              </a:rPr>
              <a:t>     </a:t>
            </a:r>
            <a:r>
              <a:rPr sz="1800" spc="-5" dirty="0" err="1">
                <a:latin typeface="Times New Roman"/>
                <a:cs typeface="Times New Roman"/>
              </a:rPr>
              <a:t>Phần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lại,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đã bình luận phong cách </a:t>
            </a:r>
            <a:r>
              <a:rPr sz="1800" spc="-5" dirty="0">
                <a:latin typeface="Times New Roman"/>
                <a:cs typeface="Times New Roman"/>
              </a:rPr>
              <a:t>Hồ </a:t>
            </a:r>
            <a:r>
              <a:rPr sz="1800" dirty="0">
                <a:latin typeface="Times New Roman"/>
                <a:cs typeface="Times New Roman"/>
              </a:rPr>
              <a:t>Chí Minh. </a:t>
            </a:r>
            <a:r>
              <a:rPr sz="1800" spc="-1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với </a:t>
            </a:r>
            <a:r>
              <a:rPr sz="1800" spc="-5" dirty="0">
                <a:latin typeface="Times New Roman"/>
                <a:cs typeface="Times New Roman"/>
              </a:rPr>
              <a:t>cuộc sống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vị</a:t>
            </a:r>
            <a:r>
              <a:rPr sz="1800" spc="-5" dirty="0">
                <a:latin typeface="Times New Roman"/>
                <a:cs typeface="Times New Roman"/>
              </a:rPr>
              <a:t> lãnh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tụ,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tổng</a:t>
            </a:r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thống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hiền...,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đến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mức</a:t>
            </a:r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giản</a:t>
            </a:r>
            <a:r>
              <a:rPr sz="1800" dirty="0">
                <a:latin typeface="Times New Roman"/>
                <a:cs typeface="Times New Roman"/>
              </a:rPr>
              <a:t> dị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tiết </a:t>
            </a:r>
            <a:r>
              <a:rPr sz="1800" spc="-5" dirty="0">
                <a:latin typeface="Times New Roman"/>
                <a:cs typeface="Times New Roman"/>
              </a:rPr>
              <a:t>chế </a:t>
            </a:r>
            <a:r>
              <a:rPr sz="1800" dirty="0">
                <a:latin typeface="Times New Roman"/>
                <a:cs typeface="Times New Roman"/>
              </a:rPr>
              <a:t>như vậy". Lê Anh Trà "bất </a:t>
            </a:r>
            <a:r>
              <a:rPr sz="1800" spc="-5" dirty="0">
                <a:latin typeface="Times New Roman"/>
                <a:cs typeface="Times New Roman"/>
              </a:rPr>
              <a:t>giác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-5" dirty="0">
                <a:latin typeface="Times New Roman"/>
                <a:cs typeface="Times New Roman"/>
              </a:rPr>
              <a:t>đến", </a:t>
            </a:r>
            <a:r>
              <a:rPr sz="1800" dirty="0">
                <a:latin typeface="Times New Roman"/>
                <a:cs typeface="Times New Roman"/>
              </a:rPr>
              <a:t>liên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đến Nguyễn Trãi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Nguyễn Bỉnh Khiêm, trích </a:t>
            </a:r>
            <a:r>
              <a:rPr sz="1800" spc="-5" dirty="0">
                <a:latin typeface="Times New Roman"/>
                <a:cs typeface="Times New Roman"/>
              </a:rPr>
              <a:t>dẫn </a:t>
            </a:r>
            <a:r>
              <a:rPr sz="1800" dirty="0">
                <a:latin typeface="Times New Roman"/>
                <a:cs typeface="Times New Roman"/>
              </a:rPr>
              <a:t>hai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Trạng </a:t>
            </a:r>
            <a:r>
              <a:rPr sz="1800" spc="-5" dirty="0">
                <a:latin typeface="Times New Roman"/>
                <a:cs typeface="Times New Roman"/>
              </a:rPr>
              <a:t>Trình: "Thu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5" dirty="0">
                <a:latin typeface="Times New Roman"/>
                <a:cs typeface="Times New Roman"/>
              </a:rPr>
              <a:t>măng trúc, </a:t>
            </a:r>
            <a:r>
              <a:rPr sz="1800" dirty="0">
                <a:latin typeface="Times New Roman"/>
                <a:cs typeface="Times New Roman"/>
              </a:rPr>
              <a:t>đông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 giá - Xuân </a:t>
            </a:r>
            <a:r>
              <a:rPr sz="1800" spc="-5" dirty="0">
                <a:latin typeface="Times New Roman"/>
                <a:cs typeface="Times New Roman"/>
              </a:rPr>
              <a:t>tắm </a:t>
            </a:r>
            <a:r>
              <a:rPr sz="1800" dirty="0">
                <a:latin typeface="Times New Roman"/>
                <a:cs typeface="Times New Roman"/>
              </a:rPr>
              <a:t>hồ </a:t>
            </a:r>
            <a:r>
              <a:rPr sz="1800" spc="-5" dirty="0">
                <a:latin typeface="Times New Roman"/>
                <a:cs typeface="Times New Roman"/>
              </a:rPr>
              <a:t>sen, hạ tắm </a:t>
            </a:r>
            <a:r>
              <a:rPr sz="1800" dirty="0">
                <a:latin typeface="Times New Roman"/>
                <a:cs typeface="Times New Roman"/>
              </a:rPr>
              <a:t>ao" để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tới </a:t>
            </a:r>
            <a:r>
              <a:rPr sz="1800" spc="-5" dirty="0">
                <a:latin typeface="Times New Roman"/>
                <a:cs typeface="Times New Roman"/>
              </a:rPr>
              <a:t>ca </a:t>
            </a:r>
            <a:r>
              <a:rPr sz="1800" dirty="0">
                <a:latin typeface="Times New Roman"/>
                <a:cs typeface="Times New Roman"/>
              </a:rPr>
              <a:t>ngợi nếp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giản dị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đạm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đời”,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là "lối </a:t>
            </a:r>
            <a:r>
              <a:rPr sz="1800" spc="-5" dirty="0">
                <a:latin typeface="Times New Roman"/>
                <a:cs typeface="Times New Roman"/>
              </a:rPr>
              <a:t>sống thanh </a:t>
            </a:r>
            <a:r>
              <a:rPr sz="1800" dirty="0">
                <a:latin typeface="Times New Roman"/>
                <a:cs typeface="Times New Roman"/>
              </a:rPr>
              <a:t>cao, một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di dưỡng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dirty="0">
                <a:latin typeface="Times New Roman"/>
                <a:cs typeface="Times New Roman"/>
              </a:rPr>
              <a:t>thần, một </a:t>
            </a:r>
            <a:r>
              <a:rPr sz="1800" spc="-5" dirty="0">
                <a:latin typeface="Times New Roman"/>
                <a:cs typeface="Times New Roman"/>
              </a:rPr>
              <a:t>quan niệm </a:t>
            </a:r>
            <a:r>
              <a:rPr sz="1800" dirty="0">
                <a:latin typeface="Times New Roman"/>
                <a:cs typeface="Times New Roman"/>
              </a:rPr>
              <a:t>thẩm mĩ về cuộc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năng</a:t>
            </a:r>
            <a:r>
              <a:rPr sz="1800" dirty="0">
                <a:latin typeface="Times New Roman"/>
                <a:cs typeface="Times New Roman"/>
              </a:rPr>
              <a:t> đem 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phúc,</a:t>
            </a:r>
            <a:r>
              <a:rPr sz="1800" dirty="0">
                <a:latin typeface="Times New Roman"/>
                <a:cs typeface="Times New Roman"/>
              </a:rPr>
              <a:t> 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tâm </a:t>
            </a:r>
            <a:r>
              <a:rPr sz="1800" spc="5" dirty="0">
                <a:latin typeface="Times New Roman"/>
                <a:cs typeface="Times New Roman"/>
              </a:rPr>
              <a:t>hồn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20758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4417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Tóm lại, Lê Anh </a:t>
            </a:r>
            <a:r>
              <a:rPr sz="1800" dirty="0">
                <a:latin typeface="Times New Roman"/>
                <a:cs typeface="Times New Roman"/>
              </a:rPr>
              <a:t>Trà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một cách chặt </a:t>
            </a:r>
            <a:r>
              <a:rPr sz="1800" spc="-5" dirty="0">
                <a:latin typeface="Times New Roman"/>
                <a:cs typeface="Times New Roman"/>
              </a:rPr>
              <a:t>chẽ, </a:t>
            </a: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lên những </a:t>
            </a:r>
            <a:r>
              <a:rPr sz="1800" dirty="0">
                <a:latin typeface="Times New Roman"/>
                <a:cs typeface="Times New Roman"/>
              </a:rPr>
              <a:t>luận cứ </a:t>
            </a:r>
            <a:r>
              <a:rPr sz="1800" spc="-5" dirty="0">
                <a:latin typeface="Times New Roman"/>
                <a:cs typeface="Times New Roman"/>
              </a:rPr>
              <a:t>xác thực, </a:t>
            </a:r>
            <a:r>
              <a:rPr sz="1800" dirty="0">
                <a:latin typeface="Times New Roman"/>
                <a:cs typeface="Times New Roman"/>
              </a:rPr>
              <a:t> chọn </a:t>
            </a:r>
            <a:r>
              <a:rPr sz="1800" spc="-5" dirty="0">
                <a:latin typeface="Times New Roman"/>
                <a:cs typeface="Times New Roman"/>
              </a:rPr>
              <a:t>lọc, trình bày </a:t>
            </a:r>
            <a:r>
              <a:rPr sz="1800" dirty="0">
                <a:latin typeface="Times New Roman"/>
                <a:cs typeface="Times New Roman"/>
              </a:rPr>
              <a:t>khúc chiết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tất cả tấm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ngưỡng </a:t>
            </a:r>
            <a:r>
              <a:rPr sz="1800" dirty="0">
                <a:latin typeface="Times New Roman"/>
                <a:cs typeface="Times New Roman"/>
              </a:rPr>
              <a:t>mộ, </a:t>
            </a:r>
            <a:r>
              <a:rPr sz="1800" spc="-5" dirty="0">
                <a:latin typeface="Times New Roman"/>
                <a:cs typeface="Times New Roman"/>
              </a:rPr>
              <a:t>ngợi </a:t>
            </a:r>
            <a:r>
              <a:rPr sz="1800" dirty="0">
                <a:latin typeface="Times New Roman"/>
                <a:cs typeface="Times New Roman"/>
              </a:rPr>
              <a:t>ca </a:t>
            </a:r>
            <a:r>
              <a:rPr sz="1800" spc="-5" dirty="0">
                <a:latin typeface="Times New Roman"/>
                <a:cs typeface="Times New Roman"/>
              </a:rPr>
              <a:t>"Nhà </a:t>
            </a:r>
            <a:r>
              <a:rPr sz="1800" dirty="0">
                <a:latin typeface="Times New Roman"/>
                <a:cs typeface="Times New Roman"/>
              </a:rPr>
              <a:t>văn hóa </a:t>
            </a:r>
            <a:r>
              <a:rPr sz="1800" spc="-5" dirty="0">
                <a:latin typeface="Times New Roman"/>
                <a:cs typeface="Times New Roman"/>
              </a:rPr>
              <a:t>lớn, </a:t>
            </a:r>
            <a:r>
              <a:rPr sz="1800" dirty="0">
                <a:latin typeface="Times New Roman"/>
                <a:cs typeface="Times New Roman"/>
              </a:rPr>
              <a:t> nhà </a:t>
            </a:r>
            <a:r>
              <a:rPr sz="1800" spc="-5" dirty="0">
                <a:latin typeface="Times New Roman"/>
                <a:cs typeface="Times New Roman"/>
              </a:rPr>
              <a:t>đạo đức </a:t>
            </a:r>
            <a:r>
              <a:rPr sz="1800" dirty="0">
                <a:latin typeface="Times New Roman"/>
                <a:cs typeface="Times New Roman"/>
              </a:rPr>
              <a:t>lớn, nhà cách </a:t>
            </a:r>
            <a:r>
              <a:rPr sz="1800" spc="5" dirty="0">
                <a:latin typeface="Times New Roman"/>
                <a:cs typeface="Times New Roman"/>
              </a:rPr>
              <a:t>mạng </a:t>
            </a:r>
            <a:r>
              <a:rPr sz="1800" dirty="0">
                <a:latin typeface="Times New Roman"/>
                <a:cs typeface="Times New Roman"/>
              </a:rPr>
              <a:t>lớn,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chính trị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quyện chặt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nhau trong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Hồ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Minh, </a:t>
            </a:r>
            <a:r>
              <a:rPr sz="1800" dirty="0">
                <a:latin typeface="Times New Roman"/>
                <a:cs typeface="Times New Roman"/>
              </a:rPr>
              <a:t>một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rất giản </a:t>
            </a:r>
            <a:r>
              <a:rPr sz="1800" spc="-5" dirty="0">
                <a:latin typeface="Times New Roman"/>
                <a:cs typeface="Times New Roman"/>
              </a:rPr>
              <a:t>dị, </a:t>
            </a:r>
            <a:r>
              <a:rPr sz="1800" dirty="0">
                <a:latin typeface="Times New Roman"/>
                <a:cs typeface="Times New Roman"/>
              </a:rPr>
              <a:t>một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Việt Nam gần </a:t>
            </a:r>
            <a:r>
              <a:rPr sz="1800" spc="-5" dirty="0">
                <a:latin typeface="Times New Roman"/>
                <a:cs typeface="Times New Roman"/>
              </a:rPr>
              <a:t>gũi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1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 người”. </a:t>
            </a:r>
            <a:r>
              <a:rPr sz="1800" dirty="0">
                <a:latin typeface="Times New Roman"/>
                <a:cs typeface="Times New Roman"/>
              </a:rPr>
              <a:t>Đọc </a:t>
            </a:r>
            <a:r>
              <a:rPr sz="1800" spc="-5" dirty="0">
                <a:latin typeface="Times New Roman"/>
                <a:cs typeface="Times New Roman"/>
              </a:rPr>
              <a:t>bài viết </a:t>
            </a:r>
            <a:r>
              <a:rPr sz="1800" dirty="0">
                <a:latin typeface="Times New Roman"/>
                <a:cs typeface="Times New Roman"/>
              </a:rPr>
              <a:t>của Lê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Trà, chúng ta học </a:t>
            </a:r>
            <a:r>
              <a:rPr sz="1800" spc="-5" dirty="0">
                <a:latin typeface="Times New Roman"/>
                <a:cs typeface="Times New Roman"/>
              </a:rPr>
              <a:t>tập được bao </a:t>
            </a:r>
            <a:r>
              <a:rPr sz="1800" dirty="0">
                <a:latin typeface="Times New Roman"/>
                <a:cs typeface="Times New Roman"/>
              </a:rPr>
              <a:t>điều tốt đẹp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lãnh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kính</a:t>
            </a:r>
            <a:r>
              <a:rPr sz="1800" dirty="0">
                <a:latin typeface="Times New Roman"/>
                <a:cs typeface="Times New Roman"/>
              </a:rPr>
              <a:t> yêu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tộc.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7895" y="3471798"/>
            <a:ext cx="31026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----------------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@tailieuhoctapvip</a:t>
            </a:r>
            <a:r>
              <a:rPr sz="1100" b="1" spc="9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----------------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728074" cy="5822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66185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bảo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vệ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phát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2161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triển</a:t>
                      </a:r>
                      <a:r>
                        <a:rPr sz="18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trẻ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em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Trích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“Tuyên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bố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57480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Hội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nghị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cấp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cao thế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giới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trẻ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em”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 việc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bảo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vệ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chăm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sóc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trẻ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13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Bàn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đọc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sách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48196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Quang  Tiềm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307340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Nghị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luận,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1995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Quang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Tiềm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68275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viết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đã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khẳng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đọc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sách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đường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6192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tích lũy, nâng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cao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học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vấn.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Từ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việc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đưa ra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những sai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lầm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việc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đọc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sách,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tác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nghị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luận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đã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đặt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ra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326390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và bàn về một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vấn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đề có ý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đời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sống.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6731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điểm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rõ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ràng,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thuyết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phục.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Bố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cục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bài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viết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lí,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chặt chẽ,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dẫn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dắt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nhiên.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728074" cy="5829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31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giả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hướng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tới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cách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đọc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sách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459105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khoa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học,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lí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Lối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viết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giàu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ảnh,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nhiều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969010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so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sánh thú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vị.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(@t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ilieuhocta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vip)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066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Tiếng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nói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nghệ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33045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Nguyễn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Đình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307340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Nghị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luận,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28194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sự,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biểu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1948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tiểu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bàn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nội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54305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dung của văn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nghệ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sức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mạnh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kì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diệu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nó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 với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251460">
                        <a:lnSpc>
                          <a:spcPct val="124600"/>
                        </a:lnSpc>
                        <a:spcBef>
                          <a:spcPts val="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đời sống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 con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giúp con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được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phong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phú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hơn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nhiên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hoàn thiện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 tâm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hồn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mình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Bố cục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chặt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chẽ,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lí,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dẫn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214629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dắt tự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nhiên.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Lối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viết giàu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hình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ảnh, sử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dụng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nhiều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dẫn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248285">
                        <a:lnSpc>
                          <a:spcPct val="124500"/>
                        </a:lnSpc>
                        <a:spcBef>
                          <a:spcPts val="1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chứng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thơ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văn, dẫn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chứng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thực tế,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khẳng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định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 ý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kiến,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nhận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xét,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tăng sức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hấp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dẫn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bài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viết.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Chuẩn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hành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99060">
                        <a:lnSpc>
                          <a:spcPct val="124600"/>
                        </a:lnSpc>
                        <a:spcBef>
                          <a:spcPts val="1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trang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vào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kỉ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mới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481965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Vũ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Khoan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Bài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307340">
                        <a:lnSpc>
                          <a:spcPct val="1246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luận,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tự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2001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phẩm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đã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nêu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bình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thể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điểm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39065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mạnh,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 yếu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trong tính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thói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quen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Việt Nam,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từ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đó,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đưa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ra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những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yêu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cầu,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đòi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hỏi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 algn="just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Bài viết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đặt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ra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vấn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nóng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hổi,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cấp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thiết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với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nhìn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111760" algn="just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nhận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khách quan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kết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hợp với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lí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lẽ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lập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giản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dị,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chặt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chẽ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tôn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trọng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tinh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thần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trách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nhiệm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945761"/>
              </p:ext>
            </p:extLst>
          </p:nvPr>
        </p:nvGraphicFramePr>
        <p:xfrm>
          <a:off x="914400" y="914653"/>
          <a:ext cx="8728074" cy="3424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45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Việt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Nam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phải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khắc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189230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phục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 yếu để bước vào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kỉ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mới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giả.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Việc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sử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dụng</a:t>
                      </a:r>
                    </a:p>
                    <a:p>
                      <a:pPr marL="68580" marR="469900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ngôn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báo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chí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gắn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với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ngôn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sinh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hoạt đời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thường, cách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giản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dị,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dễ</a:t>
                      </a:r>
                    </a:p>
                    <a:p>
                      <a:pPr marL="68580" marR="364490">
                        <a:lnSpc>
                          <a:spcPct val="1244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hiểu,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sử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dụng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nhiều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thành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tục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sinh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động,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</a:t>
                      </a:r>
                    </a:p>
                    <a:p>
                      <a:pPr marL="68580" marR="76200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thể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hàm súc cũng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là những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nét tiêu biểu về nghệ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thuật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của tác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phẩm.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917" y="882142"/>
            <a:ext cx="4260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dirty="0">
                <a:solidFill>
                  <a:srgbClr val="FF0000"/>
                </a:solidFill>
              </a:rPr>
              <a:t>PHONG</a:t>
            </a:r>
            <a:r>
              <a:rPr sz="2400" u="none" spc="-20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CÁCH</a:t>
            </a:r>
            <a:r>
              <a:rPr sz="2400" u="none" spc="-15" dirty="0">
                <a:solidFill>
                  <a:srgbClr val="FF0000"/>
                </a:solidFill>
              </a:rPr>
              <a:t> </a:t>
            </a:r>
            <a:r>
              <a:rPr sz="2400" u="none" spc="5" dirty="0">
                <a:solidFill>
                  <a:srgbClr val="FF0000"/>
                </a:solidFill>
              </a:rPr>
              <a:t>HỒ</a:t>
            </a:r>
            <a:r>
              <a:rPr sz="2400" u="none" spc="-10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CHÍ</a:t>
            </a:r>
            <a:r>
              <a:rPr sz="2400" u="none" spc="-20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MINH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143883" y="1337817"/>
            <a:ext cx="1770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-Lê</a:t>
            </a:r>
            <a:r>
              <a:rPr sz="24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Anh</a:t>
            </a:r>
            <a:r>
              <a:rPr sz="24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Trà-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86000"/>
            <a:ext cx="6756684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1. </a:t>
            </a:r>
            <a:r>
              <a:rPr spc="-5" dirty="0"/>
              <a:t>TÓM </a:t>
            </a:r>
            <a:r>
              <a:rPr dirty="0"/>
              <a:t>TẮT</a:t>
            </a:r>
            <a:r>
              <a:rPr spc="-10" dirty="0"/>
              <a:t> </a:t>
            </a:r>
            <a:r>
              <a:rPr spc="-5" dirty="0"/>
              <a:t>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pc="-5" dirty="0"/>
              <a:t>A.</a:t>
            </a:r>
            <a:r>
              <a:rPr spc="-10" dirty="0"/>
              <a:t> </a:t>
            </a:r>
            <a:r>
              <a:rPr dirty="0"/>
              <a:t>TÌM</a:t>
            </a:r>
            <a:r>
              <a:rPr spc="-15" dirty="0"/>
              <a:t> </a:t>
            </a:r>
            <a:r>
              <a:rPr spc="-5" dirty="0"/>
              <a:t>HIỂU</a:t>
            </a:r>
            <a:r>
              <a:rPr spc="-20" dirty="0"/>
              <a:t> </a:t>
            </a:r>
            <a:r>
              <a:rPr spc="-5" dirty="0"/>
              <a:t>CHUNG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pc="-5" dirty="0"/>
              <a:t>I. ĐÔI</a:t>
            </a:r>
            <a:r>
              <a:rPr spc="-10" dirty="0"/>
              <a:t> </a:t>
            </a:r>
            <a:r>
              <a:rPr spc="-5" dirty="0"/>
              <a:t>NÉT</a:t>
            </a:r>
            <a:r>
              <a:rPr spc="-10" dirty="0"/>
              <a:t> </a:t>
            </a:r>
            <a:r>
              <a:rPr dirty="0"/>
              <a:t>VỀ</a:t>
            </a:r>
            <a:r>
              <a:rPr spc="5" dirty="0"/>
              <a:t> </a:t>
            </a:r>
            <a:r>
              <a:rPr spc="-5" dirty="0"/>
              <a:t>TÁC</a:t>
            </a:r>
            <a:r>
              <a:rPr spc="-10" dirty="0"/>
              <a:t> </a:t>
            </a:r>
            <a:r>
              <a:rPr spc="-5" dirty="0"/>
              <a:t>GIẢ </a:t>
            </a:r>
            <a:r>
              <a:rPr dirty="0"/>
              <a:t>LÊ</a:t>
            </a:r>
            <a:r>
              <a:rPr spc="-10" dirty="0"/>
              <a:t> </a:t>
            </a:r>
            <a:r>
              <a:rPr spc="-5" dirty="0"/>
              <a:t>ANH</a:t>
            </a:r>
            <a:r>
              <a:rPr dirty="0"/>
              <a:t> </a:t>
            </a:r>
            <a:r>
              <a:rPr spc="-5" dirty="0"/>
              <a:t>TRÀ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b="0" dirty="0">
                <a:latin typeface="Times New Roman"/>
                <a:cs typeface="Times New Roman"/>
              </a:rPr>
              <a:t>-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Lê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Anh</a:t>
            </a:r>
            <a:r>
              <a:rPr b="0" spc="-5" dirty="0">
                <a:latin typeface="Times New Roman"/>
                <a:cs typeface="Times New Roman"/>
              </a:rPr>
              <a:t> Trà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sinh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ngày </a:t>
            </a:r>
            <a:r>
              <a:rPr b="0" spc="-5" dirty="0">
                <a:latin typeface="Times New Roman"/>
                <a:cs typeface="Times New Roman"/>
              </a:rPr>
              <a:t>24/6/ </a:t>
            </a:r>
            <a:r>
              <a:rPr b="0" dirty="0">
                <a:latin typeface="Times New Roman"/>
                <a:cs typeface="Times New Roman"/>
              </a:rPr>
              <a:t>1927, mất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năm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1999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dirty="0">
                <a:latin typeface="Times New Roman"/>
                <a:cs typeface="Times New Roman"/>
              </a:rPr>
              <a:t>- Quê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quán: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xã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Phổ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Minh,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huyện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Đức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Phổ,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tỉnh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Quảng</a:t>
            </a:r>
            <a:r>
              <a:rPr b="0" dirty="0">
                <a:latin typeface="Times New Roman"/>
                <a:cs typeface="Times New Roman"/>
              </a:rPr>
              <a:t> Ngãi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dirty="0">
                <a:latin typeface="Times New Roman"/>
                <a:cs typeface="Times New Roman"/>
              </a:rPr>
              <a:t>- </a:t>
            </a:r>
            <a:r>
              <a:rPr b="0" spc="-5" dirty="0">
                <a:latin typeface="Times New Roman"/>
                <a:cs typeface="Times New Roman"/>
              </a:rPr>
              <a:t>Năm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1965,</a:t>
            </a:r>
            <a:r>
              <a:rPr b="0" dirty="0">
                <a:latin typeface="Times New Roman"/>
                <a:cs typeface="Times New Roman"/>
              </a:rPr>
              <a:t> ông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tốt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nghiệp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tiến </a:t>
            </a:r>
            <a:r>
              <a:rPr b="0" spc="-10" dirty="0">
                <a:latin typeface="Times New Roman"/>
                <a:cs typeface="Times New Roman"/>
              </a:rPr>
              <a:t>sĩ</a:t>
            </a:r>
            <a:r>
              <a:rPr b="0" dirty="0">
                <a:latin typeface="Times New Roman"/>
                <a:cs typeface="Times New Roman"/>
              </a:rPr>
              <a:t> tại </a:t>
            </a:r>
            <a:r>
              <a:rPr b="0" spc="-5" dirty="0">
                <a:latin typeface="Times New Roman"/>
                <a:cs typeface="Times New Roman"/>
              </a:rPr>
              <a:t>Đại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học </a:t>
            </a:r>
            <a:r>
              <a:rPr b="0" dirty="0">
                <a:latin typeface="Times New Roman"/>
                <a:cs typeface="Times New Roman"/>
              </a:rPr>
              <a:t>tổng</a:t>
            </a:r>
            <a:r>
              <a:rPr b="0" spc="-5" dirty="0">
                <a:latin typeface="Times New Roman"/>
                <a:cs typeface="Times New Roman"/>
              </a:rPr>
              <a:t> hợp</a:t>
            </a:r>
            <a:r>
              <a:rPr b="0" dirty="0">
                <a:latin typeface="Times New Roman"/>
                <a:cs typeface="Times New Roman"/>
              </a:rPr>
              <a:t> quốc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gia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Mát-xcơ-va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b="0" dirty="0">
                <a:latin typeface="Times New Roman"/>
                <a:cs typeface="Times New Roman"/>
              </a:rPr>
              <a:t>- Ông lần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lượt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được</a:t>
            </a:r>
            <a:r>
              <a:rPr b="0" dirty="0">
                <a:latin typeface="Times New Roman"/>
                <a:cs typeface="Times New Roman"/>
              </a:rPr>
              <a:t> phong học</a:t>
            </a:r>
            <a:r>
              <a:rPr b="0" spc="-5" dirty="0">
                <a:latin typeface="Times New Roman"/>
                <a:cs typeface="Times New Roman"/>
              </a:rPr>
              <a:t> hàm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Phó giáo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sư </a:t>
            </a:r>
            <a:r>
              <a:rPr b="0" dirty="0">
                <a:latin typeface="Times New Roman"/>
                <a:cs typeface="Times New Roman"/>
              </a:rPr>
              <a:t>và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Giáo sư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các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năm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1984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và</a:t>
            </a:r>
            <a:r>
              <a:rPr b="0" spc="-5" dirty="0">
                <a:latin typeface="Times New Roman"/>
                <a:cs typeface="Times New Roman"/>
              </a:rPr>
              <a:t> 1991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b="0" dirty="0">
                <a:latin typeface="Times New Roman"/>
                <a:cs typeface="Times New Roman"/>
              </a:rPr>
              <a:t>-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Sự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nghiệp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sáng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tác:</a:t>
            </a:r>
          </a:p>
          <a:p>
            <a:pPr marL="12700" marR="5715" indent="229870">
              <a:lnSpc>
                <a:spcPts val="2690"/>
              </a:lnSpc>
              <a:spcBef>
                <a:spcPts val="175"/>
              </a:spcBef>
            </a:pPr>
            <a:r>
              <a:rPr b="0" dirty="0">
                <a:latin typeface="Times New Roman"/>
                <a:cs typeface="Times New Roman"/>
              </a:rPr>
              <a:t>+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Lê </a:t>
            </a:r>
            <a:r>
              <a:rPr b="0" spc="-5" dirty="0">
                <a:latin typeface="Times New Roman"/>
                <a:cs typeface="Times New Roman"/>
              </a:rPr>
              <a:t>Anh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Trà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được</a:t>
            </a:r>
            <a:r>
              <a:rPr b="0" dirty="0">
                <a:latin typeface="Times New Roman"/>
                <a:cs typeface="Times New Roman"/>
              </a:rPr>
              <a:t> biết đến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là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một nhà</a:t>
            </a:r>
            <a:r>
              <a:rPr b="0" spc="-5" dirty="0">
                <a:latin typeface="Times New Roman"/>
                <a:cs typeface="Times New Roman"/>
              </a:rPr>
              <a:t> quân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sự, sau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đó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chuyển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sang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viết </a:t>
            </a:r>
            <a:r>
              <a:rPr b="0" spc="-5" dirty="0">
                <a:latin typeface="Times New Roman"/>
                <a:cs typeface="Times New Roman"/>
              </a:rPr>
              <a:t>báo.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Ông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từng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giữ</a:t>
            </a:r>
            <a:r>
              <a:rPr b="0" spc="-5" dirty="0">
                <a:latin typeface="Times New Roman"/>
                <a:cs typeface="Times New Roman"/>
              </a:rPr>
              <a:t> chức </a:t>
            </a:r>
            <a:r>
              <a:rPr b="0" dirty="0">
                <a:latin typeface="Times New Roman"/>
                <a:cs typeface="Times New Roman"/>
              </a:rPr>
              <a:t>Tổng </a:t>
            </a:r>
            <a:r>
              <a:rPr b="0" spc="-5" dirty="0">
                <a:latin typeface="Times New Roman"/>
                <a:cs typeface="Times New Roman"/>
              </a:rPr>
              <a:t>biên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tập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Tạp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chí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Văn</a:t>
            </a:r>
            <a:r>
              <a:rPr b="0" dirty="0">
                <a:latin typeface="Times New Roman"/>
                <a:cs typeface="Times New Roman"/>
              </a:rPr>
              <a:t> hóa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Nghệ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thuật</a:t>
            </a:r>
          </a:p>
          <a:p>
            <a:pPr marL="242570">
              <a:lnSpc>
                <a:spcPct val="100000"/>
              </a:lnSpc>
              <a:spcBef>
                <a:spcPts val="350"/>
              </a:spcBef>
            </a:pPr>
            <a:r>
              <a:rPr b="0" dirty="0">
                <a:latin typeface="Times New Roman"/>
                <a:cs typeface="Times New Roman"/>
              </a:rPr>
              <a:t>+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Ông </a:t>
            </a:r>
            <a:r>
              <a:rPr b="0" spc="-5" dirty="0">
                <a:latin typeface="Times New Roman"/>
                <a:cs typeface="Times New Roman"/>
              </a:rPr>
              <a:t>là </a:t>
            </a:r>
            <a:r>
              <a:rPr b="0" dirty="0">
                <a:latin typeface="Times New Roman"/>
                <a:cs typeface="Times New Roman"/>
              </a:rPr>
              <a:t>một tác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giả</a:t>
            </a:r>
            <a:r>
              <a:rPr b="0" spc="-5" dirty="0">
                <a:latin typeface="Times New Roman"/>
                <a:cs typeface="Times New Roman"/>
              </a:rPr>
              <a:t> chuyên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nghiên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cứu và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viết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về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chủ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tịch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Hồ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Chí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Minh</a:t>
            </a:r>
          </a:p>
          <a:p>
            <a:pPr marL="12700" marR="5080" indent="229870">
              <a:lnSpc>
                <a:spcPts val="2700"/>
              </a:lnSpc>
              <a:spcBef>
                <a:spcPts val="90"/>
              </a:spcBef>
            </a:pPr>
            <a:r>
              <a:rPr b="0" dirty="0">
                <a:latin typeface="Times New Roman"/>
                <a:cs typeface="Times New Roman"/>
              </a:rPr>
              <a:t>+</a:t>
            </a:r>
            <a:r>
              <a:rPr b="0" spc="8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Tác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phẩm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đặc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sắc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nhất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8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ông</a:t>
            </a:r>
            <a:r>
              <a:rPr b="0" spc="10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là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“Phong</a:t>
            </a:r>
            <a:r>
              <a:rPr b="0" spc="8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cách</a:t>
            </a:r>
            <a:r>
              <a:rPr b="0" spc="8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Hồ</a:t>
            </a:r>
            <a:r>
              <a:rPr b="0" spc="10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Chí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Minh,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cái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vĩ</a:t>
            </a:r>
            <a:r>
              <a:rPr b="0" spc="10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đại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gắn</a:t>
            </a:r>
            <a:r>
              <a:rPr b="0" spc="8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với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cái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cao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cả”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ĐÔI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NÉT </a:t>
            </a:r>
            <a:r>
              <a:rPr sz="1800" b="1" dirty="0">
                <a:latin typeface="Times New Roman"/>
                <a:cs typeface="Times New Roman"/>
              </a:rPr>
              <a:t>VỀ </a:t>
            </a:r>
            <a:r>
              <a:rPr sz="1800" b="1" spc="-5" dirty="0">
                <a:latin typeface="Times New Roman"/>
                <a:cs typeface="Times New Roman"/>
              </a:rPr>
              <a:t>TÁC </a:t>
            </a:r>
            <a:r>
              <a:rPr sz="1800" b="1" dirty="0">
                <a:latin typeface="Times New Roman"/>
                <a:cs typeface="Times New Roman"/>
              </a:rPr>
              <a:t>PHẨM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PHONG </a:t>
            </a:r>
            <a:r>
              <a:rPr sz="1800" b="1" spc="-5" dirty="0">
                <a:latin typeface="Times New Roman"/>
                <a:cs typeface="Times New Roman"/>
              </a:rPr>
              <a:t>CÁCH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HỒ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Hoàn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“Phong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“Phong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Minh,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đại </a:t>
            </a:r>
            <a:r>
              <a:rPr sz="1800" dirty="0">
                <a:latin typeface="Times New Roman"/>
                <a:cs typeface="Times New Roman"/>
              </a:rPr>
              <a:t>gắn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cả”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“Hồ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Nam”do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1990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Bố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cục: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3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phần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(Từ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“rất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đại”):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ao”):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 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(từ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" dirty="0">
                <a:latin typeface="Times New Roman"/>
                <a:cs typeface="Times New Roman"/>
              </a:rPr>
              <a:t> hết):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Giá trị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nội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dung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loại,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 </a:t>
            </a:r>
            <a:r>
              <a:rPr sz="1800" spc="-5" dirty="0">
                <a:latin typeface="Times New Roman"/>
                <a:cs typeface="Times New Roman"/>
              </a:rPr>
              <a:t>dị.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Giá trị 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thuật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90"/>
              </a:spcBef>
            </a:pP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lọc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ý: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874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Vĩ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TRỌNG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 Quá </a:t>
            </a:r>
            <a:r>
              <a:rPr sz="1800" b="1" spc="-5" dirty="0">
                <a:latin typeface="Times New Roman"/>
                <a:cs typeface="Times New Roman"/>
              </a:rPr>
              <a:t>trình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hình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phong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10" dirty="0">
                <a:latin typeface="Times New Roman"/>
                <a:cs typeface="Times New Roman"/>
              </a:rPr>
              <a:t>Hồ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a. Chủ tịch </a:t>
            </a:r>
            <a:r>
              <a:rPr sz="1800" spc="-5" dirty="0">
                <a:latin typeface="Times New Roman"/>
                <a:cs typeface="Times New Roman"/>
              </a:rPr>
              <a:t>Hồ Chí Minh </a:t>
            </a:r>
            <a:r>
              <a:rPr sz="1800" dirty="0">
                <a:latin typeface="Times New Roman"/>
                <a:cs typeface="Times New Roman"/>
              </a:rPr>
              <a:t>đã tiếp </a:t>
            </a:r>
            <a:r>
              <a:rPr sz="1800" spc="-5" dirty="0">
                <a:latin typeface="Times New Roman"/>
                <a:cs typeface="Times New Roman"/>
              </a:rPr>
              <a:t>thu </a:t>
            </a:r>
            <a:r>
              <a:rPr sz="1800" dirty="0">
                <a:latin typeface="Times New Roman"/>
                <a:cs typeface="Times New Roman"/>
              </a:rPr>
              <a:t>tinh hoa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hóa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spc="5" dirty="0">
                <a:latin typeface="Times New Roman"/>
                <a:cs typeface="Times New Roman"/>
              </a:rPr>
              <a:t>loại </a:t>
            </a:r>
            <a:r>
              <a:rPr sz="1800" dirty="0">
                <a:latin typeface="Times New Roman"/>
                <a:cs typeface="Times New Roman"/>
              </a:rPr>
              <a:t>để hình thành </a:t>
            </a:r>
            <a:r>
              <a:rPr sz="1800" spc="-5" dirty="0">
                <a:latin typeface="Times New Roman"/>
                <a:cs typeface="Times New Roman"/>
              </a:rPr>
              <a:t>phong cách 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 </a:t>
            </a:r>
            <a:endParaRPr lang="en-US"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 văn hóa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phương Đông </a:t>
            </a:r>
            <a:r>
              <a:rPr sz="1800" dirty="0">
                <a:latin typeface="Times New Roman"/>
                <a:cs typeface="Times New Roman"/>
              </a:rPr>
              <a:t>lẫn </a:t>
            </a:r>
            <a:r>
              <a:rPr sz="1800" spc="-5" dirty="0">
                <a:latin typeface="Times New Roman"/>
                <a:cs typeface="Times New Roman"/>
              </a:rPr>
              <a:t>phương Tây, chính </a:t>
            </a:r>
            <a:r>
              <a:rPr sz="1800" dirty="0">
                <a:latin typeface="Times New Roman"/>
                <a:cs typeface="Times New Roman"/>
              </a:rPr>
              <a:t>bởi </a:t>
            </a:r>
            <a:r>
              <a:rPr sz="1800" spc="-5" dirty="0">
                <a:latin typeface="Times New Roman"/>
                <a:cs typeface="Times New Roman"/>
              </a:rPr>
              <a:t>vậy, Bác </a:t>
            </a:r>
            <a:r>
              <a:rPr sz="1800" dirty="0">
                <a:latin typeface="Times New Roman"/>
                <a:cs typeface="Times New Roman"/>
              </a:rPr>
              <a:t>đã thu nhận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vốn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</a:t>
            </a:r>
            <a:r>
              <a:rPr sz="1800" spc="-5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dirty="0">
                <a:latin typeface="Times New Roman"/>
                <a:cs typeface="Times New Roman"/>
              </a:rPr>
              <a:t> rộng:</a:t>
            </a:r>
          </a:p>
          <a:p>
            <a:pPr marL="12700" marR="6350" algn="just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Vốn </a:t>
            </a:r>
            <a:r>
              <a:rPr sz="1800" dirty="0">
                <a:latin typeface="Times New Roman"/>
                <a:cs typeface="Times New Roman"/>
              </a:rPr>
              <a:t>tri thức </a:t>
            </a:r>
            <a:r>
              <a:rPr sz="1800" spc="-10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rộng có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Bác hiểu tầm quan trọng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ngôn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trong giao </a:t>
            </a:r>
            <a:r>
              <a:rPr sz="1800" dirty="0">
                <a:latin typeface="Times New Roman"/>
                <a:cs typeface="Times New Roman"/>
              </a:rPr>
              <a:t>tiếp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thạo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thứ </a:t>
            </a:r>
            <a:r>
              <a:rPr sz="1800" spc="-5" dirty="0">
                <a:latin typeface="Times New Roman"/>
                <a:cs typeface="Times New Roman"/>
              </a:rPr>
              <a:t>tiếng: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Hoa,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Nga…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đâu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dirty="0">
                <a:latin typeface="Times New Roman"/>
                <a:cs typeface="Times New Roman"/>
              </a:rPr>
              <a:t> cũng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hỏi,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hóa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uyên</a:t>
            </a:r>
            <a:r>
              <a:rPr sz="1800" spc="-5" dirty="0">
                <a:latin typeface="Times New Roman"/>
                <a:cs typeface="Times New Roman"/>
              </a:rPr>
              <a:t> thâm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dirty="0">
                <a:latin typeface="Times New Roman"/>
                <a:cs typeface="Times New Roman"/>
              </a:rPr>
              <a:t> 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5" dirty="0">
                <a:latin typeface="Times New Roman"/>
                <a:cs typeface="Times New Roman"/>
              </a:rPr>
              <a:t> là sự</a:t>
            </a:r>
            <a:r>
              <a:rPr sz="1800" dirty="0">
                <a:latin typeface="Times New Roman"/>
                <a:cs typeface="Times New Roman"/>
              </a:rPr>
              <a:t> 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chọn</a:t>
            </a:r>
            <a:r>
              <a:rPr sz="1800" dirty="0">
                <a:latin typeface="Times New Roman"/>
                <a:cs typeface="Times New Roman"/>
              </a:rPr>
              <a:t> lọc</a:t>
            </a:r>
          </a:p>
          <a:p>
            <a:pPr marL="12700" marR="6985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Chủ tịch Hồ Chí Minh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tiếp </a:t>
            </a:r>
            <a:r>
              <a:rPr sz="1800" dirty="0">
                <a:latin typeface="Times New Roman"/>
                <a:cs typeface="Times New Roman"/>
              </a:rPr>
              <a:t>thu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cách có chọn lọc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tinh hoa văn </a:t>
            </a:r>
            <a:r>
              <a:rPr sz="1800" spc="-5" dirty="0">
                <a:latin typeface="Times New Roman"/>
                <a:cs typeface="Times New Roman"/>
              </a:rPr>
              <a:t>hóa </a:t>
            </a:r>
            <a:r>
              <a:rPr sz="1800" dirty="0">
                <a:latin typeface="Times New Roman"/>
                <a:cs typeface="Times New Roman"/>
              </a:rPr>
              <a:t>nước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4794</Words>
  <PresentationFormat>Custom</PresentationFormat>
  <Paragraphs>266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Cambria Math</vt:lpstr>
      <vt:lpstr>Times New Roman</vt:lpstr>
      <vt:lpstr>Wingdings</vt:lpstr>
      <vt:lpstr>Office Theme</vt:lpstr>
      <vt:lpstr>CHUYÊN ĐỀ 4.</vt:lpstr>
      <vt:lpstr>PowerPoint Presentation</vt:lpstr>
      <vt:lpstr>PowerPoint Presentation</vt:lpstr>
      <vt:lpstr>PowerPoint Presentation</vt:lpstr>
      <vt:lpstr>PowerPoint Presentation</vt:lpstr>
      <vt:lpstr>PHONG CÁCH HỒ CHÍ MINH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BÀI 2. CÁC DẠNG ĐỀ ĐỌC HIỂU VÀ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2021-06-25T08:05:34Z</dcterms:created>
  <dcterms:modified xsi:type="dcterms:W3CDTF">2021-07-04T15:31:07Z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