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661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 u="sng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 u="sng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 u="sng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93850" y="885189"/>
            <a:ext cx="6871334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 u="sng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700" y="1199134"/>
            <a:ext cx="8257540" cy="4127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54907" y="882142"/>
            <a:ext cx="21501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none" spc="-5" dirty="0">
                <a:solidFill>
                  <a:srgbClr val="C00000"/>
                </a:solidFill>
              </a:rPr>
              <a:t>CHUYÊN</a:t>
            </a:r>
            <a:r>
              <a:rPr sz="2400" u="none" spc="-50" dirty="0">
                <a:solidFill>
                  <a:srgbClr val="C00000"/>
                </a:solidFill>
              </a:rPr>
              <a:t> </a:t>
            </a:r>
            <a:r>
              <a:rPr sz="2400" u="none" dirty="0">
                <a:solidFill>
                  <a:srgbClr val="C00000"/>
                </a:solidFill>
              </a:rPr>
              <a:t>ĐỀ</a:t>
            </a:r>
            <a:r>
              <a:rPr sz="2400" u="none" spc="-45" dirty="0">
                <a:solidFill>
                  <a:srgbClr val="C00000"/>
                </a:solidFill>
              </a:rPr>
              <a:t> </a:t>
            </a:r>
            <a:r>
              <a:rPr sz="2400" u="none" dirty="0">
                <a:solidFill>
                  <a:srgbClr val="C00000"/>
                </a:solidFill>
              </a:rPr>
              <a:t>4.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2491485" y="1247901"/>
            <a:ext cx="5073015" cy="1647825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805"/>
              </a:spcBef>
            </a:pP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CÁC</a:t>
            </a:r>
            <a:r>
              <a:rPr sz="24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VĂN</a:t>
            </a:r>
            <a:r>
              <a:rPr sz="24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BẢN</a:t>
            </a:r>
            <a:r>
              <a:rPr sz="24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NHẬT</a:t>
            </a:r>
            <a:r>
              <a:rPr sz="24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DỤNG</a:t>
            </a:r>
            <a:endParaRPr sz="2400">
              <a:latin typeface="Times New Roman"/>
              <a:cs typeface="Times New Roman"/>
            </a:endParaRPr>
          </a:p>
          <a:p>
            <a:pPr marL="3810" algn="ctr">
              <a:lnSpc>
                <a:spcPct val="100000"/>
              </a:lnSpc>
              <a:spcBef>
                <a:spcPts val="710"/>
              </a:spcBef>
            </a:pPr>
            <a:r>
              <a:rPr sz="2400" b="1" dirty="0">
                <a:latin typeface="Times New Roman"/>
                <a:cs typeface="Times New Roman"/>
              </a:rPr>
              <a:t>*****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9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b="1" spc="-5" dirty="0">
                <a:latin typeface="Times New Roman"/>
                <a:cs typeface="Times New Roman"/>
              </a:rPr>
              <a:t>BẢNG </a:t>
            </a:r>
            <a:r>
              <a:rPr sz="1800" b="1" dirty="0">
                <a:latin typeface="Times New Roman"/>
                <a:cs typeface="Times New Roman"/>
              </a:rPr>
              <a:t>HỆ </a:t>
            </a:r>
            <a:r>
              <a:rPr sz="1800" b="1" spc="-5" dirty="0">
                <a:latin typeface="Times New Roman"/>
                <a:cs typeface="Times New Roman"/>
              </a:rPr>
              <a:t>THỐNG CÁC VĂN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BẢN NHẬT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DỤNG</a:t>
            </a:r>
            <a:endParaRPr sz="18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2964814"/>
          <a:ext cx="8728074" cy="3771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7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8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0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0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15770">
                <a:tc>
                  <a:txBody>
                    <a:bodyPr/>
                    <a:lstStyle/>
                    <a:p>
                      <a:pPr marL="91440">
                        <a:lnSpc>
                          <a:spcPts val="2075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Tác</a:t>
                      </a:r>
                      <a:r>
                        <a:rPr sz="18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phẩm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C9A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07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Thể</a:t>
                      </a:r>
                      <a:r>
                        <a:rPr sz="18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loại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và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Phương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80645" marR="72390" algn="ctr">
                        <a:lnSpc>
                          <a:spcPct val="1244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thức</a:t>
                      </a:r>
                      <a:r>
                        <a:rPr sz="18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biểu </a:t>
                      </a:r>
                      <a:r>
                        <a:rPr sz="1800" b="1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đạt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C9AC"/>
                    </a:solidFill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ts val="207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Năm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58445" marR="175260" indent="-76200">
                        <a:lnSpc>
                          <a:spcPct val="1244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sá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g  tác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C9AC"/>
                    </a:solidFill>
                  </a:tcPr>
                </a:tc>
                <a:tc>
                  <a:txBody>
                    <a:bodyPr/>
                    <a:lstStyle/>
                    <a:p>
                      <a:pPr marL="565150">
                        <a:lnSpc>
                          <a:spcPts val="207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Đặc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sắc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nội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dung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C9AC"/>
                    </a:solidFill>
                  </a:tcPr>
                </a:tc>
                <a:tc>
                  <a:txBody>
                    <a:bodyPr/>
                    <a:lstStyle/>
                    <a:p>
                      <a:pPr marL="516255">
                        <a:lnSpc>
                          <a:spcPts val="207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Đặc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sắc nghệ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thuật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C9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6130"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Phong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144145">
                        <a:lnSpc>
                          <a:spcPct val="1244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cách Hồ </a:t>
                      </a:r>
                      <a:r>
                        <a:rPr sz="1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Chí</a:t>
                      </a:r>
                      <a:r>
                        <a:rPr sz="1800" b="1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Minh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264795">
                        <a:lnSpc>
                          <a:spcPct val="124400"/>
                        </a:lnSpc>
                        <a:spcBef>
                          <a:spcPts val="1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Lê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Anh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Trà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Văn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bản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nhật</a:t>
                      </a:r>
                      <a:r>
                        <a:rPr sz="18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dụng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Tự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sự,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marR="147320">
                        <a:lnSpc>
                          <a:spcPct val="124400"/>
                        </a:lnSpc>
                        <a:spcBef>
                          <a:spcPts val="1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miêu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tả,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nghị</a:t>
                      </a:r>
                      <a:r>
                        <a:rPr sz="18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luận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Năm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1990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Vẻ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đẹp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trong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phong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cách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Hồ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258445">
                        <a:lnSpc>
                          <a:spcPct val="1244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Chí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Minh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là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sự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kết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hợp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hài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hòa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giữa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truyền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thống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và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358775">
                        <a:lnSpc>
                          <a:spcPct val="124400"/>
                        </a:lnSpc>
                        <a:spcBef>
                          <a:spcPts val="1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hiện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đại,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dân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tộc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và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nhân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loại, thanh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cao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và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giản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dị.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Văn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bản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kết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hợp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giữa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kể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và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marR="191770">
                        <a:lnSpc>
                          <a:spcPct val="1244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bình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luận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một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cách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tự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nhiên,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chọn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lọc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những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chi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tiết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tiêu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marR="275590">
                        <a:lnSpc>
                          <a:spcPct val="124400"/>
                        </a:lnSpc>
                        <a:spcBef>
                          <a:spcPts val="1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biểu, đan xen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thơ,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dùng từ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Hán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Việt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gợi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sự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gần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gũi;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sử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dụng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nghệ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thuật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đối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lập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để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5086"/>
            <a:ext cx="8258809" cy="551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>
              <a:lnSpc>
                <a:spcPct val="126099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tất cả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nước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đều </a:t>
            </a:r>
            <a:r>
              <a:rPr sz="1800" spc="-5" dirty="0">
                <a:latin typeface="Times New Roman"/>
                <a:cs typeface="Times New Roman"/>
              </a:rPr>
              <a:t>tiếp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tiếp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hay,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phê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hạn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chế, </a:t>
            </a:r>
            <a:r>
              <a:rPr sz="1800" dirty="0">
                <a:latin typeface="Times New Roman"/>
                <a:cs typeface="Times New Roman"/>
              </a:rPr>
              <a:t>tiêu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cực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mbria Math"/>
                <a:cs typeface="Cambria Math"/>
              </a:rPr>
              <a:t>⇒</a:t>
            </a:r>
            <a:r>
              <a:rPr sz="1800" spc="45" dirty="0">
                <a:latin typeface="Cambria Math"/>
                <a:cs typeface="Cambria Math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 một cách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endParaRPr sz="1800" dirty="0">
              <a:latin typeface="Times New Roman"/>
              <a:cs typeface="Times New Roman"/>
            </a:endParaRPr>
          </a:p>
          <a:p>
            <a:pPr marL="12700" marR="6985">
              <a:lnSpc>
                <a:spcPct val="124400"/>
              </a:lnSpc>
              <a:spcBef>
                <a:spcPts val="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tịch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đứng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sở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nền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tảng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tộc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tiếp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5" dirty="0">
                <a:latin typeface="Times New Roman"/>
                <a:cs typeface="Times New Roman"/>
              </a:rPr>
              <a:t> hưởng</a:t>
            </a:r>
            <a:r>
              <a:rPr sz="1800" dirty="0">
                <a:latin typeface="Times New Roman"/>
                <a:cs typeface="Times New Roman"/>
              </a:rPr>
              <a:t> bên </a:t>
            </a:r>
            <a:r>
              <a:rPr sz="1800" spc="-5" dirty="0">
                <a:latin typeface="Times New Roman"/>
                <a:cs typeface="Times New Roman"/>
              </a:rPr>
              <a:t>ngoài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Những</a:t>
            </a:r>
            <a:r>
              <a:rPr sz="1800" b="1" dirty="0">
                <a:latin typeface="Times New Roman"/>
                <a:cs typeface="Times New Roman"/>
              </a:rPr>
              <a:t> vẻ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đẹp</a:t>
            </a:r>
            <a:r>
              <a:rPr sz="1800" b="1" dirty="0">
                <a:latin typeface="Times New Roman"/>
                <a:cs typeface="Times New Roman"/>
              </a:rPr>
              <a:t> trong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lối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sống</a:t>
            </a:r>
            <a:r>
              <a:rPr sz="1800" b="1" dirty="0">
                <a:latin typeface="Times New Roman"/>
                <a:cs typeface="Times New Roman"/>
              </a:rPr>
              <a:t> và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làm việc </a:t>
            </a:r>
            <a:r>
              <a:rPr sz="1800" b="1" spc="-5" dirty="0">
                <a:latin typeface="Times New Roman"/>
                <a:cs typeface="Times New Roman"/>
              </a:rPr>
              <a:t>thể hiện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phong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cách</a:t>
            </a:r>
            <a:r>
              <a:rPr sz="1800" b="1" dirty="0">
                <a:latin typeface="Times New Roman"/>
                <a:cs typeface="Times New Roman"/>
              </a:rPr>
              <a:t> Hồ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Chí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Minh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Nơi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ở,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nơi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Bác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dị,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sàn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nhỏ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gỗ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cạnh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ao,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 </a:t>
            </a:r>
            <a:r>
              <a:rPr sz="1800" spc="-5" dirty="0">
                <a:latin typeface="Times New Roman"/>
                <a:cs typeface="Times New Roman"/>
              </a:rPr>
              <a:t>vẻn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vẹn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vài</a:t>
            </a:r>
            <a:r>
              <a:rPr sz="1800" dirty="0">
                <a:latin typeface="Times New Roman"/>
                <a:cs typeface="Times New Roman"/>
              </a:rPr>
              <a:t> phòng,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đạc “mộc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mạc,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đơn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sơ”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 Tư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giản</a:t>
            </a:r>
            <a:r>
              <a:rPr sz="1800" dirty="0">
                <a:latin typeface="Times New Roman"/>
                <a:cs typeface="Times New Roman"/>
              </a:rPr>
              <a:t> dị: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quần </a:t>
            </a:r>
            <a:r>
              <a:rPr sz="1800" dirty="0">
                <a:latin typeface="Times New Roman"/>
                <a:cs typeface="Times New Roman"/>
              </a:rPr>
              <a:t>áo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</a:t>
            </a:r>
            <a:r>
              <a:rPr sz="1800" spc="-5" dirty="0">
                <a:latin typeface="Times New Roman"/>
                <a:cs typeface="Times New Roman"/>
              </a:rPr>
              <a:t> nâu,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chiếc áo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trấn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thủ,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dép</a:t>
            </a:r>
            <a:r>
              <a:rPr sz="1800" spc="5" dirty="0">
                <a:latin typeface="Times New Roman"/>
                <a:cs typeface="Times New Roman"/>
              </a:rPr>
              <a:t> lốp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ts val="2730"/>
              </a:lnSpc>
              <a:spcBef>
                <a:spcPts val="14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ăn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uống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đạm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bạc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món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ăn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tộc: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kho,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rau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luộc,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dưa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ghém,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cà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muối…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mbria Math"/>
                <a:cs typeface="Cambria Math"/>
              </a:rPr>
              <a:t>⇒</a:t>
            </a:r>
            <a:r>
              <a:rPr sz="1800" spc="45" dirty="0">
                <a:latin typeface="Cambria Math"/>
                <a:cs typeface="Cambria Math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món 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chút cầu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kì</a:t>
            </a: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800" b="1" dirty="0">
                <a:latin typeface="Times New Roman"/>
                <a:cs typeface="Times New Roman"/>
              </a:rPr>
              <a:t>3. Ý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nghĩa của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phong cách </a:t>
            </a:r>
            <a:r>
              <a:rPr sz="1800" b="1" spc="5" dirty="0">
                <a:latin typeface="Times New Roman"/>
                <a:cs typeface="Times New Roman"/>
              </a:rPr>
              <a:t>Hồ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Chí</a:t>
            </a:r>
            <a:r>
              <a:rPr sz="1800" b="1" dirty="0">
                <a:latin typeface="Times New Roman"/>
                <a:cs typeface="Times New Roman"/>
              </a:rPr>
              <a:t> Minh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 Phong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5" dirty="0">
                <a:latin typeface="Times New Roman"/>
                <a:cs typeface="Times New Roman"/>
              </a:rPr>
              <a:t> Bác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phong</a:t>
            </a:r>
            <a:r>
              <a:rPr sz="1800" dirty="0">
                <a:latin typeface="Times New Roman"/>
                <a:cs typeface="Times New Roman"/>
              </a:rPr>
              <a:t> cách sống </a:t>
            </a:r>
            <a:r>
              <a:rPr sz="1800" spc="-5" dirty="0">
                <a:latin typeface="Times New Roman"/>
                <a:cs typeface="Times New Roman"/>
              </a:rPr>
              <a:t>giản</a:t>
            </a:r>
            <a:r>
              <a:rPr sz="1800" dirty="0">
                <a:latin typeface="Times New Roman"/>
                <a:cs typeface="Times New Roman"/>
              </a:rPr>
              <a:t> dị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vô</a:t>
            </a:r>
            <a:r>
              <a:rPr sz="1800" dirty="0">
                <a:latin typeface="Times New Roman"/>
                <a:cs typeface="Times New Roman"/>
              </a:rPr>
              <a:t> cùng thanh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cao: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sống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hóa,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</a:t>
            </a:r>
            <a:r>
              <a:rPr sz="1800" spc="-5" dirty="0">
                <a:latin typeface="Times New Roman"/>
                <a:cs typeface="Times New Roman"/>
              </a:rPr>
              <a:t> đời.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sống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sự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dị,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tự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nhiên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21181"/>
            <a:ext cx="8257540" cy="714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600"/>
              </a:lnSpc>
              <a:spcBef>
                <a:spcPts val="100"/>
              </a:spcBef>
            </a:pPr>
            <a:r>
              <a:rPr sz="1800" dirty="0">
                <a:latin typeface="Cambria Math"/>
                <a:cs typeface="Cambria Math"/>
              </a:rPr>
              <a:t>⇒</a:t>
            </a:r>
            <a:r>
              <a:rPr sz="1800" spc="204" dirty="0">
                <a:latin typeface="Cambria Math"/>
                <a:cs typeface="Cambria Math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Minh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mang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sợi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nhắc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5" dirty="0">
                <a:latin typeface="Times New Roman"/>
                <a:cs typeface="Times New Roman"/>
              </a:rPr>
              <a:t> 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dirty="0">
                <a:latin typeface="Times New Roman"/>
                <a:cs typeface="Times New Roman"/>
              </a:rPr>
              <a:t> vị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triết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lịch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dirty="0">
                <a:latin typeface="Times New Roman"/>
                <a:cs typeface="Times New Roman"/>
              </a:rPr>
              <a:t> dân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tộc</a:t>
            </a:r>
            <a:r>
              <a:rPr sz="1800" spc="-5" dirty="0">
                <a:latin typeface="Times New Roman"/>
                <a:cs typeface="Times New Roman"/>
              </a:rPr>
              <a:t> như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Trãi,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 Bỉnh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Khiêm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BÀI</a:t>
            </a:r>
            <a:r>
              <a:rPr spc="-15" dirty="0"/>
              <a:t> </a:t>
            </a:r>
            <a:r>
              <a:rPr dirty="0"/>
              <a:t>2.</a:t>
            </a:r>
            <a:r>
              <a:rPr spc="-5" dirty="0"/>
              <a:t> </a:t>
            </a:r>
            <a:r>
              <a:rPr dirty="0"/>
              <a:t>CÁC </a:t>
            </a:r>
            <a:r>
              <a:rPr spc="-5" dirty="0"/>
              <a:t>DẠNG</a:t>
            </a:r>
            <a:r>
              <a:rPr dirty="0"/>
              <a:t> ĐỀ</a:t>
            </a:r>
            <a:r>
              <a:rPr spc="-15" dirty="0"/>
              <a:t> </a:t>
            </a:r>
            <a:r>
              <a:rPr spc="-5" dirty="0"/>
              <a:t>ĐỌC</a:t>
            </a:r>
            <a:r>
              <a:rPr dirty="0"/>
              <a:t> </a:t>
            </a:r>
            <a:r>
              <a:rPr spc="-5" dirty="0"/>
              <a:t>HIỂU </a:t>
            </a:r>
            <a:r>
              <a:rPr dirty="0"/>
              <a:t>VÀ</a:t>
            </a:r>
            <a:r>
              <a:rPr spc="-10" dirty="0"/>
              <a:t> </a:t>
            </a:r>
            <a:r>
              <a:rPr dirty="0"/>
              <a:t>VIẾT </a:t>
            </a:r>
            <a:r>
              <a:rPr spc="-5" dirty="0"/>
              <a:t>TẬP</a:t>
            </a:r>
            <a:r>
              <a:rPr dirty="0"/>
              <a:t> </a:t>
            </a:r>
            <a:r>
              <a:rPr spc="-5" dirty="0"/>
              <a:t>LÀM</a:t>
            </a:r>
            <a:r>
              <a:rPr dirty="0"/>
              <a:t> </a:t>
            </a:r>
            <a:r>
              <a:rPr spc="-5" dirty="0"/>
              <a:t>VĂN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1199134"/>
            <a:ext cx="8259445" cy="5494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511290">
              <a:lnSpc>
                <a:spcPct val="1244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I.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ĐỀ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ĐỌC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HIỂU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1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Đọc</a:t>
            </a:r>
            <a:r>
              <a:rPr sz="1800" dirty="0">
                <a:latin typeface="Times New Roman"/>
                <a:cs typeface="Times New Roman"/>
              </a:rPr>
              <a:t> đoạn</a:t>
            </a:r>
            <a:r>
              <a:rPr sz="1800" spc="-5" dirty="0">
                <a:latin typeface="Times New Roman"/>
                <a:cs typeface="Times New Roman"/>
              </a:rPr>
              <a:t> 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sau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trả</a:t>
            </a:r>
            <a:r>
              <a:rPr sz="1800" spc="-5" dirty="0">
                <a:latin typeface="Times New Roman"/>
                <a:cs typeface="Times New Roman"/>
              </a:rPr>
              <a:t> lời</a:t>
            </a:r>
            <a:r>
              <a:rPr sz="1800" dirty="0">
                <a:latin typeface="Times New Roman"/>
                <a:cs typeface="Times New Roman"/>
              </a:rPr>
              <a:t> các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dirty="0">
                <a:latin typeface="Times New Roman"/>
                <a:cs typeface="Times New Roman"/>
              </a:rPr>
              <a:t> hỏi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dưới: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344170" algn="just">
              <a:lnSpc>
                <a:spcPct val="124600"/>
              </a:lnSpc>
            </a:pPr>
            <a:r>
              <a:rPr sz="1800" i="1" spc="-5" dirty="0">
                <a:latin typeface="Times New Roman"/>
                <a:cs typeface="Times New Roman"/>
              </a:rPr>
              <a:t>Trong </a:t>
            </a:r>
            <a:r>
              <a:rPr sz="1800" i="1" dirty="0">
                <a:latin typeface="Times New Roman"/>
                <a:cs typeface="Times New Roman"/>
              </a:rPr>
              <a:t>cuộc </a:t>
            </a:r>
            <a:r>
              <a:rPr sz="1800" i="1" spc="-5" dirty="0">
                <a:latin typeface="Times New Roman"/>
                <a:cs typeface="Times New Roman"/>
              </a:rPr>
              <a:t>đời </a:t>
            </a:r>
            <a:r>
              <a:rPr sz="1800" i="1" dirty="0">
                <a:latin typeface="Times New Roman"/>
                <a:cs typeface="Times New Roman"/>
              </a:rPr>
              <a:t>đầy truân </a:t>
            </a:r>
            <a:r>
              <a:rPr sz="1800" i="1" spc="-5" dirty="0">
                <a:latin typeface="Times New Roman"/>
                <a:cs typeface="Times New Roman"/>
              </a:rPr>
              <a:t>chuyên </a:t>
            </a:r>
            <a:r>
              <a:rPr sz="1800" i="1" dirty="0">
                <a:latin typeface="Times New Roman"/>
                <a:cs typeface="Times New Roman"/>
              </a:rPr>
              <a:t>của </a:t>
            </a:r>
            <a:r>
              <a:rPr sz="1800" i="1" spc="-5" dirty="0">
                <a:latin typeface="Times New Roman"/>
                <a:cs typeface="Times New Roman"/>
              </a:rPr>
              <a:t>mình, chủ </a:t>
            </a:r>
            <a:r>
              <a:rPr sz="1800" i="1" dirty="0">
                <a:latin typeface="Times New Roman"/>
                <a:cs typeface="Times New Roman"/>
              </a:rPr>
              <a:t>tịch </a:t>
            </a:r>
            <a:r>
              <a:rPr sz="1800" i="1" spc="-5" dirty="0">
                <a:latin typeface="Times New Roman"/>
                <a:cs typeface="Times New Roman"/>
              </a:rPr>
              <a:t>Hồ </a:t>
            </a:r>
            <a:r>
              <a:rPr sz="1800" i="1" dirty="0">
                <a:latin typeface="Times New Roman"/>
                <a:cs typeface="Times New Roman"/>
              </a:rPr>
              <a:t>Chí Minh đã tiếp xúc với </a:t>
            </a:r>
            <a:r>
              <a:rPr sz="1800" i="1" spc="-5" dirty="0">
                <a:latin typeface="Times New Roman"/>
                <a:cs typeface="Times New Roman"/>
              </a:rPr>
              <a:t>văn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hóa nhiều </a:t>
            </a:r>
            <a:r>
              <a:rPr sz="1800" i="1" spc="-5" dirty="0">
                <a:latin typeface="Times New Roman"/>
                <a:cs typeface="Times New Roman"/>
              </a:rPr>
              <a:t>nước, nhiều </a:t>
            </a:r>
            <a:r>
              <a:rPr sz="1800" i="1" dirty="0">
                <a:latin typeface="Times New Roman"/>
                <a:cs typeface="Times New Roman"/>
              </a:rPr>
              <a:t>vùng trên </a:t>
            </a:r>
            <a:r>
              <a:rPr sz="1800" i="1" spc="-5" dirty="0">
                <a:latin typeface="Times New Roman"/>
                <a:cs typeface="Times New Roman"/>
              </a:rPr>
              <a:t>thế giới, </a:t>
            </a:r>
            <a:r>
              <a:rPr sz="1800" i="1" dirty="0">
                <a:latin typeface="Times New Roman"/>
                <a:cs typeface="Times New Roman"/>
              </a:rPr>
              <a:t>cả </a:t>
            </a:r>
            <a:r>
              <a:rPr sz="1800" i="1" spc="-5" dirty="0">
                <a:latin typeface="Times New Roman"/>
                <a:cs typeface="Times New Roman"/>
              </a:rPr>
              <a:t>phương Đông </a:t>
            </a:r>
            <a:r>
              <a:rPr sz="1800" i="1" dirty="0">
                <a:latin typeface="Times New Roman"/>
                <a:cs typeface="Times New Roman"/>
              </a:rPr>
              <a:t>và </a:t>
            </a:r>
            <a:r>
              <a:rPr sz="1800" i="1" spc="-5" dirty="0">
                <a:latin typeface="Times New Roman"/>
                <a:cs typeface="Times New Roman"/>
              </a:rPr>
              <a:t>phương Tây. Trên </a:t>
            </a:r>
            <a:r>
              <a:rPr sz="1800" i="1" dirty="0">
                <a:latin typeface="Times New Roman"/>
                <a:cs typeface="Times New Roman"/>
              </a:rPr>
              <a:t>những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 tàu vượt trùng dương, </a:t>
            </a: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dirty="0">
                <a:latin typeface="Times New Roman"/>
                <a:cs typeface="Times New Roman"/>
              </a:rPr>
              <a:t>đã </a:t>
            </a:r>
            <a:r>
              <a:rPr sz="1800" i="1" spc="-5" dirty="0">
                <a:latin typeface="Times New Roman"/>
                <a:cs typeface="Times New Roman"/>
              </a:rPr>
              <a:t>ghé </a:t>
            </a:r>
            <a:r>
              <a:rPr sz="1800" i="1" dirty="0">
                <a:latin typeface="Times New Roman"/>
                <a:cs typeface="Times New Roman"/>
              </a:rPr>
              <a:t>lại </a:t>
            </a:r>
            <a:r>
              <a:rPr sz="1800" i="1" spc="-5" dirty="0">
                <a:latin typeface="Times New Roman"/>
                <a:cs typeface="Times New Roman"/>
              </a:rPr>
              <a:t>nhiều </a:t>
            </a:r>
            <a:r>
              <a:rPr sz="1800" i="1" dirty="0">
                <a:latin typeface="Times New Roman"/>
                <a:cs typeface="Times New Roman"/>
              </a:rPr>
              <a:t>hải cảng, đã </a:t>
            </a:r>
            <a:r>
              <a:rPr sz="1800" i="1" spc="-5" dirty="0">
                <a:latin typeface="Times New Roman"/>
                <a:cs typeface="Times New Roman"/>
              </a:rPr>
              <a:t>thăm </a:t>
            </a:r>
            <a:r>
              <a:rPr sz="1800" i="1" dirty="0">
                <a:latin typeface="Times New Roman"/>
                <a:cs typeface="Times New Roman"/>
              </a:rPr>
              <a:t>các </a:t>
            </a:r>
            <a:r>
              <a:rPr sz="1800" i="1" spc="-5" dirty="0">
                <a:latin typeface="Times New Roman"/>
                <a:cs typeface="Times New Roman"/>
              </a:rPr>
              <a:t>nước châu Phi, </a:t>
            </a:r>
            <a:r>
              <a:rPr sz="1800" i="1" dirty="0">
                <a:latin typeface="Times New Roman"/>
                <a:cs typeface="Times New Roman"/>
              </a:rPr>
              <a:t> châu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Á,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châu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Mĩ.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đã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từng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sống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dài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ngày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ở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Pháp,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ở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Anh.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nói</a:t>
            </a:r>
            <a:r>
              <a:rPr sz="1800" i="1" spc="-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viết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thạo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nhiều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thứ </a:t>
            </a:r>
            <a:r>
              <a:rPr sz="1800" i="1" spc="-5" dirty="0">
                <a:latin typeface="Times New Roman"/>
                <a:cs typeface="Times New Roman"/>
              </a:rPr>
              <a:t>tiếng </a:t>
            </a:r>
            <a:r>
              <a:rPr sz="1800" i="1" dirty="0">
                <a:latin typeface="Times New Roman"/>
                <a:cs typeface="Times New Roman"/>
              </a:rPr>
              <a:t>ngoại quốc: </a:t>
            </a:r>
            <a:r>
              <a:rPr sz="1800" i="1" spc="-5" dirty="0">
                <a:latin typeface="Times New Roman"/>
                <a:cs typeface="Times New Roman"/>
              </a:rPr>
              <a:t>Pháp, Anh, Hoa, </a:t>
            </a:r>
            <a:r>
              <a:rPr sz="1800" i="1" dirty="0">
                <a:latin typeface="Times New Roman"/>
                <a:cs typeface="Times New Roman"/>
              </a:rPr>
              <a:t>Nga…và Người đã làm </a:t>
            </a:r>
            <a:r>
              <a:rPr sz="1800" i="1" spc="-5" dirty="0">
                <a:latin typeface="Times New Roman"/>
                <a:cs typeface="Times New Roman"/>
              </a:rPr>
              <a:t>nhiều nghề. </a:t>
            </a:r>
            <a:r>
              <a:rPr sz="1800" i="1" dirty="0">
                <a:latin typeface="Times New Roman"/>
                <a:cs typeface="Times New Roman"/>
              </a:rPr>
              <a:t>Có </a:t>
            </a:r>
            <a:r>
              <a:rPr sz="1800" i="1" spc="-5" dirty="0">
                <a:latin typeface="Times New Roman"/>
                <a:cs typeface="Times New Roman"/>
              </a:rPr>
              <a:t>thể </a:t>
            </a:r>
            <a:r>
              <a:rPr sz="1800" i="1" dirty="0">
                <a:latin typeface="Times New Roman"/>
                <a:cs typeface="Times New Roman"/>
              </a:rPr>
              <a:t>nói ít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 </a:t>
            </a:r>
            <a:r>
              <a:rPr sz="1800" i="1" spc="-5" dirty="0">
                <a:latin typeface="Times New Roman"/>
                <a:cs typeface="Times New Roman"/>
              </a:rPr>
              <a:t>vị </a:t>
            </a:r>
            <a:r>
              <a:rPr sz="1800" i="1" dirty="0">
                <a:latin typeface="Times New Roman"/>
                <a:cs typeface="Times New Roman"/>
              </a:rPr>
              <a:t>lãnh tụ </a:t>
            </a:r>
            <a:r>
              <a:rPr sz="1800" i="1" spc="-5" dirty="0">
                <a:latin typeface="Times New Roman"/>
                <a:cs typeface="Times New Roman"/>
              </a:rPr>
              <a:t>nào </a:t>
            </a:r>
            <a:r>
              <a:rPr sz="1800" i="1" dirty="0">
                <a:latin typeface="Times New Roman"/>
                <a:cs typeface="Times New Roman"/>
              </a:rPr>
              <a:t>lại </a:t>
            </a:r>
            <a:r>
              <a:rPr sz="1800" i="1" spc="-5" dirty="0">
                <a:latin typeface="Times New Roman"/>
                <a:cs typeface="Times New Roman"/>
              </a:rPr>
              <a:t>am </a:t>
            </a:r>
            <a:r>
              <a:rPr sz="1800" i="1" dirty="0">
                <a:latin typeface="Times New Roman"/>
                <a:cs typeface="Times New Roman"/>
              </a:rPr>
              <a:t>hiểu </a:t>
            </a:r>
            <a:r>
              <a:rPr sz="1800" i="1" spc="-5" dirty="0">
                <a:latin typeface="Times New Roman"/>
                <a:cs typeface="Times New Roman"/>
              </a:rPr>
              <a:t>nhiều </a:t>
            </a:r>
            <a:r>
              <a:rPr sz="1800" i="1" dirty="0">
                <a:latin typeface="Times New Roman"/>
                <a:cs typeface="Times New Roman"/>
              </a:rPr>
              <a:t>về </a:t>
            </a:r>
            <a:r>
              <a:rPr sz="1800" i="1" spc="-5" dirty="0">
                <a:latin typeface="Times New Roman"/>
                <a:cs typeface="Times New Roman"/>
              </a:rPr>
              <a:t>các </a:t>
            </a:r>
            <a:r>
              <a:rPr sz="1800" i="1" dirty="0">
                <a:latin typeface="Times New Roman"/>
                <a:cs typeface="Times New Roman"/>
              </a:rPr>
              <a:t>dân </a:t>
            </a:r>
            <a:r>
              <a:rPr sz="1800" i="1" spc="-5" dirty="0">
                <a:latin typeface="Times New Roman"/>
                <a:cs typeface="Times New Roman"/>
              </a:rPr>
              <a:t>tộc </a:t>
            </a:r>
            <a:r>
              <a:rPr sz="1800" i="1" dirty="0">
                <a:latin typeface="Times New Roman"/>
                <a:cs typeface="Times New Roman"/>
              </a:rPr>
              <a:t>và nhân dân </a:t>
            </a:r>
            <a:r>
              <a:rPr sz="1800" i="1" spc="-5" dirty="0">
                <a:latin typeface="Times New Roman"/>
                <a:cs typeface="Times New Roman"/>
              </a:rPr>
              <a:t>thế giới, </a:t>
            </a:r>
            <a:r>
              <a:rPr sz="1800" i="1" dirty="0">
                <a:latin typeface="Times New Roman"/>
                <a:cs typeface="Times New Roman"/>
              </a:rPr>
              <a:t>văn hóa thế </a:t>
            </a:r>
            <a:r>
              <a:rPr sz="1800" i="1" spc="-5" dirty="0">
                <a:latin typeface="Times New Roman"/>
                <a:cs typeface="Times New Roman"/>
              </a:rPr>
              <a:t>giới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sâu sắc </a:t>
            </a:r>
            <a:r>
              <a:rPr sz="1800" i="1" dirty="0">
                <a:latin typeface="Times New Roman"/>
                <a:cs typeface="Times New Roman"/>
              </a:rPr>
              <a:t>như Chủ tịch </a:t>
            </a:r>
            <a:r>
              <a:rPr sz="1800" i="1" spc="-5" dirty="0">
                <a:latin typeface="Times New Roman"/>
                <a:cs typeface="Times New Roman"/>
              </a:rPr>
              <a:t>Hồ </a:t>
            </a:r>
            <a:r>
              <a:rPr sz="1800" i="1" dirty="0">
                <a:latin typeface="Times New Roman"/>
                <a:cs typeface="Times New Roman"/>
              </a:rPr>
              <a:t>Chí </a:t>
            </a:r>
            <a:r>
              <a:rPr sz="1800" i="1" spc="-5" dirty="0">
                <a:latin typeface="Times New Roman"/>
                <a:cs typeface="Times New Roman"/>
              </a:rPr>
              <a:t>Minh. </a:t>
            </a:r>
            <a:r>
              <a:rPr sz="1800" i="1" dirty="0">
                <a:latin typeface="Times New Roman"/>
                <a:cs typeface="Times New Roman"/>
              </a:rPr>
              <a:t>Đến đâu </a:t>
            </a: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dirty="0">
                <a:latin typeface="Times New Roman"/>
                <a:cs typeface="Times New Roman"/>
              </a:rPr>
              <a:t>cũng học </a:t>
            </a:r>
            <a:r>
              <a:rPr sz="1800" i="1" spc="-10" dirty="0">
                <a:latin typeface="Times New Roman"/>
                <a:cs typeface="Times New Roman"/>
              </a:rPr>
              <a:t>hỏi, </a:t>
            </a:r>
            <a:r>
              <a:rPr sz="1800" i="1" dirty="0">
                <a:latin typeface="Times New Roman"/>
                <a:cs typeface="Times New Roman"/>
              </a:rPr>
              <a:t>tìm hiểu văn </a:t>
            </a:r>
            <a:r>
              <a:rPr sz="1800" i="1" spc="-5" dirty="0">
                <a:latin typeface="Times New Roman"/>
                <a:cs typeface="Times New Roman"/>
              </a:rPr>
              <a:t>hóa, </a:t>
            </a:r>
            <a:r>
              <a:rPr sz="1800" i="1" dirty="0">
                <a:latin typeface="Times New Roman"/>
                <a:cs typeface="Times New Roman"/>
              </a:rPr>
              <a:t>nghệ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thuật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đến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mức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khá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uyên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thâm.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cũng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chịu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ảnh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hưởng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của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tất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các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nền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văn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hóa,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đã tiếp thu </a:t>
            </a:r>
            <a:r>
              <a:rPr sz="1800" i="1" spc="-5" dirty="0">
                <a:latin typeface="Times New Roman"/>
                <a:cs typeface="Times New Roman"/>
              </a:rPr>
              <a:t>mọi </a:t>
            </a:r>
            <a:r>
              <a:rPr sz="1800" i="1" dirty="0">
                <a:latin typeface="Times New Roman"/>
                <a:cs typeface="Times New Roman"/>
              </a:rPr>
              <a:t>cái đẹp và </a:t>
            </a:r>
            <a:r>
              <a:rPr sz="1800" i="1" spc="-5" dirty="0">
                <a:latin typeface="Times New Roman"/>
                <a:cs typeface="Times New Roman"/>
              </a:rPr>
              <a:t>cái hay </a:t>
            </a:r>
            <a:r>
              <a:rPr sz="1800" i="1" dirty="0">
                <a:latin typeface="Times New Roman"/>
                <a:cs typeface="Times New Roman"/>
              </a:rPr>
              <a:t>đồng thời với việc phê phán những tiêu cực của chủ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nghĩa tư </a:t>
            </a:r>
            <a:r>
              <a:rPr sz="1800" i="1" spc="-5" dirty="0">
                <a:latin typeface="Times New Roman"/>
                <a:cs typeface="Times New Roman"/>
              </a:rPr>
              <a:t>bản. Nhưng </a:t>
            </a:r>
            <a:r>
              <a:rPr sz="1800" i="1" dirty="0">
                <a:latin typeface="Times New Roman"/>
                <a:cs typeface="Times New Roman"/>
              </a:rPr>
              <a:t>điều kì </a:t>
            </a:r>
            <a:r>
              <a:rPr sz="1800" i="1" spc="5" dirty="0">
                <a:latin typeface="Times New Roman"/>
                <a:cs typeface="Times New Roman"/>
              </a:rPr>
              <a:t>lạ </a:t>
            </a:r>
            <a:r>
              <a:rPr sz="1800" i="1" dirty="0">
                <a:latin typeface="Times New Roman"/>
                <a:cs typeface="Times New Roman"/>
              </a:rPr>
              <a:t>là tất cả những </a:t>
            </a:r>
            <a:r>
              <a:rPr sz="1800" i="1" spc="-5" dirty="0">
                <a:latin typeface="Times New Roman"/>
                <a:cs typeface="Times New Roman"/>
              </a:rPr>
              <a:t>ảnh hưởng </a:t>
            </a:r>
            <a:r>
              <a:rPr sz="1800" i="1" dirty="0">
                <a:latin typeface="Times New Roman"/>
                <a:cs typeface="Times New Roman"/>
              </a:rPr>
              <a:t>quốc </a:t>
            </a:r>
            <a:r>
              <a:rPr sz="1800" i="1" spc="-5" dirty="0">
                <a:latin typeface="Times New Roman"/>
                <a:cs typeface="Times New Roman"/>
              </a:rPr>
              <a:t>tế </a:t>
            </a:r>
            <a:r>
              <a:rPr sz="1800" i="1" dirty="0">
                <a:latin typeface="Times New Roman"/>
                <a:cs typeface="Times New Roman"/>
              </a:rPr>
              <a:t>đó đã nhào nặn với </a:t>
            </a:r>
            <a:r>
              <a:rPr sz="1800" i="1" spc="-5" dirty="0">
                <a:latin typeface="Times New Roman"/>
                <a:cs typeface="Times New Roman"/>
              </a:rPr>
              <a:t>cái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gốc văn hóa dân tộc không </a:t>
            </a:r>
            <a:r>
              <a:rPr sz="1800" i="1" spc="-10" dirty="0">
                <a:latin typeface="Times New Roman"/>
                <a:cs typeface="Times New Roman"/>
              </a:rPr>
              <a:t>gì </a:t>
            </a:r>
            <a:r>
              <a:rPr sz="1800" i="1" spc="-5" dirty="0">
                <a:latin typeface="Times New Roman"/>
                <a:cs typeface="Times New Roman"/>
              </a:rPr>
              <a:t>lay </a:t>
            </a:r>
            <a:r>
              <a:rPr sz="1800" i="1" dirty="0">
                <a:latin typeface="Times New Roman"/>
                <a:cs typeface="Times New Roman"/>
              </a:rPr>
              <a:t>chuyển </a:t>
            </a:r>
            <a:r>
              <a:rPr sz="1800" i="1" spc="-5" dirty="0">
                <a:latin typeface="Times New Roman"/>
                <a:cs typeface="Times New Roman"/>
              </a:rPr>
              <a:t>được </a:t>
            </a:r>
            <a:r>
              <a:rPr sz="1800" i="1" dirty="0">
                <a:latin typeface="Times New Roman"/>
                <a:cs typeface="Times New Roman"/>
              </a:rPr>
              <a:t>ở </a:t>
            </a:r>
            <a:r>
              <a:rPr sz="1800" i="1" spc="-5" dirty="0">
                <a:latin typeface="Times New Roman"/>
                <a:cs typeface="Times New Roman"/>
              </a:rPr>
              <a:t>Người, để trở thành một </a:t>
            </a:r>
            <a:r>
              <a:rPr sz="1800" i="1" dirty="0">
                <a:latin typeface="Times New Roman"/>
                <a:cs typeface="Times New Roman"/>
              </a:rPr>
              <a:t>nhân cách rất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Việt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Nam,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lối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sống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rất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bình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dị, rất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Việt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Nam,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rất</a:t>
            </a:r>
            <a:r>
              <a:rPr sz="1800" i="1" dirty="0">
                <a:latin typeface="Times New Roman"/>
                <a:cs typeface="Times New Roman"/>
              </a:rPr>
              <a:t> phương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Đông,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cũng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đồng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thời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rất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mới,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rất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hiện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đại.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165985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Câu 1. Đoạn </a:t>
            </a:r>
            <a:r>
              <a:rPr sz="1800" spc="-5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trên được </a:t>
            </a:r>
            <a:r>
              <a:rPr sz="1800" spc="-5" dirty="0">
                <a:latin typeface="Times New Roman"/>
                <a:cs typeface="Times New Roman"/>
              </a:rPr>
              <a:t>trích trong </a:t>
            </a:r>
            <a:r>
              <a:rPr sz="1800" dirty="0">
                <a:latin typeface="Times New Roman"/>
                <a:cs typeface="Times New Roman"/>
              </a:rPr>
              <a:t>văn bản </a:t>
            </a:r>
            <a:r>
              <a:rPr sz="1800" spc="-10" dirty="0">
                <a:latin typeface="Times New Roman"/>
                <a:cs typeface="Times New Roman"/>
              </a:rPr>
              <a:t>nào? </a:t>
            </a:r>
            <a:r>
              <a:rPr sz="1800" spc="-5" dirty="0">
                <a:latin typeface="Times New Roman"/>
                <a:cs typeface="Times New Roman"/>
              </a:rPr>
              <a:t>Tác </a:t>
            </a:r>
            <a:r>
              <a:rPr sz="1800" dirty="0">
                <a:latin typeface="Times New Roman"/>
                <a:cs typeface="Times New Roman"/>
              </a:rPr>
              <a:t>giả </a:t>
            </a:r>
            <a:r>
              <a:rPr sz="1800" spc="-5" dirty="0">
                <a:latin typeface="Times New Roman"/>
                <a:cs typeface="Times New Roman"/>
              </a:rPr>
              <a:t>là ai?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 2. </a:t>
            </a:r>
            <a:r>
              <a:rPr sz="1800" spc="-5" dirty="0">
                <a:latin typeface="Times New Roman"/>
                <a:cs typeface="Times New Roman"/>
              </a:rPr>
              <a:t>Xác </a:t>
            </a:r>
            <a:r>
              <a:rPr sz="1800" dirty="0">
                <a:latin typeface="Times New Roman"/>
                <a:cs typeface="Times New Roman"/>
              </a:rPr>
              <a:t>định các </a:t>
            </a:r>
            <a:r>
              <a:rPr sz="1800" spc="-5" dirty="0">
                <a:latin typeface="Times New Roman"/>
                <a:cs typeface="Times New Roman"/>
              </a:rPr>
              <a:t>phương </a:t>
            </a:r>
            <a:r>
              <a:rPr sz="1800" dirty="0">
                <a:latin typeface="Times New Roman"/>
                <a:cs typeface="Times New Roman"/>
              </a:rPr>
              <a:t>thức biểu đạt có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đoạn </a:t>
            </a:r>
            <a:r>
              <a:rPr sz="1800" spc="-5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trên?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 3.</a:t>
            </a:r>
            <a:r>
              <a:rPr sz="1800" spc="-5" dirty="0">
                <a:latin typeface="Times New Roman"/>
                <a:cs typeface="Times New Roman"/>
              </a:rPr>
              <a:t> Giải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sau: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chuyên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Uyên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thâm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hóa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Câu 4.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5" dirty="0">
                <a:latin typeface="Times New Roman"/>
                <a:cs typeface="Times New Roman"/>
              </a:rPr>
              <a:t> phép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liên</a:t>
            </a:r>
            <a:r>
              <a:rPr sz="1800" dirty="0">
                <a:latin typeface="Times New Roman"/>
                <a:cs typeface="Times New Roman"/>
              </a:rPr>
              <a:t> kết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trên?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1. </a:t>
            </a:r>
            <a:r>
              <a:rPr sz="1800" spc="-5" dirty="0">
                <a:latin typeface="Times New Roman"/>
                <a:cs typeface="Times New Roman"/>
              </a:rPr>
              <a:t>Trích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“Phong</a:t>
            </a:r>
            <a:r>
              <a:rPr sz="1800" spc="-5" dirty="0">
                <a:latin typeface="Times New Roman"/>
                <a:cs typeface="Times New Roman"/>
              </a:rPr>
              <a:t> cách</a:t>
            </a:r>
            <a:r>
              <a:rPr sz="1800" dirty="0">
                <a:latin typeface="Times New Roman"/>
                <a:cs typeface="Times New Roman"/>
              </a:rPr>
              <a:t> Hồ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Minh”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Lê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Trà</a:t>
            </a:r>
          </a:p>
          <a:p>
            <a:pPr marL="12700" marR="4093845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2.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đạt: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luận, </a:t>
            </a:r>
            <a:r>
              <a:rPr sz="1800" dirty="0">
                <a:latin typeface="Times New Roman"/>
                <a:cs typeface="Times New Roman"/>
              </a:rPr>
              <a:t>tự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3.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Truân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chuyên: </a:t>
            </a:r>
            <a:r>
              <a:rPr sz="1800" dirty="0">
                <a:latin typeface="Times New Roman"/>
                <a:cs typeface="Times New Roman"/>
              </a:rPr>
              <a:t>gian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nan, </a:t>
            </a:r>
            <a:r>
              <a:rPr sz="1800" spc="5" dirty="0">
                <a:latin typeface="Times New Roman"/>
                <a:cs typeface="Times New Roman"/>
              </a:rPr>
              <a:t>vất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vả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 Uyên </a:t>
            </a:r>
            <a:r>
              <a:rPr sz="1800" spc="-5" dirty="0">
                <a:latin typeface="Times New Roman"/>
                <a:cs typeface="Times New Roman"/>
              </a:rPr>
              <a:t>thâm: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trình độ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hóa: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hệ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thống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hữu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trị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tích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lũy qua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hoạt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tiễn.</a:t>
            </a:r>
            <a:r>
              <a:rPr sz="1800" spc="-5" dirty="0">
                <a:latin typeface="Times New Roman"/>
                <a:cs typeface="Times New Roman"/>
              </a:rPr>
              <a:t> (Theo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dirty="0">
                <a:latin typeface="Times New Roman"/>
                <a:cs typeface="Times New Roman"/>
              </a:rPr>
              <a:t>rộng).</a:t>
            </a: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4.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Phép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lặp: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sau:</a:t>
            </a:r>
            <a:endParaRPr sz="1800" dirty="0">
              <a:latin typeface="Times New Roman"/>
              <a:cs typeface="Times New Roman"/>
            </a:endParaRPr>
          </a:p>
          <a:p>
            <a:pPr marL="12700" indent="344170" algn="just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Lần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đầu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tiên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trong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lịch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sử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Việt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Nam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lẽ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thế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giới,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vị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Chủ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tịch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nước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lấy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i="1" dirty="0">
                <a:latin typeface="Times New Roman"/>
                <a:cs typeface="Times New Roman"/>
              </a:rPr>
              <a:t>chiếc nhà </a:t>
            </a:r>
            <a:r>
              <a:rPr sz="1800" i="1" spc="-5" dirty="0">
                <a:latin typeface="Times New Roman"/>
                <a:cs typeface="Times New Roman"/>
              </a:rPr>
              <a:t>sàn nhỏ </a:t>
            </a:r>
            <a:r>
              <a:rPr sz="1800" i="1" dirty="0">
                <a:latin typeface="Times New Roman"/>
                <a:cs typeface="Times New Roman"/>
              </a:rPr>
              <a:t>bằng gỗ bên cạnh </a:t>
            </a:r>
            <a:r>
              <a:rPr sz="1800" i="1" spc="-5" dirty="0">
                <a:latin typeface="Times New Roman"/>
                <a:cs typeface="Times New Roman"/>
              </a:rPr>
              <a:t>chiếc </a:t>
            </a:r>
            <a:r>
              <a:rPr sz="1800" i="1" dirty="0">
                <a:latin typeface="Times New Roman"/>
                <a:cs typeface="Times New Roman"/>
              </a:rPr>
              <a:t>ao </a:t>
            </a:r>
            <a:r>
              <a:rPr sz="1800" i="1" spc="-5" dirty="0">
                <a:latin typeface="Times New Roman"/>
                <a:cs typeface="Times New Roman"/>
              </a:rPr>
              <a:t>làm “cung </a:t>
            </a:r>
            <a:r>
              <a:rPr sz="1800" i="1" dirty="0">
                <a:latin typeface="Times New Roman"/>
                <a:cs typeface="Times New Roman"/>
              </a:rPr>
              <a:t>điện” của mình. </a:t>
            </a:r>
            <a:r>
              <a:rPr sz="1800" i="1" spc="-5" dirty="0">
                <a:latin typeface="Times New Roman"/>
                <a:cs typeface="Times New Roman"/>
              </a:rPr>
              <a:t>Quả </a:t>
            </a:r>
            <a:r>
              <a:rPr sz="1800" i="1" dirty="0">
                <a:latin typeface="Times New Roman"/>
                <a:cs typeface="Times New Roman"/>
              </a:rPr>
              <a:t>như </a:t>
            </a:r>
            <a:r>
              <a:rPr sz="1800" i="1" spc="-5" dirty="0">
                <a:latin typeface="Times New Roman"/>
                <a:cs typeface="Times New Roman"/>
              </a:rPr>
              <a:t>một </a:t>
            </a:r>
            <a:r>
              <a:rPr sz="1800" i="1" dirty="0">
                <a:latin typeface="Times New Roman"/>
                <a:cs typeface="Times New Roman"/>
              </a:rPr>
              <a:t> câu chuyện thần </a:t>
            </a:r>
            <a:r>
              <a:rPr sz="1800" i="1" spc="-5" dirty="0">
                <a:latin typeface="Times New Roman"/>
                <a:cs typeface="Times New Roman"/>
              </a:rPr>
              <a:t>thoại, </a:t>
            </a:r>
            <a:r>
              <a:rPr sz="1800" i="1" dirty="0">
                <a:latin typeface="Times New Roman"/>
                <a:cs typeface="Times New Roman"/>
              </a:rPr>
              <a:t>như câu chuyện về </a:t>
            </a:r>
            <a:r>
              <a:rPr sz="1800" i="1" spc="-5" dirty="0">
                <a:latin typeface="Times New Roman"/>
                <a:cs typeface="Times New Roman"/>
              </a:rPr>
              <a:t>một vị tiên, một </a:t>
            </a:r>
            <a:r>
              <a:rPr sz="1800" i="1" dirty="0">
                <a:latin typeface="Times New Roman"/>
                <a:cs typeface="Times New Roman"/>
              </a:rPr>
              <a:t>con </a:t>
            </a:r>
            <a:r>
              <a:rPr sz="1800" i="1" spc="-5" dirty="0">
                <a:latin typeface="Times New Roman"/>
                <a:cs typeface="Times New Roman"/>
              </a:rPr>
              <a:t>người siêu </a:t>
            </a:r>
            <a:r>
              <a:rPr sz="1800" i="1" dirty="0">
                <a:latin typeface="Times New Roman"/>
                <a:cs typeface="Times New Roman"/>
              </a:rPr>
              <a:t>phàm nào </a:t>
            </a:r>
            <a:r>
              <a:rPr sz="1800" i="1" spc="-10" dirty="0">
                <a:latin typeface="Times New Roman"/>
                <a:cs typeface="Times New Roman"/>
              </a:rPr>
              <a:t>đó 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 truyện cổ </a:t>
            </a:r>
            <a:r>
              <a:rPr sz="1800" i="1" spc="-5" dirty="0">
                <a:latin typeface="Times New Roman"/>
                <a:cs typeface="Times New Roman"/>
              </a:rPr>
              <a:t>tích. Chiếc </a:t>
            </a:r>
            <a:r>
              <a:rPr sz="1800" i="1" dirty="0">
                <a:latin typeface="Times New Roman"/>
                <a:cs typeface="Times New Roman"/>
              </a:rPr>
              <a:t>nhà </a:t>
            </a:r>
            <a:r>
              <a:rPr sz="1800" i="1" spc="-10" dirty="0">
                <a:latin typeface="Times New Roman"/>
                <a:cs typeface="Times New Roman"/>
              </a:rPr>
              <a:t>sàn </a:t>
            </a:r>
            <a:r>
              <a:rPr sz="1800" i="1" dirty="0">
                <a:latin typeface="Times New Roman"/>
                <a:cs typeface="Times New Roman"/>
              </a:rPr>
              <a:t>đó cũng chỉ </a:t>
            </a:r>
            <a:r>
              <a:rPr sz="1800" i="1" spc="-5" dirty="0">
                <a:latin typeface="Times New Roman"/>
                <a:cs typeface="Times New Roman"/>
              </a:rPr>
              <a:t>vẻn vẹn </a:t>
            </a:r>
            <a:r>
              <a:rPr sz="1800" i="1" dirty="0">
                <a:latin typeface="Times New Roman"/>
                <a:cs typeface="Times New Roman"/>
              </a:rPr>
              <a:t>có vài </a:t>
            </a:r>
            <a:r>
              <a:rPr sz="1800" i="1" spc="-5" dirty="0">
                <a:latin typeface="Times New Roman"/>
                <a:cs typeface="Times New Roman"/>
              </a:rPr>
              <a:t>phòng </a:t>
            </a:r>
            <a:r>
              <a:rPr sz="1800" i="1" spc="5" dirty="0">
                <a:latin typeface="Times New Roman"/>
                <a:cs typeface="Times New Roman"/>
              </a:rPr>
              <a:t>tiếp </a:t>
            </a:r>
            <a:r>
              <a:rPr sz="1800" i="1" spc="-5" dirty="0">
                <a:latin typeface="Times New Roman"/>
                <a:cs typeface="Times New Roman"/>
              </a:rPr>
              <a:t>khách, </a:t>
            </a:r>
            <a:r>
              <a:rPr sz="1800" i="1" dirty="0">
                <a:latin typeface="Times New Roman"/>
                <a:cs typeface="Times New Roman"/>
              </a:rPr>
              <a:t>họp Bộ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Chính </a:t>
            </a:r>
            <a:r>
              <a:rPr sz="1800" i="1" spc="-5" dirty="0">
                <a:latin typeface="Times New Roman"/>
                <a:cs typeface="Times New Roman"/>
              </a:rPr>
              <a:t>trị, làm việc </a:t>
            </a:r>
            <a:r>
              <a:rPr sz="1800" i="1" dirty="0">
                <a:latin typeface="Times New Roman"/>
                <a:cs typeface="Times New Roman"/>
              </a:rPr>
              <a:t>và </a:t>
            </a:r>
            <a:r>
              <a:rPr sz="1800" i="1" spc="-5" dirty="0">
                <a:latin typeface="Times New Roman"/>
                <a:cs typeface="Times New Roman"/>
              </a:rPr>
              <a:t>ngủ, </a:t>
            </a:r>
            <a:r>
              <a:rPr sz="1800" i="1" dirty="0">
                <a:latin typeface="Times New Roman"/>
                <a:cs typeface="Times New Roman"/>
              </a:rPr>
              <a:t>với </a:t>
            </a:r>
            <a:r>
              <a:rPr sz="1800" i="1" spc="-5" dirty="0">
                <a:latin typeface="Times New Roman"/>
                <a:cs typeface="Times New Roman"/>
              </a:rPr>
              <a:t>những </a:t>
            </a:r>
            <a:r>
              <a:rPr sz="1800" i="1" dirty="0">
                <a:latin typeface="Times New Roman"/>
                <a:cs typeface="Times New Roman"/>
              </a:rPr>
              <a:t>đồ đạc </a:t>
            </a:r>
            <a:r>
              <a:rPr sz="1800" i="1" spc="-5" dirty="0">
                <a:latin typeface="Times New Roman"/>
                <a:cs typeface="Times New Roman"/>
              </a:rPr>
              <a:t>rất mộc mạc, </a:t>
            </a:r>
            <a:r>
              <a:rPr sz="1800" i="1" dirty="0">
                <a:latin typeface="Times New Roman"/>
                <a:cs typeface="Times New Roman"/>
              </a:rPr>
              <a:t>đơn </a:t>
            </a:r>
            <a:r>
              <a:rPr sz="1800" i="1" spc="-10" dirty="0">
                <a:latin typeface="Times New Roman"/>
                <a:cs typeface="Times New Roman"/>
              </a:rPr>
              <a:t>sơ. </a:t>
            </a:r>
            <a:r>
              <a:rPr sz="1800" i="1" dirty="0">
                <a:latin typeface="Times New Roman"/>
                <a:cs typeface="Times New Roman"/>
              </a:rPr>
              <a:t>Và chủ nhân chiếc nhà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sàn </a:t>
            </a:r>
            <a:r>
              <a:rPr sz="1800" i="1" dirty="0">
                <a:latin typeface="Times New Roman"/>
                <a:cs typeface="Times New Roman"/>
              </a:rPr>
              <a:t>này cùng trang phục hết </a:t>
            </a:r>
            <a:r>
              <a:rPr sz="1800" i="1" spc="-5" dirty="0">
                <a:latin typeface="Times New Roman"/>
                <a:cs typeface="Times New Roman"/>
              </a:rPr>
              <a:t>sức </a:t>
            </a:r>
            <a:r>
              <a:rPr sz="1800" i="1" dirty="0">
                <a:latin typeface="Times New Roman"/>
                <a:cs typeface="Times New Roman"/>
              </a:rPr>
              <a:t>giản </a:t>
            </a:r>
            <a:r>
              <a:rPr sz="1800" i="1" spc="-5" dirty="0">
                <a:latin typeface="Times New Roman"/>
                <a:cs typeface="Times New Roman"/>
              </a:rPr>
              <a:t>dị, </a:t>
            </a:r>
            <a:r>
              <a:rPr sz="1800" i="1" dirty="0">
                <a:latin typeface="Times New Roman"/>
                <a:cs typeface="Times New Roman"/>
              </a:rPr>
              <a:t>với bộ </a:t>
            </a:r>
            <a:r>
              <a:rPr sz="1800" i="1" spc="-5" dirty="0">
                <a:latin typeface="Times New Roman"/>
                <a:cs typeface="Times New Roman"/>
              </a:rPr>
              <a:t>quần </a:t>
            </a:r>
            <a:r>
              <a:rPr sz="1800" i="1" dirty="0">
                <a:latin typeface="Times New Roman"/>
                <a:cs typeface="Times New Roman"/>
              </a:rPr>
              <a:t>áo bà ba </a:t>
            </a:r>
            <a:r>
              <a:rPr sz="1800" i="1" spc="-5" dirty="0">
                <a:latin typeface="Times New Roman"/>
                <a:cs typeface="Times New Roman"/>
              </a:rPr>
              <a:t>nâu, </a:t>
            </a:r>
            <a:r>
              <a:rPr sz="1800" i="1" dirty="0">
                <a:latin typeface="Times New Roman"/>
                <a:cs typeface="Times New Roman"/>
              </a:rPr>
              <a:t>chiếc áo </a:t>
            </a:r>
            <a:r>
              <a:rPr sz="1800" i="1" spc="-5" dirty="0">
                <a:latin typeface="Times New Roman"/>
                <a:cs typeface="Times New Roman"/>
              </a:rPr>
              <a:t>trấn </a:t>
            </a:r>
            <a:r>
              <a:rPr sz="1800" i="1" dirty="0">
                <a:latin typeface="Times New Roman"/>
                <a:cs typeface="Times New Roman"/>
              </a:rPr>
              <a:t>thủ, </a:t>
            </a:r>
            <a:r>
              <a:rPr sz="1800" i="1" spc="-10" dirty="0">
                <a:latin typeface="Times New Roman"/>
                <a:cs typeface="Times New Roman"/>
              </a:rPr>
              <a:t>đôi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dép lốp thô </a:t>
            </a:r>
            <a:r>
              <a:rPr sz="1800" i="1" spc="-5" dirty="0">
                <a:latin typeface="Times New Roman"/>
                <a:cs typeface="Times New Roman"/>
              </a:rPr>
              <a:t>sơ như </a:t>
            </a:r>
            <a:r>
              <a:rPr sz="1800" i="1" dirty="0">
                <a:latin typeface="Times New Roman"/>
                <a:cs typeface="Times New Roman"/>
              </a:rPr>
              <a:t>của các chiến </a:t>
            </a:r>
            <a:r>
              <a:rPr sz="1800" i="1" spc="-5" dirty="0">
                <a:latin typeface="Times New Roman"/>
                <a:cs typeface="Times New Roman"/>
              </a:rPr>
              <a:t>sĩ Trường </a:t>
            </a:r>
            <a:r>
              <a:rPr sz="1800" i="1" dirty="0">
                <a:latin typeface="Times New Roman"/>
                <a:cs typeface="Times New Roman"/>
              </a:rPr>
              <a:t>Sơn đã được </a:t>
            </a:r>
            <a:r>
              <a:rPr sz="1800" i="1" spc="-5" dirty="0">
                <a:latin typeface="Times New Roman"/>
                <a:cs typeface="Times New Roman"/>
              </a:rPr>
              <a:t>một </a:t>
            </a:r>
            <a:r>
              <a:rPr sz="1800" i="1" dirty="0">
                <a:latin typeface="Times New Roman"/>
                <a:cs typeface="Times New Roman"/>
              </a:rPr>
              <a:t>tác giả phương </a:t>
            </a:r>
            <a:r>
              <a:rPr sz="1800" i="1" spc="-5" dirty="0">
                <a:latin typeface="Times New Roman"/>
                <a:cs typeface="Times New Roman"/>
              </a:rPr>
              <a:t>Tây </a:t>
            </a:r>
            <a:r>
              <a:rPr sz="1800" i="1" dirty="0">
                <a:latin typeface="Times New Roman"/>
                <a:cs typeface="Times New Roman"/>
              </a:rPr>
              <a:t>ca </a:t>
            </a:r>
            <a:r>
              <a:rPr sz="1800" i="1" spc="-5" dirty="0">
                <a:latin typeface="Times New Roman"/>
                <a:cs typeface="Times New Roman"/>
              </a:rPr>
              <a:t>ngợi </a:t>
            </a:r>
            <a:r>
              <a:rPr sz="1800" i="1" dirty="0">
                <a:latin typeface="Times New Roman"/>
                <a:cs typeface="Times New Roman"/>
              </a:rPr>
              <a:t> như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vật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thần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kì.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Hàng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ngày,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việc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ăn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uống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cũng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rất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đạm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bạc,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với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những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món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ăn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dân </a:t>
            </a:r>
            <a:r>
              <a:rPr sz="1800" i="1" spc="-5" dirty="0">
                <a:latin typeface="Times New Roman"/>
                <a:cs typeface="Times New Roman"/>
              </a:rPr>
              <a:t>tộc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không</a:t>
            </a:r>
            <a:r>
              <a:rPr sz="1800" i="1" dirty="0">
                <a:latin typeface="Times New Roman"/>
                <a:cs typeface="Times New Roman"/>
              </a:rPr>
              <a:t> chút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cầu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kì </a:t>
            </a:r>
            <a:r>
              <a:rPr sz="1800" i="1" spc="-5" dirty="0">
                <a:latin typeface="Times New Roman"/>
                <a:cs typeface="Times New Roman"/>
              </a:rPr>
              <a:t>như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cá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kho, </a:t>
            </a:r>
            <a:r>
              <a:rPr sz="1800" i="1" spc="-5" dirty="0">
                <a:latin typeface="Times New Roman"/>
                <a:cs typeface="Times New Roman"/>
              </a:rPr>
              <a:t>rau</a:t>
            </a:r>
            <a:r>
              <a:rPr sz="1800" i="1" dirty="0">
                <a:latin typeface="Times New Roman"/>
                <a:cs typeface="Times New Roman"/>
              </a:rPr>
              <a:t> luộc,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dưa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ghém,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cà</a:t>
            </a:r>
            <a:r>
              <a:rPr sz="1800" i="1" dirty="0">
                <a:latin typeface="Times New Roman"/>
                <a:cs typeface="Times New Roman"/>
              </a:rPr>
              <a:t> muối, cháo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hoa.</a:t>
            </a:r>
            <a:endParaRPr sz="1800" dirty="0">
              <a:latin typeface="Times New Roman"/>
              <a:cs typeface="Times New Roman"/>
            </a:endParaRPr>
          </a:p>
          <a:p>
            <a:pPr marL="12700" marR="2555240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Câu 1. Xác định các </a:t>
            </a:r>
            <a:r>
              <a:rPr sz="1800" spc="-5" dirty="0">
                <a:latin typeface="Times New Roman"/>
                <a:cs typeface="Times New Roman"/>
              </a:rPr>
              <a:t>phương </a:t>
            </a:r>
            <a:r>
              <a:rPr sz="1800" dirty="0">
                <a:latin typeface="Times New Roman"/>
                <a:cs typeface="Times New Roman"/>
              </a:rPr>
              <a:t>thức biểu đạt có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đoạn </a:t>
            </a:r>
            <a:r>
              <a:rPr sz="1800" spc="-5" dirty="0">
                <a:latin typeface="Times New Roman"/>
                <a:cs typeface="Times New Roman"/>
              </a:rPr>
              <a:t>trên?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 2.</a:t>
            </a:r>
            <a:r>
              <a:rPr sz="1800" spc="-5" dirty="0">
                <a:latin typeface="Times New Roman"/>
                <a:cs typeface="Times New Roman"/>
              </a:rPr>
              <a:t> Tìm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dirty="0">
                <a:latin typeface="Times New Roman"/>
                <a:cs typeface="Times New Roman"/>
              </a:rPr>
              <a:t> phần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thái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5" dirty="0">
                <a:latin typeface="Times New Roman"/>
                <a:cs typeface="Times New Roman"/>
              </a:rPr>
              <a:t> văn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trên?</a:t>
            </a:r>
            <a:endParaRPr sz="1800" dirty="0">
              <a:latin typeface="Times New Roman"/>
              <a:cs typeface="Times New Roman"/>
            </a:endParaRPr>
          </a:p>
          <a:p>
            <a:pPr marL="12700" marR="3996690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Câu 3. </a:t>
            </a:r>
            <a:r>
              <a:rPr sz="1800" spc="-5" dirty="0">
                <a:latin typeface="Times New Roman"/>
                <a:cs typeface="Times New Roman"/>
              </a:rPr>
              <a:t>Tìm </a:t>
            </a:r>
            <a:r>
              <a:rPr sz="1800" dirty="0">
                <a:latin typeface="Times New Roman"/>
                <a:cs typeface="Times New Roman"/>
              </a:rPr>
              <a:t>các </a:t>
            </a:r>
            <a:r>
              <a:rPr sz="1800" spc="-5" dirty="0">
                <a:latin typeface="Times New Roman"/>
                <a:cs typeface="Times New Roman"/>
              </a:rPr>
              <a:t>từ </a:t>
            </a:r>
            <a:r>
              <a:rPr sz="1800" dirty="0">
                <a:latin typeface="Times New Roman"/>
                <a:cs typeface="Times New Roman"/>
              </a:rPr>
              <a:t>láy có trong </a:t>
            </a:r>
            <a:r>
              <a:rPr sz="1800" spc="-5" dirty="0">
                <a:latin typeface="Times New Roman"/>
                <a:cs typeface="Times New Roman"/>
              </a:rPr>
              <a:t>đoạn </a:t>
            </a:r>
            <a:r>
              <a:rPr sz="1800" dirty="0">
                <a:latin typeface="Times New Roman"/>
                <a:cs typeface="Times New Roman"/>
              </a:rPr>
              <a:t>văn </a:t>
            </a:r>
            <a:r>
              <a:rPr sz="1800" spc="-5" dirty="0">
                <a:latin typeface="Times New Roman"/>
                <a:cs typeface="Times New Roman"/>
              </a:rPr>
              <a:t>trên?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 4.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dung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đoạn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1.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</a:t>
            </a:r>
            <a:r>
              <a:rPr sz="1800" dirty="0">
                <a:latin typeface="Times New Roman"/>
                <a:cs typeface="Times New Roman"/>
              </a:rPr>
              <a:t> biểu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đạt:</a:t>
            </a:r>
            <a:r>
              <a:rPr sz="1800" dirty="0">
                <a:latin typeface="Times New Roman"/>
                <a:cs typeface="Times New Roman"/>
              </a:rPr>
              <a:t> tự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041640" cy="10496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2.</a:t>
            </a:r>
            <a:r>
              <a:rPr sz="1800" spc="-5" dirty="0">
                <a:latin typeface="Times New Roman"/>
                <a:cs typeface="Times New Roman"/>
              </a:rPr>
              <a:t> Thành phần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thái: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lẽ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láy: vẻn vẹn, mộc </a:t>
            </a:r>
            <a:r>
              <a:rPr sz="1800" dirty="0">
                <a:latin typeface="Times New Roman"/>
                <a:cs typeface="Times New Roman"/>
              </a:rPr>
              <a:t>mạc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4.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Nêu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dị của</a:t>
            </a:r>
            <a:r>
              <a:rPr sz="1800" spc="-5" dirty="0">
                <a:latin typeface="Times New Roman"/>
                <a:cs typeface="Times New Roman"/>
              </a:rPr>
              <a:t> Hồ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Minh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1517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Đọc</a:t>
            </a:r>
            <a:r>
              <a:rPr sz="1800" dirty="0">
                <a:latin typeface="Times New Roman"/>
                <a:cs typeface="Times New Roman"/>
              </a:rPr>
              <a:t> đoạn</a:t>
            </a:r>
            <a:r>
              <a:rPr sz="1800" spc="-5" dirty="0">
                <a:latin typeface="Times New Roman"/>
                <a:cs typeface="Times New Roman"/>
              </a:rPr>
              <a:t> 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sau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trả</a:t>
            </a:r>
            <a:r>
              <a:rPr sz="1800" spc="-5" dirty="0">
                <a:latin typeface="Times New Roman"/>
                <a:cs typeface="Times New Roman"/>
              </a:rPr>
              <a:t> lời</a:t>
            </a:r>
            <a:r>
              <a:rPr sz="1800" dirty="0">
                <a:latin typeface="Times New Roman"/>
                <a:cs typeface="Times New Roman"/>
              </a:rPr>
              <a:t> các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dirty="0">
                <a:latin typeface="Times New Roman"/>
                <a:cs typeface="Times New Roman"/>
              </a:rPr>
              <a:t> hỏi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dưới:</a:t>
            </a:r>
            <a:endParaRPr sz="1800">
              <a:latin typeface="Times New Roman"/>
              <a:cs typeface="Times New Roman"/>
            </a:endParaRPr>
          </a:p>
          <a:p>
            <a:pPr marL="12700" indent="286385" algn="just">
              <a:lnSpc>
                <a:spcPct val="100000"/>
              </a:lnSpc>
              <a:spcBef>
                <a:spcPts val="525"/>
              </a:spcBef>
            </a:pP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sống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ở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đó,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một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mình,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với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tư</a:t>
            </a:r>
            <a:r>
              <a:rPr sz="1800" i="1" spc="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trang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ít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ỏi,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chiếc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va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li</a:t>
            </a:r>
            <a:r>
              <a:rPr sz="1800" i="1" spc="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với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vài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bộ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quần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</a:pPr>
            <a:r>
              <a:rPr sz="1800" i="1" dirty="0">
                <a:latin typeface="Times New Roman"/>
                <a:cs typeface="Times New Roman"/>
              </a:rPr>
              <a:t>áo, vài vật kỉ </a:t>
            </a:r>
            <a:r>
              <a:rPr sz="1800" i="1" spc="-10" dirty="0">
                <a:latin typeface="Times New Roman"/>
                <a:cs typeface="Times New Roman"/>
              </a:rPr>
              <a:t>niệm </a:t>
            </a:r>
            <a:r>
              <a:rPr sz="1800" i="1" dirty="0">
                <a:latin typeface="Times New Roman"/>
                <a:cs typeface="Times New Roman"/>
              </a:rPr>
              <a:t>của </a:t>
            </a:r>
            <a:r>
              <a:rPr sz="1800" i="1" spc="-5" dirty="0">
                <a:latin typeface="Times New Roman"/>
                <a:cs typeface="Times New Roman"/>
              </a:rPr>
              <a:t>cuộc đời </a:t>
            </a:r>
            <a:r>
              <a:rPr sz="1800" i="1" dirty="0">
                <a:latin typeface="Times New Roman"/>
                <a:cs typeface="Times New Roman"/>
              </a:rPr>
              <a:t>dài. </a:t>
            </a:r>
            <a:r>
              <a:rPr sz="1800" i="1" spc="-5" dirty="0">
                <a:latin typeface="Times New Roman"/>
                <a:cs typeface="Times New Roman"/>
              </a:rPr>
              <a:t>Tôi </a:t>
            </a:r>
            <a:r>
              <a:rPr sz="1800" i="1" dirty="0">
                <a:latin typeface="Times New Roman"/>
                <a:cs typeface="Times New Roman"/>
              </a:rPr>
              <a:t>dám chắc không có </a:t>
            </a:r>
            <a:r>
              <a:rPr sz="1800" i="1" spc="-5" dirty="0">
                <a:latin typeface="Times New Roman"/>
                <a:cs typeface="Times New Roman"/>
              </a:rPr>
              <a:t>một </a:t>
            </a:r>
            <a:r>
              <a:rPr sz="1800" i="1" dirty="0">
                <a:latin typeface="Times New Roman"/>
                <a:cs typeface="Times New Roman"/>
              </a:rPr>
              <a:t>vị lãnh tụ, </a:t>
            </a:r>
            <a:r>
              <a:rPr sz="1800" i="1" spc="-5" dirty="0">
                <a:latin typeface="Times New Roman"/>
                <a:cs typeface="Times New Roman"/>
              </a:rPr>
              <a:t>một </a:t>
            </a:r>
            <a:r>
              <a:rPr sz="1800" i="1" dirty="0">
                <a:latin typeface="Times New Roman"/>
                <a:cs typeface="Times New Roman"/>
              </a:rPr>
              <a:t>vị tổng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thống hay </a:t>
            </a:r>
            <a:r>
              <a:rPr sz="1800" i="1" spc="-5" dirty="0">
                <a:latin typeface="Times New Roman"/>
                <a:cs typeface="Times New Roman"/>
              </a:rPr>
              <a:t>một vị </a:t>
            </a:r>
            <a:r>
              <a:rPr sz="1800" i="1" dirty="0">
                <a:latin typeface="Times New Roman"/>
                <a:cs typeface="Times New Roman"/>
              </a:rPr>
              <a:t>vua hiền nào </a:t>
            </a:r>
            <a:r>
              <a:rPr sz="1800" i="1" spc="-5" dirty="0">
                <a:latin typeface="Times New Roman"/>
                <a:cs typeface="Times New Roman"/>
              </a:rPr>
              <a:t>ngày </a:t>
            </a:r>
            <a:r>
              <a:rPr sz="1800" i="1" dirty="0">
                <a:latin typeface="Times New Roman"/>
                <a:cs typeface="Times New Roman"/>
              </a:rPr>
              <a:t>trước </a:t>
            </a:r>
            <a:r>
              <a:rPr sz="1800" i="1" spc="-5" dirty="0">
                <a:latin typeface="Times New Roman"/>
                <a:cs typeface="Times New Roman"/>
              </a:rPr>
              <a:t>lại </a:t>
            </a:r>
            <a:r>
              <a:rPr sz="1800" i="1" spc="-10" dirty="0">
                <a:latin typeface="Times New Roman"/>
                <a:cs typeface="Times New Roman"/>
              </a:rPr>
              <a:t>sống </a:t>
            </a:r>
            <a:r>
              <a:rPr sz="1800" i="1" dirty="0">
                <a:latin typeface="Times New Roman"/>
                <a:cs typeface="Times New Roman"/>
              </a:rPr>
              <a:t>đến </a:t>
            </a:r>
            <a:r>
              <a:rPr sz="1800" i="1" spc="-5" dirty="0">
                <a:latin typeface="Times New Roman"/>
                <a:cs typeface="Times New Roman"/>
              </a:rPr>
              <a:t>mức giản </a:t>
            </a:r>
            <a:r>
              <a:rPr sz="1800" i="1" dirty="0">
                <a:latin typeface="Times New Roman"/>
                <a:cs typeface="Times New Roman"/>
              </a:rPr>
              <a:t>dị và tiết chế như </a:t>
            </a:r>
            <a:r>
              <a:rPr sz="1800" i="1" spc="-5" dirty="0">
                <a:latin typeface="Times New Roman"/>
                <a:cs typeface="Times New Roman"/>
              </a:rPr>
              <a:t>vậy. </a:t>
            </a:r>
            <a:r>
              <a:rPr sz="1800" i="1" dirty="0">
                <a:latin typeface="Times New Roman"/>
                <a:cs typeface="Times New Roman"/>
              </a:rPr>
              <a:t> Bất giác ta nghĩ đến các </a:t>
            </a:r>
            <a:r>
              <a:rPr sz="1800" i="1" spc="5" dirty="0">
                <a:latin typeface="Times New Roman"/>
                <a:cs typeface="Times New Roman"/>
              </a:rPr>
              <a:t>vị </a:t>
            </a:r>
            <a:r>
              <a:rPr sz="1800" i="1" spc="-5" dirty="0">
                <a:latin typeface="Times New Roman"/>
                <a:cs typeface="Times New Roman"/>
              </a:rPr>
              <a:t>hiền </a:t>
            </a:r>
            <a:r>
              <a:rPr sz="1800" i="1" dirty="0">
                <a:latin typeface="Times New Roman"/>
                <a:cs typeface="Times New Roman"/>
              </a:rPr>
              <a:t>triết ngày xưa </a:t>
            </a:r>
            <a:r>
              <a:rPr sz="1800" i="1" spc="-5" dirty="0">
                <a:latin typeface="Times New Roman"/>
                <a:cs typeface="Times New Roman"/>
              </a:rPr>
              <a:t>như </a:t>
            </a:r>
            <a:r>
              <a:rPr sz="1800" i="1" dirty="0">
                <a:latin typeface="Times New Roman"/>
                <a:cs typeface="Times New Roman"/>
              </a:rPr>
              <a:t>Nguyễn </a:t>
            </a:r>
            <a:r>
              <a:rPr sz="1800" i="1" spc="-5" dirty="0">
                <a:latin typeface="Times New Roman"/>
                <a:cs typeface="Times New Roman"/>
              </a:rPr>
              <a:t>Trãi </a:t>
            </a:r>
            <a:r>
              <a:rPr sz="1800" i="1" dirty="0">
                <a:latin typeface="Times New Roman"/>
                <a:cs typeface="Times New Roman"/>
              </a:rPr>
              <a:t>ở Côn Sơn hay Nguyễn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Bỉnh</a:t>
            </a:r>
            <a:r>
              <a:rPr sz="1800" i="1" spc="-5" dirty="0">
                <a:latin typeface="Times New Roman"/>
                <a:cs typeface="Times New Roman"/>
              </a:rPr>
              <a:t> Khiêm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sống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ở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quê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nhà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với </a:t>
            </a:r>
            <a:r>
              <a:rPr sz="1800" i="1" spc="-5" dirty="0">
                <a:latin typeface="Times New Roman"/>
                <a:cs typeface="Times New Roman"/>
              </a:rPr>
              <a:t>những</a:t>
            </a:r>
            <a:r>
              <a:rPr sz="1800" i="1" dirty="0">
                <a:latin typeface="Times New Roman"/>
                <a:cs typeface="Times New Roman"/>
              </a:rPr>
              <a:t> thú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quê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thuần</a:t>
            </a:r>
            <a:r>
              <a:rPr sz="1800" i="1" dirty="0">
                <a:latin typeface="Times New Roman"/>
                <a:cs typeface="Times New Roman"/>
              </a:rPr>
              <a:t> đức:</a:t>
            </a:r>
            <a:endParaRPr sz="1800">
              <a:latin typeface="Times New Roman"/>
              <a:cs typeface="Times New Roman"/>
            </a:endParaRPr>
          </a:p>
          <a:p>
            <a:pPr marL="1672589" marR="3742690" algn="just">
              <a:lnSpc>
                <a:spcPct val="124400"/>
              </a:lnSpc>
              <a:spcBef>
                <a:spcPts val="10"/>
              </a:spcBef>
            </a:pPr>
            <a:r>
              <a:rPr sz="1800" i="1" spc="-5" dirty="0">
                <a:latin typeface="Times New Roman"/>
                <a:cs typeface="Times New Roman"/>
              </a:rPr>
              <a:t>Thu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ăn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măng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trúc, </a:t>
            </a:r>
            <a:r>
              <a:rPr sz="1800" i="1" dirty="0">
                <a:latin typeface="Times New Roman"/>
                <a:cs typeface="Times New Roman"/>
              </a:rPr>
              <a:t>đông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ăn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giá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Xuân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tắm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hồ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sen, </a:t>
            </a:r>
            <a:r>
              <a:rPr sz="1800" i="1" dirty="0">
                <a:latin typeface="Times New Roman"/>
                <a:cs typeface="Times New Roman"/>
              </a:rPr>
              <a:t>hạ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tắm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ao…</a:t>
            </a:r>
            <a:endParaRPr sz="1800">
              <a:latin typeface="Times New Roman"/>
              <a:cs typeface="Times New Roman"/>
            </a:endParaRPr>
          </a:p>
          <a:p>
            <a:pPr marL="12700" marR="5080" indent="458470" algn="just">
              <a:lnSpc>
                <a:spcPct val="124400"/>
              </a:lnSpc>
              <a:spcBef>
                <a:spcPts val="5"/>
              </a:spcBef>
            </a:pPr>
            <a:r>
              <a:rPr sz="1800" i="1" dirty="0">
                <a:latin typeface="Times New Roman"/>
                <a:cs typeface="Times New Roman"/>
              </a:rPr>
              <a:t>Nếp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sống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giản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dị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thanh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đạm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Bác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Hồ,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cũng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các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vị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danh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nho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xưa,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hoàn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toàn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không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phải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cách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tự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thần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thánh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hóa,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tự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làm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khác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đời,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hơn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đời,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mà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đây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lối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sống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spcBef>
                <a:spcPts val="10"/>
              </a:spcBef>
            </a:pPr>
            <a:r>
              <a:rPr sz="1800" i="1" dirty="0">
                <a:latin typeface="Times New Roman"/>
                <a:cs typeface="Times New Roman"/>
              </a:rPr>
              <a:t>thanh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cao,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cách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di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dưỡng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tinh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thần,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quan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niệm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thẩm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mĩ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về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cuộc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sống,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khả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năng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đem lại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hạnh </a:t>
            </a:r>
            <a:r>
              <a:rPr sz="1800" i="1" spc="-5" dirty="0">
                <a:latin typeface="Times New Roman"/>
                <a:cs typeface="Times New Roman"/>
              </a:rPr>
              <a:t>phúc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thanh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cao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cho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tâm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hồn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thể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xác.</a:t>
            </a:r>
            <a:endParaRPr sz="1800">
              <a:latin typeface="Times New Roman"/>
              <a:cs typeface="Times New Roman"/>
            </a:endParaRPr>
          </a:p>
          <a:p>
            <a:pPr marL="12700" marR="574040" algn="just">
              <a:lnSpc>
                <a:spcPts val="269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Câu 1. Đoạn </a:t>
            </a:r>
            <a:r>
              <a:rPr sz="1800" spc="-5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trên trích trong văn bản </a:t>
            </a:r>
            <a:r>
              <a:rPr sz="1800" spc="-5" dirty="0">
                <a:latin typeface="Times New Roman"/>
                <a:cs typeface="Times New Roman"/>
              </a:rPr>
              <a:t>nào? Thuộc loại văn bản </a:t>
            </a:r>
            <a:r>
              <a:rPr sz="1800" dirty="0">
                <a:latin typeface="Times New Roman"/>
                <a:cs typeface="Times New Roman"/>
              </a:rPr>
              <a:t>gì? </a:t>
            </a:r>
            <a:r>
              <a:rPr sz="1800" spc="-5" dirty="0">
                <a:latin typeface="Times New Roman"/>
                <a:cs typeface="Times New Roman"/>
              </a:rPr>
              <a:t>Tác </a:t>
            </a:r>
            <a:r>
              <a:rPr sz="1800" dirty="0">
                <a:latin typeface="Times New Roman"/>
                <a:cs typeface="Times New Roman"/>
              </a:rPr>
              <a:t>giả là </a:t>
            </a:r>
            <a:r>
              <a:rPr sz="1800" spc="-5" dirty="0">
                <a:latin typeface="Times New Roman"/>
                <a:cs typeface="Times New Roman"/>
              </a:rPr>
              <a:t>ai?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 2.</a:t>
            </a:r>
            <a:r>
              <a:rPr sz="1800" spc="-5" dirty="0">
                <a:latin typeface="Times New Roman"/>
                <a:cs typeface="Times New Roman"/>
              </a:rPr>
              <a:t> Xác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dirty="0">
                <a:latin typeface="Times New Roman"/>
                <a:cs typeface="Times New Roman"/>
              </a:rPr>
              <a:t> thức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dirty="0">
                <a:latin typeface="Times New Roman"/>
                <a:cs typeface="Times New Roman"/>
              </a:rPr>
              <a:t> đạt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đoạn </a:t>
            </a:r>
            <a:r>
              <a:rPr sz="1800" spc="-5" dirty="0">
                <a:latin typeface="Times New Roman"/>
                <a:cs typeface="Times New Roman"/>
              </a:rPr>
              <a:t>trên?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930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Câu </a:t>
            </a:r>
            <a:r>
              <a:rPr sz="1800" spc="-10" dirty="0">
                <a:latin typeface="Times New Roman"/>
                <a:cs typeface="Times New Roman"/>
              </a:rPr>
              <a:t>3. Xác </a:t>
            </a:r>
            <a:r>
              <a:rPr sz="1800" spc="-5" dirty="0">
                <a:latin typeface="Times New Roman"/>
                <a:cs typeface="Times New Roman"/>
              </a:rPr>
              <a:t>định </a:t>
            </a:r>
            <a:r>
              <a:rPr sz="1800" dirty="0">
                <a:latin typeface="Times New Roman"/>
                <a:cs typeface="Times New Roman"/>
              </a:rPr>
              <a:t>thành phần nòng cốt trong câu </a:t>
            </a:r>
            <a:r>
              <a:rPr sz="1800" spc="-10" dirty="0">
                <a:latin typeface="Times New Roman"/>
                <a:cs typeface="Times New Roman"/>
              </a:rPr>
              <a:t>sau </a:t>
            </a:r>
            <a:r>
              <a:rPr sz="1800" dirty="0">
                <a:latin typeface="Times New Roman"/>
                <a:cs typeface="Times New Roman"/>
              </a:rPr>
              <a:t>và cho biết nó thuộc </a:t>
            </a:r>
            <a:r>
              <a:rPr sz="1800" spc="-5" dirty="0">
                <a:latin typeface="Times New Roman"/>
                <a:cs typeface="Times New Roman"/>
              </a:rPr>
              <a:t>kiểu câu gì: “</a:t>
            </a:r>
            <a:r>
              <a:rPr sz="1800" i="1" spc="-5" dirty="0">
                <a:latin typeface="Times New Roman"/>
                <a:cs typeface="Times New Roman"/>
              </a:rPr>
              <a:t>Tôi </a:t>
            </a:r>
            <a:r>
              <a:rPr sz="1800" i="1" dirty="0">
                <a:latin typeface="Times New Roman"/>
                <a:cs typeface="Times New Roman"/>
              </a:rPr>
              <a:t> dám chắc không có </a:t>
            </a:r>
            <a:r>
              <a:rPr sz="1800" i="1" spc="-5" dirty="0">
                <a:latin typeface="Times New Roman"/>
                <a:cs typeface="Times New Roman"/>
              </a:rPr>
              <a:t>một </a:t>
            </a:r>
            <a:r>
              <a:rPr sz="1800" i="1" spc="5" dirty="0">
                <a:latin typeface="Times New Roman"/>
                <a:cs typeface="Times New Roman"/>
              </a:rPr>
              <a:t>vị </a:t>
            </a:r>
            <a:r>
              <a:rPr sz="1800" i="1" dirty="0">
                <a:latin typeface="Times New Roman"/>
                <a:cs typeface="Times New Roman"/>
              </a:rPr>
              <a:t>lãnh </a:t>
            </a:r>
            <a:r>
              <a:rPr sz="1800" i="1" spc="-5" dirty="0">
                <a:latin typeface="Times New Roman"/>
                <a:cs typeface="Times New Roman"/>
              </a:rPr>
              <a:t>tụ, một vị </a:t>
            </a:r>
            <a:r>
              <a:rPr sz="1800" i="1" dirty="0">
                <a:latin typeface="Times New Roman"/>
                <a:cs typeface="Times New Roman"/>
              </a:rPr>
              <a:t>tổng </a:t>
            </a:r>
            <a:r>
              <a:rPr sz="1800" i="1" spc="-5" dirty="0">
                <a:latin typeface="Times New Roman"/>
                <a:cs typeface="Times New Roman"/>
              </a:rPr>
              <a:t>thống </a:t>
            </a:r>
            <a:r>
              <a:rPr sz="1800" i="1" dirty="0">
                <a:latin typeface="Times New Roman"/>
                <a:cs typeface="Times New Roman"/>
              </a:rPr>
              <a:t>hay </a:t>
            </a:r>
            <a:r>
              <a:rPr sz="1800" i="1" spc="-5" dirty="0">
                <a:latin typeface="Times New Roman"/>
                <a:cs typeface="Times New Roman"/>
              </a:rPr>
              <a:t>một </a:t>
            </a:r>
            <a:r>
              <a:rPr sz="1800" i="1" dirty="0">
                <a:latin typeface="Times New Roman"/>
                <a:cs typeface="Times New Roman"/>
              </a:rPr>
              <a:t>vị </a:t>
            </a:r>
            <a:r>
              <a:rPr sz="1800" i="1" spc="-5" dirty="0">
                <a:latin typeface="Times New Roman"/>
                <a:cs typeface="Times New Roman"/>
              </a:rPr>
              <a:t>vua </a:t>
            </a:r>
            <a:r>
              <a:rPr sz="1800" i="1" dirty="0">
                <a:latin typeface="Times New Roman"/>
                <a:cs typeface="Times New Roman"/>
              </a:rPr>
              <a:t>hiền nào </a:t>
            </a:r>
            <a:r>
              <a:rPr sz="1800" i="1" spc="-5" dirty="0">
                <a:latin typeface="Times New Roman"/>
                <a:cs typeface="Times New Roman"/>
              </a:rPr>
              <a:t>ngày trước </a:t>
            </a:r>
            <a:r>
              <a:rPr sz="1800" i="1" dirty="0">
                <a:latin typeface="Times New Roman"/>
                <a:cs typeface="Times New Roman"/>
              </a:rPr>
              <a:t> lại </a:t>
            </a:r>
            <a:r>
              <a:rPr sz="1800" i="1" spc="-5" dirty="0">
                <a:latin typeface="Times New Roman"/>
                <a:cs typeface="Times New Roman"/>
              </a:rPr>
              <a:t>sống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đến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mức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giản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dị và </a:t>
            </a:r>
            <a:r>
              <a:rPr sz="1800" i="1" spc="-5" dirty="0">
                <a:latin typeface="Times New Roman"/>
                <a:cs typeface="Times New Roman"/>
              </a:rPr>
              <a:t>tiết</a:t>
            </a:r>
            <a:r>
              <a:rPr sz="1800" i="1" dirty="0">
                <a:latin typeface="Times New Roman"/>
                <a:cs typeface="Times New Roman"/>
              </a:rPr>
              <a:t> chế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vậy.”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Câu 4. </a:t>
            </a:r>
            <a:r>
              <a:rPr sz="1800" spc="-5" dirty="0">
                <a:latin typeface="Times New Roman"/>
                <a:cs typeface="Times New Roman"/>
              </a:rPr>
              <a:t>Việc </a:t>
            </a:r>
            <a:r>
              <a:rPr sz="1800" dirty="0">
                <a:latin typeface="Times New Roman"/>
                <a:cs typeface="Times New Roman"/>
              </a:rPr>
              <a:t>tác giả liên hệ </a:t>
            </a:r>
            <a:r>
              <a:rPr sz="1800" spc="-5" dirty="0">
                <a:latin typeface="Times New Roman"/>
                <a:cs typeface="Times New Roman"/>
              </a:rPr>
              <a:t>cách sống </a:t>
            </a:r>
            <a:r>
              <a:rPr sz="1800" dirty="0">
                <a:latin typeface="Times New Roman"/>
                <a:cs typeface="Times New Roman"/>
              </a:rPr>
              <a:t>của Bác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cách </a:t>
            </a:r>
            <a:r>
              <a:rPr sz="1800" spc="-5" dirty="0">
                <a:latin typeface="Times New Roman"/>
                <a:cs typeface="Times New Roman"/>
              </a:rPr>
              <a:t>sống của </a:t>
            </a:r>
            <a:r>
              <a:rPr sz="1800" dirty="0">
                <a:latin typeface="Times New Roman"/>
                <a:cs typeface="Times New Roman"/>
              </a:rPr>
              <a:t>Nguyễn </a:t>
            </a:r>
            <a:r>
              <a:rPr sz="1800" spc="-5" dirty="0">
                <a:latin typeface="Times New Roman"/>
                <a:cs typeface="Times New Roman"/>
              </a:rPr>
              <a:t>Trãi, </a:t>
            </a:r>
            <a:r>
              <a:rPr sz="1800" dirty="0">
                <a:latin typeface="Times New Roman"/>
                <a:cs typeface="Times New Roman"/>
              </a:rPr>
              <a:t>Nguyễn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Bỉnh Khiêm có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dirty="0">
                <a:latin typeface="Times New Roman"/>
                <a:cs typeface="Times New Roman"/>
              </a:rPr>
              <a:t> lí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không?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liên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hệ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tác dụng </a:t>
            </a:r>
            <a:r>
              <a:rPr sz="1800" spc="-5" dirty="0">
                <a:latin typeface="Times New Roman"/>
                <a:cs typeface="Times New Roman"/>
              </a:rPr>
              <a:t>gì?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(@tailieuhoctapvip)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ts val="2700"/>
              </a:lnSpc>
              <a:spcBef>
                <a:spcPts val="170"/>
              </a:spcBef>
            </a:pPr>
            <a:r>
              <a:rPr sz="1800" dirty="0">
                <a:latin typeface="Times New Roman"/>
                <a:cs typeface="Times New Roman"/>
              </a:rPr>
              <a:t>1. Trích trong </a:t>
            </a:r>
            <a:r>
              <a:rPr sz="1800" spc="-5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bản “Phong </a:t>
            </a:r>
            <a:r>
              <a:rPr sz="1800" spc="-5" dirty="0">
                <a:latin typeface="Times New Roman"/>
                <a:cs typeface="Times New Roman"/>
              </a:rPr>
              <a:t>cách </a:t>
            </a:r>
            <a:r>
              <a:rPr sz="1800" dirty="0">
                <a:latin typeface="Times New Roman"/>
                <a:cs typeface="Times New Roman"/>
              </a:rPr>
              <a:t>Hồ Chí </a:t>
            </a:r>
            <a:r>
              <a:rPr sz="1800" spc="-5" dirty="0">
                <a:latin typeface="Times New Roman"/>
                <a:cs typeface="Times New Roman"/>
              </a:rPr>
              <a:t>Minh”, thuộc loại văn </a:t>
            </a:r>
            <a:r>
              <a:rPr sz="1800" dirty="0">
                <a:latin typeface="Times New Roman"/>
                <a:cs typeface="Times New Roman"/>
              </a:rPr>
              <a:t>bản nhật </a:t>
            </a:r>
            <a:r>
              <a:rPr sz="1800" spc="-5" dirty="0">
                <a:latin typeface="Times New Roman"/>
                <a:cs typeface="Times New Roman"/>
              </a:rPr>
              <a:t>dụng, </a:t>
            </a:r>
            <a:r>
              <a:rPr sz="1800" dirty="0">
                <a:latin typeface="Times New Roman"/>
                <a:cs typeface="Times New Roman"/>
              </a:rPr>
              <a:t>do </a:t>
            </a:r>
            <a:r>
              <a:rPr sz="1800" spc="-5" dirty="0">
                <a:latin typeface="Times New Roman"/>
                <a:cs typeface="Times New Roman"/>
              </a:rPr>
              <a:t>Lê </a:t>
            </a:r>
            <a:r>
              <a:rPr sz="1800" dirty="0">
                <a:latin typeface="Times New Roman"/>
                <a:cs typeface="Times New Roman"/>
              </a:rPr>
              <a:t> Anh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45"/>
              </a:spcBef>
            </a:pPr>
            <a:r>
              <a:rPr sz="1800" dirty="0">
                <a:latin typeface="Times New Roman"/>
                <a:cs typeface="Times New Roman"/>
              </a:rPr>
              <a:t>2.</a:t>
            </a:r>
            <a:r>
              <a:rPr sz="1800" spc="-5" dirty="0">
                <a:latin typeface="Times New Roman"/>
                <a:cs typeface="Times New Roman"/>
              </a:rPr>
              <a:t> Phương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-5" dirty="0">
                <a:latin typeface="Times New Roman"/>
                <a:cs typeface="Times New Roman"/>
              </a:rPr>
              <a:t> đạt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nghị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3.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i="1" spc="-5" dirty="0">
                <a:latin typeface="Times New Roman"/>
                <a:cs typeface="Times New Roman"/>
              </a:rPr>
              <a:t>Tôi/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dám </a:t>
            </a:r>
            <a:r>
              <a:rPr sz="1800" i="1" spc="-5" dirty="0">
                <a:latin typeface="Times New Roman"/>
                <a:cs typeface="Times New Roman"/>
              </a:rPr>
              <a:t>chắc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không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một</a:t>
            </a:r>
            <a:r>
              <a:rPr sz="1800" i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vị</a:t>
            </a:r>
            <a:r>
              <a:rPr sz="1800" i="1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lãnh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tụ,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một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vị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tổng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thống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hay</a:t>
            </a:r>
            <a:r>
              <a:rPr sz="1800" i="1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một</a:t>
            </a:r>
            <a:r>
              <a:rPr sz="1800" i="1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vị</a:t>
            </a:r>
            <a:r>
              <a:rPr sz="1800" i="1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vua hiền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nào</a:t>
            </a:r>
            <a:r>
              <a:rPr sz="1800" i="1" spc="-5" dirty="0">
                <a:latin typeface="Times New Roman"/>
                <a:cs typeface="Times New Roman"/>
              </a:rPr>
              <a:t>/</a:t>
            </a:r>
            <a:endParaRPr sz="1800" dirty="0">
              <a:latin typeface="Times New Roman"/>
              <a:cs typeface="Times New Roman"/>
            </a:endParaRPr>
          </a:p>
          <a:p>
            <a:pPr marR="2252345" algn="r">
              <a:lnSpc>
                <a:spcPct val="100000"/>
              </a:lnSpc>
              <a:spcBef>
                <a:spcPts val="590"/>
              </a:spcBef>
            </a:pPr>
            <a:r>
              <a:rPr sz="1100" dirty="0">
                <a:latin typeface="Times New Roman"/>
                <a:cs typeface="Times New Roman"/>
              </a:rPr>
              <a:t>C</a:t>
            </a:r>
          </a:p>
          <a:p>
            <a:pPr marL="12700">
              <a:lnSpc>
                <a:spcPct val="100000"/>
              </a:lnSpc>
              <a:spcBef>
                <a:spcPts val="275"/>
              </a:spcBef>
              <a:tabLst>
                <a:tab pos="3183890" algn="l"/>
              </a:tabLst>
            </a:pPr>
            <a:r>
              <a:rPr sz="1800" spc="-5" dirty="0">
                <a:latin typeface="Times New Roman"/>
                <a:cs typeface="Times New Roman"/>
              </a:rPr>
              <a:t>CN	VN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ngày</a:t>
            </a:r>
            <a:r>
              <a:rPr sz="1800" i="1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trước lại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sống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đến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mức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giản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dị</a:t>
            </a:r>
            <a:r>
              <a:rPr sz="1800" i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và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tiết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chế</a:t>
            </a:r>
            <a:r>
              <a:rPr sz="1800" i="1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như</a:t>
            </a:r>
            <a:r>
              <a:rPr sz="1800" i="1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vậy.</a:t>
            </a:r>
            <a:endParaRPr sz="1800" dirty="0">
              <a:latin typeface="Times New Roman"/>
              <a:cs typeface="Times New Roman"/>
            </a:endParaRPr>
          </a:p>
          <a:p>
            <a:pPr marL="1844675">
              <a:lnSpc>
                <a:spcPct val="100000"/>
              </a:lnSpc>
              <a:spcBef>
                <a:spcPts val="570"/>
              </a:spcBef>
            </a:pPr>
            <a:r>
              <a:rPr sz="1200" spc="-5" dirty="0">
                <a:latin typeface="Times New Roman"/>
                <a:cs typeface="Times New Roman"/>
              </a:rPr>
              <a:t>V</a:t>
            </a:r>
            <a:endParaRPr sz="1200" dirty="0">
              <a:latin typeface="Times New Roman"/>
              <a:cs typeface="Times New Roman"/>
            </a:endParaRPr>
          </a:p>
          <a:p>
            <a:pPr marL="1901189">
              <a:lnSpc>
                <a:spcPct val="100000"/>
              </a:lnSpc>
              <a:spcBef>
                <a:spcPts val="325"/>
              </a:spcBef>
            </a:pPr>
            <a:r>
              <a:rPr sz="1800" spc="-10" dirty="0">
                <a:latin typeface="Times New Roman"/>
                <a:cs typeface="Times New Roman"/>
              </a:rPr>
              <a:t>VN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đơn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4.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lí,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vì: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87094" y="4721605"/>
            <a:ext cx="7550150" cy="219075"/>
          </a:xfrm>
          <a:custGeom>
            <a:avLst/>
            <a:gdLst/>
            <a:ahLst/>
            <a:cxnLst/>
            <a:rect l="l" t="t" r="r" b="b"/>
            <a:pathLst>
              <a:path w="7550150" h="219075">
                <a:moveTo>
                  <a:pt x="7550150" y="10414"/>
                </a:moveTo>
                <a:lnTo>
                  <a:pt x="7548788" y="50956"/>
                </a:lnTo>
                <a:lnTo>
                  <a:pt x="7545070" y="84058"/>
                </a:lnTo>
                <a:lnTo>
                  <a:pt x="7539541" y="106372"/>
                </a:lnTo>
                <a:lnTo>
                  <a:pt x="7532751" y="114554"/>
                </a:lnTo>
                <a:lnTo>
                  <a:pt x="3941699" y="114554"/>
                </a:lnTo>
                <a:lnTo>
                  <a:pt x="3934908" y="122735"/>
                </a:lnTo>
                <a:lnTo>
                  <a:pt x="3929379" y="145049"/>
                </a:lnTo>
                <a:lnTo>
                  <a:pt x="3925661" y="178151"/>
                </a:lnTo>
                <a:lnTo>
                  <a:pt x="3924300" y="218694"/>
                </a:lnTo>
                <a:lnTo>
                  <a:pt x="3922938" y="178151"/>
                </a:lnTo>
                <a:lnTo>
                  <a:pt x="3919220" y="145049"/>
                </a:lnTo>
                <a:lnTo>
                  <a:pt x="3913691" y="122735"/>
                </a:lnTo>
                <a:lnTo>
                  <a:pt x="3906901" y="114554"/>
                </a:lnTo>
                <a:lnTo>
                  <a:pt x="315798" y="114554"/>
                </a:lnTo>
                <a:lnTo>
                  <a:pt x="309047" y="106372"/>
                </a:lnTo>
                <a:lnTo>
                  <a:pt x="303533" y="84058"/>
                </a:lnTo>
                <a:lnTo>
                  <a:pt x="299814" y="50956"/>
                </a:lnTo>
                <a:lnTo>
                  <a:pt x="298450" y="10414"/>
                </a:lnTo>
              </a:path>
              <a:path w="7550150" h="219075">
                <a:moveTo>
                  <a:pt x="252095" y="0"/>
                </a:moveTo>
                <a:lnTo>
                  <a:pt x="250846" y="37117"/>
                </a:lnTo>
                <a:lnTo>
                  <a:pt x="247443" y="67389"/>
                </a:lnTo>
                <a:lnTo>
                  <a:pt x="242397" y="87778"/>
                </a:lnTo>
                <a:lnTo>
                  <a:pt x="236220" y="95250"/>
                </a:lnTo>
                <a:lnTo>
                  <a:pt x="141922" y="95250"/>
                </a:lnTo>
                <a:lnTo>
                  <a:pt x="135745" y="102739"/>
                </a:lnTo>
                <a:lnTo>
                  <a:pt x="130698" y="123158"/>
                </a:lnTo>
                <a:lnTo>
                  <a:pt x="127295" y="153435"/>
                </a:lnTo>
                <a:lnTo>
                  <a:pt x="126047" y="190500"/>
                </a:lnTo>
                <a:lnTo>
                  <a:pt x="124799" y="153435"/>
                </a:lnTo>
                <a:lnTo>
                  <a:pt x="121396" y="123158"/>
                </a:lnTo>
                <a:lnTo>
                  <a:pt x="116349" y="102739"/>
                </a:lnTo>
                <a:lnTo>
                  <a:pt x="110172" y="95250"/>
                </a:lnTo>
                <a:lnTo>
                  <a:pt x="15875" y="95250"/>
                </a:lnTo>
                <a:lnTo>
                  <a:pt x="9697" y="87778"/>
                </a:lnTo>
                <a:lnTo>
                  <a:pt x="4651" y="67389"/>
                </a:lnTo>
                <a:lnTo>
                  <a:pt x="1248" y="37117"/>
                </a:ln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8210" y="5710554"/>
            <a:ext cx="5186680" cy="127635"/>
          </a:xfrm>
          <a:custGeom>
            <a:avLst/>
            <a:gdLst/>
            <a:ahLst/>
            <a:cxnLst/>
            <a:rect l="l" t="t" r="r" b="b"/>
            <a:pathLst>
              <a:path w="5186680" h="127635">
                <a:moveTo>
                  <a:pt x="5186680" y="0"/>
                </a:moveTo>
                <a:lnTo>
                  <a:pt x="5185852" y="24802"/>
                </a:lnTo>
                <a:lnTo>
                  <a:pt x="5183584" y="45069"/>
                </a:lnTo>
                <a:lnTo>
                  <a:pt x="5180197" y="58739"/>
                </a:lnTo>
                <a:lnTo>
                  <a:pt x="5176012" y="63754"/>
                </a:lnTo>
                <a:lnTo>
                  <a:pt x="2604007" y="63754"/>
                </a:lnTo>
                <a:lnTo>
                  <a:pt x="2599822" y="68770"/>
                </a:lnTo>
                <a:lnTo>
                  <a:pt x="2596435" y="82454"/>
                </a:lnTo>
                <a:lnTo>
                  <a:pt x="2594167" y="102758"/>
                </a:lnTo>
                <a:lnTo>
                  <a:pt x="2593340" y="127635"/>
                </a:lnTo>
                <a:lnTo>
                  <a:pt x="2592512" y="102758"/>
                </a:lnTo>
                <a:lnTo>
                  <a:pt x="2590244" y="82454"/>
                </a:lnTo>
                <a:lnTo>
                  <a:pt x="2586857" y="68770"/>
                </a:lnTo>
                <a:lnTo>
                  <a:pt x="2582672" y="63754"/>
                </a:lnTo>
                <a:lnTo>
                  <a:pt x="10629" y="63754"/>
                </a:lnTo>
                <a:lnTo>
                  <a:pt x="6493" y="58739"/>
                </a:lnTo>
                <a:lnTo>
                  <a:pt x="3114" y="45069"/>
                </a:lnTo>
                <a:lnTo>
                  <a:pt x="835" y="24802"/>
                </a:ln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2075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hết,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hóa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lối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vừa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giản </a:t>
            </a:r>
            <a:r>
              <a:rPr sz="1800" spc="-5" dirty="0">
                <a:latin typeface="Times New Roman"/>
                <a:cs typeface="Times New Roman"/>
              </a:rPr>
              <a:t>dị. Sự</a:t>
            </a:r>
            <a:r>
              <a:rPr sz="1800" dirty="0">
                <a:latin typeface="Times New Roman"/>
                <a:cs typeface="Times New Roman"/>
              </a:rPr>
              <a:t> giản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càng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dirty="0">
                <a:latin typeface="Times New Roman"/>
                <a:cs typeface="Times New Roman"/>
              </a:rPr>
              <a:t> rõ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dirty="0">
                <a:latin typeface="Times New Roman"/>
                <a:cs typeface="Times New Roman"/>
              </a:rPr>
              <a:t> tác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viện </a:t>
            </a:r>
            <a:r>
              <a:rPr sz="1800" spc="-5" dirty="0">
                <a:latin typeface="Times New Roman"/>
                <a:cs typeface="Times New Roman"/>
              </a:rPr>
              <a:t>dẫn</a:t>
            </a:r>
            <a:r>
              <a:rPr sz="1800" dirty="0">
                <a:latin typeface="Times New Roman"/>
                <a:cs typeface="Times New Roman"/>
              </a:rPr>
              <a:t> thơ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dirty="0">
                <a:latin typeface="Times New Roman"/>
                <a:cs typeface="Times New Roman"/>
              </a:rPr>
              <a:t> Bỉnh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Khiêm.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hai,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sánh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Bác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bậc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hiền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triết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500"/>
              </a:lnSpc>
              <a:spcBef>
                <a:spcPts val="15"/>
              </a:spcBef>
            </a:pPr>
            <a:r>
              <a:rPr sz="1800" spc="-5" dirty="0">
                <a:latin typeface="Times New Roman"/>
                <a:cs typeface="Times New Roman"/>
              </a:rPr>
              <a:t>Đông, </a:t>
            </a:r>
            <a:r>
              <a:rPr sz="1800" dirty="0">
                <a:latin typeface="Times New Roman"/>
                <a:cs typeface="Times New Roman"/>
              </a:rPr>
              <a:t>gắn bó </a:t>
            </a:r>
            <a:r>
              <a:rPr sz="1800" spc="-10" dirty="0">
                <a:latin typeface="Times New Roman"/>
                <a:cs typeface="Times New Roman"/>
              </a:rPr>
              <a:t>sâu </a:t>
            </a:r>
            <a:r>
              <a:rPr sz="1800" dirty="0">
                <a:latin typeface="Times New Roman"/>
                <a:cs typeface="Times New Roman"/>
              </a:rPr>
              <a:t>sắc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vẻ </a:t>
            </a:r>
            <a:r>
              <a:rPr sz="1800" spc="-5" dirty="0">
                <a:latin typeface="Times New Roman"/>
                <a:cs typeface="Times New Roman"/>
              </a:rPr>
              <a:t>đẹp </a:t>
            </a:r>
            <a:r>
              <a:rPr sz="1800" dirty="0">
                <a:latin typeface="Times New Roman"/>
                <a:cs typeface="Times New Roman"/>
              </a:rPr>
              <a:t>tinh thần của </a:t>
            </a:r>
            <a:r>
              <a:rPr sz="1800" spc="-5" dirty="0">
                <a:latin typeface="Times New Roman"/>
                <a:cs typeface="Times New Roman"/>
              </a:rPr>
              <a:t>dân tộc. Lối sống của Bác </a:t>
            </a:r>
            <a:r>
              <a:rPr sz="1800" dirty="0">
                <a:latin typeface="Times New Roman"/>
                <a:cs typeface="Times New Roman"/>
              </a:rPr>
              <a:t>như các nhà </a:t>
            </a:r>
            <a:r>
              <a:rPr sz="1800" spc="-5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 hóa Nguyễn </a:t>
            </a:r>
            <a:r>
              <a:rPr sz="1800" spc="-5" dirty="0">
                <a:latin typeface="Times New Roman"/>
                <a:cs typeface="Times New Roman"/>
              </a:rPr>
              <a:t>Trãi, </a:t>
            </a:r>
            <a:r>
              <a:rPr sz="1800" dirty="0">
                <a:latin typeface="Times New Roman"/>
                <a:cs typeface="Times New Roman"/>
              </a:rPr>
              <a:t>Nguyễn Bỉnh Khiêm không phải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tự thần </a:t>
            </a:r>
            <a:r>
              <a:rPr sz="1800" spc="-5" dirty="0">
                <a:latin typeface="Times New Roman"/>
                <a:cs typeface="Times New Roman"/>
              </a:rPr>
              <a:t>thánh </a:t>
            </a:r>
            <a:r>
              <a:rPr sz="1800" dirty="0">
                <a:latin typeface="Times New Roman"/>
                <a:cs typeface="Times New Roman"/>
              </a:rPr>
              <a:t>hóa bản </a:t>
            </a:r>
            <a:r>
              <a:rPr sz="1800" spc="-5" dirty="0">
                <a:latin typeface="Times New Roman"/>
                <a:cs typeface="Times New Roman"/>
              </a:rPr>
              <a:t>thân </a:t>
            </a:r>
            <a:r>
              <a:rPr sz="1800" dirty="0">
                <a:latin typeface="Times New Roman"/>
                <a:cs typeface="Times New Roman"/>
              </a:rPr>
              <a:t>mình mà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dirty="0">
                <a:latin typeface="Times New Roman"/>
                <a:cs typeface="Times New Roman"/>
              </a:rPr>
              <a:t> 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niệm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thẩm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mĩ,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sau:</a:t>
            </a:r>
            <a:endParaRPr sz="1800">
              <a:latin typeface="Times New Roman"/>
              <a:cs typeface="Times New Roman"/>
            </a:endParaRPr>
          </a:p>
          <a:p>
            <a:pPr marL="12700" indent="288290" algn="just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Trong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cuộc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đời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đầy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truân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chuyên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của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mình,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chủ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tịch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Hồ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Chí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Minh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đã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tiếp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xúc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với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văn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i="1" dirty="0">
                <a:latin typeface="Times New Roman"/>
                <a:cs typeface="Times New Roman"/>
              </a:rPr>
              <a:t>hóa nhiều </a:t>
            </a:r>
            <a:r>
              <a:rPr sz="1800" i="1" spc="-5" dirty="0">
                <a:latin typeface="Times New Roman"/>
                <a:cs typeface="Times New Roman"/>
              </a:rPr>
              <a:t>nước, nhiều </a:t>
            </a:r>
            <a:r>
              <a:rPr sz="1800" i="1" dirty="0">
                <a:latin typeface="Times New Roman"/>
                <a:cs typeface="Times New Roman"/>
              </a:rPr>
              <a:t>vùng trên </a:t>
            </a:r>
            <a:r>
              <a:rPr sz="1800" i="1" spc="-5" dirty="0">
                <a:latin typeface="Times New Roman"/>
                <a:cs typeface="Times New Roman"/>
              </a:rPr>
              <a:t>thế giới, </a:t>
            </a:r>
            <a:r>
              <a:rPr sz="1800" i="1" dirty="0">
                <a:latin typeface="Times New Roman"/>
                <a:cs typeface="Times New Roman"/>
              </a:rPr>
              <a:t>cả </a:t>
            </a:r>
            <a:r>
              <a:rPr sz="1800" i="1" spc="-5" dirty="0">
                <a:latin typeface="Times New Roman"/>
                <a:cs typeface="Times New Roman"/>
              </a:rPr>
              <a:t>phương Đông </a:t>
            </a:r>
            <a:r>
              <a:rPr sz="1800" i="1" dirty="0">
                <a:latin typeface="Times New Roman"/>
                <a:cs typeface="Times New Roman"/>
              </a:rPr>
              <a:t>và </a:t>
            </a:r>
            <a:r>
              <a:rPr sz="1800" i="1" spc="-5" dirty="0">
                <a:latin typeface="Times New Roman"/>
                <a:cs typeface="Times New Roman"/>
              </a:rPr>
              <a:t>phương Tây. Trên </a:t>
            </a:r>
            <a:r>
              <a:rPr sz="1800" i="1" dirty="0">
                <a:latin typeface="Times New Roman"/>
                <a:cs typeface="Times New Roman"/>
              </a:rPr>
              <a:t>những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 tàu vượt trùng dương, </a:t>
            </a: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dirty="0">
                <a:latin typeface="Times New Roman"/>
                <a:cs typeface="Times New Roman"/>
              </a:rPr>
              <a:t>đã </a:t>
            </a:r>
            <a:r>
              <a:rPr sz="1800" i="1" spc="-5" dirty="0">
                <a:latin typeface="Times New Roman"/>
                <a:cs typeface="Times New Roman"/>
              </a:rPr>
              <a:t>ghé </a:t>
            </a:r>
            <a:r>
              <a:rPr sz="1800" i="1" dirty="0">
                <a:latin typeface="Times New Roman"/>
                <a:cs typeface="Times New Roman"/>
              </a:rPr>
              <a:t>lại </a:t>
            </a:r>
            <a:r>
              <a:rPr sz="1800" i="1" spc="-5" dirty="0">
                <a:latin typeface="Times New Roman"/>
                <a:cs typeface="Times New Roman"/>
              </a:rPr>
              <a:t>nhiều </a:t>
            </a:r>
            <a:r>
              <a:rPr sz="1800" i="1" dirty="0">
                <a:latin typeface="Times New Roman"/>
                <a:cs typeface="Times New Roman"/>
              </a:rPr>
              <a:t>hải cảng, đã </a:t>
            </a:r>
            <a:r>
              <a:rPr sz="1800" i="1" spc="-5" dirty="0">
                <a:latin typeface="Times New Roman"/>
                <a:cs typeface="Times New Roman"/>
              </a:rPr>
              <a:t>thăm </a:t>
            </a:r>
            <a:r>
              <a:rPr sz="1800" i="1" dirty="0">
                <a:latin typeface="Times New Roman"/>
                <a:cs typeface="Times New Roman"/>
              </a:rPr>
              <a:t>các </a:t>
            </a:r>
            <a:r>
              <a:rPr sz="1800" i="1" spc="-5" dirty="0">
                <a:latin typeface="Times New Roman"/>
                <a:cs typeface="Times New Roman"/>
              </a:rPr>
              <a:t>nước châu Phi, </a:t>
            </a:r>
            <a:r>
              <a:rPr sz="1800" i="1" dirty="0">
                <a:latin typeface="Times New Roman"/>
                <a:cs typeface="Times New Roman"/>
              </a:rPr>
              <a:t> châu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Á,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châu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Mĩ.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đã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từng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sống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dài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ngày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ở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Pháp,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ở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Anh.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nói</a:t>
            </a:r>
            <a:r>
              <a:rPr sz="1800" i="1" spc="-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viết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thạo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nhiều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thứ </a:t>
            </a:r>
            <a:r>
              <a:rPr sz="1800" i="1" spc="-5" dirty="0">
                <a:latin typeface="Times New Roman"/>
                <a:cs typeface="Times New Roman"/>
              </a:rPr>
              <a:t>tiếng </a:t>
            </a:r>
            <a:r>
              <a:rPr sz="1800" i="1" dirty="0">
                <a:latin typeface="Times New Roman"/>
                <a:cs typeface="Times New Roman"/>
              </a:rPr>
              <a:t>ngoại quốc: </a:t>
            </a:r>
            <a:r>
              <a:rPr sz="1800" i="1" spc="-5" dirty="0">
                <a:latin typeface="Times New Roman"/>
                <a:cs typeface="Times New Roman"/>
              </a:rPr>
              <a:t>Pháp, Anh, Hoa, </a:t>
            </a:r>
            <a:r>
              <a:rPr sz="1800" i="1" dirty="0">
                <a:latin typeface="Times New Roman"/>
                <a:cs typeface="Times New Roman"/>
              </a:rPr>
              <a:t>Nga…và Người đã làm </a:t>
            </a:r>
            <a:r>
              <a:rPr sz="1800" i="1" spc="-5" dirty="0">
                <a:latin typeface="Times New Roman"/>
                <a:cs typeface="Times New Roman"/>
              </a:rPr>
              <a:t>nhiều nghề. </a:t>
            </a:r>
            <a:r>
              <a:rPr sz="1800" i="1" dirty="0">
                <a:latin typeface="Times New Roman"/>
                <a:cs typeface="Times New Roman"/>
              </a:rPr>
              <a:t>Có </a:t>
            </a:r>
            <a:r>
              <a:rPr sz="1800" i="1" spc="-5" dirty="0">
                <a:latin typeface="Times New Roman"/>
                <a:cs typeface="Times New Roman"/>
              </a:rPr>
              <a:t>thể </a:t>
            </a:r>
            <a:r>
              <a:rPr sz="1800" i="1" dirty="0">
                <a:latin typeface="Times New Roman"/>
                <a:cs typeface="Times New Roman"/>
              </a:rPr>
              <a:t>nói ít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 </a:t>
            </a:r>
            <a:r>
              <a:rPr sz="1800" i="1" spc="-5" dirty="0">
                <a:latin typeface="Times New Roman"/>
                <a:cs typeface="Times New Roman"/>
              </a:rPr>
              <a:t>vị </a:t>
            </a:r>
            <a:r>
              <a:rPr sz="1800" i="1" dirty="0">
                <a:latin typeface="Times New Roman"/>
                <a:cs typeface="Times New Roman"/>
              </a:rPr>
              <a:t>lãnh tụ </a:t>
            </a:r>
            <a:r>
              <a:rPr sz="1800" i="1" spc="-5" dirty="0">
                <a:latin typeface="Times New Roman"/>
                <a:cs typeface="Times New Roman"/>
              </a:rPr>
              <a:t>nào </a:t>
            </a:r>
            <a:r>
              <a:rPr sz="1800" i="1" dirty="0">
                <a:latin typeface="Times New Roman"/>
                <a:cs typeface="Times New Roman"/>
              </a:rPr>
              <a:t>lại </a:t>
            </a:r>
            <a:r>
              <a:rPr sz="1800" i="1" spc="-5" dirty="0">
                <a:latin typeface="Times New Roman"/>
                <a:cs typeface="Times New Roman"/>
              </a:rPr>
              <a:t>am </a:t>
            </a:r>
            <a:r>
              <a:rPr sz="1800" i="1" dirty="0">
                <a:latin typeface="Times New Roman"/>
                <a:cs typeface="Times New Roman"/>
              </a:rPr>
              <a:t>hiểu </a:t>
            </a:r>
            <a:r>
              <a:rPr sz="1800" i="1" spc="-5" dirty="0">
                <a:latin typeface="Times New Roman"/>
                <a:cs typeface="Times New Roman"/>
              </a:rPr>
              <a:t>nhiều </a:t>
            </a:r>
            <a:r>
              <a:rPr sz="1800" i="1" dirty="0">
                <a:latin typeface="Times New Roman"/>
                <a:cs typeface="Times New Roman"/>
              </a:rPr>
              <a:t>về </a:t>
            </a:r>
            <a:r>
              <a:rPr sz="1800" i="1" spc="-5" dirty="0">
                <a:latin typeface="Times New Roman"/>
                <a:cs typeface="Times New Roman"/>
              </a:rPr>
              <a:t>các </a:t>
            </a:r>
            <a:r>
              <a:rPr sz="1800" i="1" dirty="0">
                <a:latin typeface="Times New Roman"/>
                <a:cs typeface="Times New Roman"/>
              </a:rPr>
              <a:t>dân </a:t>
            </a:r>
            <a:r>
              <a:rPr sz="1800" i="1" spc="-5" dirty="0">
                <a:latin typeface="Times New Roman"/>
                <a:cs typeface="Times New Roman"/>
              </a:rPr>
              <a:t>tộc </a:t>
            </a:r>
            <a:r>
              <a:rPr sz="1800" i="1" dirty="0">
                <a:latin typeface="Times New Roman"/>
                <a:cs typeface="Times New Roman"/>
              </a:rPr>
              <a:t>và nhân dân </a:t>
            </a:r>
            <a:r>
              <a:rPr sz="1800" i="1" spc="-5" dirty="0">
                <a:latin typeface="Times New Roman"/>
                <a:cs typeface="Times New Roman"/>
              </a:rPr>
              <a:t>thế giới, </a:t>
            </a:r>
            <a:r>
              <a:rPr sz="1800" i="1" dirty="0">
                <a:latin typeface="Times New Roman"/>
                <a:cs typeface="Times New Roman"/>
              </a:rPr>
              <a:t>văn hóa thế </a:t>
            </a:r>
            <a:r>
              <a:rPr sz="1800" i="1" spc="-5" dirty="0">
                <a:latin typeface="Times New Roman"/>
                <a:cs typeface="Times New Roman"/>
              </a:rPr>
              <a:t>giới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sâu sắc </a:t>
            </a:r>
            <a:r>
              <a:rPr sz="1800" i="1" dirty="0">
                <a:latin typeface="Times New Roman"/>
                <a:cs typeface="Times New Roman"/>
              </a:rPr>
              <a:t>như Chủ tịch </a:t>
            </a:r>
            <a:r>
              <a:rPr sz="1800" i="1" spc="-5" dirty="0">
                <a:latin typeface="Times New Roman"/>
                <a:cs typeface="Times New Roman"/>
              </a:rPr>
              <a:t>Hồ </a:t>
            </a:r>
            <a:r>
              <a:rPr sz="1800" i="1" dirty="0">
                <a:latin typeface="Times New Roman"/>
                <a:cs typeface="Times New Roman"/>
              </a:rPr>
              <a:t>Chí </a:t>
            </a:r>
            <a:r>
              <a:rPr sz="1800" i="1" spc="-5" dirty="0">
                <a:latin typeface="Times New Roman"/>
                <a:cs typeface="Times New Roman"/>
              </a:rPr>
              <a:t>Minh. </a:t>
            </a:r>
            <a:r>
              <a:rPr sz="1800" i="1" dirty="0">
                <a:latin typeface="Times New Roman"/>
                <a:cs typeface="Times New Roman"/>
              </a:rPr>
              <a:t>Đến đâu </a:t>
            </a: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dirty="0">
                <a:latin typeface="Times New Roman"/>
                <a:cs typeface="Times New Roman"/>
              </a:rPr>
              <a:t>cũng học </a:t>
            </a:r>
            <a:r>
              <a:rPr sz="1800" i="1" spc="-10" dirty="0">
                <a:latin typeface="Times New Roman"/>
                <a:cs typeface="Times New Roman"/>
              </a:rPr>
              <a:t>hỏi, </a:t>
            </a:r>
            <a:r>
              <a:rPr sz="1800" i="1" dirty="0">
                <a:latin typeface="Times New Roman"/>
                <a:cs typeface="Times New Roman"/>
              </a:rPr>
              <a:t>tìm hiểu văn </a:t>
            </a:r>
            <a:r>
              <a:rPr sz="1800" i="1" spc="-5" dirty="0">
                <a:latin typeface="Times New Roman"/>
                <a:cs typeface="Times New Roman"/>
              </a:rPr>
              <a:t>hóa, </a:t>
            </a:r>
            <a:r>
              <a:rPr sz="1800" i="1" dirty="0">
                <a:latin typeface="Times New Roman"/>
                <a:cs typeface="Times New Roman"/>
              </a:rPr>
              <a:t>nghệ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thuật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đến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mức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khá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uyên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thâm.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cũng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chịu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ảnh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hưởng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của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tất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các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nền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văn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hóa,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đã tiếp thu </a:t>
            </a:r>
            <a:r>
              <a:rPr sz="1800" i="1" spc="-5" dirty="0">
                <a:latin typeface="Times New Roman"/>
                <a:cs typeface="Times New Roman"/>
              </a:rPr>
              <a:t>mọi </a:t>
            </a:r>
            <a:r>
              <a:rPr sz="1800" i="1" dirty="0">
                <a:latin typeface="Times New Roman"/>
                <a:cs typeface="Times New Roman"/>
              </a:rPr>
              <a:t>cái đẹp và </a:t>
            </a:r>
            <a:r>
              <a:rPr sz="1800" i="1" spc="-5" dirty="0">
                <a:latin typeface="Times New Roman"/>
                <a:cs typeface="Times New Roman"/>
              </a:rPr>
              <a:t>cái hay </a:t>
            </a:r>
            <a:r>
              <a:rPr sz="1800" i="1" dirty="0">
                <a:latin typeface="Times New Roman"/>
                <a:cs typeface="Times New Roman"/>
              </a:rPr>
              <a:t>đồng thời với việc phê phán những tiêu cực của chủ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nghĩa tư </a:t>
            </a:r>
            <a:r>
              <a:rPr sz="1800" i="1" spc="-5" dirty="0">
                <a:latin typeface="Times New Roman"/>
                <a:cs typeface="Times New Roman"/>
              </a:rPr>
              <a:t>bản. Nhưng </a:t>
            </a:r>
            <a:r>
              <a:rPr sz="1800" i="1" dirty="0">
                <a:latin typeface="Times New Roman"/>
                <a:cs typeface="Times New Roman"/>
              </a:rPr>
              <a:t>điều kì </a:t>
            </a:r>
            <a:r>
              <a:rPr sz="1800" i="1" spc="5" dirty="0">
                <a:latin typeface="Times New Roman"/>
                <a:cs typeface="Times New Roman"/>
              </a:rPr>
              <a:t>lạ </a:t>
            </a:r>
            <a:r>
              <a:rPr sz="1800" i="1" dirty="0">
                <a:latin typeface="Times New Roman"/>
                <a:cs typeface="Times New Roman"/>
              </a:rPr>
              <a:t>là tất cả những </a:t>
            </a:r>
            <a:r>
              <a:rPr sz="1800" i="1" spc="-5" dirty="0">
                <a:latin typeface="Times New Roman"/>
                <a:cs typeface="Times New Roman"/>
              </a:rPr>
              <a:t>ảnh hưởng </a:t>
            </a:r>
            <a:r>
              <a:rPr sz="1800" i="1" dirty="0">
                <a:latin typeface="Times New Roman"/>
                <a:cs typeface="Times New Roman"/>
              </a:rPr>
              <a:t>quốc </a:t>
            </a:r>
            <a:r>
              <a:rPr sz="1800" i="1" spc="-5" dirty="0">
                <a:latin typeface="Times New Roman"/>
                <a:cs typeface="Times New Roman"/>
              </a:rPr>
              <a:t>tế </a:t>
            </a:r>
            <a:r>
              <a:rPr sz="1800" i="1" dirty="0">
                <a:latin typeface="Times New Roman"/>
                <a:cs typeface="Times New Roman"/>
              </a:rPr>
              <a:t>đó đã nhào nặn với </a:t>
            </a:r>
            <a:r>
              <a:rPr sz="1800" i="1" spc="-5" dirty="0">
                <a:latin typeface="Times New Roman"/>
                <a:cs typeface="Times New Roman"/>
              </a:rPr>
              <a:t>cái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gốc văn hóa dân tộc không </a:t>
            </a:r>
            <a:r>
              <a:rPr sz="1800" i="1" spc="-10" dirty="0">
                <a:latin typeface="Times New Roman"/>
                <a:cs typeface="Times New Roman"/>
              </a:rPr>
              <a:t>gì </a:t>
            </a:r>
            <a:r>
              <a:rPr sz="1800" i="1" spc="-5" dirty="0">
                <a:latin typeface="Times New Roman"/>
                <a:cs typeface="Times New Roman"/>
              </a:rPr>
              <a:t>lay </a:t>
            </a:r>
            <a:r>
              <a:rPr sz="1800" i="1" dirty="0">
                <a:latin typeface="Times New Roman"/>
                <a:cs typeface="Times New Roman"/>
              </a:rPr>
              <a:t>chuyển </a:t>
            </a:r>
            <a:r>
              <a:rPr sz="1800" i="1" spc="-5" dirty="0">
                <a:latin typeface="Times New Roman"/>
                <a:cs typeface="Times New Roman"/>
              </a:rPr>
              <a:t>được </a:t>
            </a:r>
            <a:r>
              <a:rPr sz="1800" i="1" dirty="0">
                <a:latin typeface="Times New Roman"/>
                <a:cs typeface="Times New Roman"/>
              </a:rPr>
              <a:t>ở </a:t>
            </a:r>
            <a:r>
              <a:rPr sz="1800" i="1" spc="-5" dirty="0">
                <a:latin typeface="Times New Roman"/>
                <a:cs typeface="Times New Roman"/>
              </a:rPr>
              <a:t>Người, để trở thành một </a:t>
            </a:r>
            <a:r>
              <a:rPr sz="1800" i="1" dirty="0">
                <a:latin typeface="Times New Roman"/>
                <a:cs typeface="Times New Roman"/>
              </a:rPr>
              <a:t>nhân cách rất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Việt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Nam,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lối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sống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rất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bình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dị, rất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Việt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Nam,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rất</a:t>
            </a:r>
            <a:r>
              <a:rPr sz="1800" i="1" dirty="0">
                <a:latin typeface="Times New Roman"/>
                <a:cs typeface="Times New Roman"/>
              </a:rPr>
              <a:t> phương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Đông,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cũng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đồng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thời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rất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mới,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rất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hiện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đại.</a:t>
            </a:r>
            <a:endParaRPr sz="1800">
              <a:latin typeface="Times New Roman"/>
              <a:cs typeface="Times New Roman"/>
            </a:endParaRPr>
          </a:p>
          <a:p>
            <a:pPr marL="12700" marR="7620" algn="just">
              <a:lnSpc>
                <a:spcPts val="2700"/>
              </a:lnSpc>
              <a:spcBef>
                <a:spcPts val="90"/>
              </a:spcBef>
            </a:pPr>
            <a:r>
              <a:rPr sz="1800" dirty="0">
                <a:latin typeface="Times New Roman"/>
                <a:cs typeface="Times New Roman"/>
              </a:rPr>
              <a:t>1. Cho biết </a:t>
            </a:r>
            <a:r>
              <a:rPr sz="1800" spc="-5" dirty="0">
                <a:latin typeface="Times New Roman"/>
                <a:cs typeface="Times New Roman"/>
              </a:rPr>
              <a:t>đoạn </a:t>
            </a:r>
            <a:r>
              <a:rPr sz="1800" dirty="0">
                <a:latin typeface="Times New Roman"/>
                <a:cs typeface="Times New Roman"/>
              </a:rPr>
              <a:t>văn trên được </a:t>
            </a:r>
            <a:r>
              <a:rPr sz="1800" spc="-5" dirty="0">
                <a:latin typeface="Times New Roman"/>
                <a:cs typeface="Times New Roman"/>
              </a:rPr>
              <a:t>trích </a:t>
            </a:r>
            <a:r>
              <a:rPr sz="1800" dirty="0">
                <a:latin typeface="Times New Roman"/>
                <a:cs typeface="Times New Roman"/>
              </a:rPr>
              <a:t>trong văn </a:t>
            </a:r>
            <a:r>
              <a:rPr sz="1800" spc="-5" dirty="0">
                <a:latin typeface="Times New Roman"/>
                <a:cs typeface="Times New Roman"/>
              </a:rPr>
              <a:t>bản nào? Do </a:t>
            </a:r>
            <a:r>
              <a:rPr sz="1800" dirty="0">
                <a:latin typeface="Times New Roman"/>
                <a:cs typeface="Times New Roman"/>
              </a:rPr>
              <a:t>ai </a:t>
            </a:r>
            <a:r>
              <a:rPr sz="1800" spc="-10" dirty="0">
                <a:latin typeface="Times New Roman"/>
                <a:cs typeface="Times New Roman"/>
              </a:rPr>
              <a:t>sáng </a:t>
            </a:r>
            <a:r>
              <a:rPr sz="1800" spc="-5" dirty="0">
                <a:latin typeface="Times New Roman"/>
                <a:cs typeface="Times New Roman"/>
              </a:rPr>
              <a:t>tác? Xác </a:t>
            </a:r>
            <a:r>
              <a:rPr sz="1800" dirty="0">
                <a:latin typeface="Times New Roman"/>
                <a:cs typeface="Times New Roman"/>
              </a:rPr>
              <a:t>định </a:t>
            </a:r>
            <a:r>
              <a:rPr sz="1800" spc="-5" dirty="0">
                <a:latin typeface="Times New Roman"/>
                <a:cs typeface="Times New Roman"/>
              </a:rPr>
              <a:t>phương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dirty="0">
                <a:latin typeface="Times New Roman"/>
                <a:cs typeface="Times New Roman"/>
              </a:rPr>
              <a:t> 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văn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trên?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4400" y="914653"/>
          <a:ext cx="8728074" cy="5829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7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8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0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0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72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làm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nổi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bật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ý: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Vĩ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nhân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mà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giản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dị,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gần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gũi,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am hiểu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mọi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marR="173990">
                        <a:lnSpc>
                          <a:spcPct val="124400"/>
                        </a:lnSpc>
                        <a:spcBef>
                          <a:spcPts val="1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nền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văn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hóa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nhân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loại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mà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lại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rất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dân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tộc,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rất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Việt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Nam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0660"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Đấu</a:t>
                      </a:r>
                      <a:r>
                        <a:rPr sz="1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tranh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cho</a:t>
                      </a:r>
                      <a:r>
                        <a:rPr sz="1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một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233679">
                        <a:lnSpc>
                          <a:spcPct val="124400"/>
                        </a:lnSpc>
                        <a:spcBef>
                          <a:spcPts val="15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thế giới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 hòa</a:t>
                      </a:r>
                      <a:r>
                        <a:rPr sz="18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bình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104775">
                        <a:lnSpc>
                          <a:spcPts val="2690"/>
                        </a:lnSpc>
                        <a:spcBef>
                          <a:spcPts val="17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G.G.</a:t>
                      </a:r>
                      <a:r>
                        <a:rPr sz="18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Mác-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két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Bản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tham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luận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marR="219710">
                        <a:lnSpc>
                          <a:spcPct val="124500"/>
                        </a:lnSpc>
                        <a:spcBef>
                          <a:spcPts val="1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Nghị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luận, tự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sự,</a:t>
                      </a:r>
                      <a:r>
                        <a:rPr sz="18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miêu </a:t>
                      </a:r>
                      <a:r>
                        <a:rPr sz="1800" spc="-4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tả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Năm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1986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Tác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phẩm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đề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cập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đến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nguy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cơ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chiến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tranh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hạt nhân đang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201295">
                        <a:lnSpc>
                          <a:spcPct val="124400"/>
                        </a:lnSpc>
                        <a:spcBef>
                          <a:spcPts val="1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đe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dọa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toàn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bộ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sự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sống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trên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Trái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đất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và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nhiệm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vụ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của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263525">
                        <a:lnSpc>
                          <a:spcPts val="2690"/>
                        </a:lnSpc>
                        <a:spcBef>
                          <a:spcPts val="17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con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đó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chính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là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phải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ngăn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chặn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nguy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cơ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đó,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là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299085">
                        <a:lnSpc>
                          <a:spcPts val="2690"/>
                        </a:lnSpc>
                        <a:spcBef>
                          <a:spcPts val="1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đấu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tranh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cho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một thế giới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hòa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bình.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algn="just">
                        <a:lnSpc>
                          <a:spcPts val="206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Đây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là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một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văn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bản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nghị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luận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algn="just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rất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giàu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tính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thuyết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phục;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tất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marR="91440" algn="just">
                        <a:lnSpc>
                          <a:spcPct val="124600"/>
                        </a:lnSpc>
                        <a:spcBef>
                          <a:spcPts val="1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cả các luận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điểm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và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hệ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thống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luận cứ vô cùng rõ ràng,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các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chứng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cứ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đưa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ra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rất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xác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đáng, </a:t>
                      </a:r>
                      <a:r>
                        <a:rPr sz="1800" spc="-4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cụ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thể;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lập luận chặt chẽ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giàu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thuyết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phục.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5770"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Tuyên</a:t>
                      </a:r>
                      <a:r>
                        <a:rPr sz="18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bố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86995">
                        <a:lnSpc>
                          <a:spcPct val="124500"/>
                        </a:lnSpc>
                        <a:spcBef>
                          <a:spcPts val="1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thế</a:t>
                      </a:r>
                      <a:r>
                        <a:rPr sz="1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giới</a:t>
                      </a:r>
                      <a:r>
                        <a:rPr sz="18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về </a:t>
                      </a:r>
                      <a:r>
                        <a:rPr sz="1800" b="1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sự sống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còn,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quyền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Văn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kiện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marR="307340">
                        <a:lnSpc>
                          <a:spcPct val="1244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Nghị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luận,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tự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sự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Năm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1990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Văn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bản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phần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nào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cho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372110">
                        <a:lnSpc>
                          <a:spcPct val="124500"/>
                        </a:lnSpc>
                        <a:spcBef>
                          <a:spcPts val="1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thấy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được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thực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trạng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về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cuộc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sống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trẻ em trên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thế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giới hiện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nay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và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tầm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Văn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bản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được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trình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bày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chặt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marR="129539">
                        <a:lnSpc>
                          <a:spcPct val="124500"/>
                        </a:lnSpc>
                        <a:spcBef>
                          <a:spcPts val="1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chẽ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khoa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học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và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vô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cùng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hợp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lí, toàn diện về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các vấn đề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được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nêu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ra.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(@tailieuhoctapvip)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2.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cấu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pháp,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sau </a:t>
            </a:r>
            <a:r>
              <a:rPr sz="1800" dirty="0">
                <a:latin typeface="Times New Roman"/>
                <a:cs typeface="Times New Roman"/>
              </a:rPr>
              <a:t>đây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kiểu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gì: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điều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kì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lạ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tất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những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ảnh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hưởng </a:t>
            </a:r>
            <a:r>
              <a:rPr sz="1800" i="1" dirty="0">
                <a:latin typeface="Times New Roman"/>
                <a:cs typeface="Times New Roman"/>
              </a:rPr>
              <a:t>quốc tế </a:t>
            </a:r>
            <a:r>
              <a:rPr sz="1800" i="1" spc="-10" dirty="0">
                <a:latin typeface="Times New Roman"/>
                <a:cs typeface="Times New Roman"/>
              </a:rPr>
              <a:t>đó </a:t>
            </a:r>
            <a:r>
              <a:rPr sz="1800" i="1" dirty="0">
                <a:latin typeface="Times New Roman"/>
                <a:cs typeface="Times New Roman"/>
              </a:rPr>
              <a:t>đã nhào nặn </a:t>
            </a:r>
            <a:r>
              <a:rPr sz="1800" i="1" spc="-5" dirty="0">
                <a:latin typeface="Times New Roman"/>
                <a:cs typeface="Times New Roman"/>
              </a:rPr>
              <a:t>với </a:t>
            </a:r>
            <a:r>
              <a:rPr sz="1800" i="1" dirty="0">
                <a:latin typeface="Times New Roman"/>
                <a:cs typeface="Times New Roman"/>
              </a:rPr>
              <a:t>cái gốc văn </a:t>
            </a:r>
            <a:r>
              <a:rPr sz="1800" i="1" spc="-5" dirty="0">
                <a:latin typeface="Times New Roman"/>
                <a:cs typeface="Times New Roman"/>
              </a:rPr>
              <a:t>hóa </a:t>
            </a:r>
            <a:r>
              <a:rPr sz="1800" i="1" dirty="0">
                <a:latin typeface="Times New Roman"/>
                <a:cs typeface="Times New Roman"/>
              </a:rPr>
              <a:t>dân </a:t>
            </a:r>
            <a:r>
              <a:rPr sz="1800" i="1" spc="-5" dirty="0">
                <a:latin typeface="Times New Roman"/>
                <a:cs typeface="Times New Roman"/>
              </a:rPr>
              <a:t>tộc không </a:t>
            </a:r>
            <a:r>
              <a:rPr sz="1800" i="1" dirty="0">
                <a:latin typeface="Times New Roman"/>
                <a:cs typeface="Times New Roman"/>
              </a:rPr>
              <a:t>gì </a:t>
            </a:r>
            <a:r>
              <a:rPr sz="1800" i="1" spc="-5" dirty="0">
                <a:latin typeface="Times New Roman"/>
                <a:cs typeface="Times New Roman"/>
              </a:rPr>
              <a:t>lay </a:t>
            </a:r>
            <a:r>
              <a:rPr sz="1800" i="1" dirty="0">
                <a:latin typeface="Times New Roman"/>
                <a:cs typeface="Times New Roman"/>
              </a:rPr>
              <a:t>chuyển </a:t>
            </a:r>
            <a:r>
              <a:rPr sz="1800" i="1" spc="-5" dirty="0">
                <a:latin typeface="Times New Roman"/>
                <a:cs typeface="Times New Roman"/>
              </a:rPr>
              <a:t>được </a:t>
            </a:r>
            <a:r>
              <a:rPr sz="1800" i="1" dirty="0">
                <a:latin typeface="Times New Roman"/>
                <a:cs typeface="Times New Roman"/>
              </a:rPr>
              <a:t>ở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Người, </a:t>
            </a:r>
            <a:r>
              <a:rPr sz="1800" i="1" dirty="0">
                <a:latin typeface="Times New Roman"/>
                <a:cs typeface="Times New Roman"/>
              </a:rPr>
              <a:t>để </a:t>
            </a:r>
            <a:r>
              <a:rPr sz="1800" i="1" spc="-5" dirty="0">
                <a:latin typeface="Times New Roman"/>
                <a:cs typeface="Times New Roman"/>
              </a:rPr>
              <a:t>trở thành một </a:t>
            </a:r>
            <a:r>
              <a:rPr sz="1800" i="1" dirty="0">
                <a:latin typeface="Times New Roman"/>
                <a:cs typeface="Times New Roman"/>
              </a:rPr>
              <a:t>nhân </a:t>
            </a:r>
            <a:r>
              <a:rPr sz="1800" i="1" spc="-5" dirty="0">
                <a:latin typeface="Times New Roman"/>
                <a:cs typeface="Times New Roman"/>
              </a:rPr>
              <a:t>cách </a:t>
            </a:r>
            <a:r>
              <a:rPr sz="1800" i="1" dirty="0">
                <a:latin typeface="Times New Roman"/>
                <a:cs typeface="Times New Roman"/>
              </a:rPr>
              <a:t>rất Việt Nam, </a:t>
            </a:r>
            <a:r>
              <a:rPr sz="1800" i="1" spc="-5" dirty="0">
                <a:latin typeface="Times New Roman"/>
                <a:cs typeface="Times New Roman"/>
              </a:rPr>
              <a:t>một lối sống rất </a:t>
            </a:r>
            <a:r>
              <a:rPr sz="1800" i="1" dirty="0">
                <a:latin typeface="Times New Roman"/>
                <a:cs typeface="Times New Roman"/>
              </a:rPr>
              <a:t>bình </a:t>
            </a:r>
            <a:r>
              <a:rPr sz="1800" i="1" spc="-5" dirty="0">
                <a:latin typeface="Times New Roman"/>
                <a:cs typeface="Times New Roman"/>
              </a:rPr>
              <a:t>dị, rất </a:t>
            </a:r>
            <a:r>
              <a:rPr sz="1800" i="1" dirty="0">
                <a:latin typeface="Times New Roman"/>
                <a:cs typeface="Times New Roman"/>
              </a:rPr>
              <a:t>Việt Nam,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rất</a:t>
            </a:r>
            <a:r>
              <a:rPr sz="1800" i="1" dirty="0">
                <a:latin typeface="Times New Roman"/>
                <a:cs typeface="Times New Roman"/>
              </a:rPr>
              <a:t> phương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Đông,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cũng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đồng thời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rất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mới,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rất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hiện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đại.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3. Cơ sở nào để </a:t>
            </a:r>
            <a:r>
              <a:rPr sz="1800" spc="-5" dirty="0">
                <a:latin typeface="Times New Roman"/>
                <a:cs typeface="Times New Roman"/>
              </a:rPr>
              <a:t>tác giả </a:t>
            </a:r>
            <a:r>
              <a:rPr sz="1800" dirty="0">
                <a:latin typeface="Times New Roman"/>
                <a:cs typeface="Times New Roman"/>
              </a:rPr>
              <a:t>đưa ra nhận định: </a:t>
            </a:r>
            <a:r>
              <a:rPr sz="1800" i="1" dirty="0">
                <a:latin typeface="Times New Roman"/>
                <a:cs typeface="Times New Roman"/>
              </a:rPr>
              <a:t>Có </a:t>
            </a:r>
            <a:r>
              <a:rPr sz="1800" i="1" spc="-5" dirty="0">
                <a:latin typeface="Times New Roman"/>
                <a:cs typeface="Times New Roman"/>
              </a:rPr>
              <a:t>thể </a:t>
            </a:r>
            <a:r>
              <a:rPr sz="1800" i="1" dirty="0">
                <a:latin typeface="Times New Roman"/>
                <a:cs typeface="Times New Roman"/>
              </a:rPr>
              <a:t>nói ít có </a:t>
            </a:r>
            <a:r>
              <a:rPr sz="1800" i="1" spc="5" dirty="0">
                <a:latin typeface="Times New Roman"/>
                <a:cs typeface="Times New Roman"/>
              </a:rPr>
              <a:t>vị </a:t>
            </a:r>
            <a:r>
              <a:rPr sz="1800" i="1" dirty="0">
                <a:latin typeface="Times New Roman"/>
                <a:cs typeface="Times New Roman"/>
              </a:rPr>
              <a:t>lãnh tụ nào </a:t>
            </a:r>
            <a:r>
              <a:rPr sz="1800" i="1" spc="-5" dirty="0">
                <a:latin typeface="Times New Roman"/>
                <a:cs typeface="Times New Roman"/>
              </a:rPr>
              <a:t>lại am hiểu </a:t>
            </a:r>
            <a:r>
              <a:rPr sz="1800" i="1" dirty="0">
                <a:latin typeface="Times New Roman"/>
                <a:cs typeface="Times New Roman"/>
              </a:rPr>
              <a:t>nhiều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về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các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dân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tộc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nhân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dân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thế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giới,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văn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hóa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thế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giới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sâu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sắc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-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Chủ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tịch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Hồ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Chí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Minh.”?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4.</a:t>
            </a:r>
            <a:r>
              <a:rPr sz="1800" spc="-5" dirty="0">
                <a:latin typeface="Times New Roman"/>
                <a:cs typeface="Times New Roman"/>
              </a:rPr>
              <a:t> Nêu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nội dung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5" dirty="0">
                <a:latin typeface="Times New Roman"/>
                <a:cs typeface="Times New Roman"/>
              </a:rPr>
              <a:t> văn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này?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văn</a:t>
            </a:r>
            <a:r>
              <a:rPr sz="1800" dirty="0">
                <a:latin typeface="Times New Roman"/>
                <a:cs typeface="Times New Roman"/>
              </a:rPr>
              <a:t> bản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“Phong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Minh”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 </a:t>
            </a:r>
            <a:r>
              <a:rPr sz="1800" spc="-5" dirty="0">
                <a:latin typeface="Times New Roman"/>
                <a:cs typeface="Times New Roman"/>
              </a:rPr>
              <a:t>Anh Trà sáng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Phương thức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 đạt </a:t>
            </a:r>
            <a:r>
              <a:rPr sz="1800" dirty="0">
                <a:latin typeface="Times New Roman"/>
                <a:cs typeface="Times New Roman"/>
              </a:rPr>
              <a:t>chính: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2.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đơn</a:t>
            </a: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sở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chính:</a:t>
            </a:r>
          </a:p>
          <a:p>
            <a:pPr marL="12700" marR="6985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Chủ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tịch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HCM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đặt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vùng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(ghé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hải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cảng,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thăm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châu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Phi,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châu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Á,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châu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Mĩ,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sống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dài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ngày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Pháp,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Anh…).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</a:t>
            </a:r>
            <a:endParaRPr sz="1800" dirty="0">
              <a:latin typeface="Times New Roman"/>
              <a:cs typeface="Times New Roman"/>
            </a:endParaRPr>
          </a:p>
          <a:p>
            <a:pPr marL="12700" marR="6985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trình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hoạt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giúp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nhìn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đôi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mắt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Hơn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nữa,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nghề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nhau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sống.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Đây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vốn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thực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tiễn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 Người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5" dirty="0">
                <a:latin typeface="Times New Roman"/>
                <a:cs typeface="Times New Roman"/>
              </a:rPr>
              <a:t> tích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lũy</a:t>
            </a:r>
            <a:r>
              <a:rPr sz="1800" spc="-5" dirty="0">
                <a:latin typeface="Times New Roman"/>
                <a:cs typeface="Times New Roman"/>
              </a:rPr>
              <a:t> được.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6905" cy="1734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thông </a:t>
            </a:r>
            <a:r>
              <a:rPr sz="1800" spc="-5" dirty="0">
                <a:latin typeface="Times New Roman"/>
                <a:cs typeface="Times New Roman"/>
              </a:rPr>
              <a:t>thạo </a:t>
            </a:r>
            <a:r>
              <a:rPr sz="1800" dirty="0">
                <a:latin typeface="Times New Roman"/>
                <a:cs typeface="Times New Roman"/>
              </a:rPr>
              <a:t>nhiều ngoại </a:t>
            </a:r>
            <a:r>
              <a:rPr sz="1800" spc="-5" dirty="0">
                <a:latin typeface="Times New Roman"/>
                <a:cs typeface="Times New Roman"/>
              </a:rPr>
              <a:t>ngữ, </a:t>
            </a:r>
            <a:r>
              <a:rPr sz="1800" dirty="0">
                <a:latin typeface="Times New Roman"/>
                <a:cs typeface="Times New Roman"/>
              </a:rPr>
              <a:t>vì </a:t>
            </a:r>
            <a:r>
              <a:rPr sz="1800" spc="-5" dirty="0">
                <a:latin typeface="Times New Roman"/>
                <a:cs typeface="Times New Roman"/>
              </a:rPr>
              <a:t>thế mà Bác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khả </a:t>
            </a:r>
            <a:r>
              <a:rPr sz="1800" dirty="0">
                <a:latin typeface="Times New Roman"/>
                <a:cs typeface="Times New Roman"/>
              </a:rPr>
              <a:t>năng </a:t>
            </a:r>
            <a:r>
              <a:rPr sz="1800" spc="-5" dirty="0">
                <a:latin typeface="Times New Roman"/>
                <a:cs typeface="Times New Roman"/>
              </a:rPr>
              <a:t>giao tiếp với nhiều người,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 </a:t>
            </a:r>
            <a:r>
              <a:rPr sz="1800" spc="-5" dirty="0">
                <a:latin typeface="Times New Roman"/>
                <a:cs typeface="Times New Roman"/>
              </a:rPr>
              <a:t>nền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dirty="0">
                <a:latin typeface="Times New Roman"/>
                <a:cs typeface="Times New Roman"/>
              </a:rPr>
              <a:t> hóa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đâu,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Người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ham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hỏi,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hiểu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hóa,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mức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uyên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thâm.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Đây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chi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mức </a:t>
            </a:r>
            <a:r>
              <a:rPr sz="1800" dirty="0">
                <a:latin typeface="Times New Roman"/>
                <a:cs typeface="Times New Roman"/>
              </a:rPr>
              <a:t>độ,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chiều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 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loại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800" dirty="0">
                <a:latin typeface="Times New Roman"/>
                <a:cs typeface="Times New Roman"/>
              </a:rPr>
              <a:t>4. </a:t>
            </a: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 </a:t>
            </a:r>
            <a:r>
              <a:rPr sz="1800" dirty="0">
                <a:latin typeface="Times New Roman"/>
                <a:cs typeface="Times New Roman"/>
              </a:rPr>
              <a:t>trình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dirty="0">
                <a:latin typeface="Times New Roman"/>
                <a:cs typeface="Times New Roman"/>
              </a:rPr>
              <a:t> thành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Hồ </a:t>
            </a:r>
            <a:r>
              <a:rPr sz="1800" spc="-5" dirty="0">
                <a:latin typeface="Times New Roman"/>
                <a:cs typeface="Times New Roman"/>
              </a:rPr>
              <a:t>Chí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spc="-5" dirty="0">
                <a:latin typeface="Times New Roman"/>
                <a:cs typeface="Times New Roman"/>
              </a:rPr>
              <a:t>II.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ĐỀ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VIẾT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TẬP </a:t>
            </a:r>
            <a:r>
              <a:rPr sz="1800" b="1" dirty="0">
                <a:latin typeface="Times New Roman"/>
                <a:cs typeface="Times New Roman"/>
              </a:rPr>
              <a:t>LÀM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VĂN</a:t>
            </a:r>
            <a:endParaRPr sz="1800" dirty="0">
              <a:latin typeface="Times New Roman"/>
              <a:cs typeface="Times New Roman"/>
            </a:endParaRPr>
          </a:p>
          <a:p>
            <a:pPr marL="12700" marR="8255" algn="just">
              <a:lnSpc>
                <a:spcPct val="124400"/>
              </a:lnSpc>
            </a:pPr>
            <a:r>
              <a:rPr sz="1800" b="1" i="1" spc="-5" dirty="0">
                <a:latin typeface="Times New Roman"/>
                <a:cs typeface="Times New Roman"/>
              </a:rPr>
              <a:t>Đề </a:t>
            </a:r>
            <a:r>
              <a:rPr sz="1800" b="1" i="1" dirty="0">
                <a:latin typeface="Times New Roman"/>
                <a:cs typeface="Times New Roman"/>
              </a:rPr>
              <a:t>bài:</a:t>
            </a:r>
            <a:r>
              <a:rPr sz="1800" b="1" i="1" spc="-2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Phân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tích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và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nêu</a:t>
            </a:r>
            <a:r>
              <a:rPr sz="1800" b="1" i="1" spc="-2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cảm</a:t>
            </a:r>
            <a:r>
              <a:rPr sz="1800" b="1" i="1" spc="-10" dirty="0">
                <a:latin typeface="Times New Roman"/>
                <a:cs typeface="Times New Roman"/>
              </a:rPr>
              <a:t> nghĩ </a:t>
            </a:r>
            <a:r>
              <a:rPr sz="1800" b="1" i="1" spc="-5" dirty="0">
                <a:latin typeface="Times New Roman"/>
                <a:cs typeface="Times New Roman"/>
              </a:rPr>
              <a:t>của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em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sau</a:t>
            </a:r>
            <a:r>
              <a:rPr sz="1800" b="1" i="1" spc="-10" dirty="0">
                <a:latin typeface="Times New Roman"/>
                <a:cs typeface="Times New Roman"/>
              </a:rPr>
              <a:t> khi </a:t>
            </a:r>
            <a:r>
              <a:rPr sz="1800" b="1" i="1" spc="-5" dirty="0">
                <a:latin typeface="Times New Roman"/>
                <a:cs typeface="Times New Roman"/>
              </a:rPr>
              <a:t>học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bài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“Phong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cách</a:t>
            </a:r>
            <a:r>
              <a:rPr sz="1800" b="1" i="1" spc="-2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Hồ</a:t>
            </a:r>
            <a:r>
              <a:rPr sz="1800" b="1" i="1" spc="-2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Chí</a:t>
            </a:r>
            <a:r>
              <a:rPr sz="1800" b="1" i="1" spc="-2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Minh” </a:t>
            </a:r>
            <a:r>
              <a:rPr sz="1800" b="1" i="1" spc="-44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của Giáo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sư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Lê </a:t>
            </a:r>
            <a:r>
              <a:rPr sz="1800" b="1" i="1" spc="-5" dirty="0">
                <a:latin typeface="Times New Roman"/>
                <a:cs typeface="Times New Roman"/>
              </a:rPr>
              <a:t>Anh Trà.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</a:p>
          <a:p>
            <a:pPr marL="12700" marR="6350" indent="22987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“Phong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Minh”-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rút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“Phong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vĩ</a:t>
            </a:r>
            <a:r>
              <a:rPr sz="1800" spc="5" dirty="0">
                <a:latin typeface="Times New Roman"/>
                <a:cs typeface="Times New Roman"/>
              </a:rPr>
              <a:t> đại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gắn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dị”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Trà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cuốn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sách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“Hồ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Nam”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năm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1990.</a:t>
            </a:r>
          </a:p>
          <a:p>
            <a:pPr marL="12700" marR="7620" indent="286385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Luận </a:t>
            </a:r>
            <a:r>
              <a:rPr sz="1800" spc="-5" dirty="0">
                <a:latin typeface="Times New Roman"/>
                <a:cs typeface="Times New Roman"/>
              </a:rPr>
              <a:t>điểm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tầm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rộng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vốn tri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hóa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 </a:t>
            </a:r>
            <a:r>
              <a:rPr sz="1800" spc="-5" dirty="0">
                <a:latin typeface="Times New Roman"/>
                <a:cs typeface="Times New Roman"/>
              </a:rPr>
              <a:t>Minh. Do </a:t>
            </a:r>
            <a:r>
              <a:rPr sz="1800" dirty="0">
                <a:latin typeface="Times New Roman"/>
                <a:cs typeface="Times New Roman"/>
              </a:rPr>
              <a:t>đâu mà có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vốn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tri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hóa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ấy?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phú,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sôi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nổi.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"đã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</a:t>
            </a: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xúc"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hóa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Đông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Tây.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"đã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ghé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lại"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hải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cảng, </a:t>
            </a:r>
            <a:r>
              <a:rPr sz="1800" spc="-5" dirty="0">
                <a:latin typeface="Times New Roman"/>
                <a:cs typeface="Times New Roman"/>
              </a:rPr>
              <a:t>"đã thăm" </a:t>
            </a:r>
            <a:r>
              <a:rPr sz="1800" dirty="0">
                <a:latin typeface="Times New Roman"/>
                <a:cs typeface="Times New Roman"/>
              </a:rPr>
              <a:t>các nước châu </a:t>
            </a:r>
            <a:r>
              <a:rPr sz="1800" spc="-5" dirty="0">
                <a:latin typeface="Times New Roman"/>
                <a:cs typeface="Times New Roman"/>
              </a:rPr>
              <a:t>Phi, </a:t>
            </a:r>
            <a:r>
              <a:rPr sz="1800" dirty="0">
                <a:latin typeface="Times New Roman"/>
                <a:cs typeface="Times New Roman"/>
              </a:rPr>
              <a:t>châu </a:t>
            </a:r>
            <a:r>
              <a:rPr sz="1800" spc="-5" dirty="0">
                <a:latin typeface="Times New Roman"/>
                <a:cs typeface="Times New Roman"/>
              </a:rPr>
              <a:t>Á, </a:t>
            </a:r>
            <a:r>
              <a:rPr sz="1800" dirty="0">
                <a:latin typeface="Times New Roman"/>
                <a:cs typeface="Times New Roman"/>
              </a:rPr>
              <a:t>châu </a:t>
            </a:r>
            <a:r>
              <a:rPr sz="1800" spc="-5" dirty="0">
                <a:latin typeface="Times New Roman"/>
                <a:cs typeface="Times New Roman"/>
              </a:rPr>
              <a:t>Mĩ. </a:t>
            </a:r>
            <a:r>
              <a:rPr sz="1800" dirty="0">
                <a:latin typeface="Times New Roman"/>
                <a:cs typeface="Times New Roman"/>
              </a:rPr>
              <a:t>Người </a:t>
            </a:r>
            <a:r>
              <a:rPr sz="1800" spc="-10" dirty="0">
                <a:latin typeface="Times New Roman"/>
                <a:cs typeface="Times New Roman"/>
              </a:rPr>
              <a:t>"đã </a:t>
            </a:r>
            <a:r>
              <a:rPr sz="1800" spc="-5" dirty="0">
                <a:latin typeface="Times New Roman"/>
                <a:cs typeface="Times New Roman"/>
              </a:rPr>
              <a:t>sống dài ngày" </a:t>
            </a:r>
            <a:r>
              <a:rPr sz="1800" dirty="0">
                <a:latin typeface="Times New Roman"/>
                <a:cs typeface="Times New Roman"/>
              </a:rPr>
              <a:t>ở Anh, ở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Pháp. </a:t>
            </a:r>
            <a:r>
              <a:rPr sz="1800" spc="-5" dirty="0">
                <a:latin typeface="Times New Roman"/>
                <a:cs typeface="Times New Roman"/>
              </a:rPr>
              <a:t>Lúc làm bồi, </a:t>
            </a:r>
            <a:r>
              <a:rPr sz="1800" dirty="0">
                <a:latin typeface="Times New Roman"/>
                <a:cs typeface="Times New Roman"/>
              </a:rPr>
              <a:t>lúc cuốc </a:t>
            </a:r>
            <a:r>
              <a:rPr sz="1800" spc="-5" dirty="0">
                <a:latin typeface="Times New Roman"/>
                <a:cs typeface="Times New Roman"/>
              </a:rPr>
              <a:t>tuyết, </a:t>
            </a:r>
            <a:r>
              <a:rPr sz="1800" dirty="0">
                <a:latin typeface="Times New Roman"/>
                <a:cs typeface="Times New Roman"/>
              </a:rPr>
              <a:t>lúc làm nghề </a:t>
            </a:r>
            <a:r>
              <a:rPr sz="1800" spc="-10" dirty="0">
                <a:latin typeface="Times New Roman"/>
                <a:cs typeface="Times New Roman"/>
              </a:rPr>
              <a:t>rửa </a:t>
            </a:r>
            <a:r>
              <a:rPr sz="1800" spc="-5" dirty="0">
                <a:latin typeface="Times New Roman"/>
                <a:cs typeface="Times New Roman"/>
              </a:rPr>
              <a:t>ảnh... </a:t>
            </a:r>
            <a:r>
              <a:rPr sz="1800" dirty="0">
                <a:latin typeface="Times New Roman"/>
                <a:cs typeface="Times New Roman"/>
              </a:rPr>
              <a:t>Chế Lan </a:t>
            </a:r>
            <a:r>
              <a:rPr sz="1800" spc="-5" dirty="0">
                <a:latin typeface="Times New Roman"/>
                <a:cs typeface="Times New Roman"/>
              </a:rPr>
              <a:t>Viên </a:t>
            </a:r>
            <a:r>
              <a:rPr sz="1800" dirty="0">
                <a:latin typeface="Times New Roman"/>
                <a:cs typeface="Times New Roman"/>
              </a:rPr>
              <a:t>cũng đã có lần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viết: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“</a:t>
            </a:r>
            <a:r>
              <a:rPr sz="1800" i="1" spc="-5" dirty="0">
                <a:latin typeface="Times New Roman"/>
                <a:cs typeface="Times New Roman"/>
              </a:rPr>
              <a:t>Đời </a:t>
            </a:r>
            <a:r>
              <a:rPr sz="1800" i="1" dirty="0">
                <a:latin typeface="Times New Roman"/>
                <a:cs typeface="Times New Roman"/>
              </a:rPr>
              <a:t>bồi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tàu</a:t>
            </a:r>
            <a:r>
              <a:rPr sz="1800" i="1" spc="-5" dirty="0">
                <a:latin typeface="Times New Roman"/>
                <a:cs typeface="Times New Roman"/>
              </a:rPr>
              <a:t> lênh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đênh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theo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sóng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bể,</a:t>
            </a:r>
            <a:endParaRPr sz="1800" dirty="0">
              <a:latin typeface="Times New Roman"/>
              <a:cs typeface="Times New Roman"/>
            </a:endParaRPr>
          </a:p>
          <a:p>
            <a:pPr marL="128270" algn="just">
              <a:lnSpc>
                <a:spcPct val="100000"/>
              </a:lnSpc>
              <a:spcBef>
                <a:spcPts val="540"/>
              </a:spcBef>
            </a:pP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hỏi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khắp </a:t>
            </a:r>
            <a:r>
              <a:rPr sz="1800" i="1" dirty="0">
                <a:latin typeface="Times New Roman"/>
                <a:cs typeface="Times New Roman"/>
              </a:rPr>
              <a:t>bóng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cờ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châu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Mĩ,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châu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Phi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8270" algn="just">
              <a:lnSpc>
                <a:spcPct val="100000"/>
              </a:lnSpc>
              <a:spcBef>
                <a:spcPts val="625"/>
              </a:spcBef>
            </a:pPr>
            <a:r>
              <a:rPr sz="1800" i="1" spc="-5" dirty="0">
                <a:latin typeface="Times New Roman"/>
                <a:cs typeface="Times New Roman"/>
              </a:rPr>
              <a:t>Những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đất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tự </a:t>
            </a:r>
            <a:r>
              <a:rPr sz="1800" i="1" spc="-5" dirty="0">
                <a:latin typeface="Times New Roman"/>
                <a:cs typeface="Times New Roman"/>
              </a:rPr>
              <a:t>do, </a:t>
            </a:r>
            <a:r>
              <a:rPr sz="1800" i="1" dirty="0">
                <a:latin typeface="Times New Roman"/>
                <a:cs typeface="Times New Roman"/>
              </a:rPr>
              <a:t>những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trời</a:t>
            </a:r>
            <a:r>
              <a:rPr sz="1800" i="1" dirty="0">
                <a:latin typeface="Times New Roman"/>
                <a:cs typeface="Times New Roman"/>
              </a:rPr>
              <a:t> nô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lệ</a:t>
            </a:r>
            <a:endParaRPr sz="1800">
              <a:latin typeface="Times New Roman"/>
              <a:cs typeface="Times New Roman"/>
            </a:endParaRPr>
          </a:p>
          <a:p>
            <a:pPr marL="128270" algn="just">
              <a:lnSpc>
                <a:spcPct val="100000"/>
              </a:lnSpc>
              <a:spcBef>
                <a:spcPts val="530"/>
              </a:spcBef>
            </a:pPr>
            <a:r>
              <a:rPr sz="1800" i="1" spc="-5" dirty="0">
                <a:latin typeface="Times New Roman"/>
                <a:cs typeface="Times New Roman"/>
              </a:rPr>
              <a:t>Những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đường </a:t>
            </a:r>
            <a:r>
              <a:rPr sz="1800" i="1" dirty="0">
                <a:latin typeface="Times New Roman"/>
                <a:cs typeface="Times New Roman"/>
              </a:rPr>
              <a:t>cách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mạng</a:t>
            </a:r>
            <a:r>
              <a:rPr sz="1800" i="1" spc="-5" dirty="0">
                <a:latin typeface="Times New Roman"/>
                <a:cs typeface="Times New Roman"/>
              </a:rPr>
              <a:t> đang </a:t>
            </a:r>
            <a:r>
              <a:rPr sz="1800" i="1" dirty="0">
                <a:latin typeface="Times New Roman"/>
                <a:cs typeface="Times New Roman"/>
              </a:rPr>
              <a:t>tìm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đi”.</a:t>
            </a:r>
            <a:endParaRPr sz="1800">
              <a:latin typeface="Times New Roman"/>
              <a:cs typeface="Times New Roman"/>
            </a:endParaRPr>
          </a:p>
          <a:p>
            <a:pPr marL="1957070" algn="just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("Người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5" dirty="0">
                <a:latin typeface="Times New Roman"/>
                <a:cs typeface="Times New Roman"/>
              </a:rPr>
              <a:t> tìm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nước”)</a:t>
            </a:r>
            <a:endParaRPr sz="1800">
              <a:latin typeface="Times New Roman"/>
              <a:cs typeface="Times New Roman"/>
            </a:endParaRPr>
          </a:p>
          <a:p>
            <a:pPr marL="12700" marR="5080" indent="344170" algn="just">
              <a:lnSpc>
                <a:spcPct val="1246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Người "nói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viết thạo” </a:t>
            </a:r>
            <a:r>
              <a:rPr sz="1800" spc="-5" dirty="0">
                <a:latin typeface="Times New Roman"/>
                <a:cs typeface="Times New Roman"/>
              </a:rPr>
              <a:t>nhiều ngoại </a:t>
            </a:r>
            <a:r>
              <a:rPr sz="1800" dirty="0">
                <a:latin typeface="Times New Roman"/>
                <a:cs typeface="Times New Roman"/>
              </a:rPr>
              <a:t>ngữ như </a:t>
            </a:r>
            <a:r>
              <a:rPr sz="1800" spc="-5" dirty="0">
                <a:latin typeface="Times New Roman"/>
                <a:cs typeface="Times New Roman"/>
              </a:rPr>
              <a:t>Pháp, Anh, </a:t>
            </a:r>
            <a:r>
              <a:rPr sz="1800" spc="-10" dirty="0">
                <a:latin typeface="Times New Roman"/>
                <a:cs typeface="Times New Roman"/>
              </a:rPr>
              <a:t>Hoa, Nga... </a:t>
            </a:r>
            <a:r>
              <a:rPr sz="1800" spc="-5" dirty="0">
                <a:latin typeface="Times New Roman"/>
                <a:cs typeface="Times New Roman"/>
              </a:rPr>
              <a:t>Không </a:t>
            </a:r>
            <a:r>
              <a:rPr sz="1800" dirty="0">
                <a:latin typeface="Times New Roman"/>
                <a:cs typeface="Times New Roman"/>
              </a:rPr>
              <a:t>phải </a:t>
            </a:r>
            <a:r>
              <a:rPr sz="1800" spc="-10" dirty="0">
                <a:latin typeface="Times New Roman"/>
                <a:cs typeface="Times New Roman"/>
              </a:rPr>
              <a:t>do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lắm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tiền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lịch...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trái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lại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“đầy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truân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chuyên",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"đã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nghề”, và </a:t>
            </a:r>
            <a:r>
              <a:rPr sz="1800" spc="-5" dirty="0">
                <a:latin typeface="Times New Roman"/>
                <a:cs typeface="Times New Roman"/>
              </a:rPr>
              <a:t>đặc biệt là </a:t>
            </a:r>
            <a:r>
              <a:rPr sz="1800" dirty="0">
                <a:latin typeface="Times New Roman"/>
                <a:cs typeface="Times New Roman"/>
              </a:rPr>
              <a:t>"đến </a:t>
            </a:r>
            <a:r>
              <a:rPr sz="1800" spc="-5" dirty="0">
                <a:latin typeface="Times New Roman"/>
                <a:cs typeface="Times New Roman"/>
              </a:rPr>
              <a:t>đâu Người </a:t>
            </a:r>
            <a:r>
              <a:rPr sz="1800" dirty="0">
                <a:latin typeface="Times New Roman"/>
                <a:cs typeface="Times New Roman"/>
              </a:rPr>
              <a:t>cũng học </a:t>
            </a:r>
            <a:r>
              <a:rPr sz="1800" spc="-5" dirty="0">
                <a:latin typeface="Times New Roman"/>
                <a:cs typeface="Times New Roman"/>
              </a:rPr>
              <a:t>hỏi, tìm </a:t>
            </a:r>
            <a:r>
              <a:rPr sz="1800" dirty="0">
                <a:latin typeface="Times New Roman"/>
                <a:cs typeface="Times New Roman"/>
              </a:rPr>
              <a:t>hiểu </a:t>
            </a:r>
            <a:r>
              <a:rPr sz="1800" spc="-5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hóa, nghệ </a:t>
            </a:r>
            <a:r>
              <a:rPr sz="1800" spc="-5" dirty="0">
                <a:latin typeface="Times New Roman"/>
                <a:cs typeface="Times New Roman"/>
              </a:rPr>
              <a:t>thuật </a:t>
            </a:r>
            <a:r>
              <a:rPr sz="1800" dirty="0">
                <a:latin typeface="Times New Roman"/>
                <a:cs typeface="Times New Roman"/>
              </a:rPr>
              <a:t>đến một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mức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uyên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thám”.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-5" dirty="0">
                <a:latin typeface="Times New Roman"/>
                <a:cs typeface="Times New Roman"/>
              </a:rPr>
              <a:t> Minh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"đã </a:t>
            </a:r>
            <a:r>
              <a:rPr sz="1800" dirty="0">
                <a:latin typeface="Times New Roman"/>
                <a:cs typeface="Times New Roman"/>
              </a:rPr>
              <a:t>tiếp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thu”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mọi</a:t>
            </a:r>
            <a:r>
              <a:rPr sz="1800" spc="-5" dirty="0">
                <a:latin typeface="Times New Roman"/>
                <a:cs typeface="Times New Roman"/>
              </a:rPr>
              <a:t> cái</a:t>
            </a:r>
            <a:r>
              <a:rPr sz="1800" dirty="0">
                <a:latin typeface="Times New Roman"/>
                <a:cs typeface="Times New Roman"/>
              </a:rPr>
              <a:t> hay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 nền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dirty="0">
                <a:latin typeface="Times New Roman"/>
                <a:cs typeface="Times New Roman"/>
              </a:rPr>
              <a:t> hóa,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"đã </a:t>
            </a:r>
            <a:r>
              <a:rPr sz="1800" dirty="0">
                <a:latin typeface="Times New Roman"/>
                <a:cs typeface="Times New Roman"/>
              </a:rPr>
              <a:t>nhào </a:t>
            </a:r>
            <a:r>
              <a:rPr sz="1800" spc="-5" dirty="0">
                <a:latin typeface="Times New Roman"/>
                <a:cs typeface="Times New Roman"/>
              </a:rPr>
              <a:t>nặn" với </a:t>
            </a:r>
            <a:r>
              <a:rPr sz="1800" dirty="0">
                <a:latin typeface="Times New Roman"/>
                <a:cs typeface="Times New Roman"/>
              </a:rPr>
              <a:t>cái </a:t>
            </a:r>
            <a:r>
              <a:rPr sz="1800" spc="-5" dirty="0">
                <a:latin typeface="Times New Roman"/>
                <a:cs typeface="Times New Roman"/>
              </a:rPr>
              <a:t>gốc văn </a:t>
            </a:r>
            <a:r>
              <a:rPr sz="1800" dirty="0">
                <a:latin typeface="Times New Roman"/>
                <a:cs typeface="Times New Roman"/>
              </a:rPr>
              <a:t>hóa dân tộc </a:t>
            </a:r>
            <a:r>
              <a:rPr sz="1800" spc="-5" dirty="0">
                <a:latin typeface="Times New Roman"/>
                <a:cs typeface="Times New Roman"/>
              </a:rPr>
              <a:t>vốn </a:t>
            </a:r>
            <a:r>
              <a:rPr sz="1800" dirty="0">
                <a:latin typeface="Times New Roman"/>
                <a:cs typeface="Times New Roman"/>
              </a:rPr>
              <a:t>thấm </a:t>
            </a:r>
            <a:r>
              <a:rPr sz="1800" spc="-5" dirty="0">
                <a:latin typeface="Times New Roman"/>
                <a:cs typeface="Times New Roman"/>
              </a:rPr>
              <a:t>sâu </a:t>
            </a:r>
            <a:r>
              <a:rPr sz="1800" dirty="0">
                <a:latin typeface="Times New Roman"/>
                <a:cs typeface="Times New Roman"/>
              </a:rPr>
              <a:t>vào tâm hồn </a:t>
            </a:r>
            <a:r>
              <a:rPr sz="1800" spc="-5" dirty="0">
                <a:latin typeface="Times New Roman"/>
                <a:cs typeface="Times New Roman"/>
              </a:rPr>
              <a:t>mình, </a:t>
            </a:r>
            <a:r>
              <a:rPr sz="1800" dirty="0">
                <a:latin typeface="Times New Roman"/>
                <a:cs typeface="Times New Roman"/>
              </a:rPr>
              <a:t>máu </a:t>
            </a:r>
            <a:r>
              <a:rPr sz="1800" spc="-5" dirty="0">
                <a:latin typeface="Times New Roman"/>
                <a:cs typeface="Times New Roman"/>
              </a:rPr>
              <a:t>thịt </a:t>
            </a:r>
            <a:r>
              <a:rPr sz="1800" dirty="0">
                <a:latin typeface="Times New Roman"/>
                <a:cs typeface="Times New Roman"/>
              </a:rPr>
              <a:t> mình, </a:t>
            </a:r>
            <a:r>
              <a:rPr sz="1800" spc="-5" dirty="0">
                <a:latin typeface="Times New Roman"/>
                <a:cs typeface="Times New Roman"/>
              </a:rPr>
              <a:t>nên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trở </a:t>
            </a:r>
            <a:r>
              <a:rPr sz="1800" dirty="0">
                <a:latin typeface="Times New Roman"/>
                <a:cs typeface="Times New Roman"/>
              </a:rPr>
              <a:t>thành "một </a:t>
            </a:r>
            <a:r>
              <a:rPr sz="1800" spc="-5" dirty="0">
                <a:latin typeface="Times New Roman"/>
                <a:cs typeface="Times New Roman"/>
              </a:rPr>
              <a:t>nhân </a:t>
            </a:r>
            <a:r>
              <a:rPr sz="1800" dirty="0">
                <a:latin typeface="Times New Roman"/>
                <a:cs typeface="Times New Roman"/>
              </a:rPr>
              <a:t>cách </a:t>
            </a:r>
            <a:r>
              <a:rPr sz="1800" spc="-5" dirty="0">
                <a:latin typeface="Times New Roman"/>
                <a:cs typeface="Times New Roman"/>
              </a:rPr>
              <a:t>rất Việt </a:t>
            </a:r>
            <a:r>
              <a:rPr sz="1800" dirty="0">
                <a:latin typeface="Times New Roman"/>
                <a:cs typeface="Times New Roman"/>
              </a:rPr>
              <a:t>Nam, một </a:t>
            </a:r>
            <a:r>
              <a:rPr sz="1800" spc="-5" dirty="0">
                <a:latin typeface="Times New Roman"/>
                <a:cs typeface="Times New Roman"/>
              </a:rPr>
              <a:t>lối sống </a:t>
            </a:r>
            <a:r>
              <a:rPr sz="1800" dirty="0">
                <a:latin typeface="Times New Roman"/>
                <a:cs typeface="Times New Roman"/>
              </a:rPr>
              <a:t>rất bình dị, rất </a:t>
            </a:r>
            <a:r>
              <a:rPr sz="1800" spc="-5" dirty="0">
                <a:latin typeface="Times New Roman"/>
                <a:cs typeface="Times New Roman"/>
              </a:rPr>
              <a:t>Việt </a:t>
            </a:r>
            <a:r>
              <a:rPr sz="1800" dirty="0">
                <a:latin typeface="Times New Roman"/>
                <a:cs typeface="Times New Roman"/>
              </a:rPr>
              <a:t> Nam, </a:t>
            </a:r>
            <a:r>
              <a:rPr sz="1800" spc="-5" dirty="0">
                <a:latin typeface="Times New Roman"/>
                <a:cs typeface="Times New Roman"/>
              </a:rPr>
              <a:t>rất phương Đông, </a:t>
            </a:r>
            <a:r>
              <a:rPr sz="1800" dirty="0">
                <a:latin typeface="Times New Roman"/>
                <a:cs typeface="Times New Roman"/>
              </a:rPr>
              <a:t>nhưng cũng đồng thời </a:t>
            </a:r>
            <a:r>
              <a:rPr sz="1800" spc="-5" dirty="0">
                <a:latin typeface="Times New Roman"/>
                <a:cs typeface="Times New Roman"/>
              </a:rPr>
              <a:t>rất mới, rất </a:t>
            </a:r>
            <a:r>
              <a:rPr sz="1800" dirty="0">
                <a:latin typeface="Times New Roman"/>
                <a:cs typeface="Times New Roman"/>
              </a:rPr>
              <a:t>hiện đại”. </a:t>
            </a:r>
            <a:r>
              <a:rPr sz="1800" spc="-5" dirty="0">
                <a:latin typeface="Times New Roman"/>
                <a:cs typeface="Times New Roman"/>
              </a:rPr>
              <a:t>Cách </a:t>
            </a:r>
            <a:r>
              <a:rPr sz="1800" dirty="0">
                <a:latin typeface="Times New Roman"/>
                <a:cs typeface="Times New Roman"/>
              </a:rPr>
              <a:t>lập </a:t>
            </a:r>
            <a:r>
              <a:rPr sz="1800" spc="-5" dirty="0">
                <a:latin typeface="Times New Roman"/>
                <a:cs typeface="Times New Roman"/>
              </a:rPr>
              <a:t>luận chặt </a:t>
            </a:r>
            <a:r>
              <a:rPr sz="1800" dirty="0">
                <a:latin typeface="Times New Roman"/>
                <a:cs typeface="Times New Roman"/>
              </a:rPr>
              <a:t> chẽ, cách </a:t>
            </a:r>
            <a:r>
              <a:rPr sz="1800" spc="-5" dirty="0">
                <a:latin typeface="Times New Roman"/>
                <a:cs typeface="Times New Roman"/>
              </a:rPr>
              <a:t>nêu </a:t>
            </a:r>
            <a:r>
              <a:rPr sz="1800" dirty="0">
                <a:latin typeface="Times New Roman"/>
                <a:cs typeface="Times New Roman"/>
              </a:rPr>
              <a:t>luận cứ </a:t>
            </a:r>
            <a:r>
              <a:rPr sz="1800" spc="-5" dirty="0">
                <a:latin typeface="Times New Roman"/>
                <a:cs typeface="Times New Roman"/>
              </a:rPr>
              <a:t>xác đáng, </a:t>
            </a:r>
            <a:r>
              <a:rPr sz="1800" dirty="0">
                <a:latin typeface="Times New Roman"/>
                <a:cs typeface="Times New Roman"/>
              </a:rPr>
              <a:t>lối </a:t>
            </a:r>
            <a:r>
              <a:rPr sz="1800" spc="-5" dirty="0">
                <a:latin typeface="Times New Roman"/>
                <a:cs typeface="Times New Roman"/>
              </a:rPr>
              <a:t>diễn đạt </a:t>
            </a:r>
            <a:r>
              <a:rPr sz="1800" dirty="0">
                <a:latin typeface="Times New Roman"/>
                <a:cs typeface="Times New Roman"/>
              </a:rPr>
              <a:t>tinh </a:t>
            </a:r>
            <a:r>
              <a:rPr sz="1800" spc="5" dirty="0">
                <a:latin typeface="Times New Roman"/>
                <a:cs typeface="Times New Roman"/>
              </a:rPr>
              <a:t>tế </a:t>
            </a:r>
            <a:r>
              <a:rPr sz="1800" dirty="0">
                <a:latin typeface="Times New Roman"/>
                <a:cs typeface="Times New Roman"/>
              </a:rPr>
              <a:t>của Lê </a:t>
            </a:r>
            <a:r>
              <a:rPr sz="1800" spc="-5" dirty="0">
                <a:latin typeface="Times New Roman"/>
                <a:cs typeface="Times New Roman"/>
              </a:rPr>
              <a:t>Anh Trà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spc="5" dirty="0">
                <a:latin typeface="Times New Roman"/>
                <a:cs typeface="Times New Roman"/>
              </a:rPr>
              <a:t>tạo </a:t>
            </a:r>
            <a:r>
              <a:rPr sz="1800" spc="-5" dirty="0">
                <a:latin typeface="Times New Roman"/>
                <a:cs typeface="Times New Roman"/>
              </a:rPr>
              <a:t>nên </a:t>
            </a:r>
            <a:r>
              <a:rPr sz="1800" spc="-10" dirty="0">
                <a:latin typeface="Times New Roman"/>
                <a:cs typeface="Times New Roman"/>
              </a:rPr>
              <a:t>sức </a:t>
            </a:r>
            <a:r>
              <a:rPr sz="1800" dirty="0">
                <a:latin typeface="Times New Roman"/>
                <a:cs typeface="Times New Roman"/>
              </a:rPr>
              <a:t>thuyết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phục lớn.</a:t>
            </a:r>
            <a:endParaRPr sz="1800">
              <a:latin typeface="Times New Roman"/>
              <a:cs typeface="Times New Roman"/>
            </a:endParaRPr>
          </a:p>
          <a:p>
            <a:pPr marL="12700" marR="6985" indent="344170" algn="just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Luận điểm thứ </a:t>
            </a:r>
            <a:r>
              <a:rPr sz="1800" dirty="0">
                <a:latin typeface="Times New Roman"/>
                <a:cs typeface="Times New Roman"/>
              </a:rPr>
              <a:t>hai mà tác </a:t>
            </a:r>
            <a:r>
              <a:rPr sz="1800" spc="-5" dirty="0">
                <a:latin typeface="Times New Roman"/>
                <a:cs typeface="Times New Roman"/>
              </a:rPr>
              <a:t>giả </a:t>
            </a:r>
            <a:r>
              <a:rPr sz="1800" dirty="0">
                <a:latin typeface="Times New Roman"/>
                <a:cs typeface="Times New Roman"/>
              </a:rPr>
              <a:t>đưa ra là lối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rất bình dị, </a:t>
            </a:r>
            <a:r>
              <a:rPr sz="1800" spc="-5" dirty="0">
                <a:latin typeface="Times New Roman"/>
                <a:cs typeface="Times New Roman"/>
              </a:rPr>
              <a:t>rất phương Đông, </a:t>
            </a:r>
            <a:r>
              <a:rPr sz="1800" spc="5" dirty="0">
                <a:latin typeface="Times New Roman"/>
                <a:cs typeface="Times New Roman"/>
              </a:rPr>
              <a:t>rất </a:t>
            </a:r>
            <a:r>
              <a:rPr sz="1800" spc="-10" dirty="0">
                <a:latin typeface="Times New Roman"/>
                <a:cs typeface="Times New Roman"/>
              </a:rPr>
              <a:t>Việt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Minh.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(nơi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ở,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phục,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ăn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mặc)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để </a:t>
            </a:r>
            <a:r>
              <a:rPr sz="1800" spc="-5" dirty="0">
                <a:latin typeface="Times New Roman"/>
                <a:cs typeface="Times New Roman"/>
              </a:rPr>
              <a:t>giải </a:t>
            </a:r>
            <a:r>
              <a:rPr sz="1800" dirty="0">
                <a:latin typeface="Times New Roman"/>
                <a:cs typeface="Times New Roman"/>
              </a:rPr>
              <a:t>thích và chứng minh cho </a:t>
            </a:r>
            <a:r>
              <a:rPr sz="1800" spc="5" dirty="0">
                <a:latin typeface="Times New Roman"/>
                <a:cs typeface="Times New Roman"/>
              </a:rPr>
              <a:t>luận </a:t>
            </a:r>
            <a:r>
              <a:rPr sz="1800" spc="-5" dirty="0">
                <a:latin typeface="Times New Roman"/>
                <a:cs typeface="Times New Roman"/>
              </a:rPr>
              <a:t>điểm này. </a:t>
            </a:r>
            <a:r>
              <a:rPr sz="1800" dirty="0">
                <a:latin typeface="Times New Roman"/>
                <a:cs typeface="Times New Roman"/>
              </a:rPr>
              <a:t>Cái </a:t>
            </a:r>
            <a:r>
              <a:rPr sz="1800" spc="-5" dirty="0">
                <a:latin typeface="Times New Roman"/>
                <a:cs typeface="Times New Roman"/>
              </a:rPr>
              <a:t>"cung </a:t>
            </a:r>
            <a:r>
              <a:rPr sz="1800" dirty="0">
                <a:latin typeface="Times New Roman"/>
                <a:cs typeface="Times New Roman"/>
              </a:rPr>
              <a:t>điện" của vị </a:t>
            </a:r>
            <a:r>
              <a:rPr sz="1800" spc="-5" dirty="0">
                <a:latin typeface="Times New Roman"/>
                <a:cs typeface="Times New Roman"/>
              </a:rPr>
              <a:t>Chủ </a:t>
            </a:r>
            <a:r>
              <a:rPr sz="1800" dirty="0">
                <a:latin typeface="Times New Roman"/>
                <a:cs typeface="Times New Roman"/>
              </a:rPr>
              <a:t>tịch </a:t>
            </a:r>
            <a:r>
              <a:rPr sz="1800" spc="-5" dirty="0">
                <a:latin typeface="Times New Roman"/>
                <a:cs typeface="Times New Roman"/>
              </a:rPr>
              <a:t>nước là </a:t>
            </a:r>
            <a:r>
              <a:rPr sz="1800" dirty="0">
                <a:latin typeface="Times New Roman"/>
                <a:cs typeface="Times New Roman"/>
              </a:rPr>
              <a:t> một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sàn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gỗ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cạnh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ao.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vẻn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vẹn có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phòng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để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"tiếp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khách,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1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họp Bộ Chính </a:t>
            </a:r>
            <a:r>
              <a:rPr sz="1800" spc="-5" dirty="0">
                <a:latin typeface="Times New Roman"/>
                <a:cs typeface="Times New Roman"/>
              </a:rPr>
              <a:t>trị, </a:t>
            </a:r>
            <a:r>
              <a:rPr sz="1800" dirty="0">
                <a:latin typeface="Times New Roman"/>
                <a:cs typeface="Times New Roman"/>
              </a:rPr>
              <a:t>làm việc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ngủ”, </a:t>
            </a:r>
            <a:r>
              <a:rPr sz="1800" dirty="0">
                <a:latin typeface="Times New Roman"/>
                <a:cs typeface="Times New Roman"/>
              </a:rPr>
              <a:t>đồ </a:t>
            </a:r>
            <a:r>
              <a:rPr sz="1800" spc="-5" dirty="0">
                <a:latin typeface="Times New Roman"/>
                <a:cs typeface="Times New Roman"/>
              </a:rPr>
              <a:t>đạc “rất </a:t>
            </a:r>
            <a:r>
              <a:rPr sz="1800" dirty="0">
                <a:latin typeface="Times New Roman"/>
                <a:cs typeface="Times New Roman"/>
              </a:rPr>
              <a:t>mộc </a:t>
            </a:r>
            <a:r>
              <a:rPr sz="1800" spc="-5" dirty="0">
                <a:latin typeface="Times New Roman"/>
                <a:cs typeface="Times New Roman"/>
              </a:rPr>
              <a:t>mạc, </a:t>
            </a:r>
            <a:r>
              <a:rPr sz="1800" dirty="0">
                <a:latin typeface="Times New Roman"/>
                <a:cs typeface="Times New Roman"/>
              </a:rPr>
              <a:t>đơn </a:t>
            </a:r>
            <a:r>
              <a:rPr sz="1800" spc="-5" dirty="0">
                <a:latin typeface="Times New Roman"/>
                <a:cs typeface="Times New Roman"/>
              </a:rPr>
              <a:t>sơ". </a:t>
            </a:r>
            <a:r>
              <a:rPr sz="1800" dirty="0">
                <a:latin typeface="Times New Roman"/>
                <a:cs typeface="Times New Roman"/>
              </a:rPr>
              <a:t>Trang phục </a:t>
            </a:r>
            <a:r>
              <a:rPr sz="1800" spc="-5" dirty="0">
                <a:latin typeface="Times New Roman"/>
                <a:cs typeface="Times New Roman"/>
              </a:rPr>
              <a:t>của Người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"hết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dị"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quần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áo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bà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ba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nâu,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chiếc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áo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trấn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thủ,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đôi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dép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lốp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“thô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sơ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Trường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Sơn".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ăn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uống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"rất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bạc”: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kho,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luộc,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dưa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ghém,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muối,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cháo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hoa...,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"những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món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ăn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chút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kì".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Những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viết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nêu ra không có gì mới: </a:t>
            </a:r>
            <a:r>
              <a:rPr sz="1800" spc="-5" dirty="0">
                <a:latin typeface="Times New Roman"/>
                <a:cs typeface="Times New Roman"/>
              </a:rPr>
              <a:t>Nhiều người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nói, </a:t>
            </a:r>
            <a:r>
              <a:rPr sz="1800" dirty="0">
                <a:latin typeface="Times New Roman"/>
                <a:cs typeface="Times New Roman"/>
              </a:rPr>
              <a:t>đã viết, nhiều </a:t>
            </a:r>
            <a:r>
              <a:rPr sz="1800" spc="-5" dirty="0">
                <a:latin typeface="Times New Roman"/>
                <a:cs typeface="Times New Roman"/>
              </a:rPr>
              <a:t>hồi </a:t>
            </a:r>
            <a:r>
              <a:rPr sz="1800" spc="-10" dirty="0">
                <a:latin typeface="Times New Roman"/>
                <a:cs typeface="Times New Roman"/>
              </a:rPr>
              <a:t>kí </a:t>
            </a:r>
            <a:r>
              <a:rPr sz="1800" dirty="0">
                <a:latin typeface="Times New Roman"/>
                <a:cs typeface="Times New Roman"/>
              </a:rPr>
              <a:t>đã kể </a:t>
            </a:r>
            <a:r>
              <a:rPr sz="1800" spc="-5" dirty="0">
                <a:latin typeface="Times New Roman"/>
                <a:cs typeface="Times New Roman"/>
              </a:rPr>
              <a:t>lại </a:t>
            </a:r>
            <a:r>
              <a:rPr sz="1800" dirty="0">
                <a:latin typeface="Times New Roman"/>
                <a:cs typeface="Times New Roman"/>
              </a:rPr>
              <a:t>mà </a:t>
            </a:r>
            <a:r>
              <a:rPr sz="1800" spc="-5" dirty="0">
                <a:latin typeface="Times New Roman"/>
                <a:cs typeface="Times New Roman"/>
              </a:rPr>
              <a:t>ta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biết.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dirty="0">
                <a:latin typeface="Times New Roman"/>
                <a:cs typeface="Times New Roman"/>
              </a:rPr>
              <a:t> Lê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dirty="0">
                <a:latin typeface="Times New Roman"/>
                <a:cs typeface="Times New Roman"/>
              </a:rPr>
              <a:t> Trà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dirty="0">
                <a:latin typeface="Times New Roman"/>
                <a:cs typeface="Times New Roman"/>
              </a:rPr>
              <a:t> giản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dị,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mật,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ca. </a:t>
            </a:r>
            <a:endParaRPr lang="en-US" sz="1800" spc="-5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lang="en-US" spc="-5" dirty="0">
                <a:latin typeface="Times New Roman"/>
                <a:cs typeface="Times New Roman"/>
              </a:rPr>
              <a:t>     </a:t>
            </a:r>
            <a:r>
              <a:rPr sz="1800" spc="-5" dirty="0" err="1">
                <a:latin typeface="Times New Roman"/>
                <a:cs typeface="Times New Roman"/>
              </a:rPr>
              <a:t>Phần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 </a:t>
            </a:r>
            <a:r>
              <a:rPr sz="1800" spc="-5" dirty="0">
                <a:latin typeface="Times New Roman"/>
                <a:cs typeface="Times New Roman"/>
              </a:rPr>
              <a:t>lại, </a:t>
            </a:r>
            <a:r>
              <a:rPr sz="1800" dirty="0">
                <a:latin typeface="Times New Roman"/>
                <a:cs typeface="Times New Roman"/>
              </a:rPr>
              <a:t>tác </a:t>
            </a:r>
            <a:r>
              <a:rPr sz="1800" spc="-5" dirty="0">
                <a:latin typeface="Times New Roman"/>
                <a:cs typeface="Times New Roman"/>
              </a:rPr>
              <a:t>giả </a:t>
            </a:r>
            <a:r>
              <a:rPr sz="1800" dirty="0">
                <a:latin typeface="Times New Roman"/>
                <a:cs typeface="Times New Roman"/>
              </a:rPr>
              <a:t>đã bình luận phong cách </a:t>
            </a:r>
            <a:r>
              <a:rPr sz="1800" spc="-5" dirty="0">
                <a:latin typeface="Times New Roman"/>
                <a:cs typeface="Times New Roman"/>
              </a:rPr>
              <a:t>Hồ </a:t>
            </a:r>
            <a:r>
              <a:rPr sz="1800" dirty="0">
                <a:latin typeface="Times New Roman"/>
                <a:cs typeface="Times New Roman"/>
              </a:rPr>
              <a:t>Chí Minh. </a:t>
            </a:r>
            <a:r>
              <a:rPr sz="1800" spc="-15" dirty="0">
                <a:latin typeface="Times New Roman"/>
                <a:cs typeface="Times New Roman"/>
              </a:rPr>
              <a:t>So </a:t>
            </a:r>
            <a:r>
              <a:rPr sz="1800" dirty="0">
                <a:latin typeface="Times New Roman"/>
                <a:cs typeface="Times New Roman"/>
              </a:rPr>
              <a:t>sánh với </a:t>
            </a:r>
            <a:r>
              <a:rPr sz="1800" spc="-5" dirty="0">
                <a:latin typeface="Times New Roman"/>
                <a:cs typeface="Times New Roman"/>
              </a:rPr>
              <a:t>cuộc sống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 vị</a:t>
            </a:r>
            <a:r>
              <a:rPr sz="1800" spc="-5" dirty="0">
                <a:latin typeface="Times New Roman"/>
                <a:cs typeface="Times New Roman"/>
              </a:rPr>
              <a:t> lãnh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tụ,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vị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tổng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thống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vị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hiền...,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rồi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ngạc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nhiên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khẳng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“sống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đến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mức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giản</a:t>
            </a:r>
            <a:r>
              <a:rPr sz="1800" dirty="0">
                <a:latin typeface="Times New Roman"/>
                <a:cs typeface="Times New Roman"/>
              </a:rPr>
              <a:t> dị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tiết </a:t>
            </a:r>
            <a:r>
              <a:rPr sz="1800" spc="-5" dirty="0">
                <a:latin typeface="Times New Roman"/>
                <a:cs typeface="Times New Roman"/>
              </a:rPr>
              <a:t>chế </a:t>
            </a:r>
            <a:r>
              <a:rPr sz="1800" dirty="0">
                <a:latin typeface="Times New Roman"/>
                <a:cs typeface="Times New Roman"/>
              </a:rPr>
              <a:t>như vậy". Lê Anh Trà "bất </a:t>
            </a:r>
            <a:r>
              <a:rPr sz="1800" spc="-5" dirty="0">
                <a:latin typeface="Times New Roman"/>
                <a:cs typeface="Times New Roman"/>
              </a:rPr>
              <a:t>giác </a:t>
            </a:r>
            <a:r>
              <a:rPr sz="1800" dirty="0">
                <a:latin typeface="Times New Roman"/>
                <a:cs typeface="Times New Roman"/>
              </a:rPr>
              <a:t>nghĩ </a:t>
            </a:r>
            <a:r>
              <a:rPr sz="1800" spc="-5" dirty="0">
                <a:latin typeface="Times New Roman"/>
                <a:cs typeface="Times New Roman"/>
              </a:rPr>
              <a:t>đến", </a:t>
            </a:r>
            <a:r>
              <a:rPr sz="1800" dirty="0">
                <a:latin typeface="Times New Roman"/>
                <a:cs typeface="Times New Roman"/>
              </a:rPr>
              <a:t>liên </a:t>
            </a:r>
            <a:r>
              <a:rPr sz="1800" spc="-5" dirty="0">
                <a:latin typeface="Times New Roman"/>
                <a:cs typeface="Times New Roman"/>
              </a:rPr>
              <a:t>tưởng </a:t>
            </a:r>
            <a:r>
              <a:rPr sz="1800" dirty="0">
                <a:latin typeface="Times New Roman"/>
                <a:cs typeface="Times New Roman"/>
              </a:rPr>
              <a:t>đến Nguyễn Trãi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Nguyễn Bỉnh Khiêm, trích </a:t>
            </a:r>
            <a:r>
              <a:rPr sz="1800" spc="-5" dirty="0">
                <a:latin typeface="Times New Roman"/>
                <a:cs typeface="Times New Roman"/>
              </a:rPr>
              <a:t>dẫn </a:t>
            </a:r>
            <a:r>
              <a:rPr sz="1800" dirty="0">
                <a:latin typeface="Times New Roman"/>
                <a:cs typeface="Times New Roman"/>
              </a:rPr>
              <a:t>hai </a:t>
            </a:r>
            <a:r>
              <a:rPr sz="1800" spc="-5" dirty="0">
                <a:latin typeface="Times New Roman"/>
                <a:cs typeface="Times New Roman"/>
              </a:rPr>
              <a:t>câu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Trạng </a:t>
            </a:r>
            <a:r>
              <a:rPr sz="1800" spc="-5" dirty="0">
                <a:latin typeface="Times New Roman"/>
                <a:cs typeface="Times New Roman"/>
              </a:rPr>
              <a:t>Trình: "Thu </a:t>
            </a:r>
            <a:r>
              <a:rPr sz="1800" dirty="0">
                <a:latin typeface="Times New Roman"/>
                <a:cs typeface="Times New Roman"/>
              </a:rPr>
              <a:t>ăn </a:t>
            </a:r>
            <a:r>
              <a:rPr sz="1800" spc="-5" dirty="0">
                <a:latin typeface="Times New Roman"/>
                <a:cs typeface="Times New Roman"/>
              </a:rPr>
              <a:t>măng trúc, </a:t>
            </a:r>
            <a:r>
              <a:rPr sz="1800" dirty="0">
                <a:latin typeface="Times New Roman"/>
                <a:cs typeface="Times New Roman"/>
              </a:rPr>
              <a:t>đông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ăn giá - Xuân </a:t>
            </a:r>
            <a:r>
              <a:rPr sz="1800" spc="-5" dirty="0">
                <a:latin typeface="Times New Roman"/>
                <a:cs typeface="Times New Roman"/>
              </a:rPr>
              <a:t>tắm </a:t>
            </a:r>
            <a:r>
              <a:rPr sz="1800" dirty="0">
                <a:latin typeface="Times New Roman"/>
                <a:cs typeface="Times New Roman"/>
              </a:rPr>
              <a:t>hồ </a:t>
            </a:r>
            <a:r>
              <a:rPr sz="1800" spc="-5" dirty="0">
                <a:latin typeface="Times New Roman"/>
                <a:cs typeface="Times New Roman"/>
              </a:rPr>
              <a:t>sen, hạ tắm </a:t>
            </a:r>
            <a:r>
              <a:rPr sz="1800" dirty="0">
                <a:latin typeface="Times New Roman"/>
                <a:cs typeface="Times New Roman"/>
              </a:rPr>
              <a:t>ao" để </a:t>
            </a:r>
            <a:r>
              <a:rPr sz="1800" spc="-10" dirty="0">
                <a:latin typeface="Times New Roman"/>
                <a:cs typeface="Times New Roman"/>
              </a:rPr>
              <a:t>đi </a:t>
            </a:r>
            <a:r>
              <a:rPr sz="1800" dirty="0">
                <a:latin typeface="Times New Roman"/>
                <a:cs typeface="Times New Roman"/>
              </a:rPr>
              <a:t>tới </a:t>
            </a:r>
            <a:r>
              <a:rPr sz="1800" spc="-5" dirty="0">
                <a:latin typeface="Times New Roman"/>
                <a:cs typeface="Times New Roman"/>
              </a:rPr>
              <a:t>ca </a:t>
            </a:r>
            <a:r>
              <a:rPr sz="1800" dirty="0">
                <a:latin typeface="Times New Roman"/>
                <a:cs typeface="Times New Roman"/>
              </a:rPr>
              <a:t>ngợi nếp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giản dị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thanh </a:t>
            </a:r>
            <a:r>
              <a:rPr sz="1800" dirty="0">
                <a:latin typeface="Times New Roman"/>
                <a:cs typeface="Times New Roman"/>
              </a:rPr>
              <a:t>đạm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Minh,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vị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"tự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hóa,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đời”,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 là "lối </a:t>
            </a:r>
            <a:r>
              <a:rPr sz="1800" spc="-5" dirty="0">
                <a:latin typeface="Times New Roman"/>
                <a:cs typeface="Times New Roman"/>
              </a:rPr>
              <a:t>sống thanh </a:t>
            </a:r>
            <a:r>
              <a:rPr sz="1800" dirty="0">
                <a:latin typeface="Times New Roman"/>
                <a:cs typeface="Times New Roman"/>
              </a:rPr>
              <a:t>cao, một </a:t>
            </a:r>
            <a:r>
              <a:rPr sz="1800" spc="-5" dirty="0">
                <a:latin typeface="Times New Roman"/>
                <a:cs typeface="Times New Roman"/>
              </a:rPr>
              <a:t>cách </a:t>
            </a:r>
            <a:r>
              <a:rPr sz="1800" dirty="0">
                <a:latin typeface="Times New Roman"/>
                <a:cs typeface="Times New Roman"/>
              </a:rPr>
              <a:t>di dưỡng </a:t>
            </a:r>
            <a:r>
              <a:rPr sz="1800" spc="-5" dirty="0">
                <a:latin typeface="Times New Roman"/>
                <a:cs typeface="Times New Roman"/>
              </a:rPr>
              <a:t>tinh </a:t>
            </a:r>
            <a:r>
              <a:rPr sz="1800" dirty="0">
                <a:latin typeface="Times New Roman"/>
                <a:cs typeface="Times New Roman"/>
              </a:rPr>
              <a:t>thần, một </a:t>
            </a:r>
            <a:r>
              <a:rPr sz="1800" spc="-5" dirty="0">
                <a:latin typeface="Times New Roman"/>
                <a:cs typeface="Times New Roman"/>
              </a:rPr>
              <a:t>quan niệm </a:t>
            </a:r>
            <a:r>
              <a:rPr sz="1800" dirty="0">
                <a:latin typeface="Times New Roman"/>
                <a:cs typeface="Times New Roman"/>
              </a:rPr>
              <a:t>thẩm mĩ về cuộc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năng</a:t>
            </a:r>
            <a:r>
              <a:rPr sz="1800" dirty="0">
                <a:latin typeface="Times New Roman"/>
                <a:cs typeface="Times New Roman"/>
              </a:rPr>
              <a:t> đem lại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phúc,</a:t>
            </a:r>
            <a:r>
              <a:rPr sz="1800" dirty="0">
                <a:latin typeface="Times New Roman"/>
                <a:cs typeface="Times New Roman"/>
              </a:rPr>
              <a:t> thanh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dirty="0">
                <a:latin typeface="Times New Roman"/>
                <a:cs typeface="Times New Roman"/>
              </a:rPr>
              <a:t> tâm </a:t>
            </a:r>
            <a:r>
              <a:rPr sz="1800" spc="5" dirty="0">
                <a:latin typeface="Times New Roman"/>
                <a:cs typeface="Times New Roman"/>
              </a:rPr>
              <a:t>hồn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xác”.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20758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44170" algn="just">
              <a:lnSpc>
                <a:spcPct val="124600"/>
              </a:lnSpc>
              <a:spcBef>
                <a:spcPts val="95"/>
              </a:spcBef>
            </a:pPr>
            <a:r>
              <a:rPr sz="1800" spc="-5" dirty="0">
                <a:latin typeface="Times New Roman"/>
                <a:cs typeface="Times New Roman"/>
              </a:rPr>
              <a:t>Tóm lại, Lê Anh </a:t>
            </a:r>
            <a:r>
              <a:rPr sz="1800" dirty="0">
                <a:latin typeface="Times New Roman"/>
                <a:cs typeface="Times New Roman"/>
              </a:rPr>
              <a:t>Trà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spc="5" dirty="0">
                <a:latin typeface="Times New Roman"/>
                <a:cs typeface="Times New Roman"/>
              </a:rPr>
              <a:t>lập </a:t>
            </a:r>
            <a:r>
              <a:rPr sz="1800" spc="-5" dirty="0">
                <a:latin typeface="Times New Roman"/>
                <a:cs typeface="Times New Roman"/>
              </a:rPr>
              <a:t>luận </a:t>
            </a:r>
            <a:r>
              <a:rPr sz="1800" dirty="0">
                <a:latin typeface="Times New Roman"/>
                <a:cs typeface="Times New Roman"/>
              </a:rPr>
              <a:t>một cách chặt </a:t>
            </a:r>
            <a:r>
              <a:rPr sz="1800" spc="-5" dirty="0">
                <a:latin typeface="Times New Roman"/>
                <a:cs typeface="Times New Roman"/>
              </a:rPr>
              <a:t>chẽ, </a:t>
            </a:r>
            <a:r>
              <a:rPr sz="1800" dirty="0">
                <a:latin typeface="Times New Roman"/>
                <a:cs typeface="Times New Roman"/>
              </a:rPr>
              <a:t>nêu </a:t>
            </a:r>
            <a:r>
              <a:rPr sz="1800" spc="-5" dirty="0">
                <a:latin typeface="Times New Roman"/>
                <a:cs typeface="Times New Roman"/>
              </a:rPr>
              <a:t>lên những </a:t>
            </a:r>
            <a:r>
              <a:rPr sz="1800" dirty="0">
                <a:latin typeface="Times New Roman"/>
                <a:cs typeface="Times New Roman"/>
              </a:rPr>
              <a:t>luận cứ </a:t>
            </a:r>
            <a:r>
              <a:rPr sz="1800" spc="-5" dirty="0">
                <a:latin typeface="Times New Roman"/>
                <a:cs typeface="Times New Roman"/>
              </a:rPr>
              <a:t>xác thực, </a:t>
            </a:r>
            <a:r>
              <a:rPr sz="1800" dirty="0">
                <a:latin typeface="Times New Roman"/>
                <a:cs typeface="Times New Roman"/>
              </a:rPr>
              <a:t> chọn </a:t>
            </a:r>
            <a:r>
              <a:rPr sz="1800" spc="-5" dirty="0">
                <a:latin typeface="Times New Roman"/>
                <a:cs typeface="Times New Roman"/>
              </a:rPr>
              <a:t>lọc, trình bày </a:t>
            </a:r>
            <a:r>
              <a:rPr sz="1800" dirty="0">
                <a:latin typeface="Times New Roman"/>
                <a:cs typeface="Times New Roman"/>
              </a:rPr>
              <a:t>khúc chiết </a:t>
            </a:r>
            <a:r>
              <a:rPr sz="1800" spc="-10" dirty="0">
                <a:latin typeface="Times New Roman"/>
                <a:cs typeface="Times New Roman"/>
              </a:rPr>
              <a:t>với </a:t>
            </a:r>
            <a:r>
              <a:rPr sz="1800" spc="-5" dirty="0">
                <a:latin typeface="Times New Roman"/>
                <a:cs typeface="Times New Roman"/>
              </a:rPr>
              <a:t>tất cả tấm </a:t>
            </a:r>
            <a:r>
              <a:rPr sz="1800" dirty="0">
                <a:latin typeface="Times New Roman"/>
                <a:cs typeface="Times New Roman"/>
              </a:rPr>
              <a:t>lòng </a:t>
            </a:r>
            <a:r>
              <a:rPr sz="1800" spc="-5" dirty="0">
                <a:latin typeface="Times New Roman"/>
                <a:cs typeface="Times New Roman"/>
              </a:rPr>
              <a:t>ngưỡng </a:t>
            </a:r>
            <a:r>
              <a:rPr sz="1800" dirty="0">
                <a:latin typeface="Times New Roman"/>
                <a:cs typeface="Times New Roman"/>
              </a:rPr>
              <a:t>mộ, </a:t>
            </a:r>
            <a:r>
              <a:rPr sz="1800" spc="-5" dirty="0">
                <a:latin typeface="Times New Roman"/>
                <a:cs typeface="Times New Roman"/>
              </a:rPr>
              <a:t>ngợi </a:t>
            </a:r>
            <a:r>
              <a:rPr sz="1800" dirty="0">
                <a:latin typeface="Times New Roman"/>
                <a:cs typeface="Times New Roman"/>
              </a:rPr>
              <a:t>ca </a:t>
            </a:r>
            <a:r>
              <a:rPr sz="1800" spc="-5" dirty="0">
                <a:latin typeface="Times New Roman"/>
                <a:cs typeface="Times New Roman"/>
              </a:rPr>
              <a:t>"Nhà </a:t>
            </a:r>
            <a:r>
              <a:rPr sz="1800" dirty="0">
                <a:latin typeface="Times New Roman"/>
                <a:cs typeface="Times New Roman"/>
              </a:rPr>
              <a:t>văn hóa </a:t>
            </a:r>
            <a:r>
              <a:rPr sz="1800" spc="-5" dirty="0">
                <a:latin typeface="Times New Roman"/>
                <a:cs typeface="Times New Roman"/>
              </a:rPr>
              <a:t>lớn, </a:t>
            </a:r>
            <a:r>
              <a:rPr sz="1800" dirty="0">
                <a:latin typeface="Times New Roman"/>
                <a:cs typeface="Times New Roman"/>
              </a:rPr>
              <a:t> nhà </a:t>
            </a:r>
            <a:r>
              <a:rPr sz="1800" spc="-5" dirty="0">
                <a:latin typeface="Times New Roman"/>
                <a:cs typeface="Times New Roman"/>
              </a:rPr>
              <a:t>đạo đức </a:t>
            </a:r>
            <a:r>
              <a:rPr sz="1800" dirty="0">
                <a:latin typeface="Times New Roman"/>
                <a:cs typeface="Times New Roman"/>
              </a:rPr>
              <a:t>lớn, nhà cách </a:t>
            </a:r>
            <a:r>
              <a:rPr sz="1800" spc="5" dirty="0">
                <a:latin typeface="Times New Roman"/>
                <a:cs typeface="Times New Roman"/>
              </a:rPr>
              <a:t>mạng </a:t>
            </a:r>
            <a:r>
              <a:rPr sz="1800" dirty="0">
                <a:latin typeface="Times New Roman"/>
                <a:cs typeface="Times New Roman"/>
              </a:rPr>
              <a:t>lớn, </a:t>
            </a:r>
            <a:r>
              <a:rPr sz="1800" spc="-5" dirty="0">
                <a:latin typeface="Times New Roman"/>
                <a:cs typeface="Times New Roman"/>
              </a:rPr>
              <a:t>nhà </a:t>
            </a:r>
            <a:r>
              <a:rPr sz="1800" dirty="0">
                <a:latin typeface="Times New Roman"/>
                <a:cs typeface="Times New Roman"/>
              </a:rPr>
              <a:t>chính trị </a:t>
            </a:r>
            <a:r>
              <a:rPr sz="1800" spc="-5" dirty="0">
                <a:latin typeface="Times New Roman"/>
                <a:cs typeface="Times New Roman"/>
              </a:rPr>
              <a:t>lớn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quyện chặt </a:t>
            </a:r>
            <a:r>
              <a:rPr sz="1800" dirty="0">
                <a:latin typeface="Times New Roman"/>
                <a:cs typeface="Times New Roman"/>
              </a:rPr>
              <a:t>với </a:t>
            </a:r>
            <a:r>
              <a:rPr sz="1800" spc="-5" dirty="0">
                <a:latin typeface="Times New Roman"/>
                <a:cs typeface="Times New Roman"/>
              </a:rPr>
              <a:t>nhau trong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Hồ </a:t>
            </a:r>
            <a:r>
              <a:rPr sz="1800" dirty="0">
                <a:latin typeface="Times New Roman"/>
                <a:cs typeface="Times New Roman"/>
              </a:rPr>
              <a:t>Chí </a:t>
            </a:r>
            <a:r>
              <a:rPr sz="1800" spc="-5" dirty="0">
                <a:latin typeface="Times New Roman"/>
                <a:cs typeface="Times New Roman"/>
              </a:rPr>
              <a:t>Minh, </a:t>
            </a:r>
            <a:r>
              <a:rPr sz="1800" dirty="0">
                <a:latin typeface="Times New Roman"/>
                <a:cs typeface="Times New Roman"/>
              </a:rPr>
              <a:t>một 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rất giản </a:t>
            </a:r>
            <a:r>
              <a:rPr sz="1800" spc="-5" dirty="0">
                <a:latin typeface="Times New Roman"/>
                <a:cs typeface="Times New Roman"/>
              </a:rPr>
              <a:t>dị, </a:t>
            </a:r>
            <a:r>
              <a:rPr sz="1800" dirty="0">
                <a:latin typeface="Times New Roman"/>
                <a:cs typeface="Times New Roman"/>
              </a:rPr>
              <a:t>một 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Việt Nam gần </a:t>
            </a:r>
            <a:r>
              <a:rPr sz="1800" spc="-5" dirty="0">
                <a:latin typeface="Times New Roman"/>
                <a:cs typeface="Times New Roman"/>
              </a:rPr>
              <a:t>gũi </a:t>
            </a:r>
            <a:r>
              <a:rPr sz="1800" dirty="0">
                <a:latin typeface="Times New Roman"/>
                <a:cs typeface="Times New Roman"/>
              </a:rPr>
              <a:t>với </a:t>
            </a:r>
            <a:r>
              <a:rPr sz="1800" spc="-10" dirty="0">
                <a:latin typeface="Times New Roman"/>
                <a:cs typeface="Times New Roman"/>
              </a:rPr>
              <a:t>mọi </a:t>
            </a:r>
            <a:r>
              <a:rPr sz="1800" spc="-5" dirty="0">
                <a:latin typeface="Times New Roman"/>
                <a:cs typeface="Times New Roman"/>
              </a:rPr>
              <a:t> người”. </a:t>
            </a:r>
            <a:r>
              <a:rPr sz="1800" dirty="0">
                <a:latin typeface="Times New Roman"/>
                <a:cs typeface="Times New Roman"/>
              </a:rPr>
              <a:t>Đọc </a:t>
            </a:r>
            <a:r>
              <a:rPr sz="1800" spc="-5" dirty="0">
                <a:latin typeface="Times New Roman"/>
                <a:cs typeface="Times New Roman"/>
              </a:rPr>
              <a:t>bài viết </a:t>
            </a:r>
            <a:r>
              <a:rPr sz="1800" dirty="0">
                <a:latin typeface="Times New Roman"/>
                <a:cs typeface="Times New Roman"/>
              </a:rPr>
              <a:t>của Lê </a:t>
            </a:r>
            <a:r>
              <a:rPr sz="1800" spc="-10" dirty="0">
                <a:latin typeface="Times New Roman"/>
                <a:cs typeface="Times New Roman"/>
              </a:rPr>
              <a:t>Anh </a:t>
            </a:r>
            <a:r>
              <a:rPr sz="1800" dirty="0">
                <a:latin typeface="Times New Roman"/>
                <a:cs typeface="Times New Roman"/>
              </a:rPr>
              <a:t>Trà, chúng ta học </a:t>
            </a:r>
            <a:r>
              <a:rPr sz="1800" spc="-5" dirty="0">
                <a:latin typeface="Times New Roman"/>
                <a:cs typeface="Times New Roman"/>
              </a:rPr>
              <a:t>tập được bao </a:t>
            </a:r>
            <a:r>
              <a:rPr sz="1800" dirty="0">
                <a:latin typeface="Times New Roman"/>
                <a:cs typeface="Times New Roman"/>
              </a:rPr>
              <a:t>điều tốt đẹp </a:t>
            </a:r>
            <a:r>
              <a:rPr sz="1800" spc="-10" dirty="0">
                <a:latin typeface="Times New Roman"/>
                <a:cs typeface="Times New Roman"/>
              </a:rPr>
              <a:t>về </a:t>
            </a:r>
            <a:r>
              <a:rPr sz="1800" dirty="0">
                <a:latin typeface="Times New Roman"/>
                <a:cs typeface="Times New Roman"/>
              </a:rPr>
              <a:t>phong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</a:t>
            </a:r>
            <a:r>
              <a:rPr sz="1800" spc="-5" dirty="0">
                <a:latin typeface="Times New Roman"/>
                <a:cs typeface="Times New Roman"/>
              </a:rPr>
              <a:t> lãnh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tụ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kính</a:t>
            </a:r>
            <a:r>
              <a:rPr sz="1800" dirty="0">
                <a:latin typeface="Times New Roman"/>
                <a:cs typeface="Times New Roman"/>
              </a:rPr>
              <a:t> yêu 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5" dirty="0">
                <a:latin typeface="Times New Roman"/>
                <a:cs typeface="Times New Roman"/>
              </a:rPr>
              <a:t> tộc.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7895" y="3471798"/>
            <a:ext cx="310261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----------------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@tailieuhoctapvip</a:t>
            </a:r>
            <a:r>
              <a:rPr sz="1100" b="1" spc="9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----------------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4400" y="914653"/>
          <a:ext cx="8728074" cy="58223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7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8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0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0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66185"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được</a:t>
                      </a:r>
                      <a:r>
                        <a:rPr sz="18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bảo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vệ</a:t>
                      </a:r>
                      <a:r>
                        <a:rPr sz="18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và</a:t>
                      </a:r>
                      <a:r>
                        <a:rPr sz="18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phát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221615">
                        <a:lnSpc>
                          <a:spcPct val="124400"/>
                        </a:lnSpc>
                        <a:spcBef>
                          <a:spcPts val="15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triển</a:t>
                      </a:r>
                      <a:r>
                        <a:rPr sz="1800" b="1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của </a:t>
                      </a:r>
                      <a:r>
                        <a:rPr sz="1800" b="1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trẻ</a:t>
                      </a:r>
                      <a:r>
                        <a:rPr sz="18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em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Trích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“Tuyên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bố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157480">
                        <a:lnSpc>
                          <a:spcPct val="124500"/>
                        </a:lnSpc>
                        <a:spcBef>
                          <a:spcPts val="1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của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Hội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nghị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cấp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cao thế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giới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về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trẻ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em”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quan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trọng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của việc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bảo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vệ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và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chăm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sóc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trẻ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6130"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Bàn</a:t>
                      </a:r>
                      <a:r>
                        <a:rPr sz="1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về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đọc</a:t>
                      </a:r>
                      <a:r>
                        <a:rPr sz="1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sách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Chu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481965">
                        <a:lnSpc>
                          <a:spcPct val="124400"/>
                        </a:lnSpc>
                        <a:spcBef>
                          <a:spcPts val="1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Quang  Tiềm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Bài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luận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marR="307340">
                        <a:lnSpc>
                          <a:spcPct val="1244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Nghị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luận,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tự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sự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1995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Chu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Quang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Tiềm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trong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bài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168275">
                        <a:lnSpc>
                          <a:spcPct val="1244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viết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đã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khẳng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định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đọc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sách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là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con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đường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quan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trọng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để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161925">
                        <a:lnSpc>
                          <a:spcPct val="124400"/>
                        </a:lnSpc>
                        <a:spcBef>
                          <a:spcPts val="1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tích lũy, nâng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cao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học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vấn.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Từ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việc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đưa ra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những sai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lầm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trong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việc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đọc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sách,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tác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Bài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văn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nghị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luận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đã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đặt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ra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marR="326390">
                        <a:lnSpc>
                          <a:spcPct val="1244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và bàn về một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vấn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đề có ý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nghĩa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trong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đời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sống.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Luận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marR="67310">
                        <a:lnSpc>
                          <a:spcPct val="124400"/>
                        </a:lnSpc>
                        <a:spcBef>
                          <a:spcPts val="1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điểm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rõ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ràng,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thuyết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phục.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Bố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cục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bài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viết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hợp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lí,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chặt chẽ,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các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ý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được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dẫn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dắt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tự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nhiên.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4400" y="914653"/>
          <a:ext cx="8728074" cy="5829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7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8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0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0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31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giả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hướng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tới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cách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đọc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sách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459105">
                        <a:lnSpc>
                          <a:spcPts val="2700"/>
                        </a:lnSpc>
                        <a:spcBef>
                          <a:spcPts val="1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khoa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học,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hợp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lí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cho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con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người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Lối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viết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giàu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hình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ảnh,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nhiều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marR="969010">
                        <a:lnSpc>
                          <a:spcPts val="2700"/>
                        </a:lnSpc>
                        <a:spcBef>
                          <a:spcPts val="16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so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sánh thú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vị.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(@t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ilieuhocta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vip)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0660"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Tiếng</a:t>
                      </a:r>
                      <a:r>
                        <a:rPr sz="1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nói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văn</a:t>
                      </a:r>
                      <a:r>
                        <a:rPr sz="18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nghệ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233045">
                        <a:lnSpc>
                          <a:spcPts val="2700"/>
                        </a:lnSpc>
                        <a:spcBef>
                          <a:spcPts val="1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Nguyễn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Đình</a:t>
                      </a:r>
                      <a:r>
                        <a:rPr sz="18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Bài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luận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marR="307340">
                        <a:lnSpc>
                          <a:spcPct val="1244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Nghị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luận,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tự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marR="281940">
                        <a:lnSpc>
                          <a:spcPct val="124400"/>
                        </a:lnSpc>
                        <a:spcBef>
                          <a:spcPts val="1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sự,</a:t>
                      </a: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biểu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cảm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Năm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1948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Bài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tiểu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luận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bàn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về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nội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154305">
                        <a:lnSpc>
                          <a:spcPct val="1244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dung của văn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nghệ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và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sức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mạnh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kì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diệu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của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nó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đối với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251460">
                        <a:lnSpc>
                          <a:spcPct val="124600"/>
                        </a:lnSpc>
                        <a:spcBef>
                          <a:spcPts val="1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đời sống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của con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người,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giúp con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người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được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sống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phong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phú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hơn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và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tự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nhiên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hoàn thiện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nhân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cách tâm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hồn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mình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206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Bố cục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chặt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chẽ,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hợp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lí,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dẫn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marR="214629">
                        <a:lnSpc>
                          <a:spcPct val="1244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dắt tự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nhiên.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Lối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viết giàu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hình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ảnh, sử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dụng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nhiều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dẫn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marR="248285">
                        <a:lnSpc>
                          <a:spcPct val="124500"/>
                        </a:lnSpc>
                        <a:spcBef>
                          <a:spcPts val="1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chứng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thơ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văn, dẫn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chứng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thực tế,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khẳng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định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các ý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kiến,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nhận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xét,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tăng sức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hấp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dẫn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cho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bài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viết.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7400"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Chuẩn</a:t>
                      </a:r>
                      <a:r>
                        <a:rPr sz="18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bị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hành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99060">
                        <a:lnSpc>
                          <a:spcPct val="124600"/>
                        </a:lnSpc>
                        <a:spcBef>
                          <a:spcPts val="1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trang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vào </a:t>
                      </a:r>
                      <a:r>
                        <a:rPr sz="1800" b="1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thế</a:t>
                      </a:r>
                      <a:r>
                        <a:rPr sz="1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kỉ</a:t>
                      </a:r>
                      <a:r>
                        <a:rPr sz="1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mới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481965">
                        <a:lnSpc>
                          <a:spcPct val="1244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Vũ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Khoan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Bài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luận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Nghị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marR="307340">
                        <a:lnSpc>
                          <a:spcPct val="124600"/>
                        </a:lnSpc>
                        <a:spcBef>
                          <a:spcPts val="1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luận,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tự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sự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Năm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2001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Tác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phẩm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đã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nêu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ra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bình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luận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cụ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thể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về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những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điểm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139065">
                        <a:lnSpc>
                          <a:spcPct val="124500"/>
                        </a:lnSpc>
                        <a:spcBef>
                          <a:spcPts val="1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mạnh,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điểm yếu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trong tính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cách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và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thói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quen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người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Việt Nam,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từ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đó,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đưa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ra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những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yêu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cầu,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đòi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hỏi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con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 algn="just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Bài viết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đặt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ra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vấn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đề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nóng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algn="just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hổi,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cấp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thiết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với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cách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nhìn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marR="111760" algn="just">
                        <a:lnSpc>
                          <a:spcPct val="124500"/>
                        </a:lnSpc>
                        <a:spcBef>
                          <a:spcPts val="1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nhận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khách quan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kết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hợp với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lí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lẽ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lập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luận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giản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dị,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chặt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chẽ </a:t>
                      </a:r>
                      <a:r>
                        <a:rPr sz="1800" spc="-4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và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thái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độ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tôn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trọng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đối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algn="just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tượng,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tinh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thần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trách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nhiệm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945761"/>
              </p:ext>
            </p:extLst>
          </p:nvPr>
        </p:nvGraphicFramePr>
        <p:xfrm>
          <a:off x="914400" y="914653"/>
          <a:ext cx="8728074" cy="34245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7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8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0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0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245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người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Việt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Nam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phải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khắc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189230">
                        <a:lnSpc>
                          <a:spcPts val="2700"/>
                        </a:lnSpc>
                        <a:spcBef>
                          <a:spcPts val="1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phục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điểm yếu để bước vào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thế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kỉ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mới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tác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giả.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Việc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sử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dụng</a:t>
                      </a:r>
                    </a:p>
                    <a:p>
                      <a:pPr marL="68580" marR="469900">
                        <a:lnSpc>
                          <a:spcPts val="2700"/>
                        </a:lnSpc>
                        <a:spcBef>
                          <a:spcPts val="1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ngôn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ngữ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báo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chí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gắn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với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ngôn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ngữ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sinh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hoạt đời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thường, cách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nói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giản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dị,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dễ</a:t>
                      </a:r>
                    </a:p>
                    <a:p>
                      <a:pPr marL="68580" marR="364490">
                        <a:lnSpc>
                          <a:spcPct val="1244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hiểu,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sử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dụng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nhiều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thành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ngữ,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tục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ngữ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sinh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động,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cụ</a:t>
                      </a:r>
                    </a:p>
                    <a:p>
                      <a:pPr marL="68580" marR="76200">
                        <a:lnSpc>
                          <a:spcPct val="124500"/>
                        </a:lnSpc>
                        <a:spcBef>
                          <a:spcPts val="1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thể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và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hàm súc cũng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là những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nét tiêu biểu về nghệ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thuật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của tác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phẩm.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9917" y="882142"/>
            <a:ext cx="42608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none" dirty="0">
                <a:solidFill>
                  <a:srgbClr val="FF0000"/>
                </a:solidFill>
              </a:rPr>
              <a:t>PHONG</a:t>
            </a:r>
            <a:r>
              <a:rPr sz="2400" u="none" spc="-20" dirty="0">
                <a:solidFill>
                  <a:srgbClr val="FF0000"/>
                </a:solidFill>
              </a:rPr>
              <a:t> </a:t>
            </a:r>
            <a:r>
              <a:rPr sz="2400" u="none" spc="-5" dirty="0">
                <a:solidFill>
                  <a:srgbClr val="FF0000"/>
                </a:solidFill>
              </a:rPr>
              <a:t>CÁCH</a:t>
            </a:r>
            <a:r>
              <a:rPr sz="2400" u="none" spc="-15" dirty="0">
                <a:solidFill>
                  <a:srgbClr val="FF0000"/>
                </a:solidFill>
              </a:rPr>
              <a:t> </a:t>
            </a:r>
            <a:r>
              <a:rPr sz="2400" u="none" spc="5" dirty="0">
                <a:solidFill>
                  <a:srgbClr val="FF0000"/>
                </a:solidFill>
              </a:rPr>
              <a:t>HỒ</a:t>
            </a:r>
            <a:r>
              <a:rPr sz="2400" u="none" spc="-10" dirty="0">
                <a:solidFill>
                  <a:srgbClr val="FF0000"/>
                </a:solidFill>
              </a:rPr>
              <a:t> </a:t>
            </a:r>
            <a:r>
              <a:rPr sz="2400" u="none" spc="-5" dirty="0">
                <a:solidFill>
                  <a:srgbClr val="FF0000"/>
                </a:solidFill>
              </a:rPr>
              <a:t>CHÍ</a:t>
            </a:r>
            <a:r>
              <a:rPr sz="2400" u="none" spc="-20" dirty="0">
                <a:solidFill>
                  <a:srgbClr val="FF0000"/>
                </a:solidFill>
              </a:rPr>
              <a:t> </a:t>
            </a:r>
            <a:r>
              <a:rPr sz="2400" u="none" dirty="0">
                <a:solidFill>
                  <a:srgbClr val="FF0000"/>
                </a:solidFill>
              </a:rPr>
              <a:t>MINH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4143883" y="1337817"/>
            <a:ext cx="17703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-Lê</a:t>
            </a:r>
            <a:r>
              <a:rPr sz="24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Anh</a:t>
            </a:r>
            <a:r>
              <a:rPr sz="24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Trà-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286000"/>
            <a:ext cx="6756684" cy="4724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9042" y="885189"/>
            <a:ext cx="45624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BÀI</a:t>
            </a:r>
            <a:r>
              <a:rPr spc="-20" dirty="0"/>
              <a:t> </a:t>
            </a:r>
            <a:r>
              <a:rPr dirty="0"/>
              <a:t>1. </a:t>
            </a:r>
            <a:r>
              <a:rPr spc="-5" dirty="0"/>
              <a:t>TÓM </a:t>
            </a:r>
            <a:r>
              <a:rPr dirty="0"/>
              <a:t>TẮT</a:t>
            </a:r>
            <a:r>
              <a:rPr spc="-10" dirty="0"/>
              <a:t> </a:t>
            </a:r>
            <a:r>
              <a:rPr spc="-5" dirty="0"/>
              <a:t>KIẾN</a:t>
            </a:r>
            <a:r>
              <a:rPr dirty="0"/>
              <a:t> </a:t>
            </a:r>
            <a:r>
              <a:rPr spc="-5" dirty="0"/>
              <a:t>THỨC</a:t>
            </a:r>
            <a:r>
              <a:rPr spc="-15" dirty="0"/>
              <a:t> </a:t>
            </a:r>
            <a:r>
              <a:rPr dirty="0"/>
              <a:t>CƠ</a:t>
            </a:r>
            <a:r>
              <a:rPr spc="-10" dirty="0"/>
              <a:t> </a:t>
            </a:r>
            <a:r>
              <a:rPr spc="-5" dirty="0"/>
              <a:t>BẢN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pc="-5" dirty="0"/>
              <a:t>A.</a:t>
            </a:r>
            <a:r>
              <a:rPr spc="-10" dirty="0"/>
              <a:t> </a:t>
            </a:r>
            <a:r>
              <a:rPr dirty="0"/>
              <a:t>TÌM</a:t>
            </a:r>
            <a:r>
              <a:rPr spc="-15" dirty="0"/>
              <a:t> </a:t>
            </a:r>
            <a:r>
              <a:rPr spc="-5" dirty="0"/>
              <a:t>HIỂU</a:t>
            </a:r>
            <a:r>
              <a:rPr spc="-20" dirty="0"/>
              <a:t> </a:t>
            </a:r>
            <a:r>
              <a:rPr spc="-5" dirty="0"/>
              <a:t>CHUNG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pc="-5" dirty="0"/>
              <a:t>I. ĐÔI</a:t>
            </a:r>
            <a:r>
              <a:rPr spc="-10" dirty="0"/>
              <a:t> </a:t>
            </a:r>
            <a:r>
              <a:rPr spc="-5" dirty="0"/>
              <a:t>NÉT</a:t>
            </a:r>
            <a:r>
              <a:rPr spc="-10" dirty="0"/>
              <a:t> </a:t>
            </a:r>
            <a:r>
              <a:rPr dirty="0"/>
              <a:t>VỀ</a:t>
            </a:r>
            <a:r>
              <a:rPr spc="5" dirty="0"/>
              <a:t> </a:t>
            </a:r>
            <a:r>
              <a:rPr spc="-5" dirty="0"/>
              <a:t>TÁC</a:t>
            </a:r>
            <a:r>
              <a:rPr spc="-10" dirty="0"/>
              <a:t> </a:t>
            </a:r>
            <a:r>
              <a:rPr spc="-5" dirty="0"/>
              <a:t>GIẢ </a:t>
            </a:r>
            <a:r>
              <a:rPr dirty="0"/>
              <a:t>LÊ</a:t>
            </a:r>
            <a:r>
              <a:rPr spc="-10" dirty="0"/>
              <a:t> </a:t>
            </a:r>
            <a:r>
              <a:rPr spc="-5" dirty="0"/>
              <a:t>ANH</a:t>
            </a:r>
            <a:r>
              <a:rPr dirty="0"/>
              <a:t> </a:t>
            </a:r>
            <a:r>
              <a:rPr spc="-5" dirty="0"/>
              <a:t>TRÀ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b="0" dirty="0">
                <a:latin typeface="Times New Roman"/>
                <a:cs typeface="Times New Roman"/>
              </a:rPr>
              <a:t>-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Lê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Anh</a:t>
            </a:r>
            <a:r>
              <a:rPr b="0" spc="-5" dirty="0">
                <a:latin typeface="Times New Roman"/>
                <a:cs typeface="Times New Roman"/>
              </a:rPr>
              <a:t> Trà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sinh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ngày </a:t>
            </a:r>
            <a:r>
              <a:rPr b="0" spc="-5" dirty="0">
                <a:latin typeface="Times New Roman"/>
                <a:cs typeface="Times New Roman"/>
              </a:rPr>
              <a:t>24/6/ </a:t>
            </a:r>
            <a:r>
              <a:rPr b="0" dirty="0">
                <a:latin typeface="Times New Roman"/>
                <a:cs typeface="Times New Roman"/>
              </a:rPr>
              <a:t>1927, mất</a:t>
            </a:r>
            <a:r>
              <a:rPr b="0" spc="-2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năm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1999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b="0" dirty="0">
                <a:latin typeface="Times New Roman"/>
                <a:cs typeface="Times New Roman"/>
              </a:rPr>
              <a:t>- Quê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quán:</a:t>
            </a:r>
            <a:r>
              <a:rPr b="0" spc="10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xã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Phổ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Minh,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huyện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Đức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Phổ,</a:t>
            </a:r>
            <a:r>
              <a:rPr b="0" spc="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tỉnh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Quảng</a:t>
            </a:r>
            <a:r>
              <a:rPr b="0" dirty="0">
                <a:latin typeface="Times New Roman"/>
                <a:cs typeface="Times New Roman"/>
              </a:rPr>
              <a:t> Ngãi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b="0" dirty="0">
                <a:latin typeface="Times New Roman"/>
                <a:cs typeface="Times New Roman"/>
              </a:rPr>
              <a:t>- </a:t>
            </a:r>
            <a:r>
              <a:rPr b="0" spc="-5" dirty="0">
                <a:latin typeface="Times New Roman"/>
                <a:cs typeface="Times New Roman"/>
              </a:rPr>
              <a:t>Năm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1965,</a:t>
            </a:r>
            <a:r>
              <a:rPr b="0" dirty="0">
                <a:latin typeface="Times New Roman"/>
                <a:cs typeface="Times New Roman"/>
              </a:rPr>
              <a:t> ông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spc="5" dirty="0">
                <a:latin typeface="Times New Roman"/>
                <a:cs typeface="Times New Roman"/>
              </a:rPr>
              <a:t>tốt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nghiệp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tiến </a:t>
            </a:r>
            <a:r>
              <a:rPr b="0" spc="-10" dirty="0">
                <a:latin typeface="Times New Roman"/>
                <a:cs typeface="Times New Roman"/>
              </a:rPr>
              <a:t>sĩ</a:t>
            </a:r>
            <a:r>
              <a:rPr b="0" dirty="0">
                <a:latin typeface="Times New Roman"/>
                <a:cs typeface="Times New Roman"/>
              </a:rPr>
              <a:t> tại </a:t>
            </a:r>
            <a:r>
              <a:rPr b="0" spc="-5" dirty="0">
                <a:latin typeface="Times New Roman"/>
                <a:cs typeface="Times New Roman"/>
              </a:rPr>
              <a:t>Đại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học </a:t>
            </a:r>
            <a:r>
              <a:rPr b="0" dirty="0">
                <a:latin typeface="Times New Roman"/>
                <a:cs typeface="Times New Roman"/>
              </a:rPr>
              <a:t>tổng</a:t>
            </a:r>
            <a:r>
              <a:rPr b="0" spc="-5" dirty="0">
                <a:latin typeface="Times New Roman"/>
                <a:cs typeface="Times New Roman"/>
              </a:rPr>
              <a:t> hợp</a:t>
            </a:r>
            <a:r>
              <a:rPr b="0" dirty="0">
                <a:latin typeface="Times New Roman"/>
                <a:cs typeface="Times New Roman"/>
              </a:rPr>
              <a:t> quốc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gia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Mát-xcơ-va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b="0" dirty="0">
                <a:latin typeface="Times New Roman"/>
                <a:cs typeface="Times New Roman"/>
              </a:rPr>
              <a:t>- Ông lần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lượt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được</a:t>
            </a:r>
            <a:r>
              <a:rPr b="0" dirty="0">
                <a:latin typeface="Times New Roman"/>
                <a:cs typeface="Times New Roman"/>
              </a:rPr>
              <a:t> phong học</a:t>
            </a:r>
            <a:r>
              <a:rPr b="0" spc="-5" dirty="0">
                <a:latin typeface="Times New Roman"/>
                <a:cs typeface="Times New Roman"/>
              </a:rPr>
              <a:t> hàm</a:t>
            </a:r>
            <a:r>
              <a:rPr b="0" spc="1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Phó giáo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sư </a:t>
            </a:r>
            <a:r>
              <a:rPr b="0" dirty="0">
                <a:latin typeface="Times New Roman"/>
                <a:cs typeface="Times New Roman"/>
              </a:rPr>
              <a:t>và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Giáo sư</a:t>
            </a:r>
            <a:r>
              <a:rPr b="0" spc="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các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năm</a:t>
            </a:r>
            <a:r>
              <a:rPr b="0" spc="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1984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và</a:t>
            </a:r>
            <a:r>
              <a:rPr b="0" spc="-5" dirty="0">
                <a:latin typeface="Times New Roman"/>
                <a:cs typeface="Times New Roman"/>
              </a:rPr>
              <a:t> 1991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b="0" dirty="0">
                <a:latin typeface="Times New Roman"/>
                <a:cs typeface="Times New Roman"/>
              </a:rPr>
              <a:t>-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Sự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nghiệp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sáng</a:t>
            </a:r>
            <a:r>
              <a:rPr b="0" spc="-2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tác:</a:t>
            </a:r>
          </a:p>
          <a:p>
            <a:pPr marL="12700" marR="5715" indent="229870">
              <a:lnSpc>
                <a:spcPts val="2690"/>
              </a:lnSpc>
              <a:spcBef>
                <a:spcPts val="175"/>
              </a:spcBef>
            </a:pPr>
            <a:r>
              <a:rPr b="0" dirty="0">
                <a:latin typeface="Times New Roman"/>
                <a:cs typeface="Times New Roman"/>
              </a:rPr>
              <a:t>+</a:t>
            </a:r>
            <a:r>
              <a:rPr b="0" spc="-2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Lê </a:t>
            </a:r>
            <a:r>
              <a:rPr b="0" spc="-5" dirty="0">
                <a:latin typeface="Times New Roman"/>
                <a:cs typeface="Times New Roman"/>
              </a:rPr>
              <a:t>Anh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Trà</a:t>
            </a:r>
            <a:r>
              <a:rPr b="0" spc="-2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được</a:t>
            </a:r>
            <a:r>
              <a:rPr b="0" dirty="0">
                <a:latin typeface="Times New Roman"/>
                <a:cs typeface="Times New Roman"/>
              </a:rPr>
              <a:t> biết đến</a:t>
            </a:r>
            <a:r>
              <a:rPr b="0" spc="-2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là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một nhà</a:t>
            </a:r>
            <a:r>
              <a:rPr b="0" spc="-5" dirty="0">
                <a:latin typeface="Times New Roman"/>
                <a:cs typeface="Times New Roman"/>
              </a:rPr>
              <a:t> quân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sự, sau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đó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chuyển</a:t>
            </a:r>
            <a:r>
              <a:rPr b="0" spc="-2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sang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viết </a:t>
            </a:r>
            <a:r>
              <a:rPr b="0" spc="-5" dirty="0">
                <a:latin typeface="Times New Roman"/>
                <a:cs typeface="Times New Roman"/>
              </a:rPr>
              <a:t>báo.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Ông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từng </a:t>
            </a:r>
            <a:r>
              <a:rPr b="0" spc="-434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giữ</a:t>
            </a:r>
            <a:r>
              <a:rPr b="0" spc="-5" dirty="0">
                <a:latin typeface="Times New Roman"/>
                <a:cs typeface="Times New Roman"/>
              </a:rPr>
              <a:t> chức </a:t>
            </a:r>
            <a:r>
              <a:rPr b="0" dirty="0">
                <a:latin typeface="Times New Roman"/>
                <a:cs typeface="Times New Roman"/>
              </a:rPr>
              <a:t>Tổng </a:t>
            </a:r>
            <a:r>
              <a:rPr b="0" spc="-5" dirty="0">
                <a:latin typeface="Times New Roman"/>
                <a:cs typeface="Times New Roman"/>
              </a:rPr>
              <a:t>biên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tập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Tạp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chí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Văn</a:t>
            </a:r>
            <a:r>
              <a:rPr b="0" dirty="0">
                <a:latin typeface="Times New Roman"/>
                <a:cs typeface="Times New Roman"/>
              </a:rPr>
              <a:t> hóa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Nghệ</a:t>
            </a:r>
            <a:r>
              <a:rPr b="0" spc="1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thuật</a:t>
            </a:r>
          </a:p>
          <a:p>
            <a:pPr marL="242570">
              <a:lnSpc>
                <a:spcPct val="100000"/>
              </a:lnSpc>
              <a:spcBef>
                <a:spcPts val="350"/>
              </a:spcBef>
            </a:pPr>
            <a:r>
              <a:rPr b="0" dirty="0">
                <a:latin typeface="Times New Roman"/>
                <a:cs typeface="Times New Roman"/>
              </a:rPr>
              <a:t>+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Ông </a:t>
            </a:r>
            <a:r>
              <a:rPr b="0" spc="-5" dirty="0">
                <a:latin typeface="Times New Roman"/>
                <a:cs typeface="Times New Roman"/>
              </a:rPr>
              <a:t>là </a:t>
            </a:r>
            <a:r>
              <a:rPr b="0" dirty="0">
                <a:latin typeface="Times New Roman"/>
                <a:cs typeface="Times New Roman"/>
              </a:rPr>
              <a:t>một tác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giả</a:t>
            </a:r>
            <a:r>
              <a:rPr b="0" spc="-5" dirty="0">
                <a:latin typeface="Times New Roman"/>
                <a:cs typeface="Times New Roman"/>
              </a:rPr>
              <a:t> chuyên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nghiên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cứu và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viết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về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chủ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tịch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Hồ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Chí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Minh</a:t>
            </a:r>
          </a:p>
          <a:p>
            <a:pPr marL="12700" marR="5080" indent="229870">
              <a:lnSpc>
                <a:spcPts val="2700"/>
              </a:lnSpc>
              <a:spcBef>
                <a:spcPts val="90"/>
              </a:spcBef>
            </a:pPr>
            <a:r>
              <a:rPr b="0" dirty="0">
                <a:latin typeface="Times New Roman"/>
                <a:cs typeface="Times New Roman"/>
              </a:rPr>
              <a:t>+</a:t>
            </a:r>
            <a:r>
              <a:rPr b="0" spc="8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Tác</a:t>
            </a:r>
            <a:r>
              <a:rPr b="0" spc="9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phẩm</a:t>
            </a:r>
            <a:r>
              <a:rPr b="0" spc="9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đặc</a:t>
            </a:r>
            <a:r>
              <a:rPr b="0" spc="9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sắc</a:t>
            </a:r>
            <a:r>
              <a:rPr b="0" spc="9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nhất</a:t>
            </a:r>
            <a:r>
              <a:rPr b="0" spc="9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của</a:t>
            </a:r>
            <a:r>
              <a:rPr b="0" spc="8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ông</a:t>
            </a:r>
            <a:r>
              <a:rPr b="0" spc="10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là</a:t>
            </a:r>
            <a:r>
              <a:rPr b="0" spc="9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“Phong</a:t>
            </a:r>
            <a:r>
              <a:rPr b="0" spc="8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cách</a:t>
            </a:r>
            <a:r>
              <a:rPr b="0" spc="8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Hồ</a:t>
            </a:r>
            <a:r>
              <a:rPr b="0" spc="10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Chí</a:t>
            </a:r>
            <a:r>
              <a:rPr b="0" spc="9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Minh,</a:t>
            </a:r>
            <a:r>
              <a:rPr b="0" spc="9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cái</a:t>
            </a:r>
            <a:r>
              <a:rPr b="0" spc="90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vĩ</a:t>
            </a:r>
            <a:r>
              <a:rPr b="0" spc="10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đại</a:t>
            </a:r>
            <a:r>
              <a:rPr b="0" spc="9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gắn</a:t>
            </a:r>
            <a:r>
              <a:rPr b="0" spc="8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với</a:t>
            </a:r>
            <a:r>
              <a:rPr b="0" spc="9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cái </a:t>
            </a:r>
            <a:r>
              <a:rPr b="0" spc="-434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cao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cả”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spc="-5" dirty="0">
                <a:latin typeface="Times New Roman"/>
                <a:cs typeface="Times New Roman"/>
              </a:rPr>
              <a:t>II.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ĐÔI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NÉT </a:t>
            </a:r>
            <a:r>
              <a:rPr sz="1800" b="1" dirty="0">
                <a:latin typeface="Times New Roman"/>
                <a:cs typeface="Times New Roman"/>
              </a:rPr>
              <a:t>VỀ </a:t>
            </a:r>
            <a:r>
              <a:rPr sz="1800" b="1" spc="-5" dirty="0">
                <a:latin typeface="Times New Roman"/>
                <a:cs typeface="Times New Roman"/>
              </a:rPr>
              <a:t>TÁC </a:t>
            </a:r>
            <a:r>
              <a:rPr sz="1800" b="1" dirty="0">
                <a:latin typeface="Times New Roman"/>
                <a:cs typeface="Times New Roman"/>
              </a:rPr>
              <a:t>PHẨM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PHONG </a:t>
            </a:r>
            <a:r>
              <a:rPr sz="1800" b="1" spc="-5" dirty="0">
                <a:latin typeface="Times New Roman"/>
                <a:cs typeface="Times New Roman"/>
              </a:rPr>
              <a:t>CÁCH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HỒ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CHÍ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MINH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Hoàn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cảnh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sáng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tác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“Phong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Hồ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Minh”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rút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“Phong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Hồ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Minh,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vĩ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đại </a:t>
            </a:r>
            <a:r>
              <a:rPr sz="1800" dirty="0">
                <a:latin typeface="Times New Roman"/>
                <a:cs typeface="Times New Roman"/>
              </a:rPr>
              <a:t>gắn</a:t>
            </a:r>
          </a:p>
          <a:p>
            <a:pPr marL="12700" marR="5080">
              <a:lnSpc>
                <a:spcPct val="1246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cả”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Trà,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cuốn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sách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“Hồ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Nam”do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Viện</a:t>
            </a:r>
            <a:r>
              <a:rPr sz="1800" spc="-5" dirty="0">
                <a:latin typeface="Times New Roman"/>
                <a:cs typeface="Times New Roman"/>
              </a:rPr>
              <a:t> Văn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hóa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1990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Bố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cục: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3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phần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(Từ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đầu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“rất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đại”):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sở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quá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trình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Hồ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Minh</a:t>
            </a: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(từ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“hạ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tắm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ao”):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phong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Minh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 sống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làm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dirty="0">
                <a:latin typeface="Times New Roman"/>
                <a:cs typeface="Times New Roman"/>
              </a:rPr>
              <a:t> 3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(từ </a:t>
            </a:r>
            <a:r>
              <a:rPr sz="1800" spc="-5" dirty="0">
                <a:latin typeface="Times New Roman"/>
                <a:cs typeface="Times New Roman"/>
              </a:rPr>
              <a:t>tiếp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5" dirty="0">
                <a:latin typeface="Times New Roman"/>
                <a:cs typeface="Times New Roman"/>
              </a:rPr>
              <a:t> hết):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Khẳng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 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Minh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Giá trị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nội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dung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Vẻ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phong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kết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hòa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truyền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thống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đại,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tộc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loại,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giản </a:t>
            </a:r>
            <a:r>
              <a:rPr sz="1800" spc="-5" dirty="0">
                <a:latin typeface="Times New Roman"/>
                <a:cs typeface="Times New Roman"/>
              </a:rPr>
              <a:t>dị.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4.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Giá trị nghệ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thuật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90"/>
              </a:spcBef>
            </a:pPr>
            <a:r>
              <a:rPr sz="1800" b="1" dirty="0">
                <a:latin typeface="Times New Roman"/>
                <a:cs typeface="Times New Roman"/>
              </a:rPr>
              <a:t>-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hợp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kể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bình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chọn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lọc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tiết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tiêu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xen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dùng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Hán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gần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gũi;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lập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nổi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bật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ý: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874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255" algn="just">
              <a:lnSpc>
                <a:spcPct val="1244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Vĩ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dị,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gần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gũi,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hiểu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mọi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nền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Việt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Nam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Times New Roman"/>
                <a:cs typeface="Times New Roman"/>
              </a:rPr>
              <a:t>B.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KIẾN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THỨC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TRỌNG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TÂM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1. Quá </a:t>
            </a:r>
            <a:r>
              <a:rPr sz="1800" b="1" spc="-5" dirty="0">
                <a:latin typeface="Times New Roman"/>
                <a:cs typeface="Times New Roman"/>
              </a:rPr>
              <a:t>trình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hình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thành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phong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cách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10" dirty="0">
                <a:latin typeface="Times New Roman"/>
                <a:cs typeface="Times New Roman"/>
              </a:rPr>
              <a:t>Hồ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Chí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Minh</a:t>
            </a:r>
            <a:endParaRPr sz="18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a. Chủ tịch </a:t>
            </a:r>
            <a:r>
              <a:rPr sz="1800" spc="-5" dirty="0">
                <a:latin typeface="Times New Roman"/>
                <a:cs typeface="Times New Roman"/>
              </a:rPr>
              <a:t>Hồ Chí Minh </a:t>
            </a:r>
            <a:r>
              <a:rPr sz="1800" dirty="0">
                <a:latin typeface="Times New Roman"/>
                <a:cs typeface="Times New Roman"/>
              </a:rPr>
              <a:t>đã tiếp </a:t>
            </a:r>
            <a:r>
              <a:rPr sz="1800" spc="-5" dirty="0">
                <a:latin typeface="Times New Roman"/>
                <a:cs typeface="Times New Roman"/>
              </a:rPr>
              <a:t>thu </a:t>
            </a:r>
            <a:r>
              <a:rPr sz="1800" dirty="0">
                <a:latin typeface="Times New Roman"/>
                <a:cs typeface="Times New Roman"/>
              </a:rPr>
              <a:t>tinh hoa </a:t>
            </a:r>
            <a:r>
              <a:rPr sz="1800" spc="-5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hóa </a:t>
            </a:r>
            <a:r>
              <a:rPr sz="1800" spc="-5" dirty="0">
                <a:latin typeface="Times New Roman"/>
                <a:cs typeface="Times New Roman"/>
              </a:rPr>
              <a:t>nhân </a:t>
            </a:r>
            <a:r>
              <a:rPr sz="1800" spc="5" dirty="0">
                <a:latin typeface="Times New Roman"/>
                <a:cs typeface="Times New Roman"/>
              </a:rPr>
              <a:t>loại </a:t>
            </a:r>
            <a:r>
              <a:rPr sz="1800" dirty="0">
                <a:latin typeface="Times New Roman"/>
                <a:cs typeface="Times New Roman"/>
              </a:rPr>
              <a:t>để hình thành </a:t>
            </a:r>
            <a:r>
              <a:rPr sz="1800" spc="-5" dirty="0">
                <a:latin typeface="Times New Roman"/>
                <a:cs typeface="Times New Roman"/>
              </a:rPr>
              <a:t>phong cách 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mình. </a:t>
            </a:r>
            <a:endParaRPr lang="en-US" sz="18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hoạt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mạng,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Chủ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tịch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xúc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nền văn hóa </a:t>
            </a:r>
            <a:r>
              <a:rPr sz="1800" spc="5" dirty="0">
                <a:latin typeface="Times New Roman"/>
                <a:cs typeface="Times New Roman"/>
              </a:rPr>
              <a:t>cả </a:t>
            </a:r>
            <a:r>
              <a:rPr sz="1800" spc="-5" dirty="0">
                <a:latin typeface="Times New Roman"/>
                <a:cs typeface="Times New Roman"/>
              </a:rPr>
              <a:t>phương Đông </a:t>
            </a:r>
            <a:r>
              <a:rPr sz="1800" dirty="0">
                <a:latin typeface="Times New Roman"/>
                <a:cs typeface="Times New Roman"/>
              </a:rPr>
              <a:t>lẫn </a:t>
            </a:r>
            <a:r>
              <a:rPr sz="1800" spc="-5" dirty="0">
                <a:latin typeface="Times New Roman"/>
                <a:cs typeface="Times New Roman"/>
              </a:rPr>
              <a:t>phương Tây, chính </a:t>
            </a:r>
            <a:r>
              <a:rPr sz="1800" dirty="0">
                <a:latin typeface="Times New Roman"/>
                <a:cs typeface="Times New Roman"/>
              </a:rPr>
              <a:t>bởi </a:t>
            </a:r>
            <a:r>
              <a:rPr sz="1800" spc="-5" dirty="0">
                <a:latin typeface="Times New Roman"/>
                <a:cs typeface="Times New Roman"/>
              </a:rPr>
              <a:t>vậy, Bác </a:t>
            </a:r>
            <a:r>
              <a:rPr sz="1800" dirty="0">
                <a:latin typeface="Times New Roman"/>
                <a:cs typeface="Times New Roman"/>
              </a:rPr>
              <a:t>đã thu nhận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vốn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tri</a:t>
            </a:r>
            <a:r>
              <a:rPr sz="1800" spc="-5" dirty="0">
                <a:latin typeface="Times New Roman"/>
                <a:cs typeface="Times New Roman"/>
              </a:rPr>
              <a:t> thức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dirty="0">
                <a:latin typeface="Times New Roman"/>
                <a:cs typeface="Times New Roman"/>
              </a:rPr>
              <a:t> rộng:</a:t>
            </a:r>
          </a:p>
          <a:p>
            <a:pPr marL="12700" marR="6350" algn="just">
              <a:lnSpc>
                <a:spcPts val="2700"/>
              </a:lnSpc>
              <a:spcBef>
                <a:spcPts val="170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Vốn </a:t>
            </a:r>
            <a:r>
              <a:rPr sz="1800" dirty="0">
                <a:latin typeface="Times New Roman"/>
                <a:cs typeface="Times New Roman"/>
              </a:rPr>
              <a:t>tri thức </a:t>
            </a:r>
            <a:r>
              <a:rPr sz="1800" spc="-10" dirty="0">
                <a:latin typeface="Times New Roman"/>
                <a:cs typeface="Times New Roman"/>
              </a:rPr>
              <a:t>sâu </a:t>
            </a:r>
            <a:r>
              <a:rPr sz="1800" dirty="0">
                <a:latin typeface="Times New Roman"/>
                <a:cs typeface="Times New Roman"/>
              </a:rPr>
              <a:t>rộng có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spc="-10" dirty="0">
                <a:latin typeface="Times New Roman"/>
                <a:cs typeface="Times New Roman"/>
              </a:rPr>
              <a:t>do </a:t>
            </a:r>
            <a:r>
              <a:rPr sz="1800" spc="-5" dirty="0">
                <a:latin typeface="Times New Roman"/>
                <a:cs typeface="Times New Roman"/>
              </a:rPr>
              <a:t>Bác hiểu tầm quan trọng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ngôn </a:t>
            </a:r>
            <a:r>
              <a:rPr sz="1800" dirty="0">
                <a:latin typeface="Times New Roman"/>
                <a:cs typeface="Times New Roman"/>
              </a:rPr>
              <a:t>ngữ </a:t>
            </a:r>
            <a:r>
              <a:rPr sz="1800" spc="-5" dirty="0">
                <a:latin typeface="Times New Roman"/>
                <a:cs typeface="Times New Roman"/>
              </a:rPr>
              <a:t>trong giao </a:t>
            </a:r>
            <a:r>
              <a:rPr sz="1800" dirty="0">
                <a:latin typeface="Times New Roman"/>
                <a:cs typeface="Times New Roman"/>
              </a:rPr>
              <a:t>tiếp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 đã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nói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thạo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dirty="0">
                <a:latin typeface="Times New Roman"/>
                <a:cs typeface="Times New Roman"/>
              </a:rPr>
              <a:t> thứ </a:t>
            </a:r>
            <a:r>
              <a:rPr sz="1800" spc="-5" dirty="0">
                <a:latin typeface="Times New Roman"/>
                <a:cs typeface="Times New Roman"/>
              </a:rPr>
              <a:t>tiếng: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Pháp.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Hoa,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Nga…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4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hỏi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kiếm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đâu </a:t>
            </a:r>
            <a:r>
              <a:rPr sz="1800" spc="-5" dirty="0">
                <a:latin typeface="Times New Roman"/>
                <a:cs typeface="Times New Roman"/>
              </a:rPr>
              <a:t>Bác</a:t>
            </a:r>
            <a:r>
              <a:rPr sz="1800" dirty="0">
                <a:latin typeface="Times New Roman"/>
                <a:cs typeface="Times New Roman"/>
              </a:rPr>
              <a:t> cũng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hỏi, </a:t>
            </a:r>
            <a:r>
              <a:rPr sz="1800" dirty="0">
                <a:latin typeface="Times New Roman"/>
                <a:cs typeface="Times New Roman"/>
              </a:rPr>
              <a:t>tìm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hiểu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dirty="0">
                <a:latin typeface="Times New Roman"/>
                <a:cs typeface="Times New Roman"/>
              </a:rPr>
              <a:t> hóa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uyên</a:t>
            </a:r>
            <a:r>
              <a:rPr sz="1800" spc="-5" dirty="0">
                <a:latin typeface="Times New Roman"/>
                <a:cs typeface="Times New Roman"/>
              </a:rPr>
              <a:t> thâm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b.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 </a:t>
            </a:r>
            <a:r>
              <a:rPr sz="1800" spc="-5" dirty="0">
                <a:latin typeface="Times New Roman"/>
                <a:cs typeface="Times New Roman"/>
              </a:rPr>
              <a:t>tinh</a:t>
            </a:r>
            <a:r>
              <a:rPr sz="1800" dirty="0">
                <a:latin typeface="Times New Roman"/>
                <a:cs typeface="Times New Roman"/>
              </a:rPr>
              <a:t> hoa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hóa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Bác</a:t>
            </a:r>
            <a:r>
              <a:rPr sz="1800" spc="-5" dirty="0">
                <a:latin typeface="Times New Roman"/>
                <a:cs typeface="Times New Roman"/>
              </a:rPr>
              <a:t> là sự</a:t>
            </a:r>
            <a:r>
              <a:rPr sz="1800" dirty="0">
                <a:latin typeface="Times New Roman"/>
                <a:cs typeface="Times New Roman"/>
              </a:rPr>
              <a:t> tiếp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chọn</a:t>
            </a:r>
            <a:r>
              <a:rPr sz="1800" dirty="0">
                <a:latin typeface="Times New Roman"/>
                <a:cs typeface="Times New Roman"/>
              </a:rPr>
              <a:t> lọc</a:t>
            </a:r>
          </a:p>
          <a:p>
            <a:pPr marL="12700" marR="6985" algn="just">
              <a:lnSpc>
                <a:spcPts val="2700"/>
              </a:lnSpc>
              <a:spcBef>
                <a:spcPts val="9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Chủ tịch Hồ Chí Minh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spc="5" dirty="0">
                <a:latin typeface="Times New Roman"/>
                <a:cs typeface="Times New Roman"/>
              </a:rPr>
              <a:t>tiếp </a:t>
            </a:r>
            <a:r>
              <a:rPr sz="1800" dirty="0">
                <a:latin typeface="Times New Roman"/>
                <a:cs typeface="Times New Roman"/>
              </a:rPr>
              <a:t>thu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cách có chọn lọc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tinh hoa văn </a:t>
            </a:r>
            <a:r>
              <a:rPr sz="1800" spc="-5" dirty="0">
                <a:latin typeface="Times New Roman"/>
                <a:cs typeface="Times New Roman"/>
              </a:rPr>
              <a:t>hóa </a:t>
            </a:r>
            <a:r>
              <a:rPr sz="1800" dirty="0">
                <a:latin typeface="Times New Roman"/>
                <a:cs typeface="Times New Roman"/>
              </a:rPr>
              <a:t>nước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ngoài: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4794</Words>
  <PresentationFormat>Custom</PresentationFormat>
  <Paragraphs>266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Calibri</vt:lpstr>
      <vt:lpstr>Cambria Math</vt:lpstr>
      <vt:lpstr>Times New Roman</vt:lpstr>
      <vt:lpstr>Wingdings</vt:lpstr>
      <vt:lpstr>Office Theme</vt:lpstr>
      <vt:lpstr>CHUYÊN ĐỀ 4.</vt:lpstr>
      <vt:lpstr>PowerPoint Presentation</vt:lpstr>
      <vt:lpstr>PowerPoint Presentation</vt:lpstr>
      <vt:lpstr>PowerPoint Presentation</vt:lpstr>
      <vt:lpstr>PowerPoint Presentation</vt:lpstr>
      <vt:lpstr>PHONG CÁCH HỒ CHÍ MINH</vt:lpstr>
      <vt:lpstr>BÀI 1. TÓM TẮT KIẾN THỨC CƠ BẢN</vt:lpstr>
      <vt:lpstr>PowerPoint Presentation</vt:lpstr>
      <vt:lpstr>PowerPoint Presentation</vt:lpstr>
      <vt:lpstr>PowerPoint Presentation</vt:lpstr>
      <vt:lpstr>PowerPoint Presentation</vt:lpstr>
      <vt:lpstr>BÀI 2. CÁC DẠNG ĐỀ ĐỌC HIỂU VÀ VIẾT TẬP LÀM VĂN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2021-06-25T08:05:34Z</dcterms:created>
  <dcterms:modified xsi:type="dcterms:W3CDTF">2021-07-04T15:31:07Z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2021-06-25T00:00:00Z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2021-06-25T00:00:00Z</vt:filetime>
  </property>
</Properties>
</file>