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sldIdLst>
    <p:sldId id="288" r:id="rId2"/>
    <p:sldId id="292" r:id="rId3"/>
    <p:sldId id="294" r:id="rId4"/>
    <p:sldId id="302" r:id="rId5"/>
    <p:sldId id="303" r:id="rId6"/>
    <p:sldId id="304" r:id="rId7"/>
    <p:sldId id="305" r:id="rId8"/>
    <p:sldId id="307" r:id="rId9"/>
    <p:sldId id="306" r:id="rId10"/>
    <p:sldId id="30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6ABD190-56AD-4C55-BBCA-1554B872117B}" type="datetimeFigureOut">
              <a:rPr lang="en-US" smtClean="0"/>
              <a:t>7/2/2023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1295853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7/2/2023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1920225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7/2/2023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503965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1661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7/2/2023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1494626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ABD190-56AD-4C55-BBCA-1554B872117B}" type="datetimeFigureOut">
              <a:rPr lang="en-US" smtClean="0"/>
              <a:t>7/2/2023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2006486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ABD190-56AD-4C55-BBCA-1554B872117B}" type="datetimeFigureOut">
              <a:rPr lang="en-US" smtClean="0"/>
              <a:t>7/2/2023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3899073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ABD190-56AD-4C55-BBCA-1554B872117B}" type="datetimeFigureOut">
              <a:rPr lang="en-US" smtClean="0"/>
              <a:t>7/2/2023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2520867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ABD190-56AD-4C55-BBCA-1554B872117B}" type="datetimeFigureOut">
              <a:rPr lang="en-US" smtClean="0"/>
              <a:t>7/2/2023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1630633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ABD190-56AD-4C55-BBCA-1554B872117B}" type="datetimeFigureOut">
              <a:rPr lang="en-US" smtClean="0"/>
              <a:t>7/2/2023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2046911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t>7/2/2023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3606369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t>7/2/2023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1485370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ABD190-56AD-4C55-BBCA-1554B872117B}" type="datetimeFigureOut">
              <a:rPr lang="en-US" smtClean="0"/>
              <a:t>7/2/2023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674BA-2DE0-4D90-8561-25BA31F62F13}" type="slidenum">
              <a:rPr lang="en-US" smtClean="0"/>
              <a:t>‹#›</a:t>
            </a:fld>
            <a:endParaRPr lang="en-US"/>
          </a:p>
        </p:txBody>
      </p:sp>
    </p:spTree>
    <p:extLst>
      <p:ext uri="{BB962C8B-B14F-4D97-AF65-F5344CB8AC3E}">
        <p14:creationId xmlns:p14="http://schemas.microsoft.com/office/powerpoint/2010/main" val="358020926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91164" cy="6858000"/>
          </a:xfrm>
          <a:prstGeom prst="rect">
            <a:avLst/>
          </a:prstGeom>
        </p:spPr>
      </p:pic>
      <p:sp>
        <p:nvSpPr>
          <p:cNvPr id="4" name="TextBox 3"/>
          <p:cNvSpPr txBox="1"/>
          <p:nvPr/>
        </p:nvSpPr>
        <p:spPr>
          <a:xfrm>
            <a:off x="1160153" y="1426193"/>
            <a:ext cx="10363200" cy="271894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1">
                <a:ln>
                  <a:noFill/>
                </a:ln>
                <a:solidFill>
                  <a:srgbClr val="44546A"/>
                </a:solidFill>
                <a:effectLst/>
                <a:uLnTx/>
                <a:uFillTx/>
                <a:latin typeface="Times New Roman" panose="02020603050405020304" pitchFamily="18" charset="0"/>
                <a:ea typeface="+mn-ea"/>
                <a:cs typeface="Times New Roman" panose="02020603050405020304" pitchFamily="18" charset="0"/>
              </a:rPr>
              <a:t>Bài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1">
                <a:ln>
                  <a:noFill/>
                </a:ln>
                <a:solidFill>
                  <a:srgbClr val="44546A"/>
                </a:solidFill>
                <a:effectLst/>
                <a:uLnTx/>
                <a:uFillTx/>
                <a:latin typeface="Times New Roman" panose="02020603050405020304" pitchFamily="18" charset="0"/>
                <a:ea typeface="+mn-ea"/>
                <a:cs typeface="Times New Roman" panose="02020603050405020304" pitchFamily="18" charset="0"/>
              </a:rPr>
              <a:t>NHỮNG BÍ ẨN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1">
                <a:ln>
                  <a:noFill/>
                </a:ln>
                <a:solidFill>
                  <a:srgbClr val="44546A"/>
                </a:solidFill>
                <a:effectLst/>
                <a:uLnTx/>
                <a:uFillTx/>
                <a:latin typeface="Times New Roman" panose="02020603050405020304" pitchFamily="18" charset="0"/>
                <a:ea typeface="+mn-ea"/>
                <a:cs typeface="Times New Roman" panose="02020603050405020304" pitchFamily="18" charset="0"/>
              </a:rPr>
              <a:t>CỦA THẾ GIỚI TỰ NHIÊN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267" b="1" i="0" u="none" strike="noStrike" kern="1200" cap="none" spc="0" normalizeH="0" baseline="0" noProof="1">
              <a:ln>
                <a:noFill/>
              </a:ln>
              <a:solidFill>
                <a:srgbClr val="44546A"/>
              </a:solidFill>
              <a:effectLst/>
              <a:uLnTx/>
              <a:uFillTx/>
              <a:latin typeface="Times New Roman" panose="02020603050405020304" pitchFamily="18" charset="0"/>
              <a:ea typeface="+mn-ea"/>
              <a:cs typeface="Times New Roman" panose="02020603050405020304" pitchFamily="18" charset="0"/>
            </a:endParaRPr>
          </a:p>
        </p:txBody>
      </p:sp>
      <p:sp>
        <p:nvSpPr>
          <p:cNvPr id="5" name="TextBox 4"/>
          <p:cNvSpPr txBox="1"/>
          <p:nvPr/>
        </p:nvSpPr>
        <p:spPr>
          <a:xfrm>
            <a:off x="1734452" y="3583645"/>
            <a:ext cx="9214601" cy="823752"/>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1">
                <a:ln>
                  <a:noFill/>
                </a:ln>
                <a:solidFill>
                  <a:srgbClr val="C00000"/>
                </a:solidFill>
                <a:effectLst/>
                <a:uLnTx/>
                <a:uFillTx/>
                <a:latin typeface="Times New Roman" panose="02020603050405020304" pitchFamily="18" charset="0"/>
                <a:ea typeface="Tahoma" panose="020B0604030504040204" pitchFamily="34" charset="0"/>
                <a:cs typeface="Times New Roman" panose="02020603050405020304" pitchFamily="18" charset="0"/>
              </a:rPr>
              <a:t>ÔN TẬP</a:t>
            </a:r>
            <a:endParaRPr kumimoji="0" lang="en-US"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p:cNvSpPr/>
          <p:nvPr/>
        </p:nvSpPr>
        <p:spPr>
          <a:xfrm>
            <a:off x="0" y="5571335"/>
            <a:ext cx="6960096" cy="707886"/>
          </a:xfrm>
          <a:prstGeom prst="rect">
            <a:avLst/>
          </a:prstGeom>
          <a:noFill/>
        </p:spPr>
        <p:txBody>
          <a:bodyPr wrap="square" lIns="91440" tIns="45720" rIns="91440" bIns="45720" rtlCol="0" anchor="ctr">
            <a:spAutoFit/>
          </a:bodyPr>
          <a:lstStyle/>
          <a:p>
            <a:pPr marL="609585" marR="0" lvl="0" indent="-609585"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000" b="0" i="0" u="none" strike="noStrike" kern="1200" cap="none" spc="0" normalizeH="0" baseline="0" noProof="0" dirty="0">
              <a:ln w="0">
                <a:noFill/>
              </a:ln>
              <a:solidFill>
                <a:prstClr val="white"/>
              </a:solidFill>
              <a:effectLst/>
              <a:uLnTx/>
              <a:uFillTx/>
              <a:latin typeface="FontAwesome" pitchFamily="2" charset="0"/>
              <a:ea typeface="+mn-ea"/>
              <a:cs typeface="+mn-cs"/>
            </a:endParaRPr>
          </a:p>
        </p:txBody>
      </p:sp>
      <p:sp>
        <p:nvSpPr>
          <p:cNvPr id="9" name="Rectangle 8"/>
          <p:cNvSpPr/>
          <p:nvPr/>
        </p:nvSpPr>
        <p:spPr>
          <a:xfrm>
            <a:off x="1" y="5571335"/>
            <a:ext cx="2320305" cy="707886"/>
          </a:xfrm>
          <a:prstGeom prst="rect">
            <a:avLst/>
          </a:prstGeom>
          <a:noFill/>
        </p:spPr>
        <p:txBody>
          <a:bodyPr wrap="square" lIns="91440" tIns="45720" rIns="91440" bIns="45720" rtlCol="0" anchor="ctr">
            <a:spAutoFit/>
          </a:bodyPr>
          <a:lstStyle/>
          <a:p>
            <a:pPr marL="609585" marR="0" lvl="0" indent="-609585"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000" b="0" i="0" u="none" strike="noStrike" kern="1200" cap="none" spc="0" normalizeH="0" baseline="0" noProof="0" dirty="0">
              <a:ln w="0">
                <a:noFill/>
              </a:ln>
              <a:solidFill>
                <a:prstClr val="white"/>
              </a:solidFill>
              <a:effectLst/>
              <a:uLnTx/>
              <a:uFillTx/>
              <a:latin typeface="FontAwesome" pitchFamily="2" charset="0"/>
              <a:ea typeface="+mn-ea"/>
              <a:cs typeface="+mn-cs"/>
            </a:endParaRPr>
          </a:p>
        </p:txBody>
      </p:sp>
      <p:sp>
        <p:nvSpPr>
          <p:cNvPr id="6" name="Cloud 5"/>
          <p:cNvSpPr/>
          <p:nvPr/>
        </p:nvSpPr>
        <p:spPr>
          <a:xfrm>
            <a:off x="227142" y="143530"/>
            <a:ext cx="4186328" cy="1599077"/>
          </a:xfrm>
          <a:prstGeom prst="cloud">
            <a:avLst/>
          </a:prstGeom>
          <a:solidFill>
            <a:srgbClr val="EAF6FA"/>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srgbClr val="44546A"/>
                  </a:solidFill>
                  <a:prstDash val="solid"/>
                </a:ln>
                <a:solidFill>
                  <a:srgbClr val="4472C4"/>
                </a:solidFill>
                <a:effectLst/>
                <a:uLnTx/>
                <a:uFillTx/>
                <a:latin typeface="Times New Roman" panose="02020603050405020304" pitchFamily="18" charset="0"/>
                <a:ea typeface="+mn-ea"/>
                <a:cs typeface="Times New Roman" panose="02020603050405020304" pitchFamily="18" charset="0"/>
              </a:rPr>
              <a:t>NGỮ VĂN 8</a:t>
            </a:r>
          </a:p>
        </p:txBody>
      </p:sp>
    </p:spTree>
    <p:extLst>
      <p:ext uri="{BB962C8B-B14F-4D97-AF65-F5344CB8AC3E}">
        <p14:creationId xmlns:p14="http://schemas.microsoft.com/office/powerpoint/2010/main" val="316281112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3468" y="446071"/>
            <a:ext cx="1414692" cy="584775"/>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BÀI 6</a:t>
            </a:r>
          </a:p>
        </p:txBody>
      </p:sp>
      <p:sp>
        <p:nvSpPr>
          <p:cNvPr id="6" name="TextBox 5"/>
          <p:cNvSpPr txBox="1"/>
          <p:nvPr/>
        </p:nvSpPr>
        <p:spPr>
          <a:xfrm>
            <a:off x="1930060" y="261404"/>
            <a:ext cx="9888472" cy="954107"/>
          </a:xfrm>
          <a:prstGeom prst="rect">
            <a:avLst/>
          </a:prstGeom>
          <a:solidFill>
            <a:schemeClr val="accent4">
              <a:lumMod val="60000"/>
              <a:lumOff val="40000"/>
            </a:schemeClr>
          </a:solidFill>
        </p:spPr>
        <p:txBody>
          <a:bodyPr wrap="square" rtlCol="0">
            <a:spAutoFit/>
          </a:bodyPr>
          <a:lstStyle/>
          <a:p>
            <a:r>
              <a:rPr lang="vi-VN" altLang="zh-CN" sz="2800" b="1" dirty="0">
                <a:solidFill>
                  <a:srgbClr val="FF0000"/>
                </a:solidFill>
                <a:latin typeface="Times New Roman" panose="02020603050405020304" pitchFamily="18" charset="0"/>
                <a:cs typeface="Times New Roman" panose="02020603050405020304" pitchFamily="18" charset="0"/>
                <a:sym typeface="+mn-lt"/>
              </a:rPr>
              <a:t>Khi viết văn bản giải thích về một hiện tượng tự nhiên cần lưu ý điều gì</a:t>
            </a:r>
            <a:r>
              <a:rPr lang="en-US" altLang="zh-CN" sz="2800" b="1" dirty="0">
                <a:solidFill>
                  <a:srgbClr val="FF0000"/>
                </a:solidFill>
                <a:latin typeface="Times New Roman" panose="02020603050405020304" pitchFamily="18" charset="0"/>
                <a:cs typeface="Times New Roman" panose="02020603050405020304" pitchFamily="18" charset="0"/>
                <a:sym typeface="+mn-lt"/>
              </a:rPr>
              <a:t>?</a:t>
            </a:r>
            <a:endParaRPr lang="zh-CN" altLang="en-US" sz="2800" b="1" dirty="0">
              <a:solidFill>
                <a:srgbClr val="FF0000"/>
              </a:solidFill>
              <a:latin typeface="Times New Roman" panose="02020603050405020304" pitchFamily="18" charset="0"/>
              <a:cs typeface="Times New Roman" panose="02020603050405020304" pitchFamily="18" charset="0"/>
              <a:sym typeface="+mn-lt"/>
            </a:endParaRPr>
          </a:p>
        </p:txBody>
      </p:sp>
      <p:sp>
        <p:nvSpPr>
          <p:cNvPr id="2" name="Rounded Rectangle 1"/>
          <p:cNvSpPr/>
          <p:nvPr/>
        </p:nvSpPr>
        <p:spPr>
          <a:xfrm>
            <a:off x="444588" y="1757947"/>
            <a:ext cx="11584852" cy="2753094"/>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2400" noProof="1">
                <a:solidFill>
                  <a:srgbClr val="002060"/>
                </a:solidFill>
                <a:latin typeface="Times New Roman" panose="02020603050405020304" pitchFamily="18" charset="0"/>
                <a:cs typeface="Times New Roman" panose="02020603050405020304" pitchFamily="18" charset="0"/>
              </a:rPr>
              <a:t>Sự kì bì của thế giới tự nhiên gợi cho em những suy nghĩ:</a:t>
            </a:r>
          </a:p>
          <a:p>
            <a:pPr lvl="0"/>
            <a:r>
              <a:rPr lang="vi-VN" sz="2400" noProof="1">
                <a:solidFill>
                  <a:srgbClr val="002060"/>
                </a:solidFill>
                <a:latin typeface="Times New Roman" panose="02020603050405020304" pitchFamily="18" charset="0"/>
                <a:cs typeface="Times New Roman" panose="02020603050405020304" pitchFamily="18" charset="0"/>
              </a:rPr>
              <a:t>- Là nơi chứa đựng nhiều bí mật thú vị, bất ngờ của thế giới tự nhiên.</a:t>
            </a:r>
          </a:p>
          <a:p>
            <a:pPr lvl="0"/>
            <a:r>
              <a:rPr lang="vi-VN" sz="2400" noProof="1">
                <a:solidFill>
                  <a:srgbClr val="002060"/>
                </a:solidFill>
                <a:latin typeface="Times New Roman" panose="02020603050405020304" pitchFamily="18" charset="0"/>
                <a:cs typeface="Times New Roman" panose="02020603050405020304" pitchFamily="18" charset="0"/>
              </a:rPr>
              <a:t>- Chúng ta cần phải đầu tư phát triển ngành khoa học thiên văn để tìm hiểu và phát hiện những điều mới mẻ và đẹp đẽ hơn của thế giới tự nhiên.</a:t>
            </a:r>
          </a:p>
        </p:txBody>
      </p:sp>
      <p:pic>
        <p:nvPicPr>
          <p:cNvPr id="3" name="图片 3">
            <a:extLst>
              <a:ext uri="{FF2B5EF4-FFF2-40B4-BE49-F238E27FC236}">
                <a16:creationId xmlns:a16="http://schemas.microsoft.com/office/drawing/2014/main" id="{9712B228-0892-2E43-2756-5DCFC9312167}"/>
              </a:ext>
            </a:extLst>
          </p:cNvPr>
          <p:cNvPicPr>
            <a:picLocks noChangeAspect="1"/>
          </p:cNvPicPr>
          <p:nvPr/>
        </p:nvPicPr>
        <p:blipFill rotWithShape="1">
          <a:blip r:embed="rId2">
            <a:extLst>
              <a:ext uri="{28A0092B-C50C-407E-A947-70E740481C1C}">
                <a14:useLocalDpi xmlns:a14="http://schemas.microsoft.com/office/drawing/2010/main" val="0"/>
              </a:ext>
            </a:extLst>
          </a:blip>
          <a:srcRect b="3774"/>
          <a:stretch>
            <a:fillRect/>
          </a:stretch>
        </p:blipFill>
        <p:spPr>
          <a:xfrm>
            <a:off x="9872216" y="5044534"/>
            <a:ext cx="2157224" cy="1552062"/>
          </a:xfrm>
          <a:prstGeom prst="rect">
            <a:avLst/>
          </a:prstGeom>
        </p:spPr>
      </p:pic>
    </p:spTree>
    <p:extLst>
      <p:ext uri="{BB962C8B-B14F-4D97-AF65-F5344CB8AC3E}">
        <p14:creationId xmlns:p14="http://schemas.microsoft.com/office/powerpoint/2010/main" val="7667297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2" decel="44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029166795"/>
              </p:ext>
            </p:extLst>
          </p:nvPr>
        </p:nvGraphicFramePr>
        <p:xfrm>
          <a:off x="581891" y="1471355"/>
          <a:ext cx="11528829" cy="723205"/>
        </p:xfrm>
        <a:graphic>
          <a:graphicData uri="http://schemas.openxmlformats.org/drawingml/2006/table">
            <a:tbl>
              <a:tblPr firstRow="1" bandRow="1">
                <a:tableStyleId>{5C22544A-7EE6-4342-B048-85BDC9FD1C3A}</a:tableStyleId>
              </a:tblPr>
              <a:tblGrid>
                <a:gridCol w="11528829">
                  <a:extLst>
                    <a:ext uri="{9D8B030D-6E8A-4147-A177-3AD203B41FA5}">
                      <a16:colId xmlns:a16="http://schemas.microsoft.com/office/drawing/2014/main" val="20000"/>
                    </a:ext>
                  </a:extLst>
                </a:gridCol>
              </a:tblGrid>
              <a:tr h="723205">
                <a:tc>
                  <a:txBody>
                    <a:bodyPr/>
                    <a:lstStyle/>
                    <a:p>
                      <a:pPr algn="just">
                        <a:lnSpc>
                          <a:spcPct val="150000"/>
                        </a:lnSpc>
                      </a:pPr>
                      <a:r>
                        <a:rPr lang="vi-VN" sz="2400" b="0" kern="1200" noProof="1">
                          <a:solidFill>
                            <a:schemeClr val="tx2"/>
                          </a:solidFill>
                          <a:effectLst/>
                          <a:latin typeface="Times New Roman" panose="02020603050405020304" pitchFamily="18" charset="0"/>
                          <a:ea typeface="+mn-ea"/>
                          <a:cs typeface="Times New Roman" panose="02020603050405020304" pitchFamily="18" charset="0"/>
                        </a:rPr>
                        <a:t>Trình bày những đặc điểm của </a:t>
                      </a:r>
                      <a:r>
                        <a:rPr lang="en-US" sz="2400" b="0" kern="1200" noProof="1">
                          <a:solidFill>
                            <a:schemeClr val="tx2"/>
                          </a:solidFill>
                          <a:effectLst/>
                          <a:latin typeface="Times New Roman" panose="02020603050405020304" pitchFamily="18" charset="0"/>
                          <a:ea typeface="+mn-ea"/>
                          <a:cs typeface="Times New Roman" panose="02020603050405020304" pitchFamily="18" charset="0"/>
                        </a:rPr>
                        <a:t>văn bản thuyết minh </a:t>
                      </a:r>
                      <a:r>
                        <a:rPr lang="vi-VN" sz="2400" b="0" kern="1200" noProof="1">
                          <a:solidFill>
                            <a:schemeClr val="tx2"/>
                          </a:solidFill>
                          <a:effectLst/>
                          <a:latin typeface="Times New Roman" panose="02020603050405020304" pitchFamily="18" charset="0"/>
                          <a:ea typeface="+mn-ea"/>
                          <a:cs typeface="Times New Roman" panose="02020603050405020304" pitchFamily="18" charset="0"/>
                        </a:rPr>
                        <a:t>giải thích một hiện tượng tự nhiên</a:t>
                      </a:r>
                      <a:endParaRPr lang="en-US" sz="2400" b="0" kern="1200" noProof="1">
                        <a:solidFill>
                          <a:schemeClr val="tx2"/>
                        </a:solidFill>
                        <a:effectLst/>
                        <a:latin typeface="Times New Roman" panose="02020603050405020304" pitchFamily="18" charset="0"/>
                        <a:ea typeface="+mn-ea"/>
                        <a:cs typeface="Times New Roman" panose="02020603050405020304" pitchFamily="18" charset="0"/>
                      </a:endParaRPr>
                    </a:p>
                  </a:txBody>
                  <a:tcPr>
                    <a:solidFill>
                      <a:schemeClr val="accent1">
                        <a:lumMod val="20000"/>
                        <a:lumOff val="80000"/>
                      </a:schemeClr>
                    </a:solidFill>
                  </a:tcPr>
                </a:tc>
                <a:extLst>
                  <a:ext uri="{0D108BD9-81ED-4DB2-BD59-A6C34878D82A}">
                    <a16:rowId xmlns:a16="http://schemas.microsoft.com/office/drawing/2014/main" val="10000"/>
                  </a:ext>
                </a:extLst>
              </a:tr>
            </a:tbl>
          </a:graphicData>
        </a:graphic>
      </p:graphicFrame>
      <p:sp>
        <p:nvSpPr>
          <p:cNvPr id="7" name="TextBox 6"/>
          <p:cNvSpPr txBox="1"/>
          <p:nvPr/>
        </p:nvSpPr>
        <p:spPr>
          <a:xfrm>
            <a:off x="386399" y="385524"/>
            <a:ext cx="3819842" cy="58477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BÀI TẬP 1</a:t>
            </a:r>
          </a:p>
        </p:txBody>
      </p:sp>
      <p:sp>
        <p:nvSpPr>
          <p:cNvPr id="8" name="TextBox 7"/>
          <p:cNvSpPr txBox="1"/>
          <p:nvPr/>
        </p:nvSpPr>
        <p:spPr>
          <a:xfrm>
            <a:off x="4429395" y="708689"/>
            <a:ext cx="3843057" cy="523220"/>
          </a:xfrm>
          <a:prstGeom prst="rect">
            <a:avLst/>
          </a:prstGeom>
          <a:solidFill>
            <a:schemeClr val="accent4">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PHIẾU HỌC TẬP SỐ 1</a:t>
            </a:r>
          </a:p>
        </p:txBody>
      </p:sp>
      <p:graphicFrame>
        <p:nvGraphicFramePr>
          <p:cNvPr id="2" name="Table 1">
            <a:extLst>
              <a:ext uri="{FF2B5EF4-FFF2-40B4-BE49-F238E27FC236}">
                <a16:creationId xmlns:a16="http://schemas.microsoft.com/office/drawing/2014/main" id="{F0F9529F-EC72-E9AF-8573-2BE2E4AA2C96}"/>
              </a:ext>
            </a:extLst>
          </p:cNvPr>
          <p:cNvGraphicFramePr>
            <a:graphicFrameLocks noGrp="1"/>
          </p:cNvGraphicFramePr>
          <p:nvPr>
            <p:extLst>
              <p:ext uri="{D42A27DB-BD31-4B8C-83A1-F6EECF244321}">
                <p14:modId xmlns:p14="http://schemas.microsoft.com/office/powerpoint/2010/main" val="3450654655"/>
              </p:ext>
            </p:extLst>
          </p:nvPr>
        </p:nvGraphicFramePr>
        <p:xfrm>
          <a:off x="581891" y="2316480"/>
          <a:ext cx="11417069" cy="4285964"/>
        </p:xfrm>
        <a:graphic>
          <a:graphicData uri="http://schemas.openxmlformats.org/drawingml/2006/table">
            <a:tbl>
              <a:tblPr firstRow="1" bandRow="1">
                <a:tableStyleId>{08FB837D-C827-4EFA-A057-4D05807E0F7C}</a:tableStyleId>
              </a:tblPr>
              <a:tblGrid>
                <a:gridCol w="3649586">
                  <a:extLst>
                    <a:ext uri="{9D8B030D-6E8A-4147-A177-3AD203B41FA5}">
                      <a16:colId xmlns:a16="http://schemas.microsoft.com/office/drawing/2014/main" val="1045473578"/>
                    </a:ext>
                  </a:extLst>
                </a:gridCol>
                <a:gridCol w="7767483">
                  <a:extLst>
                    <a:ext uri="{9D8B030D-6E8A-4147-A177-3AD203B41FA5}">
                      <a16:colId xmlns:a16="http://schemas.microsoft.com/office/drawing/2014/main" val="3263250236"/>
                    </a:ext>
                  </a:extLst>
                </a:gridCol>
              </a:tblGrid>
              <a:tr h="77216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7938" indent="0" algn="ctr">
                        <a:tabLst/>
                      </a:pPr>
                      <a:r>
                        <a:rPr lang="en-US" sz="1800" b="1" dirty="0" err="1">
                          <a:solidFill>
                            <a:schemeClr val="bg1"/>
                          </a:solidFill>
                          <a:latin typeface="Times New Roman" panose="02020603050405020304" pitchFamily="18" charset="0"/>
                          <a:cs typeface="Times New Roman" panose="02020603050405020304" pitchFamily="18" charset="0"/>
                        </a:rPr>
                        <a:t>Các</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yếu</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tố</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của</a:t>
                      </a:r>
                      <a:r>
                        <a:rPr lang="en-US" sz="1800" b="1" dirty="0">
                          <a:solidFill>
                            <a:schemeClr val="bg1"/>
                          </a:solidFill>
                          <a:latin typeface="Times New Roman" panose="02020603050405020304" pitchFamily="18" charset="0"/>
                          <a:cs typeface="Times New Roman" panose="02020603050405020304" pitchFamily="18" charset="0"/>
                        </a:rPr>
                        <a:t> VB </a:t>
                      </a:r>
                      <a:r>
                        <a:rPr lang="en-US" sz="1800" b="1" dirty="0" err="1">
                          <a:solidFill>
                            <a:schemeClr val="bg1"/>
                          </a:solidFill>
                          <a:latin typeface="Times New Roman" panose="02020603050405020304" pitchFamily="18" charset="0"/>
                          <a:cs typeface="Times New Roman" panose="02020603050405020304" pitchFamily="18" charset="0"/>
                        </a:rPr>
                        <a:t>thuyết</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minh</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giải</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thích</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một</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hiện</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tượng</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tự</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nhiên</a:t>
                      </a:r>
                      <a:endParaRPr lang="en-US" sz="1800" b="1" dirty="0">
                        <a:solidFill>
                          <a:schemeClr val="bg1"/>
                        </a:solidFill>
                        <a:latin typeface="Times New Roman" panose="02020603050405020304" pitchFamily="18" charset="0"/>
                        <a:ea typeface="Times" panose="020B0500000000000000"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vi-VN" altLang="zh-CN" sz="2000" b="1" dirty="0">
                          <a:solidFill>
                            <a:schemeClr val="bg1"/>
                          </a:solidFill>
                          <a:latin typeface="Times New Roman" panose="02020603050405020304" pitchFamily="18" charset="0"/>
                          <a:cs typeface="Times New Roman" panose="02020603050405020304" pitchFamily="18" charset="0"/>
                        </a:rPr>
                        <a:t>Đặc điểm của VB</a:t>
                      </a:r>
                      <a:r>
                        <a:rPr lang="en-US" altLang="zh-CN" sz="2000" b="1" dirty="0">
                          <a:solidFill>
                            <a:schemeClr val="bg1"/>
                          </a:solidFill>
                          <a:latin typeface="Times New Roman" panose="02020603050405020304" pitchFamily="18" charset="0"/>
                          <a:cs typeface="Times New Roman" panose="02020603050405020304" pitchFamily="18" charset="0"/>
                        </a:rPr>
                        <a:t> </a:t>
                      </a:r>
                      <a:r>
                        <a:rPr lang="en-US" altLang="zh-CN" sz="2000" b="1" dirty="0" err="1">
                          <a:solidFill>
                            <a:schemeClr val="bg1"/>
                          </a:solidFill>
                          <a:latin typeface="Times New Roman" panose="02020603050405020304" pitchFamily="18" charset="0"/>
                          <a:cs typeface="Times New Roman" panose="02020603050405020304" pitchFamily="18" charset="0"/>
                        </a:rPr>
                        <a:t>thuyết</a:t>
                      </a:r>
                      <a:r>
                        <a:rPr lang="en-US" altLang="zh-CN" sz="2000" b="1" dirty="0">
                          <a:solidFill>
                            <a:schemeClr val="bg1"/>
                          </a:solidFill>
                          <a:latin typeface="Times New Roman" panose="02020603050405020304" pitchFamily="18" charset="0"/>
                          <a:cs typeface="Times New Roman" panose="02020603050405020304" pitchFamily="18" charset="0"/>
                        </a:rPr>
                        <a:t> </a:t>
                      </a:r>
                      <a:r>
                        <a:rPr lang="en-US" altLang="zh-CN" sz="2000" b="1" dirty="0" err="1">
                          <a:solidFill>
                            <a:schemeClr val="bg1"/>
                          </a:solidFill>
                          <a:latin typeface="Times New Roman" panose="02020603050405020304" pitchFamily="18" charset="0"/>
                          <a:cs typeface="Times New Roman" panose="02020603050405020304" pitchFamily="18" charset="0"/>
                        </a:rPr>
                        <a:t>minh</a:t>
                      </a:r>
                      <a:r>
                        <a:rPr lang="vi-VN" altLang="zh-CN" sz="2000" b="1" dirty="0">
                          <a:solidFill>
                            <a:schemeClr val="bg1"/>
                          </a:solidFill>
                          <a:latin typeface="Times New Roman" panose="02020603050405020304" pitchFamily="18" charset="0"/>
                          <a:cs typeface="Times New Roman" panose="02020603050405020304" pitchFamily="18" charset="0"/>
                        </a:rPr>
                        <a:t> giải thích</a:t>
                      </a:r>
                    </a:p>
                    <a:p>
                      <a:pPr algn="ctr"/>
                      <a:r>
                        <a:rPr lang="vi-VN" altLang="zh-CN" sz="2000" b="1" dirty="0">
                          <a:solidFill>
                            <a:schemeClr val="bg1"/>
                          </a:solidFill>
                          <a:latin typeface="Times New Roman" panose="02020603050405020304" pitchFamily="18" charset="0"/>
                          <a:cs typeface="Times New Roman" panose="02020603050405020304" pitchFamily="18" charset="0"/>
                        </a:rPr>
                        <a:t> một hiện tượng tự nhiên.</a:t>
                      </a:r>
                      <a:endParaRPr lang="en-US" sz="2000" b="1" dirty="0">
                        <a:solidFill>
                          <a:schemeClr val="bg1"/>
                        </a:solidFill>
                        <a:latin typeface="Times New Roman" panose="02020603050405020304" pitchFamily="18" charset="0"/>
                        <a:ea typeface="Times" panose="020B0500000000000000"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5070928"/>
                  </a:ext>
                </a:extLst>
              </a:tr>
              <a:tr h="1213394">
                <a:tc>
                  <a:txBody>
                    <a:bodyPr/>
                    <a:lstStyle/>
                    <a:p>
                      <a:pPr algn="ctr"/>
                      <a:r>
                        <a:rPr lang="en-US" sz="1800" b="1" dirty="0" err="1">
                          <a:latin typeface="Times New Roman" panose="02020603050405020304" pitchFamily="18" charset="0"/>
                          <a:cs typeface="Times New Roman" panose="02020603050405020304" pitchFamily="18" charset="0"/>
                        </a:rPr>
                        <a:t>Khái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niệm</a:t>
                      </a:r>
                      <a:endParaRPr lang="en-US" sz="1800" b="1" dirty="0">
                        <a:latin typeface="Times New Roman" panose="02020603050405020304" pitchFamily="18" charset="0"/>
                        <a:ea typeface="Times" panose="020B0500000000000000"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90065"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a:t>
                      </a:r>
                    </a:p>
                    <a:p>
                      <a:pPr marL="0" marR="0" lvl="0" indent="0" algn="l" defTabSz="990065" rtl="0" eaLnBrk="1" fontAlgn="auto" latinLnBrk="0" hangingPunct="1">
                        <a:lnSpc>
                          <a:spcPct val="100000"/>
                        </a:lnSpc>
                        <a:spcBef>
                          <a:spcPts val="0"/>
                        </a:spcBef>
                        <a:spcAft>
                          <a:spcPts val="0"/>
                        </a:spcAft>
                        <a:buClrTx/>
                        <a:buSzTx/>
                        <a:buFontTx/>
                        <a:buNone/>
                        <a:tabLst/>
                        <a:defRPr/>
                      </a:pPr>
                      <a:endParaRPr lang="en-US" sz="1400" dirty="0">
                        <a:latin typeface="Times New Roman" panose="02020603050405020304" pitchFamily="18" charset="0"/>
                        <a:ea typeface="Times" panose="020B0500000000000000"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3146746"/>
                  </a:ext>
                </a:extLst>
              </a:tr>
              <a:tr h="12133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b="1" dirty="0" err="1">
                          <a:latin typeface="Times New Roman" panose="02020603050405020304" pitchFamily="18" charset="0"/>
                          <a:cs typeface="Times New Roman" panose="02020603050405020304" pitchFamily="18" charset="0"/>
                        </a:rPr>
                        <a:t>Cấu</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trúc</a:t>
                      </a:r>
                      <a:endParaRPr lang="en-US" sz="1800" b="1" dirty="0">
                        <a:latin typeface="Times New Roman" panose="02020603050405020304" pitchFamily="18" charset="0"/>
                        <a:ea typeface="Times" panose="020B0500000000000000"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ea typeface="Times" panose="020B0500000000000000"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376933"/>
                  </a:ext>
                </a:extLst>
              </a:tr>
              <a:tr h="108701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b="1" dirty="0" err="1">
                          <a:latin typeface="Times New Roman" panose="02020603050405020304" pitchFamily="18" charset="0"/>
                          <a:cs typeface="Times New Roman" panose="02020603050405020304" pitchFamily="18" charset="0"/>
                        </a:rPr>
                        <a:t>Cách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sử</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dụng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từ</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ngữ</a:t>
                      </a:r>
                      <a:endParaRPr lang="en-US" sz="1800" b="1" dirty="0">
                        <a:latin typeface="Times New Roman" panose="02020603050405020304" pitchFamily="18" charset="0"/>
                        <a:ea typeface="Times" panose="020B0500000000000000"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ea typeface="Times" panose="020B0500000000000000"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9466198"/>
                  </a:ext>
                </a:extLst>
              </a:tr>
            </a:tbl>
          </a:graphicData>
        </a:graphic>
      </p:graphicFrame>
      <p:pic>
        <p:nvPicPr>
          <p:cNvPr id="3" name="图片 15">
            <a:extLst>
              <a:ext uri="{FF2B5EF4-FFF2-40B4-BE49-F238E27FC236}">
                <a16:creationId xmlns:a16="http://schemas.microsoft.com/office/drawing/2014/main" id="{6CF9A984-7C7F-F56E-5E1B-24D8EE961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1641" y="0"/>
            <a:ext cx="1799079" cy="1581742"/>
          </a:xfrm>
          <a:prstGeom prst="rect">
            <a:avLst/>
          </a:prstGeom>
        </p:spPr>
      </p:pic>
    </p:spTree>
    <p:extLst>
      <p:ext uri="{BB962C8B-B14F-4D97-AF65-F5344CB8AC3E}">
        <p14:creationId xmlns:p14="http://schemas.microsoft.com/office/powerpoint/2010/main" val="11761626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par>
                          <p:cTn id="19" fill="hold">
                            <p:stCondLst>
                              <p:cond delay="500"/>
                            </p:stCondLst>
                            <p:childTnLst>
                              <p:par>
                                <p:cTn id="20" presetID="42"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6399" y="385524"/>
            <a:ext cx="3819842" cy="58477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BÀI TẬP 1</a:t>
            </a:r>
          </a:p>
        </p:txBody>
      </p:sp>
      <p:sp>
        <p:nvSpPr>
          <p:cNvPr id="8" name="TextBox 7"/>
          <p:cNvSpPr txBox="1"/>
          <p:nvPr/>
        </p:nvSpPr>
        <p:spPr>
          <a:xfrm>
            <a:off x="4429395" y="708689"/>
            <a:ext cx="3843057" cy="523220"/>
          </a:xfrm>
          <a:prstGeom prst="rect">
            <a:avLst/>
          </a:prstGeom>
          <a:solidFill>
            <a:schemeClr val="accent4">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PHIẾU HỌC TẬP SỐ 1</a:t>
            </a:r>
          </a:p>
        </p:txBody>
      </p:sp>
      <p:graphicFrame>
        <p:nvGraphicFramePr>
          <p:cNvPr id="2" name="Table 1">
            <a:extLst>
              <a:ext uri="{FF2B5EF4-FFF2-40B4-BE49-F238E27FC236}">
                <a16:creationId xmlns:a16="http://schemas.microsoft.com/office/drawing/2014/main" id="{F0F9529F-EC72-E9AF-8573-2BE2E4AA2C96}"/>
              </a:ext>
            </a:extLst>
          </p:cNvPr>
          <p:cNvGraphicFramePr>
            <a:graphicFrameLocks noGrp="1"/>
          </p:cNvGraphicFramePr>
          <p:nvPr>
            <p:extLst>
              <p:ext uri="{D42A27DB-BD31-4B8C-83A1-F6EECF244321}">
                <p14:modId xmlns:p14="http://schemas.microsoft.com/office/powerpoint/2010/main" val="3885771819"/>
              </p:ext>
            </p:extLst>
          </p:nvPr>
        </p:nvGraphicFramePr>
        <p:xfrm>
          <a:off x="193041" y="1412240"/>
          <a:ext cx="11805919" cy="5170693"/>
        </p:xfrm>
        <a:graphic>
          <a:graphicData uri="http://schemas.openxmlformats.org/drawingml/2006/table">
            <a:tbl>
              <a:tblPr firstRow="1" bandRow="1">
                <a:tableStyleId>{08FB837D-C827-4EFA-A057-4D05807E0F7C}</a:tableStyleId>
              </a:tblPr>
              <a:tblGrid>
                <a:gridCol w="3773886">
                  <a:extLst>
                    <a:ext uri="{9D8B030D-6E8A-4147-A177-3AD203B41FA5}">
                      <a16:colId xmlns:a16="http://schemas.microsoft.com/office/drawing/2014/main" val="1045473578"/>
                    </a:ext>
                  </a:extLst>
                </a:gridCol>
                <a:gridCol w="8032033">
                  <a:extLst>
                    <a:ext uri="{9D8B030D-6E8A-4147-A177-3AD203B41FA5}">
                      <a16:colId xmlns:a16="http://schemas.microsoft.com/office/drawing/2014/main" val="3263250236"/>
                    </a:ext>
                  </a:extLst>
                </a:gridCol>
              </a:tblGrid>
              <a:tr h="82296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7938" indent="0" algn="ctr">
                        <a:tabLst/>
                      </a:pPr>
                      <a:r>
                        <a:rPr lang="en-US" sz="1800" b="1" dirty="0" err="1">
                          <a:solidFill>
                            <a:schemeClr val="bg1"/>
                          </a:solidFill>
                          <a:latin typeface="Times New Roman" panose="02020603050405020304" pitchFamily="18" charset="0"/>
                          <a:cs typeface="Times New Roman" panose="02020603050405020304" pitchFamily="18" charset="0"/>
                        </a:rPr>
                        <a:t>Các</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yếu</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tố</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của</a:t>
                      </a:r>
                      <a:r>
                        <a:rPr lang="en-US" sz="1800" b="1" dirty="0">
                          <a:solidFill>
                            <a:schemeClr val="bg1"/>
                          </a:solidFill>
                          <a:latin typeface="Times New Roman" panose="02020603050405020304" pitchFamily="18" charset="0"/>
                          <a:cs typeface="Times New Roman" panose="02020603050405020304" pitchFamily="18" charset="0"/>
                        </a:rPr>
                        <a:t> VB </a:t>
                      </a:r>
                      <a:r>
                        <a:rPr lang="en-US" sz="1800" b="1" dirty="0" err="1">
                          <a:solidFill>
                            <a:schemeClr val="bg1"/>
                          </a:solidFill>
                          <a:latin typeface="Times New Roman" panose="02020603050405020304" pitchFamily="18" charset="0"/>
                          <a:cs typeface="Times New Roman" panose="02020603050405020304" pitchFamily="18" charset="0"/>
                        </a:rPr>
                        <a:t>thuyết</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minh</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giải</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thích</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một</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hiện</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tượng</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tự</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nhiên</a:t>
                      </a:r>
                      <a:endParaRPr lang="en-US" sz="1800" b="1" dirty="0">
                        <a:solidFill>
                          <a:schemeClr val="bg1"/>
                        </a:solidFill>
                        <a:latin typeface="Times New Roman" panose="02020603050405020304" pitchFamily="18" charset="0"/>
                        <a:ea typeface="Times" panose="020B0500000000000000"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vi-VN" altLang="zh-CN" sz="1800" b="1" dirty="0">
                          <a:solidFill>
                            <a:schemeClr val="bg1"/>
                          </a:solidFill>
                          <a:latin typeface="Times New Roman" panose="02020603050405020304" pitchFamily="18" charset="0"/>
                          <a:cs typeface="Times New Roman" panose="02020603050405020304" pitchFamily="18" charset="0"/>
                        </a:rPr>
                        <a:t>Đặc điểm của VB</a:t>
                      </a:r>
                      <a:r>
                        <a:rPr lang="en-US" altLang="zh-CN" sz="1800" b="1" dirty="0">
                          <a:solidFill>
                            <a:schemeClr val="bg1"/>
                          </a:solidFill>
                          <a:latin typeface="Times New Roman" panose="02020603050405020304" pitchFamily="18" charset="0"/>
                          <a:cs typeface="Times New Roman" panose="02020603050405020304" pitchFamily="18" charset="0"/>
                        </a:rPr>
                        <a:t> </a:t>
                      </a:r>
                      <a:r>
                        <a:rPr lang="en-US" altLang="zh-CN" sz="1800" b="1" dirty="0" err="1">
                          <a:solidFill>
                            <a:schemeClr val="bg1"/>
                          </a:solidFill>
                          <a:latin typeface="Times New Roman" panose="02020603050405020304" pitchFamily="18" charset="0"/>
                          <a:cs typeface="Times New Roman" panose="02020603050405020304" pitchFamily="18" charset="0"/>
                        </a:rPr>
                        <a:t>thuyết</a:t>
                      </a:r>
                      <a:r>
                        <a:rPr lang="en-US" altLang="zh-CN" sz="1800" b="1" dirty="0">
                          <a:solidFill>
                            <a:schemeClr val="bg1"/>
                          </a:solidFill>
                          <a:latin typeface="Times New Roman" panose="02020603050405020304" pitchFamily="18" charset="0"/>
                          <a:cs typeface="Times New Roman" panose="02020603050405020304" pitchFamily="18" charset="0"/>
                        </a:rPr>
                        <a:t> </a:t>
                      </a:r>
                      <a:r>
                        <a:rPr lang="en-US" altLang="zh-CN" sz="1800" b="1" dirty="0" err="1">
                          <a:solidFill>
                            <a:schemeClr val="bg1"/>
                          </a:solidFill>
                          <a:latin typeface="Times New Roman" panose="02020603050405020304" pitchFamily="18" charset="0"/>
                          <a:cs typeface="Times New Roman" panose="02020603050405020304" pitchFamily="18" charset="0"/>
                        </a:rPr>
                        <a:t>minh</a:t>
                      </a:r>
                      <a:r>
                        <a:rPr lang="vi-VN" altLang="zh-CN" sz="1800" b="1" dirty="0">
                          <a:solidFill>
                            <a:schemeClr val="bg1"/>
                          </a:solidFill>
                          <a:latin typeface="Times New Roman" panose="02020603050405020304" pitchFamily="18" charset="0"/>
                          <a:cs typeface="Times New Roman" panose="02020603050405020304" pitchFamily="18" charset="0"/>
                        </a:rPr>
                        <a:t> giải thích</a:t>
                      </a:r>
                    </a:p>
                    <a:p>
                      <a:pPr algn="ctr"/>
                      <a:r>
                        <a:rPr lang="vi-VN" altLang="zh-CN" sz="1800" b="1" dirty="0">
                          <a:solidFill>
                            <a:schemeClr val="bg1"/>
                          </a:solidFill>
                          <a:latin typeface="Times New Roman" panose="02020603050405020304" pitchFamily="18" charset="0"/>
                          <a:cs typeface="Times New Roman" panose="02020603050405020304" pitchFamily="18" charset="0"/>
                        </a:rPr>
                        <a:t> một hiện tượng tự nhiên.</a:t>
                      </a:r>
                      <a:endParaRPr lang="en-US" sz="1800" b="1" dirty="0">
                        <a:solidFill>
                          <a:schemeClr val="bg1"/>
                        </a:solidFill>
                        <a:latin typeface="Times New Roman" panose="02020603050405020304" pitchFamily="18" charset="0"/>
                        <a:ea typeface="Times" panose="020B0500000000000000"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5070928"/>
                  </a:ext>
                </a:extLst>
              </a:tr>
              <a:tr h="1178560">
                <a:tc>
                  <a:txBody>
                    <a:bodyPr/>
                    <a:lstStyle/>
                    <a:p>
                      <a:pPr algn="ctr"/>
                      <a:r>
                        <a:rPr lang="en-US" sz="1800" b="1" dirty="0" err="1">
                          <a:latin typeface="Times New Roman" panose="02020603050405020304" pitchFamily="18" charset="0"/>
                          <a:cs typeface="Times New Roman" panose="02020603050405020304" pitchFamily="18" charset="0"/>
                        </a:rPr>
                        <a:t>Khái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niệm</a:t>
                      </a:r>
                      <a:endParaRPr lang="en-US" sz="1800" b="1" dirty="0">
                        <a:latin typeface="Times New Roman" panose="02020603050405020304" pitchFamily="18" charset="0"/>
                        <a:ea typeface="Times" panose="020B0500000000000000"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90065" rtl="0" eaLnBrk="1" fontAlgn="auto" latinLnBrk="0" hangingPunct="1">
                        <a:lnSpc>
                          <a:spcPct val="100000"/>
                        </a:lnSpc>
                        <a:spcBef>
                          <a:spcPts val="0"/>
                        </a:spcBef>
                        <a:spcAft>
                          <a:spcPts val="0"/>
                        </a:spcAft>
                        <a:buClrTx/>
                        <a:buSzTx/>
                        <a:buFontTx/>
                        <a:buNone/>
                        <a:tabLst/>
                        <a:defRPr/>
                      </a:pPr>
                      <a:endParaRPr lang="en-US" sz="1800" dirty="0">
                        <a:latin typeface="Times New Roman" panose="02020603050405020304" pitchFamily="18" charset="0"/>
                        <a:ea typeface="Times" panose="020B0500000000000000"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3146746"/>
                  </a:ext>
                </a:extLst>
              </a:tr>
              <a:tr h="174752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b="1" dirty="0" err="1">
                          <a:latin typeface="Times New Roman" panose="02020603050405020304" pitchFamily="18" charset="0"/>
                          <a:cs typeface="Times New Roman" panose="02020603050405020304" pitchFamily="18" charset="0"/>
                        </a:rPr>
                        <a:t>Cấu</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trúc</a:t>
                      </a:r>
                      <a:endParaRPr lang="en-US" sz="1800" b="1" dirty="0">
                        <a:latin typeface="Times New Roman" panose="02020603050405020304" pitchFamily="18" charset="0"/>
                        <a:ea typeface="Times" panose="020B0500000000000000"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800" dirty="0">
                        <a:latin typeface="Times New Roman" panose="02020603050405020304" pitchFamily="18" charset="0"/>
                        <a:ea typeface="Times" panose="020B0500000000000000"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376933"/>
                  </a:ext>
                </a:extLst>
              </a:tr>
              <a:tr h="142165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b="1" dirty="0" err="1">
                          <a:latin typeface="Times New Roman" panose="02020603050405020304" pitchFamily="18" charset="0"/>
                          <a:cs typeface="Times New Roman" panose="02020603050405020304" pitchFamily="18" charset="0"/>
                        </a:rPr>
                        <a:t>Cách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sử</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dụng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từ</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ngữ</a:t>
                      </a:r>
                      <a:endParaRPr lang="en-US" sz="1800" b="1" dirty="0">
                        <a:latin typeface="Times New Roman" panose="02020603050405020304" pitchFamily="18" charset="0"/>
                        <a:ea typeface="Times" panose="020B0500000000000000"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800" dirty="0">
                        <a:latin typeface="Times New Roman" panose="02020603050405020304" pitchFamily="18" charset="0"/>
                        <a:ea typeface="Times" panose="020B0500000000000000"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9466198"/>
                  </a:ext>
                </a:extLst>
              </a:tr>
            </a:tbl>
          </a:graphicData>
        </a:graphic>
      </p:graphicFrame>
      <p:sp>
        <p:nvSpPr>
          <p:cNvPr id="3" name="TextBox 2">
            <a:extLst>
              <a:ext uri="{FF2B5EF4-FFF2-40B4-BE49-F238E27FC236}">
                <a16:creationId xmlns:a16="http://schemas.microsoft.com/office/drawing/2014/main" id="{F1A4E817-E8FC-6F7B-18F1-D556724704BE}"/>
              </a:ext>
            </a:extLst>
          </p:cNvPr>
          <p:cNvSpPr txBox="1"/>
          <p:nvPr/>
        </p:nvSpPr>
        <p:spPr>
          <a:xfrm>
            <a:off x="3999904" y="2288613"/>
            <a:ext cx="7792719" cy="646331"/>
          </a:xfrm>
          <a:prstGeom prst="rect">
            <a:avLst/>
          </a:prstGeom>
          <a:noFill/>
        </p:spPr>
        <p:txBody>
          <a:bodyPr wrap="square" rtlCol="0">
            <a:spAutoFit/>
          </a:bodyPr>
          <a:lstStyle/>
          <a:p>
            <a:pPr algn="just"/>
            <a:r>
              <a:rPr lang="en-US" dirty="0">
                <a:latin typeface="+mj-lt"/>
              </a:rPr>
              <a:t>- </a:t>
            </a:r>
            <a:r>
              <a:rPr lang="vi-VN" dirty="0">
                <a:latin typeface="+mj-lt"/>
              </a:rPr>
              <a:t>Văn bản thông tin giải thích một hiện tượng tự nhiên được viết để lý giải nguyên nhân xuất hiện và cách thức diễn ra của một hiện tượng tự nhiên.</a:t>
            </a:r>
          </a:p>
        </p:txBody>
      </p:sp>
      <p:sp>
        <p:nvSpPr>
          <p:cNvPr id="4" name="TextBox 3">
            <a:extLst>
              <a:ext uri="{FF2B5EF4-FFF2-40B4-BE49-F238E27FC236}">
                <a16:creationId xmlns:a16="http://schemas.microsoft.com/office/drawing/2014/main" id="{BBDE8F6E-4253-6F1F-A8B3-26C849E81669}"/>
              </a:ext>
            </a:extLst>
          </p:cNvPr>
          <p:cNvSpPr txBox="1"/>
          <p:nvPr/>
        </p:nvSpPr>
        <p:spPr>
          <a:xfrm>
            <a:off x="3999903" y="2934944"/>
            <a:ext cx="7335885" cy="646331"/>
          </a:xfrm>
          <a:prstGeom prst="rect">
            <a:avLst/>
          </a:prstGeom>
          <a:noFill/>
        </p:spPr>
        <p:txBody>
          <a:bodyPr wrap="square" rtlCol="0">
            <a:spAutoFit/>
          </a:bodyPr>
          <a:lstStyle/>
          <a:p>
            <a:r>
              <a:rPr lang="en-US" dirty="0">
                <a:latin typeface="+mj-lt"/>
              </a:rPr>
              <a:t>- </a:t>
            </a:r>
            <a:r>
              <a:rPr lang="vi-VN" dirty="0">
                <a:latin typeface="+mj-lt"/>
              </a:rPr>
              <a:t>Kiểu văn bản này thường xuất hiện trong các tài liệu khoa học </a:t>
            </a:r>
          </a:p>
          <a:p>
            <a:endParaRPr lang="en-US" dirty="0"/>
          </a:p>
        </p:txBody>
      </p:sp>
      <p:sp>
        <p:nvSpPr>
          <p:cNvPr id="9" name="TextBox 8">
            <a:extLst>
              <a:ext uri="{FF2B5EF4-FFF2-40B4-BE49-F238E27FC236}">
                <a16:creationId xmlns:a16="http://schemas.microsoft.com/office/drawing/2014/main" id="{03DF2D37-C373-70E9-D3D1-DAD22974A461}"/>
              </a:ext>
            </a:extLst>
          </p:cNvPr>
          <p:cNvSpPr txBox="1"/>
          <p:nvPr/>
        </p:nvSpPr>
        <p:spPr>
          <a:xfrm>
            <a:off x="3999904" y="3449089"/>
            <a:ext cx="7999055" cy="1754326"/>
          </a:xfrm>
          <a:prstGeom prst="rect">
            <a:avLst/>
          </a:prstGeom>
          <a:noFill/>
        </p:spPr>
        <p:txBody>
          <a:bodyPr wrap="square" rtlCol="0">
            <a:spAutoFit/>
          </a:bodyPr>
          <a:lstStyle/>
          <a:p>
            <a:pPr algn="just"/>
            <a:r>
              <a:rPr lang="en-US" dirty="0">
                <a:latin typeface="+mj-lt"/>
              </a:rPr>
              <a:t>- </a:t>
            </a:r>
            <a:r>
              <a:rPr lang="vi-VN" b="1" dirty="0">
                <a:latin typeface="+mj-lt"/>
              </a:rPr>
              <a:t>Phần mở đầu: </a:t>
            </a:r>
            <a:r>
              <a:rPr lang="vi-VN" dirty="0">
                <a:latin typeface="+mj-lt"/>
              </a:rPr>
              <a:t>giới thiệu khái quát về hiện tượng hoặc quá trình xảy ra hiện tượng trong thế giới tự nhiên.</a:t>
            </a:r>
          </a:p>
          <a:p>
            <a:pPr algn="just"/>
            <a:r>
              <a:rPr lang="en-US" dirty="0">
                <a:latin typeface="+mj-lt"/>
              </a:rPr>
              <a:t>- </a:t>
            </a:r>
            <a:r>
              <a:rPr lang="vi-VN" b="1" dirty="0">
                <a:latin typeface="+mj-lt"/>
              </a:rPr>
              <a:t>Phần nội dung: </a:t>
            </a:r>
            <a:r>
              <a:rPr lang="vi-VN" dirty="0">
                <a:latin typeface="+mj-lt"/>
              </a:rPr>
              <a:t>giải thích nguyên nhân xuất hiện và cách thức diễn ra của hiện tượng tự nhiên.</a:t>
            </a:r>
          </a:p>
          <a:p>
            <a:pPr algn="just"/>
            <a:r>
              <a:rPr lang="en-US" dirty="0">
                <a:latin typeface="+mj-lt"/>
              </a:rPr>
              <a:t>- </a:t>
            </a:r>
            <a:r>
              <a:rPr lang="vi-VN" b="1" dirty="0">
                <a:latin typeface="+mj-lt"/>
              </a:rPr>
              <a:t>Phần kết thúc: </a:t>
            </a:r>
            <a:r>
              <a:rPr lang="vi-VN" dirty="0">
                <a:latin typeface="+mj-lt"/>
              </a:rPr>
              <a:t>thường trình bày sự việc cuối của hiện tượng tự nhiên hoặc tóm tắt nội dung giải thích.</a:t>
            </a:r>
          </a:p>
        </p:txBody>
      </p:sp>
      <p:sp>
        <p:nvSpPr>
          <p:cNvPr id="10" name="TextBox 9">
            <a:extLst>
              <a:ext uri="{FF2B5EF4-FFF2-40B4-BE49-F238E27FC236}">
                <a16:creationId xmlns:a16="http://schemas.microsoft.com/office/drawing/2014/main" id="{729D9F4C-0F90-9DFB-E00A-0C6CFC059933}"/>
              </a:ext>
            </a:extLst>
          </p:cNvPr>
          <p:cNvSpPr txBox="1"/>
          <p:nvPr/>
        </p:nvSpPr>
        <p:spPr>
          <a:xfrm>
            <a:off x="3999903" y="5355777"/>
            <a:ext cx="7999055" cy="923330"/>
          </a:xfrm>
          <a:prstGeom prst="rect">
            <a:avLst/>
          </a:prstGeom>
          <a:noFill/>
        </p:spPr>
        <p:txBody>
          <a:bodyPr wrap="square" rtlCol="0">
            <a:spAutoFit/>
          </a:bodyPr>
          <a:lstStyle/>
          <a:p>
            <a:pPr algn="just"/>
            <a:r>
              <a:rPr lang="en-US" dirty="0">
                <a:latin typeface="+mj-lt"/>
              </a:rPr>
              <a:t>- </a:t>
            </a:r>
            <a:r>
              <a:rPr lang="en-US" dirty="0">
                <a:latin typeface="Times New Roman" panose="02020603050405020304" pitchFamily="18" charset="0"/>
                <a:cs typeface="Times New Roman" panose="02020603050405020304" pitchFamily="18" charset="0"/>
              </a:rPr>
              <a:t>T</a:t>
            </a:r>
            <a:r>
              <a:rPr lang="vi-VN" dirty="0">
                <a:latin typeface="Times New Roman" panose="02020603050405020304" pitchFamily="18" charset="0"/>
                <a:cs typeface="Times New Roman" panose="02020603050405020304" pitchFamily="18" charset="0"/>
              </a:rPr>
              <a:t>hường </a:t>
            </a:r>
            <a:r>
              <a:rPr lang="vi-VN" dirty="0">
                <a:latin typeface="+mj-lt"/>
              </a:rPr>
              <a:t>sử dụng từ ngữ thuộc một chuyên ngành khoa học cụ thể (địa lý, sinh học, thiên văn học,…) động từ miêu tả hoạt động trạng thái (ví dụ: vỡ, phun trào, mọc, chuyển động, xoay, …), từ ngữ miêu tả trên tự (bắt đầu, kế tiếp, tiếp theo, …).</a:t>
            </a:r>
          </a:p>
        </p:txBody>
      </p:sp>
      <p:pic>
        <p:nvPicPr>
          <p:cNvPr id="5" name="图片 15">
            <a:extLst>
              <a:ext uri="{FF2B5EF4-FFF2-40B4-BE49-F238E27FC236}">
                <a16:creationId xmlns:a16="http://schemas.microsoft.com/office/drawing/2014/main" id="{564D51C9-111D-A64B-0928-F23F2F41D0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5069" y="146577"/>
            <a:ext cx="2126931" cy="1869987"/>
          </a:xfrm>
          <a:prstGeom prst="rect">
            <a:avLst/>
          </a:prstGeom>
        </p:spPr>
      </p:pic>
    </p:spTree>
    <p:extLst>
      <p:ext uri="{BB962C8B-B14F-4D97-AF65-F5344CB8AC3E}">
        <p14:creationId xmlns:p14="http://schemas.microsoft.com/office/powerpoint/2010/main" val="30916478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ipe(down)">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par>
                          <p:cTn id="38" fill="hold">
                            <p:stCondLst>
                              <p:cond delay="500"/>
                            </p:stCondLst>
                            <p:childTnLst>
                              <p:par>
                                <p:cTn id="39" presetID="42" presetClass="entr" presetSubtype="0"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3"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6028" y="409903"/>
            <a:ext cx="3600038" cy="584775"/>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BÀI 2</a:t>
            </a:r>
          </a:p>
        </p:txBody>
      </p:sp>
      <p:sp>
        <p:nvSpPr>
          <p:cNvPr id="6" name="TextBox 5"/>
          <p:cNvSpPr txBox="1"/>
          <p:nvPr/>
        </p:nvSpPr>
        <p:spPr>
          <a:xfrm>
            <a:off x="4406648" y="1133254"/>
            <a:ext cx="3908013" cy="523220"/>
          </a:xfrm>
          <a:prstGeom prst="rect">
            <a:avLst/>
          </a:prstGeom>
          <a:solidFill>
            <a:schemeClr val="accent4">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PHIẾU HỌC TẬP SỐ 2</a:t>
            </a:r>
          </a:p>
        </p:txBody>
      </p:sp>
      <p:sp>
        <p:nvSpPr>
          <p:cNvPr id="2" name="Rounded Rectangle 1"/>
          <p:cNvSpPr/>
          <p:nvPr/>
        </p:nvSpPr>
        <p:spPr>
          <a:xfrm>
            <a:off x="378361" y="1770709"/>
            <a:ext cx="11813639" cy="946185"/>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400" b="1" noProof="1">
                <a:solidFill>
                  <a:srgbClr val="ED7D31">
                    <a:lumMod val="50000"/>
                  </a:srgbClr>
                </a:solidFill>
                <a:latin typeface="Times New Roman" panose="02020603050405020304" pitchFamily="18" charset="0"/>
                <a:cs typeface="Times New Roman" panose="02020603050405020304" pitchFamily="18" charset="0"/>
              </a:rPr>
              <a:t>Tóm tắt hai văn bản “</a:t>
            </a:r>
            <a:r>
              <a:rPr lang="en-US" sz="2400" b="1" i="1" noProof="1">
                <a:solidFill>
                  <a:srgbClr val="ED7D31">
                    <a:lumMod val="50000"/>
                  </a:srgbClr>
                </a:solidFill>
                <a:latin typeface="Times New Roman" panose="02020603050405020304" pitchFamily="18" charset="0"/>
                <a:cs typeface="Times New Roman" panose="02020603050405020304" pitchFamily="18" charset="0"/>
              </a:rPr>
              <a:t>Bạn đã biết gì về sóng thần?</a:t>
            </a:r>
            <a:r>
              <a:rPr lang="en-US" sz="2400" b="1" noProof="1">
                <a:solidFill>
                  <a:srgbClr val="ED7D31">
                    <a:lumMod val="50000"/>
                  </a:srgbClr>
                </a:solidFill>
                <a:latin typeface="Times New Roman" panose="02020603050405020304" pitchFamily="18" charset="0"/>
                <a:cs typeface="Times New Roman" panose="02020603050405020304" pitchFamily="18" charset="0"/>
              </a:rPr>
              <a:t>” và “</a:t>
            </a:r>
            <a:r>
              <a:rPr lang="en-US" sz="2400" b="1" i="1" noProof="1">
                <a:solidFill>
                  <a:srgbClr val="ED7D31">
                    <a:lumMod val="50000"/>
                  </a:srgbClr>
                </a:solidFill>
                <a:latin typeface="Times New Roman" panose="02020603050405020304" pitchFamily="18" charset="0"/>
                <a:cs typeface="Times New Roman" panose="02020603050405020304" pitchFamily="18" charset="0"/>
              </a:rPr>
              <a:t>Sao băng là gì và những điều cần biết về sao băng</a:t>
            </a:r>
            <a:r>
              <a:rPr lang="en-US" sz="2400" b="1" noProof="1">
                <a:solidFill>
                  <a:srgbClr val="ED7D31">
                    <a:lumMod val="50000"/>
                  </a:srgbClr>
                </a:solidFill>
                <a:latin typeface="Times New Roman" panose="02020603050405020304" pitchFamily="18" charset="0"/>
                <a:cs typeface="Times New Roman" panose="02020603050405020304" pitchFamily="18" charset="0"/>
              </a:rPr>
              <a:t>?” Theo các nội dung trong bảng sau: </a:t>
            </a:r>
            <a:endParaRPr kumimoji="0" lang="en-US" sz="2400" b="0" i="0" u="none" strike="noStrike" kern="1200" cap="none" spc="0" normalizeH="0" baseline="0" noProof="1">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endParaRPr>
          </a:p>
        </p:txBody>
      </p:sp>
      <p:pic>
        <p:nvPicPr>
          <p:cNvPr id="10" name="图片 3"/>
          <p:cNvPicPr>
            <a:picLocks noChangeAspect="1"/>
          </p:cNvPicPr>
          <p:nvPr/>
        </p:nvPicPr>
        <p:blipFill rotWithShape="1">
          <a:blip r:embed="rId2">
            <a:extLst>
              <a:ext uri="{28A0092B-C50C-407E-A947-70E740481C1C}">
                <a14:useLocalDpi xmlns:a14="http://schemas.microsoft.com/office/drawing/2010/main" val="0"/>
              </a:ext>
            </a:extLst>
          </a:blip>
          <a:srcRect b="3774"/>
          <a:stretch>
            <a:fillRect/>
          </a:stretch>
        </p:blipFill>
        <p:spPr>
          <a:xfrm>
            <a:off x="9340353" y="218647"/>
            <a:ext cx="2157224" cy="1552062"/>
          </a:xfrm>
          <a:prstGeom prst="rect">
            <a:avLst/>
          </a:prstGeom>
        </p:spPr>
      </p:pic>
      <p:graphicFrame>
        <p:nvGraphicFramePr>
          <p:cNvPr id="4" name="Table 3">
            <a:extLst>
              <a:ext uri="{FF2B5EF4-FFF2-40B4-BE49-F238E27FC236}">
                <a16:creationId xmlns:a16="http://schemas.microsoft.com/office/drawing/2014/main" id="{DF1F4DA5-F8FF-1C72-A74E-DEF528EC95EB}"/>
              </a:ext>
            </a:extLst>
          </p:cNvPr>
          <p:cNvGraphicFramePr>
            <a:graphicFrameLocks noGrp="1"/>
          </p:cNvGraphicFramePr>
          <p:nvPr>
            <p:extLst>
              <p:ext uri="{D42A27DB-BD31-4B8C-83A1-F6EECF244321}">
                <p14:modId xmlns:p14="http://schemas.microsoft.com/office/powerpoint/2010/main" val="1730031712"/>
              </p:ext>
            </p:extLst>
          </p:nvPr>
        </p:nvGraphicFramePr>
        <p:xfrm>
          <a:off x="536028" y="2926080"/>
          <a:ext cx="11330852" cy="3408680"/>
        </p:xfrm>
        <a:graphic>
          <a:graphicData uri="http://schemas.openxmlformats.org/drawingml/2006/table">
            <a:tbl>
              <a:tblPr firstRow="1" bandRow="1">
                <a:tableStyleId>{B301B821-A1FF-4177-AEE7-76D212191A09}</a:tableStyleId>
              </a:tblPr>
              <a:tblGrid>
                <a:gridCol w="2273954">
                  <a:extLst>
                    <a:ext uri="{9D8B030D-6E8A-4147-A177-3AD203B41FA5}">
                      <a16:colId xmlns:a16="http://schemas.microsoft.com/office/drawing/2014/main" val="1532215780"/>
                    </a:ext>
                  </a:extLst>
                </a:gridCol>
                <a:gridCol w="4528451">
                  <a:extLst>
                    <a:ext uri="{9D8B030D-6E8A-4147-A177-3AD203B41FA5}">
                      <a16:colId xmlns:a16="http://schemas.microsoft.com/office/drawing/2014/main" val="2859267179"/>
                    </a:ext>
                  </a:extLst>
                </a:gridCol>
                <a:gridCol w="4528447">
                  <a:extLst>
                    <a:ext uri="{9D8B030D-6E8A-4147-A177-3AD203B41FA5}">
                      <a16:colId xmlns:a16="http://schemas.microsoft.com/office/drawing/2014/main" val="2660007289"/>
                    </a:ext>
                  </a:extLst>
                </a:gridCol>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b="1" dirty="0" err="1">
                          <a:solidFill>
                            <a:schemeClr val="bg1"/>
                          </a:solidFill>
                          <a:latin typeface="Times New Roman" panose="02020603050405020304" pitchFamily="18" charset="0"/>
                          <a:cs typeface="Times New Roman" panose="02020603050405020304" pitchFamily="18" charset="0"/>
                        </a:rPr>
                        <a:t>Phương</a:t>
                      </a:r>
                      <a:r>
                        <a:rPr lang="en-US" sz="1400" b="1" dirty="0">
                          <a:solidFill>
                            <a:schemeClr val="bg1"/>
                          </a:solidFill>
                          <a:latin typeface="Times New Roman" panose="02020603050405020304" pitchFamily="18" charset="0"/>
                          <a:cs typeface="Times New Roman" panose="02020603050405020304" pitchFamily="18" charset="0"/>
                        </a:rPr>
                        <a:t> </a:t>
                      </a:r>
                      <a:r>
                        <a:rPr lang="en-US" sz="1400" b="1" dirty="0" err="1">
                          <a:solidFill>
                            <a:schemeClr val="bg1"/>
                          </a:solidFill>
                          <a:latin typeface="Times New Roman" panose="02020603050405020304" pitchFamily="18" charset="0"/>
                          <a:cs typeface="Times New Roman" panose="02020603050405020304" pitchFamily="18" charset="0"/>
                        </a:rPr>
                        <a:t>diện</a:t>
                      </a:r>
                      <a:r>
                        <a:rPr lang="en-US" sz="1400" b="1" dirty="0">
                          <a:solidFill>
                            <a:schemeClr val="bg1"/>
                          </a:solidFill>
                          <a:latin typeface="Times New Roman" panose="02020603050405020304" pitchFamily="18" charset="0"/>
                          <a:cs typeface="Times New Roman" panose="02020603050405020304" pitchFamily="18" charset="0"/>
                        </a:rPr>
                        <a:t> </a:t>
                      </a:r>
                      <a:r>
                        <a:rPr lang="en-US" sz="1400" b="1" dirty="0" err="1">
                          <a:solidFill>
                            <a:schemeClr val="bg1"/>
                          </a:solidFill>
                          <a:latin typeface="Times New Roman" panose="02020603050405020304" pitchFamily="18" charset="0"/>
                          <a:cs typeface="Times New Roman" panose="02020603050405020304" pitchFamily="18" charset="0"/>
                        </a:rPr>
                        <a:t>tóm</a:t>
                      </a:r>
                      <a:r>
                        <a:rPr lang="en-US" sz="1400" b="1" dirty="0">
                          <a:solidFill>
                            <a:schemeClr val="bg1"/>
                          </a:solidFill>
                          <a:latin typeface="Times New Roman" panose="02020603050405020304" pitchFamily="18" charset="0"/>
                          <a:cs typeface="Times New Roman" panose="02020603050405020304" pitchFamily="18" charset="0"/>
                        </a:rPr>
                        <a:t> </a:t>
                      </a:r>
                      <a:r>
                        <a:rPr lang="en-US" sz="1400" b="1" dirty="0" err="1">
                          <a:solidFill>
                            <a:schemeClr val="bg1"/>
                          </a:solidFill>
                          <a:latin typeface="Times New Roman" panose="02020603050405020304" pitchFamily="18" charset="0"/>
                          <a:cs typeface="Times New Roman" panose="02020603050405020304" pitchFamily="18" charset="0"/>
                        </a:rPr>
                        <a:t>tắt</a:t>
                      </a:r>
                      <a:endParaRPr lang="en-US" sz="1400" b="1" i="0"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b="1" dirty="0" err="1">
                          <a:solidFill>
                            <a:schemeClr val="bg1"/>
                          </a:solidFill>
                          <a:latin typeface="Times New Roman" panose="02020603050405020304" pitchFamily="18" charset="0"/>
                          <a:cs typeface="Times New Roman" panose="02020603050405020304" pitchFamily="18" charset="0"/>
                        </a:rPr>
                        <a:t>Bạn</a:t>
                      </a:r>
                      <a:r>
                        <a:rPr lang="en-US" sz="1400" b="1" dirty="0">
                          <a:solidFill>
                            <a:schemeClr val="bg1"/>
                          </a:solidFill>
                          <a:latin typeface="Times New Roman" panose="02020603050405020304" pitchFamily="18" charset="0"/>
                          <a:cs typeface="Times New Roman" panose="02020603050405020304" pitchFamily="18" charset="0"/>
                        </a:rPr>
                        <a:t> </a:t>
                      </a:r>
                      <a:r>
                        <a:rPr lang="en-US" sz="1400" b="1" dirty="0" err="1">
                          <a:solidFill>
                            <a:schemeClr val="bg1"/>
                          </a:solidFill>
                          <a:latin typeface="Times New Roman" panose="02020603050405020304" pitchFamily="18" charset="0"/>
                          <a:cs typeface="Times New Roman" panose="02020603050405020304" pitchFamily="18" charset="0"/>
                        </a:rPr>
                        <a:t>đã</a:t>
                      </a:r>
                      <a:r>
                        <a:rPr lang="en-US" sz="1400" b="1" dirty="0">
                          <a:solidFill>
                            <a:schemeClr val="bg1"/>
                          </a:solidFill>
                          <a:latin typeface="Times New Roman" panose="02020603050405020304" pitchFamily="18" charset="0"/>
                          <a:cs typeface="Times New Roman" panose="02020603050405020304" pitchFamily="18" charset="0"/>
                        </a:rPr>
                        <a:t> </a:t>
                      </a:r>
                      <a:r>
                        <a:rPr lang="en-US" sz="1400" b="1" dirty="0" err="1">
                          <a:solidFill>
                            <a:schemeClr val="bg1"/>
                          </a:solidFill>
                          <a:latin typeface="Times New Roman" panose="02020603050405020304" pitchFamily="18" charset="0"/>
                          <a:cs typeface="Times New Roman" panose="02020603050405020304" pitchFamily="18" charset="0"/>
                        </a:rPr>
                        <a:t>biết</a:t>
                      </a:r>
                      <a:r>
                        <a:rPr lang="en-US" sz="1400" b="1" dirty="0">
                          <a:solidFill>
                            <a:schemeClr val="bg1"/>
                          </a:solidFill>
                          <a:latin typeface="Times New Roman" panose="02020603050405020304" pitchFamily="18" charset="0"/>
                          <a:cs typeface="Times New Roman" panose="02020603050405020304" pitchFamily="18" charset="0"/>
                        </a:rPr>
                        <a:t> </a:t>
                      </a:r>
                      <a:r>
                        <a:rPr lang="en-US" sz="1400" b="1" dirty="0" err="1">
                          <a:solidFill>
                            <a:schemeClr val="bg1"/>
                          </a:solidFill>
                          <a:latin typeface="Times New Roman" panose="02020603050405020304" pitchFamily="18" charset="0"/>
                          <a:cs typeface="Times New Roman" panose="02020603050405020304" pitchFamily="18" charset="0"/>
                        </a:rPr>
                        <a:t>gì</a:t>
                      </a:r>
                      <a:r>
                        <a:rPr lang="en-US" sz="1400" b="1" dirty="0">
                          <a:solidFill>
                            <a:schemeClr val="bg1"/>
                          </a:solidFill>
                          <a:latin typeface="Times New Roman" panose="02020603050405020304" pitchFamily="18" charset="0"/>
                          <a:cs typeface="Times New Roman" panose="02020603050405020304" pitchFamily="18" charset="0"/>
                        </a:rPr>
                        <a:t> </a:t>
                      </a:r>
                      <a:r>
                        <a:rPr lang="en-US" sz="1400" b="1" dirty="0" err="1">
                          <a:solidFill>
                            <a:schemeClr val="bg1"/>
                          </a:solidFill>
                          <a:latin typeface="Times New Roman" panose="02020603050405020304" pitchFamily="18" charset="0"/>
                          <a:cs typeface="Times New Roman" panose="02020603050405020304" pitchFamily="18" charset="0"/>
                        </a:rPr>
                        <a:t>về</a:t>
                      </a:r>
                      <a:r>
                        <a:rPr lang="en-US" sz="1400" b="1" dirty="0">
                          <a:solidFill>
                            <a:schemeClr val="bg1"/>
                          </a:solidFill>
                          <a:latin typeface="Times New Roman" panose="02020603050405020304" pitchFamily="18" charset="0"/>
                          <a:cs typeface="Times New Roman" panose="02020603050405020304" pitchFamily="18" charset="0"/>
                        </a:rPr>
                        <a:t> </a:t>
                      </a:r>
                      <a:r>
                        <a:rPr lang="en-US" sz="1400" b="1" dirty="0" err="1">
                          <a:solidFill>
                            <a:schemeClr val="bg1"/>
                          </a:solidFill>
                          <a:latin typeface="Times New Roman" panose="02020603050405020304" pitchFamily="18" charset="0"/>
                          <a:cs typeface="Times New Roman" panose="02020603050405020304" pitchFamily="18" charset="0"/>
                        </a:rPr>
                        <a:t>sóng</a:t>
                      </a:r>
                      <a:r>
                        <a:rPr lang="en-US" sz="1400" b="1" dirty="0">
                          <a:solidFill>
                            <a:schemeClr val="bg1"/>
                          </a:solidFill>
                          <a:latin typeface="Times New Roman" panose="02020603050405020304" pitchFamily="18" charset="0"/>
                          <a:cs typeface="Times New Roman" panose="02020603050405020304" pitchFamily="18" charset="0"/>
                        </a:rPr>
                        <a:t> </a:t>
                      </a:r>
                      <a:r>
                        <a:rPr lang="en-US" sz="1400" b="1" dirty="0" err="1">
                          <a:solidFill>
                            <a:schemeClr val="bg1"/>
                          </a:solidFill>
                          <a:latin typeface="Times New Roman" panose="02020603050405020304" pitchFamily="18" charset="0"/>
                          <a:cs typeface="Times New Roman" panose="02020603050405020304" pitchFamily="18" charset="0"/>
                        </a:rPr>
                        <a:t>thần</a:t>
                      </a:r>
                      <a:r>
                        <a:rPr lang="en-US" sz="1400" b="1" dirty="0">
                          <a:solidFill>
                            <a:schemeClr val="bg1"/>
                          </a:solidFill>
                          <a:latin typeface="Times New Roman" panose="02020603050405020304" pitchFamily="18" charset="0"/>
                          <a:cs typeface="Times New Roman" panose="02020603050405020304" pitchFamily="18" charset="0"/>
                        </a:rPr>
                        <a:t>?</a:t>
                      </a:r>
                      <a:endParaRPr lang="en-US" sz="1400" b="1" i="1"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vi-VN" altLang="zh-CN" sz="1400" b="1" dirty="0">
                          <a:solidFill>
                            <a:schemeClr val="bg1"/>
                          </a:solidFill>
                          <a:latin typeface="Times New Roman" panose="02020603050405020304" pitchFamily="18" charset="0"/>
                          <a:cs typeface="Times New Roman" panose="02020603050405020304" pitchFamily="18" charset="0"/>
                        </a:rPr>
                        <a:t>Sao băng là gì và những điều cần biết về sao băng? </a:t>
                      </a:r>
                      <a:endParaRPr lang="en-US" sz="1400" b="1" i="1"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2598449"/>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b="1" dirty="0" err="1">
                          <a:latin typeface="Times New Roman" panose="02020603050405020304" pitchFamily="18" charset="0"/>
                          <a:cs typeface="Times New Roman" panose="02020603050405020304" pitchFamily="18" charset="0"/>
                        </a:rPr>
                        <a:t>Mục</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đích</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viết</a:t>
                      </a:r>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8466053"/>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b="1" dirty="0" err="1">
                          <a:latin typeface="Times New Roman" panose="02020603050405020304" pitchFamily="18" charset="0"/>
                          <a:cs typeface="Times New Roman" panose="02020603050405020304" pitchFamily="18" charset="0"/>
                        </a:rPr>
                        <a:t>Nội</a:t>
                      </a:r>
                      <a:r>
                        <a:rPr lang="en-US" sz="1400" b="1" dirty="0">
                          <a:latin typeface="Times New Roman" panose="02020603050405020304" pitchFamily="18" charset="0"/>
                          <a:cs typeface="Times New Roman" panose="02020603050405020304" pitchFamily="18" charset="0"/>
                        </a:rPr>
                        <a:t> dung </a:t>
                      </a:r>
                      <a:r>
                        <a:rPr lang="en-US" sz="1400" b="1" dirty="0" err="1">
                          <a:latin typeface="Times New Roman" panose="02020603050405020304" pitchFamily="18" charset="0"/>
                          <a:cs typeface="Times New Roman" panose="02020603050405020304" pitchFamily="18" charset="0"/>
                        </a:rPr>
                        <a:t>chính</a:t>
                      </a:r>
                      <a:endParaRPr lang="en-US" sz="1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5793164"/>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b="1" dirty="0" err="1">
                          <a:latin typeface="Times New Roman" panose="02020603050405020304" pitchFamily="18" charset="0"/>
                          <a:cs typeface="Times New Roman" panose="02020603050405020304" pitchFamily="18" charset="0"/>
                        </a:rPr>
                        <a:t>Cấu</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trúc</a:t>
                      </a:r>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6181748"/>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b="1" dirty="0" err="1">
                          <a:latin typeface="Times New Roman" panose="02020603050405020304" pitchFamily="18" charset="0"/>
                          <a:cs typeface="Times New Roman" panose="02020603050405020304" pitchFamily="18" charset="0"/>
                        </a:rPr>
                        <a:t>Cách</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trình</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bày</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thông</a:t>
                      </a:r>
                      <a:r>
                        <a:rPr lang="en-US" sz="1400" b="1" dirty="0">
                          <a:latin typeface="Times New Roman" panose="02020603050405020304" pitchFamily="18" charset="0"/>
                          <a:cs typeface="Times New Roman" panose="02020603050405020304" pitchFamily="18" charset="0"/>
                        </a:rPr>
                        <a:t> tin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7944294"/>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b="1" dirty="0" err="1">
                          <a:latin typeface="Times New Roman" panose="02020603050405020304" pitchFamily="18" charset="0"/>
                          <a:cs typeface="Times New Roman" panose="02020603050405020304" pitchFamily="18" charset="0"/>
                        </a:rPr>
                        <a:t>Nhan</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đề</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và</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đề</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mục</a:t>
                      </a:r>
                      <a:endParaRPr lang="en-US" sz="1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1968113"/>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b="1" dirty="0" err="1">
                          <a:latin typeface="Times New Roman" panose="02020603050405020304" pitchFamily="18" charset="0"/>
                          <a:cs typeface="Times New Roman" panose="02020603050405020304" pitchFamily="18" charset="0"/>
                        </a:rPr>
                        <a:t>Thông</a:t>
                      </a:r>
                      <a:r>
                        <a:rPr lang="en-US" sz="1400" b="1" dirty="0">
                          <a:latin typeface="Times New Roman" panose="02020603050405020304" pitchFamily="18" charset="0"/>
                          <a:cs typeface="Times New Roman" panose="02020603050405020304" pitchFamily="18" charset="0"/>
                        </a:rPr>
                        <a:t> tin </a:t>
                      </a:r>
                      <a:r>
                        <a:rPr lang="en-US" sz="1400" b="1" dirty="0" err="1">
                          <a:latin typeface="Times New Roman" panose="02020603050405020304" pitchFamily="18" charset="0"/>
                          <a:cs typeface="Times New Roman" panose="02020603050405020304" pitchFamily="18" charset="0"/>
                        </a:rPr>
                        <a:t>cơ</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bản</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và</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một</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số</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thông</a:t>
                      </a:r>
                      <a:r>
                        <a:rPr lang="en-US" sz="1400" b="1" dirty="0">
                          <a:latin typeface="Times New Roman" panose="02020603050405020304" pitchFamily="18" charset="0"/>
                          <a:cs typeface="Times New Roman" panose="02020603050405020304" pitchFamily="18" charset="0"/>
                        </a:rPr>
                        <a:t> tin chi </a:t>
                      </a:r>
                      <a:r>
                        <a:rPr lang="en-US" sz="1400" b="1" dirty="0" err="1">
                          <a:latin typeface="Times New Roman" panose="02020603050405020304" pitchFamily="18" charset="0"/>
                          <a:cs typeface="Times New Roman" panose="02020603050405020304" pitchFamily="18" charset="0"/>
                        </a:rPr>
                        <a:t>tiết</a:t>
                      </a:r>
                      <a:endParaRPr lang="en-US" sz="1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2522533"/>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b="1" dirty="0" err="1">
                          <a:latin typeface="Times New Roman" panose="02020603050405020304" pitchFamily="18" charset="0"/>
                          <a:cs typeface="Times New Roman" panose="02020603050405020304" pitchFamily="18" charset="0"/>
                        </a:rPr>
                        <a:t>Phương</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tiện</a:t>
                      </a:r>
                      <a:r>
                        <a:rPr lang="en-US" sz="1400" b="1" dirty="0">
                          <a:latin typeface="Times New Roman" panose="02020603050405020304" pitchFamily="18" charset="0"/>
                          <a:cs typeface="Times New Roman" panose="02020603050405020304" pitchFamily="18" charset="0"/>
                        </a:rPr>
                        <a:t> phi </a:t>
                      </a:r>
                      <a:r>
                        <a:rPr lang="en-US" sz="1400" b="1" dirty="0" err="1">
                          <a:latin typeface="Times New Roman" panose="02020603050405020304" pitchFamily="18" charset="0"/>
                          <a:cs typeface="Times New Roman" panose="02020603050405020304" pitchFamily="18" charset="0"/>
                        </a:rPr>
                        <a:t>ngôn</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ngữ</a:t>
                      </a:r>
                      <a:endParaRPr lang="en-US" sz="1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2402035"/>
                  </a:ext>
                </a:extLst>
              </a:tr>
            </a:tbl>
          </a:graphicData>
        </a:graphic>
      </p:graphicFrame>
    </p:spTree>
    <p:extLst>
      <p:ext uri="{BB962C8B-B14F-4D97-AF65-F5344CB8AC3E}">
        <p14:creationId xmlns:p14="http://schemas.microsoft.com/office/powerpoint/2010/main" val="14070048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44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1+#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331173" y="20"/>
            <a:ext cx="3908013" cy="523220"/>
          </a:xfrm>
          <a:prstGeom prst="rect">
            <a:avLst/>
          </a:prstGeom>
          <a:solidFill>
            <a:schemeClr val="accent4">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PHIẾU HỌC TẬP SỐ 2</a:t>
            </a:r>
          </a:p>
        </p:txBody>
      </p:sp>
      <p:graphicFrame>
        <p:nvGraphicFramePr>
          <p:cNvPr id="4" name="Table 3">
            <a:extLst>
              <a:ext uri="{FF2B5EF4-FFF2-40B4-BE49-F238E27FC236}">
                <a16:creationId xmlns:a16="http://schemas.microsoft.com/office/drawing/2014/main" id="{DF1F4DA5-F8FF-1C72-A74E-DEF528EC95EB}"/>
              </a:ext>
            </a:extLst>
          </p:cNvPr>
          <p:cNvGraphicFramePr>
            <a:graphicFrameLocks noGrp="1"/>
          </p:cNvGraphicFramePr>
          <p:nvPr>
            <p:extLst>
              <p:ext uri="{D42A27DB-BD31-4B8C-83A1-F6EECF244321}">
                <p14:modId xmlns:p14="http://schemas.microsoft.com/office/powerpoint/2010/main" val="3080618927"/>
              </p:ext>
            </p:extLst>
          </p:nvPr>
        </p:nvGraphicFramePr>
        <p:xfrm>
          <a:off x="53241" y="584534"/>
          <a:ext cx="12055031" cy="6350967"/>
        </p:xfrm>
        <a:graphic>
          <a:graphicData uri="http://schemas.openxmlformats.org/drawingml/2006/table">
            <a:tbl>
              <a:tblPr firstRow="1" bandRow="1">
                <a:tableStyleId>{B301B821-A1FF-4177-AEE7-76D212191A09}</a:tableStyleId>
              </a:tblPr>
              <a:tblGrid>
                <a:gridCol w="2090519">
                  <a:extLst>
                    <a:ext uri="{9D8B030D-6E8A-4147-A177-3AD203B41FA5}">
                      <a16:colId xmlns:a16="http://schemas.microsoft.com/office/drawing/2014/main" val="1532215780"/>
                    </a:ext>
                  </a:extLst>
                </a:gridCol>
                <a:gridCol w="5080000">
                  <a:extLst>
                    <a:ext uri="{9D8B030D-6E8A-4147-A177-3AD203B41FA5}">
                      <a16:colId xmlns:a16="http://schemas.microsoft.com/office/drawing/2014/main" val="2859267179"/>
                    </a:ext>
                  </a:extLst>
                </a:gridCol>
                <a:gridCol w="4884512">
                  <a:extLst>
                    <a:ext uri="{9D8B030D-6E8A-4147-A177-3AD203B41FA5}">
                      <a16:colId xmlns:a16="http://schemas.microsoft.com/office/drawing/2014/main" val="2660007289"/>
                    </a:ext>
                  </a:extLst>
                </a:gridCol>
              </a:tblGrid>
              <a:tr h="44985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600" b="1" dirty="0" err="1">
                          <a:solidFill>
                            <a:schemeClr val="bg1"/>
                          </a:solidFill>
                          <a:latin typeface="Times New Roman" panose="02020603050405020304" pitchFamily="18" charset="0"/>
                          <a:cs typeface="Times New Roman" panose="02020603050405020304" pitchFamily="18" charset="0"/>
                        </a:rPr>
                        <a:t>Phương</a:t>
                      </a:r>
                      <a:r>
                        <a:rPr lang="en-US" sz="1600" b="1" dirty="0">
                          <a:solidFill>
                            <a:schemeClr val="bg1"/>
                          </a:solidFill>
                          <a:latin typeface="Times New Roman" panose="02020603050405020304" pitchFamily="18" charset="0"/>
                          <a:cs typeface="Times New Roman" panose="02020603050405020304" pitchFamily="18" charset="0"/>
                        </a:rPr>
                        <a:t> </a:t>
                      </a:r>
                      <a:r>
                        <a:rPr lang="en-US" sz="1600" b="1" dirty="0" err="1">
                          <a:solidFill>
                            <a:schemeClr val="bg1"/>
                          </a:solidFill>
                          <a:latin typeface="Times New Roman" panose="02020603050405020304" pitchFamily="18" charset="0"/>
                          <a:cs typeface="Times New Roman" panose="02020603050405020304" pitchFamily="18" charset="0"/>
                        </a:rPr>
                        <a:t>diện</a:t>
                      </a:r>
                      <a:r>
                        <a:rPr lang="en-US" sz="1600" b="1" dirty="0">
                          <a:solidFill>
                            <a:schemeClr val="bg1"/>
                          </a:solidFill>
                          <a:latin typeface="Times New Roman" panose="02020603050405020304" pitchFamily="18" charset="0"/>
                          <a:cs typeface="Times New Roman" panose="02020603050405020304" pitchFamily="18" charset="0"/>
                        </a:rPr>
                        <a:t> </a:t>
                      </a:r>
                      <a:r>
                        <a:rPr lang="en-US" sz="1600" b="1" dirty="0" err="1">
                          <a:solidFill>
                            <a:schemeClr val="bg1"/>
                          </a:solidFill>
                          <a:latin typeface="Times New Roman" panose="02020603050405020304" pitchFamily="18" charset="0"/>
                          <a:cs typeface="Times New Roman" panose="02020603050405020304" pitchFamily="18" charset="0"/>
                        </a:rPr>
                        <a:t>tóm</a:t>
                      </a:r>
                      <a:r>
                        <a:rPr lang="en-US" sz="1600" b="1" dirty="0">
                          <a:solidFill>
                            <a:schemeClr val="bg1"/>
                          </a:solidFill>
                          <a:latin typeface="Times New Roman" panose="02020603050405020304" pitchFamily="18" charset="0"/>
                          <a:cs typeface="Times New Roman" panose="02020603050405020304" pitchFamily="18" charset="0"/>
                        </a:rPr>
                        <a:t> </a:t>
                      </a:r>
                      <a:r>
                        <a:rPr lang="en-US" sz="1600" b="1" dirty="0" err="1">
                          <a:solidFill>
                            <a:schemeClr val="bg1"/>
                          </a:solidFill>
                          <a:latin typeface="Times New Roman" panose="02020603050405020304" pitchFamily="18" charset="0"/>
                          <a:cs typeface="Times New Roman" panose="02020603050405020304" pitchFamily="18" charset="0"/>
                        </a:rPr>
                        <a:t>tắt</a:t>
                      </a:r>
                      <a:endParaRPr lang="en-US" sz="1600" b="1" i="0"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600" b="1" dirty="0" err="1">
                          <a:solidFill>
                            <a:schemeClr val="bg1"/>
                          </a:solidFill>
                          <a:latin typeface="Times New Roman" panose="02020603050405020304" pitchFamily="18" charset="0"/>
                          <a:cs typeface="Times New Roman" panose="02020603050405020304" pitchFamily="18" charset="0"/>
                        </a:rPr>
                        <a:t>Bạn</a:t>
                      </a:r>
                      <a:r>
                        <a:rPr lang="en-US" sz="1600" b="1" dirty="0">
                          <a:solidFill>
                            <a:schemeClr val="bg1"/>
                          </a:solidFill>
                          <a:latin typeface="Times New Roman" panose="02020603050405020304" pitchFamily="18" charset="0"/>
                          <a:cs typeface="Times New Roman" panose="02020603050405020304" pitchFamily="18" charset="0"/>
                        </a:rPr>
                        <a:t> </a:t>
                      </a:r>
                      <a:r>
                        <a:rPr lang="en-US" sz="1600" b="1" dirty="0" err="1">
                          <a:solidFill>
                            <a:schemeClr val="bg1"/>
                          </a:solidFill>
                          <a:latin typeface="Times New Roman" panose="02020603050405020304" pitchFamily="18" charset="0"/>
                          <a:cs typeface="Times New Roman" panose="02020603050405020304" pitchFamily="18" charset="0"/>
                        </a:rPr>
                        <a:t>đã</a:t>
                      </a:r>
                      <a:r>
                        <a:rPr lang="en-US" sz="1600" b="1" dirty="0">
                          <a:solidFill>
                            <a:schemeClr val="bg1"/>
                          </a:solidFill>
                          <a:latin typeface="Times New Roman" panose="02020603050405020304" pitchFamily="18" charset="0"/>
                          <a:cs typeface="Times New Roman" panose="02020603050405020304" pitchFamily="18" charset="0"/>
                        </a:rPr>
                        <a:t> </a:t>
                      </a:r>
                      <a:r>
                        <a:rPr lang="en-US" sz="1600" b="1" dirty="0" err="1">
                          <a:solidFill>
                            <a:schemeClr val="bg1"/>
                          </a:solidFill>
                          <a:latin typeface="Times New Roman" panose="02020603050405020304" pitchFamily="18" charset="0"/>
                          <a:cs typeface="Times New Roman" panose="02020603050405020304" pitchFamily="18" charset="0"/>
                        </a:rPr>
                        <a:t>biết</a:t>
                      </a:r>
                      <a:r>
                        <a:rPr lang="en-US" sz="1600" b="1" dirty="0">
                          <a:solidFill>
                            <a:schemeClr val="bg1"/>
                          </a:solidFill>
                          <a:latin typeface="Times New Roman" panose="02020603050405020304" pitchFamily="18" charset="0"/>
                          <a:cs typeface="Times New Roman" panose="02020603050405020304" pitchFamily="18" charset="0"/>
                        </a:rPr>
                        <a:t> </a:t>
                      </a:r>
                      <a:r>
                        <a:rPr lang="en-US" sz="1600" b="1" dirty="0" err="1">
                          <a:solidFill>
                            <a:schemeClr val="bg1"/>
                          </a:solidFill>
                          <a:latin typeface="Times New Roman" panose="02020603050405020304" pitchFamily="18" charset="0"/>
                          <a:cs typeface="Times New Roman" panose="02020603050405020304" pitchFamily="18" charset="0"/>
                        </a:rPr>
                        <a:t>gì</a:t>
                      </a:r>
                      <a:r>
                        <a:rPr lang="en-US" sz="1600" b="1" dirty="0">
                          <a:solidFill>
                            <a:schemeClr val="bg1"/>
                          </a:solidFill>
                          <a:latin typeface="Times New Roman" panose="02020603050405020304" pitchFamily="18" charset="0"/>
                          <a:cs typeface="Times New Roman" panose="02020603050405020304" pitchFamily="18" charset="0"/>
                        </a:rPr>
                        <a:t> </a:t>
                      </a:r>
                      <a:r>
                        <a:rPr lang="en-US" sz="1600" b="1" dirty="0" err="1">
                          <a:solidFill>
                            <a:schemeClr val="bg1"/>
                          </a:solidFill>
                          <a:latin typeface="Times New Roman" panose="02020603050405020304" pitchFamily="18" charset="0"/>
                          <a:cs typeface="Times New Roman" panose="02020603050405020304" pitchFamily="18" charset="0"/>
                        </a:rPr>
                        <a:t>về</a:t>
                      </a:r>
                      <a:r>
                        <a:rPr lang="en-US" sz="1600" b="1" dirty="0">
                          <a:solidFill>
                            <a:schemeClr val="bg1"/>
                          </a:solidFill>
                          <a:latin typeface="Times New Roman" panose="02020603050405020304" pitchFamily="18" charset="0"/>
                          <a:cs typeface="Times New Roman" panose="02020603050405020304" pitchFamily="18" charset="0"/>
                        </a:rPr>
                        <a:t> </a:t>
                      </a:r>
                      <a:r>
                        <a:rPr lang="en-US" sz="1600" b="1" dirty="0" err="1">
                          <a:solidFill>
                            <a:schemeClr val="bg1"/>
                          </a:solidFill>
                          <a:latin typeface="Times New Roman" panose="02020603050405020304" pitchFamily="18" charset="0"/>
                          <a:cs typeface="Times New Roman" panose="02020603050405020304" pitchFamily="18" charset="0"/>
                        </a:rPr>
                        <a:t>sóng</a:t>
                      </a:r>
                      <a:r>
                        <a:rPr lang="en-US" sz="1600" b="1" dirty="0">
                          <a:solidFill>
                            <a:schemeClr val="bg1"/>
                          </a:solidFill>
                          <a:latin typeface="Times New Roman" panose="02020603050405020304" pitchFamily="18" charset="0"/>
                          <a:cs typeface="Times New Roman" panose="02020603050405020304" pitchFamily="18" charset="0"/>
                        </a:rPr>
                        <a:t> </a:t>
                      </a:r>
                      <a:r>
                        <a:rPr lang="en-US" sz="1600" b="1" dirty="0" err="1">
                          <a:solidFill>
                            <a:schemeClr val="bg1"/>
                          </a:solidFill>
                          <a:latin typeface="Times New Roman" panose="02020603050405020304" pitchFamily="18" charset="0"/>
                          <a:cs typeface="Times New Roman" panose="02020603050405020304" pitchFamily="18" charset="0"/>
                        </a:rPr>
                        <a:t>thần</a:t>
                      </a:r>
                      <a:r>
                        <a:rPr lang="en-US" sz="1600" b="1" dirty="0">
                          <a:solidFill>
                            <a:schemeClr val="bg1"/>
                          </a:solidFill>
                          <a:latin typeface="Times New Roman" panose="02020603050405020304" pitchFamily="18" charset="0"/>
                          <a:cs typeface="Times New Roman" panose="02020603050405020304" pitchFamily="18" charset="0"/>
                        </a:rPr>
                        <a:t>?</a:t>
                      </a:r>
                      <a:endParaRPr lang="en-US" sz="1600" b="1" i="1"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vi-VN" altLang="zh-CN" sz="1600" b="1" dirty="0">
                          <a:solidFill>
                            <a:schemeClr val="bg1"/>
                          </a:solidFill>
                          <a:latin typeface="Times New Roman" panose="02020603050405020304" pitchFamily="18" charset="0"/>
                          <a:cs typeface="Times New Roman" panose="02020603050405020304" pitchFamily="18" charset="0"/>
                        </a:rPr>
                        <a:t>Sao băng là gì và những điều cần biết về sao băng? </a:t>
                      </a:r>
                      <a:endParaRPr lang="en-US" sz="1600" b="1" i="1"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2598449"/>
                  </a:ext>
                </a:extLst>
              </a:tr>
              <a:tr h="55599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dirty="0" err="1">
                          <a:latin typeface="Times New Roman" panose="02020603050405020304" pitchFamily="18" charset="0"/>
                          <a:cs typeface="Times New Roman" panose="02020603050405020304" pitchFamily="18" charset="0"/>
                        </a:rPr>
                        <a:t>Mục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đích</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viết</a:t>
                      </a:r>
                      <a:endParaRPr lang="en-US" sz="16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8466053"/>
                  </a:ext>
                </a:extLst>
              </a:tr>
              <a:tr h="68924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dirty="0" err="1">
                          <a:latin typeface="Times New Roman" panose="02020603050405020304" pitchFamily="18" charset="0"/>
                          <a:cs typeface="Times New Roman" panose="02020603050405020304" pitchFamily="18" charset="0"/>
                        </a:rPr>
                        <a:t>Nội</a:t>
                      </a:r>
                      <a:r>
                        <a:rPr lang="en-US" sz="1600" b="1" dirty="0">
                          <a:latin typeface="Times New Roman" panose="02020603050405020304" pitchFamily="18" charset="0"/>
                          <a:cs typeface="Times New Roman" panose="02020603050405020304" pitchFamily="18" charset="0"/>
                        </a:rPr>
                        <a:t> dung </a:t>
                      </a:r>
                      <a:r>
                        <a:rPr lang="en-US" sz="1600" b="1" dirty="0" err="1">
                          <a:latin typeface="Times New Roman" panose="02020603050405020304" pitchFamily="18" charset="0"/>
                          <a:cs typeface="Times New Roman" panose="02020603050405020304" pitchFamily="18" charset="0"/>
                        </a:rPr>
                        <a:t>chính</a:t>
                      </a:r>
                      <a:endParaRPr lang="en-US" sz="16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5793164"/>
                  </a:ext>
                </a:extLst>
              </a:tr>
              <a:tr h="156086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dirty="0" err="1">
                          <a:latin typeface="Times New Roman" panose="02020603050405020304" pitchFamily="18" charset="0"/>
                          <a:cs typeface="Times New Roman" panose="02020603050405020304" pitchFamily="18" charset="0"/>
                        </a:rPr>
                        <a:t>Cấu</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trúc</a:t>
                      </a:r>
                      <a:endParaRPr lang="en-US" sz="1600" b="1" dirty="0">
                        <a:latin typeface="Times New Roman" panose="02020603050405020304" pitchFamily="18" charset="0"/>
                        <a:cs typeface="Times New Roman" panose="02020603050405020304" pitchFamily="18" charset="0"/>
                      </a:endParaRPr>
                    </a:p>
                    <a:p>
                      <a:endParaRPr lang="en-US" sz="16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6181748"/>
                  </a:ext>
                </a:extLst>
              </a:tr>
              <a:tr h="5994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dirty="0" err="1">
                          <a:latin typeface="Times New Roman" panose="02020603050405020304" pitchFamily="18" charset="0"/>
                          <a:cs typeface="Times New Roman" panose="02020603050405020304" pitchFamily="18" charset="0"/>
                        </a:rPr>
                        <a:t>Cách</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trình</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bày</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thông</a:t>
                      </a:r>
                      <a:r>
                        <a:rPr lang="en-US" sz="1600" b="1" dirty="0">
                          <a:latin typeface="Times New Roman" panose="02020603050405020304" pitchFamily="18" charset="0"/>
                          <a:cs typeface="Times New Roman" panose="02020603050405020304" pitchFamily="18" charset="0"/>
                        </a:rPr>
                        <a:t> tin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7944294"/>
                  </a:ext>
                </a:extLst>
              </a:tr>
              <a:tr h="8432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dirty="0" err="1">
                          <a:latin typeface="Times New Roman" panose="02020603050405020304" pitchFamily="18" charset="0"/>
                          <a:cs typeface="Times New Roman" panose="02020603050405020304" pitchFamily="18" charset="0"/>
                        </a:rPr>
                        <a:t>Nhan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đề</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và</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đề</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mục</a:t>
                      </a:r>
                      <a:endParaRPr lang="en-US" sz="16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1968113"/>
                  </a:ext>
                </a:extLst>
              </a:tr>
              <a:tr h="96305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dirty="0" err="1">
                          <a:latin typeface="Times New Roman" panose="02020603050405020304" pitchFamily="18" charset="0"/>
                          <a:cs typeface="Times New Roman" panose="02020603050405020304" pitchFamily="18" charset="0"/>
                        </a:rPr>
                        <a:t>Thông</a:t>
                      </a:r>
                      <a:r>
                        <a:rPr lang="en-US" sz="1600" b="1" dirty="0">
                          <a:latin typeface="Times New Roman" panose="02020603050405020304" pitchFamily="18" charset="0"/>
                          <a:cs typeface="Times New Roman" panose="02020603050405020304" pitchFamily="18" charset="0"/>
                        </a:rPr>
                        <a:t> tin </a:t>
                      </a:r>
                      <a:r>
                        <a:rPr lang="en-US" sz="1600" b="1" dirty="0" err="1">
                          <a:latin typeface="Times New Roman" panose="02020603050405020304" pitchFamily="18" charset="0"/>
                          <a:cs typeface="Times New Roman" panose="02020603050405020304" pitchFamily="18" charset="0"/>
                        </a:rPr>
                        <a:t>cơ</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bản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và</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một</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số</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thông</a:t>
                      </a:r>
                      <a:r>
                        <a:rPr lang="en-US" sz="1600" b="1" dirty="0">
                          <a:latin typeface="Times New Roman" panose="02020603050405020304" pitchFamily="18" charset="0"/>
                          <a:cs typeface="Times New Roman" panose="02020603050405020304" pitchFamily="18" charset="0"/>
                        </a:rPr>
                        <a:t> tin chi </a:t>
                      </a:r>
                      <a:r>
                        <a:rPr lang="en-US" sz="1600" b="1" dirty="0" err="1">
                          <a:latin typeface="Times New Roman" panose="02020603050405020304" pitchFamily="18" charset="0"/>
                          <a:cs typeface="Times New Roman" panose="02020603050405020304" pitchFamily="18" charset="0"/>
                        </a:rPr>
                        <a:t>tiết</a:t>
                      </a:r>
                      <a:endParaRPr lang="en-US" sz="16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2522533"/>
                  </a:ext>
                </a:extLst>
              </a:tr>
              <a:tr h="68924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dirty="0" err="1">
                          <a:latin typeface="Times New Roman" panose="02020603050405020304" pitchFamily="18" charset="0"/>
                          <a:cs typeface="Times New Roman" panose="02020603050405020304" pitchFamily="18" charset="0"/>
                        </a:rPr>
                        <a:t>Phương</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tiện</a:t>
                      </a:r>
                      <a:r>
                        <a:rPr lang="en-US" sz="1600" b="1" dirty="0">
                          <a:latin typeface="Times New Roman" panose="02020603050405020304" pitchFamily="18" charset="0"/>
                          <a:cs typeface="Times New Roman" panose="02020603050405020304" pitchFamily="18" charset="0"/>
                        </a:rPr>
                        <a:t> phi </a:t>
                      </a:r>
                      <a:r>
                        <a:rPr lang="en-US" sz="1600" b="1" dirty="0" err="1">
                          <a:latin typeface="Times New Roman" panose="02020603050405020304" pitchFamily="18" charset="0"/>
                          <a:cs typeface="Times New Roman" panose="02020603050405020304" pitchFamily="18" charset="0"/>
                        </a:rPr>
                        <a:t>ngôn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ngữ</a:t>
                      </a:r>
                      <a:endParaRPr lang="en-US" sz="16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2402035"/>
                  </a:ext>
                </a:extLst>
              </a:tr>
            </a:tbl>
          </a:graphicData>
        </a:graphic>
      </p:graphicFrame>
      <p:sp>
        <p:nvSpPr>
          <p:cNvPr id="7" name="TextBox 6">
            <a:extLst>
              <a:ext uri="{FF2B5EF4-FFF2-40B4-BE49-F238E27FC236}">
                <a16:creationId xmlns:a16="http://schemas.microsoft.com/office/drawing/2014/main" id="{DE43F78E-0A32-C979-3B01-CF248F1A543E}"/>
              </a:ext>
            </a:extLst>
          </p:cNvPr>
          <p:cNvSpPr txBox="1"/>
          <p:nvPr/>
        </p:nvSpPr>
        <p:spPr>
          <a:xfrm>
            <a:off x="2153920" y="1137345"/>
            <a:ext cx="5110480" cy="338554"/>
          </a:xfrm>
          <a:prstGeom prst="rect">
            <a:avLst/>
          </a:prstGeom>
          <a:noFill/>
        </p:spPr>
        <p:txBody>
          <a:bodyPr wrap="square">
            <a:spAutoFit/>
          </a:bodyPr>
          <a:lstStyle/>
          <a:p>
            <a:pPr lvl="0" algn="just">
              <a:defRPr/>
            </a:pPr>
            <a:r>
              <a:rPr lang="vi-VN" sz="1600" dirty="0">
                <a:solidFill>
                  <a:prstClr val="black"/>
                </a:solidFill>
                <a:latin typeface="Times New Roman" panose="02020603050405020304" pitchFamily="18" charset="0"/>
                <a:cs typeface="Times New Roman" panose="02020603050405020304" pitchFamily="18" charset="0"/>
              </a:rPr>
              <a:t>Để người đọc cập nhật thông tin cơ bản về sóng thần.</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BB4DE85-09CB-E022-5220-63BA4D704FFA}"/>
              </a:ext>
            </a:extLst>
          </p:cNvPr>
          <p:cNvSpPr txBox="1"/>
          <p:nvPr/>
        </p:nvSpPr>
        <p:spPr>
          <a:xfrm>
            <a:off x="7264400" y="1060401"/>
            <a:ext cx="4843872" cy="584775"/>
          </a:xfrm>
          <a:prstGeom prst="rect">
            <a:avLst/>
          </a:prstGeom>
          <a:noFill/>
        </p:spPr>
        <p:txBody>
          <a:bodyPr wrap="square">
            <a:spAutoFit/>
          </a:bodyPr>
          <a:lstStyle/>
          <a:p>
            <a:pPr algn="just"/>
            <a:r>
              <a:rPr lang="en-US" sz="1600" dirty="0" err="1">
                <a:latin typeface="Times New Roman" panose="02020603050405020304" pitchFamily="18" charset="0"/>
                <a:cs typeface="Times New Roman" panose="02020603050405020304" pitchFamily="18" charset="0"/>
              </a:rPr>
              <a:t>Để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người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đọc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cập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nhật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thông</a:t>
            </a:r>
            <a:r>
              <a:rPr lang="en-US" sz="1600" dirty="0">
                <a:latin typeface="Times New Roman" panose="02020603050405020304" pitchFamily="18" charset="0"/>
                <a:cs typeface="Times New Roman" panose="02020603050405020304" pitchFamily="18" charset="0"/>
              </a:rPr>
              <a:t> tin </a:t>
            </a:r>
            <a:r>
              <a:rPr lang="en-US" sz="1600" dirty="0" err="1">
                <a:latin typeface="Times New Roman" panose="02020603050405020304" pitchFamily="18" charset="0"/>
                <a:cs typeface="Times New Roman" panose="02020603050405020304" pitchFamily="18" charset="0"/>
              </a:rPr>
              <a:t>cơ</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bản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về</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sao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băng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mưa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sao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băng</a:t>
            </a:r>
            <a:r>
              <a:rPr lang="en-US" sz="1600" dirty="0">
                <a:latin typeface="Times New Roman" panose="02020603050405020304" pitchFamily="18" charset="0"/>
                <a:cs typeface="Times New Roman" panose="02020603050405020304" pitchFamily="18" charset="0"/>
              </a:rPr>
              <a:t>.</a:t>
            </a:r>
            <a:endParaRPr lang="en-US" sz="1600" dirty="0">
              <a:solidFill>
                <a:srgbClr val="00206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BCA6349D-DBDE-12E5-C122-AD705208625B}"/>
              </a:ext>
            </a:extLst>
          </p:cNvPr>
          <p:cNvSpPr txBox="1"/>
          <p:nvPr/>
        </p:nvSpPr>
        <p:spPr>
          <a:xfrm>
            <a:off x="2106689" y="1640705"/>
            <a:ext cx="4938334" cy="584775"/>
          </a:xfrm>
          <a:prstGeom prst="rect">
            <a:avLst/>
          </a:prstGeom>
          <a:noFill/>
        </p:spPr>
        <p:txBody>
          <a:bodyPr wrap="square">
            <a:spAutoFit/>
          </a:bodyPr>
          <a:lstStyle/>
          <a:p>
            <a:pPr marL="0" marR="0" algn="just">
              <a:spcBef>
                <a:spcPts val="0"/>
              </a:spcBef>
              <a:spcAft>
                <a:spcPts val="0"/>
              </a:spcAft>
            </a:pPr>
            <a:r>
              <a:rPr lang="en-US" sz="1600" dirty="0" err="1">
                <a:solidFill>
                  <a:srgbClr val="000000"/>
                </a:solidFill>
                <a:effectLst/>
                <a:latin typeface="Times New Roman" panose="02020603050405020304" pitchFamily="18" charset="0"/>
                <a:ea typeface="Times New Roman" panose="02020603050405020304" pitchFamily="18" charset="0"/>
              </a:rPr>
              <a:t>Giải</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thích</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và</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trình</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bày</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cơ</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chế</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nguyên</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nhân</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dẫn</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đến</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sóng</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thần</a:t>
            </a:r>
            <a:r>
              <a:rPr lang="en-US" sz="1600" dirty="0">
                <a:solidFill>
                  <a:srgbClr val="000000"/>
                </a:solidFill>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C75803CF-8287-84A5-8908-F347B9A036EF}"/>
              </a:ext>
            </a:extLst>
          </p:cNvPr>
          <p:cNvSpPr txBox="1"/>
          <p:nvPr/>
        </p:nvSpPr>
        <p:spPr>
          <a:xfrm>
            <a:off x="7264400" y="1640705"/>
            <a:ext cx="4843872" cy="584775"/>
          </a:xfrm>
          <a:prstGeom prst="rect">
            <a:avLst/>
          </a:prstGeom>
          <a:noFill/>
        </p:spPr>
        <p:txBody>
          <a:bodyPr wrap="square">
            <a:spAutoFit/>
          </a:bodyPr>
          <a:lstStyle/>
          <a:p>
            <a:r>
              <a:rPr lang="en-US" sz="1600" dirty="0" err="1">
                <a:latin typeface="Times New Roman" panose="02020603050405020304" pitchFamily="18" charset="0"/>
                <a:cs typeface="Times New Roman" panose="02020603050405020304" pitchFamily="18" charset="0"/>
              </a:rPr>
              <a:t>Giải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thích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trình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bày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cơ</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chế</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nguyên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nhân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dẫn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đến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sao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băng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mưa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sao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băng</a:t>
            </a:r>
            <a:r>
              <a:rPr lang="en-US" sz="1600" dirty="0">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5AEB97D7-4BC3-928C-0717-1275A3012985}"/>
              </a:ext>
            </a:extLst>
          </p:cNvPr>
          <p:cNvSpPr txBox="1"/>
          <p:nvPr/>
        </p:nvSpPr>
        <p:spPr>
          <a:xfrm>
            <a:off x="2072066" y="2225480"/>
            <a:ext cx="5110480" cy="1569660"/>
          </a:xfrm>
          <a:prstGeom prst="rect">
            <a:avLst/>
          </a:prstGeom>
          <a:noFill/>
        </p:spPr>
        <p:txBody>
          <a:bodyPr wrap="square">
            <a:spAutoFit/>
          </a:bodyPr>
          <a:lstStyle/>
          <a:p>
            <a:pPr algn="just"/>
            <a:r>
              <a:rPr lang="en-US" sz="1600" b="1" dirty="0" err="1">
                <a:latin typeface="Times New Roman" panose="02020603050405020304" pitchFamily="18" charset="0"/>
                <a:cs typeface="Times New Roman" panose="02020603050405020304" pitchFamily="18" charset="0"/>
              </a:rPr>
              <a:t>Phần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mở</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đầu</a:t>
            </a:r>
            <a:r>
              <a:rPr lang="en-US" sz="1600" b="1"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giới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thiệu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khái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quát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quá</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trình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xảy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hiện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tuợng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sóng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thần</a:t>
            </a:r>
            <a:r>
              <a:rPr lang="en-US" sz="1600" dirty="0">
                <a:latin typeface="Times New Roman" panose="02020603050405020304" pitchFamily="18" charset="0"/>
                <a:cs typeface="Times New Roman" panose="02020603050405020304" pitchFamily="18" charset="0"/>
              </a:rPr>
              <a:t>.</a:t>
            </a:r>
          </a:p>
          <a:p>
            <a:pPr algn="just"/>
            <a:r>
              <a:rPr lang="en-US" sz="1600" b="1" dirty="0" err="1">
                <a:latin typeface="Times New Roman" panose="02020603050405020304" pitchFamily="18" charset="0"/>
                <a:cs typeface="Times New Roman" panose="02020603050405020304" pitchFamily="18" charset="0"/>
              </a:rPr>
              <a:t>Phần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nội</a:t>
            </a:r>
            <a:r>
              <a:rPr lang="en-US" sz="1600" b="1" dirty="0">
                <a:latin typeface="Times New Roman" panose="02020603050405020304" pitchFamily="18" charset="0"/>
                <a:cs typeface="Times New Roman" panose="02020603050405020304" pitchFamily="18" charset="0"/>
              </a:rPr>
              <a:t> dung: </a:t>
            </a:r>
            <a:r>
              <a:rPr lang="en-US" sz="1600" dirty="0" err="1">
                <a:latin typeface="Times New Roman" panose="02020603050405020304" pitchFamily="18" charset="0"/>
                <a:cs typeface="Times New Roman" panose="02020603050405020304" pitchFamily="18" charset="0"/>
              </a:rPr>
              <a:t>giải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thích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nguyên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nhân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cách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thức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diễn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hiện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tượng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sóng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thần</a:t>
            </a:r>
            <a:r>
              <a:rPr lang="en-US" sz="1600" dirty="0">
                <a:latin typeface="Times New Roman" panose="02020603050405020304" pitchFamily="18" charset="0"/>
                <a:cs typeface="Times New Roman" panose="02020603050405020304" pitchFamily="18" charset="0"/>
              </a:rPr>
              <a:t>.</a:t>
            </a:r>
          </a:p>
          <a:p>
            <a:pPr algn="just"/>
            <a:r>
              <a:rPr lang="en-US" sz="1600" b="1" dirty="0" err="1">
                <a:latin typeface="Times New Roman" panose="02020603050405020304" pitchFamily="18" charset="0"/>
                <a:cs typeface="Times New Roman" panose="02020603050405020304" pitchFamily="18" charset="0"/>
              </a:rPr>
              <a:t>Phần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kết</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thúc</a:t>
            </a:r>
            <a:r>
              <a:rPr lang="en-US" sz="1600" b="1"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trình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bày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việc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cuối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hiện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tượng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sóng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thần</a:t>
            </a:r>
            <a:r>
              <a:rPr lang="en-US" sz="1600" dirty="0">
                <a:latin typeface="Times New Roman" panose="02020603050405020304" pitchFamily="18" charset="0"/>
                <a:cs typeface="Times New Roman" panose="02020603050405020304" pitchFamily="18" charset="0"/>
              </a:rPr>
              <a:t>.</a:t>
            </a:r>
          </a:p>
        </p:txBody>
      </p:sp>
      <p:sp>
        <p:nvSpPr>
          <p:cNvPr id="14" name="TextBox 13">
            <a:extLst>
              <a:ext uri="{FF2B5EF4-FFF2-40B4-BE49-F238E27FC236}">
                <a16:creationId xmlns:a16="http://schemas.microsoft.com/office/drawing/2014/main" id="{A6D48ECF-750E-C589-0771-F0925F61FF08}"/>
              </a:ext>
            </a:extLst>
          </p:cNvPr>
          <p:cNvSpPr txBox="1"/>
          <p:nvPr/>
        </p:nvSpPr>
        <p:spPr>
          <a:xfrm>
            <a:off x="7254240" y="2278238"/>
            <a:ext cx="4843872" cy="1569660"/>
          </a:xfrm>
          <a:prstGeom prst="rect">
            <a:avLst/>
          </a:prstGeom>
          <a:noFill/>
        </p:spPr>
        <p:txBody>
          <a:bodyPr wrap="square">
            <a:spAutoFit/>
          </a:bodyPr>
          <a:lstStyle/>
          <a:p>
            <a:pPr algn="just"/>
            <a:r>
              <a:rPr lang="en-US" sz="1600" b="1" dirty="0" err="1">
                <a:latin typeface="Times New Roman" panose="02020603050405020304" pitchFamily="18" charset="0"/>
                <a:cs typeface="Times New Roman" panose="02020603050405020304" pitchFamily="18" charset="0"/>
              </a:rPr>
              <a:t>Phần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mở</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đầu</a:t>
            </a:r>
            <a:r>
              <a:rPr lang="en-US" sz="1600" b="1" dirty="0">
                <a:latin typeface="Times New Roman" panose="02020603050405020304" pitchFamily="18" charset="0"/>
                <a:cs typeface="Times New Roman" panose="02020603050405020304" pitchFamily="18" charset="0"/>
              </a:rPr>
              <a:t>: </a:t>
            </a:r>
            <a:r>
              <a:rPr lang="vi-VN" sz="1600" dirty="0">
                <a:latin typeface="Times New Roman" panose="02020603050405020304" pitchFamily="18" charset="0"/>
                <a:cs typeface="Times New Roman" panose="02020603050405020304" pitchFamily="18" charset="0"/>
              </a:rPr>
              <a:t>giới thiệu khái quát và quá trình xảy ra sao băng và hiện tuợng mưa sao băng.</a:t>
            </a:r>
            <a:endParaRPr lang="en-US" sz="1600" dirty="0">
              <a:latin typeface="Times New Roman" panose="02020603050405020304" pitchFamily="18" charset="0"/>
              <a:cs typeface="Times New Roman" panose="02020603050405020304" pitchFamily="18" charset="0"/>
            </a:endParaRPr>
          </a:p>
          <a:p>
            <a:pPr algn="just"/>
            <a:r>
              <a:rPr lang="en-US" sz="1600" b="1" dirty="0" err="1">
                <a:latin typeface="Times New Roman" panose="02020603050405020304" pitchFamily="18" charset="0"/>
                <a:cs typeface="Times New Roman" panose="02020603050405020304" pitchFamily="18" charset="0"/>
              </a:rPr>
              <a:t>Phần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nội</a:t>
            </a:r>
            <a:r>
              <a:rPr lang="en-US" sz="1600" b="1" dirty="0">
                <a:latin typeface="Times New Roman" panose="02020603050405020304" pitchFamily="18" charset="0"/>
                <a:cs typeface="Times New Roman" panose="02020603050405020304" pitchFamily="18" charset="0"/>
              </a:rPr>
              <a:t> dung: </a:t>
            </a:r>
            <a:r>
              <a:rPr lang="vi-VN" sz="1600" dirty="0">
                <a:latin typeface="Times New Roman" panose="02020603050405020304" pitchFamily="18" charset="0"/>
                <a:cs typeface="Times New Roman" panose="02020603050405020304" pitchFamily="18" charset="0"/>
              </a:rPr>
              <a:t>giải thích nguyên nhân và cách thức diễn ra hiện tượng sao băng và mưa sao băng.</a:t>
            </a:r>
            <a:endParaRPr lang="en-US" sz="1600" dirty="0">
              <a:latin typeface="Times New Roman" panose="02020603050405020304" pitchFamily="18" charset="0"/>
              <a:cs typeface="Times New Roman" panose="02020603050405020304" pitchFamily="18" charset="0"/>
            </a:endParaRPr>
          </a:p>
          <a:p>
            <a:pPr algn="just"/>
            <a:r>
              <a:rPr lang="en-US" sz="1600" b="1" dirty="0" err="1">
                <a:latin typeface="Times New Roman" panose="02020603050405020304" pitchFamily="18" charset="0"/>
                <a:cs typeface="Times New Roman" panose="02020603050405020304" pitchFamily="18" charset="0"/>
              </a:rPr>
              <a:t>Phần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kết</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thúc</a:t>
            </a:r>
            <a:r>
              <a:rPr lang="en-US" sz="1600" b="1" dirty="0">
                <a:latin typeface="Times New Roman" panose="02020603050405020304" pitchFamily="18" charset="0"/>
                <a:cs typeface="Times New Roman" panose="02020603050405020304" pitchFamily="18" charset="0"/>
              </a:rPr>
              <a:t>:</a:t>
            </a:r>
            <a:r>
              <a:rPr lang="vi-VN" sz="1600" dirty="0">
                <a:latin typeface="Times New Roman" panose="02020603050405020304" pitchFamily="18" charset="0"/>
                <a:cs typeface="Times New Roman" panose="02020603050405020304" pitchFamily="18" charset="0"/>
              </a:rPr>
              <a:t>trình bày sự việc cuối của hiện tượng mưa sao băng.</a:t>
            </a:r>
            <a:endParaRPr lang="en-US" sz="16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65C475E1-B79C-8F3A-7C76-1880C06FE804}"/>
              </a:ext>
            </a:extLst>
          </p:cNvPr>
          <p:cNvSpPr txBox="1"/>
          <p:nvPr/>
        </p:nvSpPr>
        <p:spPr>
          <a:xfrm>
            <a:off x="2153920" y="4004308"/>
            <a:ext cx="4843872" cy="338554"/>
          </a:xfrm>
          <a:prstGeom prst="rect">
            <a:avLst/>
          </a:prstGeom>
          <a:noFill/>
        </p:spPr>
        <p:txBody>
          <a:bodyPr wrap="square">
            <a:spAutoFit/>
          </a:bodyPr>
          <a:lstStyle/>
          <a:p>
            <a:pPr algn="just"/>
            <a:r>
              <a:rPr lang="en-US" sz="1600" dirty="0">
                <a:latin typeface="Times New Roman" panose="02020603050405020304" pitchFamily="18" charset="0"/>
                <a:cs typeface="Times New Roman" panose="02020603050405020304" pitchFamily="18" charset="0"/>
              </a:rPr>
              <a:t>So </a:t>
            </a:r>
            <a:r>
              <a:rPr lang="en-US" sz="1600" dirty="0" err="1">
                <a:latin typeface="Times New Roman" panose="02020603050405020304" pitchFamily="18" charset="0"/>
                <a:cs typeface="Times New Roman" panose="02020603050405020304" pitchFamily="18" charset="0"/>
              </a:rPr>
              <a:t>sánh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đối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chiếu</a:t>
            </a:r>
            <a:endParaRPr lang="en-US" sz="16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4C078710-BA37-9511-C3F6-9B05FA43914B}"/>
              </a:ext>
            </a:extLst>
          </p:cNvPr>
          <p:cNvSpPr txBox="1"/>
          <p:nvPr/>
        </p:nvSpPr>
        <p:spPr>
          <a:xfrm>
            <a:off x="7254240" y="3973353"/>
            <a:ext cx="4843872" cy="338554"/>
          </a:xfrm>
          <a:prstGeom prst="rect">
            <a:avLst/>
          </a:prstGeom>
          <a:noFill/>
        </p:spPr>
        <p:txBody>
          <a:bodyPr wrap="square">
            <a:spAutoFit/>
          </a:bodyPr>
          <a:lstStyle/>
          <a:p>
            <a:pPr algn="just"/>
            <a:r>
              <a:rPr lang="en-US" sz="1600" dirty="0">
                <a:latin typeface="Times New Roman" panose="02020603050405020304" pitchFamily="18" charset="0"/>
                <a:cs typeface="Times New Roman" panose="02020603050405020304" pitchFamily="18" charset="0"/>
              </a:rPr>
              <a:t>So </a:t>
            </a:r>
            <a:r>
              <a:rPr lang="en-US" sz="1600" dirty="0" err="1">
                <a:latin typeface="Times New Roman" panose="02020603050405020304" pitchFamily="18" charset="0"/>
                <a:cs typeface="Times New Roman" panose="02020603050405020304" pitchFamily="18" charset="0"/>
              </a:rPr>
              <a:t>sánh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đối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chiếu</a:t>
            </a:r>
            <a:endParaRPr lang="en-US" sz="16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7E7065DB-B046-BC65-AFA5-4FAA37C8B9FF}"/>
              </a:ext>
            </a:extLst>
          </p:cNvPr>
          <p:cNvSpPr txBox="1"/>
          <p:nvPr/>
        </p:nvSpPr>
        <p:spPr>
          <a:xfrm>
            <a:off x="2153920" y="4463424"/>
            <a:ext cx="5100320" cy="830997"/>
          </a:xfrm>
          <a:prstGeom prst="rect">
            <a:avLst/>
          </a:prstGeom>
          <a:noFill/>
        </p:spPr>
        <p:txBody>
          <a:bodyPr wrap="square">
            <a:spAutoFit/>
          </a:bodyPr>
          <a:lstStyle/>
          <a:p>
            <a:r>
              <a:rPr lang="en-US" sz="1600" b="1" dirty="0" err="1">
                <a:latin typeface="Times New Roman" panose="02020603050405020304" pitchFamily="18" charset="0"/>
                <a:cs typeface="Times New Roman" panose="02020603050405020304" pitchFamily="18" charset="0"/>
              </a:rPr>
              <a:t>Nhan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đề</a:t>
            </a:r>
            <a:r>
              <a:rPr lang="en-US" sz="1600" b="1" dirty="0">
                <a:latin typeface="Times New Roman" panose="02020603050405020304" pitchFamily="18" charset="0"/>
                <a:cs typeface="Times New Roman" panose="02020603050405020304" pitchFamily="18" charset="0"/>
              </a:rPr>
              <a:t>: </a:t>
            </a:r>
            <a:r>
              <a:rPr lang="vi-VN" sz="1600" dirty="0">
                <a:latin typeface="Times New Roman" panose="02020603050405020304" pitchFamily="18" charset="0"/>
                <a:cs typeface="Times New Roman" panose="02020603050405020304" pitchFamily="18" charset="0"/>
              </a:rPr>
              <a:t>in hoa, cỡ chữ to, phân biệt rõ với nội dung VB</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Rõ</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ràng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tường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minh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hiện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nội</a:t>
            </a:r>
            <a:r>
              <a:rPr lang="en-US" sz="1600" dirty="0">
                <a:latin typeface="Times New Roman" panose="02020603050405020304" pitchFamily="18" charset="0"/>
                <a:cs typeface="Times New Roman" panose="02020603050405020304" pitchFamily="18" charset="0"/>
              </a:rPr>
              <a:t> dung </a:t>
            </a:r>
            <a:r>
              <a:rPr lang="en-US" sz="1600" dirty="0" err="1">
                <a:latin typeface="Times New Roman" panose="02020603050405020304" pitchFamily="18" charset="0"/>
                <a:cs typeface="Times New Roman" panose="02020603050405020304" pitchFamily="18" charset="0"/>
              </a:rPr>
              <a:t>chính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văn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bản</a:t>
            </a:r>
            <a:r>
              <a:rPr lang="en-US" sz="1600" dirty="0">
                <a:latin typeface="Times New Roman" panose="02020603050405020304" pitchFamily="18" charset="0"/>
                <a:cs typeface="Times New Roman" panose="02020603050405020304" pitchFamily="18" charset="0"/>
              </a:rPr>
              <a:t>.</a:t>
            </a:r>
          </a:p>
          <a:p>
            <a:r>
              <a:rPr lang="vi-VN" sz="1600" dirty="0">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B03886DE-7DE0-6364-CD55-53F7036AB355}"/>
              </a:ext>
            </a:extLst>
          </p:cNvPr>
          <p:cNvSpPr txBox="1"/>
          <p:nvPr/>
        </p:nvSpPr>
        <p:spPr>
          <a:xfrm>
            <a:off x="2141025" y="4953135"/>
            <a:ext cx="5066271" cy="338554"/>
          </a:xfrm>
          <a:prstGeom prst="rect">
            <a:avLst/>
          </a:prstGeom>
          <a:noFill/>
        </p:spPr>
        <p:txBody>
          <a:bodyPr wrap="square">
            <a:spAutoFit/>
          </a:bodyPr>
          <a:lstStyle/>
          <a:p>
            <a:r>
              <a:rPr lang="en-US" sz="1600" b="1" dirty="0" err="1">
                <a:latin typeface="Times New Roman" panose="02020603050405020304" pitchFamily="18" charset="0"/>
                <a:cs typeface="Times New Roman" panose="02020603050405020304" pitchFamily="18" charset="0"/>
              </a:rPr>
              <a:t>Đề</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mục</a:t>
            </a:r>
            <a:r>
              <a:rPr lang="en-US" sz="1600" b="1"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được</a:t>
            </a:r>
            <a:r>
              <a:rPr lang="en-US" sz="1600" dirty="0">
                <a:latin typeface="Times New Roman" panose="02020603050405020304" pitchFamily="18" charset="0"/>
                <a:cs typeface="Times New Roman" panose="02020603050405020304" pitchFamily="18" charset="0"/>
              </a:rPr>
              <a:t> in </a:t>
            </a:r>
            <a:r>
              <a:rPr lang="en-US" sz="1600" dirty="0" err="1">
                <a:latin typeface="Times New Roman" panose="02020603050405020304" pitchFamily="18" charset="0"/>
                <a:cs typeface="Times New Roman" panose="02020603050405020304" pitchFamily="18" charset="0"/>
              </a:rPr>
              <a:t>đậm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trình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bày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dưới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dạng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cụm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từ</a:t>
            </a:r>
            <a:r>
              <a:rPr lang="en-US" sz="1600" dirty="0">
                <a:latin typeface="Times New Roman" panose="02020603050405020304" pitchFamily="18" charset="0"/>
                <a:cs typeface="Times New Roman" panose="02020603050405020304" pitchFamily="18" charset="0"/>
              </a:rPr>
              <a:t>.</a:t>
            </a:r>
            <a:endParaRPr lang="vi-VN" sz="16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E2D7C34-5A60-B834-BF71-3277363E32C8}"/>
              </a:ext>
            </a:extLst>
          </p:cNvPr>
          <p:cNvSpPr txBox="1"/>
          <p:nvPr/>
        </p:nvSpPr>
        <p:spPr>
          <a:xfrm>
            <a:off x="7182546" y="4460692"/>
            <a:ext cx="5066271" cy="830997"/>
          </a:xfrm>
          <a:prstGeom prst="rect">
            <a:avLst/>
          </a:prstGeom>
          <a:noFill/>
        </p:spPr>
        <p:txBody>
          <a:bodyPr wrap="square">
            <a:spAutoFit/>
          </a:bodyPr>
          <a:lstStyle/>
          <a:p>
            <a:r>
              <a:rPr lang="en-US" sz="1600" b="1" dirty="0" err="1">
                <a:latin typeface="Times New Roman" panose="02020603050405020304" pitchFamily="18" charset="0"/>
                <a:cs typeface="Times New Roman" panose="02020603050405020304" pitchFamily="18" charset="0"/>
              </a:rPr>
              <a:t>Nhan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đề</a:t>
            </a:r>
            <a:r>
              <a:rPr lang="en-US" sz="1600" b="1" dirty="0">
                <a:latin typeface="Times New Roman" panose="02020603050405020304" pitchFamily="18" charset="0"/>
                <a:cs typeface="Times New Roman" panose="02020603050405020304" pitchFamily="18" charset="0"/>
              </a:rPr>
              <a:t>: </a:t>
            </a:r>
            <a:r>
              <a:rPr lang="vi-VN" sz="1600" dirty="0">
                <a:latin typeface="Times New Roman" panose="02020603050405020304" pitchFamily="18" charset="0"/>
                <a:cs typeface="Times New Roman" panose="02020603050405020304" pitchFamily="18" charset="0"/>
              </a:rPr>
              <a:t>in hoa, cỡ chữ to, phân biệt rõ với nội dung VB</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Rõ</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ràng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tường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minh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hiện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nội</a:t>
            </a:r>
            <a:r>
              <a:rPr lang="en-US" sz="1600" dirty="0">
                <a:latin typeface="Times New Roman" panose="02020603050405020304" pitchFamily="18" charset="0"/>
                <a:cs typeface="Times New Roman" panose="02020603050405020304" pitchFamily="18" charset="0"/>
              </a:rPr>
              <a:t> dung </a:t>
            </a:r>
            <a:r>
              <a:rPr lang="en-US" sz="1600" dirty="0" err="1">
                <a:latin typeface="Times New Roman" panose="02020603050405020304" pitchFamily="18" charset="0"/>
                <a:cs typeface="Times New Roman" panose="02020603050405020304" pitchFamily="18" charset="0"/>
              </a:rPr>
              <a:t>chính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văn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bản</a:t>
            </a:r>
            <a:r>
              <a:rPr lang="en-US" sz="1600" dirty="0">
                <a:solidFill>
                  <a:srgbClr val="217360"/>
                </a:solidFill>
                <a:latin typeface="Times New Roman" panose="02020603050405020304" pitchFamily="18" charset="0"/>
                <a:cs typeface="Times New Roman" panose="02020603050405020304" pitchFamily="18" charset="0"/>
              </a:rPr>
              <a:t>.</a:t>
            </a:r>
          </a:p>
          <a:p>
            <a:r>
              <a:rPr lang="vi-VN" sz="1600" dirty="0">
                <a:latin typeface="Times New Roman" panose="02020603050405020304" pitchFamily="18" charset="0"/>
                <a:cs typeface="Times New Roman" panose="02020603050405020304" pitchFamily="18" charset="0"/>
              </a:rPr>
              <a:t> </a:t>
            </a:r>
          </a:p>
        </p:txBody>
      </p:sp>
      <p:sp>
        <p:nvSpPr>
          <p:cNvPr id="10" name="TextBox 9">
            <a:extLst>
              <a:ext uri="{FF2B5EF4-FFF2-40B4-BE49-F238E27FC236}">
                <a16:creationId xmlns:a16="http://schemas.microsoft.com/office/drawing/2014/main" id="{C8202F43-2E11-5C1A-A316-CEB79A12CD9A}"/>
              </a:ext>
            </a:extLst>
          </p:cNvPr>
          <p:cNvSpPr txBox="1"/>
          <p:nvPr/>
        </p:nvSpPr>
        <p:spPr>
          <a:xfrm>
            <a:off x="7220191" y="4953135"/>
            <a:ext cx="5066271" cy="338554"/>
          </a:xfrm>
          <a:prstGeom prst="rect">
            <a:avLst/>
          </a:prstGeom>
          <a:noFill/>
        </p:spPr>
        <p:txBody>
          <a:bodyPr wrap="square">
            <a:spAutoFit/>
          </a:bodyPr>
          <a:lstStyle/>
          <a:p>
            <a:r>
              <a:rPr lang="en-US" sz="1600" b="1" dirty="0" err="1">
                <a:latin typeface="Times New Roman" panose="02020603050405020304" pitchFamily="18" charset="0"/>
                <a:cs typeface="Times New Roman" panose="02020603050405020304" pitchFamily="18" charset="0"/>
              </a:rPr>
              <a:t>Đề</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mục</a:t>
            </a:r>
            <a:r>
              <a:rPr lang="en-US" sz="1600" b="1"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được</a:t>
            </a:r>
            <a:r>
              <a:rPr lang="en-US" sz="1600" dirty="0">
                <a:latin typeface="Times New Roman" panose="02020603050405020304" pitchFamily="18" charset="0"/>
                <a:cs typeface="Times New Roman" panose="02020603050405020304" pitchFamily="18" charset="0"/>
              </a:rPr>
              <a:t> </a:t>
            </a:r>
            <a:r>
              <a:rPr lang="vi-VN" sz="1600" dirty="0">
                <a:latin typeface="Times New Roman" panose="02020603050405020304" pitchFamily="18" charset="0"/>
                <a:cs typeface="Times New Roman" panose="02020603050405020304" pitchFamily="18" charset="0"/>
              </a:rPr>
              <a:t>in đậm, </a:t>
            </a:r>
            <a:r>
              <a:rPr lang="en-US" sz="1600" dirty="0" err="1">
                <a:latin typeface="Times New Roman" panose="02020603050405020304" pitchFamily="18" charset="0"/>
                <a:cs typeface="Times New Roman" panose="02020603050405020304" pitchFamily="18" charset="0"/>
              </a:rPr>
              <a:t>trình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bày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dưới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dạng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câu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hỏi</a:t>
            </a:r>
            <a:r>
              <a:rPr lang="en-US" sz="1600" dirty="0">
                <a:latin typeface="Times New Roman" panose="02020603050405020304" pitchFamily="18" charset="0"/>
                <a:cs typeface="Times New Roman" panose="02020603050405020304" pitchFamily="18" charset="0"/>
              </a:rPr>
              <a:t>.</a:t>
            </a:r>
            <a:endParaRPr lang="vi-VN" sz="1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1AA66497-1621-7D38-E0B8-809C5331654D}"/>
              </a:ext>
            </a:extLst>
          </p:cNvPr>
          <p:cNvSpPr txBox="1"/>
          <p:nvPr/>
        </p:nvSpPr>
        <p:spPr>
          <a:xfrm>
            <a:off x="2153920" y="5434419"/>
            <a:ext cx="5066271" cy="584775"/>
          </a:xfrm>
          <a:prstGeom prst="rect">
            <a:avLst/>
          </a:prstGeom>
          <a:noFill/>
        </p:spPr>
        <p:txBody>
          <a:bodyPr wrap="square">
            <a:spAutoFit/>
          </a:bodyPr>
          <a:lstStyle/>
          <a:p>
            <a:r>
              <a:rPr lang="en-US" sz="1600" dirty="0" err="1">
                <a:latin typeface="Times New Roman" panose="02020603050405020304" pitchFamily="18" charset="0"/>
                <a:cs typeface="Times New Roman" panose="02020603050405020304" pitchFamily="18" charset="0"/>
              </a:rPr>
              <a:t>Làm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rõ</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hơn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thông</a:t>
            </a:r>
            <a:r>
              <a:rPr lang="en-US" sz="1600" dirty="0">
                <a:latin typeface="Times New Roman" panose="02020603050405020304" pitchFamily="18" charset="0"/>
                <a:cs typeface="Times New Roman" panose="02020603050405020304" pitchFamily="18" charset="0"/>
              </a:rPr>
              <a:t> tin </a:t>
            </a:r>
            <a:r>
              <a:rPr lang="en-US" sz="1600" dirty="0" err="1">
                <a:latin typeface="Times New Roman" panose="02020603050405020304" pitchFamily="18" charset="0"/>
                <a:cs typeface="Times New Roman" panose="02020603050405020304" pitchFamily="18" charset="0"/>
              </a:rPr>
              <a:t>cơ</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bản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thời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thượng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cổ</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sóng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thần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đã</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gây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những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thảm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hoạ</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khủng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khiếp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cho</a:t>
            </a:r>
            <a:r>
              <a:rPr lang="en-US" sz="1600" dirty="0">
                <a:latin typeface="Times New Roman" panose="02020603050405020304" pitchFamily="18" charset="0"/>
                <a:cs typeface="Times New Roman" panose="02020603050405020304" pitchFamily="18" charset="0"/>
              </a:rPr>
              <a:t> con </a:t>
            </a:r>
            <a:r>
              <a:rPr lang="en-US" sz="1600" dirty="0" err="1">
                <a:latin typeface="Times New Roman" panose="02020603050405020304" pitchFamily="18" charset="0"/>
                <a:cs typeface="Times New Roman" panose="02020603050405020304" pitchFamily="18" charset="0"/>
              </a:rPr>
              <a:t>người</a:t>
            </a:r>
            <a:r>
              <a:rPr lang="en-US" sz="1600" dirty="0">
                <a:latin typeface="Times New Roman" panose="02020603050405020304" pitchFamily="18" charset="0"/>
                <a:cs typeface="Times New Roman" panose="02020603050405020304" pitchFamily="18" charset="0"/>
              </a:rPr>
              <a:t>.</a:t>
            </a:r>
            <a:endParaRPr lang="vi-VN" sz="16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B0BE199F-7394-C211-1C2D-81F41E3BFB0D}"/>
              </a:ext>
            </a:extLst>
          </p:cNvPr>
          <p:cNvSpPr txBox="1"/>
          <p:nvPr/>
        </p:nvSpPr>
        <p:spPr>
          <a:xfrm>
            <a:off x="7264400" y="5291689"/>
            <a:ext cx="4833712" cy="830997"/>
          </a:xfrm>
          <a:prstGeom prst="rect">
            <a:avLst/>
          </a:prstGeom>
          <a:noFill/>
        </p:spPr>
        <p:txBody>
          <a:bodyPr wrap="square">
            <a:spAutoFit/>
          </a:bodyPr>
          <a:lstStyle/>
          <a:p>
            <a:pPr algn="just"/>
            <a:r>
              <a:rPr lang="en-US" sz="1600" dirty="0" err="1">
                <a:latin typeface="Times New Roman" panose="02020603050405020304" pitchFamily="18" charset="0"/>
                <a:cs typeface="Times New Roman" panose="02020603050405020304" pitchFamily="18" charset="0"/>
              </a:rPr>
              <a:t>Làm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rõ</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thông</a:t>
            </a:r>
            <a:r>
              <a:rPr lang="en-US" sz="1600" dirty="0">
                <a:latin typeface="Times New Roman" panose="02020603050405020304" pitchFamily="18" charset="0"/>
                <a:cs typeface="Times New Roman" panose="02020603050405020304" pitchFamily="18" charset="0"/>
              </a:rPr>
              <a:t> tin </a:t>
            </a:r>
            <a:r>
              <a:rPr lang="en-US" sz="1600" dirty="0" err="1">
                <a:latin typeface="Times New Roman" panose="02020603050405020304" pitchFamily="18" charset="0"/>
                <a:cs typeface="Times New Roman" panose="02020603050405020304" pitchFamily="18" charset="0"/>
              </a:rPr>
              <a:t>cơ</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bản</a:t>
            </a:r>
            <a:r>
              <a:rPr lang="en-US" sz="1600" dirty="0">
                <a:latin typeface="Times New Roman" panose="02020603050405020304" pitchFamily="18" charset="0"/>
                <a:cs typeface="Times New Roman" panose="02020603050405020304" pitchFamily="18" charset="0"/>
              </a:rPr>
              <a:t>: </a:t>
            </a:r>
            <a:r>
              <a:rPr lang="vi-VN" sz="1600" dirty="0">
                <a:latin typeface="Times New Roman" panose="02020603050405020304" pitchFamily="18" charset="0"/>
                <a:cs typeface="Times New Roman" panose="02020603050405020304" pitchFamily="18" charset="0"/>
              </a:rPr>
              <a:t>giải thích một số vấn đề liên quan đến hiện tượng sao băng, mưa sao băng và những chu kì mưa sao băng hằng năm.</a:t>
            </a:r>
          </a:p>
        </p:txBody>
      </p:sp>
      <p:sp>
        <p:nvSpPr>
          <p:cNvPr id="20" name="TextBox 19">
            <a:extLst>
              <a:ext uri="{FF2B5EF4-FFF2-40B4-BE49-F238E27FC236}">
                <a16:creationId xmlns:a16="http://schemas.microsoft.com/office/drawing/2014/main" id="{5D73D81D-3A28-9FB8-7B33-51F90D0EB65C}"/>
              </a:ext>
            </a:extLst>
          </p:cNvPr>
          <p:cNvSpPr txBox="1"/>
          <p:nvPr/>
        </p:nvSpPr>
        <p:spPr>
          <a:xfrm>
            <a:off x="2153920" y="6408797"/>
            <a:ext cx="6141720" cy="338554"/>
          </a:xfrm>
          <a:prstGeom prst="rect">
            <a:avLst/>
          </a:prstGeom>
          <a:noFill/>
        </p:spPr>
        <p:txBody>
          <a:bodyPr wrap="square">
            <a:spAutoFit/>
          </a:bodyPr>
          <a:lstStyle/>
          <a:p>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ình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liệu</a:t>
            </a: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2000" dirty="0"/>
          </a:p>
        </p:txBody>
      </p:sp>
      <p:sp>
        <p:nvSpPr>
          <p:cNvPr id="21" name="TextBox 20">
            <a:extLst>
              <a:ext uri="{FF2B5EF4-FFF2-40B4-BE49-F238E27FC236}">
                <a16:creationId xmlns:a16="http://schemas.microsoft.com/office/drawing/2014/main" id="{6B21BB3C-5506-4135-1BD5-6F9E8E8963E1}"/>
              </a:ext>
            </a:extLst>
          </p:cNvPr>
          <p:cNvSpPr txBox="1"/>
          <p:nvPr/>
        </p:nvSpPr>
        <p:spPr>
          <a:xfrm>
            <a:off x="7254240" y="6429036"/>
            <a:ext cx="6141720" cy="338554"/>
          </a:xfrm>
          <a:prstGeom prst="rect">
            <a:avLst/>
          </a:prstGeom>
          <a:noFill/>
        </p:spPr>
        <p:txBody>
          <a:bodyPr wrap="square">
            <a:spAutoFit/>
          </a:bodyPr>
          <a:lstStyle/>
          <a:p>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ình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liệu</a:t>
            </a: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2000" dirty="0"/>
          </a:p>
        </p:txBody>
      </p:sp>
    </p:spTree>
    <p:extLst>
      <p:ext uri="{BB962C8B-B14F-4D97-AF65-F5344CB8AC3E}">
        <p14:creationId xmlns:p14="http://schemas.microsoft.com/office/powerpoint/2010/main" val="39661616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barn(inVertical)">
                                      <p:cBhvr>
                                        <p:cTn id="52" dur="500"/>
                                        <p:tgtEl>
                                          <p:spTgt spid="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barn(inVertical)">
                                      <p:cBhvr>
                                        <p:cTn id="57" dur="500"/>
                                        <p:tgtEl>
                                          <p:spTgt spid="5"/>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barn(inVertical)">
                                      <p:cBhvr>
                                        <p:cTn id="62" dur="5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barn(inVertical)">
                                      <p:cBhvr>
                                        <p:cTn id="67" dur="500"/>
                                        <p:tgtEl>
                                          <p:spTgt spid="10"/>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barn(inVertical)">
                                      <p:cBhvr>
                                        <p:cTn id="72" dur="500"/>
                                        <p:tgtEl>
                                          <p:spTgt spid="2"/>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barn(inVertical)">
                                      <p:cBhvr>
                                        <p:cTn id="77" dur="500"/>
                                        <p:tgtEl>
                                          <p:spTgt spid="18"/>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20">
                                            <p:txEl>
                                              <p:pRg st="0" end="0"/>
                                            </p:txEl>
                                          </p:spTgt>
                                        </p:tgtEl>
                                        <p:attrNameLst>
                                          <p:attrName>style.visibility</p:attrName>
                                        </p:attrNameLst>
                                      </p:cBhvr>
                                      <p:to>
                                        <p:strVal val="visible"/>
                                      </p:to>
                                    </p:set>
                                    <p:animEffect transition="in" filter="barn(inVertical)">
                                      <p:cBhvr>
                                        <p:cTn id="82" dur="500"/>
                                        <p:tgtEl>
                                          <p:spTgt spid="20">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21">
                                            <p:txEl>
                                              <p:pRg st="0" end="0"/>
                                            </p:txEl>
                                          </p:spTgt>
                                        </p:tgtEl>
                                        <p:attrNameLst>
                                          <p:attrName>style.visibility</p:attrName>
                                        </p:attrNameLst>
                                      </p:cBhvr>
                                      <p:to>
                                        <p:strVal val="visible"/>
                                      </p:to>
                                    </p:set>
                                    <p:animEffect transition="in" filter="barn(inVertical)">
                                      <p:cBhvr>
                                        <p:cTn id="87"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2" grpId="0"/>
      <p:bldP spid="13" grpId="0"/>
      <p:bldP spid="14" grpId="0"/>
      <p:bldP spid="15" grpId="0"/>
      <p:bldP spid="17" grpId="0"/>
      <p:bldP spid="3" grpId="0"/>
      <p:bldP spid="5" grpId="0"/>
      <p:bldP spid="9" grpId="0"/>
      <p:bldP spid="10" grpId="0"/>
      <p:bldP spid="2"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7628" y="238919"/>
            <a:ext cx="1414692" cy="584775"/>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BÀI 3</a:t>
            </a:r>
          </a:p>
        </p:txBody>
      </p:sp>
      <p:sp>
        <p:nvSpPr>
          <p:cNvPr id="6" name="TextBox 5"/>
          <p:cNvSpPr txBox="1"/>
          <p:nvPr/>
        </p:nvSpPr>
        <p:spPr>
          <a:xfrm>
            <a:off x="2181608" y="269697"/>
            <a:ext cx="9888472" cy="523220"/>
          </a:xfrm>
          <a:prstGeom prst="rect">
            <a:avLst/>
          </a:prstGeom>
          <a:solidFill>
            <a:schemeClr val="accent4">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Xác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định</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cấu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trúc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và</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tìm</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câu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chủ</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đề</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nếu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có</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đoạn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văn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sau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
        <p:nvSpPr>
          <p:cNvPr id="2" name="Rounded Rectangle 1"/>
          <p:cNvSpPr/>
          <p:nvPr/>
        </p:nvSpPr>
        <p:spPr>
          <a:xfrm>
            <a:off x="524460" y="1133681"/>
            <a:ext cx="11143079" cy="2615359"/>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400" noProof="1">
                <a:solidFill>
                  <a:srgbClr val="002060"/>
                </a:solidFill>
                <a:latin typeface="Times New Roman" panose="02020603050405020304" pitchFamily="18" charset="0"/>
                <a:cs typeface="Times New Roman" panose="02020603050405020304" pitchFamily="18" charset="0"/>
              </a:rPr>
              <a:t>	</a:t>
            </a:r>
            <a:r>
              <a:rPr lang="vi-VN" sz="2400" i="1" noProof="1">
                <a:solidFill>
                  <a:srgbClr val="002060"/>
                </a:solidFill>
                <a:latin typeface="Times New Roman" panose="02020603050405020304" pitchFamily="18" charset="0"/>
                <a:cs typeface="Times New Roman" panose="02020603050405020304" pitchFamily="18" charset="0"/>
              </a:rPr>
              <a:t>Nhân dân lao động, đặc biệt nông dân là những người gần sen, hiểu sen, yêu sen và giống sen nhiều nhất. Họ đã đưa sen vào ca dao biết bao nhiêu lần, mỗi lần một cách, mà lần nào cũng hay, cũng đẹp. Xét về nội dung và ý nghĩa tượng trưng, ẩn dụ thì hiện tượng sen trong nhiều bài ca dao nói chung, cũng như câu “Gần bùn mà chẳng hôi tanh mùi bùn” nói riêng, đã phản ánh trung thực lẽ sống cao đẹp của con người Việt Nam từ ngàn đời nay.</a:t>
            </a:r>
            <a:endParaRPr kumimoji="0" lang="en-US" sz="2400" b="0" i="1" u="none" strike="noStrike" kern="1200" cap="none" spc="0" normalizeH="0" baseline="0" noProof="1">
              <a:ln>
                <a:noFill/>
              </a:ln>
              <a:solidFill>
                <a:srgbClr val="002060"/>
              </a:solidFill>
              <a:effectLst/>
              <a:uLnTx/>
              <a:uFillTx/>
              <a:latin typeface="Times New Roman" panose="02020603050405020304" pitchFamily="18" charset="0"/>
              <a:cs typeface="Times New Roman" panose="02020603050405020304" pitchFamily="18" charset="0"/>
            </a:endParaRPr>
          </a:p>
        </p:txBody>
      </p:sp>
      <p:pic>
        <p:nvPicPr>
          <p:cNvPr id="3" name="图片 15">
            <a:extLst>
              <a:ext uri="{FF2B5EF4-FFF2-40B4-BE49-F238E27FC236}">
                <a16:creationId xmlns:a16="http://schemas.microsoft.com/office/drawing/2014/main" id="{22832432-37B1-7BBC-F440-063E26E7A8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4500" y="4237990"/>
            <a:ext cx="2857500" cy="2512300"/>
          </a:xfrm>
          <a:prstGeom prst="rect">
            <a:avLst/>
          </a:prstGeom>
        </p:spPr>
      </p:pic>
    </p:spTree>
    <p:extLst>
      <p:ext uri="{BB962C8B-B14F-4D97-AF65-F5344CB8AC3E}">
        <p14:creationId xmlns:p14="http://schemas.microsoft.com/office/powerpoint/2010/main" val="16842079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7628" y="238919"/>
            <a:ext cx="1414692" cy="584775"/>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BÀI 3</a:t>
            </a:r>
          </a:p>
        </p:txBody>
      </p:sp>
      <p:sp>
        <p:nvSpPr>
          <p:cNvPr id="6" name="TextBox 5"/>
          <p:cNvSpPr txBox="1"/>
          <p:nvPr/>
        </p:nvSpPr>
        <p:spPr>
          <a:xfrm>
            <a:off x="2181608" y="269697"/>
            <a:ext cx="9888472" cy="523220"/>
          </a:xfrm>
          <a:prstGeom prst="rect">
            <a:avLst/>
          </a:prstGeom>
          <a:solidFill>
            <a:schemeClr val="accent4">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Xác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định</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cấu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trúc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và</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tìm</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câu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chủ</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đề</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nếu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có</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đoạn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văn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sau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
        <p:nvSpPr>
          <p:cNvPr id="2" name="Rounded Rectangle 1"/>
          <p:cNvSpPr/>
          <p:nvPr/>
        </p:nvSpPr>
        <p:spPr>
          <a:xfrm>
            <a:off x="524460" y="1133681"/>
            <a:ext cx="11143079" cy="2615359"/>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400" noProof="1">
                <a:solidFill>
                  <a:srgbClr val="002060"/>
                </a:solidFill>
                <a:latin typeface="Times New Roman" panose="02020603050405020304" pitchFamily="18" charset="0"/>
                <a:cs typeface="Times New Roman" panose="02020603050405020304" pitchFamily="18" charset="0"/>
              </a:rPr>
              <a:t>	</a:t>
            </a:r>
            <a:r>
              <a:rPr lang="vi-VN" sz="2400" i="1" noProof="1">
                <a:solidFill>
                  <a:srgbClr val="002060"/>
                </a:solidFill>
                <a:latin typeface="Times New Roman" panose="02020603050405020304" pitchFamily="18" charset="0"/>
                <a:cs typeface="Times New Roman" panose="02020603050405020304" pitchFamily="18" charset="0"/>
              </a:rPr>
              <a:t>Nhân dân lao động, đặc biệt nông dân là những người gần sen, hiểu sen, yêu sen và giống sen nhiều nhất. Họ đã đưa sen vào ca dao biết bao nhiêu lần, mỗi lần một cách, mà lần nào cũng hay, cũng đẹp. Xét về nội dung và ý nghĩa tượng trưng, ẩn dụ thì hiện tượng sen trong nhiều bài ca dao nói chung, cũng như câu “Gần bùn mà chẳng hôi tanh mùi bùn” nói riêng, đã phản ánh trung thực lẽ sống cao đẹp của con người Việt Nam từ ngàn đời nay.</a:t>
            </a:r>
            <a:endParaRPr kumimoji="0" lang="en-US" sz="2400" b="0" i="1" u="none" strike="noStrike" kern="1200" cap="none" spc="0" normalizeH="0" baseline="0" noProof="1">
              <a:ln>
                <a:noFill/>
              </a:ln>
              <a:solidFill>
                <a:srgbClr val="002060"/>
              </a:solidFill>
              <a:effectLst/>
              <a:uLnTx/>
              <a:uFillTx/>
              <a:latin typeface="Times New Roman" panose="02020603050405020304" pitchFamily="18"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27810058-95B2-3FCA-5E3D-FB82FC53DDAF}"/>
              </a:ext>
            </a:extLst>
          </p:cNvPr>
          <p:cNvCxnSpPr>
            <a:cxnSpLocks/>
          </p:cNvCxnSpPr>
          <p:nvPr/>
        </p:nvCxnSpPr>
        <p:spPr>
          <a:xfrm>
            <a:off x="1612648" y="1717040"/>
            <a:ext cx="9817352"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1" name="Straight Connector 10">
            <a:extLst>
              <a:ext uri="{FF2B5EF4-FFF2-40B4-BE49-F238E27FC236}">
                <a16:creationId xmlns:a16="http://schemas.microsoft.com/office/drawing/2014/main" id="{B8115C52-9E74-506B-9342-776969A28476}"/>
              </a:ext>
            </a:extLst>
          </p:cNvPr>
          <p:cNvCxnSpPr>
            <a:cxnSpLocks/>
          </p:cNvCxnSpPr>
          <p:nvPr/>
        </p:nvCxnSpPr>
        <p:spPr>
          <a:xfrm>
            <a:off x="730124" y="2082800"/>
            <a:ext cx="3445636"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6" name="Arrow: Curved Right 15">
            <a:extLst>
              <a:ext uri="{FF2B5EF4-FFF2-40B4-BE49-F238E27FC236}">
                <a16:creationId xmlns:a16="http://schemas.microsoft.com/office/drawing/2014/main" id="{F47FD549-269B-06F4-A969-FF795A393D31}"/>
              </a:ext>
            </a:extLst>
          </p:cNvPr>
          <p:cNvSpPr/>
          <p:nvPr/>
        </p:nvSpPr>
        <p:spPr>
          <a:xfrm>
            <a:off x="213360" y="1605280"/>
            <a:ext cx="802640" cy="3251197"/>
          </a:xfrm>
          <a:prstGeom prst="curv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endParaRPr>
          </a:p>
        </p:txBody>
      </p:sp>
      <p:sp>
        <p:nvSpPr>
          <p:cNvPr id="19" name="Rectangle 18">
            <a:extLst>
              <a:ext uri="{FF2B5EF4-FFF2-40B4-BE49-F238E27FC236}">
                <a16:creationId xmlns:a16="http://schemas.microsoft.com/office/drawing/2014/main" id="{CFB1BC59-785C-CAD0-C015-645A52CDDB4B}"/>
              </a:ext>
            </a:extLst>
          </p:cNvPr>
          <p:cNvSpPr/>
          <p:nvPr/>
        </p:nvSpPr>
        <p:spPr>
          <a:xfrm>
            <a:off x="1129602" y="4384878"/>
            <a:ext cx="3381438" cy="47159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err="1">
                <a:solidFill>
                  <a:srgbClr val="FF0000"/>
                </a:solidFill>
                <a:latin typeface="Times New Roman" panose="02020603050405020304" pitchFamily="18" charset="0"/>
                <a:cs typeface="Times New Roman" panose="02020603050405020304" pitchFamily="18" charset="0"/>
              </a:rPr>
              <a:t>Câu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chủ</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đề</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BA4544DC-E644-8522-0406-065DCE2E8CCC}"/>
              </a:ext>
            </a:extLst>
          </p:cNvPr>
          <p:cNvSpPr/>
          <p:nvPr/>
        </p:nvSpPr>
        <p:spPr>
          <a:xfrm>
            <a:off x="1129602" y="5126558"/>
            <a:ext cx="3381438" cy="47159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err="1">
                <a:solidFill>
                  <a:srgbClr val="FF0000"/>
                </a:solidFill>
                <a:latin typeface="Times New Roman" panose="02020603050405020304" pitchFamily="18" charset="0"/>
                <a:cs typeface="Times New Roman" panose="02020603050405020304" pitchFamily="18" charset="0"/>
              </a:rPr>
              <a:t>Cấu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trúc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Diễn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dịch</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4" name="图片 3">
            <a:extLst>
              <a:ext uri="{FF2B5EF4-FFF2-40B4-BE49-F238E27FC236}">
                <a16:creationId xmlns:a16="http://schemas.microsoft.com/office/drawing/2014/main" id="{9D026AB7-C453-7996-02AC-7362771B168C}"/>
              </a:ext>
            </a:extLst>
          </p:cNvPr>
          <p:cNvPicPr>
            <a:picLocks noChangeAspect="1"/>
          </p:cNvPicPr>
          <p:nvPr/>
        </p:nvPicPr>
        <p:blipFill rotWithShape="1">
          <a:blip r:embed="rId2">
            <a:extLst>
              <a:ext uri="{28A0092B-C50C-407E-A947-70E740481C1C}">
                <a14:useLocalDpi xmlns:a14="http://schemas.microsoft.com/office/drawing/2010/main" val="0"/>
              </a:ext>
            </a:extLst>
          </a:blip>
          <a:srcRect r="26538"/>
          <a:stretch/>
        </p:blipFill>
        <p:spPr>
          <a:xfrm>
            <a:off x="9764343" y="3557204"/>
            <a:ext cx="2305737" cy="3138707"/>
          </a:xfrm>
          <a:prstGeom prst="rect">
            <a:avLst/>
          </a:prstGeom>
        </p:spPr>
      </p:pic>
    </p:spTree>
    <p:extLst>
      <p:ext uri="{BB962C8B-B14F-4D97-AF65-F5344CB8AC3E}">
        <p14:creationId xmlns:p14="http://schemas.microsoft.com/office/powerpoint/2010/main" val="18817626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par>
                                <p:cTn id="29" presetID="16" presetClass="entr" presetSubtype="21"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arn(inVertical)">
                                      <p:cBhvr>
                                        <p:cTn id="36" dur="500"/>
                                        <p:tgtEl>
                                          <p:spTgt spid="3"/>
                                        </p:tgtEl>
                                      </p:cBhvr>
                                    </p:animEffect>
                                  </p:childTnLst>
                                </p:cTn>
                              </p:par>
                              <p:par>
                                <p:cTn id="37" presetID="42" presetClass="entr" presetSubtype="0" fill="hold" nodeType="withEffect">
                                  <p:stCondLst>
                                    <p:cond delay="110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9"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3468" y="446071"/>
            <a:ext cx="1414692" cy="584775"/>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BÀI 4</a:t>
            </a:r>
          </a:p>
        </p:txBody>
      </p:sp>
      <p:sp>
        <p:nvSpPr>
          <p:cNvPr id="6" name="TextBox 5"/>
          <p:cNvSpPr txBox="1"/>
          <p:nvPr/>
        </p:nvSpPr>
        <p:spPr>
          <a:xfrm>
            <a:off x="1930060" y="261404"/>
            <a:ext cx="9888472" cy="954107"/>
          </a:xfrm>
          <a:prstGeom prst="rect">
            <a:avLst/>
          </a:prstGeom>
          <a:solidFill>
            <a:schemeClr val="accent4">
              <a:lumMod val="60000"/>
              <a:lumOff val="40000"/>
            </a:schemeClr>
          </a:solidFill>
        </p:spPr>
        <p:txBody>
          <a:bodyPr wrap="square" rtlCol="0">
            <a:spAutoFit/>
          </a:bodyPr>
          <a:lstStyle/>
          <a:p>
            <a:r>
              <a:rPr lang="vi-VN" altLang="zh-CN" sz="2800" b="1" dirty="0">
                <a:solidFill>
                  <a:srgbClr val="FF0000"/>
                </a:solidFill>
                <a:latin typeface="Times New Roman" panose="02020603050405020304" pitchFamily="18" charset="0"/>
                <a:cs typeface="Times New Roman" panose="02020603050405020304" pitchFamily="18" charset="0"/>
                <a:sym typeface="+mn-lt"/>
              </a:rPr>
              <a:t>Từ những điều đã học trong bài này em hãy trả lời câu hỏi: “</a:t>
            </a:r>
            <a:r>
              <a:rPr lang="vi-VN" altLang="zh-CN" sz="2800" b="1" i="1" dirty="0">
                <a:solidFill>
                  <a:srgbClr val="FF0000"/>
                </a:solidFill>
                <a:latin typeface="Times New Roman" panose="02020603050405020304" pitchFamily="18" charset="0"/>
                <a:cs typeface="Times New Roman" panose="02020603050405020304" pitchFamily="18" charset="0"/>
                <a:sym typeface="+mn-lt"/>
              </a:rPr>
              <a:t>Sự kỳ bí của thế giới tự nhiên</a:t>
            </a:r>
            <a:r>
              <a:rPr lang="en-US" altLang="zh-CN" sz="2800" b="1" dirty="0">
                <a:solidFill>
                  <a:srgbClr val="FF0000"/>
                </a:solidFill>
                <a:latin typeface="Times New Roman" panose="02020603050405020304" pitchFamily="18" charset="0"/>
                <a:cs typeface="Times New Roman" panose="02020603050405020304" pitchFamily="18" charset="0"/>
                <a:sym typeface="+mn-lt"/>
              </a:rPr>
              <a:t>”</a:t>
            </a:r>
            <a:r>
              <a:rPr lang="vi-VN" altLang="zh-CN" sz="2800" b="1" dirty="0">
                <a:solidFill>
                  <a:srgbClr val="FF0000"/>
                </a:solidFill>
                <a:latin typeface="Times New Roman" panose="02020603050405020304" pitchFamily="18" charset="0"/>
                <a:cs typeface="Times New Roman" panose="02020603050405020304" pitchFamily="18" charset="0"/>
                <a:sym typeface="+mn-lt"/>
              </a:rPr>
              <a:t> gửi cho em những suy nghĩ gì?</a:t>
            </a:r>
            <a:endParaRPr lang="zh-CN" altLang="en-US" sz="2800" b="1" dirty="0">
              <a:solidFill>
                <a:srgbClr val="FF0000"/>
              </a:solidFill>
              <a:latin typeface="Times New Roman" panose="02020603050405020304" pitchFamily="18" charset="0"/>
              <a:cs typeface="Times New Roman" panose="02020603050405020304" pitchFamily="18" charset="0"/>
              <a:sym typeface="+mn-lt"/>
            </a:endParaRPr>
          </a:p>
        </p:txBody>
      </p:sp>
      <p:sp>
        <p:nvSpPr>
          <p:cNvPr id="2" name="Rounded Rectangle 1"/>
          <p:cNvSpPr/>
          <p:nvPr/>
        </p:nvSpPr>
        <p:spPr>
          <a:xfrm>
            <a:off x="373468" y="1422666"/>
            <a:ext cx="11584852" cy="5256959"/>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2400" noProof="1">
                <a:solidFill>
                  <a:srgbClr val="002060"/>
                </a:solidFill>
                <a:latin typeface="Times New Roman" panose="02020603050405020304" pitchFamily="18" charset="0"/>
                <a:cs typeface="Times New Roman" panose="02020603050405020304" pitchFamily="18" charset="0"/>
              </a:rPr>
              <a:t>Khi viết văn bản thuyết minh giải thích một hiện tượng tự nhiên cần lưu ý:</a:t>
            </a:r>
          </a:p>
          <a:p>
            <a:pPr lvl="0" algn="just"/>
            <a:r>
              <a:rPr lang="vi-VN" sz="2400" noProof="1">
                <a:solidFill>
                  <a:srgbClr val="002060"/>
                </a:solidFill>
                <a:latin typeface="Times New Roman" panose="02020603050405020304" pitchFamily="18" charset="0"/>
                <a:cs typeface="Times New Roman" panose="02020603050405020304" pitchFamily="18" charset="0"/>
              </a:rPr>
              <a:t>- Văn bản viết để lí giải nguyên nhân xuất hiện và cách thức diễn ra của một hiện tượng tự nhiên.</a:t>
            </a:r>
          </a:p>
          <a:p>
            <a:pPr lvl="0" algn="just"/>
            <a:r>
              <a:rPr lang="vi-VN" sz="2400" noProof="1">
                <a:solidFill>
                  <a:srgbClr val="002060"/>
                </a:solidFill>
                <a:latin typeface="Times New Roman" panose="02020603050405020304" pitchFamily="18" charset="0"/>
                <a:cs typeface="Times New Roman" panose="02020603050405020304" pitchFamily="18" charset="0"/>
              </a:rPr>
              <a:t>- Văn bản thuyết minh giải thích một hiện tượng tự nhiên thường có cấu trúc gồm 3 phần:</a:t>
            </a:r>
          </a:p>
          <a:p>
            <a:pPr lvl="0" algn="just"/>
            <a:r>
              <a:rPr lang="vi-VN" sz="2400" noProof="1">
                <a:solidFill>
                  <a:srgbClr val="002060"/>
                </a:solidFill>
                <a:latin typeface="Times New Roman" panose="02020603050405020304" pitchFamily="18" charset="0"/>
                <a:cs typeface="Times New Roman" panose="02020603050405020304" pitchFamily="18" charset="0"/>
              </a:rPr>
              <a:t>+ Phần mở đầu: giới thiệu khái quát hiện tượng và quá trình xảy ra hiện tuợng trong thế giới tự nhiên.</a:t>
            </a:r>
          </a:p>
          <a:p>
            <a:pPr lvl="0" algn="just"/>
            <a:r>
              <a:rPr lang="vi-VN" sz="2400" noProof="1">
                <a:solidFill>
                  <a:srgbClr val="002060"/>
                </a:solidFill>
                <a:latin typeface="Times New Roman" panose="02020603050405020304" pitchFamily="18" charset="0"/>
                <a:cs typeface="Times New Roman" panose="02020603050405020304" pitchFamily="18" charset="0"/>
              </a:rPr>
              <a:t>+ Phần nội dung: giải thích nguyên nhân và cách thức diễn ra hiện tượng.</a:t>
            </a:r>
          </a:p>
          <a:p>
            <a:pPr lvl="0" algn="just"/>
            <a:r>
              <a:rPr lang="vi-VN" sz="2400" noProof="1">
                <a:solidFill>
                  <a:srgbClr val="002060"/>
                </a:solidFill>
                <a:latin typeface="Times New Roman" panose="02020603050405020304" pitchFamily="18" charset="0"/>
                <a:cs typeface="Times New Roman" panose="02020603050405020304" pitchFamily="18" charset="0"/>
              </a:rPr>
              <a:t>+ Phần kết thúc: trình bày sự việc cuối của hiện tượng tự nhiên hoặc tóm tắt nội dung giải thích.</a:t>
            </a:r>
          </a:p>
          <a:p>
            <a:pPr lvl="0" algn="just"/>
            <a:r>
              <a:rPr lang="vi-VN" sz="2400" noProof="1">
                <a:solidFill>
                  <a:srgbClr val="002060"/>
                </a:solidFill>
                <a:latin typeface="Times New Roman" panose="02020603050405020304" pitchFamily="18" charset="0"/>
                <a:cs typeface="Times New Roman" panose="02020603050405020304" pitchFamily="18" charset="0"/>
              </a:rPr>
              <a:t>- Các từ ngữ được sử dụng trong văn bản thuyết minh giải thích một hiện tượng tự nhiên phải thuộc một chuyên ngành khoa học cụ thể (địa lí, sinh học…) động từ miêu tả hoạt động hoặc trạng thái, từ ngữ miêu tả trình tự.</a:t>
            </a:r>
          </a:p>
          <a:p>
            <a:pPr lvl="0" algn="just"/>
            <a:endParaRPr kumimoji="0" lang="en-US" sz="2400" b="0" i="1" u="none" strike="noStrike" kern="1200" cap="none" spc="0" normalizeH="0" baseline="0" noProof="1">
              <a:ln>
                <a:noFill/>
              </a:ln>
              <a:solidFill>
                <a:srgbClr val="00206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30867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3468" y="661513"/>
            <a:ext cx="1414692" cy="584775"/>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BÀI 5</a:t>
            </a:r>
          </a:p>
        </p:txBody>
      </p:sp>
      <p:sp>
        <p:nvSpPr>
          <p:cNvPr id="6" name="TextBox 5"/>
          <p:cNvSpPr txBox="1"/>
          <p:nvPr/>
        </p:nvSpPr>
        <p:spPr>
          <a:xfrm>
            <a:off x="1930060" y="261404"/>
            <a:ext cx="9888472" cy="1384995"/>
          </a:xfrm>
          <a:prstGeom prst="rect">
            <a:avLst/>
          </a:prstGeom>
          <a:solidFill>
            <a:schemeClr val="accent4">
              <a:lumMod val="60000"/>
              <a:lumOff val="40000"/>
            </a:schemeClr>
          </a:solidFill>
        </p:spPr>
        <p:txBody>
          <a:bodyPr wrap="square" rtlCol="0">
            <a:spAutoFit/>
          </a:bodyPr>
          <a:lstStyle/>
          <a:p>
            <a:r>
              <a:rPr lang="vi-VN" altLang="zh-CN" sz="2800" b="1" dirty="0">
                <a:solidFill>
                  <a:srgbClr val="FF0000"/>
                </a:solidFill>
                <a:latin typeface="Times New Roman" panose="02020603050405020304" pitchFamily="18" charset="0"/>
                <a:cs typeface="Times New Roman" panose="02020603050405020304" pitchFamily="18" charset="0"/>
                <a:sym typeface="+mn-lt"/>
              </a:rPr>
              <a:t>Chia sẻ những kinh nghiệm em đã thu nhận được về cách nắm bắt nội dung chính trong quá trình thảo luận nhóm và trình bày lại những nội dung ấy một cách hiệu quả:</a:t>
            </a:r>
            <a:endParaRPr lang="zh-CN" altLang="en-US" sz="2800" b="1" dirty="0">
              <a:solidFill>
                <a:srgbClr val="FF0000"/>
              </a:solidFill>
              <a:latin typeface="Times New Roman" panose="02020603050405020304" pitchFamily="18" charset="0"/>
              <a:cs typeface="Times New Roman" panose="02020603050405020304" pitchFamily="18" charset="0"/>
              <a:sym typeface="+mn-lt"/>
            </a:endParaRPr>
          </a:p>
        </p:txBody>
      </p:sp>
      <p:sp>
        <p:nvSpPr>
          <p:cNvPr id="2" name="Rounded Rectangle 1"/>
          <p:cNvSpPr/>
          <p:nvPr/>
        </p:nvSpPr>
        <p:spPr>
          <a:xfrm>
            <a:off x="444588" y="1757947"/>
            <a:ext cx="11584852" cy="2753094"/>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2400" noProof="1">
                <a:solidFill>
                  <a:srgbClr val="002060"/>
                </a:solidFill>
                <a:latin typeface="Times New Roman" panose="02020603050405020304" pitchFamily="18" charset="0"/>
                <a:cs typeface="Times New Roman" panose="02020603050405020304" pitchFamily="18" charset="0"/>
              </a:rPr>
              <a:t>Những kinh nghiệm em đã thu nhận được về cách nắm bắt nội dung chính khi thảo luận nhóm và trình bày lại những nội dung ấy một cách hiệu quả là:</a:t>
            </a:r>
          </a:p>
          <a:p>
            <a:pPr lvl="0"/>
            <a:r>
              <a:rPr lang="vi-VN" sz="2400" noProof="1">
                <a:solidFill>
                  <a:srgbClr val="002060"/>
                </a:solidFill>
                <a:latin typeface="Times New Roman" panose="02020603050405020304" pitchFamily="18" charset="0"/>
                <a:cs typeface="Times New Roman" panose="02020603050405020304" pitchFamily="18" charset="0"/>
              </a:rPr>
              <a:t>- Đưa ra ý kiến cá nhân.</a:t>
            </a:r>
          </a:p>
          <a:p>
            <a:pPr lvl="0"/>
            <a:r>
              <a:rPr lang="vi-VN" sz="2400" noProof="1">
                <a:solidFill>
                  <a:srgbClr val="002060"/>
                </a:solidFill>
                <a:latin typeface="Times New Roman" panose="02020603050405020304" pitchFamily="18" charset="0"/>
                <a:cs typeface="Times New Roman" panose="02020603050405020304" pitchFamily="18" charset="0"/>
              </a:rPr>
              <a:t>- Tiếp thu, lắng nghe ý kiến của các thành viên trong nhóm.</a:t>
            </a:r>
          </a:p>
          <a:p>
            <a:pPr lvl="0"/>
            <a:r>
              <a:rPr lang="vi-VN" sz="2400" noProof="1">
                <a:solidFill>
                  <a:srgbClr val="002060"/>
                </a:solidFill>
                <a:latin typeface="Times New Roman" panose="02020603050405020304" pitchFamily="18" charset="0"/>
                <a:cs typeface="Times New Roman" panose="02020603050405020304" pitchFamily="18" charset="0"/>
              </a:rPr>
              <a:t>- Tham khảo sách báo và những tài liệu có liên quan đến nội dung trình bày.</a:t>
            </a:r>
          </a:p>
          <a:p>
            <a:pPr lvl="0"/>
            <a:r>
              <a:rPr lang="vi-VN" sz="2400" noProof="1">
                <a:solidFill>
                  <a:srgbClr val="002060"/>
                </a:solidFill>
                <a:latin typeface="Times New Roman" panose="02020603050405020304" pitchFamily="18" charset="0"/>
                <a:cs typeface="Times New Roman" panose="02020603050405020304" pitchFamily="18" charset="0"/>
              </a:rPr>
              <a:t>- Trình bày tự tin</a:t>
            </a:r>
          </a:p>
          <a:p>
            <a:pPr lvl="0" algn="just"/>
            <a:endParaRPr kumimoji="0" lang="en-US" sz="2400" b="0" i="1" u="none" strike="noStrike" kern="1200" cap="none" spc="0" normalizeH="0" baseline="0" noProof="1">
              <a:ln>
                <a:noFill/>
              </a:ln>
              <a:solidFill>
                <a:srgbClr val="002060"/>
              </a:solidFill>
              <a:effectLst/>
              <a:uLnTx/>
              <a:uFillTx/>
              <a:latin typeface="Times New Roman" panose="02020603050405020304" pitchFamily="18" charset="0"/>
              <a:cs typeface="Times New Roman" panose="02020603050405020304" pitchFamily="18" charset="0"/>
            </a:endParaRPr>
          </a:p>
        </p:txBody>
      </p:sp>
      <p:pic>
        <p:nvPicPr>
          <p:cNvPr id="3" name="PA_3">
            <a:extLst>
              <a:ext uri="{FF2B5EF4-FFF2-40B4-BE49-F238E27FC236}">
                <a16:creationId xmlns:a16="http://schemas.microsoft.com/office/drawing/2014/main" id="{A5B53AAD-68A7-77EB-1A2D-A783F24FF5EF}"/>
              </a:ext>
            </a:extLst>
          </p:cNvPr>
          <p:cNvPicPr>
            <a:picLocks noChangeAspect="1"/>
          </p:cNvPicPr>
          <p:nvPr>
            <p:custDataLst>
              <p:tags r:id="rId1"/>
            </p:custDataLst>
          </p:nvPr>
        </p:nvPicPr>
        <p:blipFill rotWithShape="1">
          <a:blip r:embed="rId3">
            <a:extLst>
              <a:ext uri="{28A0092B-C50C-407E-A947-70E740481C1C}">
                <a14:useLocalDpi xmlns:a14="http://schemas.microsoft.com/office/drawing/2010/main" val="0"/>
              </a:ext>
            </a:extLst>
          </a:blip>
          <a:srcRect l="37500" t="7407" r="44479" b="52037"/>
          <a:stretch>
            <a:fillRect/>
          </a:stretch>
        </p:blipFill>
        <p:spPr>
          <a:xfrm>
            <a:off x="1930060" y="4511041"/>
            <a:ext cx="2056605" cy="2533974"/>
          </a:xfrm>
          <a:prstGeom prst="rect">
            <a:avLst/>
          </a:prstGeom>
        </p:spPr>
      </p:pic>
    </p:spTree>
    <p:extLst>
      <p:ext uri="{BB962C8B-B14F-4D97-AF65-F5344CB8AC3E}">
        <p14:creationId xmlns:p14="http://schemas.microsoft.com/office/powerpoint/2010/main" val="15939974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decel="10000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1524</Words>
  <PresentationFormat>Widescreen</PresentationFormat>
  <Paragraphs>106</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FontAwesome</vt:lpstr>
      <vt:lpstr>Times New Roman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2023-07-02T09:36:36Z</dcterms:created>
  <dcterms:modified xsi:type="dcterms:W3CDTF">2023-07-02T15:20:39Z</dcterms:modified>
</cp:coreProperties>
</file>