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Arim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33" roundtripDataSignature="AMtx7miciLYpPij5mS0dJfR6Ssg+n4Js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F977EA-C38F-4B67-A466-F345A1D056E4}">
  <a:tblStyle styleId="{61F977EA-C38F-4B67-A466-F345A1D056E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m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mo-italic.fntdata"/><Relationship Id="rId30" Type="http://schemas.openxmlformats.org/officeDocument/2006/relationships/font" Target="fonts/Arimo-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Arim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0" name="Google Shape;16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3" name="Google Shape;73;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31" name="Shape 31"/>
        <p:cNvGrpSpPr/>
        <p:nvPr/>
      </p:nvGrpSpPr>
      <p:grpSpPr>
        <a:xfrm>
          <a:off x="0" y="0"/>
          <a:ext cx="0" cy="0"/>
          <a:chOff x="0" y="0"/>
          <a:chExt cx="0" cy="0"/>
        </a:xfrm>
      </p:grpSpPr>
      <p:sp>
        <p:nvSpPr>
          <p:cNvPr id="32" name="Google Shape;32;p27"/>
          <p:cNvSpPr txBox="1"/>
          <p:nvPr>
            <p:ph idx="1" type="body"/>
          </p:nvPr>
        </p:nvSpPr>
        <p:spPr>
          <a:xfrm>
            <a:off x="609600" y="274639"/>
            <a:ext cx="10972800" cy="58515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slide" Target="/ppt/slides/slide7.xml"/><Relationship Id="rId10" Type="http://schemas.openxmlformats.org/officeDocument/2006/relationships/slide" Target="/ppt/slides/slide18.xml"/><Relationship Id="rId13" Type="http://schemas.openxmlformats.org/officeDocument/2006/relationships/slide" Target="/ppt/slides/slide6.xml"/><Relationship Id="rId12" Type="http://schemas.openxmlformats.org/officeDocument/2006/relationships/slide" Target="/ppt/slides/slide19.xm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2.xml"/><Relationship Id="rId4" Type="http://schemas.openxmlformats.org/officeDocument/2006/relationships/slide" Target="/ppt/slides/slide15.xml"/><Relationship Id="rId9" Type="http://schemas.openxmlformats.org/officeDocument/2006/relationships/slide" Target="/ppt/slides/slide6.xml"/><Relationship Id="rId15" Type="http://schemas.openxmlformats.org/officeDocument/2006/relationships/slide" Target="/ppt/slides/slide10.xml"/><Relationship Id="rId14" Type="http://schemas.openxmlformats.org/officeDocument/2006/relationships/slide" Target="/ppt/slides/slide20.xml"/><Relationship Id="rId17" Type="http://schemas.openxmlformats.org/officeDocument/2006/relationships/slide" Target="/ppt/slides/slide13.xml"/><Relationship Id="rId16" Type="http://schemas.openxmlformats.org/officeDocument/2006/relationships/slide" Target="/ppt/slides/slide21.xml"/><Relationship Id="rId5" Type="http://schemas.openxmlformats.org/officeDocument/2006/relationships/slide" Target="/ppt/slides/slide4.xml"/><Relationship Id="rId6" Type="http://schemas.openxmlformats.org/officeDocument/2006/relationships/slide" Target="/ppt/slides/slide16.xml"/><Relationship Id="rId7" Type="http://schemas.openxmlformats.org/officeDocument/2006/relationships/slide" Target="/ppt/slides/slide4.xml"/><Relationship Id="rId8" Type="http://schemas.openxmlformats.org/officeDocument/2006/relationships/slide" Target="/ppt/slides/slide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slide" Target="/ppt/slides/slide1.xml"/><Relationship Id="rId4" Type="http://schemas.openxmlformats.org/officeDocument/2006/relationships/slide" Target="/ppt/slid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1.xml"/><Relationship Id="rId4" Type="http://schemas.openxmlformats.org/officeDocument/2006/relationships/slide" Target="/ppt/slid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slide" Target="/ppt/slides/slide1.xml"/><Relationship Id="rId4" Type="http://schemas.openxmlformats.org/officeDocument/2006/relationships/slide" Target="/ppt/slid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ppt/slides/slide1.xml"/><Relationship Id="rId4" Type="http://schemas.openxmlformats.org/officeDocument/2006/relationships/slide" Target="/ppt/slid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slide" Target="/ppt/slides/slide1.xml"/><Relationship Id="rId4" Type="http://schemas.openxmlformats.org/officeDocument/2006/relationships/slide" Target="/ppt/slid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7.jpg"/><Relationship Id="rId6"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slide" Target="/ppt/slides/slide1.xml"/><Relationship Id="rId4" Type="http://schemas.openxmlformats.org/officeDocument/2006/relationships/slide" Target="/ppt/slid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slide" Target="/ppt/slides/slide1.xml"/><Relationship Id="rId4" Type="http://schemas.openxmlformats.org/officeDocument/2006/relationships/slide" Target="/ppt/slid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vmlDrawing" Target="../drawings/vmlDrawing1.vml"/><Relationship Id="rId4"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9.png"/><Relationship Id="rId8" Type="http://schemas.openxmlformats.org/officeDocument/2006/relationships/image" Target="../media/image1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slide" Target="/ppt/slides/slide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nvSpPr>
        <p:spPr>
          <a:xfrm>
            <a:off x="1295400" y="2924176"/>
            <a:ext cx="7681384"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descr="POINSET2" id="94" name="Google Shape;94;p1"/>
          <p:cNvPicPr preferRelativeResize="0"/>
          <p:nvPr/>
        </p:nvPicPr>
        <p:blipFill rotWithShape="1">
          <a:blip r:embed="rId3">
            <a:alphaModFix/>
          </a:blip>
          <a:srcRect b="0" l="0" r="0" t="0"/>
          <a:stretch/>
        </p:blipFill>
        <p:spPr>
          <a:xfrm>
            <a:off x="0" y="0"/>
            <a:ext cx="1701800" cy="1276350"/>
          </a:xfrm>
          <a:prstGeom prst="rect">
            <a:avLst/>
          </a:prstGeom>
          <a:noFill/>
          <a:ln>
            <a:noFill/>
          </a:ln>
        </p:spPr>
      </p:pic>
      <p:pic>
        <p:nvPicPr>
          <p:cNvPr id="95" name="Google Shape;95;p1"/>
          <p:cNvPicPr preferRelativeResize="0"/>
          <p:nvPr/>
        </p:nvPicPr>
        <p:blipFill rotWithShape="1">
          <a:blip r:embed="rId4">
            <a:alphaModFix/>
          </a:blip>
          <a:srcRect b="0" l="0" r="0" t="0"/>
          <a:stretch/>
        </p:blipFill>
        <p:spPr>
          <a:xfrm>
            <a:off x="1" y="3789363"/>
            <a:ext cx="2933700" cy="2895600"/>
          </a:xfrm>
          <a:prstGeom prst="rect">
            <a:avLst/>
          </a:prstGeom>
          <a:noFill/>
          <a:ln>
            <a:noFill/>
          </a:ln>
        </p:spPr>
      </p:pic>
      <p:pic>
        <p:nvPicPr>
          <p:cNvPr descr="FLOWERS4" id="96" name="Google Shape;96;p1"/>
          <p:cNvPicPr preferRelativeResize="0"/>
          <p:nvPr/>
        </p:nvPicPr>
        <p:blipFill rotWithShape="1">
          <a:blip r:embed="rId5">
            <a:alphaModFix/>
          </a:blip>
          <a:srcRect b="0" l="0" r="0" t="0"/>
          <a:stretch/>
        </p:blipFill>
        <p:spPr>
          <a:xfrm>
            <a:off x="9980085" y="4221163"/>
            <a:ext cx="2211916" cy="2514600"/>
          </a:xfrm>
          <a:prstGeom prst="rect">
            <a:avLst/>
          </a:prstGeom>
          <a:noFill/>
          <a:ln>
            <a:noFill/>
          </a:ln>
        </p:spPr>
      </p:pic>
      <p:sp>
        <p:nvSpPr>
          <p:cNvPr id="97" name="Google Shape;97;p1"/>
          <p:cNvSpPr txBox="1"/>
          <p:nvPr/>
        </p:nvSpPr>
        <p:spPr>
          <a:xfrm>
            <a:off x="1871133" y="2349501"/>
            <a:ext cx="8544984" cy="701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0000FF"/>
                </a:solidFill>
                <a:latin typeface="Arial"/>
                <a:ea typeface="Arial"/>
                <a:cs typeface="Arial"/>
                <a:sym typeface="Arial"/>
              </a:rPr>
              <a:t>BÀI GIẢNG NGỮ VĂN 10</a:t>
            </a:r>
            <a:endParaRPr/>
          </a:p>
        </p:txBody>
      </p:sp>
      <p:sp>
        <p:nvSpPr>
          <p:cNvPr id="98" name="Google Shape;98;p1"/>
          <p:cNvSpPr txBox="1"/>
          <p:nvPr/>
        </p:nvSpPr>
        <p:spPr>
          <a:xfrm>
            <a:off x="4559301" y="4292601"/>
            <a:ext cx="5281084" cy="7794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00FF"/>
                </a:solidFill>
                <a:latin typeface="Arimo"/>
                <a:ea typeface="Arimo"/>
                <a:cs typeface="Arimo"/>
                <a:sym typeface="Arimo"/>
              </a:rPr>
              <a:t>GV thực hiện: Nguyễn Thị Thu Lập</a:t>
            </a:r>
            <a:endParaRPr/>
          </a:p>
          <a:p>
            <a:pPr indent="0" lvl="0" marL="0" marR="0" rtl="0" algn="l">
              <a:spcBef>
                <a:spcPts val="900"/>
              </a:spcBef>
              <a:spcAft>
                <a:spcPts val="0"/>
              </a:spcAft>
              <a:buNone/>
            </a:pPr>
            <a:r>
              <a:rPr b="0" i="0" lang="en-US" sz="1800" u="none" cap="none" strike="noStrike">
                <a:solidFill>
                  <a:srgbClr val="0000FF"/>
                </a:solidFill>
                <a:latin typeface="Arimo"/>
                <a:ea typeface="Arimo"/>
                <a:cs typeface="Arimo"/>
                <a:sym typeface="Arimo"/>
              </a:rPr>
              <a:t>Trường THPT Phan Bội Châu</a:t>
            </a:r>
            <a:endParaRPr b="0" i="0" sz="1800" u="none" cap="none" strike="noStrike">
              <a:solidFill>
                <a:srgbClr val="0000FF"/>
              </a:solidFill>
              <a:latin typeface="Arimo"/>
              <a:ea typeface="Arimo"/>
              <a:cs typeface="Arimo"/>
              <a:sym typeface="Arimo"/>
            </a:endParaRPr>
          </a:p>
        </p:txBody>
      </p:sp>
      <p:pic>
        <p:nvPicPr>
          <p:cNvPr descr="sunflowers_wave_hb" id="99" name="Google Shape;99;p1"/>
          <p:cNvPicPr preferRelativeResize="0"/>
          <p:nvPr/>
        </p:nvPicPr>
        <p:blipFill rotWithShape="1">
          <a:blip r:embed="rId6">
            <a:alphaModFix/>
          </a:blip>
          <a:srcRect b="0" l="0" r="0" t="0"/>
          <a:stretch/>
        </p:blipFill>
        <p:spPr>
          <a:xfrm>
            <a:off x="8688917" y="0"/>
            <a:ext cx="3251200" cy="236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0"/>
          <p:cNvSpPr/>
          <p:nvPr/>
        </p:nvSpPr>
        <p:spPr>
          <a:xfrm>
            <a:off x="1" y="0"/>
            <a:ext cx="3119967" cy="6858000"/>
          </a:xfrm>
          <a:prstGeom prst="rect">
            <a:avLst/>
          </a:prstGeom>
          <a:solidFill>
            <a:srgbClr val="33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10"/>
          <p:cNvSpPr txBox="1"/>
          <p:nvPr/>
        </p:nvSpPr>
        <p:spPr>
          <a:xfrm>
            <a:off x="1" y="109538"/>
            <a:ext cx="292735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I-Tìm hiểu chung</a:t>
            </a:r>
            <a:endParaRPr/>
          </a:p>
        </p:txBody>
      </p:sp>
      <p:sp>
        <p:nvSpPr>
          <p:cNvPr id="225" name="Google Shape;225;p10"/>
          <p:cNvSpPr txBox="1"/>
          <p:nvPr/>
        </p:nvSpPr>
        <p:spPr>
          <a:xfrm>
            <a:off x="46568" y="549276"/>
            <a:ext cx="211243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      1. Sử thi:</a:t>
            </a:r>
            <a:endParaRPr/>
          </a:p>
        </p:txBody>
      </p:sp>
      <p:sp>
        <p:nvSpPr>
          <p:cNvPr id="226" name="Google Shape;226;p10"/>
          <p:cNvSpPr txBox="1"/>
          <p:nvPr/>
        </p:nvSpPr>
        <p:spPr>
          <a:xfrm>
            <a:off x="1" y="908051"/>
            <a:ext cx="321521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2. Sử thi “Đăm Săn”</a:t>
            </a:r>
            <a:endParaRPr/>
          </a:p>
        </p:txBody>
      </p:sp>
      <p:sp>
        <p:nvSpPr>
          <p:cNvPr id="227" name="Google Shape;227;p10"/>
          <p:cNvSpPr txBox="1"/>
          <p:nvPr/>
        </p:nvSpPr>
        <p:spPr>
          <a:xfrm>
            <a:off x="1" y="1268413"/>
            <a:ext cx="321521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a:t>
            </a:r>
            <a:r>
              <a:rPr b="1" lang="en-US" sz="2000">
                <a:solidFill>
                  <a:schemeClr val="lt1"/>
                </a:solidFill>
                <a:latin typeface="Arial"/>
                <a:ea typeface="Arial"/>
                <a:cs typeface="Arial"/>
                <a:sym typeface="Arial"/>
              </a:rPr>
              <a:t>3. Đoạn trích “Chiến thắng Mtao Mxây.</a:t>
            </a:r>
            <a:endParaRPr/>
          </a:p>
        </p:txBody>
      </p:sp>
      <p:sp>
        <p:nvSpPr>
          <p:cNvPr id="228" name="Google Shape;228;p10"/>
          <p:cNvSpPr txBox="1"/>
          <p:nvPr/>
        </p:nvSpPr>
        <p:spPr>
          <a:xfrm>
            <a:off x="1" y="2133601"/>
            <a:ext cx="32152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II- Đọc hiểu văn bản</a:t>
            </a:r>
            <a:endParaRPr/>
          </a:p>
        </p:txBody>
      </p:sp>
      <p:sp>
        <p:nvSpPr>
          <p:cNvPr id="229" name="Google Shape;229;p10"/>
          <p:cNvSpPr txBox="1"/>
          <p:nvPr/>
        </p:nvSpPr>
        <p:spPr>
          <a:xfrm>
            <a:off x="0" y="2565400"/>
            <a:ext cx="302471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1. Cuộc chiến đấu giữa Đăm Săn và Mtao Mxây</a:t>
            </a:r>
            <a:endParaRPr/>
          </a:p>
        </p:txBody>
      </p:sp>
      <p:graphicFrame>
        <p:nvGraphicFramePr>
          <p:cNvPr id="230" name="Google Shape;230;p10"/>
          <p:cNvGraphicFramePr/>
          <p:nvPr/>
        </p:nvGraphicFramePr>
        <p:xfrm>
          <a:off x="3608832" y="950975"/>
          <a:ext cx="3000000" cy="3000000"/>
        </p:xfrm>
        <a:graphic>
          <a:graphicData uri="http://schemas.openxmlformats.org/drawingml/2006/table">
            <a:tbl>
              <a:tblPr bandRow="1" firstRow="1">
                <a:noFill/>
                <a:tableStyleId>{61F977EA-C38F-4B67-A466-F345A1D056E4}</a:tableStyleId>
              </a:tblPr>
              <a:tblGrid>
                <a:gridCol w="4141475"/>
                <a:gridCol w="4210025"/>
              </a:tblGrid>
              <a:tr h="792300">
                <a:tc>
                  <a:txBody>
                    <a:bodyPr/>
                    <a:lstStyle/>
                    <a:p>
                      <a:pPr indent="0" lvl="0" marL="0" marR="0" rtl="0" algn="ctr">
                        <a:lnSpc>
                          <a:spcPct val="10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ĐĂM SĂN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MTAO MXÂY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828475">
                <a:tc>
                  <a:txBody>
                    <a:bodyPr/>
                    <a:lstStyle/>
                    <a:p>
                      <a:pPr indent="0" lvl="0" marL="0" marR="0" rtl="0" algn="l">
                        <a:lnSpc>
                          <a:spcPct val="100000"/>
                        </a:lnSpc>
                        <a:spcBef>
                          <a:spcPts val="0"/>
                        </a:spcBef>
                        <a:spcAft>
                          <a:spcPts val="0"/>
                        </a:spcAft>
                        <a:buClr>
                          <a:schemeClr val="dk1"/>
                        </a:buClr>
                        <a:buSzPts val="2000"/>
                        <a:buFont typeface="Calibri"/>
                        <a:buNone/>
                      </a:pPr>
                      <a:r>
                        <a:t/>
                      </a:r>
                      <a:endParaRPr sz="2000">
                        <a:latin typeface="Arial"/>
                        <a:ea typeface="Arial"/>
                        <a:cs typeface="Arial"/>
                        <a:sym typeface="Arial"/>
                      </a:endParaRPr>
                    </a:p>
                    <a:p>
                      <a:pPr indent="0" lvl="0" marL="0" marR="0" rtl="0" algn="l">
                        <a:spcBef>
                          <a:spcPts val="0"/>
                        </a:spcBef>
                        <a:spcAft>
                          <a:spcPts val="0"/>
                        </a:spcAft>
                        <a:buClr>
                          <a:schemeClr val="dk1"/>
                        </a:buClr>
                        <a:buSzPts val="2000"/>
                        <a:buFont typeface="Calibri"/>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31" name="Google Shape;231;p10"/>
          <p:cNvSpPr txBox="1"/>
          <p:nvPr/>
        </p:nvSpPr>
        <p:spPr>
          <a:xfrm>
            <a:off x="3911969" y="0"/>
            <a:ext cx="3450336" cy="77875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000"/>
              <a:buFont typeface="Arial"/>
              <a:buNone/>
            </a:pPr>
            <a:r>
              <a:rPr b="1" i="0" lang="en-US" sz="2000" u="none" cap="none" strike="noStrike">
                <a:solidFill>
                  <a:srgbClr val="C00000"/>
                </a:solidFill>
                <a:latin typeface="Arial"/>
                <a:ea typeface="Arial"/>
                <a:cs typeface="Arial"/>
                <a:sym typeface="Arial"/>
              </a:rPr>
              <a:t>b. Diễn biến cuộc chiến</a:t>
            </a:r>
            <a:endParaRPr b="1" i="0" sz="2000" u="none" cap="none" strike="noStrike">
              <a:solidFill>
                <a:srgbClr val="C00000"/>
              </a:solidFill>
              <a:latin typeface="Arial"/>
              <a:ea typeface="Arial"/>
              <a:cs typeface="Arial"/>
              <a:sym typeface="Arial"/>
            </a:endParaRPr>
          </a:p>
        </p:txBody>
      </p:sp>
      <p:sp>
        <p:nvSpPr>
          <p:cNvPr id="232" name="Google Shape;232;p10"/>
          <p:cNvSpPr/>
          <p:nvPr/>
        </p:nvSpPr>
        <p:spPr>
          <a:xfrm>
            <a:off x="4317022" y="403598"/>
            <a:ext cx="11015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u="sng">
                <a:solidFill>
                  <a:srgbClr val="0000FF"/>
                </a:solidFill>
                <a:latin typeface="Arial"/>
                <a:ea typeface="Arial"/>
                <a:cs typeface="Arial"/>
                <a:sym typeface="Arial"/>
              </a:rPr>
              <a:t>Hiệp 3 </a:t>
            </a:r>
            <a:r>
              <a:rPr b="1" lang="en-US" sz="1800" u="sng">
                <a:solidFill>
                  <a:srgbClr val="0000FF"/>
                </a:solidFill>
                <a:latin typeface="Arial"/>
                <a:ea typeface="Arial"/>
                <a:cs typeface="Arial"/>
                <a:sym typeface="Arial"/>
              </a:rPr>
              <a:t>:</a:t>
            </a:r>
            <a:endParaRPr b="1" sz="1800" u="sng">
              <a:solidFill>
                <a:srgbClr val="0000FF"/>
              </a:solidFill>
              <a:latin typeface="Arial"/>
              <a:ea typeface="Arial"/>
              <a:cs typeface="Arial"/>
              <a:sym typeface="Arial"/>
            </a:endParaRPr>
          </a:p>
        </p:txBody>
      </p:sp>
      <p:sp>
        <p:nvSpPr>
          <p:cNvPr id="233" name="Google Shape;233;p10"/>
          <p:cNvSpPr/>
          <p:nvPr/>
        </p:nvSpPr>
        <p:spPr>
          <a:xfrm>
            <a:off x="3725710" y="5896094"/>
            <a:ext cx="432682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=&gt; Cuộc chiến giằng co, quyết liệt</a:t>
            </a:r>
            <a:endParaRPr b="1" sz="2000">
              <a:solidFill>
                <a:schemeClr val="dk1"/>
              </a:solidFill>
              <a:latin typeface="Arial"/>
              <a:ea typeface="Arial"/>
              <a:cs typeface="Arial"/>
              <a:sym typeface="Arial"/>
            </a:endParaRPr>
          </a:p>
        </p:txBody>
      </p:sp>
      <p:sp>
        <p:nvSpPr>
          <p:cNvPr id="234" name="Google Shape;234;p10"/>
          <p:cNvSpPr txBox="1"/>
          <p:nvPr/>
        </p:nvSpPr>
        <p:spPr>
          <a:xfrm>
            <a:off x="3865419" y="2937164"/>
            <a:ext cx="3564082" cy="1323439"/>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Múa khiên vừa nhanh, vừa mạnh đuổi theo Mtao Mxây đâm mãi không  đâm thủng được áo giáp sắt của y</a:t>
            </a:r>
            <a:endParaRPr sz="2000">
              <a:solidFill>
                <a:schemeClr val="dk1"/>
              </a:solidFill>
              <a:latin typeface="Arial"/>
              <a:ea typeface="Arial"/>
              <a:cs typeface="Arial"/>
              <a:sym typeface="Arial"/>
            </a:endParaRPr>
          </a:p>
        </p:txBody>
      </p:sp>
      <p:sp>
        <p:nvSpPr>
          <p:cNvPr id="235" name="Google Shape;235;p10"/>
          <p:cNvSpPr txBox="1"/>
          <p:nvPr/>
        </p:nvSpPr>
        <p:spPr>
          <a:xfrm>
            <a:off x="8049490" y="3020291"/>
            <a:ext cx="4011034" cy="707886"/>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Vừa chạy vừa chống đỡ  </a:t>
            </a:r>
            <a:endParaRPr/>
          </a:p>
          <a:p>
            <a:pPr indent="-127000" lvl="0" marL="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 Hoàn toàn ở thế thua và bị động</a:t>
            </a:r>
            <a:endParaRPr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2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p:nvPr/>
        </p:nvSpPr>
        <p:spPr>
          <a:xfrm>
            <a:off x="1" y="0"/>
            <a:ext cx="3119967" cy="6858000"/>
          </a:xfrm>
          <a:prstGeom prst="rect">
            <a:avLst/>
          </a:prstGeom>
          <a:solidFill>
            <a:srgbClr val="33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1"/>
          <p:cNvSpPr txBox="1"/>
          <p:nvPr/>
        </p:nvSpPr>
        <p:spPr>
          <a:xfrm>
            <a:off x="1" y="109538"/>
            <a:ext cx="292735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I-Tìm hiểu chung</a:t>
            </a:r>
            <a:endParaRPr/>
          </a:p>
        </p:txBody>
      </p:sp>
      <p:sp>
        <p:nvSpPr>
          <p:cNvPr id="242" name="Google Shape;242;p11"/>
          <p:cNvSpPr txBox="1"/>
          <p:nvPr/>
        </p:nvSpPr>
        <p:spPr>
          <a:xfrm>
            <a:off x="46568" y="549276"/>
            <a:ext cx="211243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a:t>
            </a:r>
            <a:r>
              <a:rPr b="1" lang="en-US" sz="2000">
                <a:solidFill>
                  <a:schemeClr val="lt1"/>
                </a:solidFill>
                <a:latin typeface="Arial"/>
                <a:ea typeface="Arial"/>
                <a:cs typeface="Arial"/>
                <a:sym typeface="Arial"/>
              </a:rPr>
              <a:t>1. Sử thi:</a:t>
            </a:r>
            <a:endParaRPr/>
          </a:p>
        </p:txBody>
      </p:sp>
      <p:sp>
        <p:nvSpPr>
          <p:cNvPr id="243" name="Google Shape;243;p11"/>
          <p:cNvSpPr txBox="1"/>
          <p:nvPr/>
        </p:nvSpPr>
        <p:spPr>
          <a:xfrm>
            <a:off x="1" y="908051"/>
            <a:ext cx="321521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2. Sử thi “Đăm Săn”</a:t>
            </a:r>
            <a:endParaRPr/>
          </a:p>
        </p:txBody>
      </p:sp>
      <p:sp>
        <p:nvSpPr>
          <p:cNvPr id="244" name="Google Shape;244;p11"/>
          <p:cNvSpPr txBox="1"/>
          <p:nvPr/>
        </p:nvSpPr>
        <p:spPr>
          <a:xfrm>
            <a:off x="1" y="1268413"/>
            <a:ext cx="321521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a:t>
            </a:r>
            <a:r>
              <a:rPr b="1" lang="en-US" sz="2000">
                <a:solidFill>
                  <a:schemeClr val="lt1"/>
                </a:solidFill>
                <a:latin typeface="Arial"/>
                <a:ea typeface="Arial"/>
                <a:cs typeface="Arial"/>
                <a:sym typeface="Arial"/>
              </a:rPr>
              <a:t>3. Đoạn trích “Chiến thắng Mtao Mxây.</a:t>
            </a:r>
            <a:endParaRPr/>
          </a:p>
        </p:txBody>
      </p:sp>
      <p:sp>
        <p:nvSpPr>
          <p:cNvPr id="245" name="Google Shape;245;p11"/>
          <p:cNvSpPr txBox="1"/>
          <p:nvPr/>
        </p:nvSpPr>
        <p:spPr>
          <a:xfrm>
            <a:off x="1" y="2133601"/>
            <a:ext cx="32152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II- Đọc hiểu văn bản</a:t>
            </a:r>
            <a:endParaRPr/>
          </a:p>
        </p:txBody>
      </p:sp>
      <p:sp>
        <p:nvSpPr>
          <p:cNvPr id="246" name="Google Shape;246;p11"/>
          <p:cNvSpPr txBox="1"/>
          <p:nvPr/>
        </p:nvSpPr>
        <p:spPr>
          <a:xfrm>
            <a:off x="0" y="2565400"/>
            <a:ext cx="302471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1. Cuộc chiến đấu giữa Đăm Săn và Mtao Mxây</a:t>
            </a:r>
            <a:endParaRPr/>
          </a:p>
        </p:txBody>
      </p:sp>
      <p:graphicFrame>
        <p:nvGraphicFramePr>
          <p:cNvPr id="247" name="Google Shape;247;p11"/>
          <p:cNvGraphicFramePr/>
          <p:nvPr/>
        </p:nvGraphicFramePr>
        <p:xfrm>
          <a:off x="3608832" y="950975"/>
          <a:ext cx="3000000" cy="3000000"/>
        </p:xfrm>
        <a:graphic>
          <a:graphicData uri="http://schemas.openxmlformats.org/drawingml/2006/table">
            <a:tbl>
              <a:tblPr bandRow="1" firstRow="1">
                <a:noFill/>
                <a:tableStyleId>{61F977EA-C38F-4B67-A466-F345A1D056E4}</a:tableStyleId>
              </a:tblPr>
              <a:tblGrid>
                <a:gridCol w="4141475"/>
                <a:gridCol w="4210025"/>
              </a:tblGrid>
              <a:tr h="871100">
                <a:tc>
                  <a:txBody>
                    <a:bodyPr/>
                    <a:lstStyle/>
                    <a:p>
                      <a:pPr indent="0" lvl="0" marL="0" marR="0" rtl="0" algn="ctr">
                        <a:lnSpc>
                          <a:spcPct val="100000"/>
                        </a:lnSpc>
                        <a:spcBef>
                          <a:spcPts val="0"/>
                        </a:spcBef>
                        <a:spcAft>
                          <a:spcPts val="0"/>
                        </a:spcAft>
                        <a:buClr>
                          <a:srgbClr val="FF0000"/>
                        </a:buClr>
                        <a:buSzPts val="2000"/>
                        <a:buFont typeface="Arial"/>
                        <a:buNone/>
                      </a:pPr>
                      <a:r>
                        <a:rPr lang="en-US" sz="2000">
                          <a:solidFill>
                            <a:srgbClr val="FF0000"/>
                          </a:solidFill>
                          <a:latin typeface="Arial"/>
                          <a:ea typeface="Arial"/>
                          <a:cs typeface="Arial"/>
                          <a:sym typeface="Arial"/>
                        </a:rPr>
                        <a:t>ĐĂM SĂN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lang="en-US" sz="2000">
                          <a:solidFill>
                            <a:srgbClr val="FF0000"/>
                          </a:solidFill>
                          <a:latin typeface="Arial"/>
                          <a:ea typeface="Arial"/>
                          <a:cs typeface="Arial"/>
                          <a:sym typeface="Arial"/>
                        </a:rPr>
                        <a:t>MTAO MXÂY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24775">
                <a:tc>
                  <a:txBody>
                    <a:bodyPr/>
                    <a:lstStyle/>
                    <a:p>
                      <a:pPr indent="0" lvl="0" marL="0" marR="0" rtl="0" algn="l">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08875">
                <a:tc>
                  <a:txBody>
                    <a:bodyPr/>
                    <a:lstStyle/>
                    <a:p>
                      <a:pPr indent="0" lvl="0" marL="0" marR="0" rtl="0" algn="l">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Calibri"/>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9175">
                <a:tc>
                  <a:txBody>
                    <a:bodyPr/>
                    <a:lstStyle/>
                    <a:p>
                      <a:pPr indent="0" lvl="0" marL="0" marR="0" rtl="0" algn="l">
                        <a:spcBef>
                          <a:spcPts val="0"/>
                        </a:spcBef>
                        <a:spcAft>
                          <a:spcPts val="0"/>
                        </a:spcAft>
                        <a:buNone/>
                      </a:pPr>
                      <a:r>
                        <a:t/>
                      </a:r>
                      <a:endParaRPr b="1"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lang="en-US" sz="2000">
                          <a:latin typeface="Arial"/>
                          <a:ea typeface="Arial"/>
                          <a:cs typeface="Arial"/>
                          <a:sym typeface="Arial"/>
                        </a:rPr>
                        <a:t>.</a:t>
                      </a:r>
                      <a:r>
                        <a:rPr b="1" lang="en-US" sz="2000">
                          <a:latin typeface="Arial"/>
                          <a:ea typeface="Arial"/>
                          <a:cs typeface="Arial"/>
                          <a:sym typeface="Arial"/>
                        </a:rPr>
                        <a:t> </a:t>
                      </a:r>
                      <a:endParaRPr b="1"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48" name="Google Shape;248;p11"/>
          <p:cNvSpPr txBox="1"/>
          <p:nvPr/>
        </p:nvSpPr>
        <p:spPr>
          <a:xfrm>
            <a:off x="3925824" y="0"/>
            <a:ext cx="3450336" cy="77875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000"/>
              <a:buFont typeface="Arial"/>
              <a:buNone/>
            </a:pPr>
            <a:r>
              <a:rPr b="1" i="0" lang="en-US" sz="2000" u="none" cap="none" strike="noStrike">
                <a:solidFill>
                  <a:srgbClr val="C00000"/>
                </a:solidFill>
                <a:latin typeface="Arial"/>
                <a:ea typeface="Arial"/>
                <a:cs typeface="Arial"/>
                <a:sym typeface="Arial"/>
              </a:rPr>
              <a:t>b. Diễn biến cuộc chiến</a:t>
            </a:r>
            <a:endParaRPr b="1" i="0" sz="2000" u="none" cap="none" strike="noStrike">
              <a:solidFill>
                <a:srgbClr val="C00000"/>
              </a:solidFill>
              <a:latin typeface="Arial"/>
              <a:ea typeface="Arial"/>
              <a:cs typeface="Arial"/>
              <a:sym typeface="Arial"/>
            </a:endParaRPr>
          </a:p>
        </p:txBody>
      </p:sp>
      <p:sp>
        <p:nvSpPr>
          <p:cNvPr id="249" name="Google Shape;249;p11"/>
          <p:cNvSpPr/>
          <p:nvPr/>
        </p:nvSpPr>
        <p:spPr>
          <a:xfrm>
            <a:off x="4317022" y="403598"/>
            <a:ext cx="11095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u="sng">
                <a:solidFill>
                  <a:srgbClr val="0000FF"/>
                </a:solidFill>
                <a:latin typeface="Arial"/>
                <a:ea typeface="Arial"/>
                <a:cs typeface="Arial"/>
                <a:sym typeface="Arial"/>
              </a:rPr>
              <a:t>Hiệp 4 :</a:t>
            </a:r>
            <a:endParaRPr b="1" sz="2000" u="sng">
              <a:solidFill>
                <a:srgbClr val="0000FF"/>
              </a:solidFill>
              <a:latin typeface="Arial"/>
              <a:ea typeface="Arial"/>
              <a:cs typeface="Arial"/>
              <a:sym typeface="Arial"/>
            </a:endParaRPr>
          </a:p>
        </p:txBody>
      </p:sp>
      <p:sp>
        <p:nvSpPr>
          <p:cNvPr id="250" name="Google Shape;250;p11"/>
          <p:cNvSpPr txBox="1"/>
          <p:nvPr/>
        </p:nvSpPr>
        <p:spPr>
          <a:xfrm>
            <a:off x="3810000" y="2341418"/>
            <a:ext cx="3790950" cy="1323439"/>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Thấm mệt, cầu cứu ông Trời</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 -&gt; được ông Trời mách nước ném chày mòn vào tai Mtao Mxây</a:t>
            </a:r>
            <a:endParaRPr sz="2000">
              <a:solidFill>
                <a:schemeClr val="dk1"/>
              </a:solidFill>
              <a:latin typeface="Arial"/>
              <a:ea typeface="Arial"/>
              <a:cs typeface="Arial"/>
              <a:sym typeface="Arial"/>
            </a:endParaRPr>
          </a:p>
        </p:txBody>
      </p:sp>
      <p:sp>
        <p:nvSpPr>
          <p:cNvPr id="251" name="Google Shape;251;p11"/>
          <p:cNvSpPr txBox="1"/>
          <p:nvPr/>
        </p:nvSpPr>
        <p:spPr>
          <a:xfrm>
            <a:off x="8229601" y="2549236"/>
            <a:ext cx="3422072" cy="707886"/>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 Giáp sắt trở thành vô dụng</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        ( rơi loảng xoảng </a:t>
            </a:r>
            <a:endParaRPr sz="2000">
              <a:solidFill>
                <a:schemeClr val="dk1"/>
              </a:solidFill>
              <a:latin typeface="Calibri"/>
              <a:ea typeface="Calibri"/>
              <a:cs typeface="Calibri"/>
              <a:sym typeface="Calibri"/>
            </a:endParaRPr>
          </a:p>
        </p:txBody>
      </p:sp>
      <p:sp>
        <p:nvSpPr>
          <p:cNvPr id="252" name="Google Shape;252;p11"/>
          <p:cNvSpPr txBox="1"/>
          <p:nvPr/>
        </p:nvSpPr>
        <p:spPr>
          <a:xfrm>
            <a:off x="3879274" y="4100944"/>
            <a:ext cx="356061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Rượt đuổi , hỏi tội cướp vợ, giết và chặt đầu bêu ngoài đường</a:t>
            </a:r>
            <a:endParaRPr sz="2000">
              <a:solidFill>
                <a:schemeClr val="dk1"/>
              </a:solidFill>
              <a:latin typeface="Arial"/>
              <a:ea typeface="Arial"/>
              <a:cs typeface="Arial"/>
              <a:sym typeface="Arial"/>
            </a:endParaRPr>
          </a:p>
        </p:txBody>
      </p:sp>
      <p:sp>
        <p:nvSpPr>
          <p:cNvPr id="253" name="Google Shape;253;p11"/>
          <p:cNvSpPr txBox="1"/>
          <p:nvPr/>
        </p:nvSpPr>
        <p:spPr>
          <a:xfrm>
            <a:off x="8146473" y="4045527"/>
            <a:ext cx="3583566" cy="1015663"/>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Tháo chạy, ngã lăn quay xuống đất , cầu xin tha mạng</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 -&gt; Bị giết chết</a:t>
            </a:r>
            <a:endParaRPr sz="2000">
              <a:solidFill>
                <a:schemeClr val="dk1"/>
              </a:solidFill>
              <a:latin typeface="Arial"/>
              <a:ea typeface="Arial"/>
              <a:cs typeface="Arial"/>
              <a:sym typeface="Arial"/>
            </a:endParaRPr>
          </a:p>
        </p:txBody>
      </p:sp>
      <p:sp>
        <p:nvSpPr>
          <p:cNvPr id="254" name="Google Shape;254;p11"/>
          <p:cNvSpPr txBox="1"/>
          <p:nvPr/>
        </p:nvSpPr>
        <p:spPr>
          <a:xfrm>
            <a:off x="3796145" y="5514109"/>
            <a:ext cx="372687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=&gt; Chiến thắng, xứng đáng là một vị anh hùng.</a:t>
            </a:r>
            <a:endParaRPr b="1" sz="2000">
              <a:solidFill>
                <a:schemeClr val="dk1"/>
              </a:solidFill>
              <a:latin typeface="Arial"/>
              <a:ea typeface="Arial"/>
              <a:cs typeface="Arial"/>
              <a:sym typeface="Arial"/>
            </a:endParaRPr>
          </a:p>
        </p:txBody>
      </p:sp>
      <p:sp>
        <p:nvSpPr>
          <p:cNvPr id="255" name="Google Shape;255;p11"/>
          <p:cNvSpPr txBox="1"/>
          <p:nvPr/>
        </p:nvSpPr>
        <p:spPr>
          <a:xfrm>
            <a:off x="8104909" y="5680364"/>
            <a:ext cx="361603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=&gt; Thất bại thảm hại</a:t>
            </a:r>
            <a:endParaRPr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2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2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2"/>
          <p:cNvSpPr txBox="1"/>
          <p:nvPr/>
        </p:nvSpPr>
        <p:spPr>
          <a:xfrm>
            <a:off x="1871134" y="1773238"/>
            <a:ext cx="8064500" cy="1015663"/>
          </a:xfrm>
          <a:prstGeom prst="rect">
            <a:avLst/>
          </a:prstGeom>
          <a:solidFill>
            <a:srgbClr val="00FFCC"/>
          </a:soli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6600"/>
                </a:solidFill>
                <a:latin typeface="Arial"/>
                <a:ea typeface="Arial"/>
                <a:cs typeface="Arial"/>
                <a:sym typeface="Arial"/>
              </a:rPr>
              <a:t>Trong trận chiến đấu, Đăn Săn đã bộc lộ rõ những phẩm chất của một người anh hùng: Trọng danh dự, dũng cảm, tài năng, có tinh thần cộng </a:t>
            </a:r>
            <a:r>
              <a:rPr b="1" lang="en-US" sz="1800">
                <a:solidFill>
                  <a:srgbClr val="FF6600"/>
                </a:solidFill>
                <a:latin typeface="Arial"/>
                <a:ea typeface="Arial"/>
                <a:cs typeface="Arial"/>
                <a:sym typeface="Arial"/>
              </a:rPr>
              <a:t>đồng.</a:t>
            </a:r>
            <a:endParaRPr/>
          </a:p>
        </p:txBody>
      </p:sp>
      <p:sp>
        <p:nvSpPr>
          <p:cNvPr id="261" name="Google Shape;261;p12"/>
          <p:cNvSpPr/>
          <p:nvPr/>
        </p:nvSpPr>
        <p:spPr>
          <a:xfrm>
            <a:off x="912285" y="1844676"/>
            <a:ext cx="670983" cy="792163"/>
          </a:xfrm>
          <a:prstGeom prst="curvedRightArrow">
            <a:avLst>
              <a:gd fmla="val 31483" name="adj1"/>
              <a:gd fmla="val 62965" name="adj2"/>
              <a:gd fmla="val 33333" name="adj3"/>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2"/>
          <p:cNvSpPr/>
          <p:nvPr/>
        </p:nvSpPr>
        <p:spPr>
          <a:xfrm>
            <a:off x="2639484" y="549276"/>
            <a:ext cx="7391400" cy="5400675"/>
          </a:xfrm>
          <a:prstGeom prst="irregularSeal1">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Trong trận chiến đấu này,</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Đăm Săn đã bộc lộ những</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phẩm chất đáng quý nào?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62"/>
                                        </p:tgtEl>
                                        <p:attrNameLst>
                                          <p:attrName>ppt_y</p:attrName>
                                        </p:attrNameLst>
                                      </p:cBhvr>
                                      <p:tavLst>
                                        <p:tav fmla="" tm="0">
                                          <p:val>
                                            <p:strVal val="#ppt_y"/>
                                          </p:val>
                                        </p:tav>
                                        <p:tav fmla="" tm="100000">
                                          <p:val>
                                            <p:strVal val="#ppt_y+1"/>
                                          </p:val>
                                        </p:tav>
                                      </p:tavLst>
                                    </p:anim>
                                    <p:set>
                                      <p:cBhvr>
                                        <p:cTn dur="1" fill="hold">
                                          <p:stCondLst>
                                            <p:cond delay="500"/>
                                          </p:stCondLst>
                                        </p:cTn>
                                        <p:tgtEl>
                                          <p:spTgt spid="2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aphicFrame>
        <p:nvGraphicFramePr>
          <p:cNvPr id="267" name="Google Shape;267;p13"/>
          <p:cNvGraphicFramePr/>
          <p:nvPr/>
        </p:nvGraphicFramePr>
        <p:xfrm>
          <a:off x="5916801" y="1598789"/>
          <a:ext cx="3000000" cy="3000000"/>
        </p:xfrm>
        <a:graphic>
          <a:graphicData uri="http://schemas.openxmlformats.org/drawingml/2006/table">
            <a:tbl>
              <a:tblPr bandRow="1" firstRow="1">
                <a:noFill/>
                <a:tableStyleId>{61F977EA-C38F-4B67-A466-F345A1D056E4}</a:tableStyleId>
              </a:tblPr>
              <a:tblGrid>
                <a:gridCol w="547400"/>
                <a:gridCol w="547400"/>
                <a:gridCol w="547400"/>
                <a:gridCol w="547400"/>
                <a:gridCol w="547400"/>
                <a:gridCol w="547400"/>
                <a:gridCol w="547400"/>
              </a:tblGrid>
              <a:tr h="440500">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C</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H</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A</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Y</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M</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O</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N</a:t>
                      </a:r>
                      <a:endParaRPr sz="3600">
                        <a:latin typeface="Times New Roman"/>
                        <a:ea typeface="Times New Roman"/>
                        <a:cs typeface="Times New Roman"/>
                        <a:sym typeface="Times New Roman"/>
                      </a:endParaRPr>
                    </a:p>
                  </a:txBody>
                  <a:tcPr marT="45725" marB="45725" marR="91450" marL="91450" anchor="ctr">
                    <a:solidFill>
                      <a:srgbClr val="5B9BD5"/>
                    </a:solidFill>
                  </a:tcPr>
                </a:tc>
              </a:tr>
            </a:tbl>
          </a:graphicData>
        </a:graphic>
      </p:graphicFrame>
      <p:sp>
        <p:nvSpPr>
          <p:cNvPr id="268" name="Google Shape;268;p13">
            <a:hlinkClick action="ppaction://hlinksldjump" r:id="rId3"/>
          </p:cNvPr>
          <p:cNvSpPr/>
          <p:nvPr/>
        </p:nvSpPr>
        <p:spPr>
          <a:xfrm>
            <a:off x="1988490" y="1740899"/>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4">
                  <a:extLst>
                    <a:ext uri="{A12FA001-AC4F-418D-AE19-62706E023703}">
                      <ahyp:hlinkClr val="tx"/>
                    </a:ext>
                  </a:extLst>
                </a:hlinkClick>
              </a:rPr>
              <a:t>01</a:t>
            </a:r>
            <a:endParaRPr b="1" sz="3200">
              <a:solidFill>
                <a:srgbClr val="FFFF00"/>
              </a:solidFill>
              <a:latin typeface="Calibri"/>
              <a:ea typeface="Calibri"/>
              <a:cs typeface="Calibri"/>
              <a:sym typeface="Calibri"/>
            </a:endParaRPr>
          </a:p>
        </p:txBody>
      </p:sp>
      <p:sp>
        <p:nvSpPr>
          <p:cNvPr id="269" name="Google Shape;269;p13"/>
          <p:cNvSpPr/>
          <p:nvPr/>
        </p:nvSpPr>
        <p:spPr>
          <a:xfrm>
            <a:off x="1524000" y="1"/>
            <a:ext cx="914400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70C0"/>
                </a:solidFill>
                <a:latin typeface="Times New Roman"/>
                <a:ea typeface="Times New Roman"/>
                <a:cs typeface="Times New Roman"/>
                <a:sym typeface="Times New Roman"/>
              </a:rPr>
              <a:t>Bài tập củng cố</a:t>
            </a:r>
            <a:endParaRPr/>
          </a:p>
          <a:p>
            <a:pPr indent="0" lvl="0" marL="0" marR="0" rtl="0" algn="ctr">
              <a:spcBef>
                <a:spcPts val="0"/>
              </a:spcBef>
              <a:spcAft>
                <a:spcPts val="0"/>
              </a:spcAft>
              <a:buNone/>
            </a:pPr>
            <a:r>
              <a:t/>
            </a:r>
            <a:endParaRPr sz="6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3200">
                <a:solidFill>
                  <a:schemeClr val="dk1"/>
                </a:solidFill>
                <a:latin typeface="Times New Roman"/>
                <a:ea typeface="Times New Roman"/>
                <a:cs typeface="Times New Roman"/>
                <a:sym typeface="Times New Roman"/>
              </a:rPr>
              <a:t> </a:t>
            </a:r>
            <a:r>
              <a:rPr b="1" lang="en-US" sz="3200" u="sng">
                <a:solidFill>
                  <a:srgbClr val="FF0000"/>
                </a:solidFill>
                <a:latin typeface="Times New Roman"/>
                <a:ea typeface="Times New Roman"/>
                <a:cs typeface="Times New Roman"/>
                <a:sym typeface="Times New Roman"/>
              </a:rPr>
              <a:t>SỬ THI ĐĂM SĂN</a:t>
            </a:r>
            <a:endParaRPr sz="3200">
              <a:solidFill>
                <a:srgbClr val="FF0000"/>
              </a:solidFill>
              <a:latin typeface="Times New Roman"/>
              <a:ea typeface="Times New Roman"/>
              <a:cs typeface="Times New Roman"/>
              <a:sym typeface="Times New Roman"/>
            </a:endParaRPr>
          </a:p>
        </p:txBody>
      </p:sp>
      <p:graphicFrame>
        <p:nvGraphicFramePr>
          <p:cNvPr id="270" name="Google Shape;270;p13"/>
          <p:cNvGraphicFramePr/>
          <p:nvPr/>
        </p:nvGraphicFramePr>
        <p:xfrm>
          <a:off x="4824601" y="2229556"/>
          <a:ext cx="3000000" cy="3000000"/>
        </p:xfrm>
        <a:graphic>
          <a:graphicData uri="http://schemas.openxmlformats.org/drawingml/2006/table">
            <a:tbl>
              <a:tblPr bandRow="1" firstRow="1">
                <a:noFill/>
                <a:tableStyleId>{61F977EA-C38F-4B67-A466-F345A1D056E4}</a:tableStyleId>
              </a:tblPr>
              <a:tblGrid>
                <a:gridCol w="547400"/>
                <a:gridCol w="547400"/>
                <a:gridCol w="547400"/>
                <a:gridCol w="547400"/>
                <a:gridCol w="547400"/>
                <a:gridCol w="547400"/>
                <a:gridCol w="547400"/>
                <a:gridCol w="547400"/>
                <a:gridCol w="547400"/>
                <a:gridCol w="547400"/>
              </a:tblGrid>
              <a:tr h="440500">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C</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H</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I</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E</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N</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T</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R</a:t>
                      </a:r>
                      <a:endParaRPr sz="3600">
                        <a:latin typeface="Times New Roman"/>
                        <a:ea typeface="Times New Roman"/>
                        <a:cs typeface="Times New Roman"/>
                        <a:sym typeface="Times New Roman"/>
                      </a:endParaRPr>
                    </a:p>
                  </a:txBody>
                  <a:tcPr marT="45725" marB="45725" marR="91450" marL="91450" anchor="ctr">
                    <a:solidFill>
                      <a:srgbClr val="5B9BD5"/>
                    </a:solidFill>
                  </a:tcP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A</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N</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H</a:t>
                      </a:r>
                      <a:endParaRPr sz="3600">
                        <a:latin typeface="Times New Roman"/>
                        <a:ea typeface="Times New Roman"/>
                        <a:cs typeface="Times New Roman"/>
                        <a:sym typeface="Times New Roman"/>
                      </a:endParaRPr>
                    </a:p>
                  </a:txBody>
                  <a:tcPr marT="45725" marB="45725" marR="91450" marL="91450" anchor="ctr"/>
                </a:tc>
              </a:tr>
            </a:tbl>
          </a:graphicData>
        </a:graphic>
      </p:graphicFrame>
      <p:graphicFrame>
        <p:nvGraphicFramePr>
          <p:cNvPr id="271" name="Google Shape;271;p13"/>
          <p:cNvGraphicFramePr/>
          <p:nvPr/>
        </p:nvGraphicFramePr>
        <p:xfrm>
          <a:off x="4824601" y="2864556"/>
          <a:ext cx="3000000" cy="3000000"/>
        </p:xfrm>
        <a:graphic>
          <a:graphicData uri="http://schemas.openxmlformats.org/drawingml/2006/table">
            <a:tbl>
              <a:tblPr bandRow="1" firstRow="1">
                <a:noFill/>
                <a:tableStyleId>{61F977EA-C38F-4B67-A466-F345A1D056E4}</a:tableStyleId>
              </a:tblPr>
              <a:tblGrid>
                <a:gridCol w="547400"/>
                <a:gridCol w="547400"/>
                <a:gridCol w="547400"/>
                <a:gridCol w="547400"/>
                <a:gridCol w="547400"/>
                <a:gridCol w="547400"/>
                <a:gridCol w="547400"/>
                <a:gridCol w="547400"/>
              </a:tblGrid>
              <a:tr h="440500">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M</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U</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A</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K</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H</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I</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E</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N</a:t>
                      </a:r>
                      <a:endParaRPr sz="3600">
                        <a:latin typeface="Times New Roman"/>
                        <a:ea typeface="Times New Roman"/>
                        <a:cs typeface="Times New Roman"/>
                        <a:sym typeface="Times New Roman"/>
                      </a:endParaRPr>
                    </a:p>
                  </a:txBody>
                  <a:tcPr marT="45725" marB="45725" marR="91450" marL="91450" anchor="ctr"/>
                </a:tc>
              </a:tr>
            </a:tbl>
          </a:graphicData>
        </a:graphic>
      </p:graphicFrame>
      <p:graphicFrame>
        <p:nvGraphicFramePr>
          <p:cNvPr id="272" name="Google Shape;272;p13"/>
          <p:cNvGraphicFramePr/>
          <p:nvPr/>
        </p:nvGraphicFramePr>
        <p:xfrm>
          <a:off x="5915025" y="3492500"/>
          <a:ext cx="3000000" cy="3000000"/>
        </p:xfrm>
        <a:graphic>
          <a:graphicData uri="http://schemas.openxmlformats.org/drawingml/2006/table">
            <a:tbl>
              <a:tblPr bandRow="1" firstRow="1">
                <a:noFill/>
                <a:tableStyleId>{61F977EA-C38F-4B67-A466-F345A1D056E4}</a:tableStyleId>
              </a:tblPr>
              <a:tblGrid>
                <a:gridCol w="528650"/>
                <a:gridCol w="571500"/>
                <a:gridCol w="542925"/>
                <a:gridCol w="571500"/>
                <a:gridCol w="528625"/>
                <a:gridCol w="528650"/>
                <a:gridCol w="628650"/>
              </a:tblGrid>
              <a:tr h="431225">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A</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N</a:t>
                      </a:r>
                      <a:endParaRPr sz="3600">
                        <a:latin typeface="Times New Roman"/>
                        <a:ea typeface="Times New Roman"/>
                        <a:cs typeface="Times New Roman"/>
                        <a:sym typeface="Times New Roman"/>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H</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H</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U</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N</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G</a:t>
                      </a:r>
                      <a:endParaRPr sz="3600">
                        <a:latin typeface="Times New Roman"/>
                        <a:ea typeface="Times New Roman"/>
                        <a:cs typeface="Times New Roman"/>
                        <a:sym typeface="Times New Roman"/>
                      </a:endParaRPr>
                    </a:p>
                  </a:txBody>
                  <a:tcPr marT="45725" marB="45725" marR="91450" marL="91450" anchor="ctr"/>
                </a:tc>
              </a:tr>
            </a:tbl>
          </a:graphicData>
        </a:graphic>
      </p:graphicFrame>
      <p:graphicFrame>
        <p:nvGraphicFramePr>
          <p:cNvPr id="273" name="Google Shape;273;p13"/>
          <p:cNvGraphicFramePr/>
          <p:nvPr/>
        </p:nvGraphicFramePr>
        <p:xfrm>
          <a:off x="6462901" y="4106616"/>
          <a:ext cx="3000000" cy="3000000"/>
        </p:xfrm>
        <a:graphic>
          <a:graphicData uri="http://schemas.openxmlformats.org/drawingml/2006/table">
            <a:tbl>
              <a:tblPr bandRow="1" firstRow="1">
                <a:noFill/>
                <a:tableStyleId>{61F977EA-C38F-4B67-A466-F345A1D056E4}</a:tableStyleId>
              </a:tblPr>
              <a:tblGrid>
                <a:gridCol w="547400"/>
                <a:gridCol w="547400"/>
                <a:gridCol w="547400"/>
                <a:gridCol w="547400"/>
              </a:tblGrid>
              <a:tr h="457200">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T</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U</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S</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U</a:t>
                      </a:r>
                      <a:endParaRPr sz="3600">
                        <a:latin typeface="Times New Roman"/>
                        <a:ea typeface="Times New Roman"/>
                        <a:cs typeface="Times New Roman"/>
                        <a:sym typeface="Times New Roman"/>
                      </a:endParaRPr>
                    </a:p>
                  </a:txBody>
                  <a:tcPr marT="45725" marB="45725" marR="91450" marL="91450" anchor="ctr"/>
                </a:tc>
              </a:tr>
            </a:tbl>
          </a:graphicData>
        </a:graphic>
      </p:graphicFrame>
      <p:graphicFrame>
        <p:nvGraphicFramePr>
          <p:cNvPr id="274" name="Google Shape;274;p13"/>
          <p:cNvGraphicFramePr/>
          <p:nvPr/>
        </p:nvGraphicFramePr>
        <p:xfrm>
          <a:off x="6462901" y="4745451"/>
          <a:ext cx="3000000" cy="3000000"/>
        </p:xfrm>
        <a:graphic>
          <a:graphicData uri="http://schemas.openxmlformats.org/drawingml/2006/table">
            <a:tbl>
              <a:tblPr bandRow="1" firstRow="1">
                <a:noFill/>
                <a:tableStyleId>{61F977EA-C38F-4B67-A466-F345A1D056E4}</a:tableStyleId>
              </a:tblPr>
              <a:tblGrid>
                <a:gridCol w="547400"/>
                <a:gridCol w="547400"/>
                <a:gridCol w="547400"/>
                <a:gridCol w="547400"/>
                <a:gridCol w="547400"/>
                <a:gridCol w="547400"/>
                <a:gridCol w="547400"/>
              </a:tblGrid>
              <a:tr h="457200">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O</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N</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G</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T</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R</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O</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I</a:t>
                      </a:r>
                      <a:endParaRPr sz="3600">
                        <a:latin typeface="Times New Roman"/>
                        <a:ea typeface="Times New Roman"/>
                        <a:cs typeface="Times New Roman"/>
                        <a:sym typeface="Times New Roman"/>
                      </a:endParaRPr>
                    </a:p>
                  </a:txBody>
                  <a:tcPr marT="45725" marB="45725" marR="91450" marL="91450" anchor="ctr"/>
                </a:tc>
              </a:tr>
            </a:tbl>
          </a:graphicData>
        </a:graphic>
      </p:graphicFrame>
      <p:graphicFrame>
        <p:nvGraphicFramePr>
          <p:cNvPr id="275" name="Google Shape;275;p13"/>
          <p:cNvGraphicFramePr/>
          <p:nvPr/>
        </p:nvGraphicFramePr>
        <p:xfrm>
          <a:off x="3175000" y="5381708"/>
          <a:ext cx="3000000" cy="3000000"/>
        </p:xfrm>
        <a:graphic>
          <a:graphicData uri="http://schemas.openxmlformats.org/drawingml/2006/table">
            <a:tbl>
              <a:tblPr bandRow="1" firstRow="1">
                <a:noFill/>
                <a:tableStyleId>{61F977EA-C38F-4B67-A466-F345A1D056E4}</a:tableStyleId>
              </a:tblPr>
              <a:tblGrid>
                <a:gridCol w="548300"/>
                <a:gridCol w="548300"/>
                <a:gridCol w="548300"/>
                <a:gridCol w="548300"/>
                <a:gridCol w="548300"/>
                <a:gridCol w="548300"/>
                <a:gridCol w="548300"/>
                <a:gridCol w="548300"/>
                <a:gridCol w="548300"/>
                <a:gridCol w="548300"/>
                <a:gridCol w="548300"/>
              </a:tblGrid>
              <a:tr h="284775">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T</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U</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T</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R</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U</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O</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N</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G</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S</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A</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3600">
                          <a:latin typeface="Times New Roman"/>
                          <a:ea typeface="Times New Roman"/>
                          <a:cs typeface="Times New Roman"/>
                          <a:sym typeface="Times New Roman"/>
                        </a:rPr>
                        <a:t>T</a:t>
                      </a:r>
                      <a:endParaRPr sz="3600">
                        <a:latin typeface="Times New Roman"/>
                        <a:ea typeface="Times New Roman"/>
                        <a:cs typeface="Times New Roman"/>
                        <a:sym typeface="Times New Roman"/>
                      </a:endParaRPr>
                    </a:p>
                  </a:txBody>
                  <a:tcPr marT="45725" marB="45725" marR="91450" marL="91450" anchor="ctr"/>
                </a:tc>
              </a:tr>
            </a:tbl>
          </a:graphicData>
        </a:graphic>
      </p:graphicFrame>
      <p:sp>
        <p:nvSpPr>
          <p:cNvPr id="276" name="Google Shape;276;p13">
            <a:hlinkClick action="ppaction://hlinksldjump" r:id="rId5"/>
          </p:cNvPr>
          <p:cNvSpPr/>
          <p:nvPr/>
        </p:nvSpPr>
        <p:spPr>
          <a:xfrm>
            <a:off x="1988490" y="2351934"/>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6">
                  <a:extLst>
                    <a:ext uri="{A12FA001-AC4F-418D-AE19-62706E023703}">
                      <ahyp:hlinkClr val="tx"/>
                    </a:ext>
                  </a:extLst>
                </a:hlinkClick>
              </a:rPr>
              <a:t>02</a:t>
            </a:r>
            <a:endParaRPr b="1" sz="3200">
              <a:solidFill>
                <a:srgbClr val="FFFF00"/>
              </a:solidFill>
              <a:latin typeface="Calibri"/>
              <a:ea typeface="Calibri"/>
              <a:cs typeface="Calibri"/>
              <a:sym typeface="Calibri"/>
            </a:endParaRPr>
          </a:p>
        </p:txBody>
      </p:sp>
      <p:sp>
        <p:nvSpPr>
          <p:cNvPr id="277" name="Google Shape;277;p13">
            <a:hlinkClick action="ppaction://hlinksldjump" r:id="rId7"/>
          </p:cNvPr>
          <p:cNvSpPr/>
          <p:nvPr/>
        </p:nvSpPr>
        <p:spPr>
          <a:xfrm>
            <a:off x="1988490" y="2962969"/>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8">
                  <a:extLst>
                    <a:ext uri="{A12FA001-AC4F-418D-AE19-62706E023703}">
                      <ahyp:hlinkClr val="tx"/>
                    </a:ext>
                  </a:extLst>
                </a:hlinkClick>
              </a:rPr>
              <a:t>03</a:t>
            </a:r>
            <a:endParaRPr b="1" sz="3200">
              <a:solidFill>
                <a:srgbClr val="FFFF00"/>
              </a:solidFill>
              <a:latin typeface="Calibri"/>
              <a:ea typeface="Calibri"/>
              <a:cs typeface="Calibri"/>
              <a:sym typeface="Calibri"/>
            </a:endParaRPr>
          </a:p>
        </p:txBody>
      </p:sp>
      <p:sp>
        <p:nvSpPr>
          <p:cNvPr id="278" name="Google Shape;278;p13">
            <a:hlinkClick action="ppaction://hlinksldjump" r:id="rId9"/>
          </p:cNvPr>
          <p:cNvSpPr/>
          <p:nvPr/>
        </p:nvSpPr>
        <p:spPr>
          <a:xfrm>
            <a:off x="1988490" y="3586704"/>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200">
              <a:solidFill>
                <a:srgbClr val="FFFF00"/>
              </a:solidFill>
              <a:latin typeface="Calibri"/>
              <a:ea typeface="Calibri"/>
              <a:cs typeface="Calibri"/>
              <a:sym typeface="Calibri"/>
            </a:endParaRPr>
          </a:p>
          <a:p>
            <a:pPr indent="0" lvl="0" marL="0" marR="0" rtl="0" algn="ctr">
              <a:spcBef>
                <a:spcPts val="0"/>
              </a:spcBef>
              <a:spcAft>
                <a:spcPts val="0"/>
              </a:spcAft>
              <a:buNone/>
            </a:pPr>
            <a:r>
              <a:t/>
            </a:r>
            <a:endParaRPr b="1" sz="3200">
              <a:solidFill>
                <a:srgbClr val="FFFF00"/>
              </a:solidFill>
              <a:latin typeface="Calibri"/>
              <a:ea typeface="Calibri"/>
              <a:cs typeface="Calibri"/>
              <a:sym typeface="Calibri"/>
            </a:endParaRPr>
          </a:p>
          <a:p>
            <a:pPr indent="0" lvl="0" marL="0" marR="0" rtl="0" algn="ctr">
              <a:spcBef>
                <a:spcPts val="0"/>
              </a:spcBef>
              <a:spcAft>
                <a:spcPts val="0"/>
              </a:spcAft>
              <a:buNone/>
            </a:pPr>
            <a:r>
              <a:t/>
            </a:r>
            <a:endParaRPr b="1" sz="3200">
              <a:solidFill>
                <a:srgbClr val="FFFF00"/>
              </a:solidFill>
              <a:latin typeface="Calibri"/>
              <a:ea typeface="Calibri"/>
              <a:cs typeface="Calibri"/>
              <a:sym typeface="Calibri"/>
            </a:endParaRPr>
          </a:p>
          <a:p>
            <a:pPr indent="0" lvl="0" marL="0" marR="0" rtl="0" algn="ctr">
              <a:spcBef>
                <a:spcPts val="0"/>
              </a:spcBef>
              <a:spcAft>
                <a:spcPts val="0"/>
              </a:spcAft>
              <a:buNone/>
            </a:pPr>
            <a:r>
              <a:t/>
            </a:r>
            <a:endParaRPr b="1" sz="3200">
              <a:solidFill>
                <a:srgbClr val="FFFF00"/>
              </a:solidFill>
              <a:latin typeface="Calibri"/>
              <a:ea typeface="Calibri"/>
              <a:cs typeface="Calibri"/>
              <a:sym typeface="Calibri"/>
            </a:endParaRPr>
          </a:p>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10">
                  <a:extLst>
                    <a:ext uri="{A12FA001-AC4F-418D-AE19-62706E023703}">
                      <ahyp:hlinkClr val="tx"/>
                    </a:ext>
                  </a:extLst>
                </a:hlinkClick>
              </a:rPr>
              <a:t>04Slide</a:t>
            </a:r>
            <a:r>
              <a:rPr b="1" lang="en-US" sz="3200">
                <a:solidFill>
                  <a:srgbClr val="FFFF00"/>
                </a:solidFill>
                <a:latin typeface="Calibri"/>
                <a:ea typeface="Calibri"/>
                <a:cs typeface="Calibri"/>
                <a:sym typeface="Calibri"/>
              </a:rPr>
              <a:t> 31</a:t>
            </a:r>
            <a:endParaRPr b="1" sz="3200">
              <a:solidFill>
                <a:srgbClr val="FFFF00"/>
              </a:solidFill>
              <a:latin typeface="Calibri"/>
              <a:ea typeface="Calibri"/>
              <a:cs typeface="Calibri"/>
              <a:sym typeface="Calibri"/>
            </a:endParaRPr>
          </a:p>
        </p:txBody>
      </p:sp>
      <p:sp>
        <p:nvSpPr>
          <p:cNvPr id="279" name="Google Shape;279;p13">
            <a:hlinkClick action="ppaction://hlinksldjump" r:id="rId11"/>
          </p:cNvPr>
          <p:cNvSpPr/>
          <p:nvPr/>
        </p:nvSpPr>
        <p:spPr>
          <a:xfrm>
            <a:off x="1988490" y="4210439"/>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12">
                  <a:extLst>
                    <a:ext uri="{A12FA001-AC4F-418D-AE19-62706E023703}">
                      <ahyp:hlinkClr val="tx"/>
                    </a:ext>
                  </a:extLst>
                </a:hlinkClick>
              </a:rPr>
              <a:t>05</a:t>
            </a:r>
            <a:endParaRPr b="1" sz="3200">
              <a:solidFill>
                <a:srgbClr val="FFFF00"/>
              </a:solidFill>
              <a:latin typeface="Calibri"/>
              <a:ea typeface="Calibri"/>
              <a:cs typeface="Calibri"/>
              <a:sym typeface="Calibri"/>
            </a:endParaRPr>
          </a:p>
        </p:txBody>
      </p:sp>
      <p:sp>
        <p:nvSpPr>
          <p:cNvPr id="280" name="Google Shape;280;p13">
            <a:hlinkClick action="ppaction://hlinksldjump" r:id="rId13"/>
          </p:cNvPr>
          <p:cNvSpPr/>
          <p:nvPr/>
        </p:nvSpPr>
        <p:spPr>
          <a:xfrm>
            <a:off x="1988490" y="4821474"/>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14">
                  <a:extLst>
                    <a:ext uri="{A12FA001-AC4F-418D-AE19-62706E023703}">
                      <ahyp:hlinkClr val="tx"/>
                    </a:ext>
                  </a:extLst>
                </a:hlinkClick>
              </a:rPr>
              <a:t>06</a:t>
            </a:r>
            <a:endParaRPr b="1" sz="3200">
              <a:solidFill>
                <a:srgbClr val="FFFF00"/>
              </a:solidFill>
              <a:latin typeface="Calibri"/>
              <a:ea typeface="Calibri"/>
              <a:cs typeface="Calibri"/>
              <a:sym typeface="Calibri"/>
            </a:endParaRPr>
          </a:p>
        </p:txBody>
      </p:sp>
      <p:sp>
        <p:nvSpPr>
          <p:cNvPr id="281" name="Google Shape;281;p13">
            <a:hlinkClick action="ppaction://hlinksldjump" r:id="rId15"/>
          </p:cNvPr>
          <p:cNvSpPr/>
          <p:nvPr/>
        </p:nvSpPr>
        <p:spPr>
          <a:xfrm>
            <a:off x="1988490" y="5432509"/>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16">
                  <a:extLst>
                    <a:ext uri="{A12FA001-AC4F-418D-AE19-62706E023703}">
                      <ahyp:hlinkClr val="tx"/>
                    </a:ext>
                  </a:extLst>
                </a:hlinkClick>
              </a:rPr>
              <a:t>07</a:t>
            </a:r>
            <a:endParaRPr b="1" sz="3200">
              <a:solidFill>
                <a:srgbClr val="FFFF00"/>
              </a:solidFill>
              <a:latin typeface="Calibri"/>
              <a:ea typeface="Calibri"/>
              <a:cs typeface="Calibri"/>
              <a:sym typeface="Calibri"/>
            </a:endParaRPr>
          </a:p>
        </p:txBody>
      </p:sp>
      <p:graphicFrame>
        <p:nvGraphicFramePr>
          <p:cNvPr id="282" name="Google Shape;282;p13"/>
          <p:cNvGraphicFramePr/>
          <p:nvPr/>
        </p:nvGraphicFramePr>
        <p:xfrm>
          <a:off x="5904101" y="1598789"/>
          <a:ext cx="3000000" cy="3000000"/>
        </p:xfrm>
        <a:graphic>
          <a:graphicData uri="http://schemas.openxmlformats.org/drawingml/2006/table">
            <a:tbl>
              <a:tblPr bandRow="1" firstRow="1">
                <a:noFill/>
                <a:tableStyleId>{61F977EA-C38F-4B67-A466-F345A1D056E4}</a:tableStyleId>
              </a:tblPr>
              <a:tblGrid>
                <a:gridCol w="547400"/>
                <a:gridCol w="547400"/>
                <a:gridCol w="547400"/>
                <a:gridCol w="547400"/>
                <a:gridCol w="547400"/>
                <a:gridCol w="547400"/>
                <a:gridCol w="547400"/>
              </a:tblGrid>
              <a:tr h="440500">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solidFill>
                      <a:srgbClr val="5B9BD5"/>
                    </a:solidFill>
                  </a:tcPr>
                </a:tc>
              </a:tr>
            </a:tbl>
          </a:graphicData>
        </a:graphic>
      </p:graphicFrame>
      <p:graphicFrame>
        <p:nvGraphicFramePr>
          <p:cNvPr id="283" name="Google Shape;283;p13"/>
          <p:cNvGraphicFramePr/>
          <p:nvPr/>
        </p:nvGraphicFramePr>
        <p:xfrm>
          <a:off x="4811901" y="2229556"/>
          <a:ext cx="3000000" cy="3000000"/>
        </p:xfrm>
        <a:graphic>
          <a:graphicData uri="http://schemas.openxmlformats.org/drawingml/2006/table">
            <a:tbl>
              <a:tblPr bandRow="1" firstRow="1">
                <a:noFill/>
                <a:tableStyleId>{61F977EA-C38F-4B67-A466-F345A1D056E4}</a:tableStyleId>
              </a:tblPr>
              <a:tblGrid>
                <a:gridCol w="547400"/>
                <a:gridCol w="547400"/>
                <a:gridCol w="547400"/>
                <a:gridCol w="547400"/>
                <a:gridCol w="547400"/>
                <a:gridCol w="547400"/>
                <a:gridCol w="547400"/>
                <a:gridCol w="547400"/>
                <a:gridCol w="547400"/>
                <a:gridCol w="547400"/>
              </a:tblGrid>
              <a:tr h="440500">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solidFill>
                      <a:srgbClr val="5B9BD5"/>
                    </a:solidFill>
                  </a:tcP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r>
            </a:tbl>
          </a:graphicData>
        </a:graphic>
      </p:graphicFrame>
      <p:graphicFrame>
        <p:nvGraphicFramePr>
          <p:cNvPr id="284" name="Google Shape;284;p13"/>
          <p:cNvGraphicFramePr/>
          <p:nvPr/>
        </p:nvGraphicFramePr>
        <p:xfrm>
          <a:off x="4811901" y="2864556"/>
          <a:ext cx="3000000" cy="3000000"/>
        </p:xfrm>
        <a:graphic>
          <a:graphicData uri="http://schemas.openxmlformats.org/drawingml/2006/table">
            <a:tbl>
              <a:tblPr bandRow="1" firstRow="1">
                <a:noFill/>
                <a:tableStyleId>{61F977EA-C38F-4B67-A466-F345A1D056E4}</a:tableStyleId>
              </a:tblPr>
              <a:tblGrid>
                <a:gridCol w="547400"/>
                <a:gridCol w="547400"/>
                <a:gridCol w="547400"/>
                <a:gridCol w="547400"/>
                <a:gridCol w="547400"/>
                <a:gridCol w="547400"/>
                <a:gridCol w="547400"/>
                <a:gridCol w="547400"/>
              </a:tblGrid>
              <a:tr h="440500">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r>
            </a:tbl>
          </a:graphicData>
        </a:graphic>
      </p:graphicFrame>
      <p:graphicFrame>
        <p:nvGraphicFramePr>
          <p:cNvPr id="285" name="Google Shape;285;p13"/>
          <p:cNvGraphicFramePr/>
          <p:nvPr/>
        </p:nvGraphicFramePr>
        <p:xfrm>
          <a:off x="5872162" y="3421062"/>
          <a:ext cx="3000000" cy="3000000"/>
        </p:xfrm>
        <a:graphic>
          <a:graphicData uri="http://schemas.openxmlformats.org/drawingml/2006/table">
            <a:tbl>
              <a:tblPr bandRow="1" firstRow="1">
                <a:noFill/>
                <a:tableStyleId>{61F977EA-C38F-4B67-A466-F345A1D056E4}</a:tableStyleId>
              </a:tblPr>
              <a:tblGrid>
                <a:gridCol w="585800"/>
                <a:gridCol w="528650"/>
                <a:gridCol w="571500"/>
                <a:gridCol w="542925"/>
                <a:gridCol w="542925"/>
                <a:gridCol w="557200"/>
                <a:gridCol w="571500"/>
              </a:tblGrid>
              <a:tr h="693725">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r>
            </a:tbl>
          </a:graphicData>
        </a:graphic>
      </p:graphicFrame>
      <p:graphicFrame>
        <p:nvGraphicFramePr>
          <p:cNvPr id="286" name="Google Shape;286;p13"/>
          <p:cNvGraphicFramePr/>
          <p:nvPr/>
        </p:nvGraphicFramePr>
        <p:xfrm>
          <a:off x="6450201" y="4106616"/>
          <a:ext cx="3000000" cy="3000000"/>
        </p:xfrm>
        <a:graphic>
          <a:graphicData uri="http://schemas.openxmlformats.org/drawingml/2006/table">
            <a:tbl>
              <a:tblPr bandRow="1" firstRow="1">
                <a:noFill/>
                <a:tableStyleId>{61F977EA-C38F-4B67-A466-F345A1D056E4}</a:tableStyleId>
              </a:tblPr>
              <a:tblGrid>
                <a:gridCol w="547400"/>
                <a:gridCol w="547400"/>
                <a:gridCol w="547400"/>
                <a:gridCol w="547400"/>
              </a:tblGrid>
              <a:tr h="0">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r>
            </a:tbl>
          </a:graphicData>
        </a:graphic>
      </p:graphicFrame>
      <p:graphicFrame>
        <p:nvGraphicFramePr>
          <p:cNvPr id="287" name="Google Shape;287;p13"/>
          <p:cNvGraphicFramePr/>
          <p:nvPr/>
        </p:nvGraphicFramePr>
        <p:xfrm>
          <a:off x="6450201" y="4745451"/>
          <a:ext cx="3000000" cy="3000000"/>
        </p:xfrm>
        <a:graphic>
          <a:graphicData uri="http://schemas.openxmlformats.org/drawingml/2006/table">
            <a:tbl>
              <a:tblPr bandRow="1" firstRow="1">
                <a:noFill/>
                <a:tableStyleId>{61F977EA-C38F-4B67-A466-F345A1D056E4}</a:tableStyleId>
              </a:tblPr>
              <a:tblGrid>
                <a:gridCol w="547400"/>
                <a:gridCol w="547400"/>
                <a:gridCol w="547400"/>
                <a:gridCol w="547400"/>
                <a:gridCol w="547400"/>
                <a:gridCol w="547400"/>
                <a:gridCol w="547400"/>
              </a:tblGrid>
              <a:tr h="0">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r>
            </a:tbl>
          </a:graphicData>
        </a:graphic>
      </p:graphicFrame>
      <p:graphicFrame>
        <p:nvGraphicFramePr>
          <p:cNvPr id="288" name="Google Shape;288;p13"/>
          <p:cNvGraphicFramePr/>
          <p:nvPr/>
        </p:nvGraphicFramePr>
        <p:xfrm>
          <a:off x="3162300" y="5381708"/>
          <a:ext cx="3000000" cy="3000000"/>
        </p:xfrm>
        <a:graphic>
          <a:graphicData uri="http://schemas.openxmlformats.org/drawingml/2006/table">
            <a:tbl>
              <a:tblPr bandRow="1" firstRow="1">
                <a:noFill/>
                <a:tableStyleId>{61F977EA-C38F-4B67-A466-F345A1D056E4}</a:tableStyleId>
              </a:tblPr>
              <a:tblGrid>
                <a:gridCol w="548300"/>
                <a:gridCol w="548300"/>
                <a:gridCol w="548300"/>
                <a:gridCol w="548300"/>
                <a:gridCol w="548300"/>
                <a:gridCol w="548300"/>
                <a:gridCol w="548300"/>
                <a:gridCol w="548300"/>
                <a:gridCol w="548300"/>
                <a:gridCol w="548300"/>
                <a:gridCol w="548300"/>
              </a:tblGrid>
              <a:tr h="284775">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solidFill>
                      <a:srgbClr val="FF0000"/>
                    </a:solidFill>
                  </a:tcP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t/>
                      </a:r>
                      <a:endParaRPr sz="3600">
                        <a:latin typeface="Times New Roman"/>
                        <a:ea typeface="Times New Roman"/>
                        <a:cs typeface="Times New Roman"/>
                        <a:sym typeface="Times New Roman"/>
                      </a:endParaRPr>
                    </a:p>
                  </a:txBody>
                  <a:tcPr marT="45725" marB="45725" marR="91450" marL="91450" anchor="ctr"/>
                </a:tc>
              </a:tr>
            </a:tbl>
          </a:graphicData>
        </a:graphic>
      </p:graphicFrame>
      <p:sp>
        <p:nvSpPr>
          <p:cNvPr id="289" name="Google Shape;289;p13"/>
          <p:cNvSpPr/>
          <p:nvPr/>
        </p:nvSpPr>
        <p:spPr>
          <a:xfrm>
            <a:off x="3048000" y="6150114"/>
            <a:ext cx="76200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Times New Roman"/>
                <a:ea typeface="Times New Roman"/>
                <a:cs typeface="Times New Roman"/>
                <a:sym typeface="Times New Roman"/>
              </a:rPr>
              <a:t>Đăm Săn thuộc thể loại sử thi nào?</a:t>
            </a:r>
            <a:endParaRPr sz="4000">
              <a:solidFill>
                <a:srgbClr val="FF0000"/>
              </a:solidFill>
              <a:latin typeface="Calibri"/>
              <a:ea typeface="Calibri"/>
              <a:cs typeface="Calibri"/>
              <a:sym typeface="Calibri"/>
            </a:endParaRPr>
          </a:p>
        </p:txBody>
      </p:sp>
      <p:sp>
        <p:nvSpPr>
          <p:cNvPr id="290" name="Google Shape;290;p13">
            <a:hlinkClick action="ppaction://hlinkshowjump?jump=firstslide"/>
          </p:cNvPr>
          <p:cNvSpPr/>
          <p:nvPr/>
        </p:nvSpPr>
        <p:spPr>
          <a:xfrm>
            <a:off x="1988490" y="6300021"/>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400" u="sng">
                <a:solidFill>
                  <a:srgbClr val="FFFF00"/>
                </a:solidFill>
                <a:latin typeface="Calibri"/>
                <a:ea typeface="Calibri"/>
                <a:cs typeface="Calibri"/>
                <a:sym typeface="Calibri"/>
                <a:hlinkClick action="ppaction://hlinksldjump" r:id="rId17">
                  <a:extLst>
                    <a:ext uri="{A12FA001-AC4F-418D-AE19-62706E023703}">
                      <ahyp:hlinkClr val="tx"/>
                    </a:ext>
                  </a:extLst>
                </a:hlinkClick>
              </a:rPr>
              <a:t></a:t>
            </a:r>
            <a:endParaRPr b="1" sz="5400">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2"/>
                                        </p:tgtEl>
                                      </p:cBhvr>
                                    </p:animEffect>
                                    <p:set>
                                      <p:cBhvr>
                                        <p:cTn dur="1" fill="hold">
                                          <p:stCondLst>
                                            <p:cond delay="1000"/>
                                          </p:stCondLst>
                                        </p:cTn>
                                        <p:tgtEl>
                                          <p:spTgt spid="2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3"/>
                                        </p:tgtEl>
                                      </p:cBhvr>
                                    </p:animEffect>
                                    <p:set>
                                      <p:cBhvr>
                                        <p:cTn dur="1" fill="hold">
                                          <p:stCondLst>
                                            <p:cond delay="1000"/>
                                          </p:stCondLst>
                                        </p:cTn>
                                        <p:tgtEl>
                                          <p:spTgt spid="2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4"/>
                                        </p:tgtEl>
                                      </p:cBhvr>
                                    </p:animEffect>
                                    <p:set>
                                      <p:cBhvr>
                                        <p:cTn dur="1" fill="hold">
                                          <p:stCondLst>
                                            <p:cond delay="1000"/>
                                          </p:stCondLst>
                                        </p:cTn>
                                        <p:tgtEl>
                                          <p:spTgt spid="2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5"/>
                                        </p:tgtEl>
                                      </p:cBhvr>
                                    </p:animEffect>
                                    <p:set>
                                      <p:cBhvr>
                                        <p:cTn dur="1" fill="hold">
                                          <p:stCondLst>
                                            <p:cond delay="1000"/>
                                          </p:stCondLst>
                                        </p:cTn>
                                        <p:tgtEl>
                                          <p:spTgt spid="2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6"/>
                                        </p:tgtEl>
                                      </p:cBhvr>
                                    </p:animEffect>
                                    <p:set>
                                      <p:cBhvr>
                                        <p:cTn dur="1" fill="hold">
                                          <p:stCondLst>
                                            <p:cond delay="1000"/>
                                          </p:stCondLst>
                                        </p:cTn>
                                        <p:tgtEl>
                                          <p:spTgt spid="2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7"/>
                                        </p:tgtEl>
                                      </p:cBhvr>
                                    </p:animEffect>
                                    <p:set>
                                      <p:cBhvr>
                                        <p:cTn dur="1" fill="hold">
                                          <p:stCondLst>
                                            <p:cond delay="1000"/>
                                          </p:stCondLst>
                                        </p:cTn>
                                        <p:tgtEl>
                                          <p:spTgt spid="2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8"/>
                                        </p:tgtEl>
                                      </p:cBhvr>
                                    </p:animEffect>
                                    <p:set>
                                      <p:cBhvr>
                                        <p:cTn dur="1" fill="hold">
                                          <p:stCondLst>
                                            <p:cond delay="1000"/>
                                          </p:stCondLst>
                                        </p:cTn>
                                        <p:tgtEl>
                                          <p:spTgt spid="2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HL01" id="295" name="Google Shape;295;p14"/>
          <p:cNvPicPr preferRelativeResize="0"/>
          <p:nvPr/>
        </p:nvPicPr>
        <p:blipFill rotWithShape="1">
          <a:blip r:embed="rId3">
            <a:alphaModFix/>
          </a:blip>
          <a:srcRect b="0" l="0" r="0" t="0"/>
          <a:stretch/>
        </p:blipFill>
        <p:spPr>
          <a:xfrm>
            <a:off x="0" y="152400"/>
            <a:ext cx="12192000" cy="6705600"/>
          </a:xfrm>
          <a:prstGeom prst="rect">
            <a:avLst/>
          </a:prstGeom>
          <a:noFill/>
          <a:ln>
            <a:noFill/>
          </a:ln>
        </p:spPr>
      </p:pic>
      <p:sp>
        <p:nvSpPr>
          <p:cNvPr id="296" name="Google Shape;296;p14"/>
          <p:cNvSpPr/>
          <p:nvPr/>
        </p:nvSpPr>
        <p:spPr>
          <a:xfrm>
            <a:off x="0" y="0"/>
            <a:ext cx="12192000" cy="68580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l">
              <a:spcBef>
                <a:spcPts val="0"/>
              </a:spcBef>
              <a:spcAft>
                <a:spcPts val="0"/>
              </a:spcAft>
              <a:buNone/>
            </a:pPr>
            <a:r>
              <a:t/>
            </a:r>
            <a:endParaRPr b="1" sz="1800">
              <a:solidFill>
                <a:schemeClr val="dk1"/>
              </a:solidFill>
              <a:latin typeface="Calibri"/>
              <a:ea typeface="Calibri"/>
              <a:cs typeface="Calibri"/>
              <a:sym typeface="Calibri"/>
            </a:endParaRPr>
          </a:p>
        </p:txBody>
      </p:sp>
      <p:sp>
        <p:nvSpPr>
          <p:cNvPr id="297" name="Google Shape;297;p14"/>
          <p:cNvSpPr/>
          <p:nvPr/>
        </p:nvSpPr>
        <p:spPr>
          <a:xfrm>
            <a:off x="9753601" y="4876801"/>
            <a:ext cx="571500" cy="409575"/>
          </a:xfrm>
          <a:prstGeom prst="irregularSeal1">
            <a:avLst/>
          </a:prstGeom>
          <a:gradFill>
            <a:gsLst>
              <a:gs pos="0">
                <a:srgbClr val="E6F8A6">
                  <a:alpha val="61960"/>
                </a:srgbClr>
              </a:gs>
              <a:gs pos="100000">
                <a:srgbClr val="FF0066"/>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298" name="Google Shape;298;p14"/>
          <p:cNvSpPr/>
          <p:nvPr/>
        </p:nvSpPr>
        <p:spPr>
          <a:xfrm>
            <a:off x="0" y="3505200"/>
            <a:ext cx="488951" cy="431800"/>
          </a:xfrm>
          <a:prstGeom prst="irregularSeal1">
            <a:avLst/>
          </a:prstGeom>
          <a:gradFill>
            <a:gsLst>
              <a:gs pos="0">
                <a:srgbClr val="FF0066"/>
              </a:gs>
              <a:gs pos="100000">
                <a:srgbClr val="FF0000">
                  <a:alpha val="3921"/>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299" name="Google Shape;299;p14"/>
          <p:cNvSpPr/>
          <p:nvPr/>
        </p:nvSpPr>
        <p:spPr>
          <a:xfrm>
            <a:off x="226485" y="5511801"/>
            <a:ext cx="537633" cy="392113"/>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00" name="Google Shape;300;p14"/>
          <p:cNvSpPr/>
          <p:nvPr/>
        </p:nvSpPr>
        <p:spPr>
          <a:xfrm>
            <a:off x="10668000" y="381000"/>
            <a:ext cx="812800" cy="685800"/>
          </a:xfrm>
          <a:prstGeom prst="star5">
            <a:avLst>
              <a:gd fmla="val 19098" name="adj"/>
              <a:gd fmla="val 105146" name="hf"/>
              <a:gd fmla="val 110557" name="vf"/>
            </a:avLst>
          </a:prstGeom>
          <a:gradFill>
            <a:gsLst>
              <a:gs pos="0">
                <a:srgbClr val="1907FD"/>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01" name="Google Shape;301;p14"/>
          <p:cNvSpPr/>
          <p:nvPr/>
        </p:nvSpPr>
        <p:spPr>
          <a:xfrm>
            <a:off x="2995084" y="9525"/>
            <a:ext cx="609600"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02" name="Google Shape;302;p14"/>
          <p:cNvSpPr/>
          <p:nvPr/>
        </p:nvSpPr>
        <p:spPr>
          <a:xfrm>
            <a:off x="6197601" y="381001"/>
            <a:ext cx="537633" cy="392113"/>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03" name="Google Shape;303;p14"/>
          <p:cNvSpPr/>
          <p:nvPr/>
        </p:nvSpPr>
        <p:spPr>
          <a:xfrm>
            <a:off x="406400" y="2438400"/>
            <a:ext cx="914400" cy="609600"/>
          </a:xfrm>
          <a:prstGeom prst="star5">
            <a:avLst>
              <a:gd fmla="val 19098" name="adj"/>
              <a:gd fmla="val 105146" name="hf"/>
              <a:gd fmla="val 110557" name="vf"/>
            </a:avLst>
          </a:pr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04" name="Google Shape;304;p14"/>
          <p:cNvSpPr/>
          <p:nvPr/>
        </p:nvSpPr>
        <p:spPr>
          <a:xfrm>
            <a:off x="7518400" y="228600"/>
            <a:ext cx="488951" cy="400050"/>
          </a:xfrm>
          <a:prstGeom prst="irregularSeal2">
            <a:avLst/>
          </a:prstGeom>
          <a:gradFill>
            <a:gsLst>
              <a:gs pos="0">
                <a:srgbClr val="FCA2B1">
                  <a:alpha val="87843"/>
                </a:srgbClr>
              </a:gs>
              <a:gs pos="100000">
                <a:srgbClr val="FF0000">
                  <a:alpha val="57647"/>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05" name="Google Shape;305;p14"/>
          <p:cNvSpPr/>
          <p:nvPr/>
        </p:nvSpPr>
        <p:spPr>
          <a:xfrm>
            <a:off x="4064001" y="533400"/>
            <a:ext cx="488951" cy="431800"/>
          </a:xfrm>
          <a:prstGeom prst="irregularSeal1">
            <a:avLst/>
          </a:prstGeom>
          <a:gradFill>
            <a:gsLst>
              <a:gs pos="0">
                <a:srgbClr val="FF0066"/>
              </a:gs>
              <a:gs pos="100000">
                <a:srgbClr val="FF0000">
                  <a:alpha val="3921"/>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pic>
        <p:nvPicPr>
          <p:cNvPr descr="POINSET2" id="306" name="Google Shape;306;p14"/>
          <p:cNvPicPr preferRelativeResize="0"/>
          <p:nvPr/>
        </p:nvPicPr>
        <p:blipFill rotWithShape="1">
          <a:blip r:embed="rId4">
            <a:alphaModFix/>
          </a:blip>
          <a:srcRect b="0" l="0" r="0" t="0"/>
          <a:stretch/>
        </p:blipFill>
        <p:spPr>
          <a:xfrm rot="5626853">
            <a:off x="11011694" y="4499"/>
            <a:ext cx="849313" cy="1126067"/>
          </a:xfrm>
          <a:prstGeom prst="rect">
            <a:avLst/>
          </a:prstGeom>
          <a:noFill/>
          <a:ln>
            <a:noFill/>
          </a:ln>
        </p:spPr>
      </p:pic>
      <p:sp>
        <p:nvSpPr>
          <p:cNvPr id="307" name="Google Shape;307;p14"/>
          <p:cNvSpPr/>
          <p:nvPr/>
        </p:nvSpPr>
        <p:spPr>
          <a:xfrm>
            <a:off x="2032000" y="1219201"/>
            <a:ext cx="677333" cy="403225"/>
          </a:xfrm>
          <a:prstGeom prst="star4">
            <a:avLst>
              <a:gd fmla="val 12500"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08" name="Google Shape;308;p14"/>
          <p:cNvSpPr/>
          <p:nvPr/>
        </p:nvSpPr>
        <p:spPr>
          <a:xfrm>
            <a:off x="11277601" y="1981200"/>
            <a:ext cx="514351" cy="439738"/>
          </a:xfrm>
          <a:prstGeom prst="star5">
            <a:avLst>
              <a:gd fmla="val 19098" name="adj"/>
              <a:gd fmla="val 105146" name="hf"/>
              <a:gd fmla="val 110557" name="vf"/>
            </a:avLst>
          </a:prstGeom>
          <a:gradFill>
            <a:gsLst>
              <a:gs pos="0">
                <a:schemeClr val="accent1"/>
              </a:gs>
              <a:gs pos="100000">
                <a:srgbClr val="FF006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09" name="Google Shape;309;p14"/>
          <p:cNvSpPr/>
          <p:nvPr/>
        </p:nvSpPr>
        <p:spPr>
          <a:xfrm>
            <a:off x="4572001" y="6019800"/>
            <a:ext cx="488951" cy="400050"/>
          </a:xfrm>
          <a:prstGeom prst="irregularSeal2">
            <a:avLst/>
          </a:prstGeom>
          <a:gradFill>
            <a:gsLst>
              <a:gs pos="0">
                <a:srgbClr val="FCA2B1">
                  <a:alpha val="87843"/>
                </a:srgbClr>
              </a:gs>
              <a:gs pos="100000">
                <a:srgbClr val="FF0000">
                  <a:alpha val="57647"/>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10" name="Google Shape;310;p14"/>
          <p:cNvSpPr/>
          <p:nvPr/>
        </p:nvSpPr>
        <p:spPr>
          <a:xfrm>
            <a:off x="11074401" y="4038600"/>
            <a:ext cx="658284"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11" name="Google Shape;311;p14"/>
          <p:cNvSpPr/>
          <p:nvPr/>
        </p:nvSpPr>
        <p:spPr>
          <a:xfrm>
            <a:off x="3048000" y="5181600"/>
            <a:ext cx="812800" cy="685800"/>
          </a:xfrm>
          <a:prstGeom prst="star5">
            <a:avLst>
              <a:gd fmla="val 19098" name="adj"/>
              <a:gd fmla="val 105146" name="hf"/>
              <a:gd fmla="val 110557" name="vf"/>
            </a:avLst>
          </a:prstGeom>
          <a:gradFill>
            <a:gsLst>
              <a:gs pos="0">
                <a:srgbClr val="1907FD"/>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12" name="Google Shape;312;p14"/>
          <p:cNvSpPr/>
          <p:nvPr/>
        </p:nvSpPr>
        <p:spPr>
          <a:xfrm>
            <a:off x="7416800" y="5867400"/>
            <a:ext cx="609600"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13" name="Google Shape;313;p14"/>
          <p:cNvSpPr/>
          <p:nvPr/>
        </p:nvSpPr>
        <p:spPr>
          <a:xfrm>
            <a:off x="10261600" y="5943600"/>
            <a:ext cx="711200" cy="533400"/>
          </a:xfrm>
          <a:prstGeom prst="star5">
            <a:avLst>
              <a:gd fmla="val 19098" name="adj"/>
              <a:gd fmla="val 105146" name="hf"/>
              <a:gd fmla="val 110557" name="vf"/>
            </a:avLst>
          </a:pr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14" name="Google Shape;314;p14"/>
          <p:cNvSpPr/>
          <p:nvPr/>
        </p:nvSpPr>
        <p:spPr>
          <a:xfrm>
            <a:off x="1930401" y="5943600"/>
            <a:ext cx="658284" cy="539750"/>
          </a:xfrm>
          <a:prstGeom prst="star4">
            <a:avLst>
              <a:gd fmla="val 12500" name="adj"/>
            </a:avLst>
          </a:prstGeom>
          <a:gradFill>
            <a:gsLst>
              <a:gs pos="0">
                <a:srgbClr val="06E81C"/>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15" name="Google Shape;315;p14"/>
          <p:cNvSpPr/>
          <p:nvPr/>
        </p:nvSpPr>
        <p:spPr>
          <a:xfrm>
            <a:off x="8534401" y="6019800"/>
            <a:ext cx="658284"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16" name="Google Shape;316;p14"/>
          <p:cNvSpPr/>
          <p:nvPr/>
        </p:nvSpPr>
        <p:spPr>
          <a:xfrm>
            <a:off x="11176001" y="5181601"/>
            <a:ext cx="537633" cy="392113"/>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17" name="Google Shape;317;p14"/>
          <p:cNvSpPr/>
          <p:nvPr/>
        </p:nvSpPr>
        <p:spPr>
          <a:xfrm>
            <a:off x="711200" y="457200"/>
            <a:ext cx="406400" cy="304800"/>
          </a:xfrm>
          <a:prstGeom prst="ellipse">
            <a:avLst/>
          </a:prstGeom>
          <a:no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u="sng">
              <a:solidFill>
                <a:srgbClr val="FF0066"/>
              </a:solidFill>
              <a:latin typeface="Calibri"/>
              <a:ea typeface="Calibri"/>
              <a:cs typeface="Calibri"/>
              <a:sym typeface="Calibri"/>
            </a:endParaRPr>
          </a:p>
        </p:txBody>
      </p:sp>
      <p:pic>
        <p:nvPicPr>
          <p:cNvPr id="318" name="Google Shape;318;p14"/>
          <p:cNvPicPr preferRelativeResize="0"/>
          <p:nvPr/>
        </p:nvPicPr>
        <p:blipFill rotWithShape="1">
          <a:blip r:embed="rId5">
            <a:alphaModFix/>
          </a:blip>
          <a:srcRect b="0" l="0" r="0" t="0"/>
          <a:stretch/>
        </p:blipFill>
        <p:spPr>
          <a:xfrm>
            <a:off x="0" y="6705600"/>
            <a:ext cx="203200" cy="152400"/>
          </a:xfrm>
          <a:prstGeom prst="rect">
            <a:avLst/>
          </a:prstGeom>
          <a:noFill/>
          <a:ln>
            <a:noFill/>
          </a:ln>
        </p:spPr>
      </p:pic>
      <p:pic>
        <p:nvPicPr>
          <p:cNvPr descr="POINSET3" id="319" name="Google Shape;319;p14"/>
          <p:cNvPicPr preferRelativeResize="0"/>
          <p:nvPr/>
        </p:nvPicPr>
        <p:blipFill rotWithShape="1">
          <a:blip r:embed="rId6">
            <a:alphaModFix/>
          </a:blip>
          <a:srcRect b="0" l="0" r="0" t="0"/>
          <a:stretch/>
        </p:blipFill>
        <p:spPr>
          <a:xfrm>
            <a:off x="10566400" y="5778500"/>
            <a:ext cx="1524000" cy="1047750"/>
          </a:xfrm>
          <a:prstGeom prst="rect">
            <a:avLst/>
          </a:prstGeom>
          <a:noFill/>
          <a:ln>
            <a:noFill/>
          </a:ln>
        </p:spPr>
      </p:pic>
      <p:pic>
        <p:nvPicPr>
          <p:cNvPr descr="POINSET3" id="320" name="Google Shape;320;p14"/>
          <p:cNvPicPr preferRelativeResize="0"/>
          <p:nvPr/>
        </p:nvPicPr>
        <p:blipFill rotWithShape="1">
          <a:blip r:embed="rId7">
            <a:alphaModFix/>
          </a:blip>
          <a:srcRect b="0" l="0" r="0" t="0"/>
          <a:stretch/>
        </p:blipFill>
        <p:spPr>
          <a:xfrm flipH="1">
            <a:off x="101600" y="6019801"/>
            <a:ext cx="1219200" cy="777875"/>
          </a:xfrm>
          <a:prstGeom prst="rect">
            <a:avLst/>
          </a:prstGeom>
          <a:noFill/>
          <a:ln>
            <a:noFill/>
          </a:ln>
        </p:spPr>
      </p:pic>
      <p:pic>
        <p:nvPicPr>
          <p:cNvPr descr="BAR" id="321" name="Google Shape;321;p14"/>
          <p:cNvPicPr preferRelativeResize="0"/>
          <p:nvPr/>
        </p:nvPicPr>
        <p:blipFill rotWithShape="1">
          <a:blip r:embed="rId8">
            <a:alphaModFix/>
          </a:blip>
          <a:srcRect b="0" l="0" r="0" t="0"/>
          <a:stretch/>
        </p:blipFill>
        <p:spPr>
          <a:xfrm rot="-5400000">
            <a:off x="8713259" y="3379259"/>
            <a:ext cx="6858000" cy="99483"/>
          </a:xfrm>
          <a:prstGeom prst="rect">
            <a:avLst/>
          </a:prstGeom>
          <a:noFill/>
          <a:ln>
            <a:noFill/>
          </a:ln>
        </p:spPr>
      </p:pic>
      <p:pic>
        <p:nvPicPr>
          <p:cNvPr descr="BAR" id="322" name="Google Shape;322;p14"/>
          <p:cNvPicPr preferRelativeResize="0"/>
          <p:nvPr/>
        </p:nvPicPr>
        <p:blipFill rotWithShape="1">
          <a:blip r:embed="rId8">
            <a:alphaModFix/>
          </a:blip>
          <a:srcRect b="0" l="0" r="0" t="0"/>
          <a:stretch/>
        </p:blipFill>
        <p:spPr>
          <a:xfrm rot="-5400000">
            <a:off x="-3379257" y="3379258"/>
            <a:ext cx="6858000" cy="99484"/>
          </a:xfrm>
          <a:prstGeom prst="rect">
            <a:avLst/>
          </a:prstGeom>
          <a:noFill/>
          <a:ln>
            <a:noFill/>
          </a:ln>
        </p:spPr>
      </p:pic>
      <p:pic>
        <p:nvPicPr>
          <p:cNvPr descr="BAR" id="323" name="Google Shape;323;p14"/>
          <p:cNvPicPr preferRelativeResize="0"/>
          <p:nvPr/>
        </p:nvPicPr>
        <p:blipFill rotWithShape="1">
          <a:blip r:embed="rId8">
            <a:alphaModFix/>
          </a:blip>
          <a:srcRect b="0" l="0" r="0" t="0"/>
          <a:stretch/>
        </p:blipFill>
        <p:spPr>
          <a:xfrm>
            <a:off x="0" y="1"/>
            <a:ext cx="12192000" cy="100013"/>
          </a:xfrm>
          <a:prstGeom prst="rect">
            <a:avLst/>
          </a:prstGeom>
          <a:noFill/>
          <a:ln>
            <a:noFill/>
          </a:ln>
        </p:spPr>
      </p:pic>
      <p:pic>
        <p:nvPicPr>
          <p:cNvPr descr="BAR" id="324" name="Google Shape;324;p14"/>
          <p:cNvPicPr preferRelativeResize="0"/>
          <p:nvPr/>
        </p:nvPicPr>
        <p:blipFill rotWithShape="1">
          <a:blip r:embed="rId8">
            <a:alphaModFix/>
          </a:blip>
          <a:srcRect b="0" l="0" r="0" t="0"/>
          <a:stretch/>
        </p:blipFill>
        <p:spPr>
          <a:xfrm>
            <a:off x="0" y="6757988"/>
            <a:ext cx="12192000" cy="100012"/>
          </a:xfrm>
          <a:prstGeom prst="rect">
            <a:avLst/>
          </a:prstGeom>
          <a:noFill/>
          <a:ln>
            <a:noFill/>
          </a:ln>
        </p:spPr>
      </p:pic>
      <p:sp>
        <p:nvSpPr>
          <p:cNvPr id="325" name="Google Shape;325;p14"/>
          <p:cNvSpPr txBox="1"/>
          <p:nvPr>
            <p:ph idx="4294967295" type="title"/>
          </p:nvPr>
        </p:nvSpPr>
        <p:spPr>
          <a:xfrm>
            <a:off x="2540000" y="1916114"/>
            <a:ext cx="7213600" cy="22748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CC"/>
              </a:buClr>
              <a:buSzPts val="4400"/>
              <a:buFont typeface="Times New Roman"/>
              <a:buNone/>
            </a:pPr>
            <a:br>
              <a:rPr b="1" lang="en-US">
                <a:solidFill>
                  <a:srgbClr val="0000CC"/>
                </a:solidFill>
                <a:latin typeface="Times New Roman"/>
                <a:ea typeface="Times New Roman"/>
                <a:cs typeface="Times New Roman"/>
                <a:sym typeface="Times New Roman"/>
              </a:rPr>
            </a:br>
            <a:r>
              <a:rPr b="1" lang="en-US">
                <a:solidFill>
                  <a:srgbClr val="0000CC"/>
                </a:solidFill>
                <a:latin typeface="Times New Roman"/>
                <a:ea typeface="Times New Roman"/>
                <a:cs typeface="Times New Roman"/>
                <a:sym typeface="Times New Roman"/>
              </a:rPr>
              <a:t>               Xin cảm ¬n </a:t>
            </a:r>
            <a:br>
              <a:rPr b="1" lang="en-US">
                <a:solidFill>
                  <a:srgbClr val="0000CC"/>
                </a:solidFill>
                <a:latin typeface="Times New Roman"/>
                <a:ea typeface="Times New Roman"/>
                <a:cs typeface="Times New Roman"/>
                <a:sym typeface="Times New Roman"/>
              </a:rPr>
            </a:br>
            <a:r>
              <a:rPr b="1" lang="en-US">
                <a:solidFill>
                  <a:srgbClr val="0000CC"/>
                </a:solidFill>
                <a:latin typeface="Times New Roman"/>
                <a:ea typeface="Times New Roman"/>
                <a:cs typeface="Times New Roman"/>
                <a:sym typeface="Times New Roman"/>
              </a:rPr>
              <a:t>      c¸c thÇy c« vµ c¸c 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50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1000"/>
                                        <p:tgtEl>
                                          <p:spTgt spid="297"/>
                                        </p:tgtEl>
                                        <p:attrNameLst>
                                          <p:attrName>ppt_w</p:attrName>
                                        </p:attrNameLst>
                                      </p:cBhvr>
                                      <p:tavLst>
                                        <p:tav fmla="" tm="0">
                                          <p:val>
                                            <p:strVal val="0"/>
                                          </p:val>
                                        </p:tav>
                                        <p:tav fmla="" tm="100000">
                                          <p:val>
                                            <p:strVal val="#ppt_w"/>
                                          </p:val>
                                        </p:tav>
                                      </p:tavLst>
                                    </p:anim>
                                    <p:anim calcmode="lin" valueType="num">
                                      <p:cBhvr additive="base">
                                        <p:cTn dur="1000"/>
                                        <p:tgtEl>
                                          <p:spTgt spid="2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1000"/>
                                        <p:tgtEl>
                                          <p:spTgt spid="298"/>
                                        </p:tgtEl>
                                        <p:attrNameLst>
                                          <p:attrName>ppt_w</p:attrName>
                                        </p:attrNameLst>
                                      </p:cBhvr>
                                      <p:tavLst>
                                        <p:tav fmla="" tm="0">
                                          <p:val>
                                            <p:strVal val="0"/>
                                          </p:val>
                                        </p:tav>
                                        <p:tav fmla="" tm="100000">
                                          <p:val>
                                            <p:strVal val="#ppt_w"/>
                                          </p:val>
                                        </p:tav>
                                      </p:tavLst>
                                    </p:anim>
                                    <p:anim calcmode="lin" valueType="num">
                                      <p:cBhvr additive="base">
                                        <p:cTn dur="1000"/>
                                        <p:tgtEl>
                                          <p:spTgt spid="29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1000"/>
                                        <p:tgtEl>
                                          <p:spTgt spid="299"/>
                                        </p:tgtEl>
                                        <p:attrNameLst>
                                          <p:attrName>ppt_w</p:attrName>
                                        </p:attrNameLst>
                                      </p:cBhvr>
                                      <p:tavLst>
                                        <p:tav fmla="" tm="0">
                                          <p:val>
                                            <p:strVal val="0"/>
                                          </p:val>
                                        </p:tav>
                                        <p:tav fmla="" tm="100000">
                                          <p:val>
                                            <p:strVal val="#ppt_w"/>
                                          </p:val>
                                        </p:tav>
                                      </p:tavLst>
                                    </p:anim>
                                    <p:anim calcmode="lin" valueType="num">
                                      <p:cBhvr additive="base">
                                        <p:cTn dur="1000"/>
                                        <p:tgtEl>
                                          <p:spTgt spid="2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1000"/>
                                        <p:tgtEl>
                                          <p:spTgt spid="300"/>
                                        </p:tgtEl>
                                        <p:attrNameLst>
                                          <p:attrName>ppt_w</p:attrName>
                                        </p:attrNameLst>
                                      </p:cBhvr>
                                      <p:tavLst>
                                        <p:tav fmla="" tm="0">
                                          <p:val>
                                            <p:strVal val="0"/>
                                          </p:val>
                                        </p:tav>
                                        <p:tav fmla="" tm="100000">
                                          <p:val>
                                            <p:strVal val="#ppt_w"/>
                                          </p:val>
                                        </p:tav>
                                      </p:tavLst>
                                    </p:anim>
                                    <p:anim calcmode="lin" valueType="num">
                                      <p:cBhvr additive="base">
                                        <p:cTn dur="1000"/>
                                        <p:tgtEl>
                                          <p:spTgt spid="30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1000"/>
                                        <p:tgtEl>
                                          <p:spTgt spid="301"/>
                                        </p:tgtEl>
                                        <p:attrNameLst>
                                          <p:attrName>ppt_w</p:attrName>
                                        </p:attrNameLst>
                                      </p:cBhvr>
                                      <p:tavLst>
                                        <p:tav fmla="" tm="0">
                                          <p:val>
                                            <p:strVal val="0"/>
                                          </p:val>
                                        </p:tav>
                                        <p:tav fmla="" tm="100000">
                                          <p:val>
                                            <p:strVal val="#ppt_w"/>
                                          </p:val>
                                        </p:tav>
                                      </p:tavLst>
                                    </p:anim>
                                    <p:anim calcmode="lin" valueType="num">
                                      <p:cBhvr additive="base">
                                        <p:cTn dur="1000"/>
                                        <p:tgtEl>
                                          <p:spTgt spid="30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1000"/>
                                        <p:tgtEl>
                                          <p:spTgt spid="302"/>
                                        </p:tgtEl>
                                        <p:attrNameLst>
                                          <p:attrName>ppt_w</p:attrName>
                                        </p:attrNameLst>
                                      </p:cBhvr>
                                      <p:tavLst>
                                        <p:tav fmla="" tm="0">
                                          <p:val>
                                            <p:strVal val="0"/>
                                          </p:val>
                                        </p:tav>
                                        <p:tav fmla="" tm="100000">
                                          <p:val>
                                            <p:strVal val="#ppt_w"/>
                                          </p:val>
                                        </p:tav>
                                      </p:tavLst>
                                    </p:anim>
                                    <p:anim calcmode="lin" valueType="num">
                                      <p:cBhvr additive="base">
                                        <p:cTn dur="1000"/>
                                        <p:tgtEl>
                                          <p:spTgt spid="3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1000"/>
                                        <p:tgtEl>
                                          <p:spTgt spid="303"/>
                                        </p:tgtEl>
                                        <p:attrNameLst>
                                          <p:attrName>ppt_w</p:attrName>
                                        </p:attrNameLst>
                                      </p:cBhvr>
                                      <p:tavLst>
                                        <p:tav fmla="" tm="0">
                                          <p:val>
                                            <p:strVal val="0"/>
                                          </p:val>
                                        </p:tav>
                                        <p:tav fmla="" tm="100000">
                                          <p:val>
                                            <p:strVal val="#ppt_w"/>
                                          </p:val>
                                        </p:tav>
                                      </p:tavLst>
                                    </p:anim>
                                    <p:anim calcmode="lin" valueType="num">
                                      <p:cBhvr additive="base">
                                        <p:cTn dur="1000"/>
                                        <p:tgtEl>
                                          <p:spTgt spid="3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1000"/>
                                        <p:tgtEl>
                                          <p:spTgt spid="304"/>
                                        </p:tgtEl>
                                        <p:attrNameLst>
                                          <p:attrName>ppt_w</p:attrName>
                                        </p:attrNameLst>
                                      </p:cBhvr>
                                      <p:tavLst>
                                        <p:tav fmla="" tm="0">
                                          <p:val>
                                            <p:strVal val="0"/>
                                          </p:val>
                                        </p:tav>
                                        <p:tav fmla="" tm="100000">
                                          <p:val>
                                            <p:strVal val="#ppt_w"/>
                                          </p:val>
                                        </p:tav>
                                      </p:tavLst>
                                    </p:anim>
                                    <p:anim calcmode="lin" valueType="num">
                                      <p:cBhvr additive="base">
                                        <p:cTn dur="1000"/>
                                        <p:tgtEl>
                                          <p:spTgt spid="3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1000"/>
                                        <p:tgtEl>
                                          <p:spTgt spid="305"/>
                                        </p:tgtEl>
                                        <p:attrNameLst>
                                          <p:attrName>ppt_w</p:attrName>
                                        </p:attrNameLst>
                                      </p:cBhvr>
                                      <p:tavLst>
                                        <p:tav fmla="" tm="0">
                                          <p:val>
                                            <p:strVal val="0"/>
                                          </p:val>
                                        </p:tav>
                                        <p:tav fmla="" tm="100000">
                                          <p:val>
                                            <p:strVal val="#ppt_w"/>
                                          </p:val>
                                        </p:tav>
                                      </p:tavLst>
                                    </p:anim>
                                    <p:anim calcmode="lin" valueType="num">
                                      <p:cBhvr additive="base">
                                        <p:cTn dur="1000"/>
                                        <p:tgtEl>
                                          <p:spTgt spid="30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1000"/>
                                        <p:tgtEl>
                                          <p:spTgt spid="307"/>
                                        </p:tgtEl>
                                        <p:attrNameLst>
                                          <p:attrName>ppt_w</p:attrName>
                                        </p:attrNameLst>
                                      </p:cBhvr>
                                      <p:tavLst>
                                        <p:tav fmla="" tm="0">
                                          <p:val>
                                            <p:strVal val="0"/>
                                          </p:val>
                                        </p:tav>
                                        <p:tav fmla="" tm="100000">
                                          <p:val>
                                            <p:strVal val="#ppt_w"/>
                                          </p:val>
                                        </p:tav>
                                      </p:tavLst>
                                    </p:anim>
                                    <p:anim calcmode="lin" valueType="num">
                                      <p:cBhvr additive="base">
                                        <p:cTn dur="1000"/>
                                        <p:tgtEl>
                                          <p:spTgt spid="30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1000"/>
                                        <p:tgtEl>
                                          <p:spTgt spid="308"/>
                                        </p:tgtEl>
                                        <p:attrNameLst>
                                          <p:attrName>ppt_w</p:attrName>
                                        </p:attrNameLst>
                                      </p:cBhvr>
                                      <p:tavLst>
                                        <p:tav fmla="" tm="0">
                                          <p:val>
                                            <p:strVal val="0"/>
                                          </p:val>
                                        </p:tav>
                                        <p:tav fmla="" tm="100000">
                                          <p:val>
                                            <p:strVal val="#ppt_w"/>
                                          </p:val>
                                        </p:tav>
                                      </p:tavLst>
                                    </p:anim>
                                    <p:anim calcmode="lin" valueType="num">
                                      <p:cBhvr additive="base">
                                        <p:cTn dur="1000"/>
                                        <p:tgtEl>
                                          <p:spTgt spid="3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1000"/>
                                        <p:tgtEl>
                                          <p:spTgt spid="309"/>
                                        </p:tgtEl>
                                        <p:attrNameLst>
                                          <p:attrName>ppt_w</p:attrName>
                                        </p:attrNameLst>
                                      </p:cBhvr>
                                      <p:tavLst>
                                        <p:tav fmla="" tm="0">
                                          <p:val>
                                            <p:strVal val="0"/>
                                          </p:val>
                                        </p:tav>
                                        <p:tav fmla="" tm="100000">
                                          <p:val>
                                            <p:strVal val="#ppt_w"/>
                                          </p:val>
                                        </p:tav>
                                      </p:tavLst>
                                    </p:anim>
                                    <p:anim calcmode="lin" valueType="num">
                                      <p:cBhvr additive="base">
                                        <p:cTn dur="1000"/>
                                        <p:tgtEl>
                                          <p:spTgt spid="3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1000"/>
                                        <p:tgtEl>
                                          <p:spTgt spid="310"/>
                                        </p:tgtEl>
                                        <p:attrNameLst>
                                          <p:attrName>ppt_w</p:attrName>
                                        </p:attrNameLst>
                                      </p:cBhvr>
                                      <p:tavLst>
                                        <p:tav fmla="" tm="0">
                                          <p:val>
                                            <p:strVal val="0"/>
                                          </p:val>
                                        </p:tav>
                                        <p:tav fmla="" tm="100000">
                                          <p:val>
                                            <p:strVal val="#ppt_w"/>
                                          </p:val>
                                        </p:tav>
                                      </p:tavLst>
                                    </p:anim>
                                    <p:anim calcmode="lin" valueType="num">
                                      <p:cBhvr additive="base">
                                        <p:cTn dur="1000"/>
                                        <p:tgtEl>
                                          <p:spTgt spid="31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1000"/>
                                        <p:tgtEl>
                                          <p:spTgt spid="311"/>
                                        </p:tgtEl>
                                        <p:attrNameLst>
                                          <p:attrName>ppt_w</p:attrName>
                                        </p:attrNameLst>
                                      </p:cBhvr>
                                      <p:tavLst>
                                        <p:tav fmla="" tm="0">
                                          <p:val>
                                            <p:strVal val="0"/>
                                          </p:val>
                                        </p:tav>
                                        <p:tav fmla="" tm="100000">
                                          <p:val>
                                            <p:strVal val="#ppt_w"/>
                                          </p:val>
                                        </p:tav>
                                      </p:tavLst>
                                    </p:anim>
                                    <p:anim calcmode="lin" valueType="num">
                                      <p:cBhvr additive="base">
                                        <p:cTn dur="1000"/>
                                        <p:tgtEl>
                                          <p:spTgt spid="3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1000"/>
                                        <p:tgtEl>
                                          <p:spTgt spid="312"/>
                                        </p:tgtEl>
                                        <p:attrNameLst>
                                          <p:attrName>ppt_w</p:attrName>
                                        </p:attrNameLst>
                                      </p:cBhvr>
                                      <p:tavLst>
                                        <p:tav fmla="" tm="0">
                                          <p:val>
                                            <p:strVal val="0"/>
                                          </p:val>
                                        </p:tav>
                                        <p:tav fmla="" tm="100000">
                                          <p:val>
                                            <p:strVal val="#ppt_w"/>
                                          </p:val>
                                        </p:tav>
                                      </p:tavLst>
                                    </p:anim>
                                    <p:anim calcmode="lin" valueType="num">
                                      <p:cBhvr additive="base">
                                        <p:cTn dur="1000"/>
                                        <p:tgtEl>
                                          <p:spTgt spid="3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1000"/>
                                        <p:tgtEl>
                                          <p:spTgt spid="313"/>
                                        </p:tgtEl>
                                        <p:attrNameLst>
                                          <p:attrName>ppt_w</p:attrName>
                                        </p:attrNameLst>
                                      </p:cBhvr>
                                      <p:tavLst>
                                        <p:tav fmla="" tm="0">
                                          <p:val>
                                            <p:strVal val="0"/>
                                          </p:val>
                                        </p:tav>
                                        <p:tav fmla="" tm="100000">
                                          <p:val>
                                            <p:strVal val="#ppt_w"/>
                                          </p:val>
                                        </p:tav>
                                      </p:tavLst>
                                    </p:anim>
                                    <p:anim calcmode="lin" valueType="num">
                                      <p:cBhvr additive="base">
                                        <p:cTn dur="1000"/>
                                        <p:tgtEl>
                                          <p:spTgt spid="3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1000"/>
                                        <p:tgtEl>
                                          <p:spTgt spid="314"/>
                                        </p:tgtEl>
                                        <p:attrNameLst>
                                          <p:attrName>ppt_w</p:attrName>
                                        </p:attrNameLst>
                                      </p:cBhvr>
                                      <p:tavLst>
                                        <p:tav fmla="" tm="0">
                                          <p:val>
                                            <p:strVal val="0"/>
                                          </p:val>
                                        </p:tav>
                                        <p:tav fmla="" tm="100000">
                                          <p:val>
                                            <p:strVal val="#ppt_w"/>
                                          </p:val>
                                        </p:tav>
                                      </p:tavLst>
                                    </p:anim>
                                    <p:anim calcmode="lin" valueType="num">
                                      <p:cBhvr additive="base">
                                        <p:cTn dur="1000"/>
                                        <p:tgtEl>
                                          <p:spTgt spid="3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1000"/>
                                        <p:tgtEl>
                                          <p:spTgt spid="315"/>
                                        </p:tgtEl>
                                        <p:attrNameLst>
                                          <p:attrName>ppt_w</p:attrName>
                                        </p:attrNameLst>
                                      </p:cBhvr>
                                      <p:tavLst>
                                        <p:tav fmla="" tm="0">
                                          <p:val>
                                            <p:strVal val="0"/>
                                          </p:val>
                                        </p:tav>
                                        <p:tav fmla="" tm="100000">
                                          <p:val>
                                            <p:strVal val="#ppt_w"/>
                                          </p:val>
                                        </p:tav>
                                      </p:tavLst>
                                    </p:anim>
                                    <p:anim calcmode="lin" valueType="num">
                                      <p:cBhvr additive="base">
                                        <p:cTn dur="1000"/>
                                        <p:tgtEl>
                                          <p:spTgt spid="3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1000"/>
                                        <p:tgtEl>
                                          <p:spTgt spid="316"/>
                                        </p:tgtEl>
                                        <p:attrNameLst>
                                          <p:attrName>ppt_w</p:attrName>
                                        </p:attrNameLst>
                                      </p:cBhvr>
                                      <p:tavLst>
                                        <p:tav fmla="" tm="0">
                                          <p:val>
                                            <p:strVal val="0"/>
                                          </p:val>
                                        </p:tav>
                                        <p:tav fmla="" tm="100000">
                                          <p:val>
                                            <p:strVal val="#ppt_w"/>
                                          </p:val>
                                        </p:tav>
                                      </p:tavLst>
                                    </p:anim>
                                    <p:anim calcmode="lin" valueType="num">
                                      <p:cBhvr additive="base">
                                        <p:cTn dur="1000"/>
                                        <p:tgtEl>
                                          <p:spTgt spid="31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3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325"/>
                                        </p:tgtEl>
                                      </p:cBhvr>
                                    </p:animEffect>
                                    <p:set>
                                      <p:cBhvr>
                                        <p:cTn dur="1" fill="hold">
                                          <p:stCondLst>
                                            <p:cond delay="1"/>
                                          </p:stCondLst>
                                        </p:cTn>
                                        <p:tgtEl>
                                          <p:spTgt spid="3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5">
            <a:hlinkClick action="ppaction://hlinksldjump" r:id="rId3"/>
          </p:cNvPr>
          <p:cNvSpPr/>
          <p:nvPr/>
        </p:nvSpPr>
        <p:spPr>
          <a:xfrm>
            <a:off x="1670990" y="140699"/>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4">
                  <a:extLst>
                    <a:ext uri="{A12FA001-AC4F-418D-AE19-62706E023703}">
                      <ahyp:hlinkClr val="tx"/>
                    </a:ext>
                  </a:extLst>
                </a:hlinkClick>
              </a:rPr>
              <a:t>01</a:t>
            </a:r>
            <a:endParaRPr b="1" sz="3200">
              <a:solidFill>
                <a:srgbClr val="FFFF00"/>
              </a:solidFill>
              <a:latin typeface="Calibri"/>
              <a:ea typeface="Calibri"/>
              <a:cs typeface="Calibri"/>
              <a:sym typeface="Calibri"/>
            </a:endParaRPr>
          </a:p>
        </p:txBody>
      </p:sp>
      <p:sp>
        <p:nvSpPr>
          <p:cNvPr id="331" name="Google Shape;331;p15"/>
          <p:cNvSpPr/>
          <p:nvPr/>
        </p:nvSpPr>
        <p:spPr>
          <a:xfrm>
            <a:off x="228600" y="1401417"/>
            <a:ext cx="11698357" cy="3238707"/>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7200">
                <a:solidFill>
                  <a:schemeClr val="dk1"/>
                </a:solidFill>
                <a:latin typeface="Times New Roman"/>
                <a:ea typeface="Times New Roman"/>
                <a:cs typeface="Times New Roman"/>
                <a:sym typeface="Times New Roman"/>
              </a:rPr>
              <a:t>Đăm Săn đã dùng vũ khí gì để tiêu diệt được kẻ thù?</a:t>
            </a:r>
            <a:endParaRPr b="1" sz="7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6">
            <a:hlinkClick action="ppaction://hlinksldjump" r:id="rId3"/>
          </p:cNvPr>
          <p:cNvSpPr/>
          <p:nvPr/>
        </p:nvSpPr>
        <p:spPr>
          <a:xfrm>
            <a:off x="1670990" y="140699"/>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4">
                  <a:extLst>
                    <a:ext uri="{A12FA001-AC4F-418D-AE19-62706E023703}">
                      <ahyp:hlinkClr val="tx"/>
                    </a:ext>
                  </a:extLst>
                </a:hlinkClick>
              </a:rPr>
              <a:t>02</a:t>
            </a:r>
            <a:endParaRPr b="1" sz="3200">
              <a:solidFill>
                <a:srgbClr val="FFFF00"/>
              </a:solidFill>
              <a:latin typeface="Calibri"/>
              <a:ea typeface="Calibri"/>
              <a:cs typeface="Calibri"/>
              <a:sym typeface="Calibri"/>
            </a:endParaRPr>
          </a:p>
        </p:txBody>
      </p:sp>
      <p:sp>
        <p:nvSpPr>
          <p:cNvPr id="337" name="Google Shape;337;p16"/>
          <p:cNvSpPr/>
          <p:nvPr/>
        </p:nvSpPr>
        <p:spPr>
          <a:xfrm>
            <a:off x="1118680" y="1953530"/>
            <a:ext cx="10235875" cy="313932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6600">
                <a:solidFill>
                  <a:srgbClr val="3333FF"/>
                </a:solidFill>
                <a:latin typeface="Times New Roman"/>
                <a:ea typeface="Times New Roman"/>
                <a:cs typeface="Times New Roman"/>
                <a:sym typeface="Times New Roman"/>
              </a:rPr>
              <a:t>Đăm Săn là sử thi viết về </a:t>
            </a:r>
            <a:endParaRPr b="1" sz="6600">
              <a:solidFill>
                <a:srgbClr val="3333FF"/>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b="1" lang="en-US" sz="6600">
                <a:solidFill>
                  <a:srgbClr val="3333FF"/>
                </a:solidFill>
                <a:latin typeface="Times New Roman"/>
                <a:ea typeface="Times New Roman"/>
                <a:cs typeface="Times New Roman"/>
                <a:sym typeface="Times New Roman"/>
              </a:rPr>
              <a:t>đề tài gì?</a:t>
            </a:r>
            <a:endParaRPr b="1" sz="6600">
              <a:solidFill>
                <a:srgbClr val="3333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7">
            <a:hlinkClick action="ppaction://hlinksldjump" r:id="rId3"/>
          </p:cNvPr>
          <p:cNvSpPr/>
          <p:nvPr/>
        </p:nvSpPr>
        <p:spPr>
          <a:xfrm>
            <a:off x="1670990" y="140699"/>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4">
                  <a:extLst>
                    <a:ext uri="{A12FA001-AC4F-418D-AE19-62706E023703}">
                      <ahyp:hlinkClr val="tx"/>
                    </a:ext>
                  </a:extLst>
                </a:hlinkClick>
              </a:rPr>
              <a:t>03</a:t>
            </a:r>
            <a:endParaRPr b="1" sz="3200">
              <a:solidFill>
                <a:srgbClr val="FFFF00"/>
              </a:solidFill>
              <a:latin typeface="Calibri"/>
              <a:ea typeface="Calibri"/>
              <a:cs typeface="Calibri"/>
              <a:sym typeface="Calibri"/>
            </a:endParaRPr>
          </a:p>
        </p:txBody>
      </p:sp>
      <p:sp>
        <p:nvSpPr>
          <p:cNvPr id="343" name="Google Shape;343;p17"/>
          <p:cNvSpPr/>
          <p:nvPr/>
        </p:nvSpPr>
        <p:spPr>
          <a:xfrm>
            <a:off x="509155" y="1049483"/>
            <a:ext cx="11487375" cy="2585323"/>
          </a:xfrm>
          <a:prstGeom prst="rect">
            <a:avLst/>
          </a:prstGeom>
          <a:noFill/>
          <a:ln>
            <a:noFill/>
          </a:ln>
          <a:effectLst>
            <a:outerShdw blurRad="50800" rotWithShape="0" algn="bl" dir="189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5400">
                <a:solidFill>
                  <a:srgbClr val="FFFF00"/>
                </a:solidFill>
                <a:latin typeface="Times New Roman"/>
                <a:ea typeface="Times New Roman"/>
                <a:cs typeface="Times New Roman"/>
                <a:sym typeface="Times New Roman"/>
              </a:rPr>
              <a:t>Ở hiệp đấu thứ nhất, Đăm Săn và Mtao Mxây tranh tài bằng cách nào ?</a:t>
            </a:r>
            <a:endParaRPr b="1" sz="5400">
              <a:solidFill>
                <a:srgbClr val="FFFF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8">
            <a:hlinkClick action="ppaction://hlinksldjump" r:id="rId3"/>
          </p:cNvPr>
          <p:cNvSpPr/>
          <p:nvPr/>
        </p:nvSpPr>
        <p:spPr>
          <a:xfrm>
            <a:off x="1670990" y="140699"/>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4">
                  <a:extLst>
                    <a:ext uri="{A12FA001-AC4F-418D-AE19-62706E023703}">
                      <ahyp:hlinkClr val="tx"/>
                    </a:ext>
                  </a:extLst>
                </a:hlinkClick>
              </a:rPr>
              <a:t>04</a:t>
            </a:r>
            <a:endParaRPr b="1" sz="3200">
              <a:solidFill>
                <a:srgbClr val="FFFF00"/>
              </a:solidFill>
              <a:latin typeface="Calibri"/>
              <a:ea typeface="Calibri"/>
              <a:cs typeface="Calibri"/>
              <a:sym typeface="Calibri"/>
            </a:endParaRPr>
          </a:p>
        </p:txBody>
      </p:sp>
      <p:sp>
        <p:nvSpPr>
          <p:cNvPr id="349" name="Google Shape;349;p18"/>
          <p:cNvSpPr/>
          <p:nvPr/>
        </p:nvSpPr>
        <p:spPr>
          <a:xfrm>
            <a:off x="109330" y="1343944"/>
            <a:ext cx="11976653" cy="28623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6000">
                <a:solidFill>
                  <a:srgbClr val="7030A0"/>
                </a:solidFill>
                <a:latin typeface="Times New Roman"/>
                <a:ea typeface="Times New Roman"/>
                <a:cs typeface="Times New Roman"/>
                <a:sym typeface="Times New Roman"/>
              </a:rPr>
              <a:t> Sử thi Đăm Săn thuộc loại sử thi nào?</a:t>
            </a:r>
            <a:endParaRPr b="1" sz="6000">
              <a:solidFill>
                <a:srgbClr val="7030A0"/>
              </a:solidFill>
              <a:latin typeface="Times New Roman"/>
              <a:ea typeface="Times New Roman"/>
              <a:cs typeface="Times New Roman"/>
              <a:sym typeface="Times New Roman"/>
            </a:endParaRPr>
          </a:p>
        </p:txBody>
      </p:sp>
    </p:spTree>
  </p:cSld>
  <p:clrMapOvr>
    <a:masterClrMapping/>
  </p:clrMapOvr>
  <mc:AlternateContent>
    <mc:Choice Requires="p14">
      <p:transition spd="slow">
        <p14:flash/>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9">
            <a:hlinkClick action="ppaction://hlinksldjump" r:id="rId3"/>
          </p:cNvPr>
          <p:cNvSpPr/>
          <p:nvPr/>
        </p:nvSpPr>
        <p:spPr>
          <a:xfrm>
            <a:off x="1670990" y="140699"/>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4">
                  <a:extLst>
                    <a:ext uri="{A12FA001-AC4F-418D-AE19-62706E023703}">
                      <ahyp:hlinkClr val="tx"/>
                    </a:ext>
                  </a:extLst>
                </a:hlinkClick>
              </a:rPr>
              <a:t>05</a:t>
            </a:r>
            <a:endParaRPr b="1" sz="3200">
              <a:solidFill>
                <a:srgbClr val="FFFF00"/>
              </a:solidFill>
              <a:latin typeface="Calibri"/>
              <a:ea typeface="Calibri"/>
              <a:cs typeface="Calibri"/>
              <a:sym typeface="Calibri"/>
            </a:endParaRPr>
          </a:p>
        </p:txBody>
      </p:sp>
      <p:sp>
        <p:nvSpPr>
          <p:cNvPr id="355" name="Google Shape;355;p19"/>
          <p:cNvSpPr/>
          <p:nvPr/>
        </p:nvSpPr>
        <p:spPr>
          <a:xfrm>
            <a:off x="208721" y="548772"/>
            <a:ext cx="11847443" cy="449353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4400" u="sng">
                <a:solidFill>
                  <a:srgbClr val="FF0000"/>
                </a:solidFill>
                <a:latin typeface="Times New Roman"/>
                <a:ea typeface="Times New Roman"/>
                <a:cs typeface="Times New Roman"/>
                <a:sym typeface="Times New Roman"/>
              </a:rPr>
              <a:t>Điền vào chỗ trống:</a:t>
            </a:r>
            <a:r>
              <a:rPr lang="en-US" sz="4400">
                <a:solidFill>
                  <a:srgbClr val="FF0000"/>
                </a:solidFill>
                <a:latin typeface="Times New Roman"/>
                <a:ea typeface="Times New Roman"/>
                <a:cs typeface="Times New Roman"/>
                <a:sym typeface="Times New Roman"/>
              </a:rPr>
              <a:t> </a:t>
            </a:r>
            <a:endParaRPr/>
          </a:p>
          <a:p>
            <a:pPr indent="0" lvl="0" marL="0" marR="0" rtl="0" algn="just">
              <a:spcBef>
                <a:spcPts val="0"/>
              </a:spcBef>
              <a:spcAft>
                <a:spcPts val="0"/>
              </a:spcAft>
              <a:buNone/>
            </a:pPr>
            <a:r>
              <a:rPr lang="en-US" sz="4400">
                <a:solidFill>
                  <a:srgbClr val="FF0000"/>
                </a:solidFill>
                <a:latin typeface="Times New Roman"/>
                <a:ea typeface="Times New Roman"/>
                <a:cs typeface="Times New Roman"/>
                <a:sym typeface="Times New Roman"/>
              </a:rPr>
              <a:t>	Sử thi là tác phẩm ……… dân gian có quy mô lớn sử dụng ngôn ngữ có vần, nhịp xây dựng những hình tượng nghệ thuật hoành tráng, hào hùng kể về nhiều biến cố lớn diễn ra trong đời sống cộng đồng của cư dân thời cổ đại.</a:t>
            </a:r>
            <a:endParaRPr sz="4400">
              <a:solidFill>
                <a:srgbClr val="FF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Image result for nhũng ngôi nhà ưng ở Tây Nguyên" id="105" name="Google Shape;105;p2"/>
          <p:cNvPicPr preferRelativeResize="0"/>
          <p:nvPr/>
        </p:nvPicPr>
        <p:blipFill rotWithShape="1">
          <a:blip r:embed="rId3">
            <a:alphaModFix/>
          </a:blip>
          <a:srcRect b="0" l="0" r="0" t="0"/>
          <a:stretch/>
        </p:blipFill>
        <p:spPr>
          <a:xfrm>
            <a:off x="1" y="0"/>
            <a:ext cx="5619751" cy="3265488"/>
          </a:xfrm>
          <a:prstGeom prst="rect">
            <a:avLst/>
          </a:prstGeom>
          <a:noFill/>
          <a:ln>
            <a:noFill/>
          </a:ln>
        </p:spPr>
      </p:pic>
      <p:pic>
        <p:nvPicPr>
          <p:cNvPr descr="luyện tập đánh cồng chiêng" id="106" name="Google Shape;106;p2"/>
          <p:cNvPicPr preferRelativeResize="0"/>
          <p:nvPr/>
        </p:nvPicPr>
        <p:blipFill rotWithShape="1">
          <a:blip r:embed="rId4">
            <a:alphaModFix/>
          </a:blip>
          <a:srcRect b="0" l="0" r="0" t="0"/>
          <a:stretch/>
        </p:blipFill>
        <p:spPr>
          <a:xfrm>
            <a:off x="6096000" y="1"/>
            <a:ext cx="5715000" cy="3286125"/>
          </a:xfrm>
          <a:prstGeom prst="rect">
            <a:avLst/>
          </a:prstGeom>
          <a:noFill/>
          <a:ln>
            <a:noFill/>
          </a:ln>
        </p:spPr>
      </p:pic>
      <p:pic>
        <p:nvPicPr>
          <p:cNvPr descr="Image result for đua voi giã gạo" id="107" name="Google Shape;107;p2"/>
          <p:cNvPicPr preferRelativeResize="0"/>
          <p:nvPr/>
        </p:nvPicPr>
        <p:blipFill rotWithShape="1">
          <a:blip r:embed="rId5">
            <a:alphaModFix/>
          </a:blip>
          <a:srcRect b="0" l="0" r="0" t="0"/>
          <a:stretch/>
        </p:blipFill>
        <p:spPr>
          <a:xfrm>
            <a:off x="1" y="3429000"/>
            <a:ext cx="5619751" cy="3214688"/>
          </a:xfrm>
          <a:prstGeom prst="rect">
            <a:avLst/>
          </a:prstGeom>
          <a:noFill/>
          <a:ln>
            <a:noFill/>
          </a:ln>
        </p:spPr>
      </p:pic>
      <p:pic>
        <p:nvPicPr>
          <p:cNvPr descr="trang phục626" id="108" name="Google Shape;108;p2"/>
          <p:cNvPicPr preferRelativeResize="0"/>
          <p:nvPr/>
        </p:nvPicPr>
        <p:blipFill rotWithShape="1">
          <a:blip r:embed="rId6">
            <a:alphaModFix/>
          </a:blip>
          <a:srcRect b="0" l="0" r="0" t="0"/>
          <a:stretch/>
        </p:blipFill>
        <p:spPr>
          <a:xfrm>
            <a:off x="6096000" y="3500439"/>
            <a:ext cx="5715000" cy="30813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2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2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2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2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0">
            <a:hlinkClick action="ppaction://hlinksldjump" r:id="rId3"/>
          </p:cNvPr>
          <p:cNvSpPr/>
          <p:nvPr/>
        </p:nvSpPr>
        <p:spPr>
          <a:xfrm>
            <a:off x="1670990" y="140699"/>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4">
                  <a:extLst>
                    <a:ext uri="{A12FA001-AC4F-418D-AE19-62706E023703}">
                      <ahyp:hlinkClr val="tx"/>
                    </a:ext>
                  </a:extLst>
                </a:hlinkClick>
              </a:rPr>
              <a:t>06</a:t>
            </a:r>
            <a:endParaRPr b="1" sz="3200">
              <a:solidFill>
                <a:srgbClr val="FFFF00"/>
              </a:solidFill>
              <a:latin typeface="Calibri"/>
              <a:ea typeface="Calibri"/>
              <a:cs typeface="Calibri"/>
              <a:sym typeface="Calibri"/>
            </a:endParaRPr>
          </a:p>
        </p:txBody>
      </p:sp>
      <p:sp>
        <p:nvSpPr>
          <p:cNvPr id="361" name="Google Shape;361;p20"/>
          <p:cNvSpPr/>
          <p:nvPr/>
        </p:nvSpPr>
        <p:spPr>
          <a:xfrm>
            <a:off x="357809" y="1083366"/>
            <a:ext cx="11678478" cy="295683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6600">
                <a:solidFill>
                  <a:schemeClr val="dk1"/>
                </a:solidFill>
                <a:latin typeface="Times New Roman"/>
                <a:ea typeface="Times New Roman"/>
                <a:cs typeface="Times New Roman"/>
                <a:sym typeface="Times New Roman"/>
              </a:rPr>
              <a:t>Đăm Săn đã được ai mách kế để tiêu diệt kẻ thù?</a:t>
            </a:r>
            <a:endParaRPr/>
          </a:p>
        </p:txBody>
      </p:sp>
    </p:spTree>
  </p:cSld>
  <p:clrMapOvr>
    <a:masterClrMapping/>
  </p:clrMapOvr>
  <p:transition spd="slow" p14:dur="800">
    <p:circl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1">
            <a:hlinkClick action="ppaction://hlinksldjump" r:id="rId3"/>
          </p:cNvPr>
          <p:cNvSpPr/>
          <p:nvPr/>
        </p:nvSpPr>
        <p:spPr>
          <a:xfrm>
            <a:off x="1670990" y="140699"/>
            <a:ext cx="637484" cy="408073"/>
          </a:xfrm>
          <a:prstGeom prst="roundRect">
            <a:avLst>
              <a:gd fmla="val 16667" name="adj"/>
            </a:avLst>
          </a:pr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hlinkClick action="ppaction://hlinksldjump" r:id="rId4">
                  <a:extLst>
                    <a:ext uri="{A12FA001-AC4F-418D-AE19-62706E023703}">
                      <ahyp:hlinkClr val="tx"/>
                    </a:ext>
                  </a:extLst>
                </a:hlinkClick>
              </a:rPr>
              <a:t>07</a:t>
            </a:r>
            <a:endParaRPr b="1" sz="3200">
              <a:solidFill>
                <a:srgbClr val="FFFF00"/>
              </a:solidFill>
              <a:latin typeface="Calibri"/>
              <a:ea typeface="Calibri"/>
              <a:cs typeface="Calibri"/>
              <a:sym typeface="Calibri"/>
            </a:endParaRPr>
          </a:p>
        </p:txBody>
      </p:sp>
      <p:sp>
        <p:nvSpPr>
          <p:cNvPr id="367" name="Google Shape;367;p21"/>
          <p:cNvSpPr/>
          <p:nvPr/>
        </p:nvSpPr>
        <p:spPr>
          <a:xfrm>
            <a:off x="357810" y="1639505"/>
            <a:ext cx="11757990" cy="132933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6000">
                <a:solidFill>
                  <a:srgbClr val="5D4135"/>
                </a:solidFill>
                <a:latin typeface="Times New Roman"/>
                <a:ea typeface="Times New Roman"/>
                <a:cs typeface="Times New Roman"/>
                <a:sym typeface="Times New Roman"/>
              </a:rPr>
              <a:t>Tên gọi khác của Mtao Mxây là gì?</a:t>
            </a:r>
            <a:endParaRPr sz="6000">
              <a:solidFill>
                <a:srgbClr val="5D4135"/>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320838003" id="113" name="Google Shape;113;p3"/>
          <p:cNvPicPr preferRelativeResize="0"/>
          <p:nvPr/>
        </p:nvPicPr>
        <p:blipFill rotWithShape="1">
          <a:blip r:embed="rId3">
            <a:alphaModFix/>
          </a:blip>
          <a:srcRect b="0" l="0" r="0" t="0"/>
          <a:stretch/>
        </p:blipFill>
        <p:spPr>
          <a:xfrm>
            <a:off x="285752" y="142875"/>
            <a:ext cx="11525249" cy="6572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2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nvSpPr>
        <p:spPr>
          <a:xfrm>
            <a:off x="1583267" y="2420939"/>
            <a:ext cx="8257117" cy="5794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FF6600"/>
                </a:solidFill>
                <a:latin typeface="Arial"/>
                <a:ea typeface="Arial"/>
                <a:cs typeface="Arial"/>
                <a:sym typeface="Arial"/>
              </a:rPr>
              <a:t>CHIẾN THẮNG MTAO MXÂY</a:t>
            </a:r>
            <a:endParaRPr/>
          </a:p>
        </p:txBody>
      </p:sp>
      <p:sp>
        <p:nvSpPr>
          <p:cNvPr id="119" name="Google Shape;119;p4"/>
          <p:cNvSpPr txBox="1"/>
          <p:nvPr/>
        </p:nvSpPr>
        <p:spPr>
          <a:xfrm>
            <a:off x="3024718" y="3284538"/>
            <a:ext cx="7488767"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FF0066"/>
                </a:solidFill>
                <a:latin typeface="Arial"/>
                <a:ea typeface="Arial"/>
                <a:cs typeface="Arial"/>
                <a:sym typeface="Arial"/>
              </a:rPr>
              <a:t>(Trích </a:t>
            </a:r>
            <a:r>
              <a:rPr b="1" i="1" lang="en-US" sz="2400" u="none" cap="none" strike="noStrike">
                <a:solidFill>
                  <a:srgbClr val="FF0066"/>
                </a:solidFill>
                <a:latin typeface="Arial"/>
                <a:ea typeface="Arial"/>
                <a:cs typeface="Arial"/>
                <a:sym typeface="Arial"/>
              </a:rPr>
              <a:t>Đăm Săn</a:t>
            </a:r>
            <a:r>
              <a:rPr b="0" i="0" lang="en-US" sz="2400" u="none" cap="none" strike="noStrike">
                <a:solidFill>
                  <a:srgbClr val="FF0066"/>
                </a:solidFill>
                <a:latin typeface="Arial"/>
                <a:ea typeface="Arial"/>
                <a:cs typeface="Arial"/>
                <a:sym typeface="Arial"/>
              </a:rPr>
              <a:t> – Sử thi Tây Nguyên)</a:t>
            </a:r>
            <a:endParaRPr/>
          </a:p>
        </p:txBody>
      </p:sp>
      <p:sp>
        <p:nvSpPr>
          <p:cNvPr id="120" name="Google Shape;120;p4"/>
          <p:cNvSpPr txBox="1"/>
          <p:nvPr/>
        </p:nvSpPr>
        <p:spPr>
          <a:xfrm>
            <a:off x="814918" y="969964"/>
            <a:ext cx="379365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Arial"/>
                <a:ea typeface="Arial"/>
                <a:cs typeface="Arial"/>
                <a:sym typeface="Arial"/>
              </a:rPr>
              <a:t>                           Tiết 8. Đọc văn</a:t>
            </a:r>
            <a:endParaRPr/>
          </a:p>
        </p:txBody>
      </p:sp>
      <p:pic>
        <p:nvPicPr>
          <p:cNvPr descr="FLOWERS4" id="121" name="Google Shape;121;p4"/>
          <p:cNvPicPr preferRelativeResize="0"/>
          <p:nvPr/>
        </p:nvPicPr>
        <p:blipFill rotWithShape="1">
          <a:blip r:embed="rId4">
            <a:alphaModFix/>
          </a:blip>
          <a:srcRect b="0" l="0" r="0" t="0"/>
          <a:stretch/>
        </p:blipFill>
        <p:spPr>
          <a:xfrm>
            <a:off x="9980085" y="4221163"/>
            <a:ext cx="2211916" cy="2514600"/>
          </a:xfrm>
          <a:prstGeom prst="rect">
            <a:avLst/>
          </a:prstGeom>
          <a:noFill/>
          <a:ln>
            <a:noFill/>
          </a:ln>
        </p:spPr>
      </p:pic>
      <p:graphicFrame>
        <p:nvGraphicFramePr>
          <p:cNvPr id="122" name="Google Shape;122;p4"/>
          <p:cNvGraphicFramePr/>
          <p:nvPr/>
        </p:nvGraphicFramePr>
        <p:xfrm>
          <a:off x="0" y="0"/>
          <a:ext cx="2731008" cy="6858000"/>
        </p:xfrm>
        <a:graphic>
          <a:graphicData uri="http://schemas.openxmlformats.org/presentationml/2006/ole">
            <mc:AlternateContent>
              <mc:Choice Requires="v">
                <p:oleObj r:id="rId5" imgH="6858000" imgW="2731008" progId="" spid="_x0000_s1">
                  <p:embed/>
                </p:oleObj>
              </mc:Choice>
              <mc:Fallback>
                <p:oleObj r:id="rId6" imgH="6858000" imgW="2731008" progId="">
                  <p:embed/>
                  <p:pic>
                    <p:nvPicPr>
                      <p:cNvPr id="122" name="Google Shape;122;p4"/>
                      <p:cNvPicPr preferRelativeResize="0"/>
                      <p:nvPr/>
                    </p:nvPicPr>
                    <p:blipFill rotWithShape="1">
                      <a:blip r:embed="rId7">
                        <a:alphaModFix/>
                      </a:blip>
                      <a:srcRect b="0" l="0" r="0" t="0"/>
                      <a:stretch/>
                    </p:blipFill>
                    <p:spPr>
                      <a:xfrm>
                        <a:off x="0" y="0"/>
                        <a:ext cx="2731008" cy="6858000"/>
                      </a:xfrm>
                      <a:prstGeom prst="rect">
                        <a:avLst/>
                      </a:prstGeom>
                      <a:noFill/>
                      <a:ln>
                        <a:noFill/>
                      </a:ln>
                    </p:spPr>
                  </p:pic>
                </p:oleObj>
              </mc:Fallback>
            </mc:AlternateContent>
          </a:graphicData>
        </a:graphic>
      </p:graphicFrame>
      <p:pic>
        <p:nvPicPr>
          <p:cNvPr descr="peace_dove_olive_branch_hg_wht" id="123" name="Google Shape;123;p4"/>
          <p:cNvPicPr preferRelativeResize="0"/>
          <p:nvPr/>
        </p:nvPicPr>
        <p:blipFill rotWithShape="1">
          <a:blip r:embed="rId8">
            <a:alphaModFix/>
          </a:blip>
          <a:srcRect b="0" l="0" r="0" t="0"/>
          <a:stretch/>
        </p:blipFill>
        <p:spPr>
          <a:xfrm>
            <a:off x="8370276" y="-1"/>
            <a:ext cx="3669323" cy="19343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p:nvPr/>
        </p:nvSpPr>
        <p:spPr>
          <a:xfrm>
            <a:off x="0" y="0"/>
            <a:ext cx="3119967" cy="6858000"/>
          </a:xfrm>
          <a:prstGeom prst="rect">
            <a:avLst/>
          </a:prstGeom>
          <a:solidFill>
            <a:srgbClr val="33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5"/>
          <p:cNvSpPr txBox="1"/>
          <p:nvPr/>
        </p:nvSpPr>
        <p:spPr>
          <a:xfrm>
            <a:off x="1" y="115888"/>
            <a:ext cx="292735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I-Tìm hiểu chung</a:t>
            </a:r>
            <a:endParaRPr/>
          </a:p>
        </p:txBody>
      </p:sp>
      <p:sp>
        <p:nvSpPr>
          <p:cNvPr id="130" name="Google Shape;130;p5"/>
          <p:cNvSpPr txBox="1"/>
          <p:nvPr/>
        </p:nvSpPr>
        <p:spPr>
          <a:xfrm>
            <a:off x="46568" y="549276"/>
            <a:ext cx="211243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a:t>
            </a:r>
            <a:r>
              <a:rPr b="1" lang="en-US" sz="2000">
                <a:solidFill>
                  <a:schemeClr val="lt1"/>
                </a:solidFill>
                <a:latin typeface="Arial"/>
                <a:ea typeface="Arial"/>
                <a:cs typeface="Arial"/>
                <a:sym typeface="Arial"/>
              </a:rPr>
              <a:t>1. Sử thi:</a:t>
            </a:r>
            <a:endParaRPr/>
          </a:p>
        </p:txBody>
      </p:sp>
      <p:sp>
        <p:nvSpPr>
          <p:cNvPr id="131" name="Google Shape;131;p5"/>
          <p:cNvSpPr txBox="1"/>
          <p:nvPr/>
        </p:nvSpPr>
        <p:spPr>
          <a:xfrm>
            <a:off x="3215218" y="188913"/>
            <a:ext cx="412750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5"/>
          <p:cNvSpPr txBox="1"/>
          <p:nvPr/>
        </p:nvSpPr>
        <p:spPr>
          <a:xfrm>
            <a:off x="3119967" y="188913"/>
            <a:ext cx="24003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 Khái niệm:</a:t>
            </a:r>
            <a:endParaRPr/>
          </a:p>
        </p:txBody>
      </p:sp>
      <p:sp>
        <p:nvSpPr>
          <p:cNvPr id="133" name="Google Shape;133;p5"/>
          <p:cNvSpPr txBox="1"/>
          <p:nvPr/>
        </p:nvSpPr>
        <p:spPr>
          <a:xfrm>
            <a:off x="3119968" y="692151"/>
            <a:ext cx="907203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Tác phẩm tự sự dân gian có quy mô lớn, sử dụng ngôn ngữ có vần, nhịp, xây dựng những hình tượng hoành tráng, hào hùng để kể về một hoặc nhiều biến cố lớn diễn ra trong đời sống cộng đồng của dân cư thời cổ đại</a:t>
            </a:r>
            <a:endParaRPr/>
          </a:p>
        </p:txBody>
      </p:sp>
      <p:sp>
        <p:nvSpPr>
          <p:cNvPr id="134" name="Google Shape;134;p5"/>
          <p:cNvSpPr/>
          <p:nvPr/>
        </p:nvSpPr>
        <p:spPr>
          <a:xfrm>
            <a:off x="1" y="1341439"/>
            <a:ext cx="3119967" cy="2376487"/>
          </a:xfrm>
          <a:prstGeom prst="cloudCallout">
            <a:avLst>
              <a:gd fmla="val -43750" name="adj1"/>
              <a:gd fmla="val 7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Qua kiến thức đã học về VHDG em hãy nhắc lại khái niệm về sử thi?</a:t>
            </a:r>
            <a:endParaRPr/>
          </a:p>
        </p:txBody>
      </p:sp>
      <p:sp>
        <p:nvSpPr>
          <p:cNvPr id="135" name="Google Shape;135;p5"/>
          <p:cNvSpPr txBox="1"/>
          <p:nvPr/>
        </p:nvSpPr>
        <p:spPr>
          <a:xfrm>
            <a:off x="3119967" y="1916113"/>
            <a:ext cx="201506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 Phân loại</a:t>
            </a:r>
            <a:endParaRPr/>
          </a:p>
        </p:txBody>
      </p:sp>
      <p:sp>
        <p:nvSpPr>
          <p:cNvPr id="136" name="Google Shape;136;p5"/>
          <p:cNvSpPr txBox="1"/>
          <p:nvPr/>
        </p:nvSpPr>
        <p:spPr>
          <a:xfrm>
            <a:off x="3312584" y="2482851"/>
            <a:ext cx="8879416" cy="861774"/>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Sử thi thần thoại </a:t>
            </a:r>
            <a:endParaRPr/>
          </a:p>
          <a:p>
            <a:pPr indent="0" lvl="0" marL="0" marR="0" rtl="0" algn="l">
              <a:spcBef>
                <a:spcPts val="1000"/>
              </a:spcBef>
              <a:spcAft>
                <a:spcPts val="0"/>
              </a:spcAft>
              <a:buNone/>
            </a:pPr>
            <a:r>
              <a:rPr lang="en-US" sz="2000">
                <a:solidFill>
                  <a:schemeClr val="dk1"/>
                </a:solidFill>
                <a:latin typeface="Arial"/>
                <a:ea typeface="Arial"/>
                <a:cs typeface="Arial"/>
                <a:sym typeface="Arial"/>
              </a:rPr>
              <a:t>- Sử thi anh hùng</a:t>
            </a:r>
            <a:endParaRPr/>
          </a:p>
        </p:txBody>
      </p:sp>
      <p:sp>
        <p:nvSpPr>
          <p:cNvPr id="137" name="Google Shape;137;p5"/>
          <p:cNvSpPr txBox="1"/>
          <p:nvPr/>
        </p:nvSpPr>
        <p:spPr>
          <a:xfrm>
            <a:off x="1" y="908051"/>
            <a:ext cx="321521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2. Sử thi “Đăm Săn”</a:t>
            </a:r>
            <a:endParaRPr/>
          </a:p>
        </p:txBody>
      </p:sp>
      <p:sp>
        <p:nvSpPr>
          <p:cNvPr id="138" name="Google Shape;138;p5"/>
          <p:cNvSpPr txBox="1"/>
          <p:nvPr/>
        </p:nvSpPr>
        <p:spPr>
          <a:xfrm>
            <a:off x="3024717" y="4437063"/>
            <a:ext cx="887941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  </a:t>
            </a:r>
            <a:r>
              <a:rPr b="1" lang="en-US" sz="2000">
                <a:solidFill>
                  <a:schemeClr val="dk1"/>
                </a:solidFill>
                <a:latin typeface="Arial"/>
                <a:ea typeface="Arial"/>
                <a:cs typeface="Arial"/>
                <a:sym typeface="Arial"/>
              </a:rPr>
              <a:t>a. Xuất xứ:</a:t>
            </a:r>
            <a:r>
              <a:rPr lang="en-US" sz="2000">
                <a:solidFill>
                  <a:schemeClr val="dk1"/>
                </a:solidFill>
                <a:latin typeface="Arial"/>
                <a:ea typeface="Arial"/>
                <a:cs typeface="Arial"/>
                <a:sym typeface="Arial"/>
              </a:rPr>
              <a:t> Đăm Săn là tác phẩm tiêu biểu cho loại sử thi anh hùng Tây Nguyên (dân tộc Ê-đê)</a:t>
            </a:r>
            <a:endParaRPr/>
          </a:p>
        </p:txBody>
      </p:sp>
      <p:sp>
        <p:nvSpPr>
          <p:cNvPr id="139" name="Google Shape;139;p5"/>
          <p:cNvSpPr txBox="1"/>
          <p:nvPr/>
        </p:nvSpPr>
        <p:spPr>
          <a:xfrm>
            <a:off x="3057525" y="5138017"/>
            <a:ext cx="490633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 b. Tóm tắt tác phẩm:</a:t>
            </a:r>
            <a:r>
              <a:rPr lang="en-US" sz="2000">
                <a:solidFill>
                  <a:schemeClr val="dk1"/>
                </a:solidFill>
                <a:latin typeface="Arial"/>
                <a:ea typeface="Arial"/>
                <a:cs typeface="Arial"/>
                <a:sym typeface="Arial"/>
              </a:rPr>
              <a:t> SGK</a:t>
            </a:r>
            <a:endParaRPr/>
          </a:p>
        </p:txBody>
      </p:sp>
      <p:sp>
        <p:nvSpPr>
          <p:cNvPr id="140" name="Google Shape;140;p5"/>
          <p:cNvSpPr txBox="1"/>
          <p:nvPr/>
        </p:nvSpPr>
        <p:spPr>
          <a:xfrm>
            <a:off x="3119968" y="5516564"/>
            <a:ext cx="907203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 Ý nghĩa:</a:t>
            </a:r>
            <a:r>
              <a:rPr lang="en-US" sz="2000">
                <a:solidFill>
                  <a:schemeClr val="dk1"/>
                </a:solidFill>
                <a:latin typeface="Arial"/>
                <a:ea typeface="Arial"/>
                <a:cs typeface="Arial"/>
                <a:sym typeface="Arial"/>
              </a:rPr>
              <a:t> Tác phẩm kể về của cá nhân tù trưởng Đăm săn của dân tộc Ê-Đê🡪Hình ảnh của của cả cộng đồng thị tộc Ê-đê trong một giai đoạn lịch sử đầy biến động.</a:t>
            </a:r>
            <a:endParaRPr sz="2000">
              <a:solidFill>
                <a:schemeClr val="dk1"/>
              </a:solidFill>
              <a:latin typeface="Arial"/>
              <a:ea typeface="Arial"/>
              <a:cs typeface="Arial"/>
              <a:sym typeface="Arial"/>
            </a:endParaRPr>
          </a:p>
        </p:txBody>
      </p:sp>
      <p:sp>
        <p:nvSpPr>
          <p:cNvPr id="141" name="Google Shape;141;p5"/>
          <p:cNvSpPr txBox="1"/>
          <p:nvPr/>
        </p:nvSpPr>
        <p:spPr>
          <a:xfrm>
            <a:off x="3695701" y="3284538"/>
            <a:ext cx="70082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FF"/>
                </a:solidFill>
                <a:latin typeface="Arial"/>
                <a:ea typeface="Arial"/>
                <a:cs typeface="Arial"/>
                <a:sym typeface="Arial"/>
              </a:rPr>
              <a:t>🡪</a:t>
            </a:r>
            <a:r>
              <a:rPr lang="en-US" sz="2000">
                <a:solidFill>
                  <a:schemeClr val="dk1"/>
                </a:solidFill>
                <a:latin typeface="Arial"/>
                <a:ea typeface="Arial"/>
                <a:cs typeface="Arial"/>
                <a:sym typeface="Arial"/>
              </a:rPr>
              <a:t>Sử thi Tây Nguyên chủ yếu là sử thi anh hùng</a:t>
            </a:r>
            <a:endParaRPr sz="2000">
              <a:solidFill>
                <a:schemeClr val="dk1"/>
              </a:solidFill>
              <a:latin typeface="Arial"/>
              <a:ea typeface="Arial"/>
              <a:cs typeface="Arial"/>
              <a:sym typeface="Arial"/>
            </a:endParaRPr>
          </a:p>
        </p:txBody>
      </p:sp>
      <p:sp>
        <p:nvSpPr>
          <p:cNvPr id="142" name="Google Shape;142;p5"/>
          <p:cNvSpPr txBox="1"/>
          <p:nvPr/>
        </p:nvSpPr>
        <p:spPr>
          <a:xfrm>
            <a:off x="2557463" y="4005263"/>
            <a:ext cx="377772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2. Sử thi “Đăm Săn”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2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2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2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2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4"/>
                                        </p:tgtEl>
                                      </p:cBhvr>
                                    </p:animEffect>
                                    <p:set>
                                      <p:cBhvr>
                                        <p:cTn dur="1" fill="hold">
                                          <p:stCondLst>
                                            <p:cond delay="500"/>
                                          </p:stCondLst>
                                        </p:cTn>
                                        <p:tgtEl>
                                          <p:spTgt spid="1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2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p:nvPr/>
        </p:nvSpPr>
        <p:spPr>
          <a:xfrm>
            <a:off x="0" y="0"/>
            <a:ext cx="3119967" cy="6858000"/>
          </a:xfrm>
          <a:prstGeom prst="rect">
            <a:avLst/>
          </a:prstGeom>
          <a:solidFill>
            <a:srgbClr val="33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6"/>
          <p:cNvSpPr txBox="1"/>
          <p:nvPr/>
        </p:nvSpPr>
        <p:spPr>
          <a:xfrm>
            <a:off x="1" y="109538"/>
            <a:ext cx="292735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I-Tìm hiểu chung</a:t>
            </a:r>
            <a:endParaRPr/>
          </a:p>
        </p:txBody>
      </p:sp>
      <p:sp>
        <p:nvSpPr>
          <p:cNvPr id="149" name="Google Shape;149;p6"/>
          <p:cNvSpPr txBox="1"/>
          <p:nvPr/>
        </p:nvSpPr>
        <p:spPr>
          <a:xfrm>
            <a:off x="46568" y="549276"/>
            <a:ext cx="211243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a:t>
            </a:r>
            <a:r>
              <a:rPr b="1" lang="en-US" sz="2000">
                <a:solidFill>
                  <a:schemeClr val="lt1"/>
                </a:solidFill>
                <a:latin typeface="Arial"/>
                <a:ea typeface="Arial"/>
                <a:cs typeface="Arial"/>
                <a:sym typeface="Arial"/>
              </a:rPr>
              <a:t>1. Sử thi:</a:t>
            </a:r>
            <a:endParaRPr/>
          </a:p>
        </p:txBody>
      </p:sp>
      <p:sp>
        <p:nvSpPr>
          <p:cNvPr id="150" name="Google Shape;150;p6"/>
          <p:cNvSpPr txBox="1"/>
          <p:nvPr/>
        </p:nvSpPr>
        <p:spPr>
          <a:xfrm>
            <a:off x="1" y="908051"/>
            <a:ext cx="321521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   2. Sử thi “Đăm Săn”</a:t>
            </a:r>
            <a:endParaRPr/>
          </a:p>
        </p:txBody>
      </p:sp>
      <p:sp>
        <p:nvSpPr>
          <p:cNvPr id="151" name="Google Shape;151;p6"/>
          <p:cNvSpPr txBox="1"/>
          <p:nvPr/>
        </p:nvSpPr>
        <p:spPr>
          <a:xfrm>
            <a:off x="1" y="1268413"/>
            <a:ext cx="321521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a:t>
            </a:r>
            <a:r>
              <a:rPr b="1" lang="en-US" sz="2000">
                <a:solidFill>
                  <a:schemeClr val="lt1"/>
                </a:solidFill>
                <a:latin typeface="Arial"/>
                <a:ea typeface="Arial"/>
                <a:cs typeface="Arial"/>
                <a:sym typeface="Arial"/>
              </a:rPr>
              <a:t>3. Đoạn trích “Chiến thắng Mtao Mxây.</a:t>
            </a:r>
            <a:endParaRPr/>
          </a:p>
        </p:txBody>
      </p:sp>
      <p:sp>
        <p:nvSpPr>
          <p:cNvPr id="152" name="Google Shape;152;p6"/>
          <p:cNvSpPr txBox="1"/>
          <p:nvPr/>
        </p:nvSpPr>
        <p:spPr>
          <a:xfrm>
            <a:off x="3215217" y="188913"/>
            <a:ext cx="3073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 Vị trí đoạn trích</a:t>
            </a:r>
            <a:endParaRPr/>
          </a:p>
        </p:txBody>
      </p:sp>
      <p:sp>
        <p:nvSpPr>
          <p:cNvPr id="153" name="Google Shape;153;p6"/>
          <p:cNvSpPr txBox="1"/>
          <p:nvPr/>
        </p:nvSpPr>
        <p:spPr>
          <a:xfrm>
            <a:off x="5903384" y="981076"/>
            <a:ext cx="5281083"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6"/>
          <p:cNvSpPr txBox="1"/>
          <p:nvPr/>
        </p:nvSpPr>
        <p:spPr>
          <a:xfrm>
            <a:off x="3312584" y="549275"/>
            <a:ext cx="8879416" cy="861774"/>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Nằm ở phần giữa tác phẩm</a:t>
            </a:r>
            <a:endParaRPr/>
          </a:p>
          <a:p>
            <a:pPr indent="0" lvl="0" marL="0" marR="0" rtl="0" algn="l">
              <a:spcBef>
                <a:spcPts val="1000"/>
              </a:spcBef>
              <a:spcAft>
                <a:spcPts val="0"/>
              </a:spcAft>
              <a:buNone/>
            </a:pPr>
            <a:r>
              <a:rPr lang="en-US" sz="2000">
                <a:solidFill>
                  <a:schemeClr val="dk1"/>
                </a:solidFill>
                <a:latin typeface="Arial"/>
                <a:ea typeface="Arial"/>
                <a:cs typeface="Arial"/>
                <a:sym typeface="Arial"/>
              </a:rPr>
              <a:t>- Mtao Mxây cướp vợ Đăm Săn khiến chàng phải chiến đấu để giành lại vợ</a:t>
            </a:r>
            <a:endParaRPr/>
          </a:p>
        </p:txBody>
      </p:sp>
      <p:sp>
        <p:nvSpPr>
          <p:cNvPr id="155" name="Google Shape;155;p6"/>
          <p:cNvSpPr txBox="1"/>
          <p:nvPr/>
        </p:nvSpPr>
        <p:spPr>
          <a:xfrm>
            <a:off x="3201363" y="1700213"/>
            <a:ext cx="297603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b. Bố cục:</a:t>
            </a:r>
            <a:endParaRPr/>
          </a:p>
        </p:txBody>
      </p:sp>
      <p:sp>
        <p:nvSpPr>
          <p:cNvPr id="156" name="Google Shape;156;p6"/>
          <p:cNvSpPr txBox="1"/>
          <p:nvPr/>
        </p:nvSpPr>
        <p:spPr>
          <a:xfrm>
            <a:off x="3600452" y="2133601"/>
            <a:ext cx="8401049" cy="1323439"/>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Phần 1: Cảnh trận đánh giữa hai tù trưởng</a:t>
            </a:r>
            <a:endParaRPr/>
          </a:p>
          <a:p>
            <a:pPr indent="0" lvl="0" marL="0" marR="0" rtl="0" algn="l">
              <a:spcBef>
                <a:spcPts val="1000"/>
              </a:spcBef>
              <a:spcAft>
                <a:spcPts val="0"/>
              </a:spcAft>
              <a:buNone/>
            </a:pPr>
            <a:r>
              <a:rPr lang="en-US" sz="2000">
                <a:solidFill>
                  <a:schemeClr val="dk1"/>
                </a:solidFill>
                <a:latin typeface="Arial"/>
                <a:ea typeface="Arial"/>
                <a:cs typeface="Arial"/>
                <a:sym typeface="Arial"/>
              </a:rPr>
              <a:t>-Phần 2: Cảnh Đăm Săn cùng nô lệ trở về sau chiến thắng</a:t>
            </a:r>
            <a:endParaRPr/>
          </a:p>
          <a:p>
            <a:pPr indent="0" lvl="0" marL="0" marR="0" rtl="0" algn="l">
              <a:spcBef>
                <a:spcPts val="1000"/>
              </a:spcBef>
              <a:spcAft>
                <a:spcPts val="0"/>
              </a:spcAft>
              <a:buNone/>
            </a:pPr>
            <a:r>
              <a:rPr lang="en-US" sz="2000">
                <a:solidFill>
                  <a:schemeClr val="dk1"/>
                </a:solidFill>
                <a:latin typeface="Arial"/>
                <a:ea typeface="Arial"/>
                <a:cs typeface="Arial"/>
                <a:sym typeface="Arial"/>
              </a:rPr>
              <a:t>- Phần 3: Cảnh ăn mừng chiến thắng</a:t>
            </a:r>
            <a:endParaRPr/>
          </a:p>
        </p:txBody>
      </p:sp>
      <p:sp>
        <p:nvSpPr>
          <p:cNvPr id="157" name="Google Shape;157;p6"/>
          <p:cNvSpPr/>
          <p:nvPr/>
        </p:nvSpPr>
        <p:spPr>
          <a:xfrm>
            <a:off x="624418" y="2565401"/>
            <a:ext cx="3649133" cy="2016125"/>
          </a:xfrm>
          <a:prstGeom prst="cloudCallout">
            <a:avLst>
              <a:gd fmla="val -22736" name="adj1"/>
              <a:gd fmla="val 123542"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Đoạn trích có thể chia làm mấy phần?Nội dung của mỗi phần là gì?</a:t>
            </a:r>
            <a:endParaRPr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2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7"/>
                                        </p:tgtEl>
                                      </p:cBhvr>
                                    </p:animEffect>
                                    <p:set>
                                      <p:cBhvr>
                                        <p:cTn dur="1" fill="hold">
                                          <p:stCondLst>
                                            <p:cond delay="500"/>
                                          </p:stCondLst>
                                        </p:cTn>
                                        <p:tgtEl>
                                          <p:spTgt spid="1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2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p:nvPr/>
        </p:nvSpPr>
        <p:spPr>
          <a:xfrm>
            <a:off x="1" y="-27710"/>
            <a:ext cx="3119967" cy="6858000"/>
          </a:xfrm>
          <a:prstGeom prst="rect">
            <a:avLst/>
          </a:prstGeom>
          <a:solidFill>
            <a:srgbClr val="33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p:txBody>
      </p:sp>
      <p:sp>
        <p:nvSpPr>
          <p:cNvPr id="164" name="Google Shape;164;p7"/>
          <p:cNvSpPr txBox="1"/>
          <p:nvPr/>
        </p:nvSpPr>
        <p:spPr>
          <a:xfrm>
            <a:off x="1" y="109538"/>
            <a:ext cx="2927351"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I-Tìm hiểu chung</a:t>
            </a:r>
            <a:endParaRPr/>
          </a:p>
        </p:txBody>
      </p:sp>
      <p:sp>
        <p:nvSpPr>
          <p:cNvPr id="165" name="Google Shape;165;p7"/>
          <p:cNvSpPr txBox="1"/>
          <p:nvPr/>
        </p:nvSpPr>
        <p:spPr>
          <a:xfrm>
            <a:off x="46568" y="549276"/>
            <a:ext cx="2112433"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1. Sử thi:</a:t>
            </a:r>
            <a:endParaRPr/>
          </a:p>
        </p:txBody>
      </p:sp>
      <p:sp>
        <p:nvSpPr>
          <p:cNvPr id="166" name="Google Shape;166;p7"/>
          <p:cNvSpPr txBox="1"/>
          <p:nvPr/>
        </p:nvSpPr>
        <p:spPr>
          <a:xfrm>
            <a:off x="1" y="908051"/>
            <a:ext cx="3215217"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2. Sử thi “Đăm Săn”</a:t>
            </a:r>
            <a:endParaRPr/>
          </a:p>
        </p:txBody>
      </p:sp>
      <p:sp>
        <p:nvSpPr>
          <p:cNvPr id="167" name="Google Shape;167;p7"/>
          <p:cNvSpPr txBox="1"/>
          <p:nvPr/>
        </p:nvSpPr>
        <p:spPr>
          <a:xfrm>
            <a:off x="1" y="1268413"/>
            <a:ext cx="3215217"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3. Đoạn trích “Chiến thắng Mtao Mxây.</a:t>
            </a:r>
            <a:endParaRPr/>
          </a:p>
        </p:txBody>
      </p:sp>
      <p:sp>
        <p:nvSpPr>
          <p:cNvPr id="168" name="Google Shape;168;p7"/>
          <p:cNvSpPr txBox="1"/>
          <p:nvPr/>
        </p:nvSpPr>
        <p:spPr>
          <a:xfrm>
            <a:off x="1" y="2133601"/>
            <a:ext cx="3215217"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II- Đọc hiểu văn bản</a:t>
            </a:r>
            <a:endParaRPr/>
          </a:p>
        </p:txBody>
      </p:sp>
      <p:sp>
        <p:nvSpPr>
          <p:cNvPr id="169" name="Google Shape;169;p7"/>
          <p:cNvSpPr txBox="1"/>
          <p:nvPr/>
        </p:nvSpPr>
        <p:spPr>
          <a:xfrm>
            <a:off x="3215218" y="188913"/>
            <a:ext cx="8352367"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66"/>
                </a:solidFill>
                <a:latin typeface="Arial"/>
                <a:ea typeface="Arial"/>
                <a:cs typeface="Arial"/>
                <a:sym typeface="Arial"/>
              </a:rPr>
              <a:t>1. Cuộc chiến đấu giữa Đăm Săn và Mtao Mxây</a:t>
            </a:r>
            <a:endParaRPr/>
          </a:p>
        </p:txBody>
      </p:sp>
      <p:sp>
        <p:nvSpPr>
          <p:cNvPr id="170" name="Google Shape;170;p7"/>
          <p:cNvSpPr txBox="1"/>
          <p:nvPr/>
        </p:nvSpPr>
        <p:spPr>
          <a:xfrm>
            <a:off x="3503085" y="620713"/>
            <a:ext cx="6817783"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66"/>
                </a:solidFill>
                <a:latin typeface="Arial"/>
                <a:ea typeface="Arial"/>
                <a:cs typeface="Arial"/>
                <a:sym typeface="Arial"/>
              </a:rPr>
              <a:t>a. Đăm Săn khiêu chiến và Mtao Mxây đáp lại</a:t>
            </a:r>
            <a:endParaRPr/>
          </a:p>
        </p:txBody>
      </p:sp>
      <p:sp>
        <p:nvSpPr>
          <p:cNvPr id="171" name="Google Shape;171;p7"/>
          <p:cNvSpPr txBox="1"/>
          <p:nvPr/>
        </p:nvSpPr>
        <p:spPr>
          <a:xfrm>
            <a:off x="4368801" y="1125538"/>
            <a:ext cx="240030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90099"/>
                </a:solidFill>
                <a:latin typeface="Arial"/>
                <a:ea typeface="Arial"/>
                <a:cs typeface="Arial"/>
                <a:sym typeface="Arial"/>
              </a:rPr>
              <a:t>ĐĂM SĂN</a:t>
            </a:r>
            <a:endParaRPr/>
          </a:p>
        </p:txBody>
      </p:sp>
      <p:sp>
        <p:nvSpPr>
          <p:cNvPr id="172" name="Google Shape;172;p7"/>
          <p:cNvSpPr txBox="1"/>
          <p:nvPr/>
        </p:nvSpPr>
        <p:spPr>
          <a:xfrm>
            <a:off x="9072034" y="1196976"/>
            <a:ext cx="24003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90099"/>
                </a:solidFill>
                <a:latin typeface="Arial"/>
                <a:ea typeface="Arial"/>
                <a:cs typeface="Arial"/>
                <a:sym typeface="Arial"/>
              </a:rPr>
              <a:t>MTAO MXÂY</a:t>
            </a:r>
            <a:endParaRPr/>
          </a:p>
        </p:txBody>
      </p:sp>
      <p:sp>
        <p:nvSpPr>
          <p:cNvPr id="173" name="Google Shape;173;p7"/>
          <p:cNvSpPr txBox="1"/>
          <p:nvPr/>
        </p:nvSpPr>
        <p:spPr>
          <a:xfrm>
            <a:off x="3061294" y="2309812"/>
            <a:ext cx="441536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Đến chân cầu thang  nhà kẻ thù khiêu chiến với thái độ tự tin</a:t>
            </a:r>
            <a:endParaRPr/>
          </a:p>
        </p:txBody>
      </p:sp>
      <p:sp>
        <p:nvSpPr>
          <p:cNvPr id="174" name="Google Shape;174;p7"/>
          <p:cNvSpPr txBox="1"/>
          <p:nvPr/>
        </p:nvSpPr>
        <p:spPr>
          <a:xfrm>
            <a:off x="7535333" y="2309813"/>
            <a:ext cx="465666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 Ngạo nghễ, chọc tức Đăm Săn “ ta không xuống đâu. Diêng ơi….. Cơ mà.”</a:t>
            </a:r>
            <a:endParaRPr sz="1800">
              <a:solidFill>
                <a:schemeClr val="dk1"/>
              </a:solidFill>
              <a:latin typeface="Arial"/>
              <a:ea typeface="Arial"/>
              <a:cs typeface="Arial"/>
              <a:sym typeface="Arial"/>
            </a:endParaRPr>
          </a:p>
        </p:txBody>
      </p:sp>
      <p:sp>
        <p:nvSpPr>
          <p:cNvPr id="175" name="Google Shape;175;p7"/>
          <p:cNvSpPr txBox="1"/>
          <p:nvPr/>
        </p:nvSpPr>
        <p:spPr>
          <a:xfrm>
            <a:off x="3012525" y="3605277"/>
            <a:ext cx="4510616"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-Thách thức, quyết liệt, đe dọa </a:t>
            </a:r>
            <a:endParaRPr/>
          </a:p>
        </p:txBody>
      </p:sp>
      <p:sp>
        <p:nvSpPr>
          <p:cNvPr id="176" name="Google Shape;176;p7"/>
          <p:cNvSpPr txBox="1"/>
          <p:nvPr/>
        </p:nvSpPr>
        <p:spPr>
          <a:xfrm>
            <a:off x="7681637" y="3597339"/>
            <a:ext cx="4656667"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 Run sợ: sợ bị đâm lén</a:t>
            </a:r>
            <a:endParaRPr/>
          </a:p>
        </p:txBody>
      </p:sp>
      <p:sp>
        <p:nvSpPr>
          <p:cNvPr id="177" name="Google Shape;177;p7"/>
          <p:cNvSpPr txBox="1"/>
          <p:nvPr/>
        </p:nvSpPr>
        <p:spPr>
          <a:xfrm>
            <a:off x="3095583" y="4946079"/>
            <a:ext cx="4415367"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Tỏ ra coi thường kẻ thù</a:t>
            </a:r>
            <a:endParaRPr sz="1800">
              <a:solidFill>
                <a:schemeClr val="dk1"/>
              </a:solidFill>
              <a:latin typeface="Arial"/>
              <a:ea typeface="Arial"/>
              <a:cs typeface="Arial"/>
              <a:sym typeface="Arial"/>
            </a:endParaRPr>
          </a:p>
        </p:txBody>
      </p:sp>
      <p:sp>
        <p:nvSpPr>
          <p:cNvPr id="178" name="Google Shape;178;p7"/>
          <p:cNvSpPr txBox="1"/>
          <p:nvPr/>
        </p:nvSpPr>
        <p:spPr>
          <a:xfrm>
            <a:off x="7727951" y="4838192"/>
            <a:ext cx="44640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Mtao Mxây đi xuống, “dáng tần ngần, do dự”, “mỗi bước mỗi đắn đo” 🡪 hèn nhát</a:t>
            </a:r>
            <a:endParaRPr sz="1800">
              <a:solidFill>
                <a:schemeClr val="dk1"/>
              </a:solidFill>
              <a:latin typeface="Arial"/>
              <a:ea typeface="Arial"/>
              <a:cs typeface="Arial"/>
              <a:sym typeface="Arial"/>
            </a:endParaRPr>
          </a:p>
        </p:txBody>
      </p:sp>
      <p:cxnSp>
        <p:nvCxnSpPr>
          <p:cNvPr id="179" name="Google Shape;179;p7"/>
          <p:cNvCxnSpPr/>
          <p:nvPr/>
        </p:nvCxnSpPr>
        <p:spPr>
          <a:xfrm flipH="1">
            <a:off x="7512472" y="1402080"/>
            <a:ext cx="45719" cy="4437888"/>
          </a:xfrm>
          <a:prstGeom prst="straightConnector1">
            <a:avLst/>
          </a:prstGeom>
          <a:noFill/>
          <a:ln cap="flat" cmpd="sng" w="9525">
            <a:solidFill>
              <a:schemeClr val="dk1"/>
            </a:solidFill>
            <a:prstDash val="solid"/>
            <a:round/>
            <a:headEnd len="med" w="med" type="none"/>
            <a:tailEnd len="med" w="med" type="none"/>
          </a:ln>
        </p:spPr>
      </p:cxnSp>
      <p:sp>
        <p:nvSpPr>
          <p:cNvPr id="180" name="Google Shape;180;p7"/>
          <p:cNvSpPr txBox="1"/>
          <p:nvPr/>
        </p:nvSpPr>
        <p:spPr>
          <a:xfrm>
            <a:off x="0" y="2565400"/>
            <a:ext cx="302471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1. Cuộc chiến đấu giữa Đăm Săn và Mtao Mxây</a:t>
            </a:r>
            <a:endParaRPr/>
          </a:p>
        </p:txBody>
      </p:sp>
      <p:sp>
        <p:nvSpPr>
          <p:cNvPr id="181" name="Google Shape;181;p7"/>
          <p:cNvSpPr/>
          <p:nvPr/>
        </p:nvSpPr>
        <p:spPr>
          <a:xfrm>
            <a:off x="0" y="3644900"/>
            <a:ext cx="3024717" cy="2520950"/>
          </a:xfrm>
          <a:prstGeom prst="cloudCallout">
            <a:avLst>
              <a:gd fmla="val -43750" name="adj1"/>
              <a:gd fmla="val 7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Tìm hiểu thái</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thái độ, hành động của Đăm Săn và Mtao mxây trước khi bước vào cuộc chiến?</a:t>
            </a:r>
            <a:endParaRPr sz="1800">
              <a:solidFill>
                <a:schemeClr val="dk1"/>
              </a:solidFill>
              <a:latin typeface="Arial"/>
              <a:ea typeface="Arial"/>
              <a:cs typeface="Arial"/>
              <a:sym typeface="Arial"/>
            </a:endParaRPr>
          </a:p>
        </p:txBody>
      </p:sp>
      <p:sp>
        <p:nvSpPr>
          <p:cNvPr id="182" name="Google Shape;182;p7">
            <a:hlinkClick action="ppaction://hlinksldjump" r:id="rId3"/>
          </p:cNvPr>
          <p:cNvSpPr/>
          <p:nvPr/>
        </p:nvSpPr>
        <p:spPr>
          <a:xfrm>
            <a:off x="10223501" y="4149726"/>
            <a:ext cx="385233" cy="358775"/>
          </a:xfrm>
          <a:prstGeom prst="star5">
            <a:avLst>
              <a:gd fmla="val 19098" name="adj"/>
              <a:gd fmla="val 105146" name="hf"/>
              <a:gd fmla="val 110557" name="vf"/>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2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2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1"/>
                                        </p:tgtEl>
                                      </p:cBhvr>
                                    </p:animEffect>
                                    <p:set>
                                      <p:cBhvr>
                                        <p:cTn dur="1" fill="hold">
                                          <p:stCondLst>
                                            <p:cond delay="500"/>
                                          </p:stCondLst>
                                        </p:cTn>
                                        <p:tgtEl>
                                          <p:spTgt spid="1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2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2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2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2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8"/>
          <p:cNvSpPr/>
          <p:nvPr/>
        </p:nvSpPr>
        <p:spPr>
          <a:xfrm>
            <a:off x="1" y="0"/>
            <a:ext cx="3119967" cy="6858000"/>
          </a:xfrm>
          <a:prstGeom prst="rect">
            <a:avLst/>
          </a:prstGeom>
          <a:solidFill>
            <a:srgbClr val="33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8"/>
          <p:cNvSpPr txBox="1"/>
          <p:nvPr/>
        </p:nvSpPr>
        <p:spPr>
          <a:xfrm>
            <a:off x="1" y="109538"/>
            <a:ext cx="2927351" cy="63248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I-Tìm hiểu chung</a:t>
            </a:r>
            <a:endParaRPr b="1" sz="1800">
              <a:solidFill>
                <a:schemeClr val="lt1"/>
              </a:solidFill>
              <a:latin typeface="Arial"/>
              <a:ea typeface="Arial"/>
              <a:cs typeface="Arial"/>
              <a:sym typeface="Arial"/>
            </a:endParaRPr>
          </a:p>
          <a:p>
            <a:pPr indent="0" lvl="0" marL="0" marR="0" rtl="0" algn="l">
              <a:spcBef>
                <a:spcPts val="900"/>
              </a:spcBef>
              <a:spcAft>
                <a:spcPts val="0"/>
              </a:spcAft>
              <a:buNone/>
            </a:pPr>
            <a:r>
              <a:rPr b="1" lang="en-US" sz="1800">
                <a:solidFill>
                  <a:schemeClr val="lt1"/>
                </a:solidFill>
                <a:latin typeface="Arial"/>
                <a:ea typeface="Arial"/>
                <a:cs typeface="Arial"/>
                <a:sym typeface="Arial"/>
              </a:rPr>
              <a:t>     1. Sử thi:</a:t>
            </a:r>
            <a:endParaRPr/>
          </a:p>
          <a:p>
            <a:pPr indent="0" lvl="0" marL="0" marR="0" rtl="0" algn="l">
              <a:spcBef>
                <a:spcPts val="900"/>
              </a:spcBef>
              <a:spcAft>
                <a:spcPts val="0"/>
              </a:spcAft>
              <a:buNone/>
            </a:pPr>
            <a:r>
              <a:rPr b="1" lang="en-US" sz="1800">
                <a:solidFill>
                  <a:schemeClr val="lt1"/>
                </a:solidFill>
                <a:latin typeface="Arial"/>
                <a:ea typeface="Arial"/>
                <a:cs typeface="Arial"/>
                <a:sym typeface="Arial"/>
              </a:rPr>
              <a:t>     2. Sử thi “ Đăm Săn”</a:t>
            </a:r>
            <a:endParaRPr/>
          </a:p>
          <a:p>
            <a:pPr indent="0" lvl="0" marL="0" marR="0" rtl="0" algn="l">
              <a:spcBef>
                <a:spcPts val="900"/>
              </a:spcBef>
              <a:spcAft>
                <a:spcPts val="0"/>
              </a:spcAft>
              <a:buNone/>
            </a:pPr>
            <a:r>
              <a:rPr b="1" lang="en-US" sz="1800">
                <a:solidFill>
                  <a:schemeClr val="lt1"/>
                </a:solidFill>
                <a:latin typeface="Arial"/>
                <a:ea typeface="Arial"/>
                <a:cs typeface="Arial"/>
                <a:sym typeface="Arial"/>
              </a:rPr>
              <a:t>     3. Đoạn trích “ Chiến thắng Mtao Mxây”</a:t>
            </a:r>
            <a:endParaRPr/>
          </a:p>
          <a:p>
            <a:pPr indent="0" lvl="0" marL="0" marR="0" rtl="0" algn="l">
              <a:spcBef>
                <a:spcPts val="900"/>
              </a:spcBef>
              <a:spcAft>
                <a:spcPts val="0"/>
              </a:spcAft>
              <a:buNone/>
            </a:pPr>
            <a:r>
              <a:rPr b="1" lang="en-US" sz="1800">
                <a:solidFill>
                  <a:schemeClr val="lt1"/>
                </a:solidFill>
                <a:latin typeface="Arial"/>
                <a:ea typeface="Arial"/>
                <a:cs typeface="Arial"/>
                <a:sym typeface="Arial"/>
              </a:rPr>
              <a:t>II. Đọc hiểu văn bản</a:t>
            </a:r>
            <a:endParaRPr b="1" sz="1800">
              <a:solidFill>
                <a:schemeClr val="lt1"/>
              </a:solidFill>
              <a:latin typeface="Arial"/>
              <a:ea typeface="Arial"/>
              <a:cs typeface="Arial"/>
              <a:sym typeface="Arial"/>
            </a:endParaRPr>
          </a:p>
          <a:p>
            <a:pPr indent="0" lvl="0" marL="0" marR="0" rtl="0" algn="l">
              <a:spcBef>
                <a:spcPts val="900"/>
              </a:spcBef>
              <a:spcAft>
                <a:spcPts val="0"/>
              </a:spcAft>
              <a:buNone/>
            </a:pPr>
            <a:r>
              <a:rPr b="1" lang="en-US" sz="1800">
                <a:solidFill>
                  <a:schemeClr val="lt1"/>
                </a:solidFill>
                <a:latin typeface="Arial"/>
                <a:ea typeface="Arial"/>
                <a:cs typeface="Arial"/>
                <a:sym typeface="Arial"/>
              </a:rPr>
              <a:t>     1. Cuộc chiến đấu giữ Mtao Mxây</a:t>
            </a:r>
            <a:endParaRPr b="1" sz="1800">
              <a:solidFill>
                <a:schemeClr val="lt1"/>
              </a:solidFill>
              <a:latin typeface="Arial"/>
              <a:ea typeface="Arial"/>
              <a:cs typeface="Arial"/>
              <a:sym typeface="Arial"/>
            </a:endParaRPr>
          </a:p>
          <a:p>
            <a:pPr indent="0" lvl="0" marL="0" marR="0" rtl="0" algn="l">
              <a:spcBef>
                <a:spcPts val="900"/>
              </a:spcBef>
              <a:spcAft>
                <a:spcPts val="0"/>
              </a:spcAft>
              <a:buNone/>
            </a:pPr>
            <a:r>
              <a:rPr b="1" lang="en-US" sz="1800">
                <a:solidFill>
                  <a:schemeClr val="lt1"/>
                </a:solidFill>
                <a:latin typeface="Arial"/>
                <a:ea typeface="Arial"/>
                <a:cs typeface="Arial"/>
                <a:sym typeface="Arial"/>
              </a:rPr>
              <a:t>        </a:t>
            </a:r>
            <a:endParaRPr b="1" sz="1800">
              <a:solidFill>
                <a:schemeClr val="lt1"/>
              </a:solidFill>
              <a:latin typeface="Arial"/>
              <a:ea typeface="Arial"/>
              <a:cs typeface="Arial"/>
              <a:sym typeface="Arial"/>
            </a:endParaRPr>
          </a:p>
          <a:p>
            <a:pPr indent="0" lvl="0" marL="0" marR="0" rtl="0" algn="l">
              <a:spcBef>
                <a:spcPts val="900"/>
              </a:spcBef>
              <a:spcAft>
                <a:spcPts val="0"/>
              </a:spcAft>
              <a:buNone/>
            </a:pPr>
            <a:r>
              <a:t/>
            </a:r>
            <a:endParaRPr b="1" sz="1800">
              <a:solidFill>
                <a:schemeClr val="lt1"/>
              </a:solidFill>
              <a:latin typeface="Arial"/>
              <a:ea typeface="Arial"/>
              <a:cs typeface="Arial"/>
              <a:sym typeface="Arial"/>
            </a:endParaRPr>
          </a:p>
          <a:p>
            <a:pPr indent="0" lvl="0" marL="0" marR="0" rtl="0" algn="l">
              <a:spcBef>
                <a:spcPts val="900"/>
              </a:spcBef>
              <a:spcAft>
                <a:spcPts val="0"/>
              </a:spcAft>
              <a:buNone/>
            </a:pPr>
            <a:r>
              <a:t/>
            </a:r>
            <a:endParaRPr b="1" sz="1800">
              <a:solidFill>
                <a:schemeClr val="lt1"/>
              </a:solidFill>
              <a:latin typeface="Arial"/>
              <a:ea typeface="Arial"/>
              <a:cs typeface="Arial"/>
              <a:sym typeface="Arial"/>
            </a:endParaRPr>
          </a:p>
          <a:p>
            <a:pPr indent="0" lvl="0" marL="0" marR="0" rtl="0" algn="l">
              <a:spcBef>
                <a:spcPts val="900"/>
              </a:spcBef>
              <a:spcAft>
                <a:spcPts val="0"/>
              </a:spcAft>
              <a:buNone/>
            </a:pPr>
            <a:r>
              <a:t/>
            </a:r>
            <a:endParaRPr b="1" sz="1800">
              <a:solidFill>
                <a:schemeClr val="lt1"/>
              </a:solidFill>
              <a:latin typeface="Arial"/>
              <a:ea typeface="Arial"/>
              <a:cs typeface="Arial"/>
              <a:sym typeface="Arial"/>
            </a:endParaRPr>
          </a:p>
          <a:p>
            <a:pPr indent="0" lvl="0" marL="0" marR="0" rtl="0" algn="l">
              <a:spcBef>
                <a:spcPts val="900"/>
              </a:spcBef>
              <a:spcAft>
                <a:spcPts val="0"/>
              </a:spcAft>
              <a:buNone/>
            </a:pPr>
            <a:r>
              <a:t/>
            </a:r>
            <a:endParaRPr b="1" sz="1800">
              <a:solidFill>
                <a:schemeClr val="lt1"/>
              </a:solidFill>
              <a:latin typeface="Arial"/>
              <a:ea typeface="Arial"/>
              <a:cs typeface="Arial"/>
              <a:sym typeface="Arial"/>
            </a:endParaRPr>
          </a:p>
          <a:p>
            <a:pPr indent="0" lvl="0" marL="0" marR="0" rtl="0" algn="l">
              <a:spcBef>
                <a:spcPts val="900"/>
              </a:spcBef>
              <a:spcAft>
                <a:spcPts val="0"/>
              </a:spcAft>
              <a:buNone/>
            </a:pPr>
            <a:r>
              <a:t/>
            </a:r>
            <a:endParaRPr b="1" sz="1800">
              <a:solidFill>
                <a:schemeClr val="lt1"/>
              </a:solidFill>
              <a:latin typeface="Arial"/>
              <a:ea typeface="Arial"/>
              <a:cs typeface="Arial"/>
              <a:sym typeface="Arial"/>
            </a:endParaRPr>
          </a:p>
          <a:p>
            <a:pPr indent="0" lvl="0" marL="0" marR="0" rtl="0" algn="l">
              <a:spcBef>
                <a:spcPts val="900"/>
              </a:spcBef>
              <a:spcAft>
                <a:spcPts val="0"/>
              </a:spcAft>
              <a:buNone/>
            </a:pPr>
            <a:r>
              <a:t/>
            </a:r>
            <a:endParaRPr b="1" sz="1800">
              <a:solidFill>
                <a:schemeClr val="lt1"/>
              </a:solidFill>
              <a:latin typeface="Arial"/>
              <a:ea typeface="Arial"/>
              <a:cs typeface="Arial"/>
              <a:sym typeface="Arial"/>
            </a:endParaRPr>
          </a:p>
          <a:p>
            <a:pPr indent="0" lvl="0" marL="0" marR="0" rtl="0" algn="l">
              <a:spcBef>
                <a:spcPts val="900"/>
              </a:spcBef>
              <a:spcAft>
                <a:spcPts val="0"/>
              </a:spcAft>
              <a:buNone/>
            </a:pPr>
            <a:r>
              <a:t/>
            </a:r>
            <a:endParaRPr b="1" sz="1800">
              <a:solidFill>
                <a:schemeClr val="lt1"/>
              </a:solidFill>
              <a:latin typeface="Arial"/>
              <a:ea typeface="Arial"/>
              <a:cs typeface="Arial"/>
              <a:sym typeface="Arial"/>
            </a:endParaRPr>
          </a:p>
        </p:txBody>
      </p:sp>
      <p:graphicFrame>
        <p:nvGraphicFramePr>
          <p:cNvPr id="189" name="Google Shape;189;p8"/>
          <p:cNvGraphicFramePr/>
          <p:nvPr/>
        </p:nvGraphicFramePr>
        <p:xfrm>
          <a:off x="3608832" y="950975"/>
          <a:ext cx="3000000" cy="3000000"/>
        </p:xfrm>
        <a:graphic>
          <a:graphicData uri="http://schemas.openxmlformats.org/drawingml/2006/table">
            <a:tbl>
              <a:tblPr bandRow="1" firstRow="1">
                <a:noFill/>
                <a:tableStyleId>{61F977EA-C38F-4B67-A466-F345A1D056E4}</a:tableStyleId>
              </a:tblPr>
              <a:tblGrid>
                <a:gridCol w="4141475"/>
                <a:gridCol w="4210025"/>
              </a:tblGrid>
              <a:tr h="871100">
                <a:tc>
                  <a:txBody>
                    <a:bodyPr/>
                    <a:lstStyle/>
                    <a:p>
                      <a:pPr indent="0" lvl="0" marL="0" marR="0" rtl="0" algn="ctr">
                        <a:lnSpc>
                          <a:spcPct val="100000"/>
                        </a:lnSpc>
                        <a:spcBef>
                          <a:spcPts val="0"/>
                        </a:spcBef>
                        <a:spcAft>
                          <a:spcPts val="0"/>
                        </a:spcAft>
                        <a:buClr>
                          <a:srgbClr val="FF0000"/>
                        </a:buClr>
                        <a:buSzPts val="2000"/>
                        <a:buFont typeface="Arial"/>
                        <a:buNone/>
                      </a:pPr>
                      <a:r>
                        <a:rPr lang="en-US" sz="2000" u="none" cap="none" strike="noStrike">
                          <a:solidFill>
                            <a:srgbClr val="FF0000"/>
                          </a:solidFill>
                          <a:latin typeface="Arial"/>
                          <a:ea typeface="Arial"/>
                          <a:cs typeface="Arial"/>
                          <a:sym typeface="Arial"/>
                        </a:rPr>
                        <a:t>ĐĂM SĂN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lang="en-US" sz="2000" u="none" cap="none" strike="noStrike">
                          <a:solidFill>
                            <a:srgbClr val="FF0000"/>
                          </a:solidFill>
                          <a:latin typeface="Arial"/>
                          <a:ea typeface="Arial"/>
                          <a:cs typeface="Arial"/>
                          <a:sym typeface="Arial"/>
                        </a:rPr>
                        <a:t>MTAO MXÂY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24775">
                <a:tc>
                  <a:txBody>
                    <a:bodyPr/>
                    <a:lstStyle/>
                    <a:p>
                      <a:pPr indent="0" lvl="0" marL="0" marR="0" rtl="0" algn="l">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08875">
                <a:tc>
                  <a:txBody>
                    <a:bodyPr/>
                    <a:lstStyle/>
                    <a:p>
                      <a:pPr indent="0" lvl="0" marL="0" marR="0" rtl="0" algn="l">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9175">
                <a:tc>
                  <a:txBody>
                    <a:bodyPr/>
                    <a:lstStyle/>
                    <a:p>
                      <a:pPr indent="0" lvl="0" marL="0" marR="0" rtl="0" algn="l">
                        <a:spcBef>
                          <a:spcPts val="0"/>
                        </a:spcBef>
                        <a:spcAft>
                          <a:spcPts val="0"/>
                        </a:spcAft>
                        <a:buNone/>
                      </a:pPr>
                      <a:r>
                        <a:t/>
                      </a:r>
                      <a:endParaRPr b="1"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b="1"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90" name="Google Shape;190;p8"/>
          <p:cNvSpPr txBox="1"/>
          <p:nvPr/>
        </p:nvSpPr>
        <p:spPr>
          <a:xfrm>
            <a:off x="3925824" y="0"/>
            <a:ext cx="3450336" cy="77875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000"/>
              <a:buFont typeface="Times New Roman"/>
              <a:buNone/>
            </a:pPr>
            <a:r>
              <a:rPr b="1" i="0" lang="en-US" sz="2000" u="none" cap="none" strike="noStrike">
                <a:solidFill>
                  <a:srgbClr val="C00000"/>
                </a:solidFill>
                <a:latin typeface="Times New Roman"/>
                <a:ea typeface="Times New Roman"/>
                <a:cs typeface="Times New Roman"/>
                <a:sym typeface="Times New Roman"/>
              </a:rPr>
              <a:t>b. Diễn biến cuộc chiến</a:t>
            </a:r>
            <a:endParaRPr b="1" i="0" sz="2000" u="none" cap="none" strike="noStrike">
              <a:solidFill>
                <a:srgbClr val="C00000"/>
              </a:solidFill>
              <a:latin typeface="Times New Roman"/>
              <a:ea typeface="Times New Roman"/>
              <a:cs typeface="Times New Roman"/>
              <a:sym typeface="Times New Roman"/>
            </a:endParaRPr>
          </a:p>
        </p:txBody>
      </p:sp>
      <p:sp>
        <p:nvSpPr>
          <p:cNvPr id="191" name="Google Shape;191;p8"/>
          <p:cNvSpPr/>
          <p:nvPr/>
        </p:nvSpPr>
        <p:spPr>
          <a:xfrm>
            <a:off x="4317022" y="403598"/>
            <a:ext cx="10182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0000FF"/>
                </a:solidFill>
                <a:latin typeface="Arial"/>
                <a:ea typeface="Arial"/>
                <a:cs typeface="Arial"/>
                <a:sym typeface="Arial"/>
              </a:rPr>
              <a:t>Hiệp 1 :</a:t>
            </a:r>
            <a:endParaRPr b="1" sz="1800" u="sng">
              <a:solidFill>
                <a:srgbClr val="0000FF"/>
              </a:solidFill>
              <a:latin typeface="Arial"/>
              <a:ea typeface="Arial"/>
              <a:cs typeface="Arial"/>
              <a:sym typeface="Arial"/>
            </a:endParaRPr>
          </a:p>
        </p:txBody>
      </p:sp>
      <p:sp>
        <p:nvSpPr>
          <p:cNvPr id="192" name="Google Shape;192;p8"/>
          <p:cNvSpPr txBox="1"/>
          <p:nvPr/>
        </p:nvSpPr>
        <p:spPr>
          <a:xfrm>
            <a:off x="3851564" y="2507672"/>
            <a:ext cx="374072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Khiêu khích để Mtao Mxây múa trước</a:t>
            </a:r>
            <a:endParaRPr sz="2000">
              <a:solidFill>
                <a:schemeClr val="dk1"/>
              </a:solidFill>
              <a:latin typeface="Arial"/>
              <a:ea typeface="Arial"/>
              <a:cs typeface="Arial"/>
              <a:sym typeface="Arial"/>
            </a:endParaRPr>
          </a:p>
        </p:txBody>
      </p:sp>
      <p:sp>
        <p:nvSpPr>
          <p:cNvPr id="193" name="Google Shape;193;p8"/>
          <p:cNvSpPr txBox="1"/>
          <p:nvPr/>
        </p:nvSpPr>
        <p:spPr>
          <a:xfrm>
            <a:off x="8035636" y="2604655"/>
            <a:ext cx="362426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Bị khích “ Hắn múa khiên kêu lạch xạch như quả mướp khô “</a:t>
            </a:r>
            <a:endParaRPr sz="2000">
              <a:solidFill>
                <a:schemeClr val="dk1"/>
              </a:solidFill>
              <a:latin typeface="Arial"/>
              <a:ea typeface="Arial"/>
              <a:cs typeface="Arial"/>
              <a:sym typeface="Arial"/>
            </a:endParaRPr>
          </a:p>
        </p:txBody>
      </p:sp>
      <p:sp>
        <p:nvSpPr>
          <p:cNvPr id="194" name="Google Shape;194;p8"/>
          <p:cNvSpPr txBox="1"/>
          <p:nvPr/>
        </p:nvSpPr>
        <p:spPr>
          <a:xfrm>
            <a:off x="3879273" y="3948545"/>
            <a:ext cx="362989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Bình tĩnh, thản nhiên, mỉa mai xem thường khả năng của đối thủ</a:t>
            </a:r>
            <a:endParaRPr sz="2000">
              <a:solidFill>
                <a:schemeClr val="dk1"/>
              </a:solidFill>
              <a:latin typeface="Arial"/>
              <a:ea typeface="Arial"/>
              <a:cs typeface="Arial"/>
              <a:sym typeface="Arial"/>
            </a:endParaRPr>
          </a:p>
        </p:txBody>
      </p:sp>
      <p:sp>
        <p:nvSpPr>
          <p:cNvPr id="195" name="Google Shape;195;p8"/>
          <p:cNvSpPr txBox="1"/>
          <p:nvPr/>
        </p:nvSpPr>
        <p:spPr>
          <a:xfrm>
            <a:off x="7943850" y="4073236"/>
            <a:ext cx="393166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Khoe khoang, khoác lác, tự xem mình là tướng quen đánh trận, xéo nát đất đai thiên hạ</a:t>
            </a:r>
            <a:r>
              <a:rPr lang="en-US" sz="1800">
                <a:solidFill>
                  <a:schemeClr val="dk1"/>
                </a:solidFill>
                <a:latin typeface="Arial"/>
                <a:ea typeface="Arial"/>
                <a:cs typeface="Arial"/>
                <a:sym typeface="Arial"/>
              </a:rPr>
              <a:t>.</a:t>
            </a:r>
            <a:endParaRPr sz="1800">
              <a:solidFill>
                <a:schemeClr val="dk1"/>
              </a:solidFill>
              <a:latin typeface="Calibri"/>
              <a:ea typeface="Calibri"/>
              <a:cs typeface="Calibri"/>
              <a:sym typeface="Calibri"/>
            </a:endParaRPr>
          </a:p>
        </p:txBody>
      </p:sp>
      <p:sp>
        <p:nvSpPr>
          <p:cNvPr id="196" name="Google Shape;196;p8"/>
          <p:cNvSpPr txBox="1"/>
          <p:nvPr/>
        </p:nvSpPr>
        <p:spPr>
          <a:xfrm>
            <a:off x="3796145" y="5777345"/>
            <a:ext cx="375458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=&gt; Chủ động, tự tin</a:t>
            </a:r>
            <a:endParaRPr b="1" sz="2000">
              <a:solidFill>
                <a:schemeClr val="dk1"/>
              </a:solidFill>
              <a:latin typeface="Arial"/>
              <a:ea typeface="Arial"/>
              <a:cs typeface="Arial"/>
              <a:sym typeface="Arial"/>
            </a:endParaRPr>
          </a:p>
        </p:txBody>
      </p:sp>
      <p:sp>
        <p:nvSpPr>
          <p:cNvPr id="197" name="Google Shape;197;p8"/>
          <p:cNvSpPr txBox="1"/>
          <p:nvPr/>
        </p:nvSpPr>
        <p:spPr>
          <a:xfrm>
            <a:off x="8086725" y="5832763"/>
            <a:ext cx="30505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=&gt; Chủ động, tự tin</a:t>
            </a:r>
            <a:endParaRPr b="1"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2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p:nvPr/>
        </p:nvSpPr>
        <p:spPr>
          <a:xfrm>
            <a:off x="1" y="0"/>
            <a:ext cx="3119967" cy="6858000"/>
          </a:xfrm>
          <a:prstGeom prst="rect">
            <a:avLst/>
          </a:prstGeom>
          <a:solidFill>
            <a:srgbClr val="33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9"/>
          <p:cNvSpPr txBox="1"/>
          <p:nvPr/>
        </p:nvSpPr>
        <p:spPr>
          <a:xfrm>
            <a:off x="1" y="109538"/>
            <a:ext cx="2927351"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I-Tìm hiểu chung</a:t>
            </a:r>
            <a:endParaRPr/>
          </a:p>
        </p:txBody>
      </p:sp>
      <p:sp>
        <p:nvSpPr>
          <p:cNvPr id="204" name="Google Shape;204;p9"/>
          <p:cNvSpPr txBox="1"/>
          <p:nvPr/>
        </p:nvSpPr>
        <p:spPr>
          <a:xfrm>
            <a:off x="46568" y="549276"/>
            <a:ext cx="2112433"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1. Sử thi:</a:t>
            </a:r>
            <a:endParaRPr/>
          </a:p>
        </p:txBody>
      </p:sp>
      <p:sp>
        <p:nvSpPr>
          <p:cNvPr id="205" name="Google Shape;205;p9"/>
          <p:cNvSpPr txBox="1"/>
          <p:nvPr/>
        </p:nvSpPr>
        <p:spPr>
          <a:xfrm>
            <a:off x="1" y="908051"/>
            <a:ext cx="3215217"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2. Sử thi “Đăm Săn”</a:t>
            </a:r>
            <a:endParaRPr/>
          </a:p>
        </p:txBody>
      </p:sp>
      <p:sp>
        <p:nvSpPr>
          <p:cNvPr id="206" name="Google Shape;206;p9"/>
          <p:cNvSpPr txBox="1"/>
          <p:nvPr/>
        </p:nvSpPr>
        <p:spPr>
          <a:xfrm>
            <a:off x="1" y="1268413"/>
            <a:ext cx="3215217"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3. Đoạn trích “Chiến thắng Mtao Mxây.</a:t>
            </a:r>
            <a:endParaRPr/>
          </a:p>
        </p:txBody>
      </p:sp>
      <p:sp>
        <p:nvSpPr>
          <p:cNvPr id="207" name="Google Shape;207;p9"/>
          <p:cNvSpPr txBox="1"/>
          <p:nvPr/>
        </p:nvSpPr>
        <p:spPr>
          <a:xfrm>
            <a:off x="1" y="2133601"/>
            <a:ext cx="3215217"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II- Đọc hiểu văn bản</a:t>
            </a:r>
            <a:endParaRPr/>
          </a:p>
        </p:txBody>
      </p:sp>
      <p:sp>
        <p:nvSpPr>
          <p:cNvPr id="208" name="Google Shape;208;p9"/>
          <p:cNvSpPr txBox="1"/>
          <p:nvPr/>
        </p:nvSpPr>
        <p:spPr>
          <a:xfrm>
            <a:off x="0" y="2565400"/>
            <a:ext cx="302471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1. Cuộc chiến đấu giữa Đăm Săn và Mtao Mxây</a:t>
            </a:r>
            <a:endParaRPr/>
          </a:p>
        </p:txBody>
      </p:sp>
      <p:graphicFrame>
        <p:nvGraphicFramePr>
          <p:cNvPr id="209" name="Google Shape;209;p9"/>
          <p:cNvGraphicFramePr/>
          <p:nvPr/>
        </p:nvGraphicFramePr>
        <p:xfrm>
          <a:off x="3608832" y="950975"/>
          <a:ext cx="3000000" cy="3000000"/>
        </p:xfrm>
        <a:graphic>
          <a:graphicData uri="http://schemas.openxmlformats.org/drawingml/2006/table">
            <a:tbl>
              <a:tblPr bandRow="1" firstRow="1">
                <a:noFill/>
                <a:tableStyleId>{61F977EA-C38F-4B67-A466-F345A1D056E4}</a:tableStyleId>
              </a:tblPr>
              <a:tblGrid>
                <a:gridCol w="4141475"/>
                <a:gridCol w="4210025"/>
              </a:tblGrid>
              <a:tr h="871100">
                <a:tc>
                  <a:txBody>
                    <a:bodyPr/>
                    <a:lstStyle/>
                    <a:p>
                      <a:pPr indent="0" lvl="0" marL="0" marR="0" rtl="0" algn="ctr">
                        <a:lnSpc>
                          <a:spcPct val="100000"/>
                        </a:lnSpc>
                        <a:spcBef>
                          <a:spcPts val="0"/>
                        </a:spcBef>
                        <a:spcAft>
                          <a:spcPts val="0"/>
                        </a:spcAft>
                        <a:buClr>
                          <a:srgbClr val="FF0000"/>
                        </a:buClr>
                        <a:buSzPts val="2000"/>
                        <a:buFont typeface="Arial"/>
                        <a:buNone/>
                      </a:pPr>
                      <a:r>
                        <a:rPr lang="en-US" sz="2000">
                          <a:solidFill>
                            <a:srgbClr val="FF0000"/>
                          </a:solidFill>
                          <a:latin typeface="Arial"/>
                          <a:ea typeface="Arial"/>
                          <a:cs typeface="Arial"/>
                          <a:sym typeface="Arial"/>
                        </a:rPr>
                        <a:t>ĐĂM SĂN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lang="en-US" sz="2000">
                          <a:solidFill>
                            <a:srgbClr val="FF0000"/>
                          </a:solidFill>
                          <a:latin typeface="Arial"/>
                          <a:ea typeface="Arial"/>
                          <a:cs typeface="Arial"/>
                          <a:sym typeface="Arial"/>
                        </a:rPr>
                        <a:t>MTAO MXÂY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24775">
                <a:tc>
                  <a:txBody>
                    <a:bodyPr/>
                    <a:lstStyle/>
                    <a:p>
                      <a:pPr indent="0" lvl="0" marL="0" marR="0" rtl="0" algn="l">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000"/>
                        <a:buFont typeface="Calibri"/>
                        <a:buNone/>
                      </a:pPr>
                      <a:r>
                        <a:t/>
                      </a:r>
                      <a:endParaRPr sz="2000">
                        <a:latin typeface="Arial"/>
                        <a:ea typeface="Arial"/>
                        <a:cs typeface="Arial"/>
                        <a:sym typeface="Arial"/>
                      </a:endParaRPr>
                    </a:p>
                    <a:p>
                      <a:pPr indent="0" lvl="0" marL="0" marR="0" rtl="0" algn="l">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08875">
                <a:tc>
                  <a:txBody>
                    <a:bodyPr/>
                    <a:lstStyle/>
                    <a:p>
                      <a:pPr indent="0" lvl="0" marL="0" marR="0" rtl="0" algn="l">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9175">
                <a:tc>
                  <a:txBody>
                    <a:bodyPr/>
                    <a:lstStyle/>
                    <a:p>
                      <a:pPr indent="0" lvl="0" marL="0" marR="0" rtl="0" algn="l">
                        <a:spcBef>
                          <a:spcPts val="0"/>
                        </a:spcBef>
                        <a:spcAft>
                          <a:spcPts val="0"/>
                        </a:spcAft>
                        <a:buNone/>
                      </a:pPr>
                      <a:r>
                        <a:t/>
                      </a:r>
                      <a:endParaRPr b="1"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b="1" sz="2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10" name="Google Shape;210;p9"/>
          <p:cNvSpPr txBox="1"/>
          <p:nvPr/>
        </p:nvSpPr>
        <p:spPr>
          <a:xfrm>
            <a:off x="3925824" y="0"/>
            <a:ext cx="3450336" cy="77875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000"/>
              <a:buFont typeface="Times New Roman"/>
              <a:buNone/>
            </a:pPr>
            <a:r>
              <a:rPr b="1" i="0" lang="en-US" sz="2000" u="none" cap="none" strike="noStrike">
                <a:solidFill>
                  <a:srgbClr val="C00000"/>
                </a:solidFill>
                <a:latin typeface="Times New Roman"/>
                <a:ea typeface="Times New Roman"/>
                <a:cs typeface="Times New Roman"/>
                <a:sym typeface="Times New Roman"/>
              </a:rPr>
              <a:t>b. Diễn biến cuộc chiến</a:t>
            </a:r>
            <a:endParaRPr b="1" i="0" sz="2000" u="none" cap="none" strike="noStrike">
              <a:solidFill>
                <a:srgbClr val="C00000"/>
              </a:solidFill>
              <a:latin typeface="Times New Roman"/>
              <a:ea typeface="Times New Roman"/>
              <a:cs typeface="Times New Roman"/>
              <a:sym typeface="Times New Roman"/>
            </a:endParaRPr>
          </a:p>
        </p:txBody>
      </p:sp>
      <p:sp>
        <p:nvSpPr>
          <p:cNvPr id="211" name="Google Shape;211;p9"/>
          <p:cNvSpPr/>
          <p:nvPr/>
        </p:nvSpPr>
        <p:spPr>
          <a:xfrm>
            <a:off x="4317022" y="403598"/>
            <a:ext cx="10182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0000FF"/>
                </a:solidFill>
                <a:latin typeface="Arial"/>
                <a:ea typeface="Arial"/>
                <a:cs typeface="Arial"/>
                <a:sym typeface="Arial"/>
              </a:rPr>
              <a:t>Hiệp 2 :</a:t>
            </a:r>
            <a:endParaRPr b="1" sz="1800" u="sng">
              <a:solidFill>
                <a:srgbClr val="0000FF"/>
              </a:solidFill>
              <a:latin typeface="Arial"/>
              <a:ea typeface="Arial"/>
              <a:cs typeface="Arial"/>
              <a:sym typeface="Arial"/>
            </a:endParaRPr>
          </a:p>
        </p:txBody>
      </p:sp>
      <p:sp>
        <p:nvSpPr>
          <p:cNvPr id="212" name="Google Shape;212;p9"/>
          <p:cNvSpPr txBox="1"/>
          <p:nvPr/>
        </p:nvSpPr>
        <p:spPr>
          <a:xfrm>
            <a:off x="3713018" y="2299854"/>
            <a:ext cx="398218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Múa khiên -&gt; sức mạnh phi thường</a:t>
            </a:r>
            <a:endParaRPr sz="2000">
              <a:solidFill>
                <a:schemeClr val="dk1"/>
              </a:solidFill>
              <a:latin typeface="Arial"/>
              <a:ea typeface="Arial"/>
              <a:cs typeface="Arial"/>
              <a:sym typeface="Arial"/>
            </a:endParaRPr>
          </a:p>
        </p:txBody>
      </p:sp>
      <p:sp>
        <p:nvSpPr>
          <p:cNvPr id="213" name="Google Shape;213;p9"/>
          <p:cNvSpPr txBox="1"/>
          <p:nvPr/>
        </p:nvSpPr>
        <p:spPr>
          <a:xfrm>
            <a:off x="7924800" y="2244436"/>
            <a:ext cx="3888366"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Hốt hoảng bỏ chạy, bước chân thấp chân cao🡪 chém Đăm Săn nhưng trượt.</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9"/>
          <p:cNvSpPr txBox="1"/>
          <p:nvPr/>
        </p:nvSpPr>
        <p:spPr>
          <a:xfrm>
            <a:off x="3754582" y="3920835"/>
            <a:ext cx="3588327"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Cướp được miếng trầu của Hơ Nhị tiếp sức -&gt; sức mạnh tăng lên gấp bội</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9"/>
          <p:cNvSpPr txBox="1"/>
          <p:nvPr/>
        </p:nvSpPr>
        <p:spPr>
          <a:xfrm>
            <a:off x="9767455" y="3879273"/>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9"/>
          <p:cNvSpPr txBox="1"/>
          <p:nvPr/>
        </p:nvSpPr>
        <p:spPr>
          <a:xfrm>
            <a:off x="8160327" y="3976254"/>
            <a:ext cx="349134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 Cầu cứu Hơ Nhị quăng cho miếng trầu -&gt; đã yếu sức</a:t>
            </a:r>
            <a:endParaRPr sz="2000">
              <a:solidFill>
                <a:schemeClr val="dk1"/>
              </a:solidFill>
              <a:latin typeface="Arial"/>
              <a:ea typeface="Arial"/>
              <a:cs typeface="Arial"/>
              <a:sym typeface="Arial"/>
            </a:endParaRPr>
          </a:p>
        </p:txBody>
      </p:sp>
      <p:sp>
        <p:nvSpPr>
          <p:cNvPr id="217" name="Google Shape;217;p9"/>
          <p:cNvSpPr txBox="1"/>
          <p:nvPr/>
        </p:nvSpPr>
        <p:spPr>
          <a:xfrm>
            <a:off x="3865418" y="5749637"/>
            <a:ext cx="36021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=&gt; Nhanh nhẹn, mạnh mẽ</a:t>
            </a:r>
            <a:endParaRPr b="1" sz="2000">
              <a:solidFill>
                <a:schemeClr val="dk1"/>
              </a:solidFill>
              <a:latin typeface="Arial"/>
              <a:ea typeface="Arial"/>
              <a:cs typeface="Arial"/>
              <a:sym typeface="Arial"/>
            </a:endParaRPr>
          </a:p>
        </p:txBody>
      </p:sp>
      <p:sp>
        <p:nvSpPr>
          <p:cNvPr id="218" name="Google Shape;218;p9"/>
          <p:cNvSpPr txBox="1"/>
          <p:nvPr/>
        </p:nvSpPr>
        <p:spPr>
          <a:xfrm>
            <a:off x="8091055" y="5708072"/>
            <a:ext cx="332509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=&gt;  Yếu sức, hèn hạ</a:t>
            </a:r>
            <a:endParaRPr b="1"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2016-09-02T15:10:54Z</dcterms:created>
  <dc:creator>Windows</dc:creator>
</cp:coreProperties>
</file>