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7" r:id="rId4"/>
    <p:sldId id="261" r:id="rId5"/>
    <p:sldId id="264" r:id="rId6"/>
    <p:sldId id="260" r:id="rId7"/>
    <p:sldId id="263" r:id="rId8"/>
    <p:sldId id="266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90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CAF7-9117-4B83-9BFA-3103DBC85BC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805E-6734-4F87-9870-BCD68E2B8570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378356"/>
      </p:ext>
    </p:extLst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CAF7-9117-4B83-9BFA-3103DBC85BC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805E-6734-4F87-9870-BCD68E2B8570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223964"/>
      </p:ext>
    </p:extLst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CAF7-9117-4B83-9BFA-3103DBC85BC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805E-6734-4F87-9870-BCD68E2B8570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36295"/>
      </p:ext>
    </p:extLst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CAF7-9117-4B83-9BFA-3103DBC85BC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805E-6734-4F87-9870-BCD68E2B8570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765890"/>
      </p:ext>
    </p:extLst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CAF7-9117-4B83-9BFA-3103DBC85BC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805E-6734-4F87-9870-BCD68E2B8570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354199"/>
      </p:ext>
    </p:extLst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CAF7-9117-4B83-9BFA-3103DBC85BC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805E-6734-4F87-9870-BCD68E2B8570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078104"/>
      </p:ext>
    </p:extLst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CAF7-9117-4B83-9BFA-3103DBC85BC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805E-6734-4F87-9870-BCD68E2B8570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481081"/>
      </p:ext>
    </p:extLst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CAF7-9117-4B83-9BFA-3103DBC85BC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805E-6734-4F87-9870-BCD68E2B8570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722347"/>
      </p:ext>
    </p:extLst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CAF7-9117-4B83-9BFA-3103DBC85BC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805E-6734-4F87-9870-BCD68E2B8570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136266"/>
      </p:ext>
    </p:extLst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CAF7-9117-4B83-9BFA-3103DBC85BC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805E-6734-4F87-9870-BCD68E2B8570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148831"/>
      </p:ext>
    </p:extLst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CAF7-9117-4B83-9BFA-3103DBC85BC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805E-6734-4F87-9870-BCD68E2B8570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078138"/>
      </p:ext>
    </p:extLst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BCAF7-9117-4B83-9BFA-3103DBC85BC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4805E-6734-4F87-9870-BCD68E2B8570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37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10" Type="http://schemas.microsoft.com/office/2007/relationships/hdphoto" Target="../media/hdphoto3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7 Conector recto"/>
          <p:cNvCxnSpPr/>
          <p:nvPr/>
        </p:nvCxnSpPr>
        <p:spPr>
          <a:xfrm flipH="1">
            <a:off x="4539409" y="5086097"/>
            <a:ext cx="32591" cy="179928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31314" y="6079244"/>
            <a:ext cx="619048" cy="518108"/>
          </a:xfrm>
          <a:prstGeom prst="actionButtonForwardNex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/>
            <a:tailEnd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s-ES" b="0" dirty="0">
              <a:latin typeface="Arial Black" pitchFamily="34" charset="0"/>
            </a:endParaRP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47" y="3493933"/>
            <a:ext cx="8515409" cy="2383339"/>
          </a:xfrm>
          <a:prstGeom prst="rect">
            <a:avLst/>
          </a:prstGeom>
          <a:effectLst>
            <a:outerShdw blurRad="76200" dist="1397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A7997D9-FC30-4972-9BDA-D3B2B5036936}"/>
              </a:ext>
            </a:extLst>
          </p:cNvPr>
          <p:cNvSpPr txBox="1"/>
          <p:nvPr/>
        </p:nvSpPr>
        <p:spPr>
          <a:xfrm>
            <a:off x="598264" y="2038585"/>
            <a:ext cx="7882290" cy="200345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US" sz="66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TRÒ CH</a:t>
            </a:r>
            <a:r>
              <a:rPr lang="vi-VN" sz="66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Ơ</a:t>
            </a:r>
            <a:r>
              <a:rPr lang="en-US" sz="66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 KÉO CO</a:t>
            </a:r>
          </a:p>
        </p:txBody>
      </p:sp>
    </p:spTree>
    <p:extLst>
      <p:ext uri="{BB962C8B-B14F-4D97-AF65-F5344CB8AC3E}">
        <p14:creationId xmlns:p14="http://schemas.microsoft.com/office/powerpoint/2010/main" val="976538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7 Conector recto"/>
          <p:cNvCxnSpPr/>
          <p:nvPr/>
        </p:nvCxnSpPr>
        <p:spPr>
          <a:xfrm flipH="1">
            <a:off x="4578828" y="5157192"/>
            <a:ext cx="32590" cy="179928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47" y="3493933"/>
            <a:ext cx="8515409" cy="2383339"/>
          </a:xfrm>
          <a:prstGeom prst="rect">
            <a:avLst/>
          </a:prstGeom>
          <a:effectLst>
            <a:outerShdw blurRad="76200" dist="1397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7" name="6 Llamada ovalada"/>
          <p:cNvSpPr/>
          <p:nvPr/>
        </p:nvSpPr>
        <p:spPr>
          <a:xfrm>
            <a:off x="660448" y="1824067"/>
            <a:ext cx="2982975" cy="986020"/>
          </a:xfrm>
          <a:prstGeom prst="wedgeEllipseCallout">
            <a:avLst>
              <a:gd name="adj1" fmla="val -19952"/>
              <a:gd name="adj2" fmla="val 93611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3200" b="1">
                <a:solidFill>
                  <a:prstClr val="black"/>
                </a:solidFill>
              </a:rPr>
              <a:t>âm lịch</a:t>
            </a:r>
            <a:endParaRPr lang="es-ES" sz="3200" b="1" dirty="0">
              <a:solidFill>
                <a:prstClr val="black"/>
              </a:solidFill>
            </a:endParaRPr>
          </a:p>
        </p:txBody>
      </p:sp>
      <p:sp>
        <p:nvSpPr>
          <p:cNvPr id="12" name="11 Llamada ovalada"/>
          <p:cNvSpPr/>
          <p:nvPr/>
        </p:nvSpPr>
        <p:spPr>
          <a:xfrm>
            <a:off x="5888658" y="1944641"/>
            <a:ext cx="2982975" cy="1008112"/>
          </a:xfrm>
          <a:prstGeom prst="wedgeEllipseCallout">
            <a:avLst>
              <a:gd name="adj1" fmla="val 15972"/>
              <a:gd name="adj2" fmla="val 102355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3200" b="1">
                <a:solidFill>
                  <a:prstClr val="black"/>
                </a:solidFill>
              </a:rPr>
              <a:t>dương lịch</a:t>
            </a:r>
            <a:endParaRPr lang="es-ES" sz="3200" b="1" dirty="0">
              <a:solidFill>
                <a:prstClr val="black"/>
              </a:solidFill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683568" y="332656"/>
            <a:ext cx="7848872" cy="729372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>
                <a:latin typeface="Bookman Old Style" panose="02050604050505020204" pitchFamily="18" charset="0"/>
              </a:rPr>
              <a:t>Tết ____________ vào ngày 31/12 hàng năm.</a:t>
            </a:r>
            <a:endParaRPr lang="es-ES" sz="2400" dirty="0">
              <a:latin typeface="Bookman Old Style" panose="02050604050505020204" pitchFamily="18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835696" y="407714"/>
            <a:ext cx="1962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>
                <a:solidFill>
                  <a:srgbClr val="FFFF00"/>
                </a:solidFill>
              </a:rPr>
              <a:t>dương lịch</a:t>
            </a:r>
            <a:endParaRPr lang="es-ES" sz="2800" b="1" dirty="0">
              <a:solidFill>
                <a:srgbClr val="FFFF00"/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020" b="96566" l="6667" r="95833">
                        <a14:foregroundMark x1="9667" y1="48485" x2="33500" y2="82020"/>
                        <a14:foregroundMark x1="33500" y1="82020" x2="33500" y2="82020"/>
                        <a14:foregroundMark x1="41333" y1="71313" x2="60167" y2="83232"/>
                        <a14:foregroundMark x1="81000" y1="60606" x2="81000" y2="76162"/>
                        <a14:foregroundMark x1="86000" y1="32929" x2="88833" y2="71313"/>
                        <a14:foregroundMark x1="88833" y1="26869" x2="91833" y2="62828"/>
                        <a14:foregroundMark x1="85000" y1="22222" x2="54333" y2="3030"/>
                        <a14:foregroundMark x1="54333" y1="3030" x2="47333" y2="3030"/>
                        <a14:foregroundMark x1="12667" y1="48485" x2="6833" y2="64040"/>
                        <a14:foregroundMark x1="8667" y1="41414" x2="8667" y2="56970"/>
                        <a14:foregroundMark x1="26500" y1="56970" x2="45333" y2="65253"/>
                        <a14:foregroundMark x1="55333" y1="55758" x2="55333" y2="66465"/>
                        <a14:foregroundMark x1="57167" y1="56970" x2="62167" y2="68889"/>
                        <a14:foregroundMark x1="60167" y1="58182" x2="51333" y2="49697"/>
                        <a14:foregroundMark x1="44333" y1="59394" x2="56167" y2="55758"/>
                        <a14:foregroundMark x1="28500" y1="61818" x2="50333" y2="42626"/>
                        <a14:foregroundMark x1="21667" y1="62828" x2="38500" y2="53333"/>
                        <a14:foregroundMark x1="33500" y1="50909" x2="33500" y2="50909"/>
                        <a14:foregroundMark x1="30500" y1="55758" x2="49333" y2="43636"/>
                        <a14:foregroundMark x1="38500" y1="84444" x2="60167" y2="90505"/>
                        <a14:foregroundMark x1="47333" y1="91717" x2="63167" y2="91717"/>
                        <a14:foregroundMark x1="49333" y1="96566" x2="66167" y2="95354"/>
                        <a14:foregroundMark x1="38500" y1="65253" x2="25500" y2="48485"/>
                        <a14:foregroundMark x1="93833" y1="49697" x2="95833" y2="7131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437" y="5715039"/>
            <a:ext cx="1352334" cy="111567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29250" y1="43250" x2="36750" y2="45125"/>
                        <a14:foregroundMark x1="37625" y1="45125" x2="52625" y2="48875"/>
                        <a14:foregroundMark x1="42250" y1="40375" x2="49750" y2="44125"/>
                        <a14:foregroundMark x1="44125" y1="38500" x2="33875" y2="52625"/>
                        <a14:foregroundMark x1="40500" y1="40375" x2="41375" y2="55375"/>
                        <a14:foregroundMark x1="39500" y1="38500" x2="26375" y2="46000"/>
                        <a14:foregroundMark x1="35750" y1="35750" x2="28250" y2="43250"/>
                        <a14:foregroundMark x1="34875" y1="36625" x2="26375" y2="413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01257" y="5373216"/>
            <a:ext cx="1799287" cy="1799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3130542-189A-4BBC-B035-85B81F91CDB2}"/>
              </a:ext>
            </a:extLst>
          </p:cNvPr>
          <p:cNvSpPr txBox="1"/>
          <p:nvPr/>
        </p:nvSpPr>
        <p:spPr>
          <a:xfrm>
            <a:off x="3292347" y="2411573"/>
            <a:ext cx="2559305" cy="1264980"/>
          </a:xfrm>
          <a:prstGeom prst="cloud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Đội nào trả lời đúng?</a:t>
            </a:r>
          </a:p>
        </p:txBody>
      </p:sp>
      <p:pic>
        <p:nvPicPr>
          <p:cNvPr id="5" name="Picture 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3C853C2-1470-4C7E-9EF7-7ECC273B92A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7891" b="91392" l="10000" r="90000">
                        <a14:foregroundMark x1="41744" y1="88379" x2="48023" y2="91392"/>
                        <a14:foregroundMark x1="48023" y1="91392" x2="51047" y2="91392"/>
                        <a14:foregroundMark x1="46628" y1="7891" x2="49767" y2="78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413" y="6081173"/>
            <a:ext cx="924829" cy="74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04675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i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5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12" grpId="0" animBg="1"/>
      <p:bldP spid="15" grpId="0" animBg="1"/>
      <p:bldP spid="17" grpId="0"/>
      <p:bldP spid="17" grpId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7 Conector recto"/>
          <p:cNvCxnSpPr/>
          <p:nvPr/>
        </p:nvCxnSpPr>
        <p:spPr>
          <a:xfrm flipH="1">
            <a:off x="4578828" y="5157192"/>
            <a:ext cx="32590" cy="179928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21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47" y="3493933"/>
            <a:ext cx="8515409" cy="2383339"/>
          </a:xfrm>
          <a:prstGeom prst="rect">
            <a:avLst/>
          </a:prstGeom>
          <a:effectLst>
            <a:outerShdw blurRad="76200" dist="1397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14 Rectángulo redondeado"/>
          <p:cNvSpPr/>
          <p:nvPr/>
        </p:nvSpPr>
        <p:spPr>
          <a:xfrm>
            <a:off x="683568" y="332656"/>
            <a:ext cx="7848872" cy="729372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>
                <a:latin typeface="Bookman Old Style" panose="02050604050505020204" pitchFamily="18" charset="0"/>
              </a:rPr>
              <a:t>Mùa lá rụng báo hiệu mùa_________ đến</a:t>
            </a:r>
            <a:endParaRPr lang="es-ES" sz="2400" dirty="0">
              <a:latin typeface="Bookman Old Style" panose="02050604050505020204" pitchFamily="18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508104" y="432296"/>
            <a:ext cx="16620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ctr">
              <a:defRPr sz="2800" b="1">
                <a:solidFill>
                  <a:srgbClr val="FFFF00"/>
                </a:solidFill>
              </a:defRPr>
            </a:lvl1pPr>
          </a:lstStyle>
          <a:p>
            <a:r>
              <a:rPr lang="es-ES_tradnl"/>
              <a:t>thu</a:t>
            </a:r>
            <a:endParaRPr lang="es-ES" dirty="0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53750" y="5729325"/>
            <a:ext cx="1375450" cy="114483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3478" y="5368589"/>
            <a:ext cx="1735020" cy="17465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15 Llamada ovalada"/>
          <p:cNvSpPr/>
          <p:nvPr/>
        </p:nvSpPr>
        <p:spPr>
          <a:xfrm>
            <a:off x="6139878" y="2074641"/>
            <a:ext cx="2392562" cy="986020"/>
          </a:xfrm>
          <a:prstGeom prst="wedgeEllipseCallout">
            <a:avLst>
              <a:gd name="adj1" fmla="val 17204"/>
              <a:gd name="adj2" fmla="val 90983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3200" b="1">
                <a:solidFill>
                  <a:prstClr val="black"/>
                </a:solidFill>
              </a:rPr>
              <a:t>xuân</a:t>
            </a:r>
            <a:endParaRPr lang="es-ES" sz="3200" b="1" dirty="0">
              <a:solidFill>
                <a:prstClr val="black"/>
              </a:solidFill>
            </a:endParaRPr>
          </a:p>
        </p:txBody>
      </p:sp>
      <p:sp>
        <p:nvSpPr>
          <p:cNvPr id="24" name="23 Llamada ovalada"/>
          <p:cNvSpPr/>
          <p:nvPr/>
        </p:nvSpPr>
        <p:spPr>
          <a:xfrm>
            <a:off x="848337" y="2052549"/>
            <a:ext cx="2304256" cy="1008112"/>
          </a:xfrm>
          <a:prstGeom prst="wedgeEllipseCallout">
            <a:avLst>
              <a:gd name="adj1" fmla="val -22822"/>
              <a:gd name="adj2" fmla="val 82184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3200" b="1">
                <a:solidFill>
                  <a:prstClr val="black"/>
                </a:solidFill>
              </a:rPr>
              <a:t>thu</a:t>
            </a:r>
            <a:endParaRPr lang="es-ES" sz="3200" b="1" dirty="0">
              <a:solidFill>
                <a:prstClr val="black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54F9DDB-848D-47C0-A222-BC454C96C0F8}"/>
              </a:ext>
            </a:extLst>
          </p:cNvPr>
          <p:cNvSpPr txBox="1"/>
          <p:nvPr/>
        </p:nvSpPr>
        <p:spPr>
          <a:xfrm>
            <a:off x="3292347" y="2411573"/>
            <a:ext cx="2559305" cy="1264980"/>
          </a:xfrm>
          <a:prstGeom prst="cloud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Đội nào trả lời đúng?</a:t>
            </a:r>
          </a:p>
        </p:txBody>
      </p:sp>
      <p:pic>
        <p:nvPicPr>
          <p:cNvPr id="25" name="Picture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1B50D07-0B39-4CE9-8E36-569BBC74A02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7891" b="91392" l="10000" r="90000">
                        <a14:foregroundMark x1="41744" y1="88379" x2="48023" y2="91392"/>
                        <a14:foregroundMark x1="48023" y1="91392" x2="51047" y2="91392"/>
                        <a14:foregroundMark x1="46628" y1="7891" x2="49767" y2="78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413" y="6081173"/>
            <a:ext cx="924829" cy="74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0647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i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5" grpId="0" animBg="1"/>
      <p:bldP spid="17" grpId="0"/>
      <p:bldP spid="17" grpId="1"/>
      <p:bldP spid="16" grpId="0" animBg="1"/>
      <p:bldP spid="16" grpId="1" animBg="1"/>
      <p:bldP spid="16" grpId="2" animBg="1"/>
      <p:bldP spid="24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7 Conector recto"/>
          <p:cNvCxnSpPr/>
          <p:nvPr/>
        </p:nvCxnSpPr>
        <p:spPr>
          <a:xfrm flipH="1">
            <a:off x="4578828" y="5157192"/>
            <a:ext cx="32590" cy="179928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47" y="3493933"/>
            <a:ext cx="8515409" cy="2383339"/>
          </a:xfrm>
          <a:prstGeom prst="rect">
            <a:avLst/>
          </a:prstGeom>
          <a:effectLst>
            <a:outerShdw blurRad="76200" dist="1397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7" name="6 Llamada ovalada"/>
          <p:cNvSpPr/>
          <p:nvPr/>
        </p:nvSpPr>
        <p:spPr>
          <a:xfrm>
            <a:off x="1021003" y="2063065"/>
            <a:ext cx="2190888" cy="986020"/>
          </a:xfrm>
          <a:prstGeom prst="wedgeEllipseCallout">
            <a:avLst>
              <a:gd name="adj1" fmla="val -22299"/>
              <a:gd name="adj2" fmla="val 84637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3200" b="1">
                <a:solidFill>
                  <a:prstClr val="black"/>
                </a:solidFill>
              </a:rPr>
              <a:t>4</a:t>
            </a:r>
            <a:endParaRPr lang="es-ES" sz="3200" b="1" dirty="0">
              <a:solidFill>
                <a:prstClr val="black"/>
              </a:solidFill>
            </a:endParaRPr>
          </a:p>
        </p:txBody>
      </p:sp>
      <p:sp>
        <p:nvSpPr>
          <p:cNvPr id="12" name="11 Llamada ovalada"/>
          <p:cNvSpPr/>
          <p:nvPr/>
        </p:nvSpPr>
        <p:spPr>
          <a:xfrm>
            <a:off x="6268484" y="2281920"/>
            <a:ext cx="2190888" cy="1008112"/>
          </a:xfrm>
          <a:prstGeom prst="wedgeEllipseCallout">
            <a:avLst>
              <a:gd name="adj1" fmla="val 17125"/>
              <a:gd name="adj2" fmla="val 96503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3200" b="1">
                <a:solidFill>
                  <a:prstClr val="black"/>
                </a:solidFill>
              </a:rPr>
              <a:t>2</a:t>
            </a:r>
            <a:endParaRPr lang="es-ES" sz="3200" b="1" dirty="0">
              <a:solidFill>
                <a:prstClr val="black"/>
              </a:solidFill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683568" y="332656"/>
            <a:ext cx="7848872" cy="729372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>
                <a:latin typeface="Bookman Old Style" panose="02050604050505020204" pitchFamily="18" charset="0"/>
              </a:rPr>
              <a:t>20 x ____________ = 40 .</a:t>
            </a:r>
            <a:endParaRPr lang="es-ES" sz="2400" dirty="0">
              <a:latin typeface="Bookman Old Style" panose="02050604050505020204" pitchFamily="18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3208463" y="413732"/>
            <a:ext cx="2151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ctr">
              <a:defRPr sz="2800" b="1">
                <a:solidFill>
                  <a:srgbClr val="FFFF00"/>
                </a:solidFill>
              </a:defRPr>
            </a:lvl1pPr>
          </a:lstStyle>
          <a:p>
            <a:r>
              <a:rPr lang="es-ES_tradnl"/>
              <a:t>2</a:t>
            </a:r>
            <a:endParaRPr lang="es-ES" dirty="0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250" y="5826326"/>
            <a:ext cx="1268635" cy="105592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27320" y="5373216"/>
            <a:ext cx="1797208" cy="180918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02F720A-ECFB-416C-AC7F-30ECB4F4B801}"/>
              </a:ext>
            </a:extLst>
          </p:cNvPr>
          <p:cNvSpPr txBox="1"/>
          <p:nvPr/>
        </p:nvSpPr>
        <p:spPr>
          <a:xfrm>
            <a:off x="3292347" y="2411573"/>
            <a:ext cx="2559305" cy="1264980"/>
          </a:xfrm>
          <a:prstGeom prst="cloud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Đội nào trả lời đúng?</a:t>
            </a:r>
          </a:p>
        </p:txBody>
      </p:sp>
      <p:pic>
        <p:nvPicPr>
          <p:cNvPr id="16" name="Picture 1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618057E-1690-477B-A122-8465959AB53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7891" b="91392" l="10000" r="90000">
                        <a14:foregroundMark x1="41744" y1="88379" x2="48023" y2="91392"/>
                        <a14:foregroundMark x1="48023" y1="91392" x2="51047" y2="91392"/>
                        <a14:foregroundMark x1="46628" y1="7891" x2="49767" y2="78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413" y="6081173"/>
            <a:ext cx="924829" cy="74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03568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i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5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12" grpId="0" animBg="1"/>
      <p:bldP spid="15" grpId="0" animBg="1"/>
      <p:bldP spid="17" grpId="0"/>
      <p:bldP spid="17" grpId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7 Conector recto"/>
          <p:cNvCxnSpPr/>
          <p:nvPr/>
        </p:nvCxnSpPr>
        <p:spPr>
          <a:xfrm flipH="1">
            <a:off x="4578828" y="5157192"/>
            <a:ext cx="32590" cy="179928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21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71" y="3429000"/>
            <a:ext cx="8515409" cy="2383339"/>
          </a:xfrm>
          <a:prstGeom prst="rect">
            <a:avLst/>
          </a:prstGeom>
          <a:effectLst>
            <a:outerShdw blurRad="76200" dist="1397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14 Rectángulo redondeado"/>
          <p:cNvSpPr/>
          <p:nvPr/>
        </p:nvSpPr>
        <p:spPr>
          <a:xfrm>
            <a:off x="683568" y="332656"/>
            <a:ext cx="7848872" cy="729372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>
                <a:latin typeface="Bookman Old Style" panose="02050604050505020204" pitchFamily="18" charset="0"/>
              </a:rPr>
              <a:t>Dao sắc không __________ được chuôi.</a:t>
            </a:r>
            <a:endParaRPr lang="es-ES" sz="2400" dirty="0">
              <a:latin typeface="Bookman Old Style" panose="02050604050505020204" pitchFamily="18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3923928" y="407714"/>
            <a:ext cx="16620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ctr">
              <a:defRPr sz="2800" b="1">
                <a:solidFill>
                  <a:srgbClr val="FFFF00"/>
                </a:solidFill>
              </a:defRPr>
            </a:lvl1pPr>
          </a:lstStyle>
          <a:p>
            <a:r>
              <a:rPr lang="es-ES_tradnl"/>
              <a:t>gọt</a:t>
            </a:r>
            <a:endParaRPr lang="es-ES" dirty="0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60776" y="5701674"/>
            <a:ext cx="1389254" cy="115632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71330" y="5406631"/>
            <a:ext cx="1807478" cy="181952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15 Llamada ovalada"/>
          <p:cNvSpPr/>
          <p:nvPr/>
        </p:nvSpPr>
        <p:spPr>
          <a:xfrm>
            <a:off x="6084168" y="2058043"/>
            <a:ext cx="2023452" cy="986020"/>
          </a:xfrm>
          <a:prstGeom prst="wedgeEllipseCallout">
            <a:avLst>
              <a:gd name="adj1" fmla="val 20007"/>
              <a:gd name="adj2" fmla="val 86496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3200" b="1">
                <a:solidFill>
                  <a:prstClr val="black"/>
                </a:solidFill>
              </a:rPr>
              <a:t>mài</a:t>
            </a:r>
            <a:endParaRPr lang="es-ES" sz="3200" b="1" dirty="0">
              <a:solidFill>
                <a:prstClr val="black"/>
              </a:solidFill>
            </a:endParaRPr>
          </a:p>
        </p:txBody>
      </p:sp>
      <p:sp>
        <p:nvSpPr>
          <p:cNvPr id="24" name="23 Llamada ovalada"/>
          <p:cNvSpPr/>
          <p:nvPr/>
        </p:nvSpPr>
        <p:spPr>
          <a:xfrm>
            <a:off x="832409" y="2004513"/>
            <a:ext cx="2023452" cy="1008112"/>
          </a:xfrm>
          <a:prstGeom prst="wedgeEllipseCallout">
            <a:avLst>
              <a:gd name="adj1" fmla="val -19000"/>
              <a:gd name="adj2" fmla="val 93888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3200" b="1">
                <a:solidFill>
                  <a:prstClr val="black"/>
                </a:solidFill>
              </a:rPr>
              <a:t>gọt</a:t>
            </a:r>
            <a:endParaRPr lang="es-ES" sz="3200" b="1" dirty="0">
              <a:solidFill>
                <a:prstClr val="black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F683C1-8D34-4516-9D6A-010081C236C8}"/>
              </a:ext>
            </a:extLst>
          </p:cNvPr>
          <p:cNvSpPr txBox="1"/>
          <p:nvPr/>
        </p:nvSpPr>
        <p:spPr>
          <a:xfrm>
            <a:off x="3292347" y="2411573"/>
            <a:ext cx="2559305" cy="1264980"/>
          </a:xfrm>
          <a:prstGeom prst="cloud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Đội nào trả lời đúng?</a:t>
            </a:r>
          </a:p>
        </p:txBody>
      </p:sp>
      <p:pic>
        <p:nvPicPr>
          <p:cNvPr id="25" name="Picture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DC746F2-2A61-4B41-91B2-4B58706F756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7891" b="91392" l="10000" r="90000">
                        <a14:foregroundMark x1="41744" y1="88379" x2="48023" y2="91392"/>
                        <a14:foregroundMark x1="48023" y1="91392" x2="51047" y2="91392"/>
                        <a14:foregroundMark x1="46628" y1="7891" x2="49767" y2="78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413" y="6081173"/>
            <a:ext cx="924829" cy="74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7473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i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5" grpId="0" animBg="1"/>
      <p:bldP spid="17" grpId="0"/>
      <p:bldP spid="17" grpId="1"/>
      <p:bldP spid="16" grpId="0" animBg="1"/>
      <p:bldP spid="16" grpId="1" animBg="1"/>
      <p:bldP spid="16" grpId="2" animBg="1"/>
      <p:bldP spid="24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7 Conector recto"/>
          <p:cNvCxnSpPr/>
          <p:nvPr/>
        </p:nvCxnSpPr>
        <p:spPr>
          <a:xfrm flipH="1">
            <a:off x="4578828" y="5157192"/>
            <a:ext cx="32590" cy="179928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47" y="3493933"/>
            <a:ext cx="8515409" cy="2383339"/>
          </a:xfrm>
          <a:prstGeom prst="rect">
            <a:avLst/>
          </a:prstGeom>
          <a:effectLst>
            <a:outerShdw blurRad="76200" dist="1397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7" name="6 Llamada ovalada"/>
          <p:cNvSpPr/>
          <p:nvPr/>
        </p:nvSpPr>
        <p:spPr>
          <a:xfrm>
            <a:off x="797340" y="1918563"/>
            <a:ext cx="2815421" cy="986020"/>
          </a:xfrm>
          <a:prstGeom prst="wedgeEllipseCallout">
            <a:avLst>
              <a:gd name="adj1" fmla="val -17880"/>
              <a:gd name="adj2" fmla="val 89124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3200" b="1">
                <a:solidFill>
                  <a:prstClr val="black"/>
                </a:solidFill>
              </a:rPr>
              <a:t>làm việc</a:t>
            </a:r>
            <a:endParaRPr lang="es-ES" sz="3200" b="1" dirty="0">
              <a:solidFill>
                <a:prstClr val="black"/>
              </a:solidFill>
            </a:endParaRPr>
          </a:p>
        </p:txBody>
      </p:sp>
      <p:sp>
        <p:nvSpPr>
          <p:cNvPr id="12" name="11 Llamada ovalada"/>
          <p:cNvSpPr/>
          <p:nvPr/>
        </p:nvSpPr>
        <p:spPr>
          <a:xfrm>
            <a:off x="6043055" y="2191146"/>
            <a:ext cx="2517188" cy="1008112"/>
          </a:xfrm>
          <a:prstGeom prst="wedgeEllipseCallout">
            <a:avLst>
              <a:gd name="adj1" fmla="val 15972"/>
              <a:gd name="adj2" fmla="val 102355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3200" b="1">
                <a:solidFill>
                  <a:prstClr val="black"/>
                </a:solidFill>
              </a:rPr>
              <a:t>mài sắt</a:t>
            </a:r>
            <a:endParaRPr lang="es-ES" sz="3200" b="1" dirty="0">
              <a:solidFill>
                <a:prstClr val="black"/>
              </a:solidFill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683568" y="332656"/>
            <a:ext cx="7848872" cy="729372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>
                <a:latin typeface="Bookman Old Style" panose="02050604050505020204" pitchFamily="18" charset="0"/>
              </a:rPr>
              <a:t>Có công ____________ có ngày nên kim</a:t>
            </a:r>
            <a:endParaRPr lang="es-ES" sz="2400" dirty="0">
              <a:latin typeface="Bookman Old Style" panose="02050604050505020204" pitchFamily="18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2587877" y="441293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ctr">
              <a:defRPr sz="2800" b="1">
                <a:solidFill>
                  <a:srgbClr val="FFFF00"/>
                </a:solidFill>
              </a:defRPr>
            </a:lvl1pPr>
          </a:lstStyle>
          <a:p>
            <a:r>
              <a:rPr lang="es-ES_tradnl"/>
              <a:t>mài sắt</a:t>
            </a:r>
            <a:endParaRPr lang="es-ES" dirty="0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7063" y="5733256"/>
            <a:ext cx="1280554" cy="106585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48364" y="5342724"/>
            <a:ext cx="1787372" cy="1799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87B4C0A-BF6D-4305-9C05-67BF0F572C08}"/>
              </a:ext>
            </a:extLst>
          </p:cNvPr>
          <p:cNvSpPr txBox="1"/>
          <p:nvPr/>
        </p:nvSpPr>
        <p:spPr>
          <a:xfrm>
            <a:off x="3292347" y="2411573"/>
            <a:ext cx="2559305" cy="1264980"/>
          </a:xfrm>
          <a:prstGeom prst="cloud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Đội nào trả lời đúng?</a:t>
            </a:r>
          </a:p>
        </p:txBody>
      </p:sp>
      <p:pic>
        <p:nvPicPr>
          <p:cNvPr id="16" name="Picture 1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EE4F737-7D37-491B-9E62-66280D2CBCB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7891" b="91392" l="10000" r="90000">
                        <a14:foregroundMark x1="41744" y1="88379" x2="48023" y2="91392"/>
                        <a14:foregroundMark x1="48023" y1="91392" x2="51047" y2="91392"/>
                        <a14:foregroundMark x1="46628" y1="7891" x2="49767" y2="78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413" y="6081173"/>
            <a:ext cx="924829" cy="74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44115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i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5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12" grpId="0" animBg="1"/>
      <p:bldP spid="15" grpId="0" animBg="1"/>
      <p:bldP spid="17" grpId="0"/>
      <p:bldP spid="17" grpId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7 Conector recto"/>
          <p:cNvCxnSpPr/>
          <p:nvPr/>
        </p:nvCxnSpPr>
        <p:spPr>
          <a:xfrm flipH="1">
            <a:off x="4578828" y="5157192"/>
            <a:ext cx="32590" cy="179928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47" y="3493933"/>
            <a:ext cx="8515409" cy="2383339"/>
          </a:xfrm>
          <a:prstGeom prst="rect">
            <a:avLst/>
          </a:prstGeom>
          <a:effectLst>
            <a:outerShdw blurRad="76200" dist="1397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7" name="6 Llamada ovalada"/>
          <p:cNvSpPr/>
          <p:nvPr/>
        </p:nvSpPr>
        <p:spPr>
          <a:xfrm>
            <a:off x="673125" y="2064109"/>
            <a:ext cx="2559305" cy="888644"/>
          </a:xfrm>
          <a:prstGeom prst="wedgeEllipseCallout">
            <a:avLst>
              <a:gd name="adj1" fmla="val -17974"/>
              <a:gd name="adj2" fmla="val 105577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3200" b="1">
                <a:solidFill>
                  <a:prstClr val="black"/>
                </a:solidFill>
              </a:rPr>
              <a:t>ăn cơm</a:t>
            </a:r>
            <a:endParaRPr lang="es-ES" sz="3200" b="1" dirty="0">
              <a:solidFill>
                <a:prstClr val="black"/>
              </a:solidFill>
            </a:endParaRPr>
          </a:p>
        </p:txBody>
      </p:sp>
      <p:sp>
        <p:nvSpPr>
          <p:cNvPr id="12" name="11 Llamada ovalada"/>
          <p:cNvSpPr/>
          <p:nvPr/>
        </p:nvSpPr>
        <p:spPr>
          <a:xfrm>
            <a:off x="6048627" y="2215231"/>
            <a:ext cx="2448272" cy="1008112"/>
          </a:xfrm>
          <a:prstGeom prst="wedgeEllipseCallout">
            <a:avLst>
              <a:gd name="adj1" fmla="val 18984"/>
              <a:gd name="adj2" fmla="val 87725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3200" b="1">
                <a:solidFill>
                  <a:prstClr val="black"/>
                </a:solidFill>
              </a:rPr>
              <a:t>ăn muối</a:t>
            </a:r>
            <a:endParaRPr lang="es-ES" sz="3200" b="1" dirty="0">
              <a:solidFill>
                <a:prstClr val="black"/>
              </a:solidFill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683568" y="332656"/>
            <a:ext cx="8136904" cy="729372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>
                <a:latin typeface="Bookman Old Style" panose="02050604050505020204" pitchFamily="18" charset="0"/>
              </a:rPr>
              <a:t>Cá không  ____________cá ươn</a:t>
            </a:r>
            <a:endParaRPr lang="es-ES" sz="2400" dirty="0">
              <a:latin typeface="Bookman Old Style" panose="02050604050505020204" pitchFamily="18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3851920" y="412134"/>
            <a:ext cx="2283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ctr">
              <a:defRPr sz="2800" b="1">
                <a:solidFill>
                  <a:srgbClr val="FFFF00"/>
                </a:solidFill>
              </a:defRPr>
            </a:lvl1pPr>
          </a:lstStyle>
          <a:p>
            <a:r>
              <a:rPr lang="es-ES_tradnl"/>
              <a:t>ăn muối</a:t>
            </a:r>
            <a:endParaRPr lang="es-ES" dirty="0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481" y="5779970"/>
            <a:ext cx="1333815" cy="111018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52320" y="5363692"/>
            <a:ext cx="1880184" cy="189271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1048981-CED3-4612-A82A-51BFAC762655}"/>
              </a:ext>
            </a:extLst>
          </p:cNvPr>
          <p:cNvSpPr txBox="1"/>
          <p:nvPr/>
        </p:nvSpPr>
        <p:spPr>
          <a:xfrm>
            <a:off x="3292347" y="2411573"/>
            <a:ext cx="2559305" cy="1264980"/>
          </a:xfrm>
          <a:prstGeom prst="cloud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Đội nào trả lời đúng?</a:t>
            </a:r>
          </a:p>
        </p:txBody>
      </p:sp>
      <p:pic>
        <p:nvPicPr>
          <p:cNvPr id="16" name="Picture 1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1080C4B-9B5B-45C8-9D3E-03583F493D4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7891" b="91392" l="10000" r="90000">
                        <a14:foregroundMark x1="41744" y1="88379" x2="48023" y2="91392"/>
                        <a14:foregroundMark x1="48023" y1="91392" x2="51047" y2="91392"/>
                        <a14:foregroundMark x1="46628" y1="7891" x2="49767" y2="78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413" y="6081173"/>
            <a:ext cx="924829" cy="74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44158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i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5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12" grpId="0" animBg="1"/>
      <p:bldP spid="15" grpId="0" animBg="1"/>
      <p:bldP spid="17" grpId="0"/>
      <p:bldP spid="17" grpId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7 Conector recto"/>
          <p:cNvCxnSpPr/>
          <p:nvPr/>
        </p:nvCxnSpPr>
        <p:spPr>
          <a:xfrm flipH="1">
            <a:off x="4578828" y="5157192"/>
            <a:ext cx="32590" cy="179928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21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47" y="3493933"/>
            <a:ext cx="8515409" cy="2383339"/>
          </a:xfrm>
          <a:prstGeom prst="rect">
            <a:avLst/>
          </a:prstGeom>
          <a:effectLst>
            <a:outerShdw blurRad="76200" dist="1397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14 Rectángulo redondeado"/>
          <p:cNvSpPr/>
          <p:nvPr/>
        </p:nvSpPr>
        <p:spPr>
          <a:xfrm>
            <a:off x="683568" y="332656"/>
            <a:ext cx="7848872" cy="729372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>
                <a:latin typeface="Bookman Old Style" panose="02050604050505020204" pitchFamily="18" charset="0"/>
              </a:rPr>
              <a:t>Con __________ biết nói “Xin chào”</a:t>
            </a:r>
            <a:endParaRPr lang="es-ES" sz="2400" dirty="0">
              <a:latin typeface="Bookman Old Style" panose="02050604050505020204" pitchFamily="18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2461332" y="410204"/>
            <a:ext cx="1662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ctr">
              <a:defRPr sz="2800" b="1">
                <a:solidFill>
                  <a:srgbClr val="FFFF00"/>
                </a:solidFill>
              </a:defRPr>
            </a:lvl1pPr>
          </a:lstStyle>
          <a:p>
            <a:r>
              <a:rPr lang="es-ES_tradnl"/>
              <a:t>vẹt</a:t>
            </a:r>
            <a:endParaRPr lang="es-ES" dirty="0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50243" y="5767792"/>
            <a:ext cx="1344050" cy="11187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43740" y="5368589"/>
            <a:ext cx="1872208" cy="188468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15 Llamada ovalada"/>
          <p:cNvSpPr/>
          <p:nvPr/>
        </p:nvSpPr>
        <p:spPr>
          <a:xfrm>
            <a:off x="6166670" y="2144388"/>
            <a:ext cx="2509786" cy="986020"/>
          </a:xfrm>
          <a:prstGeom prst="wedgeEllipseCallout">
            <a:avLst>
              <a:gd name="adj1" fmla="val 14882"/>
              <a:gd name="adj2" fmla="val 98461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3200" b="1">
                <a:solidFill>
                  <a:prstClr val="black"/>
                </a:solidFill>
              </a:rPr>
              <a:t>chim</a:t>
            </a:r>
            <a:endParaRPr lang="es-ES" sz="3200" b="1" dirty="0">
              <a:solidFill>
                <a:prstClr val="black"/>
              </a:solidFill>
            </a:endParaRPr>
          </a:p>
        </p:txBody>
      </p:sp>
      <p:sp>
        <p:nvSpPr>
          <p:cNvPr id="24" name="23 Llamada ovalada"/>
          <p:cNvSpPr/>
          <p:nvPr/>
        </p:nvSpPr>
        <p:spPr>
          <a:xfrm>
            <a:off x="933000" y="2035951"/>
            <a:ext cx="2167468" cy="1008112"/>
          </a:xfrm>
          <a:prstGeom prst="wedgeEllipseCallout">
            <a:avLst>
              <a:gd name="adj1" fmla="val -17978"/>
              <a:gd name="adj2" fmla="val 95351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3200" b="1">
                <a:solidFill>
                  <a:prstClr val="black"/>
                </a:solidFill>
              </a:rPr>
              <a:t>vẹt</a:t>
            </a:r>
            <a:endParaRPr lang="es-ES" sz="3200" b="1" dirty="0">
              <a:solidFill>
                <a:prstClr val="black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67A4A62-6A9B-40B3-8DED-2303F14BD6F0}"/>
              </a:ext>
            </a:extLst>
          </p:cNvPr>
          <p:cNvSpPr txBox="1"/>
          <p:nvPr/>
        </p:nvSpPr>
        <p:spPr>
          <a:xfrm>
            <a:off x="3292347" y="2411573"/>
            <a:ext cx="2559305" cy="1264980"/>
          </a:xfrm>
          <a:prstGeom prst="cloud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Đội nào trả lời đúng?</a:t>
            </a:r>
          </a:p>
        </p:txBody>
      </p:sp>
      <p:pic>
        <p:nvPicPr>
          <p:cNvPr id="25" name="Picture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AD595BF-2D5B-4CB2-8F0D-07623C01FF6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7891" b="91392" l="10000" r="90000">
                        <a14:foregroundMark x1="41744" y1="88379" x2="48023" y2="91392"/>
                        <a14:foregroundMark x1="48023" y1="91392" x2="51047" y2="91392"/>
                        <a14:foregroundMark x1="46628" y1="7891" x2="49767" y2="78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413" y="6081173"/>
            <a:ext cx="924829" cy="74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48790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i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5" grpId="0" animBg="1"/>
      <p:bldP spid="17" grpId="0"/>
      <p:bldP spid="17" grpId="1"/>
      <p:bldP spid="16" grpId="0" animBg="1"/>
      <p:bldP spid="16" grpId="1" animBg="1"/>
      <p:bldP spid="16" grpId="2" animBg="1"/>
      <p:bldP spid="24" grpId="0" animBg="1"/>
      <p:bldP spid="14" grpId="0" animBg="1"/>
    </p:bld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128</Words>
  <PresentationFormat>On-screen Show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Bookman Old Style</vt:lpstr>
      <vt:lpstr>Calibri</vt:lpstr>
      <vt:lpstr>1_Tema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2013-09-26T20:47:46Z</dcterms:created>
  <dcterms:modified xsi:type="dcterms:W3CDTF">2021-06-23T08:01:25Z</dcterms:modified>
</cp:coreProperties>
</file>