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414" r:id="rId3"/>
    <p:sldId id="412" r:id="rId4"/>
    <p:sldId id="413" r:id="rId5"/>
    <p:sldId id="382" r:id="rId6"/>
    <p:sldId id="416" r:id="rId7"/>
    <p:sldId id="262" r:id="rId8"/>
    <p:sldId id="264" r:id="rId9"/>
    <p:sldId id="266" r:id="rId10"/>
    <p:sldId id="269" r:id="rId11"/>
    <p:sldId id="366" r:id="rId12"/>
    <p:sldId id="270" r:id="rId13"/>
    <p:sldId id="375" r:id="rId14"/>
    <p:sldId id="415" r:id="rId15"/>
    <p:sldId id="314" r:id="rId16"/>
    <p:sldId id="417" r:id="rId17"/>
    <p:sldId id="418" r:id="rId18"/>
    <p:sldId id="408" r:id="rId19"/>
    <p:sldId id="342" r:id="rId20"/>
    <p:sldId id="344" r:id="rId21"/>
    <p:sldId id="345" r:id="rId22"/>
    <p:sldId id="346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F9CE3-D397-43FE-92F5-DD6E70A1DB43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58C2B-6BDE-4312-9D3F-69CEAD92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7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D98019F-8D14-F426-E9F8-33B19B7768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BD95022-7368-A349-3001-49D5FB8CEA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E182F6F-9709-8F99-713F-DF4D031AE0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E64E543-C0EA-B3C7-E73D-154E6CCB28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51EC03A-46EB-7CB8-4CA9-107E7C902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67FE342-CBCD-F615-F5F0-63FF2176F7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C688C9D3-DC29-A6F8-6DBC-F2B0D0248C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5151199-ED02-0A0D-0FC8-4A0903061C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04CC-9498-6EA9-4B1B-5DBCA8EA9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768B2-F37A-A804-BA03-8039EF5B5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E3A5-4857-67D9-BBFE-6A9A6551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498FB-9187-903A-573D-6D78E04C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87310-758E-52C8-53DA-D247F6DF7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9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BF371-A90A-95D4-EA1A-D0647536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D73D2-D3D8-B698-4E3A-578CED337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DD5B-C609-7968-3C67-E8BD1990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E41F0-3050-A53B-3CFE-D522E3970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ABCB2-F332-AAFF-2623-12647102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1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765E69-4172-8F7F-DAF7-DA41674C2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C4A61-101B-6B68-CD43-7F1DC308C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F8B9-154E-A78C-1E0A-F2023C08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B121-A6FA-4E4E-3321-FBC48023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CE30C-665D-DFD4-03BC-67213092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3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E4EB-1C5F-40E7-B987-4B10BD31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0516E-C0F7-574E-8312-9846BDD4B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65397-56E7-1A9E-565C-B2261226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B9815-76BC-76F6-5AA6-5F41B44D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F2B1-1696-3D48-6E4A-4E06F7E6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1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5EB1-FDF0-D7A6-A951-92868028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25164-F2EE-E568-BACF-52648286B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AB2D3-3EE4-3DC8-133A-EF537E93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A7448-F516-4644-222C-3B9A0A6D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8BE03-D205-AB20-3781-19662A38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6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8F49-5920-4961-9B8F-2ABB8F65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A16E-9FD3-4188-E4FF-9F2D807F4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84E7B-0223-E7F8-7407-3B13FBF3D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8CE04-3DA3-E0B3-AA54-E2750D57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FE32C-BA3D-DDDD-B260-59610C22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28D9-B5E5-7AE2-2BF8-9FF2AB66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1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2CA4-C6FF-7757-68A9-89A02D06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4A44C-D650-D999-A975-6D65C0373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CF42D-281B-2C18-BBAA-7AED6978F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84C30-1A1B-E60C-C3E5-782ABECE0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BA4DE-A1F6-FBF3-8D5A-8AA00EA92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8C29E-15C8-9008-0895-3BAC939B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C8602-057A-1D16-8B65-994C51C5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56508-B248-A09C-5CBB-614F67FC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7DEDC-513C-6BD3-3FE3-56EF9573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99C73-2142-A7D7-314C-6A794CF3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0CA6B-A013-87BD-AB33-3C8CFD05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E9C246-3451-2A09-82C9-E5BAA3FC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AB5082-8577-59BD-55DE-680E4EC7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7ACC6-51F5-889B-8BC1-B4553952F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875E2-FEDE-2214-EF11-65763042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22EF-9168-46D0-1677-8C8C19EB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C2876-E4F7-8579-6DA4-4874F1452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9B61D-D06E-1CCB-E655-5B48185DD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B778F-C118-4B6B-48C6-53EF3546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870B8-1CDD-E957-F0A1-0864F414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474E1-3F9C-629D-D3B2-83663F1A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5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D5AE-82F2-1209-6907-131FF211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B395E-1A39-AFF9-C2B7-618516C03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88D75-F959-AF40-F85C-B90229CBB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56587F-9E05-4F78-6F5C-FF39965D3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BE2F8-0410-3823-8952-BB9B02F5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1A352-0EDF-EBB1-3466-1B1FBD02E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45BBA-0A21-15AD-40DE-2F43DFCA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BA97C-9FBA-A469-4767-5B637C024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D874E-99E8-3108-6D46-53827212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36567-54A7-4189-9F3A-DF42D88629F8}" type="datetimeFigureOut">
              <a:rPr lang="en-US" smtClean="0"/>
              <a:t>30/06/2023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EDFBF-DF7E-75CE-FED7-A2D0368AD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0A2B9-3F3B-ADC6-D552-CEBD4AACB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F2F2-B852-42A9-91B0-E2094C604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A6D2-88C6-0F97-BA6A-83863B49D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E8B9D-C9A0-F3AC-FC6E-B05F54808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👏👏 VŨ ĐIỆU RỬA TAY ''GHEN CÔ VY- 👏👏">
            <a:hlinkClick r:id="" action="ppaction://media"/>
            <a:extLst>
              <a:ext uri="{FF2B5EF4-FFF2-40B4-BE49-F238E27FC236}">
                <a16:creationId xmlns:a16="http://schemas.microsoft.com/office/drawing/2014/main" id="{EB5874E2-4507-3B41-475D-C492536B8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3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6">
            <a:extLst>
              <a:ext uri="{FF2B5EF4-FFF2-40B4-BE49-F238E27FC236}">
                <a16:creationId xmlns:a16="http://schemas.microsoft.com/office/drawing/2014/main" id="{29A8529F-08B6-54A0-7985-ED2D0B7FD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1"/>
            <a:ext cx="3733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altLang="en-US" sz="2800">
                <a:latin typeface="Times New Roman" panose="02020603050405020304" pitchFamily="18" charset="0"/>
              </a:rPr>
              <a:t>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latin typeface="Times New Roman" panose="02020603050405020304" pitchFamily="18" charset="0"/>
              </a:rPr>
              <a:t>-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>
                <a:latin typeface="Times New Roman" panose="02020603050405020304" pitchFamily="18" charset="0"/>
              </a:rPr>
              <a:t>H- 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3</a:t>
            </a:r>
            <a:endParaRPr lang="en-US" altLang="en-US" sz="2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altLang="en-US" sz="2800">
                <a:latin typeface="Times New Roman" panose="02020603050405020304" pitchFamily="18" charset="0"/>
              </a:rPr>
              <a:t>         OH</a:t>
            </a:r>
            <a:endParaRPr lang="en-US" altLang="en-US" sz="2800" baseline="-25000">
              <a:latin typeface="Times New Roman" panose="02020603050405020304" pitchFamily="18" charset="0"/>
            </a:endParaRP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F1DF8979-ED2F-5B8B-3C71-DF166D4A0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7064"/>
            <a:ext cx="5410200" cy="5492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c.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Dựa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vào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bậc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ancol</a:t>
            </a:r>
            <a:endParaRPr lang="vi-V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2515" name="Text Box 3">
            <a:extLst>
              <a:ext uri="{FF2B5EF4-FFF2-40B4-BE49-F238E27FC236}">
                <a16:creationId xmlns:a16="http://schemas.microsoft.com/office/drawing/2014/main" id="{57B5F12C-A4BF-8532-787E-1C1029AC2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00200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Ancol bậc 1</a:t>
            </a:r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Text Box 23">
            <a:extLst>
              <a:ext uri="{FF2B5EF4-FFF2-40B4-BE49-F238E27FC236}">
                <a16:creationId xmlns:a16="http://schemas.microsoft.com/office/drawing/2014/main" id="{7AABB39C-3BE6-8542-606E-933AD9A98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1447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9702" name="Text Box 25">
            <a:extLst>
              <a:ext uri="{FF2B5EF4-FFF2-40B4-BE49-F238E27FC236}">
                <a16:creationId xmlns:a16="http://schemas.microsoft.com/office/drawing/2014/main" id="{D32E34C8-49EB-FBAC-8197-5EF450EFF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438400"/>
            <a:ext cx="41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9703" name="Text Box 26">
            <a:extLst>
              <a:ext uri="{FF2B5EF4-FFF2-40B4-BE49-F238E27FC236}">
                <a16:creationId xmlns:a16="http://schemas.microsoft.com/office/drawing/2014/main" id="{98A595F7-4EC7-09FC-D997-4760D017A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1" y="2438400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3320" name="Text Box 34">
            <a:extLst>
              <a:ext uri="{FF2B5EF4-FFF2-40B4-BE49-F238E27FC236}">
                <a16:creationId xmlns:a16="http://schemas.microsoft.com/office/drawing/2014/main" id="{3A221B18-4138-8153-16B5-D850484495B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397251" y="2009776"/>
            <a:ext cx="10001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3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5" name="Text Box 23">
            <a:extLst>
              <a:ext uri="{FF2B5EF4-FFF2-40B4-BE49-F238E27FC236}">
                <a16:creationId xmlns:a16="http://schemas.microsoft.com/office/drawing/2014/main" id="{8F54CF49-9228-2E3C-5CE2-CE8EA6ECC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1447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9706" name="Text Box 27">
            <a:extLst>
              <a:ext uri="{FF2B5EF4-FFF2-40B4-BE49-F238E27FC236}">
                <a16:creationId xmlns:a16="http://schemas.microsoft.com/office/drawing/2014/main" id="{9AA16A83-DD13-6DA0-C8D6-9B18F6E3B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438400"/>
            <a:ext cx="41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1F2B1B-5A45-71C1-D3D1-2E6F66A0591F}"/>
              </a:ext>
            </a:extLst>
          </p:cNvPr>
          <p:cNvSpPr/>
          <p:nvPr/>
        </p:nvSpPr>
        <p:spPr>
          <a:xfrm>
            <a:off x="2743200" y="1752601"/>
            <a:ext cx="23622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</a:t>
            </a:r>
            <a:r>
              <a:rPr lang="en-US" sz="28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</a:t>
            </a:r>
            <a:r>
              <a:rPr lang="en-US" sz="28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OH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13324" name="Line 72">
            <a:extLst>
              <a:ext uri="{FF2B5EF4-FFF2-40B4-BE49-F238E27FC236}">
                <a16:creationId xmlns:a16="http://schemas.microsoft.com/office/drawing/2014/main" id="{E3836347-FC6E-7655-7EC7-515B3E4839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56038" y="3074988"/>
            <a:ext cx="0" cy="201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Text Box 23">
            <a:extLst>
              <a:ext uri="{FF2B5EF4-FFF2-40B4-BE49-F238E27FC236}">
                <a16:creationId xmlns:a16="http://schemas.microsoft.com/office/drawing/2014/main" id="{ED2571F3-E50A-DE2A-CE1A-E3FFDE0A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114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9711" name="Text Box 23">
            <a:extLst>
              <a:ext uri="{FF2B5EF4-FFF2-40B4-BE49-F238E27FC236}">
                <a16:creationId xmlns:a16="http://schemas.microsoft.com/office/drawing/2014/main" id="{A8BA4AFD-D472-37EC-130B-A5080A98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114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9712" name="Text Box 23">
            <a:extLst>
              <a:ext uri="{FF2B5EF4-FFF2-40B4-BE49-F238E27FC236}">
                <a16:creationId xmlns:a16="http://schemas.microsoft.com/office/drawing/2014/main" id="{74EF4D26-5E33-2D36-9711-B56BBC7A4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7244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grpSp>
        <p:nvGrpSpPr>
          <p:cNvPr id="13328" name="Group 78">
            <a:extLst>
              <a:ext uri="{FF2B5EF4-FFF2-40B4-BE49-F238E27FC236}">
                <a16:creationId xmlns:a16="http://schemas.microsoft.com/office/drawing/2014/main" id="{0CA267DB-9D97-BCDF-6D53-5B331F2C7D55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789364"/>
            <a:ext cx="3733800" cy="1544637"/>
            <a:chOff x="2160" y="2915"/>
            <a:chExt cx="2352" cy="973"/>
          </a:xfrm>
        </p:grpSpPr>
        <p:sp>
          <p:nvSpPr>
            <p:cNvPr id="13337" name="Rectangle 79">
              <a:extLst>
                <a:ext uri="{FF2B5EF4-FFF2-40B4-BE49-F238E27FC236}">
                  <a16:creationId xmlns:a16="http://schemas.microsoft.com/office/drawing/2014/main" id="{456E7DD5-62A1-B86B-3885-C99DAD1CA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15"/>
              <a:ext cx="2352" cy="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OH</a:t>
              </a: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2800">
                  <a:latin typeface="Times New Roman" panose="02020603050405020304" pitchFamily="18" charset="0"/>
                </a:rPr>
                <a:t>- </a:t>
              </a: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  <a:r>
                <a:rPr lang="en-US" altLang="en-US" sz="2800">
                  <a:latin typeface="Times New Roman" panose="02020603050405020304" pitchFamily="18" charset="0"/>
                </a:rPr>
                <a:t> -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338" name="Line 80">
              <a:extLst>
                <a:ext uri="{FF2B5EF4-FFF2-40B4-BE49-F238E27FC236}">
                  <a16:creationId xmlns:a16="http://schemas.microsoft.com/office/drawing/2014/main" id="{6FEF3875-009D-CEF1-39B3-BF3D11954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3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9" name="Line 81">
              <a:extLst>
                <a:ext uri="{FF2B5EF4-FFF2-40B4-BE49-F238E27FC236}">
                  <a16:creationId xmlns:a16="http://schemas.microsoft.com/office/drawing/2014/main" id="{2EC6A6E1-1974-90B4-8048-CBF311C67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21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AutoShape 97">
            <a:extLst>
              <a:ext uri="{FF2B5EF4-FFF2-40B4-BE49-F238E27FC236}">
                <a16:creationId xmlns:a16="http://schemas.microsoft.com/office/drawing/2014/main" id="{86019866-F161-C701-B099-0F8E6C1AD78F}"/>
              </a:ext>
            </a:extLst>
          </p:cNvPr>
          <p:cNvSpPr>
            <a:spLocks/>
          </p:cNvSpPr>
          <p:nvPr/>
        </p:nvSpPr>
        <p:spPr bwMode="auto">
          <a:xfrm>
            <a:off x="5492750" y="1676401"/>
            <a:ext cx="349250" cy="542925"/>
          </a:xfrm>
          <a:prstGeom prst="rightBrace">
            <a:avLst>
              <a:gd name="adj1" fmla="val 12955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4" name="AutoShape 97">
            <a:extLst>
              <a:ext uri="{FF2B5EF4-FFF2-40B4-BE49-F238E27FC236}">
                <a16:creationId xmlns:a16="http://schemas.microsoft.com/office/drawing/2014/main" id="{358ED46B-03B3-485F-F82A-49E1B60824C1}"/>
              </a:ext>
            </a:extLst>
          </p:cNvPr>
          <p:cNvSpPr>
            <a:spLocks/>
          </p:cNvSpPr>
          <p:nvPr/>
        </p:nvSpPr>
        <p:spPr bwMode="auto">
          <a:xfrm>
            <a:off x="5562600" y="2819400"/>
            <a:ext cx="349250" cy="838200"/>
          </a:xfrm>
          <a:prstGeom prst="rightBrace">
            <a:avLst>
              <a:gd name="adj1" fmla="val 12956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5" name="AutoShape 97">
            <a:extLst>
              <a:ext uri="{FF2B5EF4-FFF2-40B4-BE49-F238E27FC236}">
                <a16:creationId xmlns:a16="http://schemas.microsoft.com/office/drawing/2014/main" id="{119BBBD7-D017-6CCB-40F2-B5F406CAEADB}"/>
              </a:ext>
            </a:extLst>
          </p:cNvPr>
          <p:cNvSpPr>
            <a:spLocks/>
          </p:cNvSpPr>
          <p:nvPr/>
        </p:nvSpPr>
        <p:spPr bwMode="auto">
          <a:xfrm>
            <a:off x="5715000" y="4191000"/>
            <a:ext cx="349250" cy="1143000"/>
          </a:xfrm>
          <a:prstGeom prst="rightBrace">
            <a:avLst>
              <a:gd name="adj1" fmla="val 12955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6" name="Text Box 3">
            <a:extLst>
              <a:ext uri="{FF2B5EF4-FFF2-40B4-BE49-F238E27FC236}">
                <a16:creationId xmlns:a16="http://schemas.microsoft.com/office/drawing/2014/main" id="{A7FCA9D9-F783-4504-6F3B-EA6A3738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971800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Ancol bậc 2</a:t>
            </a:r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" name="Text Box 3">
            <a:extLst>
              <a:ext uri="{FF2B5EF4-FFF2-40B4-BE49-F238E27FC236}">
                <a16:creationId xmlns:a16="http://schemas.microsoft.com/office/drawing/2014/main" id="{6CAB9C2E-5A01-5B17-6023-5E3BA93E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419600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Ancol bậc 3</a:t>
            </a:r>
            <a:endParaRPr lang="en-US" altLang="en-US" sz="300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3157DD1-93B1-A60C-5B3D-BAB05C2399B3}"/>
              </a:ext>
            </a:extLst>
          </p:cNvPr>
          <p:cNvSpPr/>
          <p:nvPr/>
        </p:nvSpPr>
        <p:spPr>
          <a:xfrm>
            <a:off x="1524000" y="5638800"/>
            <a:ext cx="9144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itchFamily="2" charset="2"/>
              </a:rPr>
              <a:t>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ancol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tính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bằng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cacbon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no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kết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với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nhóm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–OH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701" name="Text Box 24">
            <a:extLst>
              <a:ext uri="{FF2B5EF4-FFF2-40B4-BE49-F238E27FC236}">
                <a16:creationId xmlns:a16="http://schemas.microsoft.com/office/drawing/2014/main" id="{75D3937C-B848-9B56-8EF2-03387C575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14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336" name="Rectangle 31">
            <a:extLst>
              <a:ext uri="{FF2B5EF4-FFF2-40B4-BE49-F238E27FC236}">
                <a16:creationId xmlns:a16="http://schemas.microsoft.com/office/drawing/2014/main" id="{7B7119E5-AEC4-F511-90ED-52CA5474B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7" y="41275"/>
            <a:ext cx="2232024" cy="585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Phân loại </a:t>
            </a:r>
            <a:endParaRPr lang="en-US" altLang="en-US" sz="320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/>
      <p:bldP spid="29700" grpId="0"/>
      <p:bldP spid="29702" grpId="0"/>
      <p:bldP spid="29703" grpId="0"/>
      <p:bldP spid="29705" grpId="0"/>
      <p:bldP spid="29706" grpId="0"/>
      <p:bldP spid="29710" grpId="0"/>
      <p:bldP spid="29711" grpId="0"/>
      <p:bldP spid="2971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297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A7E3FB90-B38B-F0B0-CDBC-48B9A9D33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798377"/>
            <a:ext cx="99250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Xét các ancol no, mạch hở, đơn chức:</a:t>
            </a:r>
          </a:p>
          <a:p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- Đồng phân về vị trí nhóm chức.</a:t>
            </a:r>
            <a:endParaRPr lang="pt-BR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pt-BR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Đồng phân về mạch cacbon.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Thí dụ: các đồng phân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ancohol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hợp chất có CTPT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3A753C41-3EBC-7265-A091-17033E309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1"/>
            <a:ext cx="9144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endParaRPr lang="pt-BR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romanUcPeriod"/>
            </a:pPr>
            <a:endParaRPr lang="pt-BR" altLang="en-US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1" name="Rectangle 13">
            <a:extLst>
              <a:ext uri="{FF2B5EF4-FFF2-40B4-BE49-F238E27FC236}">
                <a16:creationId xmlns:a16="http://schemas.microsoft.com/office/drawing/2014/main" id="{C05FF1D3-7B76-E5D4-C8C2-C97B67EDD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19807"/>
            <a:ext cx="9144000" cy="9906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pt-BR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Đồng phân và danh pháp</a:t>
            </a:r>
          </a:p>
          <a:p>
            <a:pPr marL="0" indent="0"/>
            <a:r>
              <a:rPr lang="pt-BR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Đồng phân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151" descr="C:\Users\Toshiba\Pictures\New folder\hình nền pp\Lecture_16.jpg">
            <a:extLst>
              <a:ext uri="{FF2B5EF4-FFF2-40B4-BE49-F238E27FC236}">
                <a16:creationId xmlns:a16="http://schemas.microsoft.com/office/drawing/2014/main" id="{35C4E65F-7E52-7D0F-26D4-951ED9B7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0"/>
            <a:ext cx="1155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35A42B-8B75-F77D-9A5D-D4171895F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504825"/>
            <a:ext cx="56525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Calibri" panose="020F0502020204030204" pitchFamily="34" charset="0"/>
              </a:rPr>
              <a:t>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Đồng phân C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 (C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OH) 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06">
            <a:extLst>
              <a:ext uri="{FF2B5EF4-FFF2-40B4-BE49-F238E27FC236}">
                <a16:creationId xmlns:a16="http://schemas.microsoft.com/office/drawing/2014/main" id="{287BF250-A702-F23D-14DF-A8BD6435F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953237"/>
              </p:ext>
            </p:extLst>
          </p:nvPr>
        </p:nvGraphicFramePr>
        <p:xfrm>
          <a:off x="2057400" y="1935163"/>
          <a:ext cx="36195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3" imgW="2781300" imgH="342900" progId="">
                  <p:embed/>
                </p:oleObj>
              </mc:Choice>
              <mc:Fallback>
                <p:oleObj name="ChemSketch" r:id="rId3" imgW="2781300" imgH="342900" progId="">
                  <p:embed/>
                  <p:pic>
                    <p:nvPicPr>
                      <p:cNvPr id="3" name="Object 206">
                        <a:extLst>
                          <a:ext uri="{FF2B5EF4-FFF2-40B4-BE49-F238E27FC236}">
                            <a16:creationId xmlns:a16="http://schemas.microsoft.com/office/drawing/2014/main" id="{287BF250-A702-F23D-14DF-A8BD6435F1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35163"/>
                        <a:ext cx="36195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07">
            <a:extLst>
              <a:ext uri="{FF2B5EF4-FFF2-40B4-BE49-F238E27FC236}">
                <a16:creationId xmlns:a16="http://schemas.microsoft.com/office/drawing/2014/main" id="{A4F1C85A-14F4-ABF8-79EE-4600DF3912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1600200"/>
          <a:ext cx="3467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5" imgW="2095500" imgH="698500" progId="ACD.ChemSketch.20">
                  <p:embed/>
                </p:oleObj>
              </mc:Choice>
              <mc:Fallback>
                <p:oleObj name="ChemSketch" r:id="rId5" imgW="2095500" imgH="698500" progId="ACD.ChemSketch.20">
                  <p:embed/>
                  <p:pic>
                    <p:nvPicPr>
                      <p:cNvPr id="4" name="Object 207">
                        <a:extLst>
                          <a:ext uri="{FF2B5EF4-FFF2-40B4-BE49-F238E27FC236}">
                            <a16:creationId xmlns:a16="http://schemas.microsoft.com/office/drawing/2014/main" id="{A4F1C85A-14F4-ABF8-79EE-4600DF3912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1600200"/>
                        <a:ext cx="34671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08">
            <a:extLst>
              <a:ext uri="{FF2B5EF4-FFF2-40B4-BE49-F238E27FC236}">
                <a16:creationId xmlns:a16="http://schemas.microsoft.com/office/drawing/2014/main" id="{04A7EEB5-3EA7-1F79-EF2F-2D2156DADB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115466"/>
              </p:ext>
            </p:extLst>
          </p:nvPr>
        </p:nvGraphicFramePr>
        <p:xfrm>
          <a:off x="2133600" y="3905250"/>
          <a:ext cx="313690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7" imgW="2222500" imgH="774700" progId="">
                  <p:embed/>
                </p:oleObj>
              </mc:Choice>
              <mc:Fallback>
                <p:oleObj name="ChemSketch" r:id="rId7" imgW="2222500" imgH="774700" progId="">
                  <p:embed/>
                  <p:pic>
                    <p:nvPicPr>
                      <p:cNvPr id="5" name="Object 208">
                        <a:extLst>
                          <a:ext uri="{FF2B5EF4-FFF2-40B4-BE49-F238E27FC236}">
                            <a16:creationId xmlns:a16="http://schemas.microsoft.com/office/drawing/2014/main" id="{04A7EEB5-3EA7-1F79-EF2F-2D2156DADB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905250"/>
                        <a:ext cx="3136900" cy="109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09">
            <a:extLst>
              <a:ext uri="{FF2B5EF4-FFF2-40B4-BE49-F238E27FC236}">
                <a16:creationId xmlns:a16="http://schemas.microsoft.com/office/drawing/2014/main" id="{E52A030E-DF1F-45A4-07C0-1989F44E0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57698"/>
              </p:ext>
            </p:extLst>
          </p:nvPr>
        </p:nvGraphicFramePr>
        <p:xfrm>
          <a:off x="7162800" y="3543300"/>
          <a:ext cx="2147888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9" imgW="1473200" imgH="1066800" progId="">
                  <p:embed/>
                </p:oleObj>
              </mc:Choice>
              <mc:Fallback>
                <p:oleObj name="ChemSketch" r:id="rId9" imgW="1473200" imgH="1066800" progId="">
                  <p:embed/>
                  <p:pic>
                    <p:nvPicPr>
                      <p:cNvPr id="6" name="Object 209">
                        <a:extLst>
                          <a:ext uri="{FF2B5EF4-FFF2-40B4-BE49-F238E27FC236}">
                            <a16:creationId xmlns:a16="http://schemas.microsoft.com/office/drawing/2014/main" id="{E52A030E-DF1F-45A4-07C0-1989F44E0D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3543300"/>
                        <a:ext cx="2147888" cy="155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86">
            <a:extLst>
              <a:ext uri="{FF2B5EF4-FFF2-40B4-BE49-F238E27FC236}">
                <a16:creationId xmlns:a16="http://schemas.microsoft.com/office/drawing/2014/main" id="{0062FF67-86E3-FF6E-B009-4E1B264B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2114551"/>
            <a:ext cx="23971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26627" name="Group 97">
            <a:extLst>
              <a:ext uri="{FF2B5EF4-FFF2-40B4-BE49-F238E27FC236}">
                <a16:creationId xmlns:a16="http://schemas.microsoft.com/office/drawing/2014/main" id="{C82A27B3-2CAF-F40C-B8F9-9E04EFA880E8}"/>
              </a:ext>
            </a:extLst>
          </p:cNvPr>
          <p:cNvGrpSpPr>
            <a:grpSpLocks/>
          </p:cNvGrpSpPr>
          <p:nvPr/>
        </p:nvGrpSpPr>
        <p:grpSpPr bwMode="auto">
          <a:xfrm>
            <a:off x="851339" y="1245481"/>
            <a:ext cx="10394729" cy="1438275"/>
            <a:chOff x="192" y="1055"/>
            <a:chExt cx="5382" cy="906"/>
          </a:xfrm>
        </p:grpSpPr>
        <p:sp>
          <p:nvSpPr>
            <p:cNvPr id="26636" name="Text Box 80">
              <a:extLst>
                <a:ext uri="{FF2B5EF4-FFF2-40B4-BE49-F238E27FC236}">
                  <a16:creationId xmlns:a16="http://schemas.microsoft.com/office/drawing/2014/main" id="{B548D1AE-8060-E5AC-645A-0819CB5EE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81"/>
              <a:ext cx="1410" cy="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Tên monoancohol</a:t>
              </a:r>
              <a:r>
                <a:rPr lang="en-US" altLang="en-US" sz="25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639" name="Text Box 83">
              <a:extLst>
                <a:ext uri="{FF2B5EF4-FFF2-40B4-BE49-F238E27FC236}">
                  <a16:creationId xmlns:a16="http://schemas.microsoft.com/office/drawing/2014/main" id="{6CB144E4-ACBD-5C6D-7C79-4FED412DB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6" y="1055"/>
              <a:ext cx="1278" cy="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>
                  <a:solidFill>
                    <a:srgbClr val="9933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</a:rPr>
                <a:t>tên hydrocarbon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>
                  <a:solidFill>
                    <a:srgbClr val="9933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</a:rPr>
                <a:t>(bỏ e) </a:t>
              </a:r>
            </a:p>
          </p:txBody>
        </p:sp>
        <p:sp>
          <p:nvSpPr>
            <p:cNvPr id="26640" name="Text Box 84">
              <a:extLst>
                <a:ext uri="{FF2B5EF4-FFF2-40B4-BE49-F238E27FC236}">
                  <a16:creationId xmlns:a16="http://schemas.microsoft.com/office/drawing/2014/main" id="{23AA24C4-CE6E-B2CA-6ED9-097D2EB2C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" y="1055"/>
              <a:ext cx="1178" cy="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>
                  <a:solidFill>
                    <a:srgbClr val="006600"/>
                  </a:solidFill>
                  <a:highlight>
                    <a:srgbClr val="00FFFF"/>
                  </a:highlight>
                  <a:latin typeface="Times New Roman" panose="02020603050405020304" pitchFamily="18" charset="0"/>
                </a:rPr>
                <a:t>số nhỏ nhất chỉ vị trí nhóm -OH</a:t>
              </a:r>
            </a:p>
          </p:txBody>
        </p:sp>
        <p:sp>
          <p:nvSpPr>
            <p:cNvPr id="26641" name="Text Box 85">
              <a:extLst>
                <a:ext uri="{FF2B5EF4-FFF2-40B4-BE49-F238E27FC236}">
                  <a16:creationId xmlns:a16="http://schemas.microsoft.com/office/drawing/2014/main" id="{70FEC718-D5F3-3482-E415-A9CCCBC85A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0" y="1276"/>
              <a:ext cx="70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</a:rPr>
                <a:t>+</a:t>
              </a:r>
              <a:r>
                <a:rPr lang="en-US" altLang="en-US" sz="2800">
                  <a:solidFill>
                    <a:srgbClr val="FF0066"/>
                  </a:solidFill>
                  <a:highlight>
                    <a:srgbClr val="00FF00"/>
                  </a:highlight>
                  <a:latin typeface="Times New Roman" panose="02020603050405020304" pitchFamily="18" charset="0"/>
                </a:rPr>
                <a:t> “ol”</a:t>
              </a:r>
            </a:p>
          </p:txBody>
        </p:sp>
        <p:sp>
          <p:nvSpPr>
            <p:cNvPr id="26642" name="Text Box 87">
              <a:extLst>
                <a:ext uri="{FF2B5EF4-FFF2-40B4-BE49-F238E27FC236}">
                  <a16:creationId xmlns:a16="http://schemas.microsoft.com/office/drawing/2014/main" id="{BB14AECF-ECFC-D0E4-38B3-42257F7A2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4" y="1284"/>
              <a:ext cx="142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6645" name="Text Box 88">
              <a:extLst>
                <a:ext uri="{FF2B5EF4-FFF2-40B4-BE49-F238E27FC236}">
                  <a16:creationId xmlns:a16="http://schemas.microsoft.com/office/drawing/2014/main" id="{4E06F9DB-E8C6-51BA-7225-B95552D68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4" y="1295"/>
              <a:ext cx="240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6628" name="Text Box 101">
            <a:extLst>
              <a:ext uri="{FF2B5EF4-FFF2-40B4-BE49-F238E27FC236}">
                <a16:creationId xmlns:a16="http://schemas.microsoft.com/office/drawing/2014/main" id="{E51DF419-DCEB-7E49-56DB-3245E8EAA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667001"/>
            <a:ext cx="815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Rectangle 28">
            <a:extLst>
              <a:ext uri="{FF2B5EF4-FFF2-40B4-BE49-F238E27FC236}">
                <a16:creationId xmlns:a16="http://schemas.microsoft.com/office/drawing/2014/main" id="{CA1C02EE-8801-FE07-3D74-4FC022CD2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73" y="4035959"/>
            <a:ext cx="2057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pt-BR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Rectangle 29">
            <a:extLst>
              <a:ext uri="{FF2B5EF4-FFF2-40B4-BE49-F238E27FC236}">
                <a16:creationId xmlns:a16="http://schemas.microsoft.com/office/drawing/2014/main" id="{CD618B4A-F881-69E2-39A8-40AD9CB4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516806"/>
            <a:ext cx="853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+ Chọn mạch chính là mạch dài nhất và chứa nguyên tử C liên kết với nhóm –OH.</a:t>
            </a:r>
            <a:endParaRPr lang="en-US" altLang="en-US" sz="3000"/>
          </a:p>
        </p:txBody>
      </p:sp>
      <p:sp>
        <p:nvSpPr>
          <p:cNvPr id="17416" name="Rectangle 30">
            <a:extLst>
              <a:ext uri="{FF2B5EF4-FFF2-40B4-BE49-F238E27FC236}">
                <a16:creationId xmlns:a16="http://schemas.microsoft.com/office/drawing/2014/main" id="{D21374F7-0FC4-C342-7042-FFDBE55FD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693970"/>
            <a:ext cx="853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+ Đánh số thứ tự nguyên tử C mạch chính: bắt đầu từ phía gần nhóm –OH hơn.</a:t>
            </a:r>
          </a:p>
        </p:txBody>
      </p:sp>
      <p:sp>
        <p:nvSpPr>
          <p:cNvPr id="26633" name="Rectangle 31">
            <a:extLst>
              <a:ext uri="{FF2B5EF4-FFF2-40B4-BE49-F238E27FC236}">
                <a16:creationId xmlns:a16="http://schemas.microsoft.com/office/drawing/2014/main" id="{7001D1DF-2C7A-AD99-7F59-C40DCE550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965" y="796160"/>
            <a:ext cx="457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Tên thay thế</a:t>
            </a:r>
          </a:p>
        </p:txBody>
      </p:sp>
      <p:sp>
        <p:nvSpPr>
          <p:cNvPr id="26634" name="Rectangle 13">
            <a:extLst>
              <a:ext uri="{FF2B5EF4-FFF2-40B4-BE49-F238E27FC236}">
                <a16:creationId xmlns:a16="http://schemas.microsoft.com/office/drawing/2014/main" id="{52866DE9-6CDC-6A2E-AAC6-A60DE8A7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39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  3. </a:t>
            </a: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2. Danh ph</a:t>
            </a: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</a:rPr>
              <a:t>áp</a:t>
            </a:r>
          </a:p>
        </p:txBody>
      </p:sp>
      <p:sp>
        <p:nvSpPr>
          <p:cNvPr id="26635" name="Rectangle 20">
            <a:extLst>
              <a:ext uri="{FF2B5EF4-FFF2-40B4-BE49-F238E27FC236}">
                <a16:creationId xmlns:a16="http://schemas.microsoft.com/office/drawing/2014/main" id="{2A0A39AF-BDB1-2788-0D6E-C625B9F5C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31" y="1429413"/>
            <a:ext cx="4965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200"/>
          </a:p>
        </p:txBody>
      </p:sp>
      <p:grpSp>
        <p:nvGrpSpPr>
          <p:cNvPr id="3" name="Group 97">
            <a:extLst>
              <a:ext uri="{FF2B5EF4-FFF2-40B4-BE49-F238E27FC236}">
                <a16:creationId xmlns:a16="http://schemas.microsoft.com/office/drawing/2014/main" id="{09CA87DB-8952-2A59-D590-2BC5F35A03AD}"/>
              </a:ext>
            </a:extLst>
          </p:cNvPr>
          <p:cNvGrpSpPr>
            <a:grpSpLocks/>
          </p:cNvGrpSpPr>
          <p:nvPr/>
        </p:nvGrpSpPr>
        <p:grpSpPr bwMode="auto">
          <a:xfrm>
            <a:off x="935431" y="2575030"/>
            <a:ext cx="10779648" cy="1438276"/>
            <a:chOff x="192" y="1055"/>
            <a:chExt cx="5576" cy="906"/>
          </a:xfrm>
        </p:grpSpPr>
        <p:sp>
          <p:nvSpPr>
            <p:cNvPr id="4" name="Text Box 80">
              <a:extLst>
                <a:ext uri="{FF2B5EF4-FFF2-40B4-BE49-F238E27FC236}">
                  <a16:creationId xmlns:a16="http://schemas.microsoft.com/office/drawing/2014/main" id="{92CEF388-EF95-5096-864D-5023F3716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181"/>
              <a:ext cx="1410" cy="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Tên polyancohol</a:t>
              </a:r>
              <a:r>
                <a:rPr lang="en-US" altLang="en-US" sz="250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Text Box 83">
              <a:extLst>
                <a:ext uri="{FF2B5EF4-FFF2-40B4-BE49-F238E27FC236}">
                  <a16:creationId xmlns:a16="http://schemas.microsoft.com/office/drawing/2014/main" id="{816D7C20-FE2C-578D-7A8A-D4F20A810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2" y="1055"/>
              <a:ext cx="1016" cy="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>
                  <a:solidFill>
                    <a:srgbClr val="9933F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</a:rPr>
                <a:t>tên hydrocarbon 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2500">
                <a:solidFill>
                  <a:srgbClr val="9933FF"/>
                </a:solidFill>
                <a:highlight>
                  <a:srgbClr val="FFFF00"/>
                </a:highlight>
                <a:latin typeface="Times New Roman" panose="02020603050405020304" pitchFamily="18" charset="0"/>
              </a:endParaRPr>
            </a:p>
          </p:txBody>
        </p:sp>
        <p:sp>
          <p:nvSpPr>
            <p:cNvPr id="6" name="Text Box 84">
              <a:extLst>
                <a:ext uri="{FF2B5EF4-FFF2-40B4-BE49-F238E27FC236}">
                  <a16:creationId xmlns:a16="http://schemas.microsoft.com/office/drawing/2014/main" id="{6F06490A-0776-A774-5903-60426DB47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1168"/>
              <a:ext cx="1054" cy="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500">
                  <a:solidFill>
                    <a:srgbClr val="006600"/>
                  </a:solidFill>
                  <a:highlight>
                    <a:srgbClr val="00FFFF"/>
                  </a:highlight>
                  <a:latin typeface="Times New Roman" panose="02020603050405020304" pitchFamily="18" charset="0"/>
                </a:rPr>
                <a:t>số chỉ vị trí nhóm -OH</a:t>
              </a:r>
            </a:p>
          </p:txBody>
        </p:sp>
        <p:sp>
          <p:nvSpPr>
            <p:cNvPr id="7" name="Text Box 85">
              <a:extLst>
                <a:ext uri="{FF2B5EF4-FFF2-40B4-BE49-F238E27FC236}">
                  <a16:creationId xmlns:a16="http://schemas.microsoft.com/office/drawing/2014/main" id="{7F700228-7C10-BC4E-506B-5B405A0AF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" y="1276"/>
              <a:ext cx="704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</a:rPr>
                <a:t>+</a:t>
              </a:r>
              <a:r>
                <a:rPr lang="en-US" altLang="en-US" sz="2800">
                  <a:solidFill>
                    <a:srgbClr val="FF0066"/>
                  </a:solidFill>
                  <a:highlight>
                    <a:srgbClr val="00FF00"/>
                  </a:highlight>
                  <a:latin typeface="Times New Roman" panose="02020603050405020304" pitchFamily="18" charset="0"/>
                </a:rPr>
                <a:t> “ol”</a:t>
              </a:r>
            </a:p>
          </p:txBody>
        </p:sp>
        <p:sp>
          <p:nvSpPr>
            <p:cNvPr id="8" name="Text Box 87">
              <a:extLst>
                <a:ext uri="{FF2B5EF4-FFF2-40B4-BE49-F238E27FC236}">
                  <a16:creationId xmlns:a16="http://schemas.microsoft.com/office/drawing/2014/main" id="{6DA29DF1-2C65-7BCD-749E-C6B55BAD7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1297"/>
              <a:ext cx="142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" name="Text Box 88">
              <a:extLst>
                <a:ext uri="{FF2B5EF4-FFF2-40B4-BE49-F238E27FC236}">
                  <a16:creationId xmlns:a16="http://schemas.microsoft.com/office/drawing/2014/main" id="{76E244C2-E7FF-D72B-CEEC-0271211E0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1" y="1204"/>
              <a:ext cx="240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0" name="Rectangle 20">
            <a:extLst>
              <a:ext uri="{FF2B5EF4-FFF2-40B4-BE49-F238E27FC236}">
                <a16:creationId xmlns:a16="http://schemas.microsoft.com/office/drawing/2014/main" id="{15F29E73-589D-7076-E5CE-2484FC984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51" y="2748456"/>
            <a:ext cx="4965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2200"/>
          </a:p>
        </p:txBody>
      </p:sp>
      <p:sp>
        <p:nvSpPr>
          <p:cNvPr id="11" name="Text Box 84">
            <a:extLst>
              <a:ext uri="{FF2B5EF4-FFF2-40B4-BE49-F238E27FC236}">
                <a16:creationId xmlns:a16="http://schemas.microsoft.com/office/drawing/2014/main" id="{FCEEA279-B3E7-0114-A129-6ACAB2132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325" y="2638970"/>
            <a:ext cx="2039550" cy="1246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500">
                <a:solidFill>
                  <a:srgbClr val="006600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Từ chỉ số lượng nhóm -OH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9C5A7936-A457-55DC-CA7D-68530FAA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758" y="3060859"/>
            <a:ext cx="274518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 descr="20%">
            <a:extLst>
              <a:ext uri="{FF2B5EF4-FFF2-40B4-BE49-F238E27FC236}">
                <a16:creationId xmlns:a16="http://schemas.microsoft.com/office/drawing/2014/main" id="{72A11509-690B-635B-716C-2AE1B240C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648" y="841375"/>
            <a:ext cx="10247586" cy="54356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>
                <a:latin typeface="Times New Roman" panose="02020603050405020304" pitchFamily="18" charset="0"/>
              </a:rPr>
              <a:t>  </a:t>
            </a: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vi-VN" altLang="en-US" sz="2500">
              <a:latin typeface="Times New Roman" panose="02020603050405020304" pitchFamily="18" charset="0"/>
            </a:endParaRPr>
          </a:p>
        </p:txBody>
      </p:sp>
      <p:sp>
        <p:nvSpPr>
          <p:cNvPr id="27651" name="Oval 69">
            <a:extLst>
              <a:ext uri="{FF2B5EF4-FFF2-40B4-BE49-F238E27FC236}">
                <a16:creationId xmlns:a16="http://schemas.microsoft.com/office/drawing/2014/main" id="{A2DD5235-2031-76CA-0F27-0BC78E7D0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69" y="238125"/>
            <a:ext cx="457200" cy="457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33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7652" name="Rectangle 71">
            <a:extLst>
              <a:ext uri="{FF2B5EF4-FFF2-40B4-BE49-F238E27FC236}">
                <a16:creationId xmlns:a16="http://schemas.microsoft.com/office/drawing/2014/main" id="{0FC4AC2F-8F8A-BA5F-04DE-E6125861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143001"/>
            <a:ext cx="368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1"/>
              </a:buClr>
              <a:buSzPct val="110000"/>
            </a:pPr>
            <a:r>
              <a:rPr lang="en-US" altLang="en-US" sz="2800">
                <a:latin typeface="Times New Roman" panose="02020603050405020304" pitchFamily="18" charset="0"/>
              </a:rPr>
              <a:t>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latin typeface="Times New Roman" panose="02020603050405020304" pitchFamily="18" charset="0"/>
              </a:rPr>
              <a:t>-CH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 </a:t>
            </a:r>
            <a:r>
              <a:rPr lang="en-US" altLang="en-US" sz="2800">
                <a:latin typeface="Times New Roman" panose="02020603050405020304" pitchFamily="18" charset="0"/>
              </a:rPr>
              <a:t>-CH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-CH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OH</a:t>
            </a:r>
          </a:p>
        </p:txBody>
      </p:sp>
      <p:grpSp>
        <p:nvGrpSpPr>
          <p:cNvPr id="27653" name="Group 72">
            <a:extLst>
              <a:ext uri="{FF2B5EF4-FFF2-40B4-BE49-F238E27FC236}">
                <a16:creationId xmlns:a16="http://schemas.microsoft.com/office/drawing/2014/main" id="{AA03FD9F-CAFB-E5E7-C5E3-687435552893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27426"/>
            <a:ext cx="3733800" cy="1031875"/>
            <a:chOff x="2496" y="1584"/>
            <a:chExt cx="2352" cy="650"/>
          </a:xfrm>
        </p:grpSpPr>
        <p:sp>
          <p:nvSpPr>
            <p:cNvPr id="27670" name="Rectangle 73">
              <a:extLst>
                <a:ext uri="{FF2B5EF4-FFF2-40B4-BE49-F238E27FC236}">
                  <a16:creationId xmlns:a16="http://schemas.microsoft.com/office/drawing/2014/main" id="{2EA62AB1-A67E-5664-12EF-E01C236D5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584"/>
              <a:ext cx="2352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2800">
                  <a:latin typeface="Times New Roman" panose="02020603050405020304" pitchFamily="18" charset="0"/>
                </a:rPr>
                <a:t>- CH-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2</a:t>
              </a:r>
              <a:r>
                <a:rPr lang="en-US" altLang="en-US" sz="2800">
                  <a:latin typeface="Times New Roman" panose="02020603050405020304" pitchFamily="18" charset="0"/>
                </a:rPr>
                <a:t>OH</a:t>
              </a: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671" name="Line 74">
              <a:extLst>
                <a:ext uri="{FF2B5EF4-FFF2-40B4-BE49-F238E27FC236}">
                  <a16:creationId xmlns:a16="http://schemas.microsoft.com/office/drawing/2014/main" id="{E4C1EF2F-1977-5B7C-6C81-8A79AB091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" y="18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4" name="Group 75">
            <a:extLst>
              <a:ext uri="{FF2B5EF4-FFF2-40B4-BE49-F238E27FC236}">
                <a16:creationId xmlns:a16="http://schemas.microsoft.com/office/drawing/2014/main" id="{30E225D7-3BA9-FA9D-9A71-62395CE3E0D5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209801"/>
            <a:ext cx="3733800" cy="1031875"/>
            <a:chOff x="2496" y="1584"/>
            <a:chExt cx="2352" cy="650"/>
          </a:xfrm>
        </p:grpSpPr>
        <p:sp>
          <p:nvSpPr>
            <p:cNvPr id="27668" name="Rectangle 76">
              <a:extLst>
                <a:ext uri="{FF2B5EF4-FFF2-40B4-BE49-F238E27FC236}">
                  <a16:creationId xmlns:a16="http://schemas.microsoft.com/office/drawing/2014/main" id="{364D01DF-910F-3DA5-01D2-7181A56A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584"/>
              <a:ext cx="2352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2800">
                  <a:latin typeface="Times New Roman" panose="02020603050405020304" pitchFamily="18" charset="0"/>
                </a:rPr>
                <a:t>- CH-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2</a:t>
              </a:r>
              <a:r>
                <a:rPr lang="en-US" altLang="en-US" sz="2800">
                  <a:latin typeface="Times New Roman" panose="02020603050405020304" pitchFamily="18" charset="0"/>
                </a:rPr>
                <a:t>-CH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 OH</a:t>
              </a:r>
              <a:endParaRPr lang="en-US" altLang="en-US" sz="2800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27669" name="Line 77">
              <a:extLst>
                <a:ext uri="{FF2B5EF4-FFF2-40B4-BE49-F238E27FC236}">
                  <a16:creationId xmlns:a16="http://schemas.microsoft.com/office/drawing/2014/main" id="{1CE7D2B3-2510-1C75-9850-1F4E09D5D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0" y="187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78">
            <a:extLst>
              <a:ext uri="{FF2B5EF4-FFF2-40B4-BE49-F238E27FC236}">
                <a16:creationId xmlns:a16="http://schemas.microsoft.com/office/drawing/2014/main" id="{E20C8976-7A42-4D6F-C0B4-638743282EE8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4597400"/>
            <a:ext cx="3733800" cy="1544638"/>
            <a:chOff x="2160" y="2928"/>
            <a:chExt cx="2352" cy="973"/>
          </a:xfrm>
        </p:grpSpPr>
        <p:sp>
          <p:nvSpPr>
            <p:cNvPr id="27665" name="Rectangle 79">
              <a:extLst>
                <a:ext uri="{FF2B5EF4-FFF2-40B4-BE49-F238E27FC236}">
                  <a16:creationId xmlns:a16="http://schemas.microsoft.com/office/drawing/2014/main" id="{1E637CBC-D7C9-C129-1732-A828BFC98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2352" cy="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OH</a:t>
              </a: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2800">
                  <a:latin typeface="Times New Roman" panose="02020603050405020304" pitchFamily="18" charset="0"/>
                </a:rPr>
                <a:t>- C -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  <a:endParaRPr lang="en-US" altLang="en-US" sz="280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SzPct val="110000"/>
              </a:pPr>
              <a:r>
                <a:rPr lang="en-US" altLang="en-US" sz="2800">
                  <a:latin typeface="Times New Roman" panose="02020603050405020304" pitchFamily="18" charset="0"/>
                </a:rPr>
                <a:t>         CH</a:t>
              </a:r>
              <a:r>
                <a:rPr lang="en-US" altLang="en-US" sz="2800" baseline="-250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666" name="Line 80">
              <a:extLst>
                <a:ext uri="{FF2B5EF4-FFF2-40B4-BE49-F238E27FC236}">
                  <a16:creationId xmlns:a16="http://schemas.microsoft.com/office/drawing/2014/main" id="{D21DB153-2FD6-FFA5-EA93-70C4F0F17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2" y="3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81">
              <a:extLst>
                <a:ext uri="{FF2B5EF4-FFF2-40B4-BE49-F238E27FC236}">
                  <a16:creationId xmlns:a16="http://schemas.microsoft.com/office/drawing/2014/main" id="{8B018DA9-F22A-BFB7-F8E7-B8C4D153E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21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794" name="Text Box 82">
            <a:extLst>
              <a:ext uri="{FF2B5EF4-FFF2-40B4-BE49-F238E27FC236}">
                <a16:creationId xmlns:a16="http://schemas.microsoft.com/office/drawing/2014/main" id="{4C59C4A7-80EC-DF5B-CF17-0C6263FCA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609726"/>
            <a:ext cx="563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butan – 1- ol</a:t>
            </a:r>
          </a:p>
        </p:txBody>
      </p:sp>
      <p:sp>
        <p:nvSpPr>
          <p:cNvPr id="27657" name="Text Box 86">
            <a:extLst>
              <a:ext uri="{FF2B5EF4-FFF2-40B4-BE49-F238E27FC236}">
                <a16:creationId xmlns:a16="http://schemas.microsoft.com/office/drawing/2014/main" id="{FD755E3D-7A94-3381-F190-35FF35FED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7952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(1)</a:t>
            </a:r>
          </a:p>
        </p:txBody>
      </p:sp>
      <p:sp>
        <p:nvSpPr>
          <p:cNvPr id="27658" name="Text Box 87">
            <a:extLst>
              <a:ext uri="{FF2B5EF4-FFF2-40B4-BE49-F238E27FC236}">
                <a16:creationId xmlns:a16="http://schemas.microsoft.com/office/drawing/2014/main" id="{D99BE982-E94B-1755-8DC6-D21E8585D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7012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(2)</a:t>
            </a:r>
          </a:p>
        </p:txBody>
      </p:sp>
      <p:sp>
        <p:nvSpPr>
          <p:cNvPr id="27659" name="Text Box 88">
            <a:extLst>
              <a:ext uri="{FF2B5EF4-FFF2-40B4-BE49-F238E27FC236}">
                <a16:creationId xmlns:a16="http://schemas.microsoft.com/office/drawing/2014/main" id="{9BA37517-F1D6-62EA-33D3-E609B510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(3)</a:t>
            </a:r>
          </a:p>
        </p:txBody>
      </p:sp>
      <p:sp>
        <p:nvSpPr>
          <p:cNvPr id="27660" name="Text Box 89">
            <a:extLst>
              <a:ext uri="{FF2B5EF4-FFF2-40B4-BE49-F238E27FC236}">
                <a16:creationId xmlns:a16="http://schemas.microsoft.com/office/drawing/2014/main" id="{8FA25C5A-B511-B4E2-660A-179B5C091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816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(4)</a:t>
            </a:r>
          </a:p>
        </p:txBody>
      </p:sp>
      <p:sp>
        <p:nvSpPr>
          <p:cNvPr id="115802" name="Text Box 90">
            <a:extLst>
              <a:ext uri="{FF2B5EF4-FFF2-40B4-BE49-F238E27FC236}">
                <a16:creationId xmlns:a16="http://schemas.microsoft.com/office/drawing/2014/main" id="{A268E017-DE8F-C9DB-8983-CD33AEA58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676526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butan – 2- ol</a:t>
            </a:r>
          </a:p>
        </p:txBody>
      </p:sp>
      <p:sp>
        <p:nvSpPr>
          <p:cNvPr id="115803" name="Text Box 91">
            <a:extLst>
              <a:ext uri="{FF2B5EF4-FFF2-40B4-BE49-F238E27FC236}">
                <a16:creationId xmlns:a16="http://schemas.microsoft.com/office/drawing/2014/main" id="{D1358CB7-5D56-F029-BCA9-24AFA5BF2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31019"/>
            <a:ext cx="396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 – methylpropan – 1- ol</a:t>
            </a:r>
          </a:p>
        </p:txBody>
      </p:sp>
      <p:sp>
        <p:nvSpPr>
          <p:cNvPr id="115804" name="Text Box 92">
            <a:extLst>
              <a:ext uri="{FF2B5EF4-FFF2-40B4-BE49-F238E27FC236}">
                <a16:creationId xmlns:a16="http://schemas.microsoft.com/office/drawing/2014/main" id="{718C67A7-960C-A33A-7D83-795DE302B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953000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2-metylpropan – 2 - ol</a:t>
            </a:r>
          </a:p>
        </p:txBody>
      </p:sp>
      <p:sp>
        <p:nvSpPr>
          <p:cNvPr id="27664" name="Text Box 35">
            <a:extLst>
              <a:ext uri="{FF2B5EF4-FFF2-40B4-BE49-F238E27FC236}">
                <a16:creationId xmlns:a16="http://schemas.microsoft.com/office/drawing/2014/main" id="{B6656538-9DB0-B009-17C4-4F61B02E3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409" y="212725"/>
            <a:ext cx="95328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Tên các ancol  ứng công thức 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94" grpId="0"/>
      <p:bldP spid="115802" grpId="0"/>
      <p:bldP spid="115803" grpId="0"/>
      <p:bldP spid="1158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5">
            <a:extLst>
              <a:ext uri="{FF2B5EF4-FFF2-40B4-BE49-F238E27FC236}">
                <a16:creationId xmlns:a16="http://schemas.microsoft.com/office/drawing/2014/main" id="{A6C0E14B-3D32-97DC-B8DD-210DEF3DE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838201"/>
            <a:ext cx="378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b. Tên thông thường:</a:t>
            </a:r>
          </a:p>
        </p:txBody>
      </p:sp>
      <p:sp>
        <p:nvSpPr>
          <p:cNvPr id="16387" name="Rectangle 37">
            <a:extLst>
              <a:ext uri="{FF2B5EF4-FFF2-40B4-BE49-F238E27FC236}">
                <a16:creationId xmlns:a16="http://schemas.microsoft.com/office/drawing/2014/main" id="{0904CF3B-7164-512C-862E-AEEF4B1E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503364"/>
            <a:ext cx="8014138" cy="553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en-US" sz="3000">
                <a:latin typeface="Times New Roman" panose="02020603050405020304" pitchFamily="18" charset="0"/>
              </a:rPr>
              <a:t>Tên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>
                <a:latin typeface="Times New Roman" panose="02020603050405020304" pitchFamily="18" charset="0"/>
              </a:rPr>
              <a:t>= </a:t>
            </a:r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tên gốc hydrocacbonxyl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 + alcohol </a:t>
            </a:r>
            <a:endParaRPr lang="en-US" altLang="en-US" sz="30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49829" name="Group 325">
            <a:extLst>
              <a:ext uri="{FF2B5EF4-FFF2-40B4-BE49-F238E27FC236}">
                <a16:creationId xmlns:a16="http://schemas.microsoft.com/office/drawing/2014/main" id="{3577C0E4-DDE7-90AE-64A8-1A1F839FCCB8}"/>
              </a:ext>
            </a:extLst>
          </p:cNvPr>
          <p:cNvGraphicFramePr>
            <a:graphicFrameLocks noGrp="1"/>
          </p:cNvGraphicFramePr>
          <p:nvPr/>
        </p:nvGraphicFramePr>
        <p:xfrm>
          <a:off x="1752601" y="2209800"/>
          <a:ext cx="8458201" cy="2194048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ngtư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̉ C 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thức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cấu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tạo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thường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–OH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–OH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–OH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656" marB="4565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823" name="Rectangle 319">
            <a:extLst>
              <a:ext uri="{FF2B5EF4-FFF2-40B4-BE49-F238E27FC236}">
                <a16:creationId xmlns:a16="http://schemas.microsoft.com/office/drawing/2014/main" id="{C4079522-AFDF-DDCE-CDFE-224D6B8AE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3276600"/>
            <a:ext cx="22509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Ethyl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alcohol</a:t>
            </a:r>
          </a:p>
        </p:txBody>
      </p:sp>
      <p:sp>
        <p:nvSpPr>
          <p:cNvPr id="149824" name="Rectangle 320">
            <a:extLst>
              <a:ext uri="{FF2B5EF4-FFF2-40B4-BE49-F238E27FC236}">
                <a16:creationId xmlns:a16="http://schemas.microsoft.com/office/drawing/2014/main" id="{E774E4C8-2330-1521-A04D-24A62CBC4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1" y="2819400"/>
            <a:ext cx="25282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Methyl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 alcohol</a:t>
            </a:r>
          </a:p>
        </p:txBody>
      </p:sp>
      <p:sp>
        <p:nvSpPr>
          <p:cNvPr id="149826" name="Rectangle 322">
            <a:extLst>
              <a:ext uri="{FF2B5EF4-FFF2-40B4-BE49-F238E27FC236}">
                <a16:creationId xmlns:a16="http://schemas.microsoft.com/office/drawing/2014/main" id="{6DD6F95C-7287-DF16-6FF0-AF06CBC42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1" y="3810000"/>
            <a:ext cx="24416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Propyl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alcohol</a:t>
            </a:r>
          </a:p>
        </p:txBody>
      </p:sp>
      <p:sp>
        <p:nvSpPr>
          <p:cNvPr id="25629" name="Rectangle 13">
            <a:extLst>
              <a:ext uri="{FF2B5EF4-FFF2-40B4-BE49-F238E27FC236}">
                <a16:creationId xmlns:a16="http://schemas.microsoft.com/office/drawing/2014/main" id="{BF41F804-3B09-015C-9399-F079C5FF8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</a:rPr>
              <a:t>  3. </a:t>
            </a: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2. Danh ph</a:t>
            </a:r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</a:rPr>
              <a:t>áp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52D99E-401B-3FBD-C940-82325FD2D4D5}"/>
              </a:ext>
            </a:extLst>
          </p:cNvPr>
          <p:cNvGraphicFramePr>
            <a:graphicFrameLocks noGrp="1"/>
          </p:cNvGraphicFramePr>
          <p:nvPr/>
        </p:nvGraphicFramePr>
        <p:xfrm>
          <a:off x="1752601" y="4419601"/>
          <a:ext cx="8458201" cy="549275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–CH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(OH)–CH</a:t>
                      </a:r>
                      <a:r>
                        <a:rPr kumimoji="0" lang="en-US" sz="3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  <a:endParaRPr kumimoji="0" lang="en-US" sz="3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altLang="en-US" sz="3000" dirty="0">
                        <a:solidFill>
                          <a:srgbClr val="0000FF"/>
                        </a:solidFill>
                        <a:latin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Rectangle 322">
            <a:extLst>
              <a:ext uri="{FF2B5EF4-FFF2-40B4-BE49-F238E27FC236}">
                <a16:creationId xmlns:a16="http://schemas.microsoft.com/office/drawing/2014/main" id="{AE1B4A10-4032-B01B-3AEB-595EE278C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419600"/>
            <a:ext cx="28905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Isopropyl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alcohol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42F871-9A42-7A0B-6B66-8C08B201D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953001"/>
            <a:ext cx="306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 = 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–CH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OH</a:t>
            </a:r>
            <a:endParaRPr lang="en-US" altLang="en-US" sz="2800">
              <a:latin typeface="Verdana" panose="020B0604030504040204" pitchFamily="34" charset="0"/>
            </a:endParaRPr>
          </a:p>
        </p:txBody>
      </p:sp>
      <p:sp>
        <p:nvSpPr>
          <p:cNvPr id="15" name="Rectangle 322">
            <a:extLst>
              <a:ext uri="{FF2B5EF4-FFF2-40B4-BE49-F238E27FC236}">
                <a16:creationId xmlns:a16="http://schemas.microsoft.com/office/drawing/2014/main" id="{A9D42364-2E7E-4DAA-38DD-0DEB46CF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89564"/>
            <a:ext cx="23038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Allyl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alcohol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D0610D-F827-F69A-E046-1435BE11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888039"/>
            <a:ext cx="212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C</a:t>
            </a:r>
            <a:r>
              <a:rPr lang="en-US" altLang="en-US" sz="2800" baseline="-25000">
                <a:latin typeface="Times New Roman" panose="02020603050405020304" pitchFamily="18" charset="0"/>
              </a:rPr>
              <a:t>6</a:t>
            </a:r>
            <a:r>
              <a:rPr lang="en-US" altLang="en-US" sz="2800">
                <a:latin typeface="Times New Roman" panose="02020603050405020304" pitchFamily="18" charset="0"/>
              </a:rPr>
              <a:t>H</a:t>
            </a:r>
            <a:r>
              <a:rPr lang="en-US" altLang="en-US" sz="2800" baseline="-25000">
                <a:latin typeface="Times New Roman" panose="02020603050405020304" pitchFamily="18" charset="0"/>
              </a:rPr>
              <a:t>5 </a:t>
            </a:r>
            <a:r>
              <a:rPr lang="en-US" altLang="en-US" sz="2800">
                <a:latin typeface="Times New Roman" panose="02020603050405020304" pitchFamily="18" charset="0"/>
              </a:rPr>
              <a:t>CH</a:t>
            </a:r>
            <a:r>
              <a:rPr lang="en-US" altLang="en-US" sz="2800" baseline="-25000">
                <a:latin typeface="Times New Roman" panose="02020603050405020304" pitchFamily="18" charset="0"/>
              </a:rPr>
              <a:t>2</a:t>
            </a:r>
            <a:r>
              <a:rPr lang="en-US" altLang="en-US" sz="2800">
                <a:latin typeface="Times New Roman" panose="02020603050405020304" pitchFamily="18" charset="0"/>
              </a:rPr>
              <a:t>OH</a:t>
            </a:r>
            <a:endParaRPr lang="en-US" altLang="en-US" sz="2800">
              <a:latin typeface="Verdana" panose="020B0604030504040204" pitchFamily="34" charset="0"/>
            </a:endParaRPr>
          </a:p>
        </p:txBody>
      </p:sp>
      <p:sp>
        <p:nvSpPr>
          <p:cNvPr id="17" name="Rectangle 322">
            <a:extLst>
              <a:ext uri="{FF2B5EF4-FFF2-40B4-BE49-F238E27FC236}">
                <a16:creationId xmlns:a16="http://schemas.microsoft.com/office/drawing/2014/main" id="{2627E9C3-0A51-AF4D-B638-91AF42FC2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303964"/>
            <a:ext cx="25074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3399"/>
                </a:solidFill>
                <a:latin typeface="Times New Roman" panose="02020603050405020304" pitchFamily="18" charset="0"/>
              </a:rPr>
              <a:t>Benzyl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alcohol</a:t>
            </a:r>
          </a:p>
        </p:txBody>
      </p:sp>
      <p:graphicFrame>
        <p:nvGraphicFramePr>
          <p:cNvPr id="19" name="Object 5">
            <a:extLst>
              <a:ext uri="{FF2B5EF4-FFF2-40B4-BE49-F238E27FC236}">
                <a16:creationId xmlns:a16="http://schemas.microsoft.com/office/drawing/2014/main" id="{31D6B571-7C3B-393B-91D9-932FCC7C01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8188" y="4984750"/>
          <a:ext cx="16573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71525" imgH="485775" progId="ChemWindow.Document">
                  <p:embed/>
                </p:oleObj>
              </mc:Choice>
              <mc:Fallback>
                <p:oleObj name="Document" r:id="rId2" imgW="771525" imgH="485775" progId="ChemWindow.Document">
                  <p:embed/>
                  <p:pic>
                    <p:nvPicPr>
                      <p:cNvPr id="19" name="Object 5">
                        <a:extLst>
                          <a:ext uri="{FF2B5EF4-FFF2-40B4-BE49-F238E27FC236}">
                            <a16:creationId xmlns:a16="http://schemas.microsoft.com/office/drawing/2014/main" id="{31D6B571-7C3B-393B-91D9-932FCC7C01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4984750"/>
                        <a:ext cx="165735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322">
            <a:extLst>
              <a:ext uri="{FF2B5EF4-FFF2-40B4-BE49-F238E27FC236}">
                <a16:creationId xmlns:a16="http://schemas.microsoft.com/office/drawing/2014/main" id="{081E2BB8-F2F4-8F82-34F4-2195B73D3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650" y="6075364"/>
            <a:ext cx="25506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ethylene glycol</a:t>
            </a:r>
          </a:p>
        </p:txBody>
      </p:sp>
      <p:graphicFrame>
        <p:nvGraphicFramePr>
          <p:cNvPr id="23" name="Object 42">
            <a:extLst>
              <a:ext uri="{FF2B5EF4-FFF2-40B4-BE49-F238E27FC236}">
                <a16:creationId xmlns:a16="http://schemas.microsoft.com/office/drawing/2014/main" id="{1466AA00-37E1-CE81-4FB8-DE0880395D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5105401"/>
          <a:ext cx="2376488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123950" imgH="485775" progId="ChemWindow.Document">
                  <p:embed/>
                </p:oleObj>
              </mc:Choice>
              <mc:Fallback>
                <p:oleObj name="Document" r:id="rId4" imgW="1123950" imgH="485775" progId="ChemWindow.Document">
                  <p:embed/>
                  <p:pic>
                    <p:nvPicPr>
                      <p:cNvPr id="23" name="Object 42">
                        <a:extLst>
                          <a:ext uri="{FF2B5EF4-FFF2-40B4-BE49-F238E27FC236}">
                            <a16:creationId xmlns:a16="http://schemas.microsoft.com/office/drawing/2014/main" id="{1466AA00-37E1-CE81-4FB8-DE0880395D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105401"/>
                        <a:ext cx="2376488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322">
            <a:extLst>
              <a:ext uri="{FF2B5EF4-FFF2-40B4-BE49-F238E27FC236}">
                <a16:creationId xmlns:a16="http://schemas.microsoft.com/office/drawing/2014/main" id="{6C965F4E-535A-0DD0-025E-429A3A4A8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950" y="6096000"/>
            <a:ext cx="15440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 glycerol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49823" grpId="0"/>
      <p:bldP spid="149824" grpId="0"/>
      <p:bldP spid="149826" grpId="0"/>
      <p:bldP spid="12" grpId="0"/>
      <p:bldP spid="4" grpId="0"/>
      <p:bldP spid="15" grpId="0"/>
      <p:bldP spid="16" grpId="0"/>
      <p:bldP spid="17" grpId="0"/>
      <p:bldP spid="21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003AB3-2943-3A50-0F92-F48140D720E3}"/>
              </a:ext>
            </a:extLst>
          </p:cNvPr>
          <p:cNvSpPr txBox="1"/>
          <p:nvPr/>
        </p:nvSpPr>
        <p:spPr>
          <a:xfrm>
            <a:off x="620110" y="1114097"/>
            <a:ext cx="11256580" cy="453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kern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công thức cấu tạo của các </a:t>
            </a:r>
            <a:r>
              <a:rPr lang="en-US" sz="3200" kern="10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lang="en-US" sz="3200" kern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(Nhóm 1,3 )</a:t>
            </a:r>
            <a:endParaRPr lang="en-US" sz="3200" kern="100">
              <a:effectLst/>
              <a:highlight>
                <a:srgbClr val="00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Pentan-1-ol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2-metylbutan-1- ol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2,2 đimetylpropan-1-ol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2-metylbutan-2- ol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3-metylbutan-2 ol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CFF7A-9A6D-A5EB-0AEC-7D6BB86A472A}"/>
              </a:ext>
            </a:extLst>
          </p:cNvPr>
          <p:cNvSpPr txBox="1"/>
          <p:nvPr/>
        </p:nvSpPr>
        <p:spPr>
          <a:xfrm>
            <a:off x="851338" y="515010"/>
            <a:ext cx="821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HS lên bảng</a:t>
            </a:r>
          </a:p>
        </p:txBody>
      </p:sp>
    </p:spTree>
    <p:extLst>
      <p:ext uri="{BB962C8B-B14F-4D97-AF65-F5344CB8AC3E}">
        <p14:creationId xmlns:p14="http://schemas.microsoft.com/office/powerpoint/2010/main" val="3568536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F1EE45-8A67-55A4-BD69-CC1CD75A716C}"/>
              </a:ext>
            </a:extLst>
          </p:cNvPr>
          <p:cNvSpPr txBox="1"/>
          <p:nvPr/>
        </p:nvSpPr>
        <p:spPr>
          <a:xfrm>
            <a:off x="882869" y="1061544"/>
            <a:ext cx="10678509" cy="531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kern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công thức cấu tạo hãy gọi tên theo danh pháp thay thế của các </a:t>
            </a:r>
            <a:r>
              <a:rPr lang="en-US" sz="3200" kern="10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lang="en-US" sz="3200" kern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(Nhóm 2, 4).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-OH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-CH(CH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-OH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-C(CH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-OH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C(CH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)(OH) – 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-CH(OH) –CH(CH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x-none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–CH</a:t>
            </a:r>
            <a:r>
              <a:rPr lang="x-none" sz="3200" kern="0" baseline="-250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200" kern="1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E1C68-9055-D1CE-9104-5FA3368C57A5}"/>
              </a:ext>
            </a:extLst>
          </p:cNvPr>
          <p:cNvSpPr txBox="1"/>
          <p:nvPr/>
        </p:nvSpPr>
        <p:spPr>
          <a:xfrm>
            <a:off x="851338" y="441440"/>
            <a:ext cx="8219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HS lên bảng</a:t>
            </a:r>
          </a:p>
        </p:txBody>
      </p:sp>
    </p:spTree>
    <p:extLst>
      <p:ext uri="{BB962C8B-B14F-4D97-AF65-F5344CB8AC3E}">
        <p14:creationId xmlns:p14="http://schemas.microsoft.com/office/powerpoint/2010/main" val="177169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>
            <a:extLst>
              <a:ext uri="{FF2B5EF4-FFF2-40B4-BE49-F238E27FC236}">
                <a16:creationId xmlns:a16="http://schemas.microsoft.com/office/drawing/2014/main" id="{438DFDAF-8177-E7E4-C886-A80ADAD20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9" y="1552740"/>
            <a:ext cx="10268607" cy="324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Ở điều kiện thường, các alcohol no, đơn chuc, mạch </a:t>
            </a:r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chứa từ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đến 11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carbon là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chất lỏng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chứa từ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nguyên tử carbon trở lên là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chất rắn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sôi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riêng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của các alcohol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dần, khi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phân tử khối tăng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Độ tan của alcohol từ 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C</a:t>
            </a:r>
            <a:r>
              <a:rPr lang="en-US" sz="3200" baseline="-250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tan vô hạn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trong nước.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ECA2110F-37C4-1E03-9C03-CCA91F1E6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48" y="4851123"/>
            <a:ext cx="70792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Chú ý ảnh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hưởng của liên kết hidro</a:t>
            </a:r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7782CC27-D68B-4547-5BA5-4B4CAADB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901" y="5393724"/>
            <a:ext cx="6481763" cy="1169987"/>
          </a:xfrm>
          <a:prstGeom prst="rect">
            <a:avLst/>
          </a:prstGeom>
          <a:solidFill>
            <a:srgbClr val="CCECFF"/>
          </a:soli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 Làm tăng nhiệt độ sôi, nhiệt độ nóng chảy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- Làm tăng khả năng hòa tan trong nước</a:t>
            </a:r>
          </a:p>
        </p:txBody>
      </p:sp>
      <p:sp>
        <p:nvSpPr>
          <p:cNvPr id="31750" name="Rectangle 13">
            <a:extLst>
              <a:ext uri="{FF2B5EF4-FFF2-40B4-BE49-F238E27FC236}">
                <a16:creationId xmlns:a16="http://schemas.microsoft.com/office/drawing/2014/main" id="{1578AE9C-6D68-92EB-79DD-CF693CEDD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767" y="304797"/>
            <a:ext cx="9144000" cy="762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II. TÍNH CHẤT VẬT LÍ</a:t>
            </a:r>
            <a:endParaRPr lang="en-US" altLang="en-US" sz="30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/>
      <p:bldP spid="440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>
            <a:extLst>
              <a:ext uri="{FF2B5EF4-FFF2-40B4-BE49-F238E27FC236}">
                <a16:creationId xmlns:a16="http://schemas.microsoft.com/office/drawing/2014/main" id="{7F50F0CB-5FAE-4E1F-3583-2B2577410D44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1339851"/>
            <a:ext cx="2016125" cy="588963"/>
            <a:chOff x="0" y="0"/>
            <a:chExt cx="3816424" cy="576064"/>
          </a:xfrm>
        </p:grpSpPr>
        <p:sp>
          <p:nvSpPr>
            <p:cNvPr id="35843" name="Rounded Rectangle 4">
              <a:extLst>
                <a:ext uri="{FF2B5EF4-FFF2-40B4-BE49-F238E27FC236}">
                  <a16:creationId xmlns:a16="http://schemas.microsoft.com/office/drawing/2014/main" id="{EC648AD9-B634-D73F-1B58-FA915043C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384376" cy="576064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23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5844" name="TextBox 5">
              <a:extLst>
                <a:ext uri="{FF2B5EF4-FFF2-40B4-BE49-F238E27FC236}">
                  <a16:creationId xmlns:a16="http://schemas.microsoft.com/office/drawing/2014/main" id="{39BCE99B-E0F9-4F35-05E4-9F17F7933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49" y="42391"/>
              <a:ext cx="3384375" cy="51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800">
                  <a:latin typeface="Cambria" panose="02040503050406030204" pitchFamily="18" charset="0"/>
                </a:rPr>
                <a:t>Câu 1:</a:t>
              </a:r>
            </a:p>
          </p:txBody>
        </p:sp>
      </p:grpSp>
      <p:pic>
        <p:nvPicPr>
          <p:cNvPr id="35845" name="Picture 17">
            <a:extLst>
              <a:ext uri="{FF2B5EF4-FFF2-40B4-BE49-F238E27FC236}">
                <a16:creationId xmlns:a16="http://schemas.microsoft.com/office/drawing/2014/main" id="{4A5FE2AE-D997-9461-864E-A9AAFA8AB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1076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6">
            <a:extLst>
              <a:ext uri="{FF2B5EF4-FFF2-40B4-BE49-F238E27FC236}">
                <a16:creationId xmlns:a16="http://schemas.microsoft.com/office/drawing/2014/main" id="{AAFF6A8A-2168-BD5E-CFF5-B9D79E161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1" y="30416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EABF5178-1A5A-7C6E-E6B8-6659FD25A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058988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Cambria" panose="02040503050406030204" pitchFamily="18" charset="0"/>
              </a:rPr>
              <a:t>Trong các chất dưới đây, chất nào là ancohol?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DE0529E9-EEF5-07CA-CF74-8D0EEA5DC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2997200"/>
            <a:ext cx="6479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A. </a:t>
            </a:r>
            <a:r>
              <a:rPr lang="en-US" altLang="en-US" sz="2800"/>
              <a:t> </a:t>
            </a:r>
          </a:p>
        </p:txBody>
      </p:sp>
      <p:sp>
        <p:nvSpPr>
          <p:cNvPr id="35849" name="Text Box 9">
            <a:extLst>
              <a:ext uri="{FF2B5EF4-FFF2-40B4-BE49-F238E27FC236}">
                <a16:creationId xmlns:a16="http://schemas.microsoft.com/office/drawing/2014/main" id="{633AA559-8933-27AC-782A-D1E6AE57F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50" y="2997200"/>
            <a:ext cx="635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B. </a:t>
            </a:r>
            <a:r>
              <a:rPr lang="en-US" altLang="en-US" sz="2800"/>
              <a:t> </a:t>
            </a:r>
          </a:p>
        </p:txBody>
      </p:sp>
      <p:sp>
        <p:nvSpPr>
          <p:cNvPr id="35850" name="Text Box 10">
            <a:extLst>
              <a:ext uri="{FF2B5EF4-FFF2-40B4-BE49-F238E27FC236}">
                <a16:creationId xmlns:a16="http://schemas.microsoft.com/office/drawing/2014/main" id="{6CBF2EAC-1456-BE31-8157-71224127E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4279900"/>
            <a:ext cx="466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C.</a:t>
            </a:r>
            <a:endParaRPr lang="en-US" altLang="en-US" sz="2800"/>
          </a:p>
        </p:txBody>
      </p:sp>
      <p:sp>
        <p:nvSpPr>
          <p:cNvPr id="35851" name="Text Box 11">
            <a:extLst>
              <a:ext uri="{FF2B5EF4-FFF2-40B4-BE49-F238E27FC236}">
                <a16:creationId xmlns:a16="http://schemas.microsoft.com/office/drawing/2014/main" id="{ECCCB6CF-0E66-00A5-C6C3-3924EC8F3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221163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D.</a:t>
            </a:r>
            <a:endParaRPr lang="en-US" altLang="en-US" sz="2800"/>
          </a:p>
        </p:txBody>
      </p:sp>
      <p:sp>
        <p:nvSpPr>
          <p:cNvPr id="35852" name="Oval 12">
            <a:extLst>
              <a:ext uri="{FF2B5EF4-FFF2-40B4-BE49-F238E27FC236}">
                <a16:creationId xmlns:a16="http://schemas.microsoft.com/office/drawing/2014/main" id="{E3E6FA41-A58A-BD1F-FE0E-6F1A06A04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5" y="4292600"/>
            <a:ext cx="647700" cy="6477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5853" name="Rectangle 2">
            <a:extLst>
              <a:ext uri="{FF2B5EF4-FFF2-40B4-BE49-F238E27FC236}">
                <a16:creationId xmlns:a16="http://schemas.microsoft.com/office/drawing/2014/main" id="{884A67A5-E351-DCA2-0DC9-D44A3BB88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74664"/>
            <a:ext cx="5727700" cy="649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BBB5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6600"/>
                </a:solidFill>
                <a:latin typeface="Cambria" panose="02040503050406030204" pitchFamily="18" charset="0"/>
              </a:rPr>
              <a:t>LUYỆN TẬP</a:t>
            </a:r>
            <a:endParaRPr lang="en-US" altLang="en-US"/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BB7D72AE-283C-1662-3BFF-74DB6D69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2924176"/>
            <a:ext cx="34575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latin typeface="Times New Roman" panose="02020603050405020304" pitchFamily="18" charset="0"/>
              </a:rPr>
              <a:t> CH</a:t>
            </a:r>
            <a:r>
              <a:rPr lang="en-US" altLang="en-US" sz="3200" baseline="-25000">
                <a:latin typeface="Times New Roman" panose="02020603050405020304" pitchFamily="18" charset="0"/>
              </a:rPr>
              <a:t>3</a:t>
            </a:r>
            <a:r>
              <a:rPr lang="en-US" altLang="en-US" sz="3200">
                <a:latin typeface="Times New Roman" panose="02020603050405020304" pitchFamily="18" charset="0"/>
              </a:rPr>
              <a:t> - CH</a:t>
            </a:r>
            <a:r>
              <a:rPr lang="en-US" altLang="en-US" sz="3200" baseline="-25000">
                <a:latin typeface="Times New Roman" panose="02020603050405020304" pitchFamily="18" charset="0"/>
              </a:rPr>
              <a:t>2</a:t>
            </a:r>
            <a:r>
              <a:rPr lang="en-US" altLang="en-US" sz="3200">
                <a:latin typeface="Times New Roman" panose="02020603050405020304" pitchFamily="18" charset="0"/>
              </a:rPr>
              <a:t> - CHO</a:t>
            </a:r>
          </a:p>
        </p:txBody>
      </p:sp>
      <p:sp>
        <p:nvSpPr>
          <p:cNvPr id="35855" name="Text Box 15">
            <a:extLst>
              <a:ext uri="{FF2B5EF4-FFF2-40B4-BE49-F238E27FC236}">
                <a16:creationId xmlns:a16="http://schemas.microsoft.com/office/drawing/2014/main" id="{CC62CCF7-978D-3CAC-41ED-B9DF53A87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2924176"/>
            <a:ext cx="3455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latin typeface="Times New Roman" panose="02020603050405020304" pitchFamily="18" charset="0"/>
              </a:rPr>
              <a:t> CH</a:t>
            </a:r>
            <a:r>
              <a:rPr lang="en-US" altLang="en-US" sz="3200" baseline="-25000">
                <a:latin typeface="Times New Roman" panose="02020603050405020304" pitchFamily="18" charset="0"/>
              </a:rPr>
              <a:t>3</a:t>
            </a:r>
            <a:r>
              <a:rPr lang="en-US" altLang="en-US" sz="3200">
                <a:latin typeface="Times New Roman" panose="02020603050405020304" pitchFamily="18" charset="0"/>
              </a:rPr>
              <a:t> - O - CH</a:t>
            </a:r>
            <a:r>
              <a:rPr lang="en-US" altLang="en-US" sz="3200" baseline="-25000">
                <a:latin typeface="Times New Roman" panose="02020603050405020304" pitchFamily="18" charset="0"/>
              </a:rPr>
              <a:t>3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grpSp>
        <p:nvGrpSpPr>
          <p:cNvPr id="35856" name="Group 16">
            <a:extLst>
              <a:ext uri="{FF2B5EF4-FFF2-40B4-BE49-F238E27FC236}">
                <a16:creationId xmlns:a16="http://schemas.microsoft.com/office/drawing/2014/main" id="{3F2A06E1-718D-D9BF-A5F3-B8391017FDD2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4217989"/>
            <a:ext cx="4248150" cy="1372235"/>
            <a:chOff x="0" y="0"/>
            <a:chExt cx="6690" cy="2160"/>
          </a:xfrm>
        </p:grpSpPr>
        <p:sp>
          <p:nvSpPr>
            <p:cNvPr id="35857" name="Text Box 17">
              <a:extLst>
                <a:ext uri="{FF2B5EF4-FFF2-40B4-BE49-F238E27FC236}">
                  <a16:creationId xmlns:a16="http://schemas.microsoft.com/office/drawing/2014/main" id="{452A96EE-6BDB-B673-6087-C9038A4795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669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3200">
                  <a:latin typeface="Times New Roman" panose="02020603050405020304" pitchFamily="18" charset="0"/>
                </a:rPr>
                <a:t>CH</a:t>
              </a:r>
              <a:r>
                <a:rPr lang="en-US" altLang="en-US" sz="32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3200">
                  <a:latin typeface="Times New Roman" panose="02020603050405020304" pitchFamily="18" charset="0"/>
                </a:rPr>
                <a:t> - CH - CH - CH</a:t>
              </a:r>
              <a:r>
                <a:rPr lang="en-US" altLang="en-US" sz="3200" baseline="-25000">
                  <a:latin typeface="Times New Roman" panose="02020603050405020304" pitchFamily="18" charset="0"/>
                </a:rPr>
                <a:t>3</a:t>
              </a:r>
              <a:r>
                <a:rPr lang="en-US" altLang="en-US" sz="3200">
                  <a:latin typeface="Times New Roman" panose="02020603050405020304" pitchFamily="18" charset="0"/>
                </a:rPr>
                <a:t> </a:t>
              </a:r>
              <a:endParaRPr lang="en-US" altLang="en-US"/>
            </a:p>
          </p:txBody>
        </p:sp>
        <p:grpSp>
          <p:nvGrpSpPr>
            <p:cNvPr id="35858" name="Group 18">
              <a:extLst>
                <a:ext uri="{FF2B5EF4-FFF2-40B4-BE49-F238E27FC236}">
                  <a16:creationId xmlns:a16="http://schemas.microsoft.com/office/drawing/2014/main" id="{0A8C71BA-A5FF-BDD1-1E65-0F04EA986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1" y="907"/>
              <a:ext cx="1212" cy="1253"/>
              <a:chOff x="0" y="0"/>
              <a:chExt cx="1212" cy="1252"/>
            </a:xfrm>
          </p:grpSpPr>
          <p:sp>
            <p:nvSpPr>
              <p:cNvPr id="35859" name="Line 19">
                <a:extLst>
                  <a:ext uri="{FF2B5EF4-FFF2-40B4-BE49-F238E27FC236}">
                    <a16:creationId xmlns:a16="http://schemas.microsoft.com/office/drawing/2014/main" id="{5FEE468E-0C1B-8358-688B-6CF1492AF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0"/>
                <a:ext cx="1" cy="454"/>
              </a:xfrm>
              <a:prstGeom prst="line">
                <a:avLst/>
              </a:prstGeom>
              <a:noFill/>
              <a:ln w="28575" cap="flat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0" name="Text Box 20">
                <a:extLst>
                  <a:ext uri="{FF2B5EF4-FFF2-40B4-BE49-F238E27FC236}">
                    <a16:creationId xmlns:a16="http://schemas.microsoft.com/office/drawing/2014/main" id="{AF63548D-5409-32CE-5CF0-A0B41A197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40"/>
                <a:ext cx="1213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3200">
                    <a:latin typeface="Times New Roman" panose="02020603050405020304" pitchFamily="18" charset="0"/>
                  </a:rPr>
                  <a:t>OH</a:t>
                </a:r>
              </a:p>
            </p:txBody>
          </p:sp>
        </p:grpSp>
        <p:grpSp>
          <p:nvGrpSpPr>
            <p:cNvPr id="35861" name="Group 21">
              <a:extLst>
                <a:ext uri="{FF2B5EF4-FFF2-40B4-BE49-F238E27FC236}">
                  <a16:creationId xmlns:a16="http://schemas.microsoft.com/office/drawing/2014/main" id="{37B7C141-CFC8-A2E8-C952-B2C58C8915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9" y="907"/>
              <a:ext cx="1212" cy="1253"/>
              <a:chOff x="0" y="0"/>
              <a:chExt cx="1212" cy="1252"/>
            </a:xfrm>
          </p:grpSpPr>
          <p:sp>
            <p:nvSpPr>
              <p:cNvPr id="35862" name="Line 22">
                <a:extLst>
                  <a:ext uri="{FF2B5EF4-FFF2-40B4-BE49-F238E27FC236}">
                    <a16:creationId xmlns:a16="http://schemas.microsoft.com/office/drawing/2014/main" id="{8598070C-DCC3-5EFC-5F5B-306E6936A7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0"/>
                <a:ext cx="1" cy="454"/>
              </a:xfrm>
              <a:prstGeom prst="line">
                <a:avLst/>
              </a:prstGeom>
              <a:noFill/>
              <a:ln w="28575" cap="flat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3" name="Text Box 23">
                <a:extLst>
                  <a:ext uri="{FF2B5EF4-FFF2-40B4-BE49-F238E27FC236}">
                    <a16:creationId xmlns:a16="http://schemas.microsoft.com/office/drawing/2014/main" id="{DA120D61-C8B8-310E-8409-BF536ABE57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40"/>
                <a:ext cx="1213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3200">
                    <a:latin typeface="Times New Roman" panose="02020603050405020304" pitchFamily="18" charset="0"/>
                  </a:rPr>
                  <a:t>OH</a:t>
                </a:r>
              </a:p>
            </p:txBody>
          </p:sp>
        </p:grpSp>
      </p:grpSp>
      <p:grpSp>
        <p:nvGrpSpPr>
          <p:cNvPr id="35864" name="Group 24">
            <a:extLst>
              <a:ext uri="{FF2B5EF4-FFF2-40B4-BE49-F238E27FC236}">
                <a16:creationId xmlns:a16="http://schemas.microsoft.com/office/drawing/2014/main" id="{8F53164C-2706-12D8-F35F-016BAB32C763}"/>
              </a:ext>
            </a:extLst>
          </p:cNvPr>
          <p:cNvGrpSpPr>
            <a:grpSpLocks/>
          </p:cNvGrpSpPr>
          <p:nvPr/>
        </p:nvGrpSpPr>
        <p:grpSpPr bwMode="auto">
          <a:xfrm>
            <a:off x="7099300" y="4221163"/>
            <a:ext cx="2668588" cy="1295400"/>
            <a:chOff x="0" y="0"/>
            <a:chExt cx="4202" cy="2040"/>
          </a:xfrm>
        </p:grpSpPr>
        <p:graphicFrame>
          <p:nvGraphicFramePr>
            <p:cNvPr id="35865" name="Object 25">
              <a:extLst>
                <a:ext uri="{FF2B5EF4-FFF2-40B4-BE49-F238E27FC236}">
                  <a16:creationId xmlns:a16="http://schemas.microsoft.com/office/drawing/2014/main" id="{3493A9AA-465A-8684-B248-6BE0C4A45C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0"/>
            <a:ext cx="4203" cy="9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016237" imgH="228917" progId="Equation.3">
                    <p:embed/>
                  </p:oleObj>
                </mc:Choice>
                <mc:Fallback>
                  <p:oleObj r:id="rId3" imgW="1016237" imgH="228917" progId="Equation.3">
                    <p:embed/>
                    <p:pic>
                      <p:nvPicPr>
                        <p:cNvPr id="35865" name="Object 25">
                          <a:extLst>
                            <a:ext uri="{FF2B5EF4-FFF2-40B4-BE49-F238E27FC236}">
                              <a16:creationId xmlns:a16="http://schemas.microsoft.com/office/drawing/2014/main" id="{3493A9AA-465A-8684-B248-6BE0C4A45C1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4203" cy="9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5866" name="Group 26">
              <a:extLst>
                <a:ext uri="{FF2B5EF4-FFF2-40B4-BE49-F238E27FC236}">
                  <a16:creationId xmlns:a16="http://schemas.microsoft.com/office/drawing/2014/main" id="{A570BEB5-36EE-0D11-A591-0EC706859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0" y="788"/>
              <a:ext cx="1212" cy="1253"/>
              <a:chOff x="0" y="0"/>
              <a:chExt cx="1212" cy="1252"/>
            </a:xfrm>
          </p:grpSpPr>
          <p:sp>
            <p:nvSpPr>
              <p:cNvPr id="35867" name="Line 27">
                <a:extLst>
                  <a:ext uri="{FF2B5EF4-FFF2-40B4-BE49-F238E27FC236}">
                    <a16:creationId xmlns:a16="http://schemas.microsoft.com/office/drawing/2014/main" id="{9AFD4173-1312-FE90-3EBD-25030D74F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0"/>
                <a:ext cx="1" cy="454"/>
              </a:xfrm>
              <a:prstGeom prst="line">
                <a:avLst/>
              </a:prstGeom>
              <a:noFill/>
              <a:ln w="28575" cap="flat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8" name="Text Box 28">
                <a:extLst>
                  <a:ext uri="{FF2B5EF4-FFF2-40B4-BE49-F238E27FC236}">
                    <a16:creationId xmlns:a16="http://schemas.microsoft.com/office/drawing/2014/main" id="{F6153607-0B4F-14BD-A82D-02E2507314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40"/>
                <a:ext cx="1213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3200">
                    <a:latin typeface="Times New Roman" panose="02020603050405020304" pitchFamily="18" charset="0"/>
                  </a:rPr>
                  <a:t>OH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bldLvl="0" autoUpdateAnimBg="0"/>
      <p:bldP spid="35848" grpId="0" bldLvl="0" autoUpdateAnimBg="0"/>
      <p:bldP spid="35849" grpId="0" bldLvl="0" autoUpdateAnimBg="0"/>
      <p:bldP spid="35850" grpId="0" bldLvl="0" autoUpdateAnimBg="0"/>
      <p:bldP spid="35851" grpId="0" bldLvl="0" autoUpdateAnimBg="0"/>
      <p:bldP spid="35854" grpId="0" bldLvl="0" autoUpdateAnimBg="0"/>
      <p:bldP spid="35855" grpId="0" bldLvl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>
            <a:extLst>
              <a:ext uri="{FF2B5EF4-FFF2-40B4-BE49-F238E27FC236}">
                <a16:creationId xmlns:a16="http://schemas.microsoft.com/office/drawing/2014/main" id="{0F467782-C253-F72F-2E96-005C31C02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9538"/>
            <a:ext cx="31242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>
            <a:extLst>
              <a:ext uri="{FF2B5EF4-FFF2-40B4-BE49-F238E27FC236}">
                <a16:creationId xmlns:a16="http://schemas.microsoft.com/office/drawing/2014/main" id="{FDB22CBA-77CD-5B8F-12FE-4413FEF1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276226"/>
            <a:ext cx="24669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4">
            <a:extLst>
              <a:ext uri="{FF2B5EF4-FFF2-40B4-BE49-F238E27FC236}">
                <a16:creationId xmlns:a16="http://schemas.microsoft.com/office/drawing/2014/main" id="{FF7ED0DC-098E-FF95-9C1D-240FB0FB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724026"/>
            <a:ext cx="3486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5">
            <a:extLst>
              <a:ext uri="{FF2B5EF4-FFF2-40B4-BE49-F238E27FC236}">
                <a16:creationId xmlns:a16="http://schemas.microsoft.com/office/drawing/2014/main" id="{46E8D896-7829-AF2A-2E26-97F418CAE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39624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6">
            <a:extLst>
              <a:ext uri="{FF2B5EF4-FFF2-40B4-BE49-F238E27FC236}">
                <a16:creationId xmlns:a16="http://schemas.microsoft.com/office/drawing/2014/main" id="{E6795910-EA54-E825-234B-45EE8F35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0038"/>
            <a:ext cx="33289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>
            <a:extLst>
              <a:ext uri="{FF2B5EF4-FFF2-40B4-BE49-F238E27FC236}">
                <a16:creationId xmlns:a16="http://schemas.microsoft.com/office/drawing/2014/main" id="{5BC41DBD-21BD-DA7D-C306-80C40267A968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1339851"/>
            <a:ext cx="2016125" cy="588963"/>
            <a:chOff x="0" y="0"/>
            <a:chExt cx="3816424" cy="576064"/>
          </a:xfrm>
        </p:grpSpPr>
        <p:sp>
          <p:nvSpPr>
            <p:cNvPr id="36867" name="Rounded Rectangle 4">
              <a:extLst>
                <a:ext uri="{FF2B5EF4-FFF2-40B4-BE49-F238E27FC236}">
                  <a16:creationId xmlns:a16="http://schemas.microsoft.com/office/drawing/2014/main" id="{A476F7EA-0C88-5507-6B9E-D9A698457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384376" cy="576064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23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6868" name="TextBox 5">
              <a:extLst>
                <a:ext uri="{FF2B5EF4-FFF2-40B4-BE49-F238E27FC236}">
                  <a16:creationId xmlns:a16="http://schemas.microsoft.com/office/drawing/2014/main" id="{4C46F115-68F4-334C-5040-2E032D4C7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49" y="42391"/>
              <a:ext cx="3384375" cy="51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800">
                  <a:latin typeface="Cambria" panose="02040503050406030204" pitchFamily="18" charset="0"/>
                </a:rPr>
                <a:t>Câu 2:</a:t>
              </a:r>
            </a:p>
          </p:txBody>
        </p:sp>
      </p:grpSp>
      <p:pic>
        <p:nvPicPr>
          <p:cNvPr id="36869" name="Picture 17">
            <a:extLst>
              <a:ext uri="{FF2B5EF4-FFF2-40B4-BE49-F238E27FC236}">
                <a16:creationId xmlns:a16="http://schemas.microsoft.com/office/drawing/2014/main" id="{D3C5E424-AF87-8407-AB7B-9522A8114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1076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>
            <a:extLst>
              <a:ext uri="{FF2B5EF4-FFF2-40B4-BE49-F238E27FC236}">
                <a16:creationId xmlns:a16="http://schemas.microsoft.com/office/drawing/2014/main" id="{02F6E04A-E9AB-466D-747A-6FD816D0C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1" y="30416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230171BD-8565-EF41-DDA0-1CBA6776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058988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Cambria" panose="02040503050406030204" pitchFamily="18" charset="0"/>
              </a:rPr>
              <a:t>Phát biểu nào dưới đây là đúng?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D18352C7-215D-0083-D9FF-FE1CD41DC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636838"/>
            <a:ext cx="77235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A.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</a:rPr>
              <a:t>Trong điều kiện thường, các ancohol ở thể khí. </a:t>
            </a:r>
          </a:p>
        </p:txBody>
      </p:sp>
      <p:sp>
        <p:nvSpPr>
          <p:cNvPr id="36873" name="Text Box 9">
            <a:extLst>
              <a:ext uri="{FF2B5EF4-FFF2-40B4-BE49-F238E27FC236}">
                <a16:creationId xmlns:a16="http://schemas.microsoft.com/office/drawing/2014/main" id="{8DEE2527-9A9C-A570-C486-3591351BA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9" y="3284539"/>
            <a:ext cx="83708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B.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Nhiệt độ sôi của các ancohol giảm theo chiều tăng của phân tử khối </a:t>
            </a:r>
          </a:p>
        </p:txBody>
      </p:sp>
      <p:sp>
        <p:nvSpPr>
          <p:cNvPr id="36874" name="Text Box 10">
            <a:extLst>
              <a:ext uri="{FF2B5EF4-FFF2-40B4-BE49-F238E27FC236}">
                <a16:creationId xmlns:a16="http://schemas.microsoft.com/office/drawing/2014/main" id="{75D1B126-6447-C6B5-BCAB-389493C60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4500564"/>
            <a:ext cx="82438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C.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Liên kết H giữa các phân tử làm cho ancohol có nhiệt độ sôi thấp.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C14DABEC-D69E-45F0-F3C0-6EE21EB8A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5575300"/>
            <a:ext cx="72859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D.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Ancohol từ C1 tới C3 tan vô hạn trong nước.</a:t>
            </a:r>
          </a:p>
        </p:txBody>
      </p:sp>
      <p:sp>
        <p:nvSpPr>
          <p:cNvPr id="36876" name="Oval 12">
            <a:extLst>
              <a:ext uri="{FF2B5EF4-FFF2-40B4-BE49-F238E27FC236}">
                <a16:creationId xmlns:a16="http://schemas.microsoft.com/office/drawing/2014/main" id="{541AB8C2-A433-86B2-8277-3F4E4FB1C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5518150"/>
            <a:ext cx="647700" cy="6477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6877" name="Rectangle 2">
            <a:extLst>
              <a:ext uri="{FF2B5EF4-FFF2-40B4-BE49-F238E27FC236}">
                <a16:creationId xmlns:a16="http://schemas.microsoft.com/office/drawing/2014/main" id="{2CB533CE-1F00-19FA-A456-20EE01EC3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74664"/>
            <a:ext cx="5727700" cy="649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BBB5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6600"/>
                </a:solidFill>
                <a:latin typeface="Cambria" panose="02040503050406030204" pitchFamily="18" charset="0"/>
              </a:rPr>
              <a:t>LUYỆN TẬP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bldLvl="0" autoUpdateAnimBg="0"/>
      <p:bldP spid="36872" grpId="0" bldLvl="0" autoUpdateAnimBg="0"/>
      <p:bldP spid="36873" grpId="0" bldLvl="0" autoUpdateAnimBg="0"/>
      <p:bldP spid="36874" grpId="0" bldLvl="0" autoUpdateAnimBg="0"/>
      <p:bldP spid="36875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>
            <a:extLst>
              <a:ext uri="{FF2B5EF4-FFF2-40B4-BE49-F238E27FC236}">
                <a16:creationId xmlns:a16="http://schemas.microsoft.com/office/drawing/2014/main" id="{C6C52131-0895-CFE6-D20D-0AE6D5AFD223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1339851"/>
            <a:ext cx="2016125" cy="588963"/>
            <a:chOff x="0" y="0"/>
            <a:chExt cx="3816424" cy="576064"/>
          </a:xfrm>
        </p:grpSpPr>
        <p:sp>
          <p:nvSpPr>
            <p:cNvPr id="37891" name="Rounded Rectangle 4">
              <a:extLst>
                <a:ext uri="{FF2B5EF4-FFF2-40B4-BE49-F238E27FC236}">
                  <a16:creationId xmlns:a16="http://schemas.microsoft.com/office/drawing/2014/main" id="{EF62F42D-A8DB-B56E-46C6-E393786FE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384376" cy="576064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23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7892" name="TextBox 5">
              <a:extLst>
                <a:ext uri="{FF2B5EF4-FFF2-40B4-BE49-F238E27FC236}">
                  <a16:creationId xmlns:a16="http://schemas.microsoft.com/office/drawing/2014/main" id="{653A44F7-CAD1-1DF5-3927-901B1079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49" y="42391"/>
              <a:ext cx="3384375" cy="51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800">
                  <a:latin typeface="Cambria" panose="02040503050406030204" pitchFamily="18" charset="0"/>
                </a:rPr>
                <a:t>Câu 3:</a:t>
              </a:r>
            </a:p>
          </p:txBody>
        </p:sp>
      </p:grpSp>
      <p:pic>
        <p:nvPicPr>
          <p:cNvPr id="37893" name="Picture 17">
            <a:extLst>
              <a:ext uri="{FF2B5EF4-FFF2-40B4-BE49-F238E27FC236}">
                <a16:creationId xmlns:a16="http://schemas.microsoft.com/office/drawing/2014/main" id="{267AEEA1-3A7E-5D98-F8AB-BC5E91B4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1076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>
            <a:extLst>
              <a:ext uri="{FF2B5EF4-FFF2-40B4-BE49-F238E27FC236}">
                <a16:creationId xmlns:a16="http://schemas.microsoft.com/office/drawing/2014/main" id="{BB188695-1424-8505-FD35-0C35B80DD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1" y="30416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7895" name="Text Box 7">
            <a:extLst>
              <a:ext uri="{FF2B5EF4-FFF2-40B4-BE49-F238E27FC236}">
                <a16:creationId xmlns:a16="http://schemas.microsoft.com/office/drawing/2014/main" id="{D2E7535B-6753-6123-423D-A16DCBFF9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2058988"/>
            <a:ext cx="7345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Cambria" panose="02040503050406030204" pitchFamily="18" charset="0"/>
              </a:rPr>
              <a:t>Ancohol sau có tên gọi là gì?</a:t>
            </a:r>
          </a:p>
        </p:txBody>
      </p:sp>
      <p:sp>
        <p:nvSpPr>
          <p:cNvPr id="37896" name="Text Box 8">
            <a:extLst>
              <a:ext uri="{FF2B5EF4-FFF2-40B4-BE49-F238E27FC236}">
                <a16:creationId xmlns:a16="http://schemas.microsoft.com/office/drawing/2014/main" id="{3B7A364B-B12D-932D-E785-38982E5A4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6" y="4294188"/>
            <a:ext cx="33377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A. </a:t>
            </a:r>
            <a:r>
              <a:rPr lang="en-US" altLang="en-US" sz="2800"/>
              <a:t>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4-etylpentan-1-ol</a:t>
            </a:r>
          </a:p>
        </p:txBody>
      </p:sp>
      <p:sp>
        <p:nvSpPr>
          <p:cNvPr id="37897" name="Text Box 9">
            <a:extLst>
              <a:ext uri="{FF2B5EF4-FFF2-40B4-BE49-F238E27FC236}">
                <a16:creationId xmlns:a16="http://schemas.microsoft.com/office/drawing/2014/main" id="{C6884EFA-42CF-199C-52DB-851B3E252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4" y="4294188"/>
            <a:ext cx="33217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B.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2-etylpentan-5-ol </a:t>
            </a:r>
          </a:p>
        </p:txBody>
      </p:sp>
      <p:sp>
        <p:nvSpPr>
          <p:cNvPr id="37898" name="Text Box 10">
            <a:extLst>
              <a:ext uri="{FF2B5EF4-FFF2-40B4-BE49-F238E27FC236}">
                <a16:creationId xmlns:a16="http://schemas.microsoft.com/office/drawing/2014/main" id="{FA419CBB-BC94-D1F2-C606-C049AE49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5157788"/>
            <a:ext cx="36150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C.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4-metylpentan-2-ol 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6C99F8CB-3C24-0310-826C-CD9B1FA3F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5143500"/>
            <a:ext cx="34163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D. </a:t>
            </a:r>
            <a:r>
              <a:rPr lang="en-US" altLang="en-US" sz="28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4-metylhexan-1-ol</a:t>
            </a:r>
          </a:p>
        </p:txBody>
      </p:sp>
      <p:sp>
        <p:nvSpPr>
          <p:cNvPr id="37900" name="Oval 12">
            <a:extLst>
              <a:ext uri="{FF2B5EF4-FFF2-40B4-BE49-F238E27FC236}">
                <a16:creationId xmlns:a16="http://schemas.microsoft.com/office/drawing/2014/main" id="{7EBC5B03-2A85-9633-510A-9A141C31C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5157788"/>
            <a:ext cx="647700" cy="6477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901" name="Rectangle 2">
            <a:extLst>
              <a:ext uri="{FF2B5EF4-FFF2-40B4-BE49-F238E27FC236}">
                <a16:creationId xmlns:a16="http://schemas.microsoft.com/office/drawing/2014/main" id="{53FE478F-C8DF-078A-E8C3-F0F38CCC0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74664"/>
            <a:ext cx="5727700" cy="649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BBB5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6600"/>
                </a:solidFill>
                <a:latin typeface="Cambria" panose="02040503050406030204" pitchFamily="18" charset="0"/>
              </a:rPr>
              <a:t>LUYỆN TẬP</a:t>
            </a:r>
            <a:endParaRPr lang="en-US" altLang="en-US"/>
          </a:p>
        </p:txBody>
      </p:sp>
      <p:pic>
        <p:nvPicPr>
          <p:cNvPr id="37902" name="Picture 12">
            <a:extLst>
              <a:ext uri="{FF2B5EF4-FFF2-40B4-BE49-F238E27FC236}">
                <a16:creationId xmlns:a16="http://schemas.microsoft.com/office/drawing/2014/main" id="{B844A017-CBE1-05E2-2556-365034242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2636839"/>
            <a:ext cx="665003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Line 15">
            <a:extLst>
              <a:ext uri="{FF2B5EF4-FFF2-40B4-BE49-F238E27FC236}">
                <a16:creationId xmlns:a16="http://schemas.microsoft.com/office/drawing/2014/main" id="{EC7F33A3-F9F9-A86F-EE41-38DB0B4A83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8800" y="2636839"/>
            <a:ext cx="5327650" cy="1587"/>
          </a:xfrm>
          <a:prstGeom prst="line">
            <a:avLst/>
          </a:prstGeom>
          <a:noFill/>
          <a:ln w="57150" cap="flat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6">
            <a:extLst>
              <a:ext uri="{FF2B5EF4-FFF2-40B4-BE49-F238E27FC236}">
                <a16:creationId xmlns:a16="http://schemas.microsoft.com/office/drawing/2014/main" id="{4392A834-67C8-054D-6C11-7391C5424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8800" y="2636839"/>
            <a:ext cx="0" cy="1152525"/>
          </a:xfrm>
          <a:prstGeom prst="line">
            <a:avLst/>
          </a:prstGeom>
          <a:noFill/>
          <a:ln w="57150" cap="flat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bldLvl="0" autoUpdateAnimBg="0"/>
      <p:bldP spid="37896" grpId="0" bldLvl="0" autoUpdateAnimBg="0"/>
      <p:bldP spid="37897" grpId="0" bldLvl="0" autoUpdateAnimBg="0"/>
      <p:bldP spid="37898" grpId="0" bldLvl="0" autoUpdateAnimBg="0"/>
      <p:bldP spid="37899" grpId="0" bldLvl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>
            <a:extLst>
              <a:ext uri="{FF2B5EF4-FFF2-40B4-BE49-F238E27FC236}">
                <a16:creationId xmlns:a16="http://schemas.microsoft.com/office/drawing/2014/main" id="{27779729-4974-58A1-924C-383D49652E7D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1339851"/>
            <a:ext cx="2016125" cy="588963"/>
            <a:chOff x="0" y="0"/>
            <a:chExt cx="3816424" cy="576064"/>
          </a:xfrm>
        </p:grpSpPr>
        <p:sp>
          <p:nvSpPr>
            <p:cNvPr id="38915" name="Rounded Rectangle 4">
              <a:extLst>
                <a:ext uri="{FF2B5EF4-FFF2-40B4-BE49-F238E27FC236}">
                  <a16:creationId xmlns:a16="http://schemas.microsoft.com/office/drawing/2014/main" id="{C84A01ED-4B48-E163-0512-42CC2F5AB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384376" cy="576064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23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8916" name="TextBox 5">
              <a:extLst>
                <a:ext uri="{FF2B5EF4-FFF2-40B4-BE49-F238E27FC236}">
                  <a16:creationId xmlns:a16="http://schemas.microsoft.com/office/drawing/2014/main" id="{F6BE21E0-F84C-F49F-6829-8FA8F30F5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49" y="42391"/>
              <a:ext cx="3384375" cy="51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800">
                  <a:latin typeface="Cambria" panose="02040503050406030204" pitchFamily="18" charset="0"/>
                </a:rPr>
                <a:t>Câu 4:</a:t>
              </a:r>
            </a:p>
          </p:txBody>
        </p:sp>
      </p:grpSp>
      <p:pic>
        <p:nvPicPr>
          <p:cNvPr id="38917" name="Picture 17">
            <a:extLst>
              <a:ext uri="{FF2B5EF4-FFF2-40B4-BE49-F238E27FC236}">
                <a16:creationId xmlns:a16="http://schemas.microsoft.com/office/drawing/2014/main" id="{6BBD374A-6437-46CA-DAE2-C321A616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123950"/>
            <a:ext cx="1076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E4C51502-F698-6036-8681-1EAF55A1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1" y="30416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6630AA74-2E9F-E356-FAD2-27F294390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9" y="2058988"/>
            <a:ext cx="8137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0000FF"/>
                </a:solidFill>
                <a:latin typeface="Cambria" panose="02040503050406030204" pitchFamily="18" charset="0"/>
              </a:rPr>
              <a:t>CTCT nào ứng với tên gọi 2,3-đimetylbutan-1-ol?</a:t>
            </a: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9D3ABA63-BD2C-8340-FA3F-D8490175C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270250"/>
            <a:ext cx="6479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A. </a:t>
            </a:r>
            <a:r>
              <a:rPr lang="en-US" altLang="en-US" sz="2800"/>
              <a:t> 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496A22F3-F447-B2BA-953E-CE3E1877E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51" y="3270250"/>
            <a:ext cx="5533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B. </a:t>
            </a:r>
            <a:endParaRPr lang="en-US" altLang="en-US" sz="2800"/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2038C340-BFAF-F319-DFAF-F46DA1FE5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4638675"/>
            <a:ext cx="466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C.</a:t>
            </a:r>
            <a:endParaRPr lang="en-US" altLang="en-US" sz="2800"/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8622C876-20AF-B88C-F207-18232E10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738" y="5214938"/>
            <a:ext cx="497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chemeClr val="tx2"/>
                </a:solidFill>
              </a:rPr>
              <a:t>D.</a:t>
            </a:r>
            <a:endParaRPr lang="en-US" altLang="en-US" sz="2800"/>
          </a:p>
        </p:txBody>
      </p:sp>
      <p:sp>
        <p:nvSpPr>
          <p:cNvPr id="38924" name="Oval 12">
            <a:extLst>
              <a:ext uri="{FF2B5EF4-FFF2-40B4-BE49-F238E27FC236}">
                <a16:creationId xmlns:a16="http://schemas.microsoft.com/office/drawing/2014/main" id="{E503EF9B-686A-4682-90EA-0E89290EA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3213100"/>
            <a:ext cx="647700" cy="6477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925" name="Rectangle 2">
            <a:extLst>
              <a:ext uri="{FF2B5EF4-FFF2-40B4-BE49-F238E27FC236}">
                <a16:creationId xmlns:a16="http://schemas.microsoft.com/office/drawing/2014/main" id="{191A3F8B-390B-51BE-6592-FA3E1542C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74664"/>
            <a:ext cx="5727700" cy="649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BBB5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6600"/>
                </a:solidFill>
                <a:latin typeface="Cambria" panose="02040503050406030204" pitchFamily="18" charset="0"/>
              </a:rPr>
              <a:t>LUYỆN TẬP</a:t>
            </a:r>
            <a:endParaRPr lang="en-US" altLang="en-US"/>
          </a:p>
        </p:txBody>
      </p:sp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EEA068A4-AA03-E2E2-93B8-4325159252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5189" y="2997201"/>
          <a:ext cx="341153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097000" imgH="619560" progId="ChemDraw.Document.6.0">
                  <p:embed/>
                </p:oleObj>
              </mc:Choice>
              <mc:Fallback>
                <p:oleObj r:id="rId3" imgW="2097000" imgH="619560" progId="ChemDraw.Document.6.0">
                  <p:embed/>
                  <p:pic>
                    <p:nvPicPr>
                      <p:cNvPr id="38926" name="Object 14">
                        <a:extLst>
                          <a:ext uri="{FF2B5EF4-FFF2-40B4-BE49-F238E27FC236}">
                            <a16:creationId xmlns:a16="http://schemas.microsoft.com/office/drawing/2014/main" id="{EEA068A4-AA03-E2E2-93B8-4325159252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189" y="2997201"/>
                        <a:ext cx="3411537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9B3A11C8-17E2-DF54-8EF3-69B23595B2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9025" y="2997201"/>
          <a:ext cx="42418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609280" imgH="619560" progId="ChemDraw.Document.6.0">
                  <p:embed/>
                </p:oleObj>
              </mc:Choice>
              <mc:Fallback>
                <p:oleObj r:id="rId5" imgW="2609280" imgH="619560" progId="ChemDraw.Document.6.0">
                  <p:embed/>
                  <p:pic>
                    <p:nvPicPr>
                      <p:cNvPr id="38927" name="Object 15">
                        <a:extLst>
                          <a:ext uri="{FF2B5EF4-FFF2-40B4-BE49-F238E27FC236}">
                            <a16:creationId xmlns:a16="http://schemas.microsoft.com/office/drawing/2014/main" id="{9B3A11C8-17E2-DF54-8EF3-69B23595B2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5" y="2997201"/>
                        <a:ext cx="424180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8" name="Object 16">
            <a:extLst>
              <a:ext uri="{FF2B5EF4-FFF2-40B4-BE49-F238E27FC236}">
                <a16:creationId xmlns:a16="http://schemas.microsoft.com/office/drawing/2014/main" id="{5A4AD7B4-4CDB-8F6F-18C6-A06F2EA3A0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8214" y="4437064"/>
          <a:ext cx="4054475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609280" imgH="694800" progId="ChemDraw.Document.6.0">
                  <p:embed/>
                </p:oleObj>
              </mc:Choice>
              <mc:Fallback>
                <p:oleObj r:id="rId7" imgW="2609280" imgH="694800" progId="ChemDraw.Document.6.0">
                  <p:embed/>
                  <p:pic>
                    <p:nvPicPr>
                      <p:cNvPr id="38928" name="Object 16">
                        <a:extLst>
                          <a:ext uri="{FF2B5EF4-FFF2-40B4-BE49-F238E27FC236}">
                            <a16:creationId xmlns:a16="http://schemas.microsoft.com/office/drawing/2014/main" id="{5A4AD7B4-4CDB-8F6F-18C6-A06F2EA3A0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4437064"/>
                        <a:ext cx="4054475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9" name="Object 17">
            <a:extLst>
              <a:ext uri="{FF2B5EF4-FFF2-40B4-BE49-F238E27FC236}">
                <a16:creationId xmlns:a16="http://schemas.microsoft.com/office/drawing/2014/main" id="{C42E3627-CF8F-6B22-47AA-65AEBC61EA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901" y="4562476"/>
          <a:ext cx="3503613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066400" imgH="1115280" progId="ChemDraw.Document.6.0">
                  <p:embed/>
                </p:oleObj>
              </mc:Choice>
              <mc:Fallback>
                <p:oleObj r:id="rId9" imgW="2066400" imgH="1115280" progId="ChemDraw.Document.6.0">
                  <p:embed/>
                  <p:pic>
                    <p:nvPicPr>
                      <p:cNvPr id="38929" name="Object 17">
                        <a:extLst>
                          <a:ext uri="{FF2B5EF4-FFF2-40B4-BE49-F238E27FC236}">
                            <a16:creationId xmlns:a16="http://schemas.microsoft.com/office/drawing/2014/main" id="{C42E3627-CF8F-6B22-47AA-65AEBC61EA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1" y="4562476"/>
                        <a:ext cx="3503613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bldLvl="0" autoUpdateAnimBg="0"/>
      <p:bldP spid="38920" grpId="0" bldLvl="0" autoUpdateAnimBg="0"/>
      <p:bldP spid="38921" grpId="0" bldLvl="0" autoUpdateAnimBg="0"/>
      <p:bldP spid="38922" grpId="0" bldLvl="0" autoUpdateAnimBg="0"/>
      <p:bldP spid="38923" grpId="0" bldLvl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>
            <a:extLst>
              <a:ext uri="{FF2B5EF4-FFF2-40B4-BE49-F238E27FC236}">
                <a16:creationId xmlns:a16="http://schemas.microsoft.com/office/drawing/2014/main" id="{6FCBA24A-C49F-DB24-6754-261BB0852022}"/>
              </a:ext>
            </a:extLst>
          </p:cNvPr>
          <p:cNvGrpSpPr>
            <a:grpSpLocks/>
          </p:cNvGrpSpPr>
          <p:nvPr/>
        </p:nvGrpSpPr>
        <p:grpSpPr bwMode="auto">
          <a:xfrm>
            <a:off x="3143251" y="1339851"/>
            <a:ext cx="2016125" cy="588963"/>
            <a:chOff x="0" y="0"/>
            <a:chExt cx="3816424" cy="576064"/>
          </a:xfrm>
        </p:grpSpPr>
        <p:sp>
          <p:nvSpPr>
            <p:cNvPr id="39939" name="Rounded Rectangle 4">
              <a:extLst>
                <a:ext uri="{FF2B5EF4-FFF2-40B4-BE49-F238E27FC236}">
                  <a16:creationId xmlns:a16="http://schemas.microsoft.com/office/drawing/2014/main" id="{A427FF9D-5ACC-35D9-B1C6-79FD496C7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384376" cy="576064"/>
            </a:xfrm>
            <a:prstGeom prst="roundRect">
              <a:avLst>
                <a:gd name="adj" fmla="val 16667"/>
              </a:avLst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 sz="23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9940" name="TextBox 5">
              <a:extLst>
                <a:ext uri="{FF2B5EF4-FFF2-40B4-BE49-F238E27FC236}">
                  <a16:creationId xmlns:a16="http://schemas.microsoft.com/office/drawing/2014/main" id="{C4A94BEA-D33B-CA12-EB92-9A224D24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49" y="42391"/>
              <a:ext cx="3384375" cy="511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800">
                  <a:latin typeface="Cambria" panose="02040503050406030204" pitchFamily="18" charset="0"/>
                </a:rPr>
                <a:t>Câu 5:</a:t>
              </a:r>
            </a:p>
          </p:txBody>
        </p:sp>
      </p:grpSp>
      <p:pic>
        <p:nvPicPr>
          <p:cNvPr id="39941" name="Picture 17">
            <a:extLst>
              <a:ext uri="{FF2B5EF4-FFF2-40B4-BE49-F238E27FC236}">
                <a16:creationId xmlns:a16="http://schemas.microsoft.com/office/drawing/2014/main" id="{F91021E7-C76C-AE8A-A937-05D1188B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268413"/>
            <a:ext cx="10763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>
            <a:extLst>
              <a:ext uri="{FF2B5EF4-FFF2-40B4-BE49-F238E27FC236}">
                <a16:creationId xmlns:a16="http://schemas.microsoft.com/office/drawing/2014/main" id="{9584FE9A-B115-941D-B137-9E9B09F6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1" y="30416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2E2DE744-F225-CE4E-87AB-3663094D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3068639"/>
            <a:ext cx="846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A. </a:t>
            </a:r>
            <a:r>
              <a:rPr lang="en-US" altLang="en-US" sz="32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18D715CA-F7FF-AFF0-1434-DADD6D353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9" y="3070226"/>
            <a:ext cx="9220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B. </a:t>
            </a:r>
            <a:r>
              <a:rPr lang="en-US" altLang="en-US" sz="32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3 </a:t>
            </a: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BF1B2382-33AA-CC6F-B00B-693B40D61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4289426"/>
            <a:ext cx="9188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C. </a:t>
            </a:r>
            <a:r>
              <a:rPr lang="en-US" altLang="en-US" sz="32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4 </a:t>
            </a:r>
          </a:p>
        </p:txBody>
      </p:sp>
      <p:sp>
        <p:nvSpPr>
          <p:cNvPr id="39946" name="Text Box 10">
            <a:extLst>
              <a:ext uri="{FF2B5EF4-FFF2-40B4-BE49-F238E27FC236}">
                <a16:creationId xmlns:a16="http://schemas.microsoft.com/office/drawing/2014/main" id="{C0DE14F9-F0F1-CD47-6A32-0B1FAFFB7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4" y="4289426"/>
            <a:ext cx="862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chemeClr val="tx2"/>
                </a:solidFill>
              </a:rPr>
              <a:t>D. </a:t>
            </a:r>
            <a:r>
              <a:rPr lang="en-US" altLang="en-US" sz="3200">
                <a:solidFill>
                  <a:srgbClr val="008000"/>
                </a:solidFill>
                <a:latin typeface="Cambria" panose="02040503050406030204" pitchFamily="18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39947" name="Oval 11">
            <a:extLst>
              <a:ext uri="{FF2B5EF4-FFF2-40B4-BE49-F238E27FC236}">
                <a16:creationId xmlns:a16="http://schemas.microsoft.com/office/drawing/2014/main" id="{EA3A52F7-82A6-1DCB-3AD7-23B519F42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4292600"/>
            <a:ext cx="647700" cy="6477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948" name="Rectangle 2">
            <a:extLst>
              <a:ext uri="{FF2B5EF4-FFF2-40B4-BE49-F238E27FC236}">
                <a16:creationId xmlns:a16="http://schemas.microsoft.com/office/drawing/2014/main" id="{A4CA6705-F057-F9C6-CAA4-89E1983D4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74664"/>
            <a:ext cx="5727700" cy="6492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9BBB5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6600"/>
                </a:solidFill>
                <a:latin typeface="Cambria" panose="02040503050406030204" pitchFamily="18" charset="0"/>
              </a:rPr>
              <a:t>LUYỆN TẬP</a:t>
            </a:r>
            <a:endParaRPr lang="en-US" altLang="en-US"/>
          </a:p>
        </p:txBody>
      </p:sp>
      <p:sp>
        <p:nvSpPr>
          <p:cNvPr id="39949" name="Text Box 13">
            <a:extLst>
              <a:ext uri="{FF2B5EF4-FFF2-40B4-BE49-F238E27FC236}">
                <a16:creationId xmlns:a16="http://schemas.microsoft.com/office/drawing/2014/main" id="{E4A22E4F-20E4-D048-F166-7B761459A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5613" y="2060576"/>
            <a:ext cx="792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3200" i="1">
                <a:solidFill>
                  <a:srgbClr val="0000FF"/>
                </a:solidFill>
                <a:latin typeface="Cambria" panose="02040503050406030204" pitchFamily="18" charset="0"/>
              </a:rPr>
              <a:t>Ancohol C</a:t>
            </a:r>
            <a:r>
              <a:rPr lang="en-US" altLang="en-US" sz="3200" i="1" baseline="-25000">
                <a:solidFill>
                  <a:srgbClr val="0000FF"/>
                </a:solidFill>
                <a:latin typeface="Cambria" panose="02040503050406030204" pitchFamily="18" charset="0"/>
              </a:rPr>
              <a:t>4</a:t>
            </a:r>
            <a:r>
              <a:rPr lang="en-US" altLang="en-US" sz="3200" i="1">
                <a:solidFill>
                  <a:srgbClr val="0000FF"/>
                </a:solidFill>
                <a:latin typeface="Cambria" panose="02040503050406030204" pitchFamily="18" charset="0"/>
              </a:rPr>
              <a:t>H</a:t>
            </a:r>
            <a:r>
              <a:rPr lang="en-US" altLang="en-US" sz="3200" i="1" baseline="-25000">
                <a:solidFill>
                  <a:srgbClr val="0000FF"/>
                </a:solidFill>
                <a:latin typeface="Cambria" panose="02040503050406030204" pitchFamily="18" charset="0"/>
              </a:rPr>
              <a:t>10</a:t>
            </a:r>
            <a:r>
              <a:rPr lang="en-US" altLang="en-US" sz="3200" i="1">
                <a:solidFill>
                  <a:srgbClr val="0000FF"/>
                </a:solidFill>
                <a:latin typeface="Cambria" panose="02040503050406030204" pitchFamily="18" charset="0"/>
              </a:rPr>
              <a:t>O có bao nhiêu đồng phân?</a:t>
            </a:r>
            <a:endParaRPr lang="en-US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bldLvl="0" autoUpdateAnimBg="0"/>
      <p:bldP spid="39944" grpId="0" bldLvl="0" autoUpdateAnimBg="0"/>
      <p:bldP spid="39945" grpId="0" bldLvl="0" autoUpdateAnimBg="0"/>
      <p:bldP spid="39946" grpId="0" bldLvl="0" autoUpdateAnimBg="0"/>
      <p:bldP spid="39949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9ECAEF2-3DAD-0EE3-D755-815483E3F8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CACFED0-5947-2D68-58D7-28F022707C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8436" name="Picture 4" descr="EJ0201">
            <a:extLst>
              <a:ext uri="{FF2B5EF4-FFF2-40B4-BE49-F238E27FC236}">
                <a16:creationId xmlns:a16="http://schemas.microsoft.com/office/drawing/2014/main" id="{BEDE1262-6161-118A-6D29-BE055EF9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BF6C74ED-5037-28A8-250B-1574635B4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62001"/>
            <a:ext cx="9906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vi-VN" sz="4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Chủ đề 5</a:t>
            </a:r>
            <a:r>
              <a:rPr lang="pt-BR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t-BR" altLang="vi-VN" sz="4000" b="1">
                <a:solidFill>
                  <a:srgbClr val="0000FF"/>
                </a:solidFill>
                <a:latin typeface="Times New Roman" panose="02020603050405020304" pitchFamily="18" charset="0"/>
              </a:rPr>
              <a:t>DẪN XUẤT HALOGEN – ANCOHOL- PHENOL                                              </a:t>
            </a:r>
            <a:endParaRPr lang="en-US" altLang="vi-VN" sz="4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82" name="Text Box 6">
            <a:extLst>
              <a:ext uri="{FF2B5EF4-FFF2-40B4-BE49-F238E27FC236}">
                <a16:creationId xmlns:a16="http://schemas.microsoft.com/office/drawing/2014/main" id="{F5391200-1FA1-214A-A26F-81C5AE48F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738" y="3544888"/>
            <a:ext cx="87296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16:  ANCOHOL</a:t>
            </a:r>
          </a:p>
        </p:txBody>
      </p:sp>
      <p:sp>
        <p:nvSpPr>
          <p:cNvPr id="50184" name="AutoShape 8">
            <a:extLst>
              <a:ext uri="{FF2B5EF4-FFF2-40B4-BE49-F238E27FC236}">
                <a16:creationId xmlns:a16="http://schemas.microsoft.com/office/drawing/2014/main" id="{C4991E77-A325-676B-5539-C4916DF5C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1" y="4876801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85" name="AutoShape 9">
            <a:extLst>
              <a:ext uri="{FF2B5EF4-FFF2-40B4-BE49-F238E27FC236}">
                <a16:creationId xmlns:a16="http://schemas.microsoft.com/office/drawing/2014/main" id="{DE99C1BA-34A2-80A1-7B6D-9F7545AAF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5052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id="{99AC5B1E-EDCC-5BDA-1C7B-EFFEF6D36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4" y="5511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id="{12FFD353-E1AD-17BE-6329-E4554820D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3810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88" name="AutoShape 12">
            <a:extLst>
              <a:ext uri="{FF2B5EF4-FFF2-40B4-BE49-F238E27FC236}">
                <a16:creationId xmlns:a16="http://schemas.microsoft.com/office/drawing/2014/main" id="{417BE47B-76C4-6B1A-1584-038598846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9525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89" name="AutoShape 13">
            <a:extLst>
              <a:ext uri="{FF2B5EF4-FFF2-40B4-BE49-F238E27FC236}">
                <a16:creationId xmlns:a16="http://schemas.microsoft.com/office/drawing/2014/main" id="{7A567B9D-9161-957F-E9F4-803E3B37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3810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90" name="AutoShape 14">
            <a:extLst>
              <a:ext uri="{FF2B5EF4-FFF2-40B4-BE49-F238E27FC236}">
                <a16:creationId xmlns:a16="http://schemas.microsoft.com/office/drawing/2014/main" id="{1068F2FB-21D9-4118-E79D-078AD90F1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286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1" name="AutoShape 15">
            <a:extLst>
              <a:ext uri="{FF2B5EF4-FFF2-40B4-BE49-F238E27FC236}">
                <a16:creationId xmlns:a16="http://schemas.microsoft.com/office/drawing/2014/main" id="{F7428F18-9D29-0CFD-82E3-D0EF1BD1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1" y="5334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2" name="AutoShape 16">
            <a:extLst>
              <a:ext uri="{FF2B5EF4-FFF2-40B4-BE49-F238E27FC236}">
                <a16:creationId xmlns:a16="http://schemas.microsoft.com/office/drawing/2014/main" id="{2F07E912-A6F8-27F7-9811-28AF6BC04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219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3" name="AutoShape 17">
            <a:extLst>
              <a:ext uri="{FF2B5EF4-FFF2-40B4-BE49-F238E27FC236}">
                <a16:creationId xmlns:a16="http://schemas.microsoft.com/office/drawing/2014/main" id="{4146E116-3E66-A46B-6C39-5467C7A2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201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94" name="AutoShape 18">
            <a:extLst>
              <a:ext uri="{FF2B5EF4-FFF2-40B4-BE49-F238E27FC236}">
                <a16:creationId xmlns:a16="http://schemas.microsoft.com/office/drawing/2014/main" id="{67495399-D55E-72D9-3442-FD6A8FF6C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1" y="60198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5" name="AutoShape 19">
            <a:extLst>
              <a:ext uri="{FF2B5EF4-FFF2-40B4-BE49-F238E27FC236}">
                <a16:creationId xmlns:a16="http://schemas.microsoft.com/office/drawing/2014/main" id="{37CC6316-53AB-89CB-800F-8F7A7E8CC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1" y="4038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6" name="AutoShape 20">
            <a:extLst>
              <a:ext uri="{FF2B5EF4-FFF2-40B4-BE49-F238E27FC236}">
                <a16:creationId xmlns:a16="http://schemas.microsoft.com/office/drawing/2014/main" id="{05A3BF37-125C-D371-F399-03C1C221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97" name="AutoShape 21">
            <a:extLst>
              <a:ext uri="{FF2B5EF4-FFF2-40B4-BE49-F238E27FC236}">
                <a16:creationId xmlns:a16="http://schemas.microsoft.com/office/drawing/2014/main" id="{5E17FC0C-E345-1870-65EA-1D16C66CE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8674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198" name="AutoShape 22">
            <a:extLst>
              <a:ext uri="{FF2B5EF4-FFF2-40B4-BE49-F238E27FC236}">
                <a16:creationId xmlns:a16="http://schemas.microsoft.com/office/drawing/2014/main" id="{EC1A9B1A-688E-24FF-81BB-A97ACF903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943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0199" name="AutoShape 23">
            <a:extLst>
              <a:ext uri="{FF2B5EF4-FFF2-40B4-BE49-F238E27FC236}">
                <a16:creationId xmlns:a16="http://schemas.microsoft.com/office/drawing/2014/main" id="{4C704715-3C92-AFD7-DA63-7A3B6C3C2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59436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200" name="AutoShape 24">
            <a:extLst>
              <a:ext uri="{FF2B5EF4-FFF2-40B4-BE49-F238E27FC236}">
                <a16:creationId xmlns:a16="http://schemas.microsoft.com/office/drawing/2014/main" id="{6D2F1C74-B8DE-E6AA-C0A0-AA2118A66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60198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vi-VN" altLang="vi-VN" sz="1800">
              <a:latin typeface="Arial" panose="020B0604020202020204" pitchFamily="34" charset="0"/>
            </a:endParaRPr>
          </a:p>
        </p:txBody>
      </p:sp>
      <p:sp>
        <p:nvSpPr>
          <p:cNvPr id="50201" name="AutoShape 25">
            <a:extLst>
              <a:ext uri="{FF2B5EF4-FFF2-40B4-BE49-F238E27FC236}">
                <a16:creationId xmlns:a16="http://schemas.microsoft.com/office/drawing/2014/main" id="{0B374386-DB49-24A2-7DFE-E83ECDBE3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1" y="5181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2" grpId="0"/>
      <p:bldP spid="50184" grpId="0" animBg="1"/>
      <p:bldP spid="50185" grpId="0" animBg="1"/>
      <p:bldP spid="50188" grpId="0" animBg="1"/>
      <p:bldP spid="50190" grpId="0" animBg="1"/>
      <p:bldP spid="50191" grpId="0" animBg="1"/>
      <p:bldP spid="50192" grpId="0" animBg="1"/>
      <p:bldP spid="50194" grpId="0" animBg="1"/>
      <p:bldP spid="50195" grpId="0" animBg="1"/>
      <p:bldP spid="50197" grpId="0" animBg="1"/>
      <p:bldP spid="50199" grpId="0" animBg="1"/>
      <p:bldP spid="502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29-chemistry">
            <a:extLst>
              <a:ext uri="{FF2B5EF4-FFF2-40B4-BE49-F238E27FC236}">
                <a16:creationId xmlns:a16="http://schemas.microsoft.com/office/drawing/2014/main" id="{B7B77186-6C4D-CD42-5D04-1926D9FB32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0088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875033F-D80B-147C-9A1B-0172ADD39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14475"/>
            <a:ext cx="8610600" cy="1524000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KHÁI NIỆM - PHÂN LOẠI -  DANH PHÁP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2ABA5BE9-9833-0EAF-3FB1-1ED23A53A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67200"/>
            <a:ext cx="8610600" cy="1524000"/>
          </a:xfrm>
          <a:prstGeom prst="rect">
            <a:avLst/>
          </a:prstGeom>
          <a:solidFill>
            <a:srgbClr val="FF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II/ 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TÍNH CHẤT VẬT LÍ</a:t>
            </a:r>
            <a:r>
              <a:rPr lang="en-US" alt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DA61B-D517-454B-868C-BB53E5577242}"/>
              </a:ext>
            </a:extLst>
          </p:cNvPr>
          <p:cNvSpPr/>
          <p:nvPr/>
        </p:nvSpPr>
        <p:spPr>
          <a:xfrm>
            <a:off x="4814888" y="198438"/>
            <a:ext cx="2532062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NỘI DUNG</a:t>
            </a:r>
            <a:endParaRPr lang="en-US" sz="3600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0">
            <a:extLst>
              <a:ext uri="{FF2B5EF4-FFF2-40B4-BE49-F238E27FC236}">
                <a16:creationId xmlns:a16="http://schemas.microsoft.com/office/drawing/2014/main" id="{D50F432E-94E9-9449-F59A-734146949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1216025"/>
          </a:xfrm>
          <a:solidFill>
            <a:srgbClr val="0000FF"/>
          </a:solidFill>
        </p:spPr>
        <p:txBody>
          <a:bodyPr anchor="ctr"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I.  KHÁI NIỆM , PHÂN LOẠI VÀ DANH PHÁP</a:t>
            </a:r>
            <a:b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1. Khái niệm</a:t>
            </a: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79FB5262-4BBE-88D0-E719-C76B7A61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371600"/>
            <a:ext cx="8839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</a:t>
            </a:r>
            <a:r>
              <a:rPr lang="en-US" altLang="en-US" sz="28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Ancohol là những hợp chất hữu cơ trong phân tử có nhóm hyđroxy (-OH) </a:t>
            </a:r>
            <a:r>
              <a:rPr lang="en-US" altLang="en-US" sz="2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liên kết trực tiếp </a:t>
            </a:r>
            <a:r>
              <a:rPr lang="en-US" altLang="en-US" sz="28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với nguyên tử </a:t>
            </a:r>
            <a:r>
              <a:rPr lang="en-US" altLang="en-US" sz="2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cacbon no.</a:t>
            </a:r>
          </a:p>
          <a:p>
            <a:endParaRPr lang="en-US" altLang="en-US" sz="2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AB6F1C7C-4256-418C-AB00-C46DDA27B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95600"/>
            <a:ext cx="2057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pt-BR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5B008-4F24-BADE-37BE-4CE59BB0B8F9}"/>
              </a:ext>
            </a:extLst>
          </p:cNvPr>
          <p:cNvSpPr txBox="1">
            <a:spLocks/>
          </p:cNvSpPr>
          <p:nvPr/>
        </p:nvSpPr>
        <p:spPr bwMode="auto">
          <a:xfrm>
            <a:off x="1066800" y="3429000"/>
            <a:ext cx="1013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marL="609600" indent="-609600">
              <a:defRPr/>
            </a:pPr>
            <a:b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cacbon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-OH</a:t>
            </a:r>
            <a:b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</a:br>
            <a:b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- OH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altLang="en-US" sz="3000" kern="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0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kern="0">
                <a:latin typeface="Times New Roman" pitchFamily="18" charset="0"/>
                <a:cs typeface="Times New Roman" pitchFamily="18" charset="0"/>
              </a:rPr>
              <a:t>no.</a:t>
            </a:r>
            <a:endParaRPr lang="en-US" altLang="en-US" sz="30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Text Box 7">
            <a:extLst>
              <a:ext uri="{FF2B5EF4-FFF2-40B4-BE49-F238E27FC236}">
                <a16:creationId xmlns:a16="http://schemas.microsoft.com/office/drawing/2014/main" id="{A0DA6E5E-3744-BECD-17B3-A8F6421D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233488"/>
            <a:ext cx="57912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Những chất nào sau đây là ancol ?</a:t>
            </a:r>
          </a:p>
        </p:txBody>
      </p:sp>
      <p:sp>
        <p:nvSpPr>
          <p:cNvPr id="21507" name="Rectangle 9">
            <a:extLst>
              <a:ext uri="{FF2B5EF4-FFF2-40B4-BE49-F238E27FC236}">
                <a16:creationId xmlns:a16="http://schemas.microsoft.com/office/drawing/2014/main" id="{86756003-31D3-0C25-CB1E-11473BF8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55914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58" name="Rectangle 10">
            <a:extLst>
              <a:ext uri="{FF2B5EF4-FFF2-40B4-BE49-F238E27FC236}">
                <a16:creationId xmlns:a16="http://schemas.microsoft.com/office/drawing/2014/main" id="{7FC3CF7E-5F41-C773-65A5-050A45B53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6" y="2017713"/>
            <a:ext cx="38893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1)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OH	</a:t>
            </a:r>
          </a:p>
        </p:txBody>
      </p:sp>
      <p:sp>
        <p:nvSpPr>
          <p:cNvPr id="21509" name="Rectangle 12">
            <a:extLst>
              <a:ext uri="{FF2B5EF4-FFF2-40B4-BE49-F238E27FC236}">
                <a16:creationId xmlns:a16="http://schemas.microsoft.com/office/drawing/2014/main" id="{2F275760-A228-3FB0-FD2C-A7414CA2C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51151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10" name="Rectangle 14">
            <a:extLst>
              <a:ext uri="{FF2B5EF4-FFF2-40B4-BE49-F238E27FC236}">
                <a16:creationId xmlns:a16="http://schemas.microsoft.com/office/drawing/2014/main" id="{2349201D-EED2-8A1F-A3E5-43208C4AD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32101"/>
            <a:ext cx="184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63" name="Rectangle 15">
            <a:extLst>
              <a:ext uri="{FF2B5EF4-FFF2-40B4-BE49-F238E27FC236}">
                <a16:creationId xmlns:a16="http://schemas.microsoft.com/office/drawing/2014/main" id="{0A4D3CBF-558D-8EEF-8BF9-433B4CC29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9575" y="3298826"/>
            <a:ext cx="2813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5)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COH -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C7A124-2262-11D8-D0C0-FC24FAF9D962}"/>
              </a:ext>
            </a:extLst>
          </p:cNvPr>
          <p:cNvGrpSpPr>
            <a:grpSpLocks/>
          </p:cNvGrpSpPr>
          <p:nvPr/>
        </p:nvGrpSpPr>
        <p:grpSpPr bwMode="auto">
          <a:xfrm>
            <a:off x="4943475" y="3789364"/>
            <a:ext cx="1606550" cy="1368425"/>
            <a:chOff x="5651500" y="1773238"/>
            <a:chExt cx="1606550" cy="1368425"/>
          </a:xfrm>
        </p:grpSpPr>
        <p:graphicFrame>
          <p:nvGraphicFramePr>
            <p:cNvPr id="21539" name="Object 13">
              <a:extLst>
                <a:ext uri="{FF2B5EF4-FFF2-40B4-BE49-F238E27FC236}">
                  <a16:creationId xmlns:a16="http://schemas.microsoft.com/office/drawing/2014/main" id="{78B90B86-7035-3497-1403-8321BEC9D99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72225" y="1773238"/>
            <a:ext cx="885825" cy="1368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466725" imgH="733425" progId="ChemWindow.Document">
                    <p:embed/>
                  </p:oleObj>
                </mc:Choice>
                <mc:Fallback>
                  <p:oleObj name="Document" r:id="rId2" imgW="466725" imgH="733425" progId="ChemWindow.Document">
                    <p:embed/>
                    <p:pic>
                      <p:nvPicPr>
                        <p:cNvPr id="21539" name="Object 13">
                          <a:extLst>
                            <a:ext uri="{FF2B5EF4-FFF2-40B4-BE49-F238E27FC236}">
                              <a16:creationId xmlns:a16="http://schemas.microsoft.com/office/drawing/2014/main" id="{78B90B86-7035-3497-1403-8321BEC9D99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72225" y="1773238"/>
                          <a:ext cx="885825" cy="1368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0" name="Text Box 18">
              <a:extLst>
                <a:ext uri="{FF2B5EF4-FFF2-40B4-BE49-F238E27FC236}">
                  <a16:creationId xmlns:a16="http://schemas.microsoft.com/office/drawing/2014/main" id="{0499D020-7CB1-9746-EECE-D9C9329C8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500" y="2349500"/>
              <a:ext cx="5048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7)</a:t>
              </a:r>
            </a:p>
          </p:txBody>
        </p:sp>
      </p:grpSp>
      <p:sp>
        <p:nvSpPr>
          <p:cNvPr id="21513" name="Rectangle 20">
            <a:extLst>
              <a:ext uri="{FF2B5EF4-FFF2-40B4-BE49-F238E27FC236}">
                <a16:creationId xmlns:a16="http://schemas.microsoft.com/office/drawing/2014/main" id="{BDCDCB47-7F01-8117-0544-EB71D98A4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30188"/>
            <a:ext cx="184150" cy="46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270" name="Rectangle 22">
            <a:extLst>
              <a:ext uri="{FF2B5EF4-FFF2-40B4-BE49-F238E27FC236}">
                <a16:creationId xmlns:a16="http://schemas.microsoft.com/office/drawing/2014/main" id="{5CE6FD81-2BE9-4D02-EF74-94BFF1591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3125788"/>
            <a:ext cx="30368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4) 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= CH - 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OH</a:t>
            </a:r>
          </a:p>
        </p:txBody>
      </p:sp>
      <p:grpSp>
        <p:nvGrpSpPr>
          <p:cNvPr id="8205" name="Group 41">
            <a:extLst>
              <a:ext uri="{FF2B5EF4-FFF2-40B4-BE49-F238E27FC236}">
                <a16:creationId xmlns:a16="http://schemas.microsoft.com/office/drawing/2014/main" id="{A4F27C45-0EAF-D85D-E4F6-C7BCEBAC9BC7}"/>
              </a:ext>
            </a:extLst>
          </p:cNvPr>
          <p:cNvGrpSpPr>
            <a:grpSpLocks/>
          </p:cNvGrpSpPr>
          <p:nvPr/>
        </p:nvGrpSpPr>
        <p:grpSpPr bwMode="auto">
          <a:xfrm>
            <a:off x="8013700" y="5302250"/>
            <a:ext cx="2185988" cy="1295400"/>
            <a:chOff x="3563" y="3067"/>
            <a:chExt cx="1377" cy="816"/>
          </a:xfrm>
        </p:grpSpPr>
        <p:graphicFrame>
          <p:nvGraphicFramePr>
            <p:cNvPr id="21537" name="Object 11">
              <a:extLst>
                <a:ext uri="{FF2B5EF4-FFF2-40B4-BE49-F238E27FC236}">
                  <a16:creationId xmlns:a16="http://schemas.microsoft.com/office/drawing/2014/main" id="{58C73E8F-5B04-129C-B665-D4EF52B45C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3" y="3067"/>
            <a:ext cx="907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4" imgW="723900" imgH="695325" progId="ChemWindow.Document">
                    <p:embed/>
                  </p:oleObj>
                </mc:Choice>
                <mc:Fallback>
                  <p:oleObj name="Document" r:id="rId4" imgW="723900" imgH="695325" progId="ChemWindow.Document">
                    <p:embed/>
                    <p:pic>
                      <p:nvPicPr>
                        <p:cNvPr id="21537" name="Object 11">
                          <a:extLst>
                            <a:ext uri="{FF2B5EF4-FFF2-40B4-BE49-F238E27FC236}">
                              <a16:creationId xmlns:a16="http://schemas.microsoft.com/office/drawing/2014/main" id="{58C73E8F-5B04-129C-B665-D4EF52B45C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3" y="3067"/>
                          <a:ext cx="907" cy="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8" name="Text Box 23">
              <a:extLst>
                <a:ext uri="{FF2B5EF4-FFF2-40B4-BE49-F238E27FC236}">
                  <a16:creationId xmlns:a16="http://schemas.microsoft.com/office/drawing/2014/main" id="{9DFCAA40-72E3-8006-BA45-1753765D8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" y="3289"/>
              <a:ext cx="4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11)</a:t>
              </a:r>
            </a:p>
          </p:txBody>
        </p:sp>
      </p:grpSp>
      <p:grpSp>
        <p:nvGrpSpPr>
          <p:cNvPr id="8211" name="Group 44">
            <a:extLst>
              <a:ext uri="{FF2B5EF4-FFF2-40B4-BE49-F238E27FC236}">
                <a16:creationId xmlns:a16="http://schemas.microsoft.com/office/drawing/2014/main" id="{13569DBB-AB0B-4C18-90E6-0222D35F7348}"/>
              </a:ext>
            </a:extLst>
          </p:cNvPr>
          <p:cNvGrpSpPr>
            <a:grpSpLocks/>
          </p:cNvGrpSpPr>
          <p:nvPr/>
        </p:nvGrpSpPr>
        <p:grpSpPr bwMode="auto">
          <a:xfrm>
            <a:off x="1487488" y="4292601"/>
            <a:ext cx="2952751" cy="1008063"/>
            <a:chOff x="612" y="2795"/>
            <a:chExt cx="1860" cy="635"/>
          </a:xfrm>
        </p:grpSpPr>
        <p:graphicFrame>
          <p:nvGraphicFramePr>
            <p:cNvPr id="21535" name="Object 42">
              <a:extLst>
                <a:ext uri="{FF2B5EF4-FFF2-40B4-BE49-F238E27FC236}">
                  <a16:creationId xmlns:a16="http://schemas.microsoft.com/office/drawing/2014/main" id="{E382FA97-7885-D696-CB95-E59F1CB74F9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75" y="2795"/>
            <a:ext cx="1497" cy="6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6" imgW="1123950" imgH="485775" progId="ChemWindow.Document">
                    <p:embed/>
                  </p:oleObj>
                </mc:Choice>
                <mc:Fallback>
                  <p:oleObj name="Document" r:id="rId6" imgW="1123950" imgH="485775" progId="ChemWindow.Document">
                    <p:embed/>
                    <p:pic>
                      <p:nvPicPr>
                        <p:cNvPr id="21535" name="Object 42">
                          <a:extLst>
                            <a:ext uri="{FF2B5EF4-FFF2-40B4-BE49-F238E27FC236}">
                              <a16:creationId xmlns:a16="http://schemas.microsoft.com/office/drawing/2014/main" id="{E382FA97-7885-D696-CB95-E59F1CB74F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5" y="2795"/>
                          <a:ext cx="1497" cy="6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6" name="Text Box 43">
              <a:extLst>
                <a:ext uri="{FF2B5EF4-FFF2-40B4-BE49-F238E27FC236}">
                  <a16:creationId xmlns:a16="http://schemas.microsoft.com/office/drawing/2014/main" id="{C81CC67D-E608-5C1C-2F2C-7FDE962B9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2795"/>
              <a:ext cx="31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6)</a:t>
              </a:r>
            </a:p>
          </p:txBody>
        </p:sp>
      </p:grpSp>
      <p:grpSp>
        <p:nvGrpSpPr>
          <p:cNvPr id="24" name="Group 82">
            <a:extLst>
              <a:ext uri="{FF2B5EF4-FFF2-40B4-BE49-F238E27FC236}">
                <a16:creationId xmlns:a16="http://schemas.microsoft.com/office/drawing/2014/main" id="{758203F6-128F-0077-E5CA-365392C3AB99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1557338"/>
            <a:ext cx="2573338" cy="1382712"/>
            <a:chOff x="158" y="1968"/>
            <a:chExt cx="1711" cy="871"/>
          </a:xfrm>
        </p:grpSpPr>
        <p:graphicFrame>
          <p:nvGraphicFramePr>
            <p:cNvPr id="21533" name="Object 10">
              <a:extLst>
                <a:ext uri="{FF2B5EF4-FFF2-40B4-BE49-F238E27FC236}">
                  <a16:creationId xmlns:a16="http://schemas.microsoft.com/office/drawing/2014/main" id="{48309C07-67A9-CA14-30C2-7D50610890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7" y="1968"/>
            <a:ext cx="1452" cy="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8" imgW="971550" imgH="762000" progId="ChemWindow.Document">
                    <p:embed/>
                  </p:oleObj>
                </mc:Choice>
                <mc:Fallback>
                  <p:oleObj name="Document" r:id="rId8" imgW="971550" imgH="762000" progId="ChemWindow.Document">
                    <p:embed/>
                    <p:pic>
                      <p:nvPicPr>
                        <p:cNvPr id="21533" name="Object 10">
                          <a:extLst>
                            <a:ext uri="{FF2B5EF4-FFF2-40B4-BE49-F238E27FC236}">
                              <a16:creationId xmlns:a16="http://schemas.microsoft.com/office/drawing/2014/main" id="{48309C07-67A9-CA14-30C2-7D50610890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" y="1968"/>
                          <a:ext cx="1452" cy="8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34" name="Text Box 79">
              <a:extLst>
                <a:ext uri="{FF2B5EF4-FFF2-40B4-BE49-F238E27FC236}">
                  <a16:creationId xmlns:a16="http://schemas.microsoft.com/office/drawing/2014/main" id="{80E64B08-4EA1-56A1-3DE9-6DAC466425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224"/>
              <a:ext cx="29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2)</a:t>
              </a:r>
            </a:p>
          </p:txBody>
        </p:sp>
      </p:grpSp>
      <p:grpSp>
        <p:nvGrpSpPr>
          <p:cNvPr id="27" name="Group 93">
            <a:extLst>
              <a:ext uri="{FF2B5EF4-FFF2-40B4-BE49-F238E27FC236}">
                <a16:creationId xmlns:a16="http://schemas.microsoft.com/office/drawing/2014/main" id="{A989AB62-DEB2-BFBF-9480-C9845F5A84AD}"/>
              </a:ext>
            </a:extLst>
          </p:cNvPr>
          <p:cNvGrpSpPr>
            <a:grpSpLocks/>
          </p:cNvGrpSpPr>
          <p:nvPr/>
        </p:nvGrpSpPr>
        <p:grpSpPr bwMode="auto">
          <a:xfrm>
            <a:off x="4943475" y="5373688"/>
            <a:ext cx="2444750" cy="1079500"/>
            <a:chOff x="657" y="3521"/>
            <a:chExt cx="1540" cy="680"/>
          </a:xfrm>
        </p:grpSpPr>
        <p:grpSp>
          <p:nvGrpSpPr>
            <p:cNvPr id="21527" name="Group 87">
              <a:extLst>
                <a:ext uri="{FF2B5EF4-FFF2-40B4-BE49-F238E27FC236}">
                  <a16:creationId xmlns:a16="http://schemas.microsoft.com/office/drawing/2014/main" id="{9794942F-5A10-5B81-7BB2-B1FE4478B9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" y="3521"/>
              <a:ext cx="1134" cy="680"/>
              <a:chOff x="4059" y="2115"/>
              <a:chExt cx="1134" cy="680"/>
            </a:xfrm>
          </p:grpSpPr>
          <p:grpSp>
            <p:nvGrpSpPr>
              <p:cNvPr id="21529" name="Group 88">
                <a:extLst>
                  <a:ext uri="{FF2B5EF4-FFF2-40B4-BE49-F238E27FC236}">
                    <a16:creationId xmlns:a16="http://schemas.microsoft.com/office/drawing/2014/main" id="{50E651E6-13EA-5D8A-E766-F0832ADC4E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9" y="2115"/>
                <a:ext cx="1068" cy="680"/>
                <a:chOff x="3536" y="2115"/>
                <a:chExt cx="1068" cy="680"/>
              </a:xfrm>
            </p:grpSpPr>
            <p:graphicFrame>
              <p:nvGraphicFramePr>
                <p:cNvPr id="21531" name="Object 89">
                  <a:extLst>
                    <a:ext uri="{FF2B5EF4-FFF2-40B4-BE49-F238E27FC236}">
                      <a16:creationId xmlns:a16="http://schemas.microsoft.com/office/drawing/2014/main" id="{25B88A7B-2A79-04E3-BAEF-26A0DF2C9C4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969" y="2115"/>
                <a:ext cx="635" cy="6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Document" r:id="rId10" imgW="400050" imgH="685800" progId="ChemWindow.Document">
                        <p:embed/>
                      </p:oleObj>
                    </mc:Choice>
                    <mc:Fallback>
                      <p:oleObj name="Document" r:id="rId10" imgW="400050" imgH="685800" progId="ChemWindow.Document">
                        <p:embed/>
                        <p:pic>
                          <p:nvPicPr>
                            <p:cNvPr id="21531" name="Object 89">
                              <a:extLst>
                                <a:ext uri="{FF2B5EF4-FFF2-40B4-BE49-F238E27FC236}">
                                  <a16:creationId xmlns:a16="http://schemas.microsoft.com/office/drawing/2014/main" id="{25B88A7B-2A79-04E3-BAEF-26A0DF2C9C4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969" y="2115"/>
                              <a:ext cx="635" cy="68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1532" name="Text Box 90">
                  <a:extLst>
                    <a:ext uri="{FF2B5EF4-FFF2-40B4-BE49-F238E27FC236}">
                      <a16:creationId xmlns:a16="http://schemas.microsoft.com/office/drawing/2014/main" id="{8FDB30AB-0EB9-37EA-47A2-9D22B87003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36" y="2341"/>
                  <a:ext cx="431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o"/>
                    <a:defRPr sz="3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n"/>
                    <a:defRPr sz="26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o"/>
                    <a:defRPr sz="23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5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5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FontTx/>
                    <a:buNone/>
                  </a:pPr>
                  <a:r>
                    <a:rPr lang="en-US" altLang="en-US" sz="2400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10)</a:t>
                  </a:r>
                </a:p>
              </p:txBody>
            </p:sp>
          </p:grpSp>
          <p:sp>
            <p:nvSpPr>
              <p:cNvPr id="21530" name="Line 91">
                <a:extLst>
                  <a:ext uri="{FF2B5EF4-FFF2-40B4-BE49-F238E27FC236}">
                    <a16:creationId xmlns:a16="http://schemas.microsoft.com/office/drawing/2014/main" id="{4FAD9FC1-7CA7-FE07-57DE-4CFE518A1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7" y="238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28" name="Text Box 92">
              <a:extLst>
                <a:ext uri="{FF2B5EF4-FFF2-40B4-BE49-F238E27FC236}">
                  <a16:creationId xmlns:a16="http://schemas.microsoft.com/office/drawing/2014/main" id="{205DE10A-3EF3-CA5C-42C1-656D45A34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6" y="3628"/>
              <a:ext cx="45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</a:t>
              </a:r>
              <a:r>
                <a:rPr lang="en-US" altLang="en-US" sz="2400" baseline="-250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4" name="Group 86">
            <a:extLst>
              <a:ext uri="{FF2B5EF4-FFF2-40B4-BE49-F238E27FC236}">
                <a16:creationId xmlns:a16="http://schemas.microsoft.com/office/drawing/2014/main" id="{D359223A-AA2E-2F3A-7789-B4925A53F9DD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5691188"/>
            <a:ext cx="3263900" cy="977900"/>
            <a:chOff x="1914" y="2155"/>
            <a:chExt cx="2056" cy="616"/>
          </a:xfrm>
        </p:grpSpPr>
        <p:graphicFrame>
          <p:nvGraphicFramePr>
            <p:cNvPr id="21525" name="Object 8">
              <a:extLst>
                <a:ext uri="{FF2B5EF4-FFF2-40B4-BE49-F238E27FC236}">
                  <a16:creationId xmlns:a16="http://schemas.microsoft.com/office/drawing/2014/main" id="{CCC165CD-393F-2701-1756-01C292D8D6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0" y="2181"/>
            <a:ext cx="1770" cy="5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2" imgW="1114425" imgH="485775" progId="ChemWindow.Document">
                    <p:embed/>
                  </p:oleObj>
                </mc:Choice>
                <mc:Fallback>
                  <p:oleObj name="Document" r:id="rId12" imgW="1114425" imgH="485775" progId="ChemWindow.Document">
                    <p:embed/>
                    <p:pic>
                      <p:nvPicPr>
                        <p:cNvPr id="21525" name="Object 8">
                          <a:extLst>
                            <a:ext uri="{FF2B5EF4-FFF2-40B4-BE49-F238E27FC236}">
                              <a16:creationId xmlns:a16="http://schemas.microsoft.com/office/drawing/2014/main" id="{CCC165CD-393F-2701-1756-01C292D8D6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2181"/>
                          <a:ext cx="1770" cy="5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6" name="Text Box 83">
              <a:extLst>
                <a:ext uri="{FF2B5EF4-FFF2-40B4-BE49-F238E27FC236}">
                  <a16:creationId xmlns:a16="http://schemas.microsoft.com/office/drawing/2014/main" id="{9FB6A496-50B3-AE35-E261-C7C9A322D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" y="2155"/>
              <a:ext cx="2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9)</a:t>
              </a:r>
            </a:p>
          </p:txBody>
        </p:sp>
      </p:grpSp>
      <p:sp>
        <p:nvSpPr>
          <p:cNvPr id="37" name="Rectangle 54">
            <a:extLst>
              <a:ext uri="{FF2B5EF4-FFF2-40B4-BE49-F238E27FC236}">
                <a16:creationId xmlns:a16="http://schemas.microsoft.com/office/drawing/2014/main" id="{85A49091-3F3B-8BC2-0C68-A14733D44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5" y="4394201"/>
            <a:ext cx="4046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8) OH-CH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-CH</a:t>
            </a:r>
            <a:r>
              <a:rPr lang="en-US" altLang="en-US" sz="2400" baseline="-25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-OH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5F1400-416F-D331-0246-C1C2E681BD5A}"/>
              </a:ext>
            </a:extLst>
          </p:cNvPr>
          <p:cNvGrpSpPr>
            <a:grpSpLocks/>
          </p:cNvGrpSpPr>
          <p:nvPr/>
        </p:nvGrpSpPr>
        <p:grpSpPr bwMode="auto">
          <a:xfrm>
            <a:off x="8326439" y="1828800"/>
            <a:ext cx="2090737" cy="1187450"/>
            <a:chOff x="6803037" y="1828800"/>
            <a:chExt cx="2089443" cy="1188077"/>
          </a:xfrm>
        </p:grpSpPr>
        <p:graphicFrame>
          <p:nvGraphicFramePr>
            <p:cNvPr id="21523" name="Object 5">
              <a:extLst>
                <a:ext uri="{FF2B5EF4-FFF2-40B4-BE49-F238E27FC236}">
                  <a16:creationId xmlns:a16="http://schemas.microsoft.com/office/drawing/2014/main" id="{7AC718CE-0C3D-3E0F-2CD1-6AB501EBFF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36296" y="1828800"/>
            <a:ext cx="1656184" cy="1188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14" imgW="771525" imgH="485775" progId="ChemWindow.Document">
                    <p:embed/>
                  </p:oleObj>
                </mc:Choice>
                <mc:Fallback>
                  <p:oleObj name="Document" r:id="rId14" imgW="771525" imgH="485775" progId="ChemWindow.Document">
                    <p:embed/>
                    <p:pic>
                      <p:nvPicPr>
                        <p:cNvPr id="21523" name="Object 5">
                          <a:extLst>
                            <a:ext uri="{FF2B5EF4-FFF2-40B4-BE49-F238E27FC236}">
                              <a16:creationId xmlns:a16="http://schemas.microsoft.com/office/drawing/2014/main" id="{7AC718CE-0C3D-3E0F-2CD1-6AB501EBFF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6296" y="1828800"/>
                          <a:ext cx="1656184" cy="11880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4" name="TextBox 6">
              <a:extLst>
                <a:ext uri="{FF2B5EF4-FFF2-40B4-BE49-F238E27FC236}">
                  <a16:creationId xmlns:a16="http://schemas.microsoft.com/office/drawing/2014/main" id="{AF9A14B9-A3C4-EEF2-7A7C-F87D7A987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3037" y="1957683"/>
              <a:ext cx="440873" cy="461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3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o"/>
                <a:defRPr sz="23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5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3)</a:t>
              </a:r>
            </a:p>
          </p:txBody>
        </p:sp>
      </p:grpSp>
      <p:sp>
        <p:nvSpPr>
          <p:cNvPr id="6" name="Rectangle 80">
            <a:extLst>
              <a:ext uri="{FF2B5EF4-FFF2-40B4-BE49-F238E27FC236}">
                <a16:creationId xmlns:a16="http://schemas.microsoft.com/office/drawing/2014/main" id="{D812FE1C-D4EF-B66F-D2C6-F676FC606488}"/>
              </a:ext>
            </a:extLst>
          </p:cNvPr>
          <p:cNvSpPr txBox="1">
            <a:spLocks noChangeArrowheads="1"/>
          </p:cNvSpPr>
          <p:nvPr/>
        </p:nvSpPr>
        <p:spPr>
          <a:xfrm>
            <a:off x="1485900" y="85726"/>
            <a:ext cx="9144000" cy="12160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I.  KHÁI NIỆM, PHÂN LOẠI VÀ DANH PHÁP</a:t>
            </a:r>
            <a:b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1. Khái niệm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  <p:bldP spid="53258" grpId="0"/>
      <p:bldP spid="53263" grpId="0"/>
      <p:bldP spid="53263" grpId="1"/>
      <p:bldP spid="53270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51" descr="C:\Users\Toshiba\Pictures\New folder\hình nền pp\Lecture_16.jpg">
            <a:extLst>
              <a:ext uri="{FF2B5EF4-FFF2-40B4-BE49-F238E27FC236}">
                <a16:creationId xmlns:a16="http://schemas.microsoft.com/office/drawing/2014/main" id="{A2DB4C1F-85D4-DDB7-B12C-7393EF3C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63">
            <a:extLst>
              <a:ext uri="{FF2B5EF4-FFF2-40B4-BE49-F238E27FC236}">
                <a16:creationId xmlns:a16="http://schemas.microsoft.com/office/drawing/2014/main" id="{34E3AE5E-E530-2E5B-0154-E34C2FA580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066330"/>
              </p:ext>
            </p:extLst>
          </p:nvPr>
        </p:nvGraphicFramePr>
        <p:xfrm>
          <a:off x="4122739" y="1466850"/>
          <a:ext cx="32670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610876" imgH="188684" progId="">
                  <p:embed/>
                </p:oleObj>
              </mc:Choice>
              <mc:Fallback>
                <p:oleObj name="CS ChemDraw Drawing" r:id="rId3" imgW="610876" imgH="188684" progId="">
                  <p:embed/>
                  <p:pic>
                    <p:nvPicPr>
                      <p:cNvPr id="5" name="Object 63">
                        <a:extLst>
                          <a:ext uri="{FF2B5EF4-FFF2-40B4-BE49-F238E27FC236}">
                            <a16:creationId xmlns:a16="http://schemas.microsoft.com/office/drawing/2014/main" id="{34E3AE5E-E530-2E5B-0154-E34C2FA580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2739" y="1466850"/>
                        <a:ext cx="3267075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73C4745-8A87-6E03-0436-5AB7401E2487}"/>
              </a:ext>
            </a:extLst>
          </p:cNvPr>
          <p:cNvCxnSpPr>
            <a:cxnSpLocks/>
          </p:cNvCxnSpPr>
          <p:nvPr/>
        </p:nvCxnSpPr>
        <p:spPr>
          <a:xfrm flipH="1">
            <a:off x="3829050" y="2312987"/>
            <a:ext cx="703264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C6B566-B9DE-3658-AE5C-11B605155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057525"/>
            <a:ext cx="358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Gốc Hiđrocacbon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799E0-8805-92A2-6BD5-07A73A7D5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6" y="2952750"/>
            <a:ext cx="3791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nhóm –OH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D1405-6C16-45B0-961F-A95D3CE98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426" y="1409701"/>
            <a:ext cx="1724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r>
              <a:rPr lang="en-US" altLang="en-US" sz="4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C7B60-6F01-EB3C-67EC-7E18B8915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254501"/>
            <a:ext cx="3581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bậc Carbon </a:t>
            </a:r>
          </a:p>
          <a:p>
            <a:pPr algn="ctr" eaLnBrk="1" hangingPunct="1"/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Bậc I, II, III)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28AE4-E9C4-3893-6662-8AD810FC2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568701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(no, không no, thơm)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6E781-7433-469C-9233-FF79535AF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3429001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(đơn chức, đa chức)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1EB08E-6E28-FA49-856C-7893780DC3EC}"/>
              </a:ext>
            </a:extLst>
          </p:cNvPr>
          <p:cNvCxnSpPr>
            <a:cxnSpLocks/>
          </p:cNvCxnSpPr>
          <p:nvPr/>
        </p:nvCxnSpPr>
        <p:spPr>
          <a:xfrm>
            <a:off x="6829425" y="2351088"/>
            <a:ext cx="342901" cy="582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80">
            <a:extLst>
              <a:ext uri="{FF2B5EF4-FFF2-40B4-BE49-F238E27FC236}">
                <a16:creationId xmlns:a16="http://schemas.microsoft.com/office/drawing/2014/main" id="{DB0BDF6D-4B80-6D21-88A1-E0CA650BEDEC}"/>
              </a:ext>
            </a:extLst>
          </p:cNvPr>
          <p:cNvSpPr txBox="1">
            <a:spLocks noChangeArrowheads="1"/>
          </p:cNvSpPr>
          <p:nvPr/>
        </p:nvSpPr>
        <p:spPr>
          <a:xfrm>
            <a:off x="1485900" y="-76199"/>
            <a:ext cx="9144000" cy="12160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I.  KHÁI NIỆM, PHÂN LOẠI VÀ DANH PHÁP</a:t>
            </a:r>
            <a:b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  2. Phân loại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1C63ED-2E1F-43FD-F124-88599A918806}"/>
              </a:ext>
            </a:extLst>
          </p:cNvPr>
          <p:cNvCxnSpPr>
            <a:cxnSpLocks/>
          </p:cNvCxnSpPr>
          <p:nvPr/>
        </p:nvCxnSpPr>
        <p:spPr>
          <a:xfrm>
            <a:off x="4684714" y="2322512"/>
            <a:ext cx="473073" cy="18510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76">
            <a:extLst>
              <a:ext uri="{FF2B5EF4-FFF2-40B4-BE49-F238E27FC236}">
                <a16:creationId xmlns:a16="http://schemas.microsoft.com/office/drawing/2014/main" id="{D1F54FD2-8510-98B2-4DCD-F3B36C8D7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5424488"/>
            <a:ext cx="9925050" cy="938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sym typeface="Symbol"/>
              </a:rPr>
              <a:t>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Ancol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no,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đơn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chức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mạch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hở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(</a:t>
            </a:r>
            <a:r>
              <a:rPr lang="en-US" altLang="en-US" sz="2500" b="1" dirty="0" err="1">
                <a:latin typeface="Times New Roman" pitchFamily="18" charset="0"/>
                <a:sym typeface="Wingdings" pitchFamily="2" charset="2"/>
              </a:rPr>
              <a:t>ankanol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) có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công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thức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dirty="0" err="1">
                <a:latin typeface="Times New Roman" pitchFamily="18" charset="0"/>
                <a:sym typeface="Wingdings" pitchFamily="2" charset="2"/>
              </a:rPr>
              <a:t>chung</a:t>
            </a:r>
            <a:r>
              <a:rPr lang="en-US" altLang="en-US" sz="2500" dirty="0">
                <a:latin typeface="Times New Roman" pitchFamily="18" charset="0"/>
                <a:sym typeface="Wingdings" pitchFamily="2" charset="2"/>
              </a:rPr>
              <a:t> là:</a:t>
            </a:r>
          </a:p>
          <a:p>
            <a:pPr algn="ctr">
              <a:defRPr/>
            </a:pPr>
            <a:r>
              <a:rPr lang="en-US" altLang="en-US" sz="25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C</a:t>
            </a:r>
            <a:r>
              <a:rPr lang="en-US" altLang="en-US" sz="2500" b="1" baseline="-250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n</a:t>
            </a: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H</a:t>
            </a:r>
            <a:r>
              <a:rPr lang="en-US" altLang="en-US" sz="2500" b="1" baseline="-250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2n+1</a:t>
            </a: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OH (n </a:t>
            </a: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</a:t>
            </a:r>
            <a:r>
              <a:rPr lang="en-US" altLang="en-US" sz="2500" b="1" dirty="0">
                <a:solidFill>
                  <a:srgbClr val="0000FF"/>
                </a:solidFill>
                <a:latin typeface="Times New Roman" pitchFamily="18" charset="0"/>
              </a:rPr>
              <a:t> 1)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>
            <a:extLst>
              <a:ext uri="{FF2B5EF4-FFF2-40B4-BE49-F238E27FC236}">
                <a16:creationId xmlns:a16="http://schemas.microsoft.com/office/drawing/2014/main" id="{8A134C0F-DF6E-5A03-D740-C6C7205F01B1}"/>
              </a:ext>
            </a:extLst>
          </p:cNvPr>
          <p:cNvGrpSpPr>
            <a:grpSpLocks/>
          </p:cNvGrpSpPr>
          <p:nvPr/>
        </p:nvGrpSpPr>
        <p:grpSpPr bwMode="auto">
          <a:xfrm>
            <a:off x="2746376" y="2409826"/>
            <a:ext cx="2613025" cy="912813"/>
            <a:chOff x="3984" y="1255"/>
            <a:chExt cx="1646" cy="575"/>
          </a:xfrm>
        </p:grpSpPr>
        <p:sp>
          <p:nvSpPr>
            <p:cNvPr id="106576" name="Text Box 80">
              <a:extLst>
                <a:ext uri="{FF2B5EF4-FFF2-40B4-BE49-F238E27FC236}">
                  <a16:creationId xmlns:a16="http://schemas.microsoft.com/office/drawing/2014/main" id="{932EA42D-A0F8-7EC1-7DF2-26E5BDC6D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265"/>
              <a:ext cx="888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CH</a:t>
              </a:r>
              <a:r>
                <a:rPr lang="en-US" sz="2500" baseline="-25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endPara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6577" name="Text Box 81">
              <a:extLst>
                <a:ext uri="{FF2B5EF4-FFF2-40B4-BE49-F238E27FC236}">
                  <a16:creationId xmlns:a16="http://schemas.microsoft.com/office/drawing/2014/main" id="{5DAFC6EA-1F6F-5758-4A3E-3170D918E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1256"/>
              <a:ext cx="396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</a:t>
              </a:r>
            </a:p>
          </p:txBody>
        </p:sp>
        <p:sp>
          <p:nvSpPr>
            <p:cNvPr id="106578" name="Text Box 82">
              <a:extLst>
                <a:ext uri="{FF2B5EF4-FFF2-40B4-BE49-F238E27FC236}">
                  <a16:creationId xmlns:a16="http://schemas.microsoft.com/office/drawing/2014/main" id="{90764D69-4CA2-B78D-3599-A61A2DC810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2" y="1255"/>
              <a:ext cx="464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</a:t>
              </a:r>
              <a:r>
                <a:rPr lang="en-US" sz="25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endPara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1298" name="Line 83">
              <a:extLst>
                <a:ext uri="{FF2B5EF4-FFF2-40B4-BE49-F238E27FC236}">
                  <a16:creationId xmlns:a16="http://schemas.microsoft.com/office/drawing/2014/main" id="{63ED07D8-A993-E429-3F42-0C93BCEA0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6" y="150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80" name="Text Box 84">
              <a:extLst>
                <a:ext uri="{FF2B5EF4-FFF2-40B4-BE49-F238E27FC236}">
                  <a16:creationId xmlns:a16="http://schemas.microsoft.com/office/drawing/2014/main" id="{8800459D-7911-45F2-581C-BB2E0C025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0" y="1522"/>
              <a:ext cx="407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106581" name="Text Box 85">
              <a:extLst>
                <a:ext uri="{FF2B5EF4-FFF2-40B4-BE49-F238E27FC236}">
                  <a16:creationId xmlns:a16="http://schemas.microsoft.com/office/drawing/2014/main" id="{EBEF6696-F18C-FF84-F414-52C51058C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6" y="1529"/>
              <a:ext cx="407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106582" name="Text Box 86">
              <a:extLst>
                <a:ext uri="{FF2B5EF4-FFF2-40B4-BE49-F238E27FC236}">
                  <a16:creationId xmlns:a16="http://schemas.microsoft.com/office/drawing/2014/main" id="{2049FEB9-724A-6160-C315-99DED8C79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8" y="1522"/>
              <a:ext cx="532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11302" name="Line 87">
              <a:extLst>
                <a:ext uri="{FF2B5EF4-FFF2-40B4-BE49-F238E27FC236}">
                  <a16:creationId xmlns:a16="http://schemas.microsoft.com/office/drawing/2014/main" id="{7F8D57E1-AB1C-F728-6A9D-DD16D5175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6" y="1488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88">
              <a:extLst>
                <a:ext uri="{FF2B5EF4-FFF2-40B4-BE49-F238E27FC236}">
                  <a16:creationId xmlns:a16="http://schemas.microsoft.com/office/drawing/2014/main" id="{D78808AA-46BB-0A66-B6C2-A41EFF24F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6" y="150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89">
              <a:extLst>
                <a:ext uri="{FF2B5EF4-FFF2-40B4-BE49-F238E27FC236}">
                  <a16:creationId xmlns:a16="http://schemas.microsoft.com/office/drawing/2014/main" id="{75AB821B-58D9-175F-91D8-5630F2ED9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1392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5" name="Line 90">
              <a:extLst>
                <a:ext uri="{FF2B5EF4-FFF2-40B4-BE49-F238E27FC236}">
                  <a16:creationId xmlns:a16="http://schemas.microsoft.com/office/drawing/2014/main" id="{6404F622-B6DE-FB04-03D8-69C6D1807A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8" y="1392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8" name="Text Box 3">
            <a:extLst>
              <a:ext uri="{FF2B5EF4-FFF2-40B4-BE49-F238E27FC236}">
                <a16:creationId xmlns:a16="http://schemas.microsoft.com/office/drawing/2014/main" id="{BE6E8A4F-CE4B-F8A6-5F62-64C597051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739776"/>
            <a:ext cx="5410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latin typeface="Times New Roman" panose="02020603050405020304" pitchFamily="18" charset="0"/>
              </a:rPr>
              <a:t>  a. Dựa vào gốc hiđrocacbon</a:t>
            </a:r>
            <a:endParaRPr lang="vi-VN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24580" name="Text Box 59">
            <a:extLst>
              <a:ext uri="{FF2B5EF4-FFF2-40B4-BE49-F238E27FC236}">
                <a16:creationId xmlns:a16="http://schemas.microsoft.com/office/drawing/2014/main" id="{10C97119-E0BB-EE9E-65C7-208C5B9E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9067800" cy="4832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500">
                <a:solidFill>
                  <a:srgbClr val="FF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500">
                <a:latin typeface="Times New Roman" panose="02020603050405020304" pitchFamily="18" charset="0"/>
              </a:rPr>
              <a:t>Cho một số ancol sau:</a:t>
            </a: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500">
                <a:latin typeface="Times New Roman" panose="02020603050405020304" pitchFamily="18" charset="0"/>
              </a:rPr>
              <a:t>  </a:t>
            </a:r>
            <a:r>
              <a:rPr lang="en-US" altLang="en-US" sz="2800">
                <a:latin typeface="Times New Roman" panose="02020603050405020304" pitchFamily="18" charset="0"/>
              </a:rPr>
              <a:t>Dựa vào gốc hiđrocacbon, ancol chia thành những loại nào?</a:t>
            </a: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106556" name="Text Box 60">
            <a:extLst>
              <a:ext uri="{FF2B5EF4-FFF2-40B4-BE49-F238E27FC236}">
                <a16:creationId xmlns:a16="http://schemas.microsoft.com/office/drawing/2014/main" id="{9FCD92B7-BC1E-E679-0F83-FE6C2D77C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854201"/>
            <a:ext cx="2286000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-OH</a:t>
            </a:r>
            <a:endParaRPr lang="en-US" sz="2500" dirty="0">
              <a:latin typeface="Times New Roman" pitchFamily="18" charset="0"/>
            </a:endParaRPr>
          </a:p>
        </p:txBody>
      </p:sp>
      <p:sp>
        <p:nvSpPr>
          <p:cNvPr id="24582" name="Text Box 61">
            <a:extLst>
              <a:ext uri="{FF2B5EF4-FFF2-40B4-BE49-F238E27FC236}">
                <a16:creationId xmlns:a16="http://schemas.microsoft.com/office/drawing/2014/main" id="{1E657C5E-DCD1-1747-3E36-A5D12050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192087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(1)</a:t>
            </a:r>
          </a:p>
        </p:txBody>
      </p:sp>
      <p:sp>
        <p:nvSpPr>
          <p:cNvPr id="24583" name="Text Box 62">
            <a:extLst>
              <a:ext uri="{FF2B5EF4-FFF2-40B4-BE49-F238E27FC236}">
                <a16:creationId xmlns:a16="http://schemas.microsoft.com/office/drawing/2014/main" id="{E9A8B85E-4973-D1F4-FC36-97CE6C60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175" y="2530476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(2)</a:t>
            </a:r>
          </a:p>
        </p:txBody>
      </p:sp>
      <p:grpSp>
        <p:nvGrpSpPr>
          <p:cNvPr id="3" name="Group 64">
            <a:extLst>
              <a:ext uri="{FF2B5EF4-FFF2-40B4-BE49-F238E27FC236}">
                <a16:creationId xmlns:a16="http://schemas.microsoft.com/office/drawing/2014/main" id="{F5E0C389-71C3-5A98-9406-FD39A680495B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4648200"/>
            <a:ext cx="2141538" cy="762000"/>
            <a:chOff x="564" y="2016"/>
            <a:chExt cx="1349" cy="480"/>
          </a:xfrm>
        </p:grpSpPr>
        <p:grpSp>
          <p:nvGrpSpPr>
            <p:cNvPr id="11283" name="Group 65">
              <a:extLst>
                <a:ext uri="{FF2B5EF4-FFF2-40B4-BE49-F238E27FC236}">
                  <a16:creationId xmlns:a16="http://schemas.microsoft.com/office/drawing/2014/main" id="{2B0DE8A1-C1AC-44B0-5089-86B3E56DB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" y="2056"/>
              <a:ext cx="538" cy="440"/>
              <a:chOff x="432" y="2064"/>
              <a:chExt cx="576" cy="528"/>
            </a:xfrm>
          </p:grpSpPr>
          <p:grpSp>
            <p:nvGrpSpPr>
              <p:cNvPr id="11286" name="Group 66">
                <a:extLst>
                  <a:ext uri="{FF2B5EF4-FFF2-40B4-BE49-F238E27FC236}">
                    <a16:creationId xmlns:a16="http://schemas.microsoft.com/office/drawing/2014/main" id="{491DA486-AE81-3935-408E-ABB556B6EE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2064"/>
                <a:ext cx="384" cy="528"/>
                <a:chOff x="336" y="1152"/>
                <a:chExt cx="384" cy="528"/>
              </a:xfrm>
            </p:grpSpPr>
            <p:sp>
              <p:nvSpPr>
                <p:cNvPr id="11288" name="Line 67">
                  <a:extLst>
                    <a:ext uri="{FF2B5EF4-FFF2-40B4-BE49-F238E27FC236}">
                      <a16:creationId xmlns:a16="http://schemas.microsoft.com/office/drawing/2014/main" id="{E9B7083D-7BBB-DF73-85E2-54C71F482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6" y="1152"/>
                  <a:ext cx="192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89" name="Line 68">
                  <a:extLst>
                    <a:ext uri="{FF2B5EF4-FFF2-40B4-BE49-F238E27FC236}">
                      <a16:creationId xmlns:a16="http://schemas.microsoft.com/office/drawing/2014/main" id="{AA4FB14B-C183-FD42-1E1A-292781870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152"/>
                  <a:ext cx="192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0" name="Line 69">
                  <a:extLst>
                    <a:ext uri="{FF2B5EF4-FFF2-40B4-BE49-F238E27FC236}">
                      <a16:creationId xmlns:a16="http://schemas.microsoft.com/office/drawing/2014/main" id="{1D54D9C3-BF7C-B3DC-1A3A-611B19E994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296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1" name="Line 70">
                  <a:extLst>
                    <a:ext uri="{FF2B5EF4-FFF2-40B4-BE49-F238E27FC236}">
                      <a16:creationId xmlns:a16="http://schemas.microsoft.com/office/drawing/2014/main" id="{6355F4B1-8FCE-99A0-38B9-38C526DCFE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" y="1296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2" name="Line 71">
                  <a:extLst>
                    <a:ext uri="{FF2B5EF4-FFF2-40B4-BE49-F238E27FC236}">
                      <a16:creationId xmlns:a16="http://schemas.microsoft.com/office/drawing/2014/main" id="{8CEDE330-3900-3F20-8485-F46594937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8" y="1536"/>
                  <a:ext cx="192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3" name="Line 72">
                  <a:extLst>
                    <a:ext uri="{FF2B5EF4-FFF2-40B4-BE49-F238E27FC236}">
                      <a16:creationId xmlns:a16="http://schemas.microsoft.com/office/drawing/2014/main" id="{3992A8E5-944D-EC5A-D64D-D28B357DB0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536"/>
                  <a:ext cx="192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94" name="Oval 73">
                  <a:extLst>
                    <a:ext uri="{FF2B5EF4-FFF2-40B4-BE49-F238E27FC236}">
                      <a16:creationId xmlns:a16="http://schemas.microsoft.com/office/drawing/2014/main" id="{13E07EDA-FAC2-4A21-72DD-5458AD3864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" y="1248"/>
                  <a:ext cx="288" cy="336"/>
                </a:xfrm>
                <a:prstGeom prst="ellipse">
                  <a:avLst/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</p:grpSp>
          <p:sp>
            <p:nvSpPr>
              <p:cNvPr id="11287" name="Line 74">
                <a:extLst>
                  <a:ext uri="{FF2B5EF4-FFF2-40B4-BE49-F238E27FC236}">
                    <a16:creationId xmlns:a16="http://schemas.microsoft.com/office/drawing/2014/main" id="{868066E4-E8D6-21AA-1581-E81832CD2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571" name="Text Box 75">
              <a:extLst>
                <a:ext uri="{FF2B5EF4-FFF2-40B4-BE49-F238E27FC236}">
                  <a16:creationId xmlns:a16="http://schemas.microsoft.com/office/drawing/2014/main" id="{6B2E1F6B-220A-093A-38F0-376D649BA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" y="2016"/>
              <a:ext cx="880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</a:t>
              </a:r>
              <a:r>
                <a:rPr lang="en-US" sz="25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  </a:t>
              </a: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11285" name="Line 76">
              <a:extLst>
                <a:ext uri="{FF2B5EF4-FFF2-40B4-BE49-F238E27FC236}">
                  <a16:creationId xmlns:a16="http://schemas.microsoft.com/office/drawing/2014/main" id="{32E7CDB9-5252-0542-A0F2-28059331E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2172"/>
              <a:ext cx="9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73" name="Text Box 77">
            <a:extLst>
              <a:ext uri="{FF2B5EF4-FFF2-40B4-BE49-F238E27FC236}">
                <a16:creationId xmlns:a16="http://schemas.microsoft.com/office/drawing/2014/main" id="{8123E562-A47F-BC01-7EAD-3CAF2428A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9" y="3810000"/>
            <a:ext cx="2828925" cy="47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=CH-CH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-OH  </a:t>
            </a:r>
            <a:endParaRPr lang="en-US" sz="2500" dirty="0">
              <a:latin typeface="Times New Roman" pitchFamily="18" charset="0"/>
            </a:endParaRPr>
          </a:p>
        </p:txBody>
      </p:sp>
      <p:sp>
        <p:nvSpPr>
          <p:cNvPr id="24586" name="Text Box 78">
            <a:extLst>
              <a:ext uri="{FF2B5EF4-FFF2-40B4-BE49-F238E27FC236}">
                <a16:creationId xmlns:a16="http://schemas.microsoft.com/office/drawing/2014/main" id="{E2B6C219-83BF-0EE4-38DE-EE740698B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(3)</a:t>
            </a:r>
          </a:p>
        </p:txBody>
      </p:sp>
      <p:sp>
        <p:nvSpPr>
          <p:cNvPr id="24588" name="Text Box 91">
            <a:extLst>
              <a:ext uri="{FF2B5EF4-FFF2-40B4-BE49-F238E27FC236}">
                <a16:creationId xmlns:a16="http://schemas.microsoft.com/office/drawing/2014/main" id="{4F25BF71-68DE-A490-8583-74CD8E63F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800600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(4)</a:t>
            </a:r>
          </a:p>
        </p:txBody>
      </p:sp>
      <p:sp>
        <p:nvSpPr>
          <p:cNvPr id="106592" name="AutoShape 96">
            <a:extLst>
              <a:ext uri="{FF2B5EF4-FFF2-40B4-BE49-F238E27FC236}">
                <a16:creationId xmlns:a16="http://schemas.microsoft.com/office/drawing/2014/main" id="{BA0082C7-D0E1-1B84-C6E8-1FF1BA0FAFD1}"/>
              </a:ext>
            </a:extLst>
          </p:cNvPr>
          <p:cNvSpPr>
            <a:spLocks/>
          </p:cNvSpPr>
          <p:nvPr/>
        </p:nvSpPr>
        <p:spPr bwMode="auto">
          <a:xfrm>
            <a:off x="5715000" y="1981201"/>
            <a:ext cx="381000" cy="1336675"/>
          </a:xfrm>
          <a:prstGeom prst="rightBrace">
            <a:avLst>
              <a:gd name="adj1" fmla="val 53340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6593" name="AutoShape 97">
            <a:extLst>
              <a:ext uri="{FF2B5EF4-FFF2-40B4-BE49-F238E27FC236}">
                <a16:creationId xmlns:a16="http://schemas.microsoft.com/office/drawing/2014/main" id="{21E4816C-73AE-C767-F686-7A2CB99926E9}"/>
              </a:ext>
            </a:extLst>
          </p:cNvPr>
          <p:cNvSpPr>
            <a:spLocks/>
          </p:cNvSpPr>
          <p:nvPr/>
        </p:nvSpPr>
        <p:spPr bwMode="auto">
          <a:xfrm>
            <a:off x="5715000" y="3810001"/>
            <a:ext cx="349250" cy="542925"/>
          </a:xfrm>
          <a:prstGeom prst="rightBrace">
            <a:avLst>
              <a:gd name="adj1" fmla="val 12955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6594" name="AutoShape 98">
            <a:extLst>
              <a:ext uri="{FF2B5EF4-FFF2-40B4-BE49-F238E27FC236}">
                <a16:creationId xmlns:a16="http://schemas.microsoft.com/office/drawing/2014/main" id="{9DCF2141-B81C-458B-ABFF-00797A4EA433}"/>
              </a:ext>
            </a:extLst>
          </p:cNvPr>
          <p:cNvSpPr>
            <a:spLocks/>
          </p:cNvSpPr>
          <p:nvPr/>
        </p:nvSpPr>
        <p:spPr bwMode="auto">
          <a:xfrm>
            <a:off x="5638800" y="4724400"/>
            <a:ext cx="412750" cy="762000"/>
          </a:xfrm>
          <a:prstGeom prst="rightBrace">
            <a:avLst>
              <a:gd name="adj1" fmla="val 15385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6595" name="Text Box 99">
            <a:extLst>
              <a:ext uri="{FF2B5EF4-FFF2-40B4-BE49-F238E27FC236}">
                <a16:creationId xmlns:a16="http://schemas.microsoft.com/office/drawing/2014/main" id="{AF6F3905-BE0B-2683-528F-F2C7BEB54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2286001"/>
            <a:ext cx="2819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</a:rPr>
              <a:t>Ancol no</a:t>
            </a:r>
          </a:p>
        </p:txBody>
      </p:sp>
      <p:sp>
        <p:nvSpPr>
          <p:cNvPr id="106596" name="Text Box 100">
            <a:extLst>
              <a:ext uri="{FF2B5EF4-FFF2-40B4-BE49-F238E27FC236}">
                <a16:creationId xmlns:a16="http://schemas.microsoft.com/office/drawing/2014/main" id="{25E9C4A6-EAB1-D8D4-49B0-2329114C6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810000"/>
            <a:ext cx="3714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</a:rPr>
              <a:t>Ancol không no</a:t>
            </a:r>
          </a:p>
        </p:txBody>
      </p:sp>
      <p:sp>
        <p:nvSpPr>
          <p:cNvPr id="106597" name="Text Box 101">
            <a:extLst>
              <a:ext uri="{FF2B5EF4-FFF2-40B4-BE49-F238E27FC236}">
                <a16:creationId xmlns:a16="http://schemas.microsoft.com/office/drawing/2014/main" id="{DFF6FB1E-0D6C-FD12-78F5-88549BBD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800601"/>
            <a:ext cx="2819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</a:rPr>
              <a:t>ncol thơm</a:t>
            </a:r>
          </a:p>
        </p:txBody>
      </p:sp>
      <p:sp>
        <p:nvSpPr>
          <p:cNvPr id="11282" name="Rectangle 41">
            <a:extLst>
              <a:ext uri="{FF2B5EF4-FFF2-40B4-BE49-F238E27FC236}">
                <a16:creationId xmlns:a16="http://schemas.microsoft.com/office/drawing/2014/main" id="{0D9556C3-8B16-6B44-5804-710E8267F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01600"/>
            <a:ext cx="2246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Phân loại</a:t>
            </a:r>
            <a:endParaRPr lang="en-US" altLang="en-US" sz="320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80" grpId="0" animBg="1"/>
      <p:bldP spid="106556" grpId="0"/>
      <p:bldP spid="24582" grpId="0"/>
      <p:bldP spid="24583" grpId="0"/>
      <p:bldP spid="106573" grpId="0"/>
      <p:bldP spid="24586" grpId="0"/>
      <p:bldP spid="24588" grpId="0"/>
      <p:bldP spid="106592" grpId="0" animBg="1"/>
      <p:bldP spid="106593" grpId="0" animBg="1"/>
      <p:bldP spid="106594" grpId="0" animBg="1"/>
      <p:bldP spid="106595" grpId="0"/>
      <p:bldP spid="106596" grpId="0"/>
      <p:bldP spid="1065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80" name="Oval 144">
            <a:extLst>
              <a:ext uri="{FF2B5EF4-FFF2-40B4-BE49-F238E27FC236}">
                <a16:creationId xmlns:a16="http://schemas.microsoft.com/office/drawing/2014/main" id="{3C6E7CB7-6909-83C5-5355-DE35F4FD1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1905000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22531" name="Text Box 28">
            <a:extLst>
              <a:ext uri="{FF2B5EF4-FFF2-40B4-BE49-F238E27FC236}">
                <a16:creationId xmlns:a16="http://schemas.microsoft.com/office/drawing/2014/main" id="{DB03D42B-A3E8-0FB2-46B7-29EEEABBC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739776"/>
            <a:ext cx="6934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latin typeface="Times New Roman" panose="02020603050405020304" pitchFamily="18" charset="0"/>
              </a:rPr>
              <a:t>  b. Dựa vào số nhóm –OH trong phân tử</a:t>
            </a:r>
            <a:endParaRPr lang="vi-VN" altLang="en-US" sz="3000" b="1">
              <a:latin typeface="Times New Roman" panose="02020603050405020304" pitchFamily="18" charset="0"/>
            </a:endParaRPr>
          </a:p>
        </p:txBody>
      </p:sp>
      <p:sp>
        <p:nvSpPr>
          <p:cNvPr id="22532" name="Text Box 143">
            <a:extLst>
              <a:ext uri="{FF2B5EF4-FFF2-40B4-BE49-F238E27FC236}">
                <a16:creationId xmlns:a16="http://schemas.microsoft.com/office/drawing/2014/main" id="{AE1D4095-0798-F805-8317-BE3E0504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371600"/>
            <a:ext cx="8610600" cy="5170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0066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500">
                <a:solidFill>
                  <a:srgbClr val="FF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500">
                <a:latin typeface="Times New Roman" panose="02020603050405020304" pitchFamily="18" charset="0"/>
              </a:rPr>
              <a:t>Cho một số ancol sau:</a:t>
            </a: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25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500">
                <a:latin typeface="Times New Roman" panose="02020603050405020304" pitchFamily="18" charset="0"/>
              </a:rPr>
              <a:t>  </a:t>
            </a:r>
            <a:r>
              <a:rPr lang="en-US" altLang="en-US" sz="2800">
                <a:latin typeface="Times New Roman" panose="02020603050405020304" pitchFamily="18" charset="0"/>
              </a:rPr>
              <a:t>Dựa vào số nhóm – OH, ancol chia thành những loại nào?</a:t>
            </a: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91281" name="Text Box 145">
            <a:extLst>
              <a:ext uri="{FF2B5EF4-FFF2-40B4-BE49-F238E27FC236}">
                <a16:creationId xmlns:a16="http://schemas.microsoft.com/office/drawing/2014/main" id="{C9AA7FB5-C3DD-8DEA-21A1-8780B32A5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905001"/>
            <a:ext cx="2286000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-CH</a:t>
            </a:r>
            <a:r>
              <a:rPr lang="en-US" sz="25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-OH</a:t>
            </a:r>
            <a:endParaRPr lang="en-US" sz="2500" dirty="0">
              <a:latin typeface="Times New Roman" pitchFamily="18" charset="0"/>
            </a:endParaRPr>
          </a:p>
        </p:txBody>
      </p:sp>
      <p:sp>
        <p:nvSpPr>
          <p:cNvPr id="91282" name="Text Box 146">
            <a:extLst>
              <a:ext uri="{FF2B5EF4-FFF2-40B4-BE49-F238E27FC236}">
                <a16:creationId xmlns:a16="http://schemas.microsoft.com/office/drawing/2014/main" id="{44380991-D46C-0960-1CB3-B746CE62A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151064"/>
            <a:ext cx="3530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</a:rPr>
              <a:t>Ancol đơn chức</a:t>
            </a:r>
          </a:p>
        </p:txBody>
      </p:sp>
      <p:sp>
        <p:nvSpPr>
          <p:cNvPr id="91323" name="Oval 187">
            <a:extLst>
              <a:ext uri="{FF2B5EF4-FFF2-40B4-BE49-F238E27FC236}">
                <a16:creationId xmlns:a16="http://schemas.microsoft.com/office/drawing/2014/main" id="{F1C2C23D-4044-F0CA-D1D0-9DC7D8925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511425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325" name="Oval 189">
            <a:extLst>
              <a:ext uri="{FF2B5EF4-FFF2-40B4-BE49-F238E27FC236}">
                <a16:creationId xmlns:a16="http://schemas.microsoft.com/office/drawing/2014/main" id="{4CAF6786-7839-1B02-753A-1AEA33A0C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267200"/>
            <a:ext cx="55245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328" name="Oval 192">
            <a:extLst>
              <a:ext uri="{FF2B5EF4-FFF2-40B4-BE49-F238E27FC236}">
                <a16:creationId xmlns:a16="http://schemas.microsoft.com/office/drawing/2014/main" id="{840E0C7C-D7E9-8742-9AFF-3D05FF9BA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267200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329" name="Oval 193">
            <a:extLst>
              <a:ext uri="{FF2B5EF4-FFF2-40B4-BE49-F238E27FC236}">
                <a16:creationId xmlns:a16="http://schemas.microsoft.com/office/drawing/2014/main" id="{1C96C58A-BC96-B49F-F4B6-6B34454DB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300" y="5546725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330" name="Oval 194">
            <a:extLst>
              <a:ext uri="{FF2B5EF4-FFF2-40B4-BE49-F238E27FC236}">
                <a16:creationId xmlns:a16="http://schemas.microsoft.com/office/drawing/2014/main" id="{F697ED33-F0FF-6216-A45A-9D390E866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875" y="5534025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331" name="Oval 195">
            <a:extLst>
              <a:ext uri="{FF2B5EF4-FFF2-40B4-BE49-F238E27FC236}">
                <a16:creationId xmlns:a16="http://schemas.microsoft.com/office/drawing/2014/main" id="{40FB484E-34D9-2788-5BDA-3B156901F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00" y="5530850"/>
            <a:ext cx="609600" cy="533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1283" name="Text Box 147">
            <a:extLst>
              <a:ext uri="{FF2B5EF4-FFF2-40B4-BE49-F238E27FC236}">
                <a16:creationId xmlns:a16="http://schemas.microsoft.com/office/drawing/2014/main" id="{C945E123-B78C-36F2-11B7-AAC063276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408489"/>
            <a:ext cx="34226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chemeClr val="bg1"/>
              </a:buClr>
              <a:buSzPct val="110000"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</a:rPr>
              <a:t>Ancol đa chức</a:t>
            </a:r>
          </a:p>
        </p:txBody>
      </p:sp>
      <p:sp>
        <p:nvSpPr>
          <p:cNvPr id="22537" name="Text Box 148">
            <a:extLst>
              <a:ext uri="{FF2B5EF4-FFF2-40B4-BE49-F238E27FC236}">
                <a16:creationId xmlns:a16="http://schemas.microsoft.com/office/drawing/2014/main" id="{8A0831A0-2E13-A775-53DC-2A9D783D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825" y="19685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(1)</a:t>
            </a:r>
          </a:p>
        </p:txBody>
      </p:sp>
      <p:sp>
        <p:nvSpPr>
          <p:cNvPr id="22538" name="Text Box 149">
            <a:extLst>
              <a:ext uri="{FF2B5EF4-FFF2-40B4-BE49-F238E27FC236}">
                <a16:creationId xmlns:a16="http://schemas.microsoft.com/office/drawing/2014/main" id="{C23C9FFC-12FA-E440-AC34-B76F99A13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2540001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(2)</a:t>
            </a:r>
          </a:p>
        </p:txBody>
      </p:sp>
      <p:sp>
        <p:nvSpPr>
          <p:cNvPr id="91301" name="Text Box 165">
            <a:extLst>
              <a:ext uri="{FF2B5EF4-FFF2-40B4-BE49-F238E27FC236}">
                <a16:creationId xmlns:a16="http://schemas.microsoft.com/office/drawing/2014/main" id="{46BF35B5-C80F-F2E0-1FC9-9EC423A9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4" y="2505075"/>
            <a:ext cx="2828925" cy="47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CH</a:t>
            </a:r>
            <a:r>
              <a:rPr lang="en-US" sz="25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=CH-CH</a:t>
            </a:r>
            <a:r>
              <a:rPr lang="en-US" sz="25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-OH  </a:t>
            </a:r>
            <a:endParaRPr lang="en-US" sz="2500">
              <a:latin typeface="Times New Roman" pitchFamily="18" charset="0"/>
            </a:endParaRPr>
          </a:p>
        </p:txBody>
      </p:sp>
      <p:sp>
        <p:nvSpPr>
          <p:cNvPr id="22540" name="Text Box 166">
            <a:extLst>
              <a:ext uri="{FF2B5EF4-FFF2-40B4-BE49-F238E27FC236}">
                <a16:creationId xmlns:a16="http://schemas.microsoft.com/office/drawing/2014/main" id="{B3E68E1D-A723-3DA9-8DC9-DDD4E10FE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657600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(3)</a:t>
            </a:r>
          </a:p>
        </p:txBody>
      </p:sp>
      <p:grpSp>
        <p:nvGrpSpPr>
          <p:cNvPr id="2" name="Group 167">
            <a:extLst>
              <a:ext uri="{FF2B5EF4-FFF2-40B4-BE49-F238E27FC236}">
                <a16:creationId xmlns:a16="http://schemas.microsoft.com/office/drawing/2014/main" id="{CE4F4363-6E3E-F848-4C91-7E4C6C8E2F4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581400"/>
            <a:ext cx="1981200" cy="1112838"/>
            <a:chOff x="1104" y="2492"/>
            <a:chExt cx="1248" cy="701"/>
          </a:xfrm>
        </p:grpSpPr>
        <p:sp>
          <p:nvSpPr>
            <p:cNvPr id="12325" name="Rectangle 168">
              <a:extLst>
                <a:ext uri="{FF2B5EF4-FFF2-40B4-BE49-F238E27FC236}">
                  <a16:creationId xmlns:a16="http://schemas.microsoft.com/office/drawing/2014/main" id="{05AC06B6-5D1A-121B-F098-CEC103510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92"/>
              <a:ext cx="1248" cy="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500">
                  <a:latin typeface="Times New Roman" panose="02020603050405020304" pitchFamily="18" charset="0"/>
                </a:rPr>
                <a:t>CH</a:t>
              </a:r>
              <a:r>
                <a:rPr lang="en-US" altLang="en-US" sz="2500" baseline="-25000">
                  <a:latin typeface="Times New Roman" panose="02020603050405020304" pitchFamily="18" charset="0"/>
                </a:rPr>
                <a:t>2</a:t>
              </a:r>
              <a:r>
                <a:rPr lang="en-US" altLang="en-US" sz="2500">
                  <a:latin typeface="Times New Roman" panose="02020603050405020304" pitchFamily="18" charset="0"/>
                </a:rPr>
                <a:t>    CH</a:t>
              </a:r>
              <a:r>
                <a:rPr lang="en-US" altLang="en-US" sz="2500" baseline="-25000">
                  <a:latin typeface="Times New Roman" panose="02020603050405020304" pitchFamily="18" charset="0"/>
                </a:rPr>
                <a:t>2</a:t>
              </a:r>
            </a:p>
            <a:p>
              <a:pPr eaLnBrk="1" hangingPunct="1"/>
              <a:endParaRPr lang="en-US" altLang="en-US" sz="2500" baseline="-25000">
                <a:latin typeface="Times New Roman" panose="02020603050405020304" pitchFamily="18" charset="0"/>
              </a:endParaRPr>
            </a:p>
            <a:p>
              <a:pPr eaLnBrk="1" hangingPunct="1"/>
              <a:r>
                <a:rPr lang="en-US" altLang="en-US" sz="2500">
                  <a:latin typeface="Times New Roman" panose="02020603050405020304" pitchFamily="18" charset="0"/>
                </a:rPr>
                <a:t>OH     OH                                                               </a:t>
              </a:r>
            </a:p>
          </p:txBody>
        </p:sp>
        <p:sp>
          <p:nvSpPr>
            <p:cNvPr id="12326" name="Line 169">
              <a:extLst>
                <a:ext uri="{FF2B5EF4-FFF2-40B4-BE49-F238E27FC236}">
                  <a16:creationId xmlns:a16="http://schemas.microsoft.com/office/drawing/2014/main" id="{81A95070-5491-3190-4B9E-C10050383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2736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Line 170">
              <a:extLst>
                <a:ext uri="{FF2B5EF4-FFF2-40B4-BE49-F238E27FC236}">
                  <a16:creationId xmlns:a16="http://schemas.microsoft.com/office/drawing/2014/main" id="{5A2E287A-C74E-AEA9-EEAE-13ED5EF51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8" y="2726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Line 171">
              <a:extLst>
                <a:ext uri="{FF2B5EF4-FFF2-40B4-BE49-F238E27FC236}">
                  <a16:creationId xmlns:a16="http://schemas.microsoft.com/office/drawing/2014/main" id="{EF60C217-5E94-EBB1-0789-8A4F88FEEA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88" y="263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2">
            <a:extLst>
              <a:ext uri="{FF2B5EF4-FFF2-40B4-BE49-F238E27FC236}">
                <a16:creationId xmlns:a16="http://schemas.microsoft.com/office/drawing/2014/main" id="{A3E3E7BE-32AA-6BD5-738E-19C3BCE75C12}"/>
              </a:ext>
            </a:extLst>
          </p:cNvPr>
          <p:cNvGrpSpPr>
            <a:grpSpLocks/>
          </p:cNvGrpSpPr>
          <p:nvPr/>
        </p:nvGrpSpPr>
        <p:grpSpPr bwMode="auto">
          <a:xfrm>
            <a:off x="2587626" y="5073651"/>
            <a:ext cx="2613025" cy="912813"/>
            <a:chOff x="3984" y="1255"/>
            <a:chExt cx="1646" cy="575"/>
          </a:xfrm>
        </p:grpSpPr>
        <p:sp>
          <p:nvSpPr>
            <p:cNvPr id="91309" name="Text Box 173">
              <a:extLst>
                <a:ext uri="{FF2B5EF4-FFF2-40B4-BE49-F238E27FC236}">
                  <a16:creationId xmlns:a16="http://schemas.microsoft.com/office/drawing/2014/main" id="{74D7D573-55DA-0B18-3792-EC29E113F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265"/>
              <a:ext cx="888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 CH</a:t>
              </a:r>
              <a:r>
                <a:rPr lang="en-US" sz="25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endPara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91310" name="Text Box 174">
              <a:extLst>
                <a:ext uri="{FF2B5EF4-FFF2-40B4-BE49-F238E27FC236}">
                  <a16:creationId xmlns:a16="http://schemas.microsoft.com/office/drawing/2014/main" id="{D99DDE96-BDBD-D8B2-CA28-EB8955CA8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1256"/>
              <a:ext cx="396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</a:t>
              </a:r>
            </a:p>
          </p:txBody>
        </p:sp>
        <p:sp>
          <p:nvSpPr>
            <p:cNvPr id="91311" name="Text Box 175">
              <a:extLst>
                <a:ext uri="{FF2B5EF4-FFF2-40B4-BE49-F238E27FC236}">
                  <a16:creationId xmlns:a16="http://schemas.microsoft.com/office/drawing/2014/main" id="{CFF414A4-D243-CA6B-F436-8AC349A11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2" y="1255"/>
              <a:ext cx="464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</a:t>
              </a:r>
              <a:r>
                <a:rPr lang="en-US" sz="25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endParaRPr lang="en-US" sz="25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2317" name="Line 176">
              <a:extLst>
                <a:ext uri="{FF2B5EF4-FFF2-40B4-BE49-F238E27FC236}">
                  <a16:creationId xmlns:a16="http://schemas.microsoft.com/office/drawing/2014/main" id="{D5C59D91-4F36-381D-A069-5EE711AB75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56" y="150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313" name="Text Box 177">
              <a:extLst>
                <a:ext uri="{FF2B5EF4-FFF2-40B4-BE49-F238E27FC236}">
                  <a16:creationId xmlns:a16="http://schemas.microsoft.com/office/drawing/2014/main" id="{93B2AEB9-18CB-8A2A-13A6-FE69D283C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0" y="1522"/>
              <a:ext cx="407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91314" name="Text Box 178">
              <a:extLst>
                <a:ext uri="{FF2B5EF4-FFF2-40B4-BE49-F238E27FC236}">
                  <a16:creationId xmlns:a16="http://schemas.microsoft.com/office/drawing/2014/main" id="{F94C4E58-E968-59DB-606C-FE7738545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6" y="1529"/>
              <a:ext cx="407" cy="3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5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91315" name="Text Box 179">
              <a:extLst>
                <a:ext uri="{FF2B5EF4-FFF2-40B4-BE49-F238E27FC236}">
                  <a16:creationId xmlns:a16="http://schemas.microsoft.com/office/drawing/2014/main" id="{FDD50B6E-AE51-FB17-4688-3FBC71657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8" y="1522"/>
              <a:ext cx="532" cy="2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OH</a:t>
              </a:r>
            </a:p>
          </p:txBody>
        </p:sp>
        <p:sp>
          <p:nvSpPr>
            <p:cNvPr id="12321" name="Line 180">
              <a:extLst>
                <a:ext uri="{FF2B5EF4-FFF2-40B4-BE49-F238E27FC236}">
                  <a16:creationId xmlns:a16="http://schemas.microsoft.com/office/drawing/2014/main" id="{40EBCA84-47E4-AD24-DF83-A9C5B79071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6" y="1488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181">
              <a:extLst>
                <a:ext uri="{FF2B5EF4-FFF2-40B4-BE49-F238E27FC236}">
                  <a16:creationId xmlns:a16="http://schemas.microsoft.com/office/drawing/2014/main" id="{24AA7562-65B8-EF1D-2EC5-0571B0AC5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6" y="1500"/>
              <a:ext cx="0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182">
              <a:extLst>
                <a:ext uri="{FF2B5EF4-FFF2-40B4-BE49-F238E27FC236}">
                  <a16:creationId xmlns:a16="http://schemas.microsoft.com/office/drawing/2014/main" id="{A5DB7A4F-328C-9938-6544-4882CDFB26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08" y="1392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183">
              <a:extLst>
                <a:ext uri="{FF2B5EF4-FFF2-40B4-BE49-F238E27FC236}">
                  <a16:creationId xmlns:a16="http://schemas.microsoft.com/office/drawing/2014/main" id="{572610F9-0231-F89E-5202-D076C0E937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58" y="1392"/>
              <a:ext cx="1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3" name="Text Box 184">
            <a:extLst>
              <a:ext uri="{FF2B5EF4-FFF2-40B4-BE49-F238E27FC236}">
                <a16:creationId xmlns:a16="http://schemas.microsoft.com/office/drawing/2014/main" id="{E795A699-1DF6-82C8-8422-E4C3D2E0B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105400"/>
            <a:ext cx="48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imes New Roman" panose="02020603050405020304" pitchFamily="18" charset="0"/>
              </a:rPr>
              <a:t>(4)</a:t>
            </a:r>
          </a:p>
        </p:txBody>
      </p:sp>
      <p:sp>
        <p:nvSpPr>
          <p:cNvPr id="91321" name="AutoShape 185">
            <a:extLst>
              <a:ext uri="{FF2B5EF4-FFF2-40B4-BE49-F238E27FC236}">
                <a16:creationId xmlns:a16="http://schemas.microsoft.com/office/drawing/2014/main" id="{06DF7428-E549-10F7-11E2-3DC6B6704A1F}"/>
              </a:ext>
            </a:extLst>
          </p:cNvPr>
          <p:cNvSpPr>
            <a:spLocks/>
          </p:cNvSpPr>
          <p:nvPr/>
        </p:nvSpPr>
        <p:spPr bwMode="auto">
          <a:xfrm>
            <a:off x="6172200" y="1828801"/>
            <a:ext cx="381000" cy="1216025"/>
          </a:xfrm>
          <a:prstGeom prst="rightBrace">
            <a:avLst>
              <a:gd name="adj1" fmla="val 3701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91322" name="AutoShape 186">
            <a:extLst>
              <a:ext uri="{FF2B5EF4-FFF2-40B4-BE49-F238E27FC236}">
                <a16:creationId xmlns:a16="http://schemas.microsoft.com/office/drawing/2014/main" id="{AB348B5F-B30E-2D43-A83C-D42F51FE28B8}"/>
              </a:ext>
            </a:extLst>
          </p:cNvPr>
          <p:cNvSpPr>
            <a:spLocks/>
          </p:cNvSpPr>
          <p:nvPr/>
        </p:nvSpPr>
        <p:spPr bwMode="auto">
          <a:xfrm>
            <a:off x="6248400" y="3581400"/>
            <a:ext cx="381000" cy="2209800"/>
          </a:xfrm>
          <a:prstGeom prst="rightBrace">
            <a:avLst>
              <a:gd name="adj1" fmla="val 4000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2552" name="Text Box 28">
            <a:extLst>
              <a:ext uri="{FF2B5EF4-FFF2-40B4-BE49-F238E27FC236}">
                <a16:creationId xmlns:a16="http://schemas.microsoft.com/office/drawing/2014/main" id="{7DF6CAAD-15DC-EFEB-8679-637E37D8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3800476"/>
            <a:ext cx="1752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/>
              <a:t>  ethylene glycol</a:t>
            </a:r>
            <a:endParaRPr lang="vi-VN" altLang="en-US" sz="2400" b="1"/>
          </a:p>
        </p:txBody>
      </p:sp>
      <p:sp>
        <p:nvSpPr>
          <p:cNvPr id="22553" name="Text Box 28">
            <a:extLst>
              <a:ext uri="{FF2B5EF4-FFF2-40B4-BE49-F238E27FC236}">
                <a16:creationId xmlns:a16="http://schemas.microsoft.com/office/drawing/2014/main" id="{D0EFF32A-EF99-4FF2-1ABA-A0769358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600" y="5133976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  glycerol</a:t>
            </a:r>
            <a:endParaRPr lang="vi-VN" altLang="en-US" sz="2400" b="1"/>
          </a:p>
        </p:txBody>
      </p:sp>
      <p:sp>
        <p:nvSpPr>
          <p:cNvPr id="12313" name="Rectangle 40">
            <a:extLst>
              <a:ext uri="{FF2B5EF4-FFF2-40B4-BE49-F238E27FC236}">
                <a16:creationId xmlns:a16="http://schemas.microsoft.com/office/drawing/2014/main" id="{DE84C541-AE95-29B6-2E0A-84B5E670F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6" y="41275"/>
            <a:ext cx="2246313" cy="585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Phân loại</a:t>
            </a:r>
            <a:endParaRPr lang="en-US" altLang="en-US" sz="3200">
              <a:solidFill>
                <a:schemeClr val="bg1"/>
              </a:solidFill>
              <a:highlight>
                <a:srgbClr val="0000FF"/>
              </a:highlight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80" grpId="0" animBg="1"/>
      <p:bldP spid="22531" grpId="0"/>
      <p:bldP spid="22532" grpId="0" animBg="1"/>
      <p:bldP spid="91281" grpId="0"/>
      <p:bldP spid="91282" grpId="0"/>
      <p:bldP spid="91323" grpId="0" animBg="1"/>
      <p:bldP spid="91325" grpId="0" animBg="1"/>
      <p:bldP spid="91328" grpId="0" animBg="1"/>
      <p:bldP spid="91329" grpId="0" animBg="1"/>
      <p:bldP spid="91330" grpId="0" animBg="1"/>
      <p:bldP spid="91331" grpId="0" animBg="1"/>
      <p:bldP spid="91283" grpId="0"/>
      <p:bldP spid="22537" grpId="0"/>
      <p:bldP spid="22538" grpId="0"/>
      <p:bldP spid="91301" grpId="0"/>
      <p:bldP spid="22540" grpId="0"/>
      <p:bldP spid="22543" grpId="0"/>
      <p:bldP spid="91321" grpId="0" animBg="1"/>
      <p:bldP spid="91322" grpId="0" animBg="1"/>
      <p:bldP spid="22552" grpId="0"/>
      <p:bldP spid="225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1179</Words>
  <PresentationFormat>Widescreen</PresentationFormat>
  <Paragraphs>266</Paragraphs>
  <Slides>23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.VnTime</vt:lpstr>
      <vt:lpstr>Arial</vt:lpstr>
      <vt:lpstr>Calibri</vt:lpstr>
      <vt:lpstr>Calibri Light</vt:lpstr>
      <vt:lpstr>Cambria</vt:lpstr>
      <vt:lpstr>Tahoma</vt:lpstr>
      <vt:lpstr>Times New Roman</vt:lpstr>
      <vt:lpstr>Verdana</vt:lpstr>
      <vt:lpstr>Wingdings</vt:lpstr>
      <vt:lpstr>Office Theme</vt:lpstr>
      <vt:lpstr>Document</vt:lpstr>
      <vt:lpstr>CS ChemDraw Drawing</vt:lpstr>
      <vt:lpstr>ChemSketch</vt:lpstr>
      <vt:lpstr>Equation.3</vt:lpstr>
      <vt:lpstr>ChemDraw.Document.6.0</vt:lpstr>
      <vt:lpstr>PowerPoint Presentation</vt:lpstr>
      <vt:lpstr>PowerPoint Presentation</vt:lpstr>
      <vt:lpstr>PowerPoint Presentation</vt:lpstr>
      <vt:lpstr>PowerPoint Presentation</vt:lpstr>
      <vt:lpstr>  I.  KHÁI NIỆM , PHÂN LOẠI VÀ DANH PHÁP   1. Khái niệm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2023-06-27T01:32:32Z</dcterms:created>
  <dcterms:modified xsi:type="dcterms:W3CDTF">2023-06-30T13:54:06Z</dcterms:modified>
</cp:coreProperties>
</file>