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6"/>
  </p:notesMasterIdLst>
  <p:handoutMasterIdLst>
    <p:handoutMasterId r:id="rId47"/>
  </p:handoutMasterIdLst>
  <p:sldIdLst>
    <p:sldId id="257" r:id="rId5"/>
    <p:sldId id="294" r:id="rId6"/>
    <p:sldId id="283" r:id="rId7"/>
    <p:sldId id="284" r:id="rId8"/>
    <p:sldId id="285" r:id="rId9"/>
    <p:sldId id="286" r:id="rId10"/>
    <p:sldId id="302" r:id="rId11"/>
    <p:sldId id="266" r:id="rId12"/>
    <p:sldId id="267" r:id="rId13"/>
    <p:sldId id="325" r:id="rId14"/>
    <p:sldId id="346" r:id="rId15"/>
    <p:sldId id="308" r:id="rId16"/>
    <p:sldId id="336" r:id="rId17"/>
    <p:sldId id="326" r:id="rId18"/>
    <p:sldId id="258" r:id="rId19"/>
    <p:sldId id="337" r:id="rId20"/>
    <p:sldId id="327" r:id="rId21"/>
    <p:sldId id="331" r:id="rId22"/>
    <p:sldId id="329" r:id="rId23"/>
    <p:sldId id="332" r:id="rId24"/>
    <p:sldId id="303" r:id="rId25"/>
    <p:sldId id="304" r:id="rId26"/>
    <p:sldId id="305" r:id="rId27"/>
    <p:sldId id="268" r:id="rId28"/>
    <p:sldId id="282" r:id="rId29"/>
    <p:sldId id="300" r:id="rId30"/>
    <p:sldId id="313" r:id="rId31"/>
    <p:sldId id="310" r:id="rId32"/>
    <p:sldId id="292" r:id="rId33"/>
    <p:sldId id="256" r:id="rId34"/>
    <p:sldId id="347" r:id="rId35"/>
    <p:sldId id="348" r:id="rId36"/>
    <p:sldId id="259" r:id="rId37"/>
    <p:sldId id="260" r:id="rId38"/>
    <p:sldId id="261" r:id="rId39"/>
    <p:sldId id="262" r:id="rId40"/>
    <p:sldId id="263" r:id="rId41"/>
    <p:sldId id="264" r:id="rId42"/>
    <p:sldId id="265" r:id="rId43"/>
    <p:sldId id="349" r:id="rId44"/>
    <p:sldId id="324" r:id="rId4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p:cViewPr varScale="1">
        <p:scale>
          <a:sx n="87" d="100"/>
          <a:sy n="87" d="100"/>
        </p:scale>
        <p:origin x="528" y="5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95" d="100"/>
          <a:sy n="95" d="100"/>
        </p:scale>
        <p:origin x="358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FFBE2AAA-2CC7-4F9C-A8C6-8B9F2A3E9EF0}" type="datetimeFigureOut">
              <a:rPr lang="en-US" smtClean="0"/>
              <a:t>3/2/2023</a:t>
            </a:fld>
            <a:endParaRPr lang="en-US"/>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950AD62A-9EE1-43E3-A7E5-D268F71DF3EB}" type="slidenum">
              <a:rPr lang="en-US" smtClean="0"/>
              <a:t>‹#›</a:t>
            </a:fld>
            <a:endParaRPr lang="en-US"/>
          </a:p>
        </p:txBody>
      </p:sp>
    </p:spTree>
    <p:extLst>
      <p:ext uri="{BB962C8B-B14F-4D97-AF65-F5344CB8AC3E}">
        <p14:creationId xmlns:p14="http://schemas.microsoft.com/office/powerpoint/2010/main" val="1436448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2B37ADBA-1AC7-4CD6-8AFF-4E8087BA5487}" type="datetimeFigureOut">
              <a:rPr lang="en-US" smtClean="0"/>
              <a:t>3/2/2023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5534C2EF-8A97-4DAF-B099-E567883644D6}" type="slidenum">
              <a:rPr lang="en-US" smtClean="0"/>
              <a:t>‹#›</a:t>
            </a:fld>
            <a:endParaRPr lang="en-US"/>
          </a:p>
        </p:txBody>
      </p:sp>
    </p:spTree>
    <p:extLst>
      <p:ext uri="{BB962C8B-B14F-4D97-AF65-F5344CB8AC3E}">
        <p14:creationId xmlns:p14="http://schemas.microsoft.com/office/powerpoint/2010/main" val="71809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a:p>
        </p:txBody>
      </p:sp>
      <p:sp>
        <p:nvSpPr>
          <p:cNvPr id="157" name="Google Shape;157;p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37110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r>
              <a:rPr lang="en-US" baseline="0" dirty="0"/>
              <a:t> </a:t>
            </a:r>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25</a:t>
            </a:fld>
            <a:endParaRPr lang="en-US"/>
          </a:p>
        </p:txBody>
      </p:sp>
    </p:spTree>
    <p:extLst>
      <p:ext uri="{BB962C8B-B14F-4D97-AF65-F5344CB8AC3E}">
        <p14:creationId xmlns:p14="http://schemas.microsoft.com/office/powerpoint/2010/main" val="4091259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r>
              <a:rPr lang="en-US" baseline="0" dirty="0"/>
              <a:t> </a:t>
            </a:r>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3</a:t>
            </a:fld>
            <a:endParaRPr lang="en-US"/>
          </a:p>
        </p:txBody>
      </p:sp>
    </p:spTree>
    <p:extLst>
      <p:ext uri="{BB962C8B-B14F-4D97-AF65-F5344CB8AC3E}">
        <p14:creationId xmlns:p14="http://schemas.microsoft.com/office/powerpoint/2010/main" val="3678217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r>
              <a:rPr lang="en-US" baseline="0" dirty="0"/>
              <a:t> </a:t>
            </a:r>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4</a:t>
            </a:fld>
            <a:endParaRPr lang="en-US"/>
          </a:p>
        </p:txBody>
      </p:sp>
    </p:spTree>
    <p:extLst>
      <p:ext uri="{BB962C8B-B14F-4D97-AF65-F5344CB8AC3E}">
        <p14:creationId xmlns:p14="http://schemas.microsoft.com/office/powerpoint/2010/main" val="214763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r>
              <a:rPr lang="en-US" baseline="0" dirty="0"/>
              <a:t> </a:t>
            </a:r>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5</a:t>
            </a:fld>
            <a:endParaRPr lang="en-US"/>
          </a:p>
        </p:txBody>
      </p:sp>
    </p:spTree>
    <p:extLst>
      <p:ext uri="{BB962C8B-B14F-4D97-AF65-F5344CB8AC3E}">
        <p14:creationId xmlns:p14="http://schemas.microsoft.com/office/powerpoint/2010/main" val="3232676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r>
              <a:rPr lang="en-US" baseline="0" dirty="0"/>
              <a:t> </a:t>
            </a:r>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6</a:t>
            </a:fld>
            <a:endParaRPr lang="en-US"/>
          </a:p>
        </p:txBody>
      </p:sp>
    </p:spTree>
    <p:extLst>
      <p:ext uri="{BB962C8B-B14F-4D97-AF65-F5344CB8AC3E}">
        <p14:creationId xmlns:p14="http://schemas.microsoft.com/office/powerpoint/2010/main" val="2219114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r>
              <a:rPr lang="en-US" baseline="0" dirty="0"/>
              <a:t> </a:t>
            </a:r>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8</a:t>
            </a:fld>
            <a:endParaRPr lang="en-US"/>
          </a:p>
        </p:txBody>
      </p:sp>
    </p:spTree>
    <p:extLst>
      <p:ext uri="{BB962C8B-B14F-4D97-AF65-F5344CB8AC3E}">
        <p14:creationId xmlns:p14="http://schemas.microsoft.com/office/powerpoint/2010/main" val="3727004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r>
              <a:rPr lang="en-US" baseline="0" dirty="0"/>
              <a:t> </a:t>
            </a:r>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9</a:t>
            </a:fld>
            <a:endParaRPr lang="en-US"/>
          </a:p>
        </p:txBody>
      </p:sp>
    </p:spTree>
    <p:extLst>
      <p:ext uri="{BB962C8B-B14F-4D97-AF65-F5344CB8AC3E}">
        <p14:creationId xmlns:p14="http://schemas.microsoft.com/office/powerpoint/2010/main" val="2235521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r>
              <a:rPr lang="en-US" baseline="0" dirty="0"/>
              <a:t> </a:t>
            </a:r>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20</a:t>
            </a:fld>
            <a:endParaRPr lang="en-US"/>
          </a:p>
        </p:txBody>
      </p:sp>
    </p:spTree>
    <p:extLst>
      <p:ext uri="{BB962C8B-B14F-4D97-AF65-F5344CB8AC3E}">
        <p14:creationId xmlns:p14="http://schemas.microsoft.com/office/powerpoint/2010/main" val="4050922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r>
              <a:rPr lang="en-US" baseline="0" dirty="0"/>
              <a:t> </a:t>
            </a:r>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24</a:t>
            </a:fld>
            <a:endParaRPr lang="en-US"/>
          </a:p>
        </p:txBody>
      </p:sp>
    </p:spTree>
    <p:extLst>
      <p:ext uri="{BB962C8B-B14F-4D97-AF65-F5344CB8AC3E}">
        <p14:creationId xmlns:p14="http://schemas.microsoft.com/office/powerpoint/2010/main" val="5532655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124" r="323" b="422"/>
          <a:stretch/>
        </p:blipFill>
        <p:spPr>
          <a:xfrm>
            <a:off x="1524" y="1"/>
            <a:ext cx="12188952" cy="6858000"/>
          </a:xfrm>
          <a:prstGeom prst="rect">
            <a:avLst/>
          </a:prstGeom>
        </p:spPr>
      </p:pic>
      <p:sp>
        <p:nvSpPr>
          <p:cNvPr id="2" name="Title 1"/>
          <p:cNvSpPr>
            <a:spLocks noGrp="1"/>
          </p:cNvSpPr>
          <p:nvPr>
            <p:ph type="ctrTitle"/>
          </p:nvPr>
        </p:nvSpPr>
        <p:spPr>
          <a:xfrm>
            <a:off x="838200" y="533400"/>
            <a:ext cx="8458200" cy="1828800"/>
          </a:xfrm>
        </p:spPr>
        <p:txBody>
          <a:bodyPr anchor="b">
            <a:normAutofit/>
          </a:bodyPr>
          <a:lstStyle>
            <a:lvl1pPr algn="l">
              <a:defRPr sz="4400"/>
            </a:lvl1pPr>
          </a:lstStyle>
          <a:p>
            <a:r>
              <a:rPr lang="en-US"/>
              <a:t>Click to edit Master title style</a:t>
            </a:r>
            <a:endParaRPr lang="en-US" dirty="0"/>
          </a:p>
        </p:txBody>
      </p:sp>
      <p:sp>
        <p:nvSpPr>
          <p:cNvPr id="3" name="Subtitle 2"/>
          <p:cNvSpPr>
            <a:spLocks noGrp="1"/>
          </p:cNvSpPr>
          <p:nvPr>
            <p:ph type="subTitle" idx="1"/>
          </p:nvPr>
        </p:nvSpPr>
        <p:spPr>
          <a:xfrm>
            <a:off x="838200" y="2438400"/>
            <a:ext cx="7086600" cy="914400"/>
          </a:xfrm>
        </p:spPr>
        <p:txBody>
          <a:bodyPr>
            <a:normAutofit/>
          </a:bodyPr>
          <a:lstStyle>
            <a:lvl1pPr marL="0" indent="0" algn="l">
              <a:spcBef>
                <a:spcPts val="1200"/>
              </a:spcBef>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15445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wo Pictures with Captions">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2" name="Title 1"/>
          <p:cNvSpPr>
            <a:spLocks noGrp="1"/>
          </p:cNvSpPr>
          <p:nvPr>
            <p:ph type="title"/>
          </p:nvPr>
        </p:nvSpPr>
        <p:spPr>
          <a:xfrm>
            <a:off x="1028580" y="5791200"/>
            <a:ext cx="8115419" cy="701674"/>
          </a:xfrm>
        </p:spPr>
        <p:txBody>
          <a:bodyPr vert="horz" lIns="91440" tIns="45720" rIns="91440" bIns="45720" rtlCol="0" anchor="b">
            <a:normAutofit/>
          </a:bodyPr>
          <a:lstStyle>
            <a:lvl1pPr>
              <a:defRPr lang="en-US" sz="2400">
                <a:solidFill>
                  <a:schemeClr val="accent1"/>
                </a:solidFill>
              </a:defRPr>
            </a:lvl1pPr>
          </a:lstStyle>
          <a:p>
            <a:pPr lvl="0"/>
            <a:r>
              <a:rPr lang="en-US"/>
              <a:t>Click to edit Master title style</a:t>
            </a:r>
            <a:endParaRPr lang="en-US" dirty="0"/>
          </a:p>
        </p:txBody>
      </p:sp>
      <p:sp>
        <p:nvSpPr>
          <p:cNvPr id="7" name="Freeform 5"/>
          <p:cNvSpPr>
            <a:spLocks/>
          </p:cNvSpPr>
          <p:nvPr/>
        </p:nvSpPr>
        <p:spPr bwMode="gray">
          <a:xfrm>
            <a:off x="762000"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5" name="Picture Placeholder 14" descr="An empty placeholder to add an image. Click on the placeholder and select the image that you wish to add"/>
          <p:cNvSpPr>
            <a:spLocks noGrp="1"/>
          </p:cNvSpPr>
          <p:nvPr>
            <p:ph type="pic" sz="quarter" idx="13"/>
          </p:nvPr>
        </p:nvSpPr>
        <p:spPr>
          <a:xfrm>
            <a:off x="992435"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a:t>Click icon to add picture</a:t>
            </a:r>
          </a:p>
        </p:txBody>
      </p:sp>
      <p:sp>
        <p:nvSpPr>
          <p:cNvPr id="17" name="Text Placeholder 16"/>
          <p:cNvSpPr>
            <a:spLocks noGrp="1"/>
          </p:cNvSpPr>
          <p:nvPr>
            <p:ph type="body" sz="quarter" idx="14"/>
          </p:nvPr>
        </p:nvSpPr>
        <p:spPr>
          <a:xfrm>
            <a:off x="1028581" y="5181600"/>
            <a:ext cx="3566160" cy="493776"/>
          </a:xfrm>
        </p:spPr>
        <p:txBody>
          <a:bodyPr>
            <a:normAutofit/>
          </a:bodyPr>
          <a:lstStyle>
            <a:lvl1pPr marL="0" indent="0">
              <a:buNone/>
              <a:defRPr sz="18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a:r>
              <a:rPr lang="en-US"/>
              <a:t>Edit Master text styles</a:t>
            </a:r>
          </a:p>
        </p:txBody>
      </p:sp>
      <p:sp>
        <p:nvSpPr>
          <p:cNvPr id="18" name="Freeform 5"/>
          <p:cNvSpPr>
            <a:spLocks/>
          </p:cNvSpPr>
          <p:nvPr/>
        </p:nvSpPr>
        <p:spPr bwMode="gray">
          <a:xfrm>
            <a:off x="5300133"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9" name="Picture Placeholder 18" descr="An empty placeholder to add an image. Click on the placeholder and select the image that you wish to add"/>
          <p:cNvSpPr>
            <a:spLocks noGrp="1"/>
          </p:cNvSpPr>
          <p:nvPr>
            <p:ph type="pic" sz="quarter" idx="15"/>
          </p:nvPr>
        </p:nvSpPr>
        <p:spPr>
          <a:xfrm>
            <a:off x="5530568"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a:t>Click icon to add picture</a:t>
            </a:r>
            <a:endParaRPr lang="en-US" dirty="0"/>
          </a:p>
        </p:txBody>
      </p:sp>
      <p:sp>
        <p:nvSpPr>
          <p:cNvPr id="20" name="Text Placeholder 16"/>
          <p:cNvSpPr>
            <a:spLocks noGrp="1"/>
          </p:cNvSpPr>
          <p:nvPr>
            <p:ph type="body" sz="quarter" idx="16"/>
          </p:nvPr>
        </p:nvSpPr>
        <p:spPr>
          <a:xfrm>
            <a:off x="5566714" y="5181600"/>
            <a:ext cx="3566160" cy="493776"/>
          </a:xfrm>
        </p:spPr>
        <p:txBody>
          <a:bodyPr>
            <a:normAutofit/>
          </a:bodyPr>
          <a:lstStyle>
            <a:lvl1pPr marL="0" indent="0">
              <a:buNone/>
              <a:defRPr sz="18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a:r>
              <a:rPr lang="en-US"/>
              <a:t>Edit Master text styles</a:t>
            </a:r>
          </a:p>
        </p:txBody>
      </p:sp>
    </p:spTree>
    <p:extLst>
      <p:ext uri="{BB962C8B-B14F-4D97-AF65-F5344CB8AC3E}">
        <p14:creationId xmlns:p14="http://schemas.microsoft.com/office/powerpoint/2010/main" val="203777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hree Pictures with Caption">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2" name="Title 1"/>
          <p:cNvSpPr>
            <a:spLocks noGrp="1"/>
          </p:cNvSpPr>
          <p:nvPr>
            <p:ph type="title"/>
          </p:nvPr>
        </p:nvSpPr>
        <p:spPr>
          <a:xfrm>
            <a:off x="1028580" y="5305424"/>
            <a:ext cx="8104083" cy="579921"/>
          </a:xfrm>
        </p:spPr>
        <p:txBody>
          <a:bodyPr>
            <a:normAutofit/>
          </a:bodyPr>
          <a:lstStyle>
            <a:lvl1pPr>
              <a:defRPr sz="2400">
                <a:solidFill>
                  <a:schemeClr val="accent1"/>
                </a:solidFill>
              </a:defRPr>
            </a:lvl1pPr>
          </a:lstStyle>
          <a:p>
            <a:r>
              <a:rPr lang="en-US"/>
              <a:t>Click to edit Master title style</a:t>
            </a:r>
            <a:endParaRPr lang="en-US" dirty="0"/>
          </a:p>
        </p:txBody>
      </p:sp>
      <p:sp>
        <p:nvSpPr>
          <p:cNvPr id="7" name="Freeform 5"/>
          <p:cNvSpPr>
            <a:spLocks/>
          </p:cNvSpPr>
          <p:nvPr/>
        </p:nvSpPr>
        <p:spPr bwMode="gray">
          <a:xfrm>
            <a:off x="762000" y="933449"/>
            <a:ext cx="53340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5" name="Picture Placeholder 14" descr="An empty placeholder to add an image. Click on the placeholder and select the image that you wish to add"/>
          <p:cNvSpPr>
            <a:spLocks noGrp="1"/>
          </p:cNvSpPr>
          <p:nvPr>
            <p:ph type="pic" sz="quarter" idx="13"/>
          </p:nvPr>
        </p:nvSpPr>
        <p:spPr>
          <a:xfrm>
            <a:off x="991888" y="1113022"/>
            <a:ext cx="4874224"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a:t>Click icon to add picture</a:t>
            </a:r>
          </a:p>
        </p:txBody>
      </p:sp>
      <p:sp>
        <p:nvSpPr>
          <p:cNvPr id="18" name="Freeform 5"/>
          <p:cNvSpPr>
            <a:spLocks/>
          </p:cNvSpPr>
          <p:nvPr/>
        </p:nvSpPr>
        <p:spPr bwMode="gray">
          <a:xfrm>
            <a:off x="6323873" y="967316"/>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9" name="Picture Placeholder 18" descr="An empty placeholder to add an image. Click on the placeholder and select the image that you wish to add"/>
          <p:cNvSpPr>
            <a:spLocks noGrp="1"/>
          </p:cNvSpPr>
          <p:nvPr>
            <p:ph type="pic" sz="quarter" idx="15"/>
          </p:nvPr>
        </p:nvSpPr>
        <p:spPr>
          <a:xfrm>
            <a:off x="6506025" y="1109743"/>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a:t>Click icon to add picture</a:t>
            </a:r>
          </a:p>
        </p:txBody>
      </p:sp>
      <p:sp>
        <p:nvSpPr>
          <p:cNvPr id="12" name="Freeform 5"/>
          <p:cNvSpPr>
            <a:spLocks/>
          </p:cNvSpPr>
          <p:nvPr/>
        </p:nvSpPr>
        <p:spPr bwMode="gray">
          <a:xfrm>
            <a:off x="6323873" y="3060954"/>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3" name="Picture Placeholder 12" descr="An empty placeholder to add an image. Click on the placeholder and select the image that you wish to add"/>
          <p:cNvSpPr>
            <a:spLocks noGrp="1"/>
          </p:cNvSpPr>
          <p:nvPr>
            <p:ph type="pic" sz="quarter" idx="16"/>
          </p:nvPr>
        </p:nvSpPr>
        <p:spPr>
          <a:xfrm>
            <a:off x="6506025" y="3203381"/>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a:t>Click icon to add picture</a:t>
            </a:r>
            <a:endParaRPr lang="en-US" dirty="0"/>
          </a:p>
        </p:txBody>
      </p:sp>
      <p:sp>
        <p:nvSpPr>
          <p:cNvPr id="17" name="Text Placeholder 16"/>
          <p:cNvSpPr>
            <a:spLocks noGrp="1"/>
          </p:cNvSpPr>
          <p:nvPr>
            <p:ph type="body" sz="quarter" idx="14"/>
          </p:nvPr>
        </p:nvSpPr>
        <p:spPr>
          <a:xfrm>
            <a:off x="1028581" y="5919255"/>
            <a:ext cx="8104082" cy="497420"/>
          </a:xfrm>
        </p:spPr>
        <p:txBody>
          <a:bodyPr>
            <a:normAutofit/>
          </a:bodyPr>
          <a:lstStyle>
            <a:lvl1pPr marL="0" indent="0">
              <a:spcBef>
                <a:spcPts val="0"/>
              </a:spcBef>
              <a:buNone/>
              <a:defRPr sz="16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a:r>
              <a:rPr lang="en-US"/>
              <a:t>Edit Master text styles</a:t>
            </a:r>
          </a:p>
        </p:txBody>
      </p:sp>
    </p:spTree>
    <p:extLst>
      <p:ext uri="{BB962C8B-B14F-4D97-AF65-F5344CB8AC3E}">
        <p14:creationId xmlns:p14="http://schemas.microsoft.com/office/powerpoint/2010/main" val="101779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ive Pictures">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3" y="283"/>
            <a:ext cx="12188952" cy="6859715"/>
          </a:xfrm>
          <a:prstGeom prst="rect">
            <a:avLst/>
          </a:prstGeom>
        </p:spPr>
      </p:pic>
      <p:sp>
        <p:nvSpPr>
          <p:cNvPr id="2" name="Title 1"/>
          <p:cNvSpPr>
            <a:spLocks noGrp="1"/>
          </p:cNvSpPr>
          <p:nvPr>
            <p:ph type="title"/>
          </p:nvPr>
        </p:nvSpPr>
        <p:spPr>
          <a:xfrm>
            <a:off x="9677400" y="365126"/>
            <a:ext cx="2133600" cy="1539874"/>
          </a:xfrm>
        </p:spPr>
        <p:txBody>
          <a:bodyPr vert="horz" lIns="91440" tIns="45720" rIns="91440" bIns="45720" rtlCol="0" anchor="b">
            <a:normAutofit/>
          </a:bodyPr>
          <a:lstStyle>
            <a:lvl1pPr>
              <a:defRPr lang="en-US" sz="2400">
                <a:solidFill>
                  <a:schemeClr val="accent1"/>
                </a:solidFill>
              </a:defRPr>
            </a:lvl1pPr>
          </a:lstStyle>
          <a:p>
            <a:pPr lvl="0"/>
            <a:r>
              <a:rPr lang="en-US"/>
              <a:t>Click to edit Master title style</a:t>
            </a:r>
          </a:p>
        </p:txBody>
      </p:sp>
      <p:sp>
        <p:nvSpPr>
          <p:cNvPr id="8" name="Freeform 5"/>
          <p:cNvSpPr>
            <a:spLocks/>
          </p:cNvSpPr>
          <p:nvPr/>
        </p:nvSpPr>
        <p:spPr bwMode="gray">
          <a:xfrm>
            <a:off x="4182533" y="265044"/>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9" name="Picture Placeholder 8" descr="An empty placeholder to add an image. Click on the placeholder and select the image that you wish to add"/>
          <p:cNvSpPr>
            <a:spLocks noGrp="1"/>
          </p:cNvSpPr>
          <p:nvPr>
            <p:ph type="pic" sz="quarter" idx="13"/>
          </p:nvPr>
        </p:nvSpPr>
        <p:spPr>
          <a:xfrm>
            <a:off x="4424435" y="436315"/>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a:t>Click icon to add picture</a:t>
            </a:r>
            <a:endParaRPr lang="en-US" dirty="0"/>
          </a:p>
        </p:txBody>
      </p:sp>
      <p:sp>
        <p:nvSpPr>
          <p:cNvPr id="10" name="Freeform 5"/>
          <p:cNvSpPr>
            <a:spLocks/>
          </p:cNvSpPr>
          <p:nvPr/>
        </p:nvSpPr>
        <p:spPr bwMode="gray">
          <a:xfrm>
            <a:off x="816188" y="384723"/>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1" name="Picture Placeholder 10" descr="An empty placeholder to add an image. Click on the placeholder and select the image that you wish to add"/>
          <p:cNvSpPr>
            <a:spLocks noGrp="1"/>
          </p:cNvSpPr>
          <p:nvPr>
            <p:ph type="pic" sz="quarter" idx="15"/>
          </p:nvPr>
        </p:nvSpPr>
        <p:spPr>
          <a:xfrm>
            <a:off x="1013022" y="538232"/>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a:t>Click icon to add picture</a:t>
            </a:r>
          </a:p>
        </p:txBody>
      </p:sp>
      <p:sp>
        <p:nvSpPr>
          <p:cNvPr id="12" name="Freeform 5"/>
          <p:cNvSpPr>
            <a:spLocks/>
          </p:cNvSpPr>
          <p:nvPr/>
        </p:nvSpPr>
        <p:spPr bwMode="gray">
          <a:xfrm>
            <a:off x="816188" y="2478361"/>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3" name="Picture Placeholder 12" descr="An empty placeholder to add an image. Click on the placeholder and select the image that you wish to add"/>
          <p:cNvSpPr>
            <a:spLocks noGrp="1"/>
          </p:cNvSpPr>
          <p:nvPr>
            <p:ph type="pic" sz="quarter" idx="16"/>
          </p:nvPr>
        </p:nvSpPr>
        <p:spPr>
          <a:xfrm>
            <a:off x="1013022" y="2631870"/>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a:t>Click icon to add picture</a:t>
            </a:r>
          </a:p>
        </p:txBody>
      </p:sp>
      <p:sp>
        <p:nvSpPr>
          <p:cNvPr id="14" name="Freeform 5"/>
          <p:cNvSpPr>
            <a:spLocks/>
          </p:cNvSpPr>
          <p:nvPr/>
        </p:nvSpPr>
        <p:spPr bwMode="gray">
          <a:xfrm>
            <a:off x="816188" y="4571999"/>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5" name="Picture Placeholder 14" descr="An empty placeholder to add an image. Click on the placeholder and select the image that you wish to add"/>
          <p:cNvSpPr>
            <a:spLocks noGrp="1"/>
          </p:cNvSpPr>
          <p:nvPr>
            <p:ph type="pic" sz="quarter" idx="17"/>
          </p:nvPr>
        </p:nvSpPr>
        <p:spPr>
          <a:xfrm>
            <a:off x="1013022" y="4725508"/>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a:t>Click icon to add picture</a:t>
            </a:r>
            <a:endParaRPr lang="en-US" dirty="0"/>
          </a:p>
        </p:txBody>
      </p:sp>
      <p:sp>
        <p:nvSpPr>
          <p:cNvPr id="20" name="Freeform 5"/>
          <p:cNvSpPr>
            <a:spLocks/>
          </p:cNvSpPr>
          <p:nvPr/>
        </p:nvSpPr>
        <p:spPr bwMode="gray">
          <a:xfrm>
            <a:off x="4182533" y="3448511"/>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1" name="Picture Placeholder 20" descr="An empty placeholder to add an image. Click on the placeholder and select the image that you wish to add"/>
          <p:cNvSpPr>
            <a:spLocks noGrp="1"/>
          </p:cNvSpPr>
          <p:nvPr>
            <p:ph type="pic" sz="quarter" idx="18"/>
          </p:nvPr>
        </p:nvSpPr>
        <p:spPr>
          <a:xfrm>
            <a:off x="4424435" y="3619782"/>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86467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7FC8593D-7C47-471E-A8DF-97AC4FFD13F5}" type="datetimeFigureOut">
              <a:rPr lang="en-US" smtClean="0"/>
              <a:t>3/2/2023</a:t>
            </a:fld>
            <a:endParaRPr lang="en-US"/>
          </a:p>
        </p:txBody>
      </p:sp>
      <p:sp>
        <p:nvSpPr>
          <p:cNvPr id="6" name="Slide Number Placeholder 5"/>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144326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65125"/>
            <a:ext cx="1828799" cy="49403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524000" y="365125"/>
            <a:ext cx="6858000" cy="49403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7FC8593D-7C47-471E-A8DF-97AC4FFD13F5}" type="datetimeFigureOut">
              <a:rPr lang="en-US" smtClean="0"/>
              <a:t>3/2/2023</a:t>
            </a:fld>
            <a:endParaRPr lang="en-US"/>
          </a:p>
        </p:txBody>
      </p:sp>
      <p:sp>
        <p:nvSpPr>
          <p:cNvPr id="6" name="Slide Number Placeholder 5"/>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392624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7FC8593D-7C47-471E-A8DF-97AC4FFD13F5}" type="datetimeFigureOut">
              <a:rPr lang="en-US" smtClean="0"/>
              <a:t>3/2/2023</a:t>
            </a:fld>
            <a:endParaRPr lang="en-US"/>
          </a:p>
        </p:txBody>
      </p:sp>
      <p:sp>
        <p:nvSpPr>
          <p:cNvPr id="6" name="Slide Number Placeholder 5"/>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103573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434" t="422"/>
          <a:stretch/>
        </p:blipFill>
        <p:spPr>
          <a:xfrm>
            <a:off x="0" y="0"/>
            <a:ext cx="12188952" cy="6857176"/>
          </a:xfrm>
          <a:prstGeom prst="rect">
            <a:avLst/>
          </a:prstGeom>
        </p:spPr>
      </p:pic>
      <p:sp>
        <p:nvSpPr>
          <p:cNvPr id="2" name="Title 1"/>
          <p:cNvSpPr>
            <a:spLocks noGrp="1"/>
          </p:cNvSpPr>
          <p:nvPr>
            <p:ph type="title"/>
          </p:nvPr>
        </p:nvSpPr>
        <p:spPr>
          <a:xfrm>
            <a:off x="3352800" y="533400"/>
            <a:ext cx="7315200" cy="1828800"/>
          </a:xfrm>
        </p:spPr>
        <p:txBody>
          <a:bodyPr anchor="b">
            <a:normAutofit/>
          </a:bodyPr>
          <a:lstStyle>
            <a:lvl1pPr>
              <a:defRPr sz="4400"/>
            </a:lvl1pPr>
          </a:lstStyle>
          <a:p>
            <a:r>
              <a:rPr lang="en-US"/>
              <a:t>Click to edit Master title style</a:t>
            </a:r>
          </a:p>
        </p:txBody>
      </p:sp>
      <p:sp>
        <p:nvSpPr>
          <p:cNvPr id="3" name="Text Placeholder 2"/>
          <p:cNvSpPr>
            <a:spLocks noGrp="1"/>
          </p:cNvSpPr>
          <p:nvPr>
            <p:ph type="body" idx="1"/>
          </p:nvPr>
        </p:nvSpPr>
        <p:spPr>
          <a:xfrm>
            <a:off x="3352800" y="2438400"/>
            <a:ext cx="5486400" cy="914400"/>
          </a:xfrm>
        </p:spPr>
        <p:txBody>
          <a:bodyPr>
            <a:normAutofit/>
          </a:bodyPr>
          <a:lstStyle>
            <a:lvl1pPr marL="0" indent="0">
              <a:spcBef>
                <a:spcPts val="1200"/>
              </a:spcBef>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27950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825625"/>
            <a:ext cx="4389120" cy="3474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78880" y="1825625"/>
            <a:ext cx="4389120" cy="3474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7FC8593D-7C47-471E-A8DF-97AC4FFD13F5}" type="datetimeFigureOut">
              <a:rPr lang="en-US" smtClean="0"/>
              <a:t>3/2/2023</a:t>
            </a:fld>
            <a:endParaRPr lang="en-US"/>
          </a:p>
        </p:txBody>
      </p:sp>
      <p:sp>
        <p:nvSpPr>
          <p:cNvPr id="7" name="Slide Number Placeholder 6"/>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162530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524000" y="1828799"/>
            <a:ext cx="4389120" cy="795867"/>
          </a:xfrm>
        </p:spPr>
        <p:txBody>
          <a:bodyPr anchor="ctr">
            <a:normAutofit/>
          </a:bodyPr>
          <a:lstStyle>
            <a:lvl1pPr marL="0" indent="0">
              <a:spcBef>
                <a:spcPts val="0"/>
              </a:spcBef>
              <a:buNone/>
              <a:defRPr sz="2400" b="0">
                <a:solidFill>
                  <a:schemeClr val="accent4">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24000" y="2624666"/>
            <a:ext cx="4389120" cy="267546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78880" y="1828799"/>
            <a:ext cx="4389120" cy="795867"/>
          </a:xfrm>
        </p:spPr>
        <p:txBody>
          <a:bodyPr anchor="ctr">
            <a:normAutofit/>
          </a:bodyPr>
          <a:lstStyle>
            <a:lvl1pPr marL="0" indent="0">
              <a:spcBef>
                <a:spcPts val="0"/>
              </a:spcBef>
              <a:buNone/>
              <a:defRPr sz="2400" b="0">
                <a:solidFill>
                  <a:schemeClr val="accent4">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78880" y="2624666"/>
            <a:ext cx="4389120" cy="267546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7FC8593D-7C47-471E-A8DF-97AC4FFD13F5}" type="datetimeFigureOut">
              <a:rPr lang="en-US" smtClean="0"/>
              <a:t>3/2/2023</a:t>
            </a:fld>
            <a:endParaRPr lang="en-US"/>
          </a:p>
        </p:txBody>
      </p:sp>
      <p:sp>
        <p:nvSpPr>
          <p:cNvPr id="9" name="Slide Number Placeholder 8"/>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290008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7FC8593D-7C47-471E-A8DF-97AC4FFD13F5}" type="datetimeFigureOut">
              <a:rPr lang="en-US" smtClean="0"/>
              <a:t>3/2/2023</a:t>
            </a:fld>
            <a:endParaRPr lang="en-US"/>
          </a:p>
        </p:txBody>
      </p:sp>
      <p:sp>
        <p:nvSpPr>
          <p:cNvPr id="5" name="Slide Number Placeholder 4"/>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64502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7FC8593D-7C47-471E-A8DF-97AC4FFD13F5}" type="datetimeFigureOut">
              <a:rPr lang="en-US" smtClean="0"/>
              <a:t>3/2/2023</a:t>
            </a:fld>
            <a:endParaRPr lang="en-US"/>
          </a:p>
        </p:txBody>
      </p:sp>
      <p:sp>
        <p:nvSpPr>
          <p:cNvPr id="4" name="Slide Number Placeholder 3"/>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358007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724400" y="1828800"/>
            <a:ext cx="5943600" cy="3476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23999" y="1828800"/>
            <a:ext cx="2926080" cy="3476625"/>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7FC8593D-7C47-471E-A8DF-97AC4FFD13F5}" type="datetimeFigureOut">
              <a:rPr lang="en-US" smtClean="0"/>
              <a:t>3/2/2023</a:t>
            </a:fld>
            <a:endParaRPr lang="en-US"/>
          </a:p>
        </p:txBody>
      </p:sp>
      <p:sp>
        <p:nvSpPr>
          <p:cNvPr id="7" name="Slide Number Placeholder 6"/>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80735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Freeform 5"/>
          <p:cNvSpPr>
            <a:spLocks/>
          </p:cNvSpPr>
          <p:nvPr/>
        </p:nvSpPr>
        <p:spPr bwMode="gray">
          <a:xfrm>
            <a:off x="804333" y="1695450"/>
            <a:ext cx="5596467" cy="3295650"/>
          </a:xfrm>
          <a:custGeom>
            <a:avLst/>
            <a:gdLst>
              <a:gd name="T0" fmla="*/ 1279 w 1347"/>
              <a:gd name="T1" fmla="*/ 919 h 986"/>
              <a:gd name="T2" fmla="*/ 65 w 1347"/>
              <a:gd name="T3" fmla="*/ 919 h 986"/>
              <a:gd name="T4" fmla="*/ 65 w 1347"/>
              <a:gd name="T5" fmla="*/ 64 h 986"/>
              <a:gd name="T6" fmla="*/ 1279 w 1347"/>
              <a:gd name="T7" fmla="*/ 64 h 986"/>
              <a:gd name="T8" fmla="*/ 1279 w 1347"/>
              <a:gd name="T9" fmla="*/ 919 h 986"/>
            </a:gdLst>
            <a:ahLst/>
            <a:cxnLst>
              <a:cxn ang="0">
                <a:pos x="T0" y="T1"/>
              </a:cxn>
              <a:cxn ang="0">
                <a:pos x="T2" y="T3"/>
              </a:cxn>
              <a:cxn ang="0">
                <a:pos x="T4" y="T5"/>
              </a:cxn>
              <a:cxn ang="0">
                <a:pos x="T6" y="T7"/>
              </a:cxn>
              <a:cxn ang="0">
                <a:pos x="T8" y="T9"/>
              </a:cxn>
            </a:cxnLst>
            <a:rect l="0" t="0" r="r" b="b"/>
            <a:pathLst>
              <a:path w="1347" h="986">
                <a:moveTo>
                  <a:pt x="1279" y="919"/>
                </a:moveTo>
                <a:cubicBezTo>
                  <a:pt x="1211" y="986"/>
                  <a:pt x="121" y="974"/>
                  <a:pt x="65" y="919"/>
                </a:cubicBezTo>
                <a:cubicBezTo>
                  <a:pt x="9" y="863"/>
                  <a:pt x="0" y="128"/>
                  <a:pt x="65" y="64"/>
                </a:cubicBezTo>
                <a:cubicBezTo>
                  <a:pt x="130" y="0"/>
                  <a:pt x="1217" y="3"/>
                  <a:pt x="1279" y="64"/>
                </a:cubicBezTo>
                <a:cubicBezTo>
                  <a:pt x="1341" y="125"/>
                  <a:pt x="1347" y="852"/>
                  <a:pt x="1279" y="919"/>
                </a:cubicBezTo>
                <a:close/>
              </a:path>
            </a:pathLst>
          </a:custGeom>
          <a:solidFill>
            <a:srgbClr val="FFFFFF"/>
          </a:solidFill>
          <a:ln>
            <a:noFill/>
          </a:ln>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p:txBody>
          <a:bodyPr anchor="b"/>
          <a:lstStyle>
            <a:lvl1pPr>
              <a:defRPr sz="3200"/>
            </a:lvl1pPr>
          </a:lstStyle>
          <a:p>
            <a:r>
              <a:rPr lang="en-US"/>
              <a:t>Click to edit Master title style</a:t>
            </a:r>
          </a:p>
        </p:txBody>
      </p:sp>
      <p:sp>
        <p:nvSpPr>
          <p:cNvPr id="12" name="Picture Placeholder 11" descr="An empty placeholder to add an image. Click on the placeholder and select the image that you wish to add"/>
          <p:cNvSpPr>
            <a:spLocks noGrp="1"/>
          </p:cNvSpPr>
          <p:nvPr>
            <p:ph type="pic" idx="1"/>
          </p:nvPr>
        </p:nvSpPr>
        <p:spPr>
          <a:xfrm>
            <a:off x="1006022" y="1874520"/>
            <a:ext cx="5193089" cy="2937510"/>
          </a:xfrm>
          <a:custGeom>
            <a:avLst/>
            <a:gdLst>
              <a:gd name="connsiteX0" fmla="*/ 2531359 w 5066932"/>
              <a:gd name="connsiteY0" fmla="*/ 21 h 2945784"/>
              <a:gd name="connsiteX1" fmla="*/ 4878015 w 5066932"/>
              <a:gd name="connsiteY1" fmla="*/ 145719 h 2945784"/>
              <a:gd name="connsiteX2" fmla="*/ 4878015 w 5066932"/>
              <a:gd name="connsiteY2" fmla="*/ 2803241 h 2945784"/>
              <a:gd name="connsiteX3" fmla="*/ 175988 w 5066932"/>
              <a:gd name="connsiteY3" fmla="*/ 2803241 h 2945784"/>
              <a:gd name="connsiteX4" fmla="*/ 175988 w 5066932"/>
              <a:gd name="connsiteY4" fmla="*/ 145719 h 2945784"/>
              <a:gd name="connsiteX5" fmla="*/ 2531359 w 5066932"/>
              <a:gd name="connsiteY5" fmla="*/ 21 h 29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6932" h="2945784">
                <a:moveTo>
                  <a:pt x="2531359" y="21"/>
                </a:moveTo>
                <a:cubicBezTo>
                  <a:pt x="3645379" y="1187"/>
                  <a:pt x="4757946" y="50918"/>
                  <a:pt x="4878015" y="145719"/>
                </a:cubicBezTo>
                <a:cubicBezTo>
                  <a:pt x="5118151" y="335320"/>
                  <a:pt x="5141390" y="2594991"/>
                  <a:pt x="4878015" y="2803241"/>
                </a:cubicBezTo>
                <a:cubicBezTo>
                  <a:pt x="4614639" y="3011491"/>
                  <a:pt x="392886" y="2974193"/>
                  <a:pt x="175988" y="2803241"/>
                </a:cubicBezTo>
                <a:cubicBezTo>
                  <a:pt x="-40909" y="2629181"/>
                  <a:pt x="-75768" y="344644"/>
                  <a:pt x="175988" y="145719"/>
                </a:cubicBezTo>
                <a:cubicBezTo>
                  <a:pt x="301866" y="46256"/>
                  <a:pt x="1417339" y="-1144"/>
                  <a:pt x="2531359" y="21"/>
                </a:cubicBezTo>
                <a:close/>
              </a:path>
            </a:pathLst>
          </a:custGeom>
          <a:solidFill>
            <a:schemeClr val="accent2">
              <a:lumMod val="20000"/>
              <a:lumOff val="80000"/>
            </a:schemeClr>
          </a:solidFill>
        </p:spPr>
        <p:txBody>
          <a:bodyPr wrap="square" tIns="365760">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010400" y="2245995"/>
            <a:ext cx="3657600" cy="219456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7FC8593D-7C47-471E-A8DF-97AC4FFD13F5}" type="datetimeFigureOut">
              <a:rPr lang="en-US" smtClean="0"/>
              <a:t>3/2/2023</a:t>
            </a:fld>
            <a:endParaRPr lang="en-US"/>
          </a:p>
        </p:txBody>
      </p:sp>
      <p:sp>
        <p:nvSpPr>
          <p:cNvPr id="7" name="Slide Number Placeholder 6"/>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65131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6" cstate="print">
            <a:extLst>
              <a:ext uri="{28A0092B-C50C-407E-A947-70E740481C1C}">
                <a14:useLocalDpi xmlns:a14="http://schemas.microsoft.com/office/drawing/2010/main" val="0"/>
              </a:ext>
            </a:extLst>
          </a:blip>
          <a:srcRect l="525" t="511" r="525" b="2999"/>
          <a:stretch/>
        </p:blipFill>
        <p:spPr>
          <a:xfrm>
            <a:off x="0" y="0"/>
            <a:ext cx="12188826" cy="6858000"/>
          </a:xfrm>
          <a:prstGeom prst="rect">
            <a:avLst/>
          </a:prstGeom>
        </p:spPr>
      </p:pic>
      <p:sp>
        <p:nvSpPr>
          <p:cNvPr id="2" name="Title Placeholder 1"/>
          <p:cNvSpPr>
            <a:spLocks noGrp="1"/>
          </p:cNvSpPr>
          <p:nvPr>
            <p:ph type="title"/>
          </p:nvPr>
        </p:nvSpPr>
        <p:spPr>
          <a:xfrm>
            <a:off x="838200" y="365126"/>
            <a:ext cx="9829800" cy="108267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524000" y="1828800"/>
            <a:ext cx="9144000" cy="347472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2209800" y="6416675"/>
            <a:ext cx="4572000" cy="365125"/>
          </a:xfrm>
          <a:prstGeom prst="rect">
            <a:avLst/>
          </a:prstGeom>
        </p:spPr>
        <p:txBody>
          <a:bodyPr vert="horz" lIns="91440" tIns="45720" rIns="91440" bIns="45720" rtlCol="0" anchor="ctr"/>
          <a:lstStyle>
            <a:lvl1pPr algn="l">
              <a:defRPr sz="1100">
                <a:solidFill>
                  <a:schemeClr val="tx1"/>
                </a:solidFill>
              </a:defRPr>
            </a:lvl1pPr>
          </a:lstStyle>
          <a:p>
            <a:r>
              <a:rPr lang="en-US" dirty="0"/>
              <a:t>Add a footer</a:t>
            </a:r>
          </a:p>
        </p:txBody>
      </p:sp>
      <p:sp>
        <p:nvSpPr>
          <p:cNvPr id="4" name="Date Placeholder 3"/>
          <p:cNvSpPr>
            <a:spLocks noGrp="1"/>
          </p:cNvSpPr>
          <p:nvPr>
            <p:ph type="dt" sz="half" idx="2"/>
          </p:nvPr>
        </p:nvSpPr>
        <p:spPr>
          <a:xfrm>
            <a:off x="7010400" y="6416675"/>
            <a:ext cx="1371600" cy="365125"/>
          </a:xfrm>
          <a:prstGeom prst="rect">
            <a:avLst/>
          </a:prstGeom>
        </p:spPr>
        <p:txBody>
          <a:bodyPr vert="horz" lIns="91440" tIns="45720" rIns="91440" bIns="45720" rtlCol="0" anchor="ctr"/>
          <a:lstStyle>
            <a:lvl1pPr algn="r">
              <a:defRPr sz="1100">
                <a:solidFill>
                  <a:schemeClr val="tx1"/>
                </a:solidFill>
              </a:defRPr>
            </a:lvl1pPr>
          </a:lstStyle>
          <a:p>
            <a:fld id="{7FC8593D-7C47-471E-A8DF-97AC4FFD13F5}" type="datetimeFigureOut">
              <a:rPr lang="en-US" smtClean="0"/>
              <a:pPr/>
              <a:t>3/2/2023</a:t>
            </a:fld>
            <a:endParaRPr lang="en-US" dirty="0"/>
          </a:p>
        </p:txBody>
      </p:sp>
      <p:sp>
        <p:nvSpPr>
          <p:cNvPr id="6" name="Slide Number Placeholder 5"/>
          <p:cNvSpPr>
            <a:spLocks noGrp="1"/>
          </p:cNvSpPr>
          <p:nvPr>
            <p:ph type="sldNum" sz="quarter" idx="4"/>
          </p:nvPr>
        </p:nvSpPr>
        <p:spPr>
          <a:xfrm>
            <a:off x="8610600" y="6416675"/>
            <a:ext cx="838200" cy="365125"/>
          </a:xfrm>
          <a:prstGeom prst="rect">
            <a:avLst/>
          </a:prstGeom>
        </p:spPr>
        <p:txBody>
          <a:bodyPr vert="horz" lIns="91440" tIns="45720" rIns="91440" bIns="45720" rtlCol="0" anchor="ctr"/>
          <a:lstStyle>
            <a:lvl1pPr algn="r">
              <a:defRPr sz="1100">
                <a:solidFill>
                  <a:schemeClr val="tx1"/>
                </a:solidFill>
              </a:defRPr>
            </a:lvl1pPr>
          </a:lstStyle>
          <a:p>
            <a:fld id="{289D71E3-7D81-4C24-B9D8-6B108755C64C}" type="slidenum">
              <a:rPr lang="en-US" smtClean="0"/>
              <a:pPr/>
              <a:t>‹#›</a:t>
            </a:fld>
            <a:endParaRPr lang="en-US" dirty="0"/>
          </a:p>
        </p:txBody>
      </p:sp>
    </p:spTree>
    <p:extLst>
      <p:ext uri="{BB962C8B-B14F-4D97-AF65-F5344CB8AC3E}">
        <p14:creationId xmlns:p14="http://schemas.microsoft.com/office/powerpoint/2010/main" val="361654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2" r:id="rId11"/>
    <p:sldLayoutId id="2147483661"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6.png"/><Relationship Id="rId7" Type="http://schemas.openxmlformats.org/officeDocument/2006/relationships/slide" Target="slide5.xml"/><Relationship Id="rId12"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6.xml"/><Relationship Id="rId11" Type="http://schemas.openxmlformats.org/officeDocument/2006/relationships/image" Target="../media/image10.png"/><Relationship Id="rId5" Type="http://schemas.openxmlformats.org/officeDocument/2006/relationships/slide" Target="slide4.xml"/><Relationship Id="rId10" Type="http://schemas.openxmlformats.org/officeDocument/2006/relationships/image" Target="../media/image9.gif"/><Relationship Id="rId4" Type="http://schemas.openxmlformats.org/officeDocument/2006/relationships/slide" Target="slide3.xml"/><Relationship Id="rId9" Type="http://schemas.openxmlformats.org/officeDocument/2006/relationships/image" Target="../media/image8.gif"/></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slide" Target="slide34.xml"/><Relationship Id="rId18" Type="http://schemas.openxmlformats.org/officeDocument/2006/relationships/slide" Target="slide39.xml"/><Relationship Id="rId3" Type="http://schemas.openxmlformats.org/officeDocument/2006/relationships/slideLayout" Target="../slideLayouts/slideLayout1.xml"/><Relationship Id="rId7" Type="http://schemas.openxmlformats.org/officeDocument/2006/relationships/slide" Target="slide41.xml"/><Relationship Id="rId12" Type="http://schemas.openxmlformats.org/officeDocument/2006/relationships/slide" Target="slide33.xml"/><Relationship Id="rId17" Type="http://schemas.openxmlformats.org/officeDocument/2006/relationships/slide" Target="slide38.xml"/><Relationship Id="rId2" Type="http://schemas.microsoft.com/office/2007/relationships/media" Target="../media/media2.WAV"/><Relationship Id="rId16" Type="http://schemas.openxmlformats.org/officeDocument/2006/relationships/slide" Target="slide37.xml"/><Relationship Id="rId1" Type="http://schemas.openxmlformats.org/officeDocument/2006/relationships/audio" Target="NULL" TargetMode="External"/><Relationship Id="rId6" Type="http://schemas.openxmlformats.org/officeDocument/2006/relationships/image" Target="../media/image33.gif"/><Relationship Id="rId11" Type="http://schemas.openxmlformats.org/officeDocument/2006/relationships/slide" Target="slide32.xml"/><Relationship Id="rId5" Type="http://schemas.openxmlformats.org/officeDocument/2006/relationships/image" Target="../media/image7.gif"/><Relationship Id="rId15" Type="http://schemas.openxmlformats.org/officeDocument/2006/relationships/slide" Target="slide36.xml"/><Relationship Id="rId10" Type="http://schemas.openxmlformats.org/officeDocument/2006/relationships/slide" Target="slide31.xml"/><Relationship Id="rId19" Type="http://schemas.openxmlformats.org/officeDocument/2006/relationships/slide" Target="slide40.xml"/><Relationship Id="rId4" Type="http://schemas.openxmlformats.org/officeDocument/2006/relationships/image" Target="../media/image32.jpeg"/><Relationship Id="rId9" Type="http://schemas.openxmlformats.org/officeDocument/2006/relationships/image" Target="../media/image35.png"/><Relationship Id="rId14" Type="http://schemas.openxmlformats.org/officeDocument/2006/relationships/slide" Target="slide3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slide" Target="slide30.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slide" Target="slide30.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slide" Target="slide30.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slide" Target="slide30.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slide" Target="slide30.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slide" Target="slide30.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slide" Target="slide30.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slide" Target="slide30.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slide" Target="slide30.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36.png"/><Relationship Id="rId4" Type="http://schemas.openxmlformats.org/officeDocument/2006/relationships/slide" Target="slide3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106 zalo Ta Nham"/>
          <p:cNvSpPr>
            <a:spLocks noGrp="1"/>
          </p:cNvSpPr>
          <p:nvPr>
            <p:ph type="ctrTitle"/>
          </p:nvPr>
        </p:nvSpPr>
        <p:spPr>
          <a:xfrm>
            <a:off x="457200" y="381000"/>
            <a:ext cx="10210800" cy="1676400"/>
          </a:xfrm>
        </p:spPr>
        <p:txBody>
          <a:bodyPr>
            <a:noAutofit/>
          </a:bodyPr>
          <a:lstStyle/>
          <a:p>
            <a:r>
              <a:rPr lang="en-US" sz="5400" b="1"/>
              <a:t>CHÀO MỪNG QUÝ THẦY CÔ</a:t>
            </a:r>
            <a:br>
              <a:rPr lang="en-US" sz="5400" b="1"/>
            </a:br>
            <a:r>
              <a:rPr lang="en-US" sz="5400" b="1"/>
              <a:t>ĐẾN DỰ GIỜ THĂM LỚP</a:t>
            </a:r>
            <a:endParaRPr lang="en-US" sz="5400" b="1" dirty="0"/>
          </a:p>
        </p:txBody>
      </p:sp>
      <p:sp>
        <p:nvSpPr>
          <p:cNvPr id="5" name="Subtitle 4">
            <a:extLst>
              <a:ext uri="{FF2B5EF4-FFF2-40B4-BE49-F238E27FC236}">
                <a16:creationId xmlns:a16="http://schemas.microsoft.com/office/drawing/2014/main" id="{C96FE07D-5B6E-9B4E-85DD-E11A5C3E1E39}"/>
              </a:ext>
            </a:extLst>
          </p:cNvPr>
          <p:cNvSpPr>
            <a:spLocks noGrp="1"/>
          </p:cNvSpPr>
          <p:nvPr>
            <p:ph type="subTitle" idx="1"/>
          </p:nvPr>
        </p:nvSpPr>
        <p:spPr/>
        <p:txBody>
          <a:bodyPr/>
          <a:lstStyle/>
          <a:p>
            <a:endParaRPr lang="vi-VN"/>
          </a:p>
        </p:txBody>
      </p:sp>
    </p:spTree>
    <p:extLst>
      <p:ext uri="{BB962C8B-B14F-4D97-AF65-F5344CB8AC3E}">
        <p14:creationId xmlns:p14="http://schemas.microsoft.com/office/powerpoint/2010/main" val="2798047096"/>
      </p:ext>
    </p:extLst>
  </p:cSld>
  <p:clrMapOvr>
    <a:masterClrMapping/>
  </p:clrMapOvr>
  <mc:AlternateContent xmlns:mc="http://schemas.openxmlformats.org/markup-compatibility/2006" xmlns:p14="http://schemas.microsoft.com/office/powerpoint/2010/main">
    <mc:Choice Requires="p14">
      <p:transition spd="med" p14:dur="700">
        <p:fade/>
        <p:sndAc>
          <p:stSnd>
            <p:snd r:embed="rId2" name="applause.wav"/>
          </p:stSnd>
        </p:sndAc>
      </p:transition>
    </mc:Choice>
    <mc:Fallback xmlns="">
      <p:transition spd="med">
        <p:fade/>
        <p:sndAc>
          <p:stSnd>
            <p:snd r:embed="rId3" name="applause.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5" descr="n106 zalo Ta Nham">
            <a:extLst>
              <a:ext uri="{FF2B5EF4-FFF2-40B4-BE49-F238E27FC236}">
                <a16:creationId xmlns:a16="http://schemas.microsoft.com/office/drawing/2014/main" id="{0A6D5F5F-B9C3-BE65-B1E9-78BC9506C715}"/>
              </a:ext>
            </a:extLst>
          </p:cNvPr>
          <p:cNvSpPr>
            <a:spLocks noGrp="1"/>
          </p:cNvSpPr>
          <p:nvPr>
            <p:ph sz="quarter" idx="4"/>
          </p:nvPr>
        </p:nvSpPr>
        <p:spPr>
          <a:xfrm>
            <a:off x="302341" y="1066800"/>
            <a:ext cx="11609440" cy="1523999"/>
          </a:xfrm>
          <a:ln>
            <a:solidFill>
              <a:schemeClr val="accent3">
                <a:lumMod val="60000"/>
                <a:lumOff val="40000"/>
              </a:schemeClr>
            </a:solidFill>
          </a:ln>
        </p:spPr>
        <p:style>
          <a:lnRef idx="1">
            <a:schemeClr val="accent3"/>
          </a:lnRef>
          <a:fillRef idx="2">
            <a:schemeClr val="accent3"/>
          </a:fillRef>
          <a:effectRef idx="1">
            <a:schemeClr val="accent3"/>
          </a:effectRef>
          <a:fontRef idx="minor">
            <a:schemeClr val="dk1"/>
          </a:fontRef>
        </p:style>
        <p:txBody>
          <a:bodyPr>
            <a:noAutofit/>
          </a:bodyPr>
          <a:lstStyle/>
          <a:p>
            <a:pPr marL="0" indent="0" algn="just">
              <a:lnSpc>
                <a:spcPct val="114000"/>
              </a:lnSpc>
              <a:spcBef>
                <a:spcPts val="0"/>
              </a:spcBef>
              <a:spcAft>
                <a:spcPts val="0"/>
              </a:spcAft>
              <a:buNone/>
            </a:pPr>
            <a:r>
              <a:rPr lang="vi-VN" sz="2800" b="1">
                <a:solidFill>
                  <a:schemeClr val="tx2"/>
                </a:solidFill>
                <a:ea typeface="Times New Roman"/>
              </a:rPr>
              <a:t>Câu 1. </a:t>
            </a:r>
            <a:r>
              <a:rPr lang="vi-VN" sz="2800">
                <a:solidFill>
                  <a:schemeClr val="tx2"/>
                </a:solidFill>
                <a:ea typeface="Times New Roman"/>
              </a:rPr>
              <a:t>Đọc sách giáo khoa mục I.1 SGK, nêu định nghĩa và công thức tính động năng? Nêu đơn vị của động năng? Động năng là đại lượng có hướng hay vô hướng?</a:t>
            </a:r>
          </a:p>
        </p:txBody>
      </p:sp>
      <p:sp>
        <p:nvSpPr>
          <p:cNvPr id="2" name="Title 1" descr="n106 zalo Ta Nham"/>
          <p:cNvSpPr>
            <a:spLocks noGrp="1"/>
          </p:cNvSpPr>
          <p:nvPr>
            <p:ph type="title"/>
          </p:nvPr>
        </p:nvSpPr>
        <p:spPr>
          <a:xfrm>
            <a:off x="1181100" y="228600"/>
            <a:ext cx="9829800" cy="609600"/>
          </a:xfrm>
        </p:spPr>
        <p:txBody>
          <a:bodyPr>
            <a:noAutofit/>
          </a:bodyPr>
          <a:lstStyle/>
          <a:p>
            <a:pPr algn="ctr"/>
            <a:r>
              <a:rPr lang="en-GB" sz="4000" b="1" dirty="0"/>
              <a:t>PHIẾU </a:t>
            </a:r>
            <a:r>
              <a:rPr lang="en-GB" sz="4000" b="1"/>
              <a:t>HỌC TẬP SỐ 1</a:t>
            </a:r>
            <a:endParaRPr lang="en-GB" sz="4000" b="1" dirty="0"/>
          </a:p>
        </p:txBody>
      </p:sp>
      <mc:AlternateContent xmlns:mc="http://schemas.openxmlformats.org/markup-compatibility/2006" xmlns:a14="http://schemas.microsoft.com/office/drawing/2010/main">
        <mc:Choice Requires="a14">
          <p:sp>
            <p:nvSpPr>
              <p:cNvPr id="6" name="Content Placeholder 5" descr="n106 zalo Ta Nham">
                <a:extLst>
                  <a:ext uri="{FF2B5EF4-FFF2-40B4-BE49-F238E27FC236}">
                    <a16:creationId xmlns:a16="http://schemas.microsoft.com/office/drawing/2014/main" id="{D7834776-6AD0-4DAA-BD5E-AC18D395C0AE}"/>
                  </a:ext>
                </a:extLst>
              </p:cNvPr>
              <p:cNvSpPr txBox="1">
                <a:spLocks/>
              </p:cNvSpPr>
              <p:nvPr/>
            </p:nvSpPr>
            <p:spPr>
              <a:xfrm>
                <a:off x="302340" y="2819400"/>
                <a:ext cx="11609440" cy="2895600"/>
              </a:xfrm>
              <a:prstGeom prst="rect">
                <a:avLst/>
              </a:prstGeom>
              <a:solidFill>
                <a:schemeClr val="accent2">
                  <a:lumMod val="40000"/>
                  <a:lumOff val="60000"/>
                </a:schemeClr>
              </a:solidFill>
              <a:ln w="6350" cap="flat" cmpd="sng" algn="ctr">
                <a:noFill/>
                <a:prstDash val="solid"/>
                <a:miter lim="800000"/>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dk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dk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9pPr>
              </a:lstStyle>
              <a:p>
                <a:pPr marL="0" indent="0" algn="just">
                  <a:buNone/>
                </a:pPr>
                <a:r>
                  <a:rPr lang="pt-BR" sz="2600"/>
                  <a:t>- Động năng của một vật là năng lượng mà vật có được do chuyển động.</a:t>
                </a:r>
                <a:endParaRPr lang="en-US" sz="2600"/>
              </a:p>
              <a:p>
                <a:pPr marL="0" indent="0" algn="just">
                  <a:buNone/>
                </a:pPr>
                <a:r>
                  <a:rPr lang="pt-BR" sz="2600"/>
                  <a:t>- Một vật khối lượng m đang chuyển động với vận tốc v thì động năng là:</a:t>
                </a:r>
                <a:endParaRPr lang="en-US" sz="2600"/>
              </a:p>
              <a:p>
                <a:pPr marL="0" indent="0" algn="just">
                  <a:buNone/>
                </a:pPr>
                <a14:m>
                  <m:oMathPara xmlns:m="http://schemas.openxmlformats.org/officeDocument/2006/math">
                    <m:oMathParaPr>
                      <m:jc m:val="centerGroup"/>
                    </m:oMathParaPr>
                    <m:oMath xmlns:m="http://schemas.openxmlformats.org/officeDocument/2006/math">
                      <m:sSub>
                        <m:sSubPr>
                          <m:ctrlPr>
                            <a:rPr lang="en-US" sz="2600" i="1">
                              <a:latin typeface="Cambria Math" panose="02040503050406030204" pitchFamily="18" charset="0"/>
                            </a:rPr>
                          </m:ctrlPr>
                        </m:sSubPr>
                        <m:e>
                          <m:r>
                            <a:rPr lang="en-US" sz="2600" i="1">
                              <a:latin typeface="Cambria Math" panose="02040503050406030204" pitchFamily="18" charset="0"/>
                            </a:rPr>
                            <m:t>𝑊</m:t>
                          </m:r>
                        </m:e>
                        <m:sub>
                          <m:r>
                            <a:rPr lang="en-US" sz="2600" i="1">
                              <a:latin typeface="Cambria Math" panose="02040503050406030204" pitchFamily="18" charset="0"/>
                            </a:rPr>
                            <m:t>𝑑</m:t>
                          </m:r>
                        </m:sub>
                      </m:sSub>
                      <m:r>
                        <a:rPr lang="en-US" sz="2600" i="1">
                          <a:latin typeface="Cambria Math" panose="02040503050406030204" pitchFamily="18" charset="0"/>
                        </a:rPr>
                        <m:t>=</m:t>
                      </m:r>
                      <m:f>
                        <m:fPr>
                          <m:ctrlPr>
                            <a:rPr lang="en-US" sz="2600" i="1">
                              <a:latin typeface="Cambria Math" panose="02040503050406030204" pitchFamily="18" charset="0"/>
                            </a:rPr>
                          </m:ctrlPr>
                        </m:fPr>
                        <m:num>
                          <m:r>
                            <a:rPr lang="en-US" sz="2600" i="1">
                              <a:latin typeface="Cambria Math" panose="02040503050406030204" pitchFamily="18" charset="0"/>
                            </a:rPr>
                            <m:t>1</m:t>
                          </m:r>
                        </m:num>
                        <m:den>
                          <m:r>
                            <a:rPr lang="en-US" sz="2600" i="1">
                              <a:latin typeface="Cambria Math" panose="02040503050406030204" pitchFamily="18" charset="0"/>
                            </a:rPr>
                            <m:t>2</m:t>
                          </m:r>
                        </m:den>
                      </m:f>
                      <m:r>
                        <a:rPr lang="en-US" sz="2600" i="1">
                          <a:latin typeface="Cambria Math" panose="02040503050406030204" pitchFamily="18" charset="0"/>
                        </a:rPr>
                        <m:t>𝑚</m:t>
                      </m:r>
                      <m:sSup>
                        <m:sSupPr>
                          <m:ctrlPr>
                            <a:rPr lang="en-US" sz="2600" i="1">
                              <a:latin typeface="Cambria Math" panose="02040503050406030204" pitchFamily="18" charset="0"/>
                            </a:rPr>
                          </m:ctrlPr>
                        </m:sSupPr>
                        <m:e>
                          <m:r>
                            <a:rPr lang="en-US" sz="2600" i="1">
                              <a:latin typeface="Cambria Math" panose="02040503050406030204" pitchFamily="18" charset="0"/>
                            </a:rPr>
                            <m:t>𝑣</m:t>
                          </m:r>
                        </m:e>
                        <m:sup>
                          <m:r>
                            <a:rPr lang="en-US" sz="2600" i="1">
                              <a:latin typeface="Cambria Math" panose="02040503050406030204" pitchFamily="18" charset="0"/>
                            </a:rPr>
                            <m:t>2</m:t>
                          </m:r>
                        </m:sup>
                      </m:sSup>
                    </m:oMath>
                  </m:oMathPara>
                </a14:m>
                <a:endParaRPr lang="en-US" sz="2600"/>
              </a:p>
              <a:p>
                <a:pPr marL="0" indent="0" algn="just">
                  <a:buNone/>
                </a:pPr>
                <a:r>
                  <a:rPr lang="pt-BR" sz="2600"/>
                  <a:t>+ Động năng là đại lượng vô hướng, luôn dương.</a:t>
                </a:r>
                <a:endParaRPr lang="en-US" sz="2600"/>
              </a:p>
              <a:p>
                <a:pPr marL="0" indent="0" algn="just">
                  <a:buNone/>
                </a:pPr>
                <a:r>
                  <a:rPr lang="en-US" sz="2600"/>
                  <a:t>+ Trong hệ SI, đơn vị động năng là: Jun (J)</a:t>
                </a:r>
              </a:p>
            </p:txBody>
          </p:sp>
        </mc:Choice>
        <mc:Fallback xmlns="">
          <p:sp>
            <p:nvSpPr>
              <p:cNvPr id="6" name="Content Placeholder 5" descr="n106 zalo Ta Nham">
                <a:extLst>
                  <a:ext uri="{FF2B5EF4-FFF2-40B4-BE49-F238E27FC236}">
                    <a16:creationId xmlns:a16="http://schemas.microsoft.com/office/drawing/2014/main" id="{D7834776-6AD0-4DAA-BD5E-AC18D395C0AE}"/>
                  </a:ext>
                </a:extLst>
              </p:cNvPr>
              <p:cNvSpPr txBox="1">
                <a:spLocks noRot="1" noChangeAspect="1" noMove="1" noResize="1" noEditPoints="1" noAdjustHandles="1" noChangeArrowheads="1" noChangeShapeType="1" noTextEdit="1"/>
              </p:cNvSpPr>
              <p:nvPr/>
            </p:nvSpPr>
            <p:spPr>
              <a:xfrm>
                <a:off x="302340" y="2819400"/>
                <a:ext cx="11609440" cy="2895600"/>
              </a:xfrm>
              <a:prstGeom prst="rect">
                <a:avLst/>
              </a:prstGeom>
              <a:blipFill>
                <a:blip r:embed="rId2"/>
                <a:stretch>
                  <a:fillRect l="-945" t="-3579" b="-4421"/>
                </a:stretch>
              </a:blipFill>
              <a:ln w="6350" cap="flat" cmpd="sng" algn="ctr">
                <a:noFill/>
                <a:prstDash val="solid"/>
                <a:miter lim="800000"/>
              </a:ln>
            </p:spPr>
            <p:txBody>
              <a:bodyPr/>
              <a:lstStyle/>
              <a:p>
                <a:r>
                  <a:rPr lang="en-US">
                    <a:noFill/>
                  </a:rPr>
                  <a:t> </a:t>
                </a:r>
              </a:p>
            </p:txBody>
          </p:sp>
        </mc:Fallback>
      </mc:AlternateContent>
    </p:spTree>
    <p:extLst>
      <p:ext uri="{BB962C8B-B14F-4D97-AF65-F5344CB8AC3E}">
        <p14:creationId xmlns:p14="http://schemas.microsoft.com/office/powerpoint/2010/main" val="40293953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5" descr="n106 zalo Ta Nham">
            <a:extLst>
              <a:ext uri="{FF2B5EF4-FFF2-40B4-BE49-F238E27FC236}">
                <a16:creationId xmlns:a16="http://schemas.microsoft.com/office/drawing/2014/main" id="{0A6D5F5F-B9C3-BE65-B1E9-78BC9506C715}"/>
              </a:ext>
            </a:extLst>
          </p:cNvPr>
          <p:cNvSpPr>
            <a:spLocks noGrp="1"/>
          </p:cNvSpPr>
          <p:nvPr>
            <p:ph sz="quarter" idx="4"/>
          </p:nvPr>
        </p:nvSpPr>
        <p:spPr>
          <a:xfrm>
            <a:off x="302341" y="914400"/>
            <a:ext cx="11609440" cy="1712052"/>
          </a:xfrm>
          <a:ln>
            <a:solidFill>
              <a:schemeClr val="accent3">
                <a:lumMod val="60000"/>
                <a:lumOff val="40000"/>
              </a:schemeClr>
            </a:solidFill>
          </a:ln>
        </p:spPr>
        <p:style>
          <a:lnRef idx="1">
            <a:schemeClr val="accent3"/>
          </a:lnRef>
          <a:fillRef idx="2">
            <a:schemeClr val="accent3"/>
          </a:fillRef>
          <a:effectRef idx="1">
            <a:schemeClr val="accent3"/>
          </a:effectRef>
          <a:fontRef idx="minor">
            <a:schemeClr val="dk1"/>
          </a:fontRef>
        </p:style>
        <p:txBody>
          <a:bodyPr>
            <a:noAutofit/>
          </a:bodyPr>
          <a:lstStyle/>
          <a:p>
            <a:pPr marL="0" indent="0" algn="just">
              <a:lnSpc>
                <a:spcPct val="114000"/>
              </a:lnSpc>
              <a:spcBef>
                <a:spcPts val="0"/>
              </a:spcBef>
              <a:spcAft>
                <a:spcPts val="0"/>
              </a:spcAft>
              <a:buNone/>
            </a:pPr>
            <a:r>
              <a:rPr lang="vi-VN" sz="2400" b="1">
                <a:solidFill>
                  <a:schemeClr val="tx2"/>
                </a:solidFill>
                <a:ea typeface="Times New Roman"/>
              </a:rPr>
              <a:t>Câu </a:t>
            </a:r>
            <a:r>
              <a:rPr lang="en-US" sz="2400" b="1">
                <a:solidFill>
                  <a:schemeClr val="tx2"/>
                </a:solidFill>
                <a:ea typeface="Times New Roman"/>
              </a:rPr>
              <a:t>2</a:t>
            </a:r>
            <a:r>
              <a:rPr lang="vi-VN" sz="2400" b="1">
                <a:solidFill>
                  <a:schemeClr val="tx2"/>
                </a:solidFill>
                <a:ea typeface="Times New Roman"/>
              </a:rPr>
              <a:t>.</a:t>
            </a:r>
            <a:r>
              <a:rPr lang="vi-VN" sz="2400">
                <a:solidFill>
                  <a:schemeClr val="tx2"/>
                </a:solidFill>
                <a:ea typeface="Times New Roman"/>
              </a:rPr>
              <a:t> Năng lượng của các con sóng trong Hình 25.1 tồn tại dưới dạng nào?</a:t>
            </a:r>
          </a:p>
          <a:p>
            <a:pPr marL="0" indent="0" algn="just">
              <a:lnSpc>
                <a:spcPct val="114000"/>
              </a:lnSpc>
              <a:spcBef>
                <a:spcPts val="0"/>
              </a:spcBef>
              <a:spcAft>
                <a:spcPts val="0"/>
              </a:spcAft>
              <a:buNone/>
            </a:pPr>
            <a:r>
              <a:rPr lang="vi-VN" sz="2400">
                <a:solidFill>
                  <a:schemeClr val="tx2"/>
                </a:solidFill>
                <a:ea typeface="Times New Roman"/>
              </a:rPr>
              <a:t>- Tại sao sóng thần lại có sức tàn phá mạnh hơn rất nhiều so với sóng thông thường?</a:t>
            </a:r>
          </a:p>
          <a:p>
            <a:pPr marL="0" indent="0" algn="just">
              <a:lnSpc>
                <a:spcPct val="114000"/>
              </a:lnSpc>
              <a:spcBef>
                <a:spcPts val="0"/>
              </a:spcBef>
              <a:spcAft>
                <a:spcPts val="0"/>
              </a:spcAft>
              <a:buNone/>
            </a:pPr>
            <a:r>
              <a:rPr lang="vi-VN" sz="2400">
                <a:solidFill>
                  <a:schemeClr val="tx2"/>
                </a:solidFill>
                <a:ea typeface="Times New Roman"/>
              </a:rPr>
              <a:t>- Tại sao sóng thần chỉ gây ra sự tàn phá khi xô vào vật cản?</a:t>
            </a:r>
          </a:p>
          <a:p>
            <a:pPr marL="0" indent="0" algn="just">
              <a:lnSpc>
                <a:spcPct val="114000"/>
              </a:lnSpc>
              <a:spcBef>
                <a:spcPts val="0"/>
              </a:spcBef>
              <a:spcAft>
                <a:spcPts val="0"/>
              </a:spcAft>
              <a:buNone/>
            </a:pPr>
            <a:endParaRPr lang="vi-VN" sz="2400">
              <a:solidFill>
                <a:schemeClr val="tx2"/>
              </a:solidFill>
              <a:ea typeface="Times New Roman"/>
            </a:endParaRPr>
          </a:p>
        </p:txBody>
      </p:sp>
      <p:sp>
        <p:nvSpPr>
          <p:cNvPr id="2" name="Title 1" descr="n106 zalo Ta Nham"/>
          <p:cNvSpPr>
            <a:spLocks noGrp="1"/>
          </p:cNvSpPr>
          <p:nvPr>
            <p:ph type="title"/>
          </p:nvPr>
        </p:nvSpPr>
        <p:spPr>
          <a:xfrm>
            <a:off x="1181100" y="228600"/>
            <a:ext cx="9829800" cy="609600"/>
          </a:xfrm>
        </p:spPr>
        <p:txBody>
          <a:bodyPr>
            <a:noAutofit/>
          </a:bodyPr>
          <a:lstStyle/>
          <a:p>
            <a:pPr algn="ctr"/>
            <a:r>
              <a:rPr lang="en-GB" sz="4000" b="1" dirty="0"/>
              <a:t>PHIẾU </a:t>
            </a:r>
            <a:r>
              <a:rPr lang="en-GB" sz="4000" b="1"/>
              <a:t>HỌC TẬP SỐ 1</a:t>
            </a:r>
            <a:endParaRPr lang="en-GB" sz="4000" b="1" dirty="0"/>
          </a:p>
        </p:txBody>
      </p:sp>
      <p:sp>
        <p:nvSpPr>
          <p:cNvPr id="6" name="Content Placeholder 5" descr="n106 zalo Ta Nham">
            <a:extLst>
              <a:ext uri="{FF2B5EF4-FFF2-40B4-BE49-F238E27FC236}">
                <a16:creationId xmlns:a16="http://schemas.microsoft.com/office/drawing/2014/main" id="{D7834776-6AD0-4DAA-BD5E-AC18D395C0AE}"/>
              </a:ext>
            </a:extLst>
          </p:cNvPr>
          <p:cNvSpPr txBox="1">
            <a:spLocks/>
          </p:cNvSpPr>
          <p:nvPr/>
        </p:nvSpPr>
        <p:spPr>
          <a:xfrm>
            <a:off x="302340" y="2845527"/>
            <a:ext cx="11609439" cy="354873"/>
          </a:xfrm>
          <a:prstGeom prst="rect">
            <a:avLst/>
          </a:prstGeom>
          <a:solidFill>
            <a:schemeClr val="accent2">
              <a:lumMod val="40000"/>
              <a:lumOff val="60000"/>
            </a:schemeClr>
          </a:solidFill>
          <a:ln w="6350" cap="flat" cmpd="sng" algn="ctr">
            <a:noFill/>
            <a:prstDash val="solid"/>
            <a:miter lim="800000"/>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dk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dk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9pPr>
          </a:lstStyle>
          <a:p>
            <a:pPr marL="0" indent="0" algn="just">
              <a:buNone/>
            </a:pPr>
            <a:r>
              <a:rPr lang="en-US" sz="2400"/>
              <a:t>Năng lượng của con sóng trong Hình 25.1 tồn tại dưới dạng động năng.</a:t>
            </a:r>
          </a:p>
        </p:txBody>
      </p:sp>
      <p:sp>
        <p:nvSpPr>
          <p:cNvPr id="5" name="Content Placeholder 5" descr="n106 zalo Ta Nham">
            <a:extLst>
              <a:ext uri="{FF2B5EF4-FFF2-40B4-BE49-F238E27FC236}">
                <a16:creationId xmlns:a16="http://schemas.microsoft.com/office/drawing/2014/main" id="{0D8F20CD-1F58-9F70-CEC2-35B571233D67}"/>
              </a:ext>
            </a:extLst>
          </p:cNvPr>
          <p:cNvSpPr txBox="1">
            <a:spLocks/>
          </p:cNvSpPr>
          <p:nvPr/>
        </p:nvSpPr>
        <p:spPr>
          <a:xfrm>
            <a:off x="302340" y="3419475"/>
            <a:ext cx="6784260" cy="1762126"/>
          </a:xfrm>
          <a:prstGeom prst="rect">
            <a:avLst/>
          </a:prstGeom>
          <a:solidFill>
            <a:schemeClr val="accent2">
              <a:lumMod val="40000"/>
              <a:lumOff val="60000"/>
            </a:schemeClr>
          </a:solidFill>
          <a:ln w="6350" cap="flat" cmpd="sng" algn="ctr">
            <a:noFill/>
            <a:prstDash val="solid"/>
            <a:miter lim="800000"/>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dk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dk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9pPr>
          </a:lstStyle>
          <a:p>
            <a:pPr marL="0" indent="0" algn="just">
              <a:buNone/>
            </a:pPr>
            <a:r>
              <a:rPr lang="en-US" sz="2400"/>
              <a:t>- Sóng thần có sức tàn phá mạnh hơn rất nhiều so với sóng thông thường vì vận tốc của sóng thần rất lớn dẫn đến động năng của sóng vô cùng lớn, vì vậy sóng thần có sức tàn phá rất lớn.</a:t>
            </a:r>
          </a:p>
        </p:txBody>
      </p:sp>
      <p:pic>
        <p:nvPicPr>
          <p:cNvPr id="1026" name="Picture 2" descr="n106 zalo Ta Nham">
            <a:extLst>
              <a:ext uri="{FF2B5EF4-FFF2-40B4-BE49-F238E27FC236}">
                <a16:creationId xmlns:a16="http://schemas.microsoft.com/office/drawing/2014/main" id="{B5DF264F-145D-BB67-F04A-0957D59CE6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990" r="1650"/>
          <a:stretch/>
        </p:blipFill>
        <p:spPr bwMode="auto">
          <a:xfrm>
            <a:off x="7176320" y="3419475"/>
            <a:ext cx="4724400" cy="320992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5" descr="n106 zalo Ta Nham">
            <a:extLst>
              <a:ext uri="{FF2B5EF4-FFF2-40B4-BE49-F238E27FC236}">
                <a16:creationId xmlns:a16="http://schemas.microsoft.com/office/drawing/2014/main" id="{B42982F6-9775-EE4B-55EE-8B15A115CBA5}"/>
              </a:ext>
            </a:extLst>
          </p:cNvPr>
          <p:cNvSpPr txBox="1">
            <a:spLocks/>
          </p:cNvSpPr>
          <p:nvPr/>
        </p:nvSpPr>
        <p:spPr>
          <a:xfrm>
            <a:off x="291280" y="5400676"/>
            <a:ext cx="6795320" cy="1076324"/>
          </a:xfrm>
          <a:prstGeom prst="rect">
            <a:avLst/>
          </a:prstGeom>
          <a:solidFill>
            <a:schemeClr val="accent2">
              <a:lumMod val="40000"/>
              <a:lumOff val="60000"/>
            </a:schemeClr>
          </a:solidFill>
          <a:ln w="6350" cap="flat" cmpd="sng" algn="ctr">
            <a:noFill/>
            <a:prstDash val="solid"/>
            <a:miter lim="800000"/>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dk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dk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9pPr>
          </a:lstStyle>
          <a:p>
            <a:pPr marL="0" indent="0" algn="just">
              <a:buNone/>
            </a:pPr>
            <a:r>
              <a:rPr lang="en-US" sz="2400"/>
              <a:t>- Khi xô vào vật cản thì năng lượng (động năng) lớn nên khả năng sinh công khi tác dụng vào vật cản càng lớn, dẫn đến sự tàn phá.</a:t>
            </a:r>
          </a:p>
        </p:txBody>
      </p:sp>
    </p:spTree>
    <p:extLst>
      <p:ext uri="{BB962C8B-B14F-4D97-AF65-F5344CB8AC3E}">
        <p14:creationId xmlns:p14="http://schemas.microsoft.com/office/powerpoint/2010/main" val="42446973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5" descr="n106 zalo Ta Nham">
            <a:extLst>
              <a:ext uri="{FF2B5EF4-FFF2-40B4-BE49-F238E27FC236}">
                <a16:creationId xmlns:a16="http://schemas.microsoft.com/office/drawing/2014/main" id="{0A6D5F5F-B9C3-BE65-B1E9-78BC9506C715}"/>
              </a:ext>
            </a:extLst>
          </p:cNvPr>
          <p:cNvSpPr>
            <a:spLocks noGrp="1"/>
          </p:cNvSpPr>
          <p:nvPr>
            <p:ph sz="quarter" idx="4"/>
          </p:nvPr>
        </p:nvSpPr>
        <p:spPr>
          <a:xfrm>
            <a:off x="302343" y="1042987"/>
            <a:ext cx="8536858" cy="2233614"/>
          </a:xfrm>
          <a:ln>
            <a:solidFill>
              <a:schemeClr val="accent3">
                <a:lumMod val="60000"/>
                <a:lumOff val="40000"/>
              </a:schemeClr>
            </a:solidFill>
          </a:ln>
        </p:spPr>
        <p:style>
          <a:lnRef idx="1">
            <a:schemeClr val="accent3"/>
          </a:lnRef>
          <a:fillRef idx="2">
            <a:schemeClr val="accent3"/>
          </a:fillRef>
          <a:effectRef idx="1">
            <a:schemeClr val="accent3"/>
          </a:effectRef>
          <a:fontRef idx="minor">
            <a:schemeClr val="dk1"/>
          </a:fontRef>
        </p:style>
        <p:txBody>
          <a:bodyPr>
            <a:noAutofit/>
          </a:bodyPr>
          <a:lstStyle/>
          <a:p>
            <a:pPr marL="0" indent="0" algn="just">
              <a:lnSpc>
                <a:spcPct val="100000"/>
              </a:lnSpc>
              <a:spcBef>
                <a:spcPts val="0"/>
              </a:spcBef>
              <a:spcAft>
                <a:spcPts val="0"/>
              </a:spcAft>
              <a:buNone/>
            </a:pPr>
            <a:r>
              <a:rPr lang="vi-VN" sz="2400" b="1">
                <a:solidFill>
                  <a:schemeClr val="tx2"/>
                </a:solidFill>
                <a:ea typeface="Times New Roman"/>
              </a:rPr>
              <a:t>Câu 3: </a:t>
            </a:r>
            <a:r>
              <a:rPr lang="vi-VN" sz="2400">
                <a:solidFill>
                  <a:schemeClr val="tx2"/>
                </a:solidFill>
                <a:ea typeface="Times New Roman"/>
              </a:rPr>
              <a:t>Khi đang bay, năng lượng của thiên thạch tồn tại dưới dạng nào?</a:t>
            </a:r>
          </a:p>
          <a:p>
            <a:pPr marL="0" indent="0" algn="just">
              <a:lnSpc>
                <a:spcPct val="100000"/>
              </a:lnSpc>
              <a:spcBef>
                <a:spcPts val="0"/>
              </a:spcBef>
              <a:spcAft>
                <a:spcPts val="0"/>
              </a:spcAft>
              <a:buNone/>
            </a:pPr>
            <a:r>
              <a:rPr lang="vi-VN" sz="2400">
                <a:solidFill>
                  <a:schemeClr val="tx2"/>
                </a:solidFill>
                <a:ea typeface="Times New Roman"/>
              </a:rPr>
              <a:t>- Tại sao năng lượng của thiên thạch lại rất lớn so với năng lượng của các vật thường gặp?</a:t>
            </a:r>
          </a:p>
          <a:p>
            <a:pPr marL="0" indent="0" algn="just">
              <a:lnSpc>
                <a:spcPct val="100000"/>
              </a:lnSpc>
              <a:spcBef>
                <a:spcPts val="0"/>
              </a:spcBef>
              <a:spcAft>
                <a:spcPts val="0"/>
              </a:spcAft>
              <a:buNone/>
            </a:pPr>
            <a:r>
              <a:rPr lang="vi-VN" sz="2400">
                <a:solidFill>
                  <a:schemeClr val="tx2"/>
                </a:solidFill>
                <a:ea typeface="Times New Roman"/>
              </a:rPr>
              <a:t>- Khi va vào Trái Đất (Hình 25.2), năng lượng của thiên thạch được chuyển hóa thành những dạng năng lượng nào?</a:t>
            </a:r>
          </a:p>
          <a:p>
            <a:pPr marL="0" indent="0" algn="just">
              <a:lnSpc>
                <a:spcPct val="100000"/>
              </a:lnSpc>
              <a:spcBef>
                <a:spcPts val="0"/>
              </a:spcBef>
              <a:spcAft>
                <a:spcPts val="0"/>
              </a:spcAft>
              <a:buNone/>
            </a:pPr>
            <a:endParaRPr lang="vi-VN" sz="2400">
              <a:solidFill>
                <a:schemeClr val="tx2"/>
              </a:solidFill>
              <a:ea typeface="Times New Roman"/>
            </a:endParaRPr>
          </a:p>
        </p:txBody>
      </p:sp>
      <p:sp>
        <p:nvSpPr>
          <p:cNvPr id="2" name="Title 1" descr="n106 zalo Ta Nham"/>
          <p:cNvSpPr>
            <a:spLocks noGrp="1"/>
          </p:cNvSpPr>
          <p:nvPr>
            <p:ph type="title"/>
          </p:nvPr>
        </p:nvSpPr>
        <p:spPr>
          <a:xfrm>
            <a:off x="1181100" y="228600"/>
            <a:ext cx="9829800" cy="609600"/>
          </a:xfrm>
        </p:spPr>
        <p:txBody>
          <a:bodyPr>
            <a:noAutofit/>
          </a:bodyPr>
          <a:lstStyle/>
          <a:p>
            <a:pPr algn="ctr"/>
            <a:r>
              <a:rPr lang="en-GB" sz="4000" b="1" dirty="0"/>
              <a:t>PHIẾU </a:t>
            </a:r>
            <a:r>
              <a:rPr lang="en-GB" sz="4000" b="1"/>
              <a:t>HỌC TẬP SỐ 1</a:t>
            </a:r>
            <a:endParaRPr lang="en-GB" sz="4000" b="1" dirty="0"/>
          </a:p>
        </p:txBody>
      </p:sp>
      <p:sp>
        <p:nvSpPr>
          <p:cNvPr id="8" name="TextBox 7" descr="n106 zalo Ta Nham">
            <a:extLst>
              <a:ext uri="{FF2B5EF4-FFF2-40B4-BE49-F238E27FC236}">
                <a16:creationId xmlns:a16="http://schemas.microsoft.com/office/drawing/2014/main" id="{9C51F17C-E2DA-29A7-2F77-EA8047B185F0}"/>
              </a:ext>
            </a:extLst>
          </p:cNvPr>
          <p:cNvSpPr txBox="1"/>
          <p:nvPr/>
        </p:nvSpPr>
        <p:spPr>
          <a:xfrm>
            <a:off x="302342" y="3591951"/>
            <a:ext cx="8536858" cy="2677656"/>
          </a:xfrm>
          <a:prstGeom prst="rect">
            <a:avLst/>
          </a:prstGeom>
          <a:solidFill>
            <a:schemeClr val="accent2">
              <a:lumMod val="40000"/>
              <a:lumOff val="60000"/>
            </a:schemeClr>
          </a:solidFill>
        </p:spPr>
        <p:txBody>
          <a:bodyPr wrap="square">
            <a:spAutoFit/>
          </a:bodyPr>
          <a:lstStyle/>
          <a:p>
            <a:pPr algn="just"/>
            <a:r>
              <a:rPr lang="en-US" sz="2400">
                <a:solidFill>
                  <a:schemeClr val="tx2"/>
                </a:solidFill>
              </a:rPr>
              <a:t>Khi đang bay, năng lượng của thiên thạch tồn tại dưới dạng động năng.</a:t>
            </a:r>
          </a:p>
          <a:p>
            <a:pPr algn="just"/>
            <a:r>
              <a:rPr lang="en-US" sz="2400">
                <a:solidFill>
                  <a:schemeClr val="tx2"/>
                </a:solidFill>
              </a:rPr>
              <a:t>- Năng lượng của các thiên thạch rất lớn so với năng lượng của các vật thường gặp vì thiên thạch có khối lượng và vận tốc lớn hơn rất nhiều so với các vật thường gặp.</a:t>
            </a:r>
          </a:p>
          <a:p>
            <a:pPr algn="just"/>
            <a:r>
              <a:rPr lang="en-US" sz="2400">
                <a:solidFill>
                  <a:schemeClr val="tx2"/>
                </a:solidFill>
              </a:rPr>
              <a:t>- Khi va vào Trái Đất, năng lượng của thiên thạch chuyển hóa thành động năng, nhiệt năng, quang năng.</a:t>
            </a:r>
          </a:p>
        </p:txBody>
      </p:sp>
      <p:pic>
        <p:nvPicPr>
          <p:cNvPr id="4" name="Picture 3" descr="n106 zalo Ta Nham">
            <a:extLst>
              <a:ext uri="{FF2B5EF4-FFF2-40B4-BE49-F238E27FC236}">
                <a16:creationId xmlns:a16="http://schemas.microsoft.com/office/drawing/2014/main" id="{F3911373-9061-E724-6D5D-5F7138E8B5B3}"/>
              </a:ext>
            </a:extLst>
          </p:cNvPr>
          <p:cNvPicPr>
            <a:picLocks noChangeAspect="1"/>
          </p:cNvPicPr>
          <p:nvPr/>
        </p:nvPicPr>
        <p:blipFill rotWithShape="1">
          <a:blip r:embed="rId2">
            <a:extLst>
              <a:ext uri="{28A0092B-C50C-407E-A947-70E740481C1C}">
                <a14:useLocalDpi xmlns:a14="http://schemas.microsoft.com/office/drawing/2010/main" val="0"/>
              </a:ext>
            </a:extLst>
          </a:blip>
          <a:srcRect l="14420" r="6422"/>
          <a:stretch/>
        </p:blipFill>
        <p:spPr bwMode="auto">
          <a:xfrm>
            <a:off x="8956993" y="3977641"/>
            <a:ext cx="2927749" cy="2218700"/>
          </a:xfrm>
          <a:prstGeom prst="roundRect">
            <a:avLst>
              <a:gd name="adj" fmla="val 721"/>
            </a:avLst>
          </a:prstGeom>
          <a:solidFill>
            <a:srgbClr val="FFFFFF">
              <a:shade val="85000"/>
            </a:srgbClr>
          </a:solidFill>
          <a:ln>
            <a:noFill/>
          </a:ln>
          <a:effectLst/>
        </p:spPr>
      </p:pic>
      <p:pic>
        <p:nvPicPr>
          <p:cNvPr id="5" name="Picture 4" descr="n106 zalo Ta Nham">
            <a:extLst>
              <a:ext uri="{FF2B5EF4-FFF2-40B4-BE49-F238E27FC236}">
                <a16:creationId xmlns:a16="http://schemas.microsoft.com/office/drawing/2014/main" id="{D3888AA7-D094-7779-1650-2D815693D498}"/>
              </a:ext>
            </a:extLst>
          </p:cNvPr>
          <p:cNvPicPr>
            <a:picLocks noChangeAspect="1"/>
          </p:cNvPicPr>
          <p:nvPr/>
        </p:nvPicPr>
        <p:blipFill rotWithShape="1">
          <a:blip r:embed="rId3"/>
          <a:srcRect l="54969"/>
          <a:stretch/>
        </p:blipFill>
        <p:spPr>
          <a:xfrm>
            <a:off x="8956993" y="838201"/>
            <a:ext cx="2927749" cy="3124200"/>
          </a:xfrm>
          <a:prstGeom prst="rect">
            <a:avLst/>
          </a:prstGeom>
        </p:spPr>
      </p:pic>
    </p:spTree>
    <p:extLst>
      <p:ext uri="{BB962C8B-B14F-4D97-AF65-F5344CB8AC3E}">
        <p14:creationId xmlns:p14="http://schemas.microsoft.com/office/powerpoint/2010/main" val="16859531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5" descr="n106 zalo Ta Nham">
            <a:extLst>
              <a:ext uri="{FF2B5EF4-FFF2-40B4-BE49-F238E27FC236}">
                <a16:creationId xmlns:a16="http://schemas.microsoft.com/office/drawing/2014/main" id="{0A6D5F5F-B9C3-BE65-B1E9-78BC9506C715}"/>
              </a:ext>
            </a:extLst>
          </p:cNvPr>
          <p:cNvSpPr>
            <a:spLocks noGrp="1"/>
          </p:cNvSpPr>
          <p:nvPr>
            <p:ph sz="quarter" idx="4"/>
          </p:nvPr>
        </p:nvSpPr>
        <p:spPr>
          <a:xfrm>
            <a:off x="302342" y="1042987"/>
            <a:ext cx="11582400" cy="938213"/>
          </a:xfrm>
          <a:ln>
            <a:solidFill>
              <a:schemeClr val="accent3">
                <a:lumMod val="60000"/>
                <a:lumOff val="40000"/>
              </a:schemeClr>
            </a:solidFill>
          </a:ln>
        </p:spPr>
        <p:style>
          <a:lnRef idx="1">
            <a:schemeClr val="accent3"/>
          </a:lnRef>
          <a:fillRef idx="2">
            <a:schemeClr val="accent3"/>
          </a:fillRef>
          <a:effectRef idx="1">
            <a:schemeClr val="accent3"/>
          </a:effectRef>
          <a:fontRef idx="minor">
            <a:schemeClr val="dk1"/>
          </a:fontRef>
        </p:style>
        <p:txBody>
          <a:bodyPr>
            <a:noAutofit/>
          </a:bodyPr>
          <a:lstStyle/>
          <a:p>
            <a:pPr marL="0" indent="0" algn="just">
              <a:lnSpc>
                <a:spcPct val="114000"/>
              </a:lnSpc>
              <a:spcBef>
                <a:spcPts val="0"/>
              </a:spcBef>
              <a:spcAft>
                <a:spcPts val="0"/>
              </a:spcAft>
              <a:buNone/>
            </a:pPr>
            <a:r>
              <a:rPr lang="vi-VN" sz="2400" b="1">
                <a:solidFill>
                  <a:schemeClr val="tx2"/>
                </a:solidFill>
                <a:ea typeface="Times New Roman"/>
              </a:rPr>
              <a:t>Câu </a:t>
            </a:r>
            <a:r>
              <a:rPr lang="en-US" sz="2400" b="1">
                <a:solidFill>
                  <a:schemeClr val="tx2"/>
                </a:solidFill>
                <a:ea typeface="Times New Roman"/>
              </a:rPr>
              <a:t>4</a:t>
            </a:r>
            <a:r>
              <a:rPr lang="vi-VN" sz="2400" b="1">
                <a:solidFill>
                  <a:schemeClr val="tx2"/>
                </a:solidFill>
                <a:ea typeface="Times New Roman"/>
              </a:rPr>
              <a:t>: </a:t>
            </a:r>
            <a:r>
              <a:rPr lang="vi-VN" sz="2400">
                <a:solidFill>
                  <a:schemeClr val="tx2"/>
                </a:solidFill>
                <a:ea typeface="Times New Roman"/>
              </a:rPr>
              <a:t>Khi sóng đổ vào bờ nó sinh công và có thể xô đổ các vật trên bờ. Tuy nhiên, với vận động viên lướt sóng thì không bị ảnh hưởng. Tại sao?</a:t>
            </a:r>
          </a:p>
        </p:txBody>
      </p:sp>
      <p:sp>
        <p:nvSpPr>
          <p:cNvPr id="2" name="Title 1" descr="n106 zalo Ta Nham"/>
          <p:cNvSpPr>
            <a:spLocks noGrp="1"/>
          </p:cNvSpPr>
          <p:nvPr>
            <p:ph type="title"/>
          </p:nvPr>
        </p:nvSpPr>
        <p:spPr>
          <a:xfrm>
            <a:off x="1181100" y="228600"/>
            <a:ext cx="9829800" cy="609600"/>
          </a:xfrm>
        </p:spPr>
        <p:txBody>
          <a:bodyPr>
            <a:noAutofit/>
          </a:bodyPr>
          <a:lstStyle/>
          <a:p>
            <a:pPr algn="ctr"/>
            <a:r>
              <a:rPr lang="en-GB" sz="4000" b="1" dirty="0"/>
              <a:t>PHIẾU </a:t>
            </a:r>
            <a:r>
              <a:rPr lang="en-GB" sz="4000" b="1"/>
              <a:t>HỌC TẬP SỐ 1</a:t>
            </a:r>
            <a:endParaRPr lang="en-GB" sz="4000" b="1" dirty="0"/>
          </a:p>
        </p:txBody>
      </p:sp>
      <p:sp>
        <p:nvSpPr>
          <p:cNvPr id="8" name="TextBox 7" descr="n106 zalo Ta Nham">
            <a:extLst>
              <a:ext uri="{FF2B5EF4-FFF2-40B4-BE49-F238E27FC236}">
                <a16:creationId xmlns:a16="http://schemas.microsoft.com/office/drawing/2014/main" id="{9C51F17C-E2DA-29A7-2F77-EA8047B185F0}"/>
              </a:ext>
            </a:extLst>
          </p:cNvPr>
          <p:cNvSpPr txBox="1"/>
          <p:nvPr/>
        </p:nvSpPr>
        <p:spPr>
          <a:xfrm>
            <a:off x="291791" y="2238728"/>
            <a:ext cx="6098457" cy="4524315"/>
          </a:xfrm>
          <a:prstGeom prst="rect">
            <a:avLst/>
          </a:prstGeom>
          <a:solidFill>
            <a:schemeClr val="accent2">
              <a:lumMod val="40000"/>
              <a:lumOff val="60000"/>
            </a:schemeClr>
          </a:solidFill>
        </p:spPr>
        <p:txBody>
          <a:bodyPr wrap="square">
            <a:spAutoFit/>
          </a:bodyPr>
          <a:lstStyle/>
          <a:p>
            <a:pPr algn="just"/>
            <a:r>
              <a:rPr lang="en-US" sz="2400">
                <a:solidFill>
                  <a:schemeClr val="tx2"/>
                </a:solidFill>
              </a:rPr>
              <a:t>Khi vận động viên đang lướt ván, bao giờ bản thân cũng ngả về phía sau, hai chân chìa ra phía trước dùng sức đạp lên ván trượt, tạo thành một góc hẹp với mặt nước.</a:t>
            </a:r>
          </a:p>
          <a:p>
            <a:pPr algn="just"/>
            <a:r>
              <a:rPr lang="en-US" sz="2400">
                <a:solidFill>
                  <a:schemeClr val="tx2"/>
                </a:solidFill>
              </a:rPr>
              <a:t>+ Vận động viên dùng sức đạp tạo một lực nghiêng xuống dưới.</a:t>
            </a:r>
          </a:p>
          <a:p>
            <a:pPr marL="342900" indent="-342900" algn="just">
              <a:buFont typeface="Symbol" panose="05050102010706020507" pitchFamily="18" charset="2"/>
              <a:buChar char="®"/>
            </a:pPr>
            <a:r>
              <a:rPr lang="en-US" sz="2400">
                <a:solidFill>
                  <a:schemeClr val="tx2"/>
                </a:solidFill>
              </a:rPr>
              <a:t>Theo định luật III newton, ta có mặt nước ngược lại sẽ sinh ra phản lực nghiêng bên trên đối với vận động thông qua ván trượt.</a:t>
            </a:r>
          </a:p>
          <a:p>
            <a:pPr marL="342900" indent="-342900" algn="just">
              <a:buFont typeface="Symbol" panose="05050102010706020507" pitchFamily="18" charset="2"/>
              <a:buChar char="®"/>
            </a:pPr>
            <a:r>
              <a:rPr lang="en-US" sz="2400">
                <a:solidFill>
                  <a:schemeClr val="tx2"/>
                </a:solidFill>
              </a:rPr>
              <a:t>Chính phản lực này đã đỡ vận động viên không bị chìm xuống.</a:t>
            </a:r>
          </a:p>
        </p:txBody>
      </p:sp>
      <p:pic>
        <p:nvPicPr>
          <p:cNvPr id="5" name="Picture 4" descr="n106 zalo Ta Nham">
            <a:extLst>
              <a:ext uri="{FF2B5EF4-FFF2-40B4-BE49-F238E27FC236}">
                <a16:creationId xmlns:a16="http://schemas.microsoft.com/office/drawing/2014/main" id="{837C45BA-E4A8-475B-168D-15451157F0D6}"/>
              </a:ext>
            </a:extLst>
          </p:cNvPr>
          <p:cNvPicPr>
            <a:picLocks noChangeAspect="1"/>
          </p:cNvPicPr>
          <p:nvPr/>
        </p:nvPicPr>
        <p:blipFill rotWithShape="1">
          <a:blip r:embed="rId2">
            <a:extLst>
              <a:ext uri="{28A0092B-C50C-407E-A947-70E740481C1C}">
                <a14:useLocalDpi xmlns:a14="http://schemas.microsoft.com/office/drawing/2010/main" val="0"/>
              </a:ext>
            </a:extLst>
          </a:blip>
          <a:srcRect l="5265" r="11805"/>
          <a:stretch/>
        </p:blipFill>
        <p:spPr bwMode="auto">
          <a:xfrm>
            <a:off x="6705600" y="2667000"/>
            <a:ext cx="5179142" cy="3667772"/>
          </a:xfrm>
          <a:prstGeom prst="roundRect">
            <a:avLst>
              <a:gd name="adj" fmla="val 0"/>
            </a:avLst>
          </a:prstGeom>
          <a:solidFill>
            <a:srgbClr val="FFFFFF">
              <a:shade val="85000"/>
            </a:srgbClr>
          </a:solidFill>
          <a:ln>
            <a:noFill/>
          </a:ln>
          <a:effectLst/>
        </p:spPr>
      </p:pic>
    </p:spTree>
    <p:extLst>
      <p:ext uri="{BB962C8B-B14F-4D97-AF65-F5344CB8AC3E}">
        <p14:creationId xmlns:p14="http://schemas.microsoft.com/office/powerpoint/2010/main" val="23413647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left)">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5" descr="n106 zalo Ta Nham">
            <a:extLst>
              <a:ext uri="{FF2B5EF4-FFF2-40B4-BE49-F238E27FC236}">
                <a16:creationId xmlns:a16="http://schemas.microsoft.com/office/drawing/2014/main" id="{0A6D5F5F-B9C3-BE65-B1E9-78BC9506C715}"/>
              </a:ext>
            </a:extLst>
          </p:cNvPr>
          <p:cNvSpPr>
            <a:spLocks noGrp="1"/>
          </p:cNvSpPr>
          <p:nvPr>
            <p:ph sz="quarter" idx="4"/>
          </p:nvPr>
        </p:nvSpPr>
        <p:spPr>
          <a:xfrm>
            <a:off x="302342" y="1042986"/>
            <a:ext cx="11582400" cy="1166813"/>
          </a:xfrm>
          <a:ln>
            <a:solidFill>
              <a:schemeClr val="accent3">
                <a:lumMod val="60000"/>
                <a:lumOff val="40000"/>
              </a:schemeClr>
            </a:solidFill>
          </a:ln>
        </p:spPr>
        <p:style>
          <a:lnRef idx="1">
            <a:schemeClr val="accent3"/>
          </a:lnRef>
          <a:fillRef idx="2">
            <a:schemeClr val="accent3"/>
          </a:fillRef>
          <a:effectRef idx="1">
            <a:schemeClr val="accent3"/>
          </a:effectRef>
          <a:fontRef idx="minor">
            <a:schemeClr val="dk1"/>
          </a:fontRef>
        </p:style>
        <p:txBody>
          <a:bodyPr>
            <a:noAutofit/>
          </a:bodyPr>
          <a:lstStyle/>
          <a:p>
            <a:pPr marL="0" indent="0" algn="just">
              <a:lnSpc>
                <a:spcPct val="114000"/>
              </a:lnSpc>
              <a:spcBef>
                <a:spcPts val="0"/>
              </a:spcBef>
              <a:spcAft>
                <a:spcPts val="0"/>
              </a:spcAft>
              <a:buNone/>
            </a:pPr>
            <a:r>
              <a:rPr lang="vi-VN" sz="3200" b="1">
                <a:solidFill>
                  <a:schemeClr val="tx2"/>
                </a:solidFill>
                <a:ea typeface="Times New Roman"/>
              </a:rPr>
              <a:t>Câu </a:t>
            </a:r>
            <a:r>
              <a:rPr lang="en-US" sz="3200" b="1">
                <a:solidFill>
                  <a:schemeClr val="tx2"/>
                </a:solidFill>
                <a:ea typeface="Times New Roman"/>
              </a:rPr>
              <a:t>5</a:t>
            </a:r>
            <a:r>
              <a:rPr lang="vi-VN" sz="3200" b="1">
                <a:solidFill>
                  <a:schemeClr val="tx2"/>
                </a:solidFill>
                <a:ea typeface="Times New Roman"/>
              </a:rPr>
              <a:t>: </a:t>
            </a:r>
            <a:r>
              <a:rPr lang="vi-VN" sz="3200">
                <a:solidFill>
                  <a:schemeClr val="tx2"/>
                </a:solidFill>
                <a:ea typeface="Times New Roman"/>
              </a:rPr>
              <a:t>Một mũi tên nặng 48 g đang chuyển động với tốc độ 10 m/s. Tính động năng của mũi tên.</a:t>
            </a:r>
          </a:p>
        </p:txBody>
      </p:sp>
      <p:sp>
        <p:nvSpPr>
          <p:cNvPr id="2" name="Title 1" descr="n106 zalo Ta Nham"/>
          <p:cNvSpPr>
            <a:spLocks noGrp="1"/>
          </p:cNvSpPr>
          <p:nvPr>
            <p:ph type="title"/>
          </p:nvPr>
        </p:nvSpPr>
        <p:spPr>
          <a:xfrm>
            <a:off x="1181100" y="228600"/>
            <a:ext cx="9829800" cy="609600"/>
          </a:xfrm>
        </p:spPr>
        <p:txBody>
          <a:bodyPr>
            <a:noAutofit/>
          </a:bodyPr>
          <a:lstStyle/>
          <a:p>
            <a:pPr algn="ctr"/>
            <a:r>
              <a:rPr lang="en-GB" sz="4000" b="1" dirty="0"/>
              <a:t>PHIẾU </a:t>
            </a:r>
            <a:r>
              <a:rPr lang="en-GB" sz="4000" b="1"/>
              <a:t>HỌC TẬP SỐ 1</a:t>
            </a:r>
            <a:endParaRPr lang="en-GB" sz="4000" b="1" dirty="0"/>
          </a:p>
        </p:txBody>
      </p:sp>
      <p:sp>
        <p:nvSpPr>
          <p:cNvPr id="8" name="TextBox 7" descr="n106 zalo Ta Nham">
            <a:extLst>
              <a:ext uri="{FF2B5EF4-FFF2-40B4-BE49-F238E27FC236}">
                <a16:creationId xmlns:a16="http://schemas.microsoft.com/office/drawing/2014/main" id="{9C51F17C-E2DA-29A7-2F77-EA8047B185F0}"/>
              </a:ext>
            </a:extLst>
          </p:cNvPr>
          <p:cNvSpPr txBox="1"/>
          <p:nvPr/>
        </p:nvSpPr>
        <p:spPr>
          <a:xfrm>
            <a:off x="302341" y="2667000"/>
            <a:ext cx="5412659" cy="2554545"/>
          </a:xfrm>
          <a:prstGeom prst="rect">
            <a:avLst/>
          </a:prstGeom>
          <a:solidFill>
            <a:schemeClr val="accent2">
              <a:lumMod val="40000"/>
              <a:lumOff val="60000"/>
            </a:schemeClr>
          </a:solidFill>
        </p:spPr>
        <p:txBody>
          <a:bodyPr wrap="square">
            <a:spAutoFit/>
          </a:bodyPr>
          <a:lstStyle/>
          <a:p>
            <a:r>
              <a:rPr lang="en-US" sz="3200"/>
              <a:t>Ta có: m = 48 g = 0,048 kg; </a:t>
            </a:r>
          </a:p>
          <a:p>
            <a:pPr algn="ctr"/>
            <a:r>
              <a:rPr lang="en-US" sz="3200"/>
              <a:t>v = 10 m/s</a:t>
            </a:r>
          </a:p>
          <a:p>
            <a:r>
              <a:rPr lang="en-US" sz="3200"/>
              <a:t>Động năng của mũi tên là: </a:t>
            </a:r>
          </a:p>
          <a:p>
            <a:r>
              <a:rPr lang="en-US" sz="3200"/>
              <a:t>  W</a:t>
            </a:r>
            <a:r>
              <a:rPr lang="en-US" sz="3200" baseline="-25000"/>
              <a:t>d</a:t>
            </a:r>
            <a:r>
              <a:rPr lang="en-US" sz="3200"/>
              <a:t> = ½.mv</a:t>
            </a:r>
            <a:r>
              <a:rPr lang="en-US" sz="3200" baseline="30000"/>
              <a:t>2</a:t>
            </a:r>
            <a:r>
              <a:rPr lang="en-US" sz="3200"/>
              <a:t> </a:t>
            </a:r>
          </a:p>
          <a:p>
            <a:r>
              <a:rPr lang="en-US" sz="3200"/>
              <a:t>	= ½.0,048.10</a:t>
            </a:r>
            <a:r>
              <a:rPr lang="en-US" sz="3200" baseline="30000"/>
              <a:t>2</a:t>
            </a:r>
            <a:r>
              <a:rPr lang="en-US" sz="3200"/>
              <a:t> = 2,4(J)</a:t>
            </a:r>
          </a:p>
        </p:txBody>
      </p:sp>
      <p:pic>
        <p:nvPicPr>
          <p:cNvPr id="4" name="Picture 46" descr="n106 zalo Ta Nham">
            <a:extLst>
              <a:ext uri="{FF2B5EF4-FFF2-40B4-BE49-F238E27FC236}">
                <a16:creationId xmlns:a16="http://schemas.microsoft.com/office/drawing/2014/main" id="{83F87F96-F82B-ADF8-AEE3-DE1EBD12BC8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12152" y="2667000"/>
            <a:ext cx="5799553" cy="3600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2315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left)">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wipe(left)">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 Placeholder 2" descr="n106 zalo Ta Nham"/>
              <p:cNvSpPr>
                <a:spLocks noGrp="1"/>
              </p:cNvSpPr>
              <p:nvPr>
                <p:ph idx="1"/>
              </p:nvPr>
            </p:nvSpPr>
            <p:spPr>
              <a:xfrm>
                <a:off x="3505200" y="1143000"/>
                <a:ext cx="8077200" cy="3810000"/>
              </a:xfrm>
              <a:noFill/>
              <a:ln w="28575"/>
            </p:spPr>
            <p:style>
              <a:lnRef idx="1">
                <a:schemeClr val="accent4"/>
              </a:lnRef>
              <a:fillRef idx="3">
                <a:schemeClr val="accent4"/>
              </a:fillRef>
              <a:effectRef idx="2">
                <a:schemeClr val="accent4"/>
              </a:effectRef>
              <a:fontRef idx="minor">
                <a:schemeClr val="lt1"/>
              </a:fontRef>
            </p:style>
            <p:txBody>
              <a:bodyPr>
                <a:noAutofit/>
              </a:bodyPr>
              <a:lstStyle/>
              <a:p>
                <a:pPr marL="0" indent="0" algn="just">
                  <a:lnSpc>
                    <a:spcPct val="100000"/>
                  </a:lnSpc>
                  <a:spcBef>
                    <a:spcPts val="0"/>
                  </a:spcBef>
                  <a:buNone/>
                </a:pPr>
                <a:r>
                  <a:rPr lang="pt-BR" sz="2400" b="1">
                    <a:solidFill>
                      <a:schemeClr val="tx2"/>
                    </a:solidFill>
                  </a:rPr>
                  <a:t>1. Khái niệm động năng:</a:t>
                </a:r>
                <a:endParaRPr lang="en-US" sz="2400">
                  <a:solidFill>
                    <a:schemeClr val="tx2"/>
                  </a:solidFill>
                </a:endParaRPr>
              </a:p>
              <a:p>
                <a:pPr marL="0" indent="0" algn="just">
                  <a:lnSpc>
                    <a:spcPct val="100000"/>
                  </a:lnSpc>
                  <a:spcBef>
                    <a:spcPts val="0"/>
                  </a:spcBef>
                  <a:buNone/>
                </a:pPr>
                <a:r>
                  <a:rPr lang="pt-BR" sz="2400">
                    <a:solidFill>
                      <a:schemeClr val="tx2"/>
                    </a:solidFill>
                  </a:rPr>
                  <a:t>- Động năng của một vật là năng lượng mà vật có được do chuyển động.</a:t>
                </a:r>
                <a:endParaRPr lang="en-US" sz="2400">
                  <a:solidFill>
                    <a:schemeClr val="tx2"/>
                  </a:solidFill>
                </a:endParaRPr>
              </a:p>
              <a:p>
                <a:pPr marL="0" indent="0" algn="just">
                  <a:lnSpc>
                    <a:spcPct val="100000"/>
                  </a:lnSpc>
                  <a:spcBef>
                    <a:spcPts val="0"/>
                  </a:spcBef>
                  <a:buNone/>
                </a:pPr>
                <a:r>
                  <a:rPr lang="pt-BR" sz="2400">
                    <a:solidFill>
                      <a:schemeClr val="tx2"/>
                    </a:solidFill>
                  </a:rPr>
                  <a:t>- Một vật khối lượng m đang chuyển động với vận tốc v thì động năng là:</a:t>
                </a:r>
                <a:endParaRPr lang="en-US" sz="2400">
                  <a:solidFill>
                    <a:schemeClr val="tx2"/>
                  </a:solidFill>
                </a:endParaRPr>
              </a:p>
              <a:p>
                <a:pPr marL="0" indent="0" algn="just">
                  <a:lnSpc>
                    <a:spcPct val="100000"/>
                  </a:lnSpc>
                  <a:spcBef>
                    <a:spcPts val="0"/>
                  </a:spcBef>
                  <a:buNone/>
                </a:pPr>
                <a14:m>
                  <m:oMathPara xmlns:m="http://schemas.openxmlformats.org/officeDocument/2006/math">
                    <m:oMathParaPr>
                      <m:jc m:val="centerGroup"/>
                    </m:oMathParaPr>
                    <m:oMath xmlns:m="http://schemas.openxmlformats.org/officeDocument/2006/math">
                      <m:sSub>
                        <m:sSubPr>
                          <m:ctrlPr>
                            <a:rPr lang="en-US" sz="2400" i="1">
                              <a:solidFill>
                                <a:schemeClr val="tx2"/>
                              </a:solidFill>
                              <a:latin typeface="Cambria Math" panose="02040503050406030204" pitchFamily="18" charset="0"/>
                            </a:rPr>
                          </m:ctrlPr>
                        </m:sSubPr>
                        <m:e>
                          <m:r>
                            <a:rPr lang="en-US" sz="2400" i="1">
                              <a:solidFill>
                                <a:schemeClr val="tx2"/>
                              </a:solidFill>
                              <a:latin typeface="Cambria Math" panose="02040503050406030204" pitchFamily="18" charset="0"/>
                            </a:rPr>
                            <m:t>𝑊</m:t>
                          </m:r>
                        </m:e>
                        <m:sub>
                          <m:r>
                            <a:rPr lang="en-US" sz="2400" i="1">
                              <a:solidFill>
                                <a:schemeClr val="tx2"/>
                              </a:solidFill>
                              <a:latin typeface="Cambria Math" panose="02040503050406030204" pitchFamily="18" charset="0"/>
                            </a:rPr>
                            <m:t>𝑑</m:t>
                          </m:r>
                        </m:sub>
                      </m:sSub>
                      <m:r>
                        <a:rPr lang="en-US" sz="2400" i="1">
                          <a:solidFill>
                            <a:schemeClr val="tx2"/>
                          </a:solidFill>
                          <a:latin typeface="Cambria Math" panose="02040503050406030204" pitchFamily="18" charset="0"/>
                        </a:rPr>
                        <m:t>=</m:t>
                      </m:r>
                      <m:f>
                        <m:fPr>
                          <m:ctrlPr>
                            <a:rPr lang="en-US" sz="2400" i="1">
                              <a:solidFill>
                                <a:schemeClr val="tx2"/>
                              </a:solidFill>
                              <a:latin typeface="Cambria Math" panose="02040503050406030204" pitchFamily="18" charset="0"/>
                            </a:rPr>
                          </m:ctrlPr>
                        </m:fPr>
                        <m:num>
                          <m:r>
                            <a:rPr lang="en-US" sz="2400" i="1">
                              <a:solidFill>
                                <a:schemeClr val="tx2"/>
                              </a:solidFill>
                              <a:latin typeface="Cambria Math" panose="02040503050406030204" pitchFamily="18" charset="0"/>
                            </a:rPr>
                            <m:t>1</m:t>
                          </m:r>
                        </m:num>
                        <m:den>
                          <m:r>
                            <a:rPr lang="en-US" sz="2400" i="1">
                              <a:solidFill>
                                <a:schemeClr val="tx2"/>
                              </a:solidFill>
                              <a:latin typeface="Cambria Math" panose="02040503050406030204" pitchFamily="18" charset="0"/>
                            </a:rPr>
                            <m:t>2</m:t>
                          </m:r>
                        </m:den>
                      </m:f>
                      <m:r>
                        <a:rPr lang="en-US" sz="2400" i="1">
                          <a:solidFill>
                            <a:schemeClr val="tx2"/>
                          </a:solidFill>
                          <a:latin typeface="Cambria Math" panose="02040503050406030204" pitchFamily="18" charset="0"/>
                        </a:rPr>
                        <m:t>𝑚</m:t>
                      </m:r>
                      <m:sSup>
                        <m:sSupPr>
                          <m:ctrlPr>
                            <a:rPr lang="en-US" sz="2400" i="1">
                              <a:solidFill>
                                <a:schemeClr val="tx2"/>
                              </a:solidFill>
                              <a:latin typeface="Cambria Math" panose="02040503050406030204" pitchFamily="18" charset="0"/>
                            </a:rPr>
                          </m:ctrlPr>
                        </m:sSupPr>
                        <m:e>
                          <m:r>
                            <a:rPr lang="en-US" sz="2400" i="1">
                              <a:solidFill>
                                <a:schemeClr val="tx2"/>
                              </a:solidFill>
                              <a:latin typeface="Cambria Math" panose="02040503050406030204" pitchFamily="18" charset="0"/>
                            </a:rPr>
                            <m:t>𝑣</m:t>
                          </m:r>
                        </m:e>
                        <m:sup>
                          <m:r>
                            <a:rPr lang="en-US" sz="2400" i="1">
                              <a:solidFill>
                                <a:schemeClr val="tx2"/>
                              </a:solidFill>
                              <a:latin typeface="Cambria Math" panose="02040503050406030204" pitchFamily="18" charset="0"/>
                            </a:rPr>
                            <m:t>2</m:t>
                          </m:r>
                        </m:sup>
                      </m:sSup>
                    </m:oMath>
                  </m:oMathPara>
                </a14:m>
                <a:endParaRPr lang="en-US" sz="2400">
                  <a:solidFill>
                    <a:schemeClr val="tx2"/>
                  </a:solidFill>
                </a:endParaRPr>
              </a:p>
              <a:p>
                <a:pPr marL="0" indent="0" algn="just">
                  <a:lnSpc>
                    <a:spcPct val="100000"/>
                  </a:lnSpc>
                  <a:spcBef>
                    <a:spcPts val="0"/>
                  </a:spcBef>
                  <a:buNone/>
                </a:pPr>
                <a:r>
                  <a:rPr lang="pt-BR" sz="2400" b="1">
                    <a:solidFill>
                      <a:schemeClr val="tx2"/>
                    </a:solidFill>
                  </a:rPr>
                  <a:t>Nhận xét:</a:t>
                </a:r>
                <a:r>
                  <a:rPr lang="pt-BR" sz="2400">
                    <a:solidFill>
                      <a:schemeClr val="tx2"/>
                    </a:solidFill>
                  </a:rPr>
                  <a:t> </a:t>
                </a:r>
              </a:p>
              <a:p>
                <a:pPr marL="0" indent="225425" algn="just">
                  <a:lnSpc>
                    <a:spcPct val="100000"/>
                  </a:lnSpc>
                  <a:spcBef>
                    <a:spcPts val="0"/>
                  </a:spcBef>
                  <a:buNone/>
                </a:pPr>
                <a:r>
                  <a:rPr lang="pt-BR" sz="2400">
                    <a:solidFill>
                      <a:schemeClr val="tx2"/>
                    </a:solidFill>
                  </a:rPr>
                  <a:t>+ Động năng là đại lượng vô hướng, luôn dương.</a:t>
                </a:r>
                <a:endParaRPr lang="en-US" sz="2400">
                  <a:solidFill>
                    <a:schemeClr val="tx2"/>
                  </a:solidFill>
                </a:endParaRPr>
              </a:p>
              <a:p>
                <a:pPr marL="0" indent="225425" algn="just">
                  <a:lnSpc>
                    <a:spcPct val="100000"/>
                  </a:lnSpc>
                  <a:spcBef>
                    <a:spcPts val="0"/>
                  </a:spcBef>
                  <a:buNone/>
                </a:pPr>
                <a:r>
                  <a:rPr lang="en-US" sz="2400">
                    <a:solidFill>
                      <a:schemeClr val="tx2"/>
                    </a:solidFill>
                  </a:rPr>
                  <a:t>+ Trong hệ SI, đơn vị động năng là: Jun (J)</a:t>
                </a:r>
              </a:p>
            </p:txBody>
          </p:sp>
        </mc:Choice>
        <mc:Fallback xmlns="">
          <p:sp>
            <p:nvSpPr>
              <p:cNvPr id="3" name="Text Placeholder 2" descr="n106 zalo Ta Nham"/>
              <p:cNvSpPr>
                <a:spLocks noGrp="1" noRot="1" noChangeAspect="1" noMove="1" noResize="1" noEditPoints="1" noAdjustHandles="1" noChangeArrowheads="1" noChangeShapeType="1" noTextEdit="1"/>
              </p:cNvSpPr>
              <p:nvPr>
                <p:ph idx="1"/>
              </p:nvPr>
            </p:nvSpPr>
            <p:spPr>
              <a:xfrm>
                <a:off x="3505200" y="1143000"/>
                <a:ext cx="8077200" cy="3810000"/>
              </a:xfrm>
              <a:blipFill>
                <a:blip r:embed="rId2"/>
                <a:stretch>
                  <a:fillRect l="-977" t="-794" r="-902" b="-317"/>
                </a:stretch>
              </a:blipFill>
              <a:ln w="28575"/>
            </p:spPr>
            <p:txBody>
              <a:bodyPr/>
              <a:lstStyle/>
              <a:p>
                <a:r>
                  <a:rPr lang="en-US">
                    <a:noFill/>
                  </a:rPr>
                  <a:t> </a:t>
                </a:r>
              </a:p>
            </p:txBody>
          </p:sp>
        </mc:Fallback>
      </mc:AlternateContent>
      <p:sp>
        <p:nvSpPr>
          <p:cNvPr id="4" name="Title 13" descr="n106 zalo Ta Nham"/>
          <p:cNvSpPr txBox="1">
            <a:spLocks/>
          </p:cNvSpPr>
          <p:nvPr/>
        </p:nvSpPr>
        <p:spPr>
          <a:xfrm>
            <a:off x="381000" y="152400"/>
            <a:ext cx="4572000" cy="8382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b="1">
                <a:ln w="0"/>
                <a:effectLst>
                  <a:innerShdw blurRad="63500" dist="50800" dir="13500000">
                    <a:prstClr val="black">
                      <a:alpha val="50000"/>
                    </a:prstClr>
                  </a:innerShdw>
                </a:effectLst>
              </a:rPr>
              <a:t>I. ĐỘNG NĂNG</a:t>
            </a:r>
            <a:endParaRPr lang="en-US" sz="4400" b="1" dirty="0">
              <a:ln w="0"/>
              <a:effectLst>
                <a:innerShdw blurRad="63500" dist="50800" dir="13500000">
                  <a:prstClr val="black">
                    <a:alpha val="50000"/>
                  </a:prstClr>
                </a:innerShdw>
              </a:effectLst>
            </a:endParaRPr>
          </a:p>
        </p:txBody>
      </p:sp>
      <p:pic>
        <p:nvPicPr>
          <p:cNvPr id="2" name="Picture 2" descr="n106 zalo Ta Nham">
            <a:extLst>
              <a:ext uri="{FF2B5EF4-FFF2-40B4-BE49-F238E27FC236}">
                <a16:creationId xmlns:a16="http://schemas.microsoft.com/office/drawing/2014/main" id="{E77CCCF1-A155-91FA-42CA-E7A00695A6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64" r="18019"/>
          <a:stretch/>
        </p:blipFill>
        <p:spPr bwMode="auto">
          <a:xfrm>
            <a:off x="284871" y="1828800"/>
            <a:ext cx="3144129" cy="2686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3423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n106 zalo Ta Nham"/>
          <p:cNvSpPr>
            <a:spLocks noGrp="1"/>
          </p:cNvSpPr>
          <p:nvPr>
            <p:ph idx="1"/>
          </p:nvPr>
        </p:nvSpPr>
        <p:spPr>
          <a:xfrm>
            <a:off x="3429000" y="990600"/>
            <a:ext cx="8061960" cy="4419600"/>
          </a:xfrm>
          <a:noFill/>
          <a:ln w="28575"/>
        </p:spPr>
        <p:style>
          <a:lnRef idx="1">
            <a:schemeClr val="accent4"/>
          </a:lnRef>
          <a:fillRef idx="3">
            <a:schemeClr val="accent4"/>
          </a:fillRef>
          <a:effectRef idx="2">
            <a:schemeClr val="accent4"/>
          </a:effectRef>
          <a:fontRef idx="minor">
            <a:schemeClr val="lt1"/>
          </a:fontRef>
        </p:style>
        <p:txBody>
          <a:bodyPr>
            <a:noAutofit/>
          </a:bodyPr>
          <a:lstStyle/>
          <a:p>
            <a:pPr marL="0" indent="0">
              <a:buNone/>
            </a:pPr>
            <a:r>
              <a:rPr lang="en-US" sz="2800" b="1" dirty="0">
                <a:solidFill>
                  <a:schemeClr val="tx2"/>
                </a:solidFill>
              </a:rPr>
              <a:t>2. Liên hệ giữa động năng và công của lực</a:t>
            </a:r>
            <a:r>
              <a:rPr lang="en-US" sz="2800" b="1" dirty="0" smtClean="0">
                <a:solidFill>
                  <a:schemeClr val="tx2"/>
                </a:solidFill>
              </a:rPr>
              <a:t>:</a:t>
            </a:r>
          </a:p>
          <a:p>
            <a:pPr marL="0" indent="0">
              <a:buNone/>
            </a:pPr>
            <a:r>
              <a:rPr lang="en-US" sz="2800" dirty="0" smtClean="0">
                <a:solidFill>
                  <a:schemeClr val="tx2"/>
                </a:solidFill>
              </a:rPr>
              <a:t>* Nếu </a:t>
            </a:r>
            <a:r>
              <a:rPr lang="en-US" sz="2800" dirty="0">
                <a:solidFill>
                  <a:schemeClr val="tx2"/>
                </a:solidFill>
              </a:rPr>
              <a:t>ban đầu vật đứng yên thì động năng của vật có giá trị bằng công của lực tác dụng lên vật:</a:t>
            </a:r>
          </a:p>
          <a:p>
            <a:pPr marL="0" indent="0" algn="ctr">
              <a:buNone/>
            </a:pPr>
            <a:r>
              <a:rPr lang="en-US" sz="2800" dirty="0">
                <a:solidFill>
                  <a:schemeClr val="tx2"/>
                </a:solidFill>
              </a:rPr>
              <a:t>W</a:t>
            </a:r>
            <a:r>
              <a:rPr lang="en-US" sz="2800" baseline="-25000" dirty="0">
                <a:solidFill>
                  <a:schemeClr val="tx2"/>
                </a:solidFill>
              </a:rPr>
              <a:t>đ</a:t>
            </a:r>
            <a:r>
              <a:rPr lang="en-US" sz="2800" dirty="0">
                <a:solidFill>
                  <a:schemeClr val="tx2"/>
                </a:solidFill>
              </a:rPr>
              <a:t> = </a:t>
            </a:r>
            <a:r>
              <a:rPr lang="en-US" sz="2800" dirty="0" smtClean="0">
                <a:solidFill>
                  <a:schemeClr val="tx2"/>
                </a:solidFill>
              </a:rPr>
              <a:t>A</a:t>
            </a:r>
          </a:p>
          <a:p>
            <a:pPr marL="0" indent="0">
              <a:buNone/>
            </a:pPr>
            <a:r>
              <a:rPr lang="en-US" sz="2800" dirty="0" smtClean="0">
                <a:solidFill>
                  <a:schemeClr val="tx2"/>
                </a:solidFill>
              </a:rPr>
              <a:t>* Ban </a:t>
            </a:r>
            <a:r>
              <a:rPr lang="en-US" sz="2800" dirty="0" smtClean="0">
                <a:solidFill>
                  <a:schemeClr val="tx2"/>
                </a:solidFill>
              </a:rPr>
              <a:t>đầu vật đang chuyển động với v</a:t>
            </a:r>
            <a:r>
              <a:rPr lang="en-US" sz="2800" baseline="-25000" dirty="0" smtClean="0">
                <a:solidFill>
                  <a:schemeClr val="tx2"/>
                </a:solidFill>
              </a:rPr>
              <a:t>1</a:t>
            </a:r>
            <a:r>
              <a:rPr lang="en-US" sz="2800" dirty="0" smtClean="0">
                <a:solidFill>
                  <a:schemeClr val="tx2"/>
                </a:solidFill>
              </a:rPr>
              <a:t> chịu tác dụng lực F chuyển động quãng đường s </a:t>
            </a:r>
            <a:r>
              <a:rPr lang="en-US" sz="2800" dirty="0" smtClean="0">
                <a:solidFill>
                  <a:schemeClr val="tx2"/>
                </a:solidFill>
              </a:rPr>
              <a:t>đạt vận </a:t>
            </a:r>
            <a:r>
              <a:rPr lang="en-US" sz="2800" dirty="0" smtClean="0">
                <a:solidFill>
                  <a:schemeClr val="tx2"/>
                </a:solidFill>
              </a:rPr>
              <a:t>tốc </a:t>
            </a:r>
            <a:r>
              <a:rPr lang="en-US" sz="2800" dirty="0" smtClean="0">
                <a:solidFill>
                  <a:schemeClr val="tx2"/>
                </a:solidFill>
              </a:rPr>
              <a:t>v</a:t>
            </a:r>
            <a:r>
              <a:rPr lang="en-US" sz="2800" baseline="-25000" dirty="0" smtClean="0">
                <a:solidFill>
                  <a:schemeClr val="tx2"/>
                </a:solidFill>
              </a:rPr>
              <a:t>2</a:t>
            </a:r>
          </a:p>
          <a:p>
            <a:pPr marL="0" indent="0" algn="ctr">
              <a:buNone/>
            </a:pPr>
            <a:r>
              <a:rPr lang="el-GR" sz="2800" dirty="0" smtClean="0">
                <a:solidFill>
                  <a:schemeClr val="tx2"/>
                </a:solidFill>
              </a:rPr>
              <a:t>Δ</a:t>
            </a:r>
            <a:r>
              <a:rPr lang="en-US" sz="2800" smtClean="0">
                <a:solidFill>
                  <a:schemeClr val="tx2"/>
                </a:solidFill>
              </a:rPr>
              <a:t>W</a:t>
            </a:r>
            <a:r>
              <a:rPr lang="en-US" sz="2800" baseline="-25000" smtClean="0">
                <a:solidFill>
                  <a:schemeClr val="tx2"/>
                </a:solidFill>
              </a:rPr>
              <a:t>đ</a:t>
            </a:r>
            <a:r>
              <a:rPr lang="en-US" sz="2800" smtClean="0">
                <a:solidFill>
                  <a:schemeClr val="tx2"/>
                </a:solidFill>
              </a:rPr>
              <a:t> = A</a:t>
            </a:r>
            <a:endParaRPr lang="en-US" sz="2800" dirty="0">
              <a:solidFill>
                <a:schemeClr val="tx2"/>
              </a:solidFill>
            </a:endParaRPr>
          </a:p>
          <a:p>
            <a:pPr marL="0" indent="0" algn="ctr">
              <a:buNone/>
            </a:pPr>
            <a:endParaRPr lang="en-US" sz="2800" dirty="0" smtClean="0">
              <a:solidFill>
                <a:schemeClr val="tx2"/>
              </a:solidFill>
            </a:endParaRPr>
          </a:p>
          <a:p>
            <a:pPr marL="0" indent="0" algn="ctr">
              <a:buNone/>
            </a:pPr>
            <a:endParaRPr lang="en-US" sz="2800" dirty="0">
              <a:solidFill>
                <a:schemeClr val="tx2"/>
              </a:solidFill>
            </a:endParaRPr>
          </a:p>
        </p:txBody>
      </p:sp>
      <p:sp>
        <p:nvSpPr>
          <p:cNvPr id="4" name="Title 13" descr="n106 zalo Ta Nham"/>
          <p:cNvSpPr txBox="1">
            <a:spLocks/>
          </p:cNvSpPr>
          <p:nvPr/>
        </p:nvSpPr>
        <p:spPr>
          <a:xfrm>
            <a:off x="381000" y="152400"/>
            <a:ext cx="4572000" cy="8382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b="1">
                <a:ln w="0"/>
                <a:effectLst>
                  <a:innerShdw blurRad="63500" dist="50800" dir="13500000">
                    <a:prstClr val="black">
                      <a:alpha val="50000"/>
                    </a:prstClr>
                  </a:innerShdw>
                </a:effectLst>
              </a:rPr>
              <a:t>1. ĐỘNG NĂNG</a:t>
            </a:r>
            <a:endParaRPr lang="en-US" sz="4400" b="1" dirty="0">
              <a:ln w="0"/>
              <a:effectLst>
                <a:innerShdw blurRad="63500" dist="50800" dir="13500000">
                  <a:prstClr val="black">
                    <a:alpha val="50000"/>
                  </a:prstClr>
                </a:innerShdw>
              </a:effectLst>
            </a:endParaRPr>
          </a:p>
        </p:txBody>
      </p:sp>
      <p:pic>
        <p:nvPicPr>
          <p:cNvPr id="5" name="Picture 2" descr="n106 zalo Ta Nham">
            <a:extLst>
              <a:ext uri="{FF2B5EF4-FFF2-40B4-BE49-F238E27FC236}">
                <a16:creationId xmlns:a16="http://schemas.microsoft.com/office/drawing/2014/main" id="{1D14DB34-97A5-1CD4-058E-FA1851F63A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064" r="18019"/>
          <a:stretch/>
        </p:blipFill>
        <p:spPr bwMode="auto">
          <a:xfrm>
            <a:off x="284871" y="1828800"/>
            <a:ext cx="3144129" cy="2686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331500"/>
      </p:ext>
    </p:extLst>
  </p:cSld>
  <p:clrMapOvr>
    <a:masterClrMapping/>
  </p:clrMapOvr>
  <p:transition spd="slow">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5" descr="n106 zalo Ta Nham">
            <a:extLst>
              <a:ext uri="{FF2B5EF4-FFF2-40B4-BE49-F238E27FC236}">
                <a16:creationId xmlns:a16="http://schemas.microsoft.com/office/drawing/2014/main" id="{0A6D5F5F-B9C3-BE65-B1E9-78BC9506C715}"/>
              </a:ext>
            </a:extLst>
          </p:cNvPr>
          <p:cNvSpPr>
            <a:spLocks noGrp="1"/>
          </p:cNvSpPr>
          <p:nvPr>
            <p:ph sz="quarter" idx="4"/>
          </p:nvPr>
        </p:nvSpPr>
        <p:spPr>
          <a:xfrm>
            <a:off x="302341" y="914400"/>
            <a:ext cx="11609440" cy="1600200"/>
          </a:xfrm>
          <a:solidFill>
            <a:schemeClr val="accent1">
              <a:lumMod val="20000"/>
              <a:lumOff val="80000"/>
              <a:alpha val="70000"/>
            </a:schemeClr>
          </a:solidFill>
          <a:ln>
            <a:solidFill>
              <a:schemeClr val="accent3">
                <a:lumMod val="60000"/>
                <a:lumOff val="40000"/>
              </a:schemeClr>
            </a:solidFill>
          </a:ln>
        </p:spPr>
        <p:style>
          <a:lnRef idx="1">
            <a:schemeClr val="accent3"/>
          </a:lnRef>
          <a:fillRef idx="2">
            <a:schemeClr val="accent3"/>
          </a:fillRef>
          <a:effectRef idx="1">
            <a:schemeClr val="accent3"/>
          </a:effectRef>
          <a:fontRef idx="minor">
            <a:schemeClr val="dk1"/>
          </a:fontRef>
        </p:style>
        <p:txBody>
          <a:bodyPr>
            <a:noAutofit/>
          </a:bodyPr>
          <a:lstStyle/>
          <a:p>
            <a:pPr marL="0" indent="0" algn="just">
              <a:lnSpc>
                <a:spcPct val="114000"/>
              </a:lnSpc>
              <a:spcBef>
                <a:spcPts val="0"/>
              </a:spcBef>
              <a:spcAft>
                <a:spcPts val="0"/>
              </a:spcAft>
              <a:buNone/>
            </a:pPr>
            <a:r>
              <a:rPr lang="vi-VN" sz="2800" b="1">
                <a:solidFill>
                  <a:schemeClr val="tx2"/>
                </a:solidFill>
                <a:ea typeface="Times New Roman"/>
              </a:rPr>
              <a:t>Câu 1: </a:t>
            </a:r>
            <a:r>
              <a:rPr lang="vi-VN" sz="2800">
                <a:solidFill>
                  <a:schemeClr val="tx2"/>
                </a:solidFill>
                <a:ea typeface="Times New Roman"/>
              </a:rPr>
              <a:t>Thả một quả bóng từ độ cao h xuống sàn nhà. Động năng của quả bóng được chuyển hóa thành những dạng năng lượng nào ngay khi quả bóng chạm vào sàn nhà?</a:t>
            </a:r>
          </a:p>
        </p:txBody>
      </p:sp>
      <p:sp>
        <p:nvSpPr>
          <p:cNvPr id="2" name="Title 1" descr="n106 zalo Ta Nham"/>
          <p:cNvSpPr>
            <a:spLocks noGrp="1"/>
          </p:cNvSpPr>
          <p:nvPr>
            <p:ph type="title"/>
          </p:nvPr>
        </p:nvSpPr>
        <p:spPr>
          <a:xfrm>
            <a:off x="1181100" y="228600"/>
            <a:ext cx="9829800" cy="609600"/>
          </a:xfrm>
        </p:spPr>
        <p:txBody>
          <a:bodyPr>
            <a:noAutofit/>
          </a:bodyPr>
          <a:lstStyle/>
          <a:p>
            <a:pPr algn="ctr"/>
            <a:r>
              <a:rPr lang="en-GB" sz="4000" b="1" dirty="0"/>
              <a:t>PHIẾU </a:t>
            </a:r>
            <a:r>
              <a:rPr lang="en-GB" sz="4000" b="1"/>
              <a:t>HỌC TẬP SỐ 2</a:t>
            </a:r>
            <a:endParaRPr lang="en-GB" sz="4000" b="1" dirty="0"/>
          </a:p>
        </p:txBody>
      </p:sp>
      <p:sp>
        <p:nvSpPr>
          <p:cNvPr id="5" name="Content Placeholder 5" descr="n106 zalo Ta Nham">
            <a:extLst>
              <a:ext uri="{FF2B5EF4-FFF2-40B4-BE49-F238E27FC236}">
                <a16:creationId xmlns:a16="http://schemas.microsoft.com/office/drawing/2014/main" id="{5CD54068-BF33-5AD7-972D-34D27881C6AC}"/>
              </a:ext>
            </a:extLst>
          </p:cNvPr>
          <p:cNvSpPr txBox="1">
            <a:spLocks/>
          </p:cNvSpPr>
          <p:nvPr/>
        </p:nvSpPr>
        <p:spPr>
          <a:xfrm>
            <a:off x="1447800" y="3619500"/>
            <a:ext cx="7391400" cy="1943099"/>
          </a:xfrm>
          <a:prstGeom prst="rect">
            <a:avLst/>
          </a:prstGeom>
          <a:solidFill>
            <a:schemeClr val="accent2">
              <a:lumMod val="40000"/>
              <a:lumOff val="60000"/>
              <a:alpha val="70000"/>
            </a:schemeClr>
          </a:solidFill>
          <a:ln w="6350" cap="flat" cmpd="sng" algn="ctr">
            <a:noFill/>
            <a:prstDash val="solid"/>
            <a:miter lim="800000"/>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dk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dk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9pPr>
          </a:lstStyle>
          <a:p>
            <a:pPr marL="0" indent="0" algn="ctr">
              <a:buNone/>
            </a:pPr>
            <a:r>
              <a:rPr lang="vi-VN" sz="3200" dirty="0">
                <a:solidFill>
                  <a:schemeClr val="tx2"/>
                </a:solidFill>
                <a:ea typeface="Times New Roman"/>
              </a:rPr>
              <a:t>Ngay khi quả bóng chạm vào sàn nhà </a:t>
            </a:r>
            <a:r>
              <a:rPr lang="en-US" sz="3200" dirty="0">
                <a:solidFill>
                  <a:schemeClr val="tx2"/>
                </a:solidFill>
              </a:rPr>
              <a:t>thì động năng chuyển hóa thành </a:t>
            </a:r>
            <a:r>
              <a:rPr lang="en-US" sz="3200" dirty="0" smtClean="0">
                <a:solidFill>
                  <a:schemeClr val="tx2"/>
                </a:solidFill>
              </a:rPr>
              <a:t>công cơ học làm quả bóng nảy lên.</a:t>
            </a:r>
            <a:endParaRPr lang="en-US" sz="3200" dirty="0">
              <a:solidFill>
                <a:schemeClr val="tx2"/>
              </a:solidFill>
            </a:endParaRPr>
          </a:p>
        </p:txBody>
      </p:sp>
      <p:pic>
        <p:nvPicPr>
          <p:cNvPr id="4" name="Picture 2" descr="n106 zalo Ta Nham">
            <a:extLst>
              <a:ext uri="{FF2B5EF4-FFF2-40B4-BE49-F238E27FC236}">
                <a16:creationId xmlns:a16="http://schemas.microsoft.com/office/drawing/2014/main" id="{834C591F-3A74-E381-EA0F-B9DA4EB615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687" r="23377"/>
          <a:stretch/>
        </p:blipFill>
        <p:spPr bwMode="auto">
          <a:xfrm>
            <a:off x="9372600" y="2841006"/>
            <a:ext cx="2544096" cy="4016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7555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5" descr="n106 zalo Ta Nham">
            <a:extLst>
              <a:ext uri="{FF2B5EF4-FFF2-40B4-BE49-F238E27FC236}">
                <a16:creationId xmlns:a16="http://schemas.microsoft.com/office/drawing/2014/main" id="{0A6D5F5F-B9C3-BE65-B1E9-78BC9506C715}"/>
              </a:ext>
            </a:extLst>
          </p:cNvPr>
          <p:cNvSpPr>
            <a:spLocks noGrp="1"/>
          </p:cNvSpPr>
          <p:nvPr>
            <p:ph sz="quarter" idx="4"/>
          </p:nvPr>
        </p:nvSpPr>
        <p:spPr>
          <a:xfrm>
            <a:off x="302341" y="1066801"/>
            <a:ext cx="11609440" cy="1066800"/>
          </a:xfrm>
          <a:ln>
            <a:solidFill>
              <a:schemeClr val="accent3">
                <a:lumMod val="60000"/>
                <a:lumOff val="40000"/>
              </a:schemeClr>
            </a:solidFill>
          </a:ln>
        </p:spPr>
        <p:style>
          <a:lnRef idx="1">
            <a:schemeClr val="accent3"/>
          </a:lnRef>
          <a:fillRef idx="2">
            <a:schemeClr val="accent3"/>
          </a:fillRef>
          <a:effectRef idx="1">
            <a:schemeClr val="accent3"/>
          </a:effectRef>
          <a:fontRef idx="minor">
            <a:schemeClr val="dk1"/>
          </a:fontRef>
        </p:style>
        <p:txBody>
          <a:bodyPr>
            <a:noAutofit/>
          </a:bodyPr>
          <a:lstStyle/>
          <a:p>
            <a:pPr marL="0" indent="0" algn="just">
              <a:lnSpc>
                <a:spcPct val="114000"/>
              </a:lnSpc>
              <a:spcBef>
                <a:spcPts val="0"/>
              </a:spcBef>
              <a:spcAft>
                <a:spcPts val="0"/>
              </a:spcAft>
              <a:buNone/>
            </a:pPr>
            <a:r>
              <a:rPr lang="vi-VN" sz="2800" b="1">
                <a:solidFill>
                  <a:schemeClr val="tx2"/>
                </a:solidFill>
                <a:ea typeface="Times New Roman"/>
              </a:rPr>
              <a:t>Câu 2: </a:t>
            </a:r>
            <a:r>
              <a:rPr lang="vi-VN" sz="2800">
                <a:solidFill>
                  <a:schemeClr val="tx2"/>
                </a:solidFill>
                <a:ea typeface="Times New Roman"/>
              </a:rPr>
              <a:t>Đọc mục I.2 SGK và nêu mối liên hệ giữa công của lực tác dụng và động năng? CMR đơn vị Jun cũng bằng kg.m</a:t>
            </a:r>
            <a:r>
              <a:rPr lang="vi-VN" sz="2800" baseline="30000">
                <a:solidFill>
                  <a:schemeClr val="tx2"/>
                </a:solidFill>
                <a:ea typeface="Times New Roman"/>
              </a:rPr>
              <a:t>2</a:t>
            </a:r>
            <a:r>
              <a:rPr lang="vi-VN" sz="2800">
                <a:solidFill>
                  <a:schemeClr val="tx2"/>
                </a:solidFill>
                <a:ea typeface="Times New Roman"/>
              </a:rPr>
              <a:t>/s</a:t>
            </a:r>
            <a:r>
              <a:rPr lang="vi-VN" sz="2800" baseline="30000">
                <a:solidFill>
                  <a:schemeClr val="tx2"/>
                </a:solidFill>
                <a:ea typeface="Times New Roman"/>
              </a:rPr>
              <a:t>2</a:t>
            </a:r>
            <a:r>
              <a:rPr lang="vi-VN" sz="2800">
                <a:solidFill>
                  <a:schemeClr val="tx2"/>
                </a:solidFill>
                <a:ea typeface="Times New Roman"/>
              </a:rPr>
              <a:t>.</a:t>
            </a:r>
          </a:p>
        </p:txBody>
      </p:sp>
      <p:sp>
        <p:nvSpPr>
          <p:cNvPr id="2" name="Title 1" descr="n106 zalo Ta Nham"/>
          <p:cNvSpPr>
            <a:spLocks noGrp="1"/>
          </p:cNvSpPr>
          <p:nvPr>
            <p:ph type="title"/>
          </p:nvPr>
        </p:nvSpPr>
        <p:spPr>
          <a:xfrm>
            <a:off x="1181100" y="228600"/>
            <a:ext cx="9829800" cy="609600"/>
          </a:xfrm>
        </p:spPr>
        <p:txBody>
          <a:bodyPr>
            <a:noAutofit/>
          </a:bodyPr>
          <a:lstStyle/>
          <a:p>
            <a:pPr algn="ctr"/>
            <a:r>
              <a:rPr lang="en-GB" sz="4000" b="1"/>
              <a:t>PHIẾU HỌC TẬP SỐ 2</a:t>
            </a:r>
            <a:endParaRPr lang="en-GB" sz="4000" b="1" dirty="0"/>
          </a:p>
        </p:txBody>
      </p:sp>
      <p:sp>
        <p:nvSpPr>
          <p:cNvPr id="5" name="Content Placeholder 5" descr="n106 zalo Ta Nham">
            <a:extLst>
              <a:ext uri="{FF2B5EF4-FFF2-40B4-BE49-F238E27FC236}">
                <a16:creationId xmlns:a16="http://schemas.microsoft.com/office/drawing/2014/main" id="{8AD9B464-02EE-D61F-B0B8-CC62D6B13A83}"/>
              </a:ext>
            </a:extLst>
          </p:cNvPr>
          <p:cNvSpPr txBox="1">
            <a:spLocks/>
          </p:cNvSpPr>
          <p:nvPr/>
        </p:nvSpPr>
        <p:spPr>
          <a:xfrm>
            <a:off x="302341" y="2364547"/>
            <a:ext cx="6250859" cy="3121853"/>
          </a:xfrm>
          <a:prstGeom prst="rect">
            <a:avLst/>
          </a:prstGeom>
          <a:solidFill>
            <a:schemeClr val="accent2">
              <a:lumMod val="40000"/>
              <a:lumOff val="60000"/>
            </a:schemeClr>
          </a:solidFill>
          <a:ln w="6350" cap="flat" cmpd="sng" algn="ctr">
            <a:noFill/>
            <a:prstDash val="solid"/>
            <a:miter lim="800000"/>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dk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dk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9pPr>
          </a:lstStyle>
          <a:p>
            <a:pPr algn="just">
              <a:lnSpc>
                <a:spcPct val="100000"/>
              </a:lnSpc>
              <a:spcBef>
                <a:spcPts val="0"/>
              </a:spcBef>
            </a:pPr>
            <a:r>
              <a:rPr lang="en-US" sz="2800"/>
              <a:t>Nếu ban đầu vật đứng yên thì động năng của vật có giá trị bằng công của lực tác dụng lên vật:</a:t>
            </a:r>
          </a:p>
          <a:p>
            <a:pPr marL="0" indent="0" algn="ctr">
              <a:lnSpc>
                <a:spcPct val="100000"/>
              </a:lnSpc>
              <a:spcBef>
                <a:spcPts val="0"/>
              </a:spcBef>
              <a:buNone/>
            </a:pPr>
            <a:r>
              <a:rPr lang="en-US" sz="2800"/>
              <a:t>W</a:t>
            </a:r>
            <a:r>
              <a:rPr lang="en-US" sz="2800" baseline="-25000"/>
              <a:t>đ</a:t>
            </a:r>
            <a:r>
              <a:rPr lang="en-US" sz="2800"/>
              <a:t> = A</a:t>
            </a:r>
          </a:p>
          <a:p>
            <a:pPr algn="just">
              <a:lnSpc>
                <a:spcPct val="100000"/>
              </a:lnSpc>
              <a:spcBef>
                <a:spcPts val="0"/>
              </a:spcBef>
            </a:pPr>
            <a:r>
              <a:rPr lang="en-US" sz="2800"/>
              <a:t>Ta có, động năng: </a:t>
            </a:r>
          </a:p>
          <a:p>
            <a:pPr marL="0" indent="0" algn="ctr">
              <a:lnSpc>
                <a:spcPct val="100000"/>
              </a:lnSpc>
              <a:spcBef>
                <a:spcPts val="0"/>
              </a:spcBef>
              <a:buNone/>
            </a:pPr>
            <a:r>
              <a:rPr lang="en-US" sz="2800"/>
              <a:t>W</a:t>
            </a:r>
            <a:r>
              <a:rPr lang="en-US" sz="2800" baseline="-25000"/>
              <a:t>đ</a:t>
            </a:r>
            <a:r>
              <a:rPr lang="en-US" sz="2800"/>
              <a:t> = ½ .m.v</a:t>
            </a:r>
            <a:r>
              <a:rPr lang="en-US" sz="2800" baseline="30000"/>
              <a:t>2</a:t>
            </a:r>
            <a:r>
              <a:rPr lang="en-US" sz="2800"/>
              <a:t> [kg.m</a:t>
            </a:r>
            <a:r>
              <a:rPr lang="en-US" sz="2800" baseline="30000"/>
              <a:t>2</a:t>
            </a:r>
            <a:r>
              <a:rPr lang="en-US" sz="2800"/>
              <a:t>/s</a:t>
            </a:r>
            <a:r>
              <a:rPr lang="en-US" sz="2800" baseline="30000"/>
              <a:t>2</a:t>
            </a:r>
            <a:r>
              <a:rPr lang="en-US" sz="2800"/>
              <a:t>] = Jun </a:t>
            </a:r>
          </a:p>
          <a:p>
            <a:pPr marL="0" indent="0" algn="ctr">
              <a:lnSpc>
                <a:spcPct val="100000"/>
              </a:lnSpc>
              <a:spcBef>
                <a:spcPts val="0"/>
              </a:spcBef>
              <a:buNone/>
            </a:pPr>
            <a:r>
              <a:rPr lang="en-US" sz="2800">
                <a:sym typeface="Symbol" panose="05050102010706020507" pitchFamily="18" charset="2"/>
              </a:rPr>
              <a:t></a:t>
            </a:r>
            <a:r>
              <a:rPr lang="en-US" sz="2800"/>
              <a:t> ĐPCM</a:t>
            </a:r>
          </a:p>
        </p:txBody>
      </p:sp>
      <p:pic>
        <p:nvPicPr>
          <p:cNvPr id="6" name="Picture 2" descr="n106 zalo Ta Nham">
            <a:extLst>
              <a:ext uri="{FF2B5EF4-FFF2-40B4-BE49-F238E27FC236}">
                <a16:creationId xmlns:a16="http://schemas.microsoft.com/office/drawing/2014/main" id="{C710431F-751A-2D6A-F4FD-9407479775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000" t="22500" r="11000" b="18000"/>
          <a:stretch/>
        </p:blipFill>
        <p:spPr bwMode="auto">
          <a:xfrm>
            <a:off x="6808839" y="2362202"/>
            <a:ext cx="5102942" cy="3121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0366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106 zalo Ta Nham">
            <a:extLst>
              <a:ext uri="{FF2B5EF4-FFF2-40B4-BE49-F238E27FC236}">
                <a16:creationId xmlns:a16="http://schemas.microsoft.com/office/drawing/2014/main" id="{E13BF774-807A-080E-DBAD-31A6DB3810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000" b="30000"/>
          <a:stretch/>
        </p:blipFill>
        <p:spPr bwMode="auto">
          <a:xfrm flipH="1">
            <a:off x="7165859" y="3239883"/>
            <a:ext cx="4718882" cy="308471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5" descr="n106 zalo Ta Nham">
            <a:extLst>
              <a:ext uri="{FF2B5EF4-FFF2-40B4-BE49-F238E27FC236}">
                <a16:creationId xmlns:a16="http://schemas.microsoft.com/office/drawing/2014/main" id="{0A6D5F5F-B9C3-BE65-B1E9-78BC9506C715}"/>
              </a:ext>
            </a:extLst>
          </p:cNvPr>
          <p:cNvSpPr>
            <a:spLocks noGrp="1"/>
          </p:cNvSpPr>
          <p:nvPr>
            <p:ph sz="quarter" idx="4"/>
          </p:nvPr>
        </p:nvSpPr>
        <p:spPr>
          <a:xfrm>
            <a:off x="302342" y="914400"/>
            <a:ext cx="11582400" cy="1828799"/>
          </a:xfrm>
          <a:ln>
            <a:solidFill>
              <a:schemeClr val="accent3">
                <a:lumMod val="60000"/>
                <a:lumOff val="40000"/>
              </a:schemeClr>
            </a:solidFill>
          </a:ln>
        </p:spPr>
        <p:style>
          <a:lnRef idx="1">
            <a:schemeClr val="accent3"/>
          </a:lnRef>
          <a:fillRef idx="2">
            <a:schemeClr val="accent3"/>
          </a:fillRef>
          <a:effectRef idx="1">
            <a:schemeClr val="accent3"/>
          </a:effectRef>
          <a:fontRef idx="minor">
            <a:schemeClr val="dk1"/>
          </a:fontRef>
        </p:style>
        <p:txBody>
          <a:bodyPr>
            <a:noAutofit/>
          </a:bodyPr>
          <a:lstStyle/>
          <a:p>
            <a:pPr marL="0" indent="0" algn="just">
              <a:lnSpc>
                <a:spcPct val="100000"/>
              </a:lnSpc>
              <a:spcBef>
                <a:spcPts val="0"/>
              </a:spcBef>
              <a:spcAft>
                <a:spcPts val="0"/>
              </a:spcAft>
              <a:buNone/>
            </a:pPr>
            <a:r>
              <a:rPr lang="vi-VN" sz="2800" b="1">
                <a:solidFill>
                  <a:schemeClr val="tx2"/>
                </a:solidFill>
                <a:ea typeface="Times New Roman"/>
              </a:rPr>
              <a:t>Câu 3. </a:t>
            </a:r>
            <a:r>
              <a:rPr lang="vi-VN" sz="2800">
                <a:solidFill>
                  <a:schemeClr val="tx2"/>
                </a:solidFill>
                <a:ea typeface="Times New Roman"/>
              </a:rPr>
              <a:t>Một vật có khối lượng 10 kg đang chuyển động với tốc độ 5 km/h trên mặt bàn nằm ngang. Do có ma sát, vật chuyển động chậm dần đều và đi được 1 m thì dừng lại. Tính hệ số ma sát giữa vật và mặt bàn. Lấy gia tốc trọng trường g = 9,8 m/s</a:t>
            </a:r>
            <a:r>
              <a:rPr lang="vi-VN" sz="2800" baseline="30000">
                <a:solidFill>
                  <a:schemeClr val="tx2"/>
                </a:solidFill>
                <a:ea typeface="Times New Roman"/>
              </a:rPr>
              <a:t>2</a:t>
            </a:r>
            <a:r>
              <a:rPr lang="vi-VN" sz="2800">
                <a:solidFill>
                  <a:schemeClr val="tx2"/>
                </a:solidFill>
                <a:ea typeface="Times New Roman"/>
              </a:rPr>
              <a:t>.</a:t>
            </a:r>
          </a:p>
        </p:txBody>
      </p:sp>
      <p:sp>
        <p:nvSpPr>
          <p:cNvPr id="2" name="Title 1" descr="n106 zalo Ta Nham"/>
          <p:cNvSpPr>
            <a:spLocks noGrp="1"/>
          </p:cNvSpPr>
          <p:nvPr>
            <p:ph type="title"/>
          </p:nvPr>
        </p:nvSpPr>
        <p:spPr>
          <a:xfrm>
            <a:off x="1181100" y="228600"/>
            <a:ext cx="9829800" cy="609600"/>
          </a:xfrm>
        </p:spPr>
        <p:txBody>
          <a:bodyPr>
            <a:noAutofit/>
          </a:bodyPr>
          <a:lstStyle/>
          <a:p>
            <a:pPr algn="ctr"/>
            <a:r>
              <a:rPr lang="en-GB" sz="4000" b="1" dirty="0"/>
              <a:t>PHIẾU </a:t>
            </a:r>
            <a:r>
              <a:rPr lang="en-GB" sz="4000" b="1"/>
              <a:t>HỌC TẬP SỐ 2</a:t>
            </a:r>
            <a:endParaRPr lang="en-GB" sz="4000" b="1" dirty="0"/>
          </a:p>
        </p:txBody>
      </p:sp>
      <p:sp>
        <p:nvSpPr>
          <p:cNvPr id="8" name="TextBox 7" descr="n106 zalo Ta Nham">
            <a:extLst>
              <a:ext uri="{FF2B5EF4-FFF2-40B4-BE49-F238E27FC236}">
                <a16:creationId xmlns:a16="http://schemas.microsoft.com/office/drawing/2014/main" id="{9C51F17C-E2DA-29A7-2F77-EA8047B185F0}"/>
              </a:ext>
            </a:extLst>
          </p:cNvPr>
          <p:cNvSpPr txBox="1"/>
          <p:nvPr/>
        </p:nvSpPr>
        <p:spPr>
          <a:xfrm>
            <a:off x="302342" y="3443413"/>
            <a:ext cx="6863517" cy="2677656"/>
          </a:xfrm>
          <a:prstGeom prst="rect">
            <a:avLst/>
          </a:prstGeom>
          <a:solidFill>
            <a:schemeClr val="accent2">
              <a:lumMod val="40000"/>
              <a:lumOff val="60000"/>
            </a:schemeClr>
          </a:solidFill>
        </p:spPr>
        <p:txBody>
          <a:bodyPr wrap="square">
            <a:spAutoFit/>
          </a:bodyPr>
          <a:lstStyle/>
          <a:p>
            <a:pPr algn="just"/>
            <a:r>
              <a:rPr lang="en-US" sz="2800"/>
              <a:t>Ta có, mối liên hệ giữa động năng và công của lực ma sát:</a:t>
            </a:r>
          </a:p>
          <a:p>
            <a:pPr algn="ctr"/>
            <a:r>
              <a:rPr lang="en-US" sz="2800"/>
              <a:t>W</a:t>
            </a:r>
            <a:r>
              <a:rPr lang="en-US" sz="2800" baseline="-25000"/>
              <a:t>đ </a:t>
            </a:r>
            <a:r>
              <a:rPr lang="en-US" sz="2800"/>
              <a:t> = A</a:t>
            </a:r>
          </a:p>
          <a:p>
            <a:pPr algn="ctr"/>
            <a:r>
              <a:rPr lang="en-US" sz="2800"/>
              <a:t>⇔ ½ .m.v</a:t>
            </a:r>
            <a:r>
              <a:rPr lang="en-US" sz="2800" baseline="30000"/>
              <a:t>2</a:t>
            </a:r>
            <a:r>
              <a:rPr lang="en-US" sz="2800"/>
              <a:t> = F</a:t>
            </a:r>
            <a:r>
              <a:rPr lang="en-US" sz="2800" baseline="-25000"/>
              <a:t>ms</a:t>
            </a:r>
            <a:r>
              <a:rPr lang="en-US" sz="2800"/>
              <a:t>.s.cosα</a:t>
            </a:r>
          </a:p>
          <a:p>
            <a:pPr algn="ctr"/>
            <a:r>
              <a:rPr lang="en-US" sz="2800"/>
              <a:t>⇔ ½.m.v</a:t>
            </a:r>
            <a:r>
              <a:rPr lang="en-US" sz="2800" baseline="30000"/>
              <a:t>2</a:t>
            </a:r>
            <a:r>
              <a:rPr lang="en-US" sz="2800"/>
              <a:t> = μ.m.g.s.cosα</a:t>
            </a:r>
          </a:p>
          <a:p>
            <a:pPr algn="ctr"/>
            <a:r>
              <a:rPr lang="en-US" sz="2800"/>
              <a:t>⇒ μ = ½.v</a:t>
            </a:r>
            <a:r>
              <a:rPr lang="en-US" sz="2800" baseline="30000"/>
              <a:t>2</a:t>
            </a:r>
            <a:r>
              <a:rPr lang="en-US" sz="2800"/>
              <a:t>/(g.s.cosα) ≈ 0,1</a:t>
            </a:r>
          </a:p>
        </p:txBody>
      </p:sp>
    </p:spTree>
    <p:extLst>
      <p:ext uri="{BB962C8B-B14F-4D97-AF65-F5344CB8AC3E}">
        <p14:creationId xmlns:p14="http://schemas.microsoft.com/office/powerpoint/2010/main" val="31447412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left)">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wipe(left)">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grpSp>
        <p:nvGrpSpPr>
          <p:cNvPr id="159" name="Google Shape;159;p1" descr="n106 zalo Ta Nham"/>
          <p:cNvGrpSpPr/>
          <p:nvPr/>
        </p:nvGrpSpPr>
        <p:grpSpPr>
          <a:xfrm>
            <a:off x="5799858" y="462610"/>
            <a:ext cx="5042125" cy="5036855"/>
            <a:chOff x="5425622" y="292790"/>
            <a:chExt cx="5834378" cy="5828280"/>
          </a:xfrm>
        </p:grpSpPr>
        <p:pic>
          <p:nvPicPr>
            <p:cNvPr id="160" name="Google Shape;160;p1"/>
            <p:cNvPicPr preferRelativeResize="0"/>
            <p:nvPr/>
          </p:nvPicPr>
          <p:blipFill rotWithShape="1">
            <a:blip r:embed="rId3">
              <a:alphaModFix/>
            </a:blip>
            <a:srcRect/>
            <a:stretch/>
          </p:blipFill>
          <p:spPr>
            <a:xfrm>
              <a:off x="5425622" y="292790"/>
              <a:ext cx="5834378" cy="5828280"/>
            </a:xfrm>
            <a:prstGeom prst="rect">
              <a:avLst/>
            </a:prstGeom>
            <a:noFill/>
            <a:ln>
              <a:noFill/>
            </a:ln>
          </p:spPr>
        </p:pic>
        <p:sp>
          <p:nvSpPr>
            <p:cNvPr id="161" name="Google Shape;161;p1"/>
            <p:cNvSpPr txBox="1"/>
            <p:nvPr/>
          </p:nvSpPr>
          <p:spPr>
            <a:xfrm rot="-6650339">
              <a:off x="6674685" y="1269286"/>
              <a:ext cx="2025648" cy="6766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chemeClr val="dk1"/>
                  </a:solidFill>
                  <a:latin typeface="Tahoma"/>
                  <a:ea typeface="Tahoma"/>
                  <a:cs typeface="Tahoma"/>
                  <a:sym typeface="Tahoma"/>
                </a:rPr>
                <a:t>30</a:t>
              </a:r>
              <a:endParaRPr sz="3200" b="1" i="0" u="none" strike="noStrike" cap="none">
                <a:solidFill>
                  <a:schemeClr val="dk1"/>
                </a:solidFill>
                <a:latin typeface="Tahoma"/>
                <a:ea typeface="Tahoma"/>
                <a:cs typeface="Tahoma"/>
                <a:sym typeface="Tahoma"/>
              </a:endParaRPr>
            </a:p>
          </p:txBody>
        </p:sp>
        <p:sp>
          <p:nvSpPr>
            <p:cNvPr id="162" name="Google Shape;162;p1"/>
            <p:cNvSpPr txBox="1"/>
            <p:nvPr/>
          </p:nvSpPr>
          <p:spPr>
            <a:xfrm rot="-9367408">
              <a:off x="5742637" y="2184872"/>
              <a:ext cx="2025648" cy="6766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chemeClr val="lt1"/>
                  </a:solidFill>
                  <a:latin typeface="Tahoma"/>
                  <a:ea typeface="Tahoma"/>
                  <a:cs typeface="Tahoma"/>
                  <a:sym typeface="Tahoma"/>
                </a:rPr>
                <a:t>40</a:t>
              </a:r>
              <a:endParaRPr sz="3200" b="1" i="0" u="none" strike="noStrike" cap="none">
                <a:solidFill>
                  <a:schemeClr val="lt1"/>
                </a:solidFill>
                <a:latin typeface="Tahoma"/>
                <a:ea typeface="Tahoma"/>
                <a:cs typeface="Tahoma"/>
                <a:sym typeface="Tahoma"/>
              </a:endParaRPr>
            </a:p>
          </p:txBody>
        </p:sp>
        <p:sp>
          <p:nvSpPr>
            <p:cNvPr id="163" name="Google Shape;163;p1"/>
            <p:cNvSpPr txBox="1"/>
            <p:nvPr/>
          </p:nvSpPr>
          <p:spPr>
            <a:xfrm rot="-4009724">
              <a:off x="8020996" y="1266361"/>
              <a:ext cx="2025648" cy="6766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chemeClr val="lt1"/>
                  </a:solidFill>
                  <a:latin typeface="Tahoma"/>
                  <a:ea typeface="Tahoma"/>
                  <a:cs typeface="Tahoma"/>
                  <a:sym typeface="Tahoma"/>
                </a:rPr>
                <a:t>20</a:t>
              </a:r>
              <a:endParaRPr sz="3200" b="1" i="0" u="none" strike="noStrike" cap="none">
                <a:solidFill>
                  <a:schemeClr val="lt1"/>
                </a:solidFill>
                <a:latin typeface="Tahoma"/>
                <a:ea typeface="Tahoma"/>
                <a:cs typeface="Tahoma"/>
                <a:sym typeface="Tahoma"/>
              </a:endParaRPr>
            </a:p>
          </p:txBody>
        </p:sp>
        <p:sp>
          <p:nvSpPr>
            <p:cNvPr id="164" name="Google Shape;164;p1"/>
            <p:cNvSpPr txBox="1"/>
            <p:nvPr/>
          </p:nvSpPr>
          <p:spPr>
            <a:xfrm rot="-1444915">
              <a:off x="8917980" y="2189476"/>
              <a:ext cx="2025648" cy="6766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chemeClr val="dk1"/>
                  </a:solidFill>
                  <a:latin typeface="Tahoma"/>
                  <a:ea typeface="Tahoma"/>
                  <a:cs typeface="Tahoma"/>
                  <a:sym typeface="Tahoma"/>
                </a:rPr>
                <a:t>10</a:t>
              </a:r>
              <a:endParaRPr sz="3200" b="1" i="0" u="none" strike="noStrike" cap="none">
                <a:solidFill>
                  <a:schemeClr val="dk1"/>
                </a:solidFill>
                <a:latin typeface="Tahoma"/>
                <a:ea typeface="Tahoma"/>
                <a:cs typeface="Tahoma"/>
                <a:sym typeface="Tahoma"/>
              </a:endParaRPr>
            </a:p>
          </p:txBody>
        </p:sp>
        <p:sp>
          <p:nvSpPr>
            <p:cNvPr id="165" name="Google Shape;165;p1"/>
            <p:cNvSpPr txBox="1"/>
            <p:nvPr/>
          </p:nvSpPr>
          <p:spPr>
            <a:xfrm rot="9501114">
              <a:off x="5697321" y="3524665"/>
              <a:ext cx="2025648" cy="6766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chemeClr val="dk1"/>
                  </a:solidFill>
                  <a:latin typeface="Tahoma"/>
                  <a:ea typeface="Tahoma"/>
                  <a:cs typeface="Tahoma"/>
                  <a:sym typeface="Tahoma"/>
                </a:rPr>
                <a:t>50</a:t>
              </a:r>
              <a:endParaRPr sz="3200" b="1" i="0" u="none" strike="noStrike" cap="none">
                <a:solidFill>
                  <a:schemeClr val="dk1"/>
                </a:solidFill>
                <a:latin typeface="Tahoma"/>
                <a:ea typeface="Tahoma"/>
                <a:cs typeface="Tahoma"/>
                <a:sym typeface="Tahoma"/>
              </a:endParaRPr>
            </a:p>
          </p:txBody>
        </p:sp>
        <p:sp>
          <p:nvSpPr>
            <p:cNvPr id="166" name="Google Shape;166;p1"/>
            <p:cNvSpPr txBox="1"/>
            <p:nvPr/>
          </p:nvSpPr>
          <p:spPr>
            <a:xfrm rot="6703311">
              <a:off x="6660976" y="4492996"/>
              <a:ext cx="2025648" cy="6766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chemeClr val="lt1"/>
                  </a:solidFill>
                  <a:latin typeface="Tahoma"/>
                  <a:ea typeface="Tahoma"/>
                  <a:cs typeface="Tahoma"/>
                  <a:sym typeface="Tahoma"/>
                </a:rPr>
                <a:t>60</a:t>
              </a:r>
              <a:endParaRPr sz="3200" b="1" i="0" u="none" strike="noStrike" cap="none" dirty="0">
                <a:solidFill>
                  <a:schemeClr val="lt1"/>
                </a:solidFill>
                <a:latin typeface="Tahoma"/>
                <a:ea typeface="Tahoma"/>
                <a:cs typeface="Tahoma"/>
                <a:sym typeface="Tahoma"/>
              </a:endParaRPr>
            </a:p>
          </p:txBody>
        </p:sp>
        <p:sp>
          <p:nvSpPr>
            <p:cNvPr id="167" name="Google Shape;167;p1"/>
            <p:cNvSpPr txBox="1"/>
            <p:nvPr/>
          </p:nvSpPr>
          <p:spPr>
            <a:xfrm rot="3829829">
              <a:off x="8019634" y="4500236"/>
              <a:ext cx="2025648" cy="6766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chemeClr val="dk1"/>
                  </a:solidFill>
                  <a:latin typeface="Tahoma"/>
                  <a:ea typeface="Tahoma"/>
                  <a:cs typeface="Tahoma"/>
                  <a:sym typeface="Tahoma"/>
                </a:rPr>
                <a:t>70</a:t>
              </a:r>
              <a:endParaRPr sz="3200" b="1" i="0" u="none" strike="noStrike" cap="none">
                <a:solidFill>
                  <a:schemeClr val="dk1"/>
                </a:solidFill>
                <a:latin typeface="Tahoma"/>
                <a:ea typeface="Tahoma"/>
                <a:cs typeface="Tahoma"/>
                <a:sym typeface="Tahoma"/>
              </a:endParaRPr>
            </a:p>
          </p:txBody>
        </p:sp>
        <p:sp>
          <p:nvSpPr>
            <p:cNvPr id="168" name="Google Shape;168;p1"/>
            <p:cNvSpPr txBox="1"/>
            <p:nvPr/>
          </p:nvSpPr>
          <p:spPr>
            <a:xfrm rot="1321648">
              <a:off x="8940448" y="3556175"/>
              <a:ext cx="2025648" cy="6766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chemeClr val="lt1"/>
                  </a:solidFill>
                  <a:latin typeface="Tahoma"/>
                  <a:ea typeface="Tahoma"/>
                  <a:cs typeface="Tahoma"/>
                  <a:sym typeface="Tahoma"/>
                </a:rPr>
                <a:t>80</a:t>
              </a:r>
              <a:endParaRPr sz="3200" b="1" i="0" u="none" strike="noStrike" cap="none">
                <a:solidFill>
                  <a:schemeClr val="lt1"/>
                </a:solidFill>
                <a:latin typeface="Tahoma"/>
                <a:ea typeface="Tahoma"/>
                <a:cs typeface="Tahoma"/>
                <a:sym typeface="Tahoma"/>
              </a:endParaRPr>
            </a:p>
          </p:txBody>
        </p:sp>
      </p:grpSp>
      <p:sp>
        <p:nvSpPr>
          <p:cNvPr id="169" name="Google Shape;169;p1" descr="n106 zalo Ta Nham"/>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0" name="quay" descr="n106 zalo Ta Nham"/>
          <p:cNvSpPr/>
          <p:nvPr/>
        </p:nvSpPr>
        <p:spPr>
          <a:xfrm>
            <a:off x="9259689" y="5856265"/>
            <a:ext cx="2704012" cy="849085"/>
          </a:xfrm>
          <a:prstGeom prst="roundRect">
            <a:avLst>
              <a:gd name="adj" fmla="val 16667"/>
            </a:avLst>
          </a:prstGeom>
          <a:solidFill>
            <a:srgbClr val="FF00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dirty="0">
                <a:solidFill>
                  <a:schemeClr val="lt1"/>
                </a:solidFill>
                <a:latin typeface="Tahoma"/>
                <a:ea typeface="Tahoma"/>
                <a:cs typeface="Tahoma"/>
                <a:sym typeface="Tahoma"/>
              </a:rPr>
              <a:t>QUAY</a:t>
            </a:r>
            <a:endParaRPr sz="2400" b="1" i="0" u="none" strike="noStrike" cap="none" dirty="0">
              <a:solidFill>
                <a:schemeClr val="lt1"/>
              </a:solidFill>
              <a:latin typeface="Tahoma"/>
              <a:ea typeface="Tahoma"/>
              <a:cs typeface="Tahoma"/>
              <a:sym typeface="Tahoma"/>
            </a:endParaRPr>
          </a:p>
        </p:txBody>
      </p:sp>
      <p:sp>
        <p:nvSpPr>
          <p:cNvPr id="171" name="Google Shape;171;p1" descr="n106 zalo Ta Nham">
            <a:hlinkClick r:id="rId4" action="ppaction://hlinksldjump"/>
          </p:cNvPr>
          <p:cNvSpPr/>
          <p:nvPr/>
        </p:nvSpPr>
        <p:spPr>
          <a:xfrm>
            <a:off x="1615171" y="2349383"/>
            <a:ext cx="1337688" cy="1337688"/>
          </a:xfrm>
          <a:prstGeom prst="roundRect">
            <a:avLst>
              <a:gd name="adj" fmla="val 16667"/>
            </a:avLst>
          </a:prstGeom>
          <a:ln>
            <a:headEnd type="none" w="sm" len="sm"/>
            <a:tailEnd type="none" w="sm" len="sm"/>
          </a:ln>
        </p:spPr>
        <p:style>
          <a:lnRef idx="1">
            <a:schemeClr val="accent5"/>
          </a:lnRef>
          <a:fillRef idx="2">
            <a:schemeClr val="accent5"/>
          </a:fillRef>
          <a:effectRef idx="1">
            <a:schemeClr val="accent5"/>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i="0" u="none" strike="noStrike" cap="none" dirty="0">
                <a:solidFill>
                  <a:schemeClr val="dk1"/>
                </a:solidFill>
                <a:latin typeface="Tahoma"/>
                <a:ea typeface="Tahoma"/>
                <a:cs typeface="Tahoma"/>
                <a:sym typeface="Tahoma"/>
              </a:rPr>
              <a:t>1</a:t>
            </a:r>
            <a:endParaRPr sz="4400" b="1" i="0" u="none" strike="noStrike" cap="none" dirty="0">
              <a:solidFill>
                <a:schemeClr val="dk1"/>
              </a:solidFill>
              <a:latin typeface="Tahoma"/>
              <a:ea typeface="Tahoma"/>
              <a:cs typeface="Tahoma"/>
              <a:sym typeface="Tahoma"/>
            </a:endParaRPr>
          </a:p>
        </p:txBody>
      </p:sp>
      <p:sp>
        <p:nvSpPr>
          <p:cNvPr id="172" name="Google Shape;172;p1" descr="n106 zalo Ta Nham">
            <a:hlinkClick r:id="rId5" action="ppaction://hlinksldjump"/>
          </p:cNvPr>
          <p:cNvSpPr/>
          <p:nvPr/>
        </p:nvSpPr>
        <p:spPr>
          <a:xfrm>
            <a:off x="3113088" y="2349383"/>
            <a:ext cx="1337688" cy="1337688"/>
          </a:xfrm>
          <a:prstGeom prst="roundRect">
            <a:avLst>
              <a:gd name="adj" fmla="val 16667"/>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i="0" u="none" strike="noStrike" cap="none">
                <a:solidFill>
                  <a:schemeClr val="dk1"/>
                </a:solidFill>
                <a:latin typeface="Tahoma"/>
                <a:ea typeface="Tahoma"/>
                <a:cs typeface="Tahoma"/>
                <a:sym typeface="Tahoma"/>
              </a:rPr>
              <a:t>2</a:t>
            </a:r>
            <a:endParaRPr sz="4400" b="1" i="0" u="none" strike="noStrike" cap="none">
              <a:solidFill>
                <a:schemeClr val="dk1"/>
              </a:solidFill>
              <a:latin typeface="Tahoma"/>
              <a:ea typeface="Tahoma"/>
              <a:cs typeface="Tahoma"/>
              <a:sym typeface="Tahoma"/>
            </a:endParaRPr>
          </a:p>
        </p:txBody>
      </p:sp>
      <p:sp>
        <p:nvSpPr>
          <p:cNvPr id="173" name="Google Shape;173;p1" descr="n106 zalo Ta Nham">
            <a:hlinkClick r:id="rId6" action="ppaction://hlinksldjump"/>
          </p:cNvPr>
          <p:cNvSpPr/>
          <p:nvPr/>
        </p:nvSpPr>
        <p:spPr>
          <a:xfrm>
            <a:off x="3113076" y="3878412"/>
            <a:ext cx="1337700" cy="1337700"/>
          </a:xfrm>
          <a:prstGeom prst="roundRect">
            <a:avLst>
              <a:gd name="adj" fmla="val 16667"/>
            </a:avLst>
          </a:prstGeom>
          <a:ln>
            <a:headEnd type="none" w="sm" len="sm"/>
            <a:tailEnd type="none" w="sm" len="sm"/>
          </a:ln>
        </p:spPr>
        <p:style>
          <a:lnRef idx="1">
            <a:schemeClr val="accent4"/>
          </a:lnRef>
          <a:fillRef idx="2">
            <a:schemeClr val="accent4"/>
          </a:fillRef>
          <a:effectRef idx="1">
            <a:schemeClr val="accent4"/>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dirty="0">
                <a:solidFill>
                  <a:schemeClr val="dk1"/>
                </a:solidFill>
                <a:latin typeface="Tahoma"/>
                <a:ea typeface="Tahoma"/>
                <a:cs typeface="Tahoma"/>
                <a:sym typeface="Tahoma"/>
              </a:rPr>
              <a:t>4</a:t>
            </a:r>
            <a:endParaRPr sz="4400" b="1" i="0" u="none" strike="noStrike" cap="none" dirty="0">
              <a:solidFill>
                <a:schemeClr val="dk1"/>
              </a:solidFill>
              <a:latin typeface="Tahoma"/>
              <a:ea typeface="Tahoma"/>
              <a:cs typeface="Tahoma"/>
              <a:sym typeface="Tahoma"/>
            </a:endParaRPr>
          </a:p>
        </p:txBody>
      </p:sp>
      <p:sp>
        <p:nvSpPr>
          <p:cNvPr id="174" name="Google Shape;174;p1" descr="n106 zalo Ta Nham">
            <a:hlinkClick r:id="rId7" action="ppaction://hlinksldjump"/>
          </p:cNvPr>
          <p:cNvSpPr/>
          <p:nvPr/>
        </p:nvSpPr>
        <p:spPr>
          <a:xfrm>
            <a:off x="1615929" y="3895456"/>
            <a:ext cx="1337688" cy="1337688"/>
          </a:xfrm>
          <a:prstGeom prst="roundRect">
            <a:avLst>
              <a:gd name="adj" fmla="val 16667"/>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dirty="0">
                <a:solidFill>
                  <a:schemeClr val="dk1"/>
                </a:solidFill>
                <a:latin typeface="Tahoma"/>
                <a:ea typeface="Tahoma"/>
                <a:cs typeface="Tahoma"/>
                <a:sym typeface="Tahoma"/>
              </a:rPr>
              <a:t>3</a:t>
            </a:r>
            <a:endParaRPr sz="4400" b="1" i="0" u="none" strike="noStrike" cap="none" dirty="0">
              <a:solidFill>
                <a:schemeClr val="dk1"/>
              </a:solidFill>
              <a:latin typeface="Tahoma"/>
              <a:ea typeface="Tahoma"/>
              <a:cs typeface="Tahoma"/>
              <a:sym typeface="Tahoma"/>
            </a:endParaRPr>
          </a:p>
        </p:txBody>
      </p:sp>
      <p:sp>
        <p:nvSpPr>
          <p:cNvPr id="180" name="Google Shape;180;p1" descr="n106 zalo Ta Nham"/>
          <p:cNvSpPr/>
          <p:nvPr/>
        </p:nvSpPr>
        <p:spPr>
          <a:xfrm>
            <a:off x="402426" y="95110"/>
            <a:ext cx="5121915"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i="0" u="none" strike="noStrike" cap="none" dirty="0">
                <a:solidFill>
                  <a:srgbClr val="00B0F0"/>
                </a:solidFill>
                <a:latin typeface="Tahoma"/>
                <a:ea typeface="Tahoma"/>
                <a:cs typeface="Tahoma"/>
                <a:sym typeface="Tahoma"/>
              </a:rPr>
              <a:t>VÒNG QUAY </a:t>
            </a:r>
            <a:endParaRPr dirty="0">
              <a:solidFill>
                <a:srgbClr val="00B0F0"/>
              </a:solidFill>
            </a:endParaRPr>
          </a:p>
          <a:p>
            <a:pPr marL="0" marR="0" lvl="0" indent="0" algn="ctr" rtl="0">
              <a:spcBef>
                <a:spcPts val="0"/>
              </a:spcBef>
              <a:spcAft>
                <a:spcPts val="0"/>
              </a:spcAft>
              <a:buNone/>
            </a:pPr>
            <a:r>
              <a:rPr lang="en-US" sz="6000" b="1" i="0" u="none" strike="noStrike" cap="none" dirty="0">
                <a:solidFill>
                  <a:srgbClr val="00B0F0"/>
                </a:solidFill>
                <a:latin typeface="Tahoma"/>
                <a:ea typeface="Tahoma"/>
                <a:cs typeface="Tahoma"/>
                <a:sym typeface="Tahoma"/>
              </a:rPr>
              <a:t>MAY MẮN</a:t>
            </a:r>
            <a:endParaRPr dirty="0">
              <a:solidFill>
                <a:srgbClr val="00B0F0"/>
              </a:solidFill>
            </a:endParaRPr>
          </a:p>
        </p:txBody>
      </p:sp>
      <p:pic>
        <p:nvPicPr>
          <p:cNvPr id="181" name="Google Shape;181;p1" descr="n106 zalo Ta Nham"/>
          <p:cNvPicPr preferRelativeResize="0"/>
          <p:nvPr/>
        </p:nvPicPr>
        <p:blipFill rotWithShape="1">
          <a:blip r:embed="rId8">
            <a:alphaModFix/>
          </a:blip>
          <a:srcRect/>
          <a:stretch/>
        </p:blipFill>
        <p:spPr>
          <a:xfrm>
            <a:off x="724807" y="845531"/>
            <a:ext cx="495300" cy="438150"/>
          </a:xfrm>
          <a:prstGeom prst="rect">
            <a:avLst/>
          </a:prstGeom>
          <a:noFill/>
          <a:ln>
            <a:noFill/>
          </a:ln>
        </p:spPr>
      </p:pic>
      <p:pic>
        <p:nvPicPr>
          <p:cNvPr id="182" name="Google Shape;182;p1" descr="n106 zalo Ta Nham"/>
          <p:cNvPicPr preferRelativeResize="0"/>
          <p:nvPr/>
        </p:nvPicPr>
        <p:blipFill rotWithShape="1">
          <a:blip r:embed="rId8">
            <a:alphaModFix/>
          </a:blip>
          <a:srcRect/>
          <a:stretch/>
        </p:blipFill>
        <p:spPr>
          <a:xfrm>
            <a:off x="2829739" y="1207472"/>
            <a:ext cx="495300" cy="438150"/>
          </a:xfrm>
          <a:prstGeom prst="rect">
            <a:avLst/>
          </a:prstGeom>
          <a:noFill/>
          <a:ln>
            <a:noFill/>
          </a:ln>
        </p:spPr>
      </p:pic>
      <p:pic>
        <p:nvPicPr>
          <p:cNvPr id="183" name="Google Shape;183;p1" descr="n106 zalo Ta Nham"/>
          <p:cNvPicPr preferRelativeResize="0"/>
          <p:nvPr/>
        </p:nvPicPr>
        <p:blipFill rotWithShape="1">
          <a:blip r:embed="rId8">
            <a:alphaModFix/>
          </a:blip>
          <a:srcRect/>
          <a:stretch/>
        </p:blipFill>
        <p:spPr>
          <a:xfrm>
            <a:off x="4919150" y="680278"/>
            <a:ext cx="495300" cy="438150"/>
          </a:xfrm>
          <a:prstGeom prst="rect">
            <a:avLst/>
          </a:prstGeom>
          <a:noFill/>
          <a:ln>
            <a:noFill/>
          </a:ln>
        </p:spPr>
      </p:pic>
      <p:pic>
        <p:nvPicPr>
          <p:cNvPr id="184" name="Google Shape;184;p1" descr="n106 zalo Ta Nham"/>
          <p:cNvPicPr preferRelativeResize="0"/>
          <p:nvPr/>
        </p:nvPicPr>
        <p:blipFill rotWithShape="1">
          <a:blip r:embed="rId9">
            <a:alphaModFix/>
          </a:blip>
          <a:srcRect/>
          <a:stretch/>
        </p:blipFill>
        <p:spPr>
          <a:xfrm>
            <a:off x="11111830" y="478508"/>
            <a:ext cx="714375" cy="1190625"/>
          </a:xfrm>
          <a:prstGeom prst="rect">
            <a:avLst/>
          </a:prstGeom>
          <a:noFill/>
          <a:ln>
            <a:noFill/>
          </a:ln>
        </p:spPr>
      </p:pic>
      <p:pic>
        <p:nvPicPr>
          <p:cNvPr id="185" name="Google Shape;185;p1" descr="n106 zalo Ta Nham"/>
          <p:cNvPicPr preferRelativeResize="0"/>
          <p:nvPr/>
        </p:nvPicPr>
        <p:blipFill rotWithShape="1">
          <a:blip r:embed="rId10">
            <a:alphaModFix/>
          </a:blip>
          <a:srcRect/>
          <a:stretch/>
        </p:blipFill>
        <p:spPr>
          <a:xfrm>
            <a:off x="7646194" y="2397345"/>
            <a:ext cx="1354214" cy="1155064"/>
          </a:xfrm>
          <a:prstGeom prst="rect">
            <a:avLst/>
          </a:prstGeom>
          <a:noFill/>
          <a:ln>
            <a:noFill/>
          </a:ln>
        </p:spPr>
      </p:pic>
      <p:pic>
        <p:nvPicPr>
          <p:cNvPr id="186" name="Google Shape;186;p1" descr="n106 zalo Ta Nham"/>
          <p:cNvPicPr preferRelativeResize="0"/>
          <p:nvPr/>
        </p:nvPicPr>
        <p:blipFill rotWithShape="1">
          <a:blip r:embed="rId11">
            <a:alphaModFix/>
          </a:blip>
          <a:srcRect/>
          <a:stretch/>
        </p:blipFill>
        <p:spPr>
          <a:xfrm>
            <a:off x="9714152" y="-693733"/>
            <a:ext cx="609600" cy="609600"/>
          </a:xfrm>
          <a:prstGeom prst="rect">
            <a:avLst/>
          </a:prstGeom>
          <a:noFill/>
          <a:ln>
            <a:noFill/>
          </a:ln>
        </p:spPr>
      </p:pic>
      <p:sp>
        <p:nvSpPr>
          <p:cNvPr id="187" name="Google Shape;187;p1" descr="n106 zalo Ta Nham"/>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8" name="Google Shape;188;p1" descr="n106 zalo Ta Nham"/>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9" name="Google Shape;189;p1" descr="n106 zalo Ta Nham"/>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0" name="Google Shape;190;p1" descr="n106 zalo Ta Nham"/>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1" name="Google Shape;191;p1" descr="n106 zalo Ta Nham"/>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2" name="Google Shape;192;p1" descr="n106 zalo Ta Nham"/>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3" name="Google Shape;193;p1" descr="n106 zalo Ta Nham"/>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4" name="Google Shape;194;p1" descr="n106 zalo Ta Nham"/>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5" name="Google Shape;195;p1" descr="n106 zalo Ta Nham"/>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6" name="Google Shape;196;p1" descr="n106 zalo Ta Nham"/>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7" name="Google Shape;197;p1" descr="n106 zalo Ta Nham"/>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8" name="Google Shape;198;p1" descr="n106 zalo Ta Nham"/>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9" name="Google Shape;199;p1" descr="n106 zalo Ta Nham"/>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0" name="Google Shape;200;p1" descr="n106 zalo Ta Nham"/>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1" name="Google Shape;201;p1" descr="n106 zalo Ta Nham"/>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2" name="Google Shape;202;p1" descr="n106 zalo Ta Nham"/>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3" name="Google Shape;203;p1" descr="n106 zalo Ta Nham"/>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4" name="Google Shape;204;p1" descr="n106 zalo Ta Nham"/>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5" name="Google Shape;205;p1" descr="n106 zalo Ta Nham"/>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6" name="Google Shape;206;p1" descr="n106 zalo Ta Nham"/>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7" name="Google Shape;207;p1" descr="n106 zalo Ta Nham">
            <a:hlinkClick r:id="rId12" action="ppaction://hlinksldjump"/>
          </p:cNvPr>
          <p:cNvSpPr/>
          <p:nvPr/>
        </p:nvSpPr>
        <p:spPr>
          <a:xfrm rot="5400000">
            <a:off x="11351621" y="2586449"/>
            <a:ext cx="783772" cy="783770"/>
          </a:xfrm>
          <a:prstGeom prst="heart">
            <a:avLst/>
          </a:prstGeom>
          <a:solidFill>
            <a:srgbClr val="FFCC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88862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87"/>
                                        </p:tgtEl>
                                      </p:cBhvr>
                                    </p:animEffect>
                                    <p:set>
                                      <p:cBhvr>
                                        <p:cTn id="7" dur="1" fill="hold">
                                          <p:stCondLst>
                                            <p:cond delay="500"/>
                                          </p:stCondLst>
                                        </p:cTn>
                                        <p:tgtEl>
                                          <p:spTgt spid="18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88"/>
                                        </p:tgtEl>
                                      </p:cBhvr>
                                    </p:animEffect>
                                    <p:set>
                                      <p:cBhvr>
                                        <p:cTn id="12" dur="1" fill="hold">
                                          <p:stCondLst>
                                            <p:cond delay="500"/>
                                          </p:stCondLst>
                                        </p:cTn>
                                        <p:tgtEl>
                                          <p:spTgt spid="18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89"/>
                                        </p:tgtEl>
                                      </p:cBhvr>
                                    </p:animEffect>
                                    <p:set>
                                      <p:cBhvr>
                                        <p:cTn id="17" dur="1" fill="hold">
                                          <p:stCondLst>
                                            <p:cond delay="500"/>
                                          </p:stCondLst>
                                        </p:cTn>
                                        <p:tgtEl>
                                          <p:spTgt spid="18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90"/>
                                        </p:tgtEl>
                                      </p:cBhvr>
                                    </p:animEffect>
                                    <p:set>
                                      <p:cBhvr>
                                        <p:cTn id="22" dur="1" fill="hold">
                                          <p:stCondLst>
                                            <p:cond delay="500"/>
                                          </p:stCondLst>
                                        </p:cTn>
                                        <p:tgtEl>
                                          <p:spTgt spid="19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91"/>
                                        </p:tgtEl>
                                      </p:cBhvr>
                                    </p:animEffect>
                                    <p:set>
                                      <p:cBhvr>
                                        <p:cTn id="27" dur="1" fill="hold">
                                          <p:stCondLst>
                                            <p:cond delay="500"/>
                                          </p:stCondLst>
                                        </p:cTn>
                                        <p:tgtEl>
                                          <p:spTgt spid="19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92"/>
                                        </p:tgtEl>
                                      </p:cBhvr>
                                    </p:animEffect>
                                    <p:set>
                                      <p:cBhvr>
                                        <p:cTn id="32" dur="1" fill="hold">
                                          <p:stCondLst>
                                            <p:cond delay="500"/>
                                          </p:stCondLst>
                                        </p:cTn>
                                        <p:tgtEl>
                                          <p:spTgt spid="19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93"/>
                                        </p:tgtEl>
                                      </p:cBhvr>
                                    </p:animEffect>
                                    <p:set>
                                      <p:cBhvr>
                                        <p:cTn id="37" dur="1" fill="hold">
                                          <p:stCondLst>
                                            <p:cond delay="500"/>
                                          </p:stCondLst>
                                        </p:cTn>
                                        <p:tgtEl>
                                          <p:spTgt spid="19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94"/>
                                        </p:tgtEl>
                                      </p:cBhvr>
                                    </p:animEffect>
                                    <p:set>
                                      <p:cBhvr>
                                        <p:cTn id="42" dur="1" fill="hold">
                                          <p:stCondLst>
                                            <p:cond delay="500"/>
                                          </p:stCondLst>
                                        </p:cTn>
                                        <p:tgtEl>
                                          <p:spTgt spid="19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95"/>
                                        </p:tgtEl>
                                      </p:cBhvr>
                                    </p:animEffect>
                                    <p:set>
                                      <p:cBhvr>
                                        <p:cTn id="47" dur="1" fill="hold">
                                          <p:stCondLst>
                                            <p:cond delay="500"/>
                                          </p:stCondLst>
                                        </p:cTn>
                                        <p:tgtEl>
                                          <p:spTgt spid="19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96"/>
                                        </p:tgtEl>
                                      </p:cBhvr>
                                    </p:animEffect>
                                    <p:set>
                                      <p:cBhvr>
                                        <p:cTn id="52" dur="1" fill="hold">
                                          <p:stCondLst>
                                            <p:cond delay="500"/>
                                          </p:stCondLst>
                                        </p:cTn>
                                        <p:tgtEl>
                                          <p:spTgt spid="19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97"/>
                                        </p:tgtEl>
                                      </p:cBhvr>
                                    </p:animEffect>
                                    <p:set>
                                      <p:cBhvr>
                                        <p:cTn id="57" dur="1" fill="hold">
                                          <p:stCondLst>
                                            <p:cond delay="500"/>
                                          </p:stCondLst>
                                        </p:cTn>
                                        <p:tgtEl>
                                          <p:spTgt spid="19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98"/>
                                        </p:tgtEl>
                                      </p:cBhvr>
                                    </p:animEffect>
                                    <p:set>
                                      <p:cBhvr>
                                        <p:cTn id="62" dur="1" fill="hold">
                                          <p:stCondLst>
                                            <p:cond delay="500"/>
                                          </p:stCondLst>
                                        </p:cTn>
                                        <p:tgtEl>
                                          <p:spTgt spid="19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99"/>
                                        </p:tgtEl>
                                      </p:cBhvr>
                                    </p:animEffect>
                                    <p:set>
                                      <p:cBhvr>
                                        <p:cTn id="67" dur="1" fill="hold">
                                          <p:stCondLst>
                                            <p:cond delay="500"/>
                                          </p:stCondLst>
                                        </p:cTn>
                                        <p:tgtEl>
                                          <p:spTgt spid="19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00"/>
                                        </p:tgtEl>
                                      </p:cBhvr>
                                    </p:animEffect>
                                    <p:set>
                                      <p:cBhvr>
                                        <p:cTn id="72" dur="1" fill="hold">
                                          <p:stCondLst>
                                            <p:cond delay="500"/>
                                          </p:stCondLst>
                                        </p:cTn>
                                        <p:tgtEl>
                                          <p:spTgt spid="20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201"/>
                                        </p:tgtEl>
                                      </p:cBhvr>
                                    </p:animEffect>
                                    <p:set>
                                      <p:cBhvr>
                                        <p:cTn id="77" dur="1" fill="hold">
                                          <p:stCondLst>
                                            <p:cond delay="500"/>
                                          </p:stCondLst>
                                        </p:cTn>
                                        <p:tgtEl>
                                          <p:spTgt spid="20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202"/>
                                        </p:tgtEl>
                                      </p:cBhvr>
                                    </p:animEffect>
                                    <p:set>
                                      <p:cBhvr>
                                        <p:cTn id="82" dur="1" fill="hold">
                                          <p:stCondLst>
                                            <p:cond delay="500"/>
                                          </p:stCondLst>
                                        </p:cTn>
                                        <p:tgtEl>
                                          <p:spTgt spid="20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203"/>
                                        </p:tgtEl>
                                      </p:cBhvr>
                                    </p:animEffect>
                                    <p:set>
                                      <p:cBhvr>
                                        <p:cTn id="87" dur="1" fill="hold">
                                          <p:stCondLst>
                                            <p:cond delay="500"/>
                                          </p:stCondLst>
                                        </p:cTn>
                                        <p:tgtEl>
                                          <p:spTgt spid="20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500"/>
                                        <p:tgtEl>
                                          <p:spTgt spid="204"/>
                                        </p:tgtEl>
                                      </p:cBhvr>
                                    </p:animEffect>
                                    <p:set>
                                      <p:cBhvr>
                                        <p:cTn id="92" dur="1" fill="hold">
                                          <p:stCondLst>
                                            <p:cond delay="500"/>
                                          </p:stCondLst>
                                        </p:cTn>
                                        <p:tgtEl>
                                          <p:spTgt spid="20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205"/>
                                        </p:tgtEl>
                                      </p:cBhvr>
                                    </p:animEffect>
                                    <p:set>
                                      <p:cBhvr>
                                        <p:cTn id="97" dur="1" fill="hold">
                                          <p:stCondLst>
                                            <p:cond delay="500"/>
                                          </p:stCondLst>
                                        </p:cTn>
                                        <p:tgtEl>
                                          <p:spTgt spid="20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206"/>
                                        </p:tgtEl>
                                      </p:cBhvr>
                                    </p:animEffect>
                                    <p:set>
                                      <p:cBhvr>
                                        <p:cTn id="102" dur="1" fill="hold">
                                          <p:stCondLst>
                                            <p:cond delay="500"/>
                                          </p:stCondLst>
                                        </p:cTn>
                                        <p:tgtEl>
                                          <p:spTgt spid="2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3" restart="whenNotActive" fill="hold" evtFilter="cancelBubble" nodeType="interactiveSeq">
                <p:stCondLst>
                  <p:cond evt="onClick" delay="0">
                    <p:tgtEl>
                      <p:spTgt spid="170"/>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repeatCount="indefinite" fill="hold" nodeType="clickEffect">
                                  <p:stCondLst>
                                    <p:cond delay="0"/>
                                  </p:stCondLst>
                                  <p:endCondLst>
                                    <p:cond evt="onNext" delay="0">
                                      <p:tgtEl>
                                        <p:sldTgt/>
                                      </p:tgtEl>
                                    </p:cond>
                                  </p:endCondLst>
                                  <p:childTnLst>
                                    <p:animRot by="-21600000">
                                      <p:cBhvr>
                                        <p:cTn id="107" dur="500" fill="hold"/>
                                        <p:tgtEl>
                                          <p:spTgt spid="159"/>
                                        </p:tgtEl>
                                        <p:attrNameLst>
                                          <p:attrName>r</p:attrName>
                                        </p:attrNameLst>
                                      </p:cBhvr>
                                    </p:animRot>
                                  </p:childTnLst>
                                </p:cTn>
                              </p:par>
                            </p:childTnLst>
                          </p:cTn>
                        </p:par>
                      </p:childTnLst>
                    </p:cTn>
                  </p:par>
                </p:childTnLst>
              </p:cTn>
              <p:nextCondLst>
                <p:cond evt="onClick" delay="0">
                  <p:tgtEl>
                    <p:spTgt spid="170"/>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descr="n106 zalo Ta Nham"/>
          <p:cNvSpPr>
            <a:spLocks noGrp="1"/>
          </p:cNvSpPr>
          <p:nvPr>
            <p:ph type="title"/>
          </p:nvPr>
        </p:nvSpPr>
        <p:spPr>
          <a:xfrm>
            <a:off x="381000" y="152400"/>
            <a:ext cx="4114800" cy="838200"/>
          </a:xfrm>
        </p:spPr>
        <p:txBody>
          <a:bodyPr>
            <a:noAutofit/>
          </a:bodyPr>
          <a:lstStyle/>
          <a:p>
            <a:r>
              <a:rPr lang="en-US" sz="4400" b="1">
                <a:ln w="0"/>
                <a:effectLst>
                  <a:innerShdw blurRad="63500" dist="50800" dir="13500000">
                    <a:prstClr val="black">
                      <a:alpha val="50000"/>
                    </a:prstClr>
                  </a:innerShdw>
                </a:effectLst>
              </a:rPr>
              <a:t>II. THẾ NĂNG</a:t>
            </a:r>
            <a:endParaRPr lang="en-US" sz="4400" b="1" dirty="0">
              <a:ln w="0"/>
              <a:effectLst>
                <a:innerShdw blurRad="63500" dist="50800" dir="13500000">
                  <a:prstClr val="black">
                    <a:alpha val="50000"/>
                  </a:prstClr>
                </a:innerShdw>
              </a:effectLst>
            </a:endParaRPr>
          </a:p>
        </p:txBody>
      </p:sp>
      <p:pic>
        <p:nvPicPr>
          <p:cNvPr id="2050" name="Picture 2" descr="n106 zalo Ta Nham">
            <a:extLst>
              <a:ext uri="{FF2B5EF4-FFF2-40B4-BE49-F238E27FC236}">
                <a16:creationId xmlns:a16="http://schemas.microsoft.com/office/drawing/2014/main" id="{5E2532D5-808C-C6DB-A36B-55659FCADB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8724" y="990600"/>
            <a:ext cx="7310076" cy="5327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19033"/>
      </p:ext>
    </p:extLst>
  </p:cSld>
  <p:clrMapOvr>
    <a:masterClrMapping/>
  </p:clrMapOvr>
  <p:transition spd="slow">
    <p:randomBar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106 zalo Ta Nham"/>
          <p:cNvSpPr>
            <a:spLocks noGrp="1"/>
          </p:cNvSpPr>
          <p:nvPr>
            <p:ph type="title"/>
          </p:nvPr>
        </p:nvSpPr>
        <p:spPr>
          <a:xfrm>
            <a:off x="1181100" y="228600"/>
            <a:ext cx="9829800" cy="609600"/>
          </a:xfrm>
        </p:spPr>
        <p:txBody>
          <a:bodyPr>
            <a:noAutofit/>
          </a:bodyPr>
          <a:lstStyle/>
          <a:p>
            <a:pPr algn="ctr"/>
            <a:r>
              <a:rPr lang="en-GB" sz="4000" b="1" dirty="0"/>
              <a:t>PHIẾU </a:t>
            </a:r>
            <a:r>
              <a:rPr lang="en-GB" sz="4000" b="1"/>
              <a:t>HỌC TẬP SỐ 3</a:t>
            </a:r>
            <a:endParaRPr lang="en-GB" sz="4000" b="1" dirty="0"/>
          </a:p>
        </p:txBody>
      </p:sp>
      <p:sp>
        <p:nvSpPr>
          <p:cNvPr id="4" name="Content Placeholder 3" descr="n106 zalo Ta Nham"/>
          <p:cNvSpPr>
            <a:spLocks noGrp="1"/>
          </p:cNvSpPr>
          <p:nvPr>
            <p:ph sz="half" idx="2"/>
          </p:nvPr>
        </p:nvSpPr>
        <p:spPr>
          <a:xfrm>
            <a:off x="304800" y="820449"/>
            <a:ext cx="11582400" cy="1008351"/>
          </a:xfrm>
        </p:spPr>
        <p:style>
          <a:lnRef idx="1">
            <a:schemeClr val="accent4"/>
          </a:lnRef>
          <a:fillRef idx="3">
            <a:schemeClr val="accent4"/>
          </a:fillRef>
          <a:effectRef idx="2">
            <a:schemeClr val="accent4"/>
          </a:effectRef>
          <a:fontRef idx="minor">
            <a:schemeClr val="lt1"/>
          </a:fontRef>
        </p:style>
        <p:txBody>
          <a:bodyPr>
            <a:noAutofit/>
          </a:bodyPr>
          <a:lstStyle/>
          <a:p>
            <a:pPr marL="0" indent="0" algn="just">
              <a:lnSpc>
                <a:spcPct val="114000"/>
              </a:lnSpc>
              <a:spcBef>
                <a:spcPts val="0"/>
              </a:spcBef>
              <a:spcAft>
                <a:spcPts val="0"/>
              </a:spcAft>
              <a:buNone/>
            </a:pPr>
            <a:r>
              <a:rPr lang="vi-VN" sz="2600" b="1">
                <a:solidFill>
                  <a:schemeClr val="bg1"/>
                </a:solidFill>
                <a:ea typeface="Times New Roman"/>
              </a:rPr>
              <a:t>Câu 1. </a:t>
            </a:r>
            <a:r>
              <a:rPr lang="vi-VN" sz="2600">
                <a:solidFill>
                  <a:schemeClr val="bg1"/>
                </a:solidFill>
                <a:ea typeface="Times New Roman"/>
              </a:rPr>
              <a:t>Nêu khái niệm và công thức tính thế năng trọng trường? Đơn vị của thế năng? Thế năng trọng trường của vật phụ thuộc vào những yếu tố nào?</a:t>
            </a:r>
          </a:p>
        </p:txBody>
      </p:sp>
      <p:sp>
        <p:nvSpPr>
          <p:cNvPr id="5" name="TextBox 4" descr="n106 zalo Ta Nham">
            <a:extLst>
              <a:ext uri="{FF2B5EF4-FFF2-40B4-BE49-F238E27FC236}">
                <a16:creationId xmlns:a16="http://schemas.microsoft.com/office/drawing/2014/main" id="{05BC78EC-275E-6158-88EE-027DBE860EBC}"/>
              </a:ext>
            </a:extLst>
          </p:cNvPr>
          <p:cNvSpPr txBox="1"/>
          <p:nvPr/>
        </p:nvSpPr>
        <p:spPr>
          <a:xfrm>
            <a:off x="304800" y="2075752"/>
            <a:ext cx="7848600" cy="3693319"/>
          </a:xfrm>
          <a:prstGeom prst="rect">
            <a:avLst/>
          </a:prstGeom>
          <a:solidFill>
            <a:schemeClr val="accent3">
              <a:lumMod val="40000"/>
              <a:lumOff val="60000"/>
            </a:schemeClr>
          </a:solidFill>
          <a:ln w="28575">
            <a:noFill/>
            <a:prstDash val="sysDash"/>
          </a:ln>
        </p:spPr>
        <p:txBody>
          <a:bodyPr wrap="square">
            <a:spAutoFit/>
          </a:bodyPr>
          <a:lstStyle/>
          <a:p>
            <a:pPr algn="just"/>
            <a:r>
              <a:rPr lang="pt-BR" sz="2600"/>
              <a:t>- Một vật đặt ở độ cao h so với mặt đất thì lưu trữ năng lượng dưới dạng thế năng. Vì thế năng này liên quan đến trọng lực nên được gọi là thế năng trọng trường.</a:t>
            </a:r>
            <a:endParaRPr lang="en-US" sz="2600"/>
          </a:p>
          <a:p>
            <a:pPr algn="just"/>
            <a:r>
              <a:rPr lang="pt-BR" sz="2600"/>
              <a:t>- Công thức tính thế năng trọng trường:</a:t>
            </a:r>
          </a:p>
          <a:p>
            <a:pPr algn="ctr"/>
            <a:r>
              <a:rPr lang="pt-BR" sz="2600"/>
              <a:t>W</a:t>
            </a:r>
            <a:r>
              <a:rPr lang="pt-BR" sz="2600" baseline="-25000"/>
              <a:t>t</a:t>
            </a:r>
            <a:r>
              <a:rPr lang="pt-BR" sz="2600"/>
              <a:t> = P.h = mgh</a:t>
            </a:r>
            <a:endParaRPr lang="en-US" sz="2600"/>
          </a:p>
          <a:p>
            <a:pPr algn="just"/>
            <a:r>
              <a:rPr lang="pt-BR" sz="2600"/>
              <a:t>- </a:t>
            </a:r>
            <a:r>
              <a:rPr lang="en-US" sz="2600"/>
              <a:t>Đơn vị: Jun (J)</a:t>
            </a:r>
          </a:p>
          <a:p>
            <a:pPr algn="just"/>
            <a:r>
              <a:rPr lang="en-US" sz="2600">
                <a:sym typeface="Symbol" panose="05050102010706020507" pitchFamily="18" charset="2"/>
              </a:rPr>
              <a:t></a:t>
            </a:r>
            <a:r>
              <a:rPr lang="en-US" sz="2600"/>
              <a:t> Thế năng trọng trường phụ thuộc vào khối lượng, gia tốc trọng trường và độ cao h so với mốc.</a:t>
            </a:r>
          </a:p>
        </p:txBody>
      </p:sp>
      <p:pic>
        <p:nvPicPr>
          <p:cNvPr id="6" name="Picture 2" descr="n106 zalo Ta Nham">
            <a:extLst>
              <a:ext uri="{FF2B5EF4-FFF2-40B4-BE49-F238E27FC236}">
                <a16:creationId xmlns:a16="http://schemas.microsoft.com/office/drawing/2014/main" id="{D34D7F80-CE6C-A8C6-B2F4-646C1C0F58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0" y="2075752"/>
            <a:ext cx="3505200" cy="2554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225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left)">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left)">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106 zalo Ta Nham"/>
          <p:cNvSpPr>
            <a:spLocks noGrp="1"/>
          </p:cNvSpPr>
          <p:nvPr>
            <p:ph type="title"/>
          </p:nvPr>
        </p:nvSpPr>
        <p:spPr>
          <a:xfrm>
            <a:off x="1181100" y="228600"/>
            <a:ext cx="9829800" cy="609600"/>
          </a:xfrm>
        </p:spPr>
        <p:txBody>
          <a:bodyPr>
            <a:noAutofit/>
          </a:bodyPr>
          <a:lstStyle/>
          <a:p>
            <a:pPr algn="ctr"/>
            <a:r>
              <a:rPr lang="en-GB" sz="4000" b="1" dirty="0"/>
              <a:t>PHIẾU </a:t>
            </a:r>
            <a:r>
              <a:rPr lang="en-GB" sz="4000" b="1"/>
              <a:t>HỌC TẬP SỐ 3</a:t>
            </a:r>
            <a:endParaRPr lang="en-GB" sz="4000" b="1" dirty="0"/>
          </a:p>
        </p:txBody>
      </p:sp>
      <p:sp>
        <p:nvSpPr>
          <p:cNvPr id="4" name="Content Placeholder 3" descr="n106 zalo Ta Nham"/>
          <p:cNvSpPr>
            <a:spLocks noGrp="1"/>
          </p:cNvSpPr>
          <p:nvPr>
            <p:ph sz="half" idx="2"/>
          </p:nvPr>
        </p:nvSpPr>
        <p:spPr>
          <a:xfrm>
            <a:off x="304800" y="820449"/>
            <a:ext cx="11582400" cy="2303751"/>
          </a:xfrm>
          <a:solidFill>
            <a:schemeClr val="accent4">
              <a:alpha val="70000"/>
            </a:schemeClr>
          </a:solidFill>
        </p:spPr>
        <p:style>
          <a:lnRef idx="1">
            <a:schemeClr val="accent4"/>
          </a:lnRef>
          <a:fillRef idx="3">
            <a:schemeClr val="accent4"/>
          </a:fillRef>
          <a:effectRef idx="2">
            <a:schemeClr val="accent4"/>
          </a:effectRef>
          <a:fontRef idx="minor">
            <a:schemeClr val="lt1"/>
          </a:fontRef>
        </p:style>
        <p:txBody>
          <a:bodyPr>
            <a:noAutofit/>
          </a:bodyPr>
          <a:lstStyle/>
          <a:p>
            <a:pPr marL="0" indent="0" algn="just">
              <a:lnSpc>
                <a:spcPct val="100000"/>
              </a:lnSpc>
              <a:spcBef>
                <a:spcPts val="0"/>
              </a:spcBef>
              <a:spcAft>
                <a:spcPts val="0"/>
              </a:spcAft>
              <a:buNone/>
            </a:pPr>
            <a:r>
              <a:rPr lang="vi-VN" sz="2400" b="1">
                <a:solidFill>
                  <a:schemeClr val="bg1"/>
                </a:solidFill>
                <a:ea typeface="Times New Roman"/>
              </a:rPr>
              <a:t>Câu  2. </a:t>
            </a:r>
            <a:r>
              <a:rPr lang="vi-VN" sz="2400">
                <a:solidFill>
                  <a:schemeClr val="bg1"/>
                </a:solidFill>
                <a:ea typeface="Times New Roman"/>
              </a:rPr>
              <a:t>Máy đóng cọc (Hình 25.3) hoạt động như sau: Búa máy được nâng lên đến một độ cao nhất định rồi thả cho rơi xuống cọc cần đóng.</a:t>
            </a:r>
            <a:endParaRPr lang="en-US" sz="2400">
              <a:solidFill>
                <a:schemeClr val="bg1"/>
              </a:solidFill>
              <a:ea typeface="Times New Roman"/>
            </a:endParaRPr>
          </a:p>
          <a:p>
            <a:pPr marL="0" indent="0" algn="just">
              <a:lnSpc>
                <a:spcPct val="100000"/>
              </a:lnSpc>
              <a:spcBef>
                <a:spcPts val="0"/>
              </a:spcBef>
              <a:spcAft>
                <a:spcPts val="0"/>
              </a:spcAft>
              <a:buNone/>
            </a:pPr>
            <a:r>
              <a:rPr lang="vi-VN" sz="2400" b="1">
                <a:solidFill>
                  <a:schemeClr val="bg1"/>
                </a:solidFill>
                <a:ea typeface="Times New Roman"/>
              </a:rPr>
              <a:t>a. </a:t>
            </a:r>
            <a:r>
              <a:rPr lang="vi-VN" sz="2400">
                <a:solidFill>
                  <a:schemeClr val="bg1"/>
                </a:solidFill>
                <a:ea typeface="Times New Roman"/>
              </a:rPr>
              <a:t>Khi búa đang ở một độ cao nhất định thì năng lượng của nó tồn tại dưới dạng nào? Năng lượng đó do đâu mà có?</a:t>
            </a:r>
          </a:p>
          <a:p>
            <a:pPr marL="0" indent="0" algn="just">
              <a:lnSpc>
                <a:spcPct val="100000"/>
              </a:lnSpc>
              <a:spcBef>
                <a:spcPts val="0"/>
              </a:spcBef>
              <a:spcAft>
                <a:spcPts val="0"/>
              </a:spcAft>
              <a:buNone/>
            </a:pPr>
            <a:r>
              <a:rPr lang="vi-VN" sz="2400" b="1">
                <a:solidFill>
                  <a:schemeClr val="bg1"/>
                </a:solidFill>
                <a:ea typeface="Times New Roman"/>
              </a:rPr>
              <a:t>b. </a:t>
            </a:r>
            <a:r>
              <a:rPr lang="vi-VN" sz="2400">
                <a:solidFill>
                  <a:schemeClr val="bg1"/>
                </a:solidFill>
                <a:ea typeface="Times New Roman"/>
              </a:rPr>
              <a:t>Trong quá trình rơi, năng lượng của búa chuyển từ dạng nào sang dạng nào?</a:t>
            </a:r>
          </a:p>
          <a:p>
            <a:pPr marL="0" indent="0" algn="just">
              <a:lnSpc>
                <a:spcPct val="100000"/>
              </a:lnSpc>
              <a:spcBef>
                <a:spcPts val="0"/>
              </a:spcBef>
              <a:spcAft>
                <a:spcPts val="0"/>
              </a:spcAft>
              <a:buNone/>
            </a:pPr>
            <a:r>
              <a:rPr lang="vi-VN" sz="2400" b="1">
                <a:solidFill>
                  <a:schemeClr val="bg1"/>
                </a:solidFill>
                <a:ea typeface="Times New Roman"/>
              </a:rPr>
              <a:t>c. </a:t>
            </a:r>
            <a:r>
              <a:rPr lang="vi-VN" sz="2400">
                <a:solidFill>
                  <a:schemeClr val="bg1"/>
                </a:solidFill>
                <a:ea typeface="Times New Roman"/>
              </a:rPr>
              <a:t>Khi chạm vào đầu cọc thì búa sinh công để làm gì?</a:t>
            </a:r>
          </a:p>
          <a:p>
            <a:pPr marL="0" indent="0" algn="just">
              <a:lnSpc>
                <a:spcPct val="100000"/>
              </a:lnSpc>
              <a:spcBef>
                <a:spcPts val="0"/>
              </a:spcBef>
              <a:spcAft>
                <a:spcPts val="0"/>
              </a:spcAft>
              <a:buNone/>
            </a:pPr>
            <a:endParaRPr lang="vi-VN" sz="2400">
              <a:solidFill>
                <a:schemeClr val="bg1"/>
              </a:solidFill>
              <a:ea typeface="Times New Roman"/>
            </a:endParaRPr>
          </a:p>
        </p:txBody>
      </p:sp>
      <p:sp>
        <p:nvSpPr>
          <p:cNvPr id="6" name="TextBox 5" descr="n106 zalo Ta Nham">
            <a:extLst>
              <a:ext uri="{FF2B5EF4-FFF2-40B4-BE49-F238E27FC236}">
                <a16:creationId xmlns:a16="http://schemas.microsoft.com/office/drawing/2014/main" id="{ADF48834-1DFD-E70B-8C36-0774C6606838}"/>
              </a:ext>
            </a:extLst>
          </p:cNvPr>
          <p:cNvSpPr txBox="1"/>
          <p:nvPr/>
        </p:nvSpPr>
        <p:spPr>
          <a:xfrm>
            <a:off x="304800" y="3640076"/>
            <a:ext cx="8229600" cy="2677656"/>
          </a:xfrm>
          <a:prstGeom prst="rect">
            <a:avLst/>
          </a:prstGeom>
          <a:solidFill>
            <a:schemeClr val="accent1">
              <a:lumMod val="20000"/>
              <a:lumOff val="80000"/>
            </a:schemeClr>
          </a:solidFill>
          <a:ln w="28575">
            <a:noFill/>
            <a:prstDash val="sysDash"/>
          </a:ln>
        </p:spPr>
        <p:txBody>
          <a:bodyPr wrap="square">
            <a:spAutoFit/>
          </a:bodyPr>
          <a:lstStyle/>
          <a:p>
            <a:pPr algn="just"/>
            <a:r>
              <a:rPr lang="en-US" sz="2400" b="1"/>
              <a:t>a. </a:t>
            </a:r>
            <a:r>
              <a:rPr lang="en-US" sz="2400"/>
              <a:t>Khi búa đang ở độ cao nhất định thì năng lượng của nó tồn tại dưới dạng thế năng.</a:t>
            </a:r>
          </a:p>
          <a:p>
            <a:pPr algn="just"/>
            <a:r>
              <a:rPr lang="en-US" sz="2400"/>
              <a:t>Năng lượng này có được là do việc chọn mốc tính độ cao.</a:t>
            </a:r>
          </a:p>
          <a:p>
            <a:pPr algn="just"/>
            <a:r>
              <a:rPr lang="en-US" sz="2400" b="1"/>
              <a:t>b. </a:t>
            </a:r>
            <a:r>
              <a:rPr lang="en-US" sz="2400"/>
              <a:t>Trong quá trình rơi, năng lượng của búa chuyển từ thế năng sang động năng.</a:t>
            </a:r>
          </a:p>
          <a:p>
            <a:pPr algn="just"/>
            <a:r>
              <a:rPr lang="en-US" sz="2400" b="1"/>
              <a:t>c. </a:t>
            </a:r>
            <a:r>
              <a:rPr lang="en-US" sz="2400"/>
              <a:t>Khi chạm vào đầu cọc thì búa sinh công để đóng cọc xuống dưới đất</a:t>
            </a:r>
          </a:p>
        </p:txBody>
      </p:sp>
      <p:pic>
        <p:nvPicPr>
          <p:cNvPr id="5" name="Picture 2" descr="n106 zalo Ta Nham">
            <a:extLst>
              <a:ext uri="{FF2B5EF4-FFF2-40B4-BE49-F238E27FC236}">
                <a16:creationId xmlns:a16="http://schemas.microsoft.com/office/drawing/2014/main" id="{4BEAC3FA-8FEF-CABB-938D-A489249757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47"/>
          <a:stretch/>
        </p:blipFill>
        <p:spPr bwMode="auto">
          <a:xfrm>
            <a:off x="8839200" y="3176008"/>
            <a:ext cx="3048000" cy="3605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8856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left)">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ipe(left)">
                                      <p:cBhvr>
                                        <p:cTn id="2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106 zalo Ta Nham"/>
          <p:cNvSpPr>
            <a:spLocks noGrp="1"/>
          </p:cNvSpPr>
          <p:nvPr>
            <p:ph type="title"/>
          </p:nvPr>
        </p:nvSpPr>
        <p:spPr>
          <a:xfrm>
            <a:off x="1181100" y="228600"/>
            <a:ext cx="9829800" cy="609600"/>
          </a:xfrm>
        </p:spPr>
        <p:txBody>
          <a:bodyPr>
            <a:noAutofit/>
          </a:bodyPr>
          <a:lstStyle/>
          <a:p>
            <a:pPr algn="ctr"/>
            <a:r>
              <a:rPr lang="en-GB" sz="4000" b="1" dirty="0"/>
              <a:t>PHIẾU HỌC TẬP</a:t>
            </a:r>
          </a:p>
        </p:txBody>
      </p:sp>
      <p:sp>
        <p:nvSpPr>
          <p:cNvPr id="4" name="Content Placeholder 3" descr="n106 zalo Ta Nham"/>
          <p:cNvSpPr>
            <a:spLocks noGrp="1"/>
          </p:cNvSpPr>
          <p:nvPr>
            <p:ph sz="half" idx="2"/>
          </p:nvPr>
        </p:nvSpPr>
        <p:spPr>
          <a:xfrm>
            <a:off x="304799" y="820449"/>
            <a:ext cx="11611897" cy="1477328"/>
          </a:xfrm>
        </p:spPr>
        <p:style>
          <a:lnRef idx="1">
            <a:schemeClr val="accent4"/>
          </a:lnRef>
          <a:fillRef idx="3">
            <a:schemeClr val="accent4"/>
          </a:fillRef>
          <a:effectRef idx="2">
            <a:schemeClr val="accent4"/>
          </a:effectRef>
          <a:fontRef idx="minor">
            <a:schemeClr val="lt1"/>
          </a:fontRef>
        </p:style>
        <p:txBody>
          <a:bodyPr>
            <a:noAutofit/>
          </a:bodyPr>
          <a:lstStyle/>
          <a:p>
            <a:pPr marL="0" indent="0" algn="just">
              <a:lnSpc>
                <a:spcPct val="114000"/>
              </a:lnSpc>
              <a:spcBef>
                <a:spcPts val="0"/>
              </a:spcBef>
              <a:spcAft>
                <a:spcPts val="0"/>
              </a:spcAft>
              <a:buNone/>
            </a:pPr>
            <a:r>
              <a:rPr lang="vi-VN" sz="2600" b="1">
                <a:solidFill>
                  <a:schemeClr val="bg1"/>
                </a:solidFill>
                <a:ea typeface="Times New Roman"/>
              </a:rPr>
              <a:t>Câu 3. </a:t>
            </a:r>
            <a:r>
              <a:rPr lang="vi-VN" sz="2600">
                <a:solidFill>
                  <a:schemeClr val="bg1"/>
                </a:solidFill>
                <a:ea typeface="Times New Roman"/>
              </a:rPr>
              <a:t>Hình 25.5 mô tả một cuốn sách được đặt trên giá sách. Hãy so sánh thế năng của cuốn sách trong hai trường hợp: gốc thế năng là sàn nhà và gốc thế năng là mặt bàn</a:t>
            </a:r>
          </a:p>
        </p:txBody>
      </p:sp>
      <p:sp>
        <p:nvSpPr>
          <p:cNvPr id="6" name="TextBox 5" descr="n106 zalo Ta Nham">
            <a:extLst>
              <a:ext uri="{FF2B5EF4-FFF2-40B4-BE49-F238E27FC236}">
                <a16:creationId xmlns:a16="http://schemas.microsoft.com/office/drawing/2014/main" id="{655488AB-E603-ADD9-86D2-7ADF7CF751AB}"/>
              </a:ext>
            </a:extLst>
          </p:cNvPr>
          <p:cNvSpPr txBox="1"/>
          <p:nvPr/>
        </p:nvSpPr>
        <p:spPr>
          <a:xfrm>
            <a:off x="304799" y="3004741"/>
            <a:ext cx="7423053" cy="3108543"/>
          </a:xfrm>
          <a:prstGeom prst="rect">
            <a:avLst/>
          </a:prstGeom>
          <a:solidFill>
            <a:schemeClr val="accent1">
              <a:lumMod val="20000"/>
              <a:lumOff val="80000"/>
            </a:schemeClr>
          </a:solidFill>
        </p:spPr>
        <p:txBody>
          <a:bodyPr wrap="square">
            <a:spAutoFit/>
          </a:bodyPr>
          <a:lstStyle/>
          <a:p>
            <a:pPr algn="just"/>
            <a:r>
              <a:rPr lang="en-US" sz="2800">
                <a:solidFill>
                  <a:schemeClr val="tx2"/>
                </a:solidFill>
              </a:rPr>
              <a:t>+ Thế năng tỉ lệ thuận với độ cao so với mốc.</a:t>
            </a:r>
          </a:p>
          <a:p>
            <a:pPr algn="just"/>
            <a:r>
              <a:rPr lang="en-US" sz="2800">
                <a:solidFill>
                  <a:schemeClr val="tx2"/>
                </a:solidFill>
              </a:rPr>
              <a:t>+ Ta có độ cao trong trường hợp gốc thế năng tại sàn nhà lớn hơn độ cao trong trường hợp gốc thế năng tại mặt bàn</a:t>
            </a:r>
          </a:p>
          <a:p>
            <a:pPr algn="just"/>
            <a:r>
              <a:rPr lang="en-US" sz="2800">
                <a:solidFill>
                  <a:schemeClr val="tx2"/>
                </a:solidFill>
                <a:sym typeface="Symbol" panose="05050102010706020507" pitchFamily="18" charset="2"/>
              </a:rPr>
              <a:t></a:t>
            </a:r>
            <a:r>
              <a:rPr lang="en-US" sz="2800">
                <a:solidFill>
                  <a:schemeClr val="tx2"/>
                </a:solidFill>
              </a:rPr>
              <a:t> Thế năng trong trường hợp hợp gốc thế năng tại sàn nhà lớn hơn thế năng trong trường hợp gốc thế năng tại mặt bàn.</a:t>
            </a:r>
          </a:p>
        </p:txBody>
      </p:sp>
      <p:pic>
        <p:nvPicPr>
          <p:cNvPr id="4098" name="Picture 2" descr="n106 zalo Ta Nham">
            <a:extLst>
              <a:ext uri="{FF2B5EF4-FFF2-40B4-BE49-F238E27FC236}">
                <a16:creationId xmlns:a16="http://schemas.microsoft.com/office/drawing/2014/main" id="{8FAB8110-F81E-C758-CFA9-B534B786DF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15" t="2511" r="8112" b="13381"/>
          <a:stretch/>
        </p:blipFill>
        <p:spPr bwMode="auto">
          <a:xfrm>
            <a:off x="7696200" y="2772507"/>
            <a:ext cx="4222653" cy="3573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9564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up)">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up)">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descr="n106 zalo Ta Nham"/>
          <p:cNvSpPr>
            <a:spLocks noGrp="1"/>
          </p:cNvSpPr>
          <p:nvPr>
            <p:ph type="title"/>
          </p:nvPr>
        </p:nvSpPr>
        <p:spPr>
          <a:xfrm>
            <a:off x="381000" y="152400"/>
            <a:ext cx="4419600" cy="838200"/>
          </a:xfrm>
        </p:spPr>
        <p:txBody>
          <a:bodyPr>
            <a:noAutofit/>
          </a:bodyPr>
          <a:lstStyle/>
          <a:p>
            <a:r>
              <a:rPr lang="en-US" sz="4400" b="1">
                <a:ln w="0"/>
                <a:effectLst>
                  <a:innerShdw blurRad="63500" dist="50800" dir="13500000">
                    <a:prstClr val="black">
                      <a:alpha val="50000"/>
                    </a:prstClr>
                  </a:innerShdw>
                </a:effectLst>
              </a:rPr>
              <a:t>II. THẾ NĂNG</a:t>
            </a:r>
            <a:endParaRPr lang="en-US" sz="4400" b="1" dirty="0">
              <a:ln w="0"/>
              <a:effectLst>
                <a:innerShdw blurRad="63500" dist="50800" dir="13500000">
                  <a:prstClr val="black">
                    <a:alpha val="50000"/>
                  </a:prstClr>
                </a:innerShdw>
              </a:effectLst>
            </a:endParaRPr>
          </a:p>
        </p:txBody>
      </p:sp>
      <p:sp>
        <p:nvSpPr>
          <p:cNvPr id="15" name="Content Placeholder 14" descr="n106 zalo Ta Nham"/>
          <p:cNvSpPr>
            <a:spLocks noGrp="1"/>
          </p:cNvSpPr>
          <p:nvPr>
            <p:ph idx="1"/>
          </p:nvPr>
        </p:nvSpPr>
        <p:spPr>
          <a:xfrm>
            <a:off x="533400" y="990600"/>
            <a:ext cx="7622987" cy="5181600"/>
          </a:xfrm>
          <a:solidFill>
            <a:schemeClr val="accent3">
              <a:lumMod val="40000"/>
              <a:lumOff val="60000"/>
            </a:schemeClr>
          </a:solidFill>
        </p:spPr>
        <p:txBody>
          <a:bodyPr>
            <a:noAutofit/>
          </a:bodyPr>
          <a:lstStyle/>
          <a:p>
            <a:pPr marL="0" indent="0" algn="just">
              <a:lnSpc>
                <a:spcPct val="100000"/>
              </a:lnSpc>
              <a:spcBef>
                <a:spcPts val="0"/>
              </a:spcBef>
              <a:buNone/>
            </a:pPr>
            <a:r>
              <a:rPr lang="en-US" sz="2800" b="1">
                <a:solidFill>
                  <a:schemeClr val="tx2"/>
                </a:solidFill>
              </a:rPr>
              <a:t>1. Khái niệm thế năng trọng trường:</a:t>
            </a:r>
            <a:endParaRPr lang="en-US" sz="2800">
              <a:solidFill>
                <a:schemeClr val="tx2"/>
              </a:solidFill>
            </a:endParaRPr>
          </a:p>
          <a:p>
            <a:pPr marL="0" indent="0" algn="just">
              <a:lnSpc>
                <a:spcPct val="100000"/>
              </a:lnSpc>
              <a:spcBef>
                <a:spcPts val="0"/>
              </a:spcBef>
              <a:buNone/>
            </a:pPr>
            <a:r>
              <a:rPr lang="pt-BR" sz="2800">
                <a:solidFill>
                  <a:schemeClr val="tx2"/>
                </a:solidFill>
              </a:rPr>
              <a:t>- Một vật đặt ở độ cao h so với mặt đất thì lưu trữ năng lượng dưới dạng thế năng. Vì thế năng này liên quan đến trọng lực nên được gọi là thế năng trọng trường.</a:t>
            </a:r>
            <a:endParaRPr lang="en-US" sz="2800">
              <a:solidFill>
                <a:schemeClr val="tx2"/>
              </a:solidFill>
            </a:endParaRPr>
          </a:p>
          <a:p>
            <a:pPr marL="0" indent="0" algn="just">
              <a:lnSpc>
                <a:spcPct val="100000"/>
              </a:lnSpc>
              <a:spcBef>
                <a:spcPts val="0"/>
              </a:spcBef>
              <a:buNone/>
            </a:pPr>
            <a:r>
              <a:rPr lang="pt-BR" sz="2800">
                <a:solidFill>
                  <a:schemeClr val="tx2"/>
                </a:solidFill>
              </a:rPr>
              <a:t>- Công thức tính thế năng trọng trường:</a:t>
            </a:r>
          </a:p>
          <a:p>
            <a:pPr marL="0" indent="0" algn="ctr">
              <a:lnSpc>
                <a:spcPct val="100000"/>
              </a:lnSpc>
              <a:spcBef>
                <a:spcPts val="0"/>
              </a:spcBef>
              <a:buNone/>
            </a:pPr>
            <a:r>
              <a:rPr lang="pt-BR" sz="2800">
                <a:solidFill>
                  <a:schemeClr val="tx2"/>
                </a:solidFill>
              </a:rPr>
              <a:t>W</a:t>
            </a:r>
            <a:r>
              <a:rPr lang="pt-BR" sz="2800" baseline="-25000">
                <a:solidFill>
                  <a:schemeClr val="tx2"/>
                </a:solidFill>
              </a:rPr>
              <a:t>t</a:t>
            </a:r>
            <a:r>
              <a:rPr lang="pt-BR" sz="2800">
                <a:solidFill>
                  <a:schemeClr val="tx2"/>
                </a:solidFill>
              </a:rPr>
              <a:t> = P.h = mgh</a:t>
            </a:r>
            <a:endParaRPr lang="en-US" sz="2800">
              <a:solidFill>
                <a:schemeClr val="tx2"/>
              </a:solidFill>
            </a:endParaRPr>
          </a:p>
          <a:p>
            <a:pPr marL="0" indent="0" algn="just">
              <a:lnSpc>
                <a:spcPct val="100000"/>
              </a:lnSpc>
              <a:spcBef>
                <a:spcPts val="0"/>
              </a:spcBef>
              <a:buNone/>
            </a:pPr>
            <a:r>
              <a:rPr lang="pt-BR" sz="2800">
                <a:solidFill>
                  <a:schemeClr val="tx2"/>
                </a:solidFill>
              </a:rPr>
              <a:t>- </a:t>
            </a:r>
            <a:r>
              <a:rPr lang="en-US" sz="2800">
                <a:solidFill>
                  <a:schemeClr val="tx2"/>
                </a:solidFill>
              </a:rPr>
              <a:t>Đơn vị : J</a:t>
            </a:r>
          </a:p>
          <a:p>
            <a:pPr marL="0" indent="0" algn="just">
              <a:lnSpc>
                <a:spcPct val="100000"/>
              </a:lnSpc>
              <a:spcBef>
                <a:spcPts val="0"/>
              </a:spcBef>
              <a:buNone/>
            </a:pPr>
            <a:r>
              <a:rPr lang="pt-BR" sz="2800" b="1">
                <a:solidFill>
                  <a:schemeClr val="tx2"/>
                </a:solidFill>
              </a:rPr>
              <a:t>* Lưu ý:</a:t>
            </a:r>
            <a:r>
              <a:rPr lang="pt-BR" sz="2800">
                <a:solidFill>
                  <a:schemeClr val="tx2"/>
                </a:solidFill>
              </a:rPr>
              <a:t> Độ lớn thế năng trọng trường phụ thuộc vào việc chọn mốc tính độ cao. Thường, người ta tính độ cao của các vật so với mặt đất (được coi là có độ cao bằng 0)</a:t>
            </a:r>
            <a:endParaRPr lang="en-US" sz="2800">
              <a:solidFill>
                <a:schemeClr val="tx2"/>
              </a:solidFill>
            </a:endParaRPr>
          </a:p>
        </p:txBody>
      </p:sp>
      <p:pic>
        <p:nvPicPr>
          <p:cNvPr id="2" name="Picture 2" descr="n106 zalo Ta Nham">
            <a:extLst>
              <a:ext uri="{FF2B5EF4-FFF2-40B4-BE49-F238E27FC236}">
                <a16:creationId xmlns:a16="http://schemas.microsoft.com/office/drawing/2014/main" id="{3A3CE745-5393-6120-5918-B6150FA190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6387" y="1414463"/>
            <a:ext cx="4039130" cy="3386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962408"/>
      </p:ext>
    </p:extLst>
  </p:cSld>
  <p:clrMapOvr>
    <a:masterClrMapping/>
  </p:clrMapOvr>
  <p:transition spd="slow">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n106 zalo Ta Nham">
            <a:extLst>
              <a:ext uri="{FF2B5EF4-FFF2-40B4-BE49-F238E27FC236}">
                <a16:creationId xmlns:a16="http://schemas.microsoft.com/office/drawing/2014/main" id="{C166E54C-A4AE-61C7-011F-6724D0B75C12}"/>
              </a:ext>
            </a:extLst>
          </p:cNvPr>
          <p:cNvSpPr/>
          <p:nvPr/>
        </p:nvSpPr>
        <p:spPr>
          <a:xfrm>
            <a:off x="5404340" y="2681068"/>
            <a:ext cx="1524000" cy="48770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itle 13" descr="n106 zalo Ta Nham">
            <a:extLst>
              <a:ext uri="{FF2B5EF4-FFF2-40B4-BE49-F238E27FC236}">
                <a16:creationId xmlns:a16="http://schemas.microsoft.com/office/drawing/2014/main" id="{82575891-7200-D5E9-49F9-493C9BDAEFB9}"/>
              </a:ext>
            </a:extLst>
          </p:cNvPr>
          <p:cNvSpPr>
            <a:spLocks noGrp="1"/>
          </p:cNvSpPr>
          <p:nvPr>
            <p:ph type="title"/>
          </p:nvPr>
        </p:nvSpPr>
        <p:spPr>
          <a:xfrm>
            <a:off x="381000" y="152400"/>
            <a:ext cx="4038600" cy="838200"/>
          </a:xfrm>
        </p:spPr>
        <p:txBody>
          <a:bodyPr>
            <a:noAutofit/>
          </a:bodyPr>
          <a:lstStyle/>
          <a:p>
            <a:r>
              <a:rPr lang="en-US" sz="4400" b="1">
                <a:ln w="0"/>
                <a:effectLst>
                  <a:innerShdw blurRad="63500" dist="50800" dir="13500000">
                    <a:prstClr val="black">
                      <a:alpha val="50000"/>
                    </a:prstClr>
                  </a:innerShdw>
                </a:effectLst>
              </a:rPr>
              <a:t>II. THẾ NĂNG</a:t>
            </a:r>
            <a:endParaRPr lang="en-US" sz="4400" b="1" dirty="0">
              <a:ln w="0"/>
              <a:effectLst>
                <a:innerShdw blurRad="63500" dist="50800" dir="13500000">
                  <a:prstClr val="black">
                    <a:alpha val="50000"/>
                  </a:prstClr>
                </a:innerShdw>
              </a:effectLst>
            </a:endParaRPr>
          </a:p>
        </p:txBody>
      </p:sp>
      <p:sp>
        <p:nvSpPr>
          <p:cNvPr id="6" name="TextBox 5" descr="n106 zalo Ta Nham">
            <a:extLst>
              <a:ext uri="{FF2B5EF4-FFF2-40B4-BE49-F238E27FC236}">
                <a16:creationId xmlns:a16="http://schemas.microsoft.com/office/drawing/2014/main" id="{F505994A-A78D-B6A2-708D-9EDA518BAE5E}"/>
              </a:ext>
            </a:extLst>
          </p:cNvPr>
          <p:cNvSpPr txBox="1"/>
          <p:nvPr/>
        </p:nvSpPr>
        <p:spPr>
          <a:xfrm>
            <a:off x="492370" y="914400"/>
            <a:ext cx="11318629" cy="3801041"/>
          </a:xfrm>
          <a:prstGeom prst="rect">
            <a:avLst/>
          </a:prstGeom>
          <a:noFill/>
          <a:ln w="28575">
            <a:noFill/>
            <a:prstDash val="sysDash"/>
          </a:ln>
        </p:spPr>
        <p:txBody>
          <a:bodyPr wrap="square">
            <a:spAutoFit/>
          </a:bodyPr>
          <a:lstStyle/>
          <a:p>
            <a:pPr algn="just">
              <a:spcBef>
                <a:spcPts val="1800"/>
              </a:spcBef>
            </a:pPr>
            <a:r>
              <a:rPr lang="pt-BR" sz="2800" b="1"/>
              <a:t>2. Liên hệ giữa thế năng và công của lực thế:</a:t>
            </a:r>
            <a:endParaRPr lang="en-US" sz="2800"/>
          </a:p>
          <a:p>
            <a:pPr algn="just">
              <a:spcBef>
                <a:spcPts val="1800"/>
              </a:spcBef>
            </a:pPr>
            <a:r>
              <a:rPr lang="pt-BR" sz="2800"/>
              <a:t>Thế năng của một vật ở độ cao h có độ lớn bằng công của lực dùng để nâng đều vật lên độ cao này: </a:t>
            </a:r>
          </a:p>
          <a:p>
            <a:pPr algn="ctr">
              <a:spcBef>
                <a:spcPts val="1800"/>
              </a:spcBef>
            </a:pPr>
            <a:r>
              <a:rPr lang="pt-BR" sz="2800" b="1">
                <a:solidFill>
                  <a:schemeClr val="bg1"/>
                </a:solidFill>
              </a:rPr>
              <a:t>A</a:t>
            </a:r>
            <a:r>
              <a:rPr lang="pt-BR" sz="2800" b="1" baseline="-25000">
                <a:solidFill>
                  <a:schemeClr val="bg1"/>
                </a:solidFill>
              </a:rPr>
              <a:t>thế</a:t>
            </a:r>
            <a:r>
              <a:rPr lang="pt-BR" sz="2800" b="1">
                <a:solidFill>
                  <a:schemeClr val="bg1"/>
                </a:solidFill>
              </a:rPr>
              <a:t> = W</a:t>
            </a:r>
            <a:r>
              <a:rPr lang="pt-BR" sz="2800" b="1" baseline="-25000">
                <a:solidFill>
                  <a:schemeClr val="bg1"/>
                </a:solidFill>
              </a:rPr>
              <a:t>t</a:t>
            </a:r>
            <a:endParaRPr lang="en-US" sz="2800" b="1">
              <a:solidFill>
                <a:schemeClr val="bg1"/>
              </a:solidFill>
            </a:endParaRPr>
          </a:p>
          <a:p>
            <a:pPr algn="just">
              <a:spcBef>
                <a:spcPts val="1800"/>
              </a:spcBef>
            </a:pPr>
            <a:r>
              <a:rPr lang="pt-BR" sz="2800">
                <a:sym typeface="Symbol" panose="05050102010706020507" pitchFamily="18" charset="2"/>
              </a:rPr>
              <a:t></a:t>
            </a:r>
            <a:r>
              <a:rPr lang="pt-BR" sz="2800"/>
              <a:t> Công trong trường hợp này được gọi là công của lực thế, nó không phụ thuộc vào độ lớn quãng đường đi được mà chỉ phụ thuộc vào sự chênh lệch độ cao của vị trí đầu và vị trí cuối.</a:t>
            </a:r>
            <a:endParaRPr lang="en-US" sz="2800"/>
          </a:p>
        </p:txBody>
      </p:sp>
    </p:spTree>
    <p:extLst>
      <p:ext uri="{BB962C8B-B14F-4D97-AF65-F5344CB8AC3E}">
        <p14:creationId xmlns:p14="http://schemas.microsoft.com/office/powerpoint/2010/main" val="184361576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500"/>
                                        <p:tgtEl>
                                          <p:spTgt spid="6">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106 zalo Ta Nham"/>
          <p:cNvSpPr>
            <a:spLocks noGrp="1"/>
          </p:cNvSpPr>
          <p:nvPr>
            <p:ph type="title"/>
          </p:nvPr>
        </p:nvSpPr>
        <p:spPr>
          <a:xfrm>
            <a:off x="0" y="-25400"/>
            <a:ext cx="12192000" cy="1082674"/>
          </a:xfrm>
        </p:spPr>
        <p:txBody>
          <a:bodyPr anchor="ctr"/>
          <a:lstStyle/>
          <a:p>
            <a:pPr algn="ctr"/>
            <a:r>
              <a:rPr lang="en-US" b="1" dirty="0"/>
              <a:t>PHIẾU </a:t>
            </a:r>
            <a:r>
              <a:rPr lang="en-US" b="1"/>
              <a:t>HỌC TẬP SỐ 4</a:t>
            </a:r>
            <a:endParaRPr lang="en-US" b="1" dirty="0"/>
          </a:p>
        </p:txBody>
      </p:sp>
      <p:sp>
        <p:nvSpPr>
          <p:cNvPr id="3" name="Text Placeholder 2" descr="n106 zalo Ta Nham">
            <a:extLst>
              <a:ext uri="{FF2B5EF4-FFF2-40B4-BE49-F238E27FC236}">
                <a16:creationId xmlns:a16="http://schemas.microsoft.com/office/drawing/2014/main" id="{34710932-16A9-C0A3-554E-DA69CF753957}"/>
              </a:ext>
            </a:extLst>
          </p:cNvPr>
          <p:cNvSpPr>
            <a:spLocks noGrp="1"/>
          </p:cNvSpPr>
          <p:nvPr>
            <p:ph idx="1"/>
          </p:nvPr>
        </p:nvSpPr>
        <p:spPr>
          <a:xfrm>
            <a:off x="533400" y="1057274"/>
            <a:ext cx="11125200" cy="923926"/>
          </a:xfrm>
          <a:noFill/>
          <a:ln w="28575">
            <a:solidFill>
              <a:schemeClr val="accent2"/>
            </a:solidFill>
          </a:ln>
        </p:spPr>
        <p:style>
          <a:lnRef idx="1">
            <a:schemeClr val="accent4"/>
          </a:lnRef>
          <a:fillRef idx="3">
            <a:schemeClr val="accent4"/>
          </a:fillRef>
          <a:effectRef idx="2">
            <a:schemeClr val="accent4"/>
          </a:effectRef>
          <a:fontRef idx="minor">
            <a:schemeClr val="lt1"/>
          </a:fontRef>
        </p:style>
        <p:txBody>
          <a:bodyPr>
            <a:noAutofit/>
          </a:bodyPr>
          <a:lstStyle/>
          <a:p>
            <a:pPr marL="0" lvl="1" indent="0" algn="just" defTabSz="1066800">
              <a:spcBef>
                <a:spcPct val="0"/>
              </a:spcBef>
              <a:spcAft>
                <a:spcPct val="15000"/>
              </a:spcAft>
              <a:buNone/>
            </a:pPr>
            <a:endParaRPr lang="pt-BR" sz="2800">
              <a:solidFill>
                <a:schemeClr val="tx2"/>
              </a:solidFill>
            </a:endParaRPr>
          </a:p>
          <a:p>
            <a:pPr marL="0" lvl="1" indent="0" algn="ctr" defTabSz="1066800">
              <a:spcBef>
                <a:spcPct val="0"/>
              </a:spcBef>
              <a:spcAft>
                <a:spcPct val="15000"/>
              </a:spcAft>
              <a:buNone/>
            </a:pPr>
            <a:r>
              <a:rPr lang="vi-VN" sz="2800">
                <a:solidFill>
                  <a:schemeClr val="tx2"/>
                </a:solidFill>
              </a:rPr>
              <a:t>Đọc mục II.2 và nêu mối liên hệ giữa thế năng và công của lực thế?</a:t>
            </a:r>
            <a:endParaRPr lang="en-US" sz="2800" dirty="0">
              <a:solidFill>
                <a:schemeClr val="tx2"/>
              </a:solidFill>
            </a:endParaRPr>
          </a:p>
        </p:txBody>
      </p:sp>
      <p:pic>
        <p:nvPicPr>
          <p:cNvPr id="18" name="Picture 17" descr="n106 zalo Ta Nham">
            <a:extLst>
              <a:ext uri="{FF2B5EF4-FFF2-40B4-BE49-F238E27FC236}">
                <a16:creationId xmlns:a16="http://schemas.microsoft.com/office/drawing/2014/main" id="{615CFB2C-21EF-C514-38BC-C83EF7F19087}"/>
              </a:ext>
            </a:extLst>
          </p:cNvPr>
          <p:cNvPicPr>
            <a:picLocks noChangeAspect="1"/>
          </p:cNvPicPr>
          <p:nvPr/>
        </p:nvPicPr>
        <p:blipFill>
          <a:blip r:embed="rId2"/>
          <a:stretch>
            <a:fillRect/>
          </a:stretch>
        </p:blipFill>
        <p:spPr>
          <a:xfrm>
            <a:off x="5721447" y="682721"/>
            <a:ext cx="749105" cy="749105"/>
          </a:xfrm>
          <a:prstGeom prst="rect">
            <a:avLst/>
          </a:prstGeom>
        </p:spPr>
      </p:pic>
      <p:sp>
        <p:nvSpPr>
          <p:cNvPr id="7" name="TextBox 6" descr="n106 zalo Ta Nham">
            <a:extLst>
              <a:ext uri="{FF2B5EF4-FFF2-40B4-BE49-F238E27FC236}">
                <a16:creationId xmlns:a16="http://schemas.microsoft.com/office/drawing/2014/main" id="{0B35B812-615F-31D7-7EC9-5638B2EA1AAF}"/>
              </a:ext>
            </a:extLst>
          </p:cNvPr>
          <p:cNvSpPr txBox="1"/>
          <p:nvPr/>
        </p:nvSpPr>
        <p:spPr>
          <a:xfrm>
            <a:off x="533400" y="2255020"/>
            <a:ext cx="11125200" cy="1384995"/>
          </a:xfrm>
          <a:prstGeom prst="rect">
            <a:avLst/>
          </a:prstGeom>
          <a:solidFill>
            <a:schemeClr val="accent2">
              <a:lumMod val="40000"/>
              <a:lumOff val="60000"/>
            </a:schemeClr>
          </a:solidFill>
        </p:spPr>
        <p:txBody>
          <a:bodyPr wrap="square">
            <a:spAutoFit/>
          </a:bodyPr>
          <a:lstStyle/>
          <a:p>
            <a:pPr algn="just"/>
            <a:r>
              <a:rPr lang="pt-BR" sz="2800">
                <a:solidFill>
                  <a:schemeClr val="tx2"/>
                </a:solidFill>
              </a:rPr>
              <a:t>Thế năng của một vật ở độ cao h có độ lớn bằng công của lực dùng để nâng đều vật lên độ cao này: 	</a:t>
            </a:r>
          </a:p>
          <a:p>
            <a:pPr algn="ctr"/>
            <a:r>
              <a:rPr lang="pt-BR" sz="2800">
                <a:solidFill>
                  <a:schemeClr val="tx2"/>
                </a:solidFill>
              </a:rPr>
              <a:t>A</a:t>
            </a:r>
            <a:r>
              <a:rPr lang="pt-BR" sz="2800" baseline="-25000">
                <a:solidFill>
                  <a:schemeClr val="tx2"/>
                </a:solidFill>
              </a:rPr>
              <a:t>thế</a:t>
            </a:r>
            <a:r>
              <a:rPr lang="pt-BR" sz="2800">
                <a:solidFill>
                  <a:schemeClr val="tx2"/>
                </a:solidFill>
              </a:rPr>
              <a:t> = W</a:t>
            </a:r>
            <a:r>
              <a:rPr lang="pt-BR" sz="2800" baseline="-25000">
                <a:solidFill>
                  <a:schemeClr val="tx2"/>
                </a:solidFill>
              </a:rPr>
              <a:t>t</a:t>
            </a:r>
            <a:endParaRPr lang="en-US" sz="2800">
              <a:solidFill>
                <a:schemeClr val="tx2"/>
              </a:solidFill>
            </a:endParaRPr>
          </a:p>
        </p:txBody>
      </p:sp>
      <p:pic>
        <p:nvPicPr>
          <p:cNvPr id="4" name="Picture 2" descr="n106 zalo Ta Nham">
            <a:extLst>
              <a:ext uri="{FF2B5EF4-FFF2-40B4-BE49-F238E27FC236}">
                <a16:creationId xmlns:a16="http://schemas.microsoft.com/office/drawing/2014/main" id="{F2D92774-1F14-6E41-64ED-1C91ACE542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2284" y="3702476"/>
            <a:ext cx="3487432" cy="2541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3231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106 zalo Ta Nham"/>
          <p:cNvSpPr>
            <a:spLocks noGrp="1"/>
          </p:cNvSpPr>
          <p:nvPr>
            <p:ph type="title"/>
          </p:nvPr>
        </p:nvSpPr>
        <p:spPr>
          <a:xfrm>
            <a:off x="0" y="-25400"/>
            <a:ext cx="12192000" cy="1082674"/>
          </a:xfrm>
        </p:spPr>
        <p:txBody>
          <a:bodyPr anchor="ctr"/>
          <a:lstStyle/>
          <a:p>
            <a:pPr algn="ctr"/>
            <a:r>
              <a:rPr lang="en-US" b="1" dirty="0"/>
              <a:t>PHIẾU </a:t>
            </a:r>
            <a:r>
              <a:rPr lang="en-US" b="1"/>
              <a:t>HỌC TẬP SỐ 4</a:t>
            </a:r>
            <a:endParaRPr lang="en-US" b="1" dirty="0"/>
          </a:p>
        </p:txBody>
      </p:sp>
      <p:sp>
        <p:nvSpPr>
          <p:cNvPr id="5" name="Text Placeholder 2" descr="n106 zalo Ta Nham">
            <a:extLst>
              <a:ext uri="{FF2B5EF4-FFF2-40B4-BE49-F238E27FC236}">
                <a16:creationId xmlns:a16="http://schemas.microsoft.com/office/drawing/2014/main" id="{510F883C-FBBD-7CB8-7743-88EA8753CABF}"/>
              </a:ext>
            </a:extLst>
          </p:cNvPr>
          <p:cNvSpPr txBox="1">
            <a:spLocks/>
          </p:cNvSpPr>
          <p:nvPr/>
        </p:nvSpPr>
        <p:spPr>
          <a:xfrm>
            <a:off x="685800" y="1057274"/>
            <a:ext cx="11064237" cy="1967677"/>
          </a:xfrm>
          <a:prstGeom prst="rect">
            <a:avLst/>
          </a:prstGeom>
          <a:noFill/>
          <a:ln w="28575" cap="flat" cmpd="sng" algn="ctr">
            <a:solidFill>
              <a:schemeClr val="accent3"/>
            </a:solidFill>
            <a:prstDash val="solid"/>
            <a:miter lim="800000"/>
          </a:ln>
        </p:spPr>
        <p:style>
          <a:lnRef idx="1">
            <a:schemeClr val="accent4"/>
          </a:lnRef>
          <a:fillRef idx="3">
            <a:schemeClr val="accent4"/>
          </a:fillRef>
          <a:effectRef idx="2">
            <a:schemeClr val="accent4"/>
          </a:effectRef>
          <a:fontRef idx="minor">
            <a:schemeClr val="lt1"/>
          </a:fontRef>
        </p:style>
        <p:txBody>
          <a:bodyPr vert="horz" lIns="91440" tIns="45720" rIns="91440" bIns="45720" rtlCol="0">
            <a:noAutofit/>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lt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lt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lt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9pPr>
          </a:lstStyle>
          <a:p>
            <a:pPr marL="0" lvl="1" indent="0" algn="just" defTabSz="1066800">
              <a:lnSpc>
                <a:spcPct val="100000"/>
              </a:lnSpc>
              <a:spcBef>
                <a:spcPct val="0"/>
              </a:spcBef>
              <a:buNone/>
            </a:pPr>
            <a:endParaRPr lang="pt-BR" sz="2400">
              <a:solidFill>
                <a:sysClr val="windowText" lastClr="000000"/>
              </a:solidFill>
            </a:endParaRPr>
          </a:p>
          <a:p>
            <a:pPr marL="0" lvl="1" indent="0" algn="just" defTabSz="1066800">
              <a:lnSpc>
                <a:spcPct val="100000"/>
              </a:lnSpc>
              <a:spcBef>
                <a:spcPct val="0"/>
              </a:spcBef>
              <a:buNone/>
            </a:pPr>
            <a:r>
              <a:rPr lang="vi-VN" sz="2400">
                <a:solidFill>
                  <a:sysClr val="windowText" lastClr="000000"/>
                </a:solidFill>
              </a:rPr>
              <a:t>Một chiếc cần cẩu xây dựng cẩu một khối vật liệu nặng 500 kg từ vị trí A ở mặt đất đến vị trí B của một tòa nhà cao tầng với các thông số cho trên Hình 25.6. Lấy gia tốc trọng trường g = 9,8 m/s</a:t>
            </a:r>
            <a:r>
              <a:rPr lang="vi-VN" sz="2400" baseline="30000">
                <a:solidFill>
                  <a:sysClr val="windowText" lastClr="000000"/>
                </a:solidFill>
              </a:rPr>
              <a:t>2</a:t>
            </a:r>
            <a:r>
              <a:rPr lang="vi-VN" sz="2400">
                <a:solidFill>
                  <a:sysClr val="windowText" lastClr="000000"/>
                </a:solidFill>
              </a:rPr>
              <a:t>. Tính thế năng của khối vật liệu tại B và công mà cần cẩu đã thực hiện.</a:t>
            </a:r>
          </a:p>
        </p:txBody>
      </p:sp>
      <p:pic>
        <p:nvPicPr>
          <p:cNvPr id="20" name="Picture 19" descr="n106 zalo Ta Nham">
            <a:extLst>
              <a:ext uri="{FF2B5EF4-FFF2-40B4-BE49-F238E27FC236}">
                <a16:creationId xmlns:a16="http://schemas.microsoft.com/office/drawing/2014/main" id="{DF70EBE2-0E1A-D713-38FA-02C0E5959C6A}"/>
              </a:ext>
            </a:extLst>
          </p:cNvPr>
          <p:cNvPicPr>
            <a:picLocks noChangeAspect="1"/>
          </p:cNvPicPr>
          <p:nvPr/>
        </p:nvPicPr>
        <p:blipFill>
          <a:blip r:embed="rId2"/>
          <a:stretch>
            <a:fillRect/>
          </a:stretch>
        </p:blipFill>
        <p:spPr>
          <a:xfrm>
            <a:off x="5721447" y="682721"/>
            <a:ext cx="749105" cy="749105"/>
          </a:xfrm>
          <a:prstGeom prst="rect">
            <a:avLst/>
          </a:prstGeom>
        </p:spPr>
      </p:pic>
      <p:sp>
        <p:nvSpPr>
          <p:cNvPr id="8" name="TextBox 7" descr="n106 zalo Ta Nham">
            <a:extLst>
              <a:ext uri="{FF2B5EF4-FFF2-40B4-BE49-F238E27FC236}">
                <a16:creationId xmlns:a16="http://schemas.microsoft.com/office/drawing/2014/main" id="{E8D61C84-4277-5825-BC39-E92BC75EBD9E}"/>
              </a:ext>
            </a:extLst>
          </p:cNvPr>
          <p:cNvSpPr txBox="1"/>
          <p:nvPr/>
        </p:nvSpPr>
        <p:spPr>
          <a:xfrm>
            <a:off x="685800" y="3399503"/>
            <a:ext cx="7239000" cy="2677656"/>
          </a:xfrm>
          <a:prstGeom prst="rect">
            <a:avLst/>
          </a:prstGeom>
          <a:solidFill>
            <a:schemeClr val="accent3">
              <a:lumMod val="40000"/>
              <a:lumOff val="60000"/>
            </a:schemeClr>
          </a:solidFill>
        </p:spPr>
        <p:txBody>
          <a:bodyPr wrap="square">
            <a:spAutoFit/>
          </a:bodyPr>
          <a:lstStyle/>
          <a:p>
            <a:pPr algn="just"/>
            <a:r>
              <a:rPr lang="en-US" sz="2800">
                <a:solidFill>
                  <a:schemeClr val="tx2"/>
                </a:solidFill>
              </a:rPr>
              <a:t>Chọn mốc thế năng tại A</a:t>
            </a:r>
          </a:p>
          <a:p>
            <a:pPr algn="just"/>
            <a:r>
              <a:rPr lang="en-US" sz="2800">
                <a:solidFill>
                  <a:schemeClr val="tx2"/>
                </a:solidFill>
              </a:rPr>
              <a:t>Ta có m = 500 kg; g = 9,8 m/s</a:t>
            </a:r>
            <a:r>
              <a:rPr lang="en-US" sz="2800" baseline="30000">
                <a:solidFill>
                  <a:schemeClr val="tx2"/>
                </a:solidFill>
              </a:rPr>
              <a:t>2</a:t>
            </a:r>
            <a:r>
              <a:rPr lang="en-US" sz="2800">
                <a:solidFill>
                  <a:schemeClr val="tx2"/>
                </a:solidFill>
              </a:rPr>
              <a:t>; h = 40 m.</a:t>
            </a:r>
          </a:p>
          <a:p>
            <a:pPr algn="just"/>
            <a:r>
              <a:rPr lang="en-US" sz="2800">
                <a:solidFill>
                  <a:schemeClr val="tx2"/>
                </a:solidFill>
              </a:rPr>
              <a:t>Thế năng của khối vật liệu tại B là:</a:t>
            </a:r>
          </a:p>
          <a:p>
            <a:pPr algn="ctr"/>
            <a:r>
              <a:rPr lang="en-US" sz="2800">
                <a:solidFill>
                  <a:schemeClr val="tx2"/>
                </a:solidFill>
              </a:rPr>
              <a:t>W</a:t>
            </a:r>
            <a:r>
              <a:rPr lang="en-US" sz="2800" baseline="-25000">
                <a:solidFill>
                  <a:schemeClr val="tx2"/>
                </a:solidFill>
              </a:rPr>
              <a:t>t </a:t>
            </a:r>
            <a:r>
              <a:rPr lang="en-US" sz="2800">
                <a:solidFill>
                  <a:schemeClr val="tx2"/>
                </a:solidFill>
              </a:rPr>
              <a:t>= m.g.h = 500.9,8.40 = 1,96.10</a:t>
            </a:r>
            <a:r>
              <a:rPr lang="en-US" sz="2800" baseline="30000">
                <a:solidFill>
                  <a:schemeClr val="tx2"/>
                </a:solidFill>
              </a:rPr>
              <a:t>5 </a:t>
            </a:r>
            <a:r>
              <a:rPr lang="en-US" sz="2800">
                <a:solidFill>
                  <a:schemeClr val="tx2"/>
                </a:solidFill>
              </a:rPr>
              <a:t>(J)</a:t>
            </a:r>
          </a:p>
          <a:p>
            <a:pPr algn="just"/>
            <a:r>
              <a:rPr lang="en-US" sz="2800">
                <a:solidFill>
                  <a:schemeClr val="tx2"/>
                </a:solidFill>
                <a:sym typeface="Symbol" panose="05050102010706020507" pitchFamily="18" charset="2"/>
              </a:rPr>
              <a:t></a:t>
            </a:r>
            <a:r>
              <a:rPr lang="en-US" sz="2800">
                <a:solidFill>
                  <a:schemeClr val="tx2"/>
                </a:solidFill>
              </a:rPr>
              <a:t> Công mà cần cẩu đã thực hiện là:</a:t>
            </a:r>
          </a:p>
          <a:p>
            <a:pPr algn="ctr"/>
            <a:r>
              <a:rPr lang="en-US" sz="2800">
                <a:solidFill>
                  <a:schemeClr val="tx2"/>
                </a:solidFill>
              </a:rPr>
              <a:t>A = W</a:t>
            </a:r>
            <a:r>
              <a:rPr lang="en-US" sz="2800" baseline="-25000">
                <a:solidFill>
                  <a:schemeClr val="tx2"/>
                </a:solidFill>
              </a:rPr>
              <a:t>t </a:t>
            </a:r>
            <a:r>
              <a:rPr lang="en-US" sz="2800">
                <a:solidFill>
                  <a:schemeClr val="tx2"/>
                </a:solidFill>
              </a:rPr>
              <a:t>= 1,96.10</a:t>
            </a:r>
            <a:r>
              <a:rPr lang="en-US" sz="2800" baseline="30000">
                <a:solidFill>
                  <a:schemeClr val="tx2"/>
                </a:solidFill>
              </a:rPr>
              <a:t>5 </a:t>
            </a:r>
            <a:r>
              <a:rPr lang="en-US" sz="2800">
                <a:solidFill>
                  <a:schemeClr val="tx2"/>
                </a:solidFill>
              </a:rPr>
              <a:t>J.</a:t>
            </a:r>
          </a:p>
        </p:txBody>
      </p:sp>
      <p:pic>
        <p:nvPicPr>
          <p:cNvPr id="3" name="Picture 2" descr="n106 zalo Ta Nham">
            <a:extLst>
              <a:ext uri="{FF2B5EF4-FFF2-40B4-BE49-F238E27FC236}">
                <a16:creationId xmlns:a16="http://schemas.microsoft.com/office/drawing/2014/main" id="{495F8FFE-61DE-E0EC-EA1D-FB1157BEFE88}"/>
              </a:ext>
            </a:extLst>
          </p:cNvPr>
          <p:cNvPicPr>
            <a:picLocks noChangeAspect="1"/>
          </p:cNvPicPr>
          <p:nvPr/>
        </p:nvPicPr>
        <p:blipFill rotWithShape="1">
          <a:blip r:embed="rId3">
            <a:extLst>
              <a:ext uri="{28A0092B-C50C-407E-A947-70E740481C1C}">
                <a14:useLocalDpi xmlns:a14="http://schemas.microsoft.com/office/drawing/2010/main" val="0"/>
              </a:ext>
            </a:extLst>
          </a:blip>
          <a:srcRect l="5647" r="10395" b="6123"/>
          <a:stretch/>
        </p:blipFill>
        <p:spPr bwMode="auto">
          <a:xfrm>
            <a:off x="8382000" y="3136404"/>
            <a:ext cx="3368037" cy="3688802"/>
          </a:xfrm>
          <a:prstGeom prst="rect">
            <a:avLst/>
          </a:prstGeom>
          <a:noFill/>
          <a:ln>
            <a:noFill/>
          </a:ln>
        </p:spPr>
      </p:pic>
    </p:spTree>
    <p:extLst>
      <p:ext uri="{BB962C8B-B14F-4D97-AF65-F5344CB8AC3E}">
        <p14:creationId xmlns:p14="http://schemas.microsoft.com/office/powerpoint/2010/main" val="201487097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left)">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wipe(left)">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wipe(left)">
                                      <p:cBhvr>
                                        <p:cTn id="3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106 zalo Ta Nham"/>
          <p:cNvSpPr>
            <a:spLocks noGrp="1"/>
          </p:cNvSpPr>
          <p:nvPr>
            <p:ph type="title"/>
          </p:nvPr>
        </p:nvSpPr>
        <p:spPr>
          <a:xfrm>
            <a:off x="0" y="-25400"/>
            <a:ext cx="12192000" cy="1082674"/>
          </a:xfrm>
        </p:spPr>
        <p:txBody>
          <a:bodyPr anchor="ctr"/>
          <a:lstStyle/>
          <a:p>
            <a:pPr algn="ctr"/>
            <a:r>
              <a:rPr lang="en-US" b="1" dirty="0"/>
              <a:t>PHIẾU </a:t>
            </a:r>
            <a:r>
              <a:rPr lang="en-US" b="1"/>
              <a:t>HỌC TẬP SỐ 4</a:t>
            </a:r>
            <a:endParaRPr lang="en-US" b="1" dirty="0"/>
          </a:p>
        </p:txBody>
      </p:sp>
      <p:sp>
        <p:nvSpPr>
          <p:cNvPr id="3" name="Text Placeholder 2" descr="n106 zalo Ta Nham">
            <a:extLst>
              <a:ext uri="{FF2B5EF4-FFF2-40B4-BE49-F238E27FC236}">
                <a16:creationId xmlns:a16="http://schemas.microsoft.com/office/drawing/2014/main" id="{34710932-16A9-C0A3-554E-DA69CF753957}"/>
              </a:ext>
            </a:extLst>
          </p:cNvPr>
          <p:cNvSpPr>
            <a:spLocks noGrp="1"/>
          </p:cNvSpPr>
          <p:nvPr>
            <p:ph idx="1"/>
          </p:nvPr>
        </p:nvSpPr>
        <p:spPr>
          <a:xfrm>
            <a:off x="381000" y="1057274"/>
            <a:ext cx="11430000" cy="1762126"/>
          </a:xfrm>
          <a:noFill/>
          <a:ln w="28575">
            <a:solidFill>
              <a:schemeClr val="accent4"/>
            </a:solidFill>
          </a:ln>
        </p:spPr>
        <p:style>
          <a:lnRef idx="1">
            <a:schemeClr val="accent4"/>
          </a:lnRef>
          <a:fillRef idx="3">
            <a:schemeClr val="accent4"/>
          </a:fillRef>
          <a:effectRef idx="2">
            <a:schemeClr val="accent4"/>
          </a:effectRef>
          <a:fontRef idx="minor">
            <a:schemeClr val="lt1"/>
          </a:fontRef>
        </p:style>
        <p:txBody>
          <a:bodyPr>
            <a:noAutofit/>
          </a:bodyPr>
          <a:lstStyle/>
          <a:p>
            <a:pPr marL="0" lvl="1" indent="0" algn="just" defTabSz="1066800">
              <a:lnSpc>
                <a:spcPct val="100000"/>
              </a:lnSpc>
              <a:spcBef>
                <a:spcPct val="0"/>
              </a:spcBef>
              <a:buNone/>
            </a:pPr>
            <a:endParaRPr lang="pt-BR" sz="2800">
              <a:solidFill>
                <a:schemeClr val="tx2"/>
              </a:solidFill>
            </a:endParaRPr>
          </a:p>
          <a:p>
            <a:pPr marL="0" lvl="1" indent="0" algn="just" defTabSz="1066800">
              <a:lnSpc>
                <a:spcPct val="100000"/>
              </a:lnSpc>
              <a:spcBef>
                <a:spcPct val="0"/>
              </a:spcBef>
              <a:buNone/>
            </a:pPr>
            <a:r>
              <a:rPr lang="vi-VN" sz="2800">
                <a:solidFill>
                  <a:schemeClr val="tx2"/>
                </a:solidFill>
              </a:rPr>
              <a:t>Hãy chứng minh có thể dùng một mặt phẳng nghiêng để đưa một vật lên cao với một lực nhỏ hơn trọng lượng của vật (Hình 25.7). Coi ma sát không đáng kể.</a:t>
            </a:r>
            <a:endParaRPr lang="en-US" sz="2800" dirty="0">
              <a:solidFill>
                <a:schemeClr val="tx2"/>
              </a:solidFill>
            </a:endParaRPr>
          </a:p>
        </p:txBody>
      </p:sp>
      <p:pic>
        <p:nvPicPr>
          <p:cNvPr id="6" name="Picture 5" descr="n106 zalo Ta Nham">
            <a:extLst>
              <a:ext uri="{FF2B5EF4-FFF2-40B4-BE49-F238E27FC236}">
                <a16:creationId xmlns:a16="http://schemas.microsoft.com/office/drawing/2014/main" id="{1EE49A30-7F3C-EFED-69BB-15477F93AE45}"/>
              </a:ext>
            </a:extLst>
          </p:cNvPr>
          <p:cNvPicPr>
            <a:picLocks noChangeAspect="1"/>
          </p:cNvPicPr>
          <p:nvPr/>
        </p:nvPicPr>
        <p:blipFill>
          <a:blip r:embed="rId2"/>
          <a:stretch>
            <a:fillRect/>
          </a:stretch>
        </p:blipFill>
        <p:spPr>
          <a:xfrm>
            <a:off x="5721447" y="682721"/>
            <a:ext cx="749105" cy="749105"/>
          </a:xfrm>
          <a:prstGeom prst="rect">
            <a:avLst/>
          </a:prstGeom>
        </p:spPr>
      </p:pic>
      <p:sp>
        <p:nvSpPr>
          <p:cNvPr id="5" name="TextBox 4" descr="n106 zalo Ta Nham">
            <a:extLst>
              <a:ext uri="{FF2B5EF4-FFF2-40B4-BE49-F238E27FC236}">
                <a16:creationId xmlns:a16="http://schemas.microsoft.com/office/drawing/2014/main" id="{79FBDB73-E79E-B78A-D28F-80EA0344711A}"/>
              </a:ext>
            </a:extLst>
          </p:cNvPr>
          <p:cNvSpPr txBox="1"/>
          <p:nvPr/>
        </p:nvSpPr>
        <p:spPr>
          <a:xfrm>
            <a:off x="381000" y="2944837"/>
            <a:ext cx="6984999" cy="3785652"/>
          </a:xfrm>
          <a:prstGeom prst="rect">
            <a:avLst/>
          </a:prstGeom>
          <a:solidFill>
            <a:schemeClr val="accent3">
              <a:lumMod val="40000"/>
              <a:lumOff val="60000"/>
            </a:schemeClr>
          </a:solidFill>
        </p:spPr>
        <p:txBody>
          <a:bodyPr wrap="square">
            <a:spAutoFit/>
          </a:bodyPr>
          <a:lstStyle/>
          <a:p>
            <a:pPr algn="just"/>
            <a:r>
              <a:rPr lang="vi-VN" sz="2400"/>
              <a:t>Ta có:</a:t>
            </a:r>
          </a:p>
          <a:p>
            <a:pPr algn="just"/>
            <a:r>
              <a:rPr lang="vi-VN" sz="2400"/>
              <a:t>- Công của lực F: A</a:t>
            </a:r>
            <a:r>
              <a:rPr lang="vi-VN" sz="2400" baseline="-25000"/>
              <a:t>F</a:t>
            </a:r>
            <a:r>
              <a:rPr lang="en-US" sz="2400"/>
              <a:t> </a:t>
            </a:r>
            <a:r>
              <a:rPr lang="vi-VN" sz="2400"/>
              <a:t>=</a:t>
            </a:r>
            <a:r>
              <a:rPr lang="en-US" sz="2400"/>
              <a:t> </a:t>
            </a:r>
            <a:r>
              <a:rPr lang="vi-VN" sz="2400"/>
              <a:t>F.</a:t>
            </a:r>
            <a:r>
              <a:rPr lang="en-US" sz="2400" i="1"/>
              <a:t>l</a:t>
            </a:r>
            <a:endParaRPr lang="vi-VN" sz="2400" i="1"/>
          </a:p>
          <a:p>
            <a:pPr algn="just"/>
            <a:r>
              <a:rPr lang="vi-VN" sz="2400"/>
              <a:t>- Công của trọng lực P: A</a:t>
            </a:r>
            <a:r>
              <a:rPr lang="vi-VN" sz="2400" baseline="-25000"/>
              <a:t>P</a:t>
            </a:r>
            <a:r>
              <a:rPr lang="en-US" sz="2400"/>
              <a:t> </a:t>
            </a:r>
            <a:r>
              <a:rPr lang="vi-VN" sz="2400"/>
              <a:t>=</a:t>
            </a:r>
            <a:r>
              <a:rPr lang="en-US" sz="2400"/>
              <a:t> </a:t>
            </a:r>
            <a:r>
              <a:rPr lang="vi-VN" sz="2400"/>
              <a:t>P.h</a:t>
            </a:r>
            <a:endParaRPr lang="en-US" sz="2400"/>
          </a:p>
          <a:p>
            <a:pPr algn="just"/>
            <a:r>
              <a:rPr lang="vi-VN" sz="2400"/>
              <a:t>Do thế năng của vật ở độ cao h có độ lớn bằng công của lực dùng để nâng đều vật lên độ cao này.</a:t>
            </a:r>
            <a:r>
              <a:rPr lang="en-US" sz="2400"/>
              <a:t> Nên: </a:t>
            </a:r>
            <a:r>
              <a:rPr lang="vi-VN" sz="2400"/>
              <a:t>W</a:t>
            </a:r>
            <a:r>
              <a:rPr lang="vi-VN" sz="2400" baseline="-25000"/>
              <a:t>t</a:t>
            </a:r>
            <a:r>
              <a:rPr lang="en-US" sz="2400"/>
              <a:t> </a:t>
            </a:r>
            <a:r>
              <a:rPr lang="vi-VN" sz="2400"/>
              <a:t>=</a:t>
            </a:r>
            <a:r>
              <a:rPr lang="en-US" sz="2400"/>
              <a:t> </a:t>
            </a:r>
            <a:r>
              <a:rPr lang="vi-VN" sz="2400"/>
              <a:t>A</a:t>
            </a:r>
            <a:r>
              <a:rPr lang="vi-VN" sz="2400" baseline="-25000"/>
              <a:t>F</a:t>
            </a:r>
            <a:r>
              <a:rPr lang="en-US" sz="2400"/>
              <a:t> </a:t>
            </a:r>
            <a:r>
              <a:rPr lang="vi-VN" sz="2400"/>
              <a:t>=</a:t>
            </a:r>
            <a:r>
              <a:rPr lang="en-US" sz="2400"/>
              <a:t> </a:t>
            </a:r>
            <a:r>
              <a:rPr lang="vi-VN" sz="2400"/>
              <a:t>A</a:t>
            </a:r>
            <a:r>
              <a:rPr lang="vi-VN" sz="2400" baseline="-25000"/>
              <a:t>P</a:t>
            </a:r>
            <a:r>
              <a:rPr lang="en-US" sz="2400"/>
              <a:t> </a:t>
            </a:r>
            <a:r>
              <a:rPr lang="vi-VN" sz="2400"/>
              <a:t>⇔</a:t>
            </a:r>
            <a:r>
              <a:rPr lang="en-US" sz="2400"/>
              <a:t> </a:t>
            </a:r>
            <a:r>
              <a:rPr lang="vi-VN" sz="2400"/>
              <a:t>F.</a:t>
            </a:r>
            <a:r>
              <a:rPr lang="vi-VN" sz="2400" i="1"/>
              <a:t>l</a:t>
            </a:r>
            <a:r>
              <a:rPr lang="en-US" sz="2400"/>
              <a:t> </a:t>
            </a:r>
            <a:r>
              <a:rPr lang="vi-VN" sz="2400"/>
              <a:t>=</a:t>
            </a:r>
            <a:r>
              <a:rPr lang="en-US" sz="2400"/>
              <a:t> </a:t>
            </a:r>
            <a:r>
              <a:rPr lang="vi-VN" sz="2400"/>
              <a:t>P.h</a:t>
            </a:r>
            <a:endParaRPr lang="en-US" sz="2400"/>
          </a:p>
          <a:p>
            <a:pPr algn="just"/>
            <a:r>
              <a:rPr lang="vi-VN" sz="2400"/>
              <a:t>Mà </a:t>
            </a:r>
            <a:r>
              <a:rPr lang="vi-VN" sz="2400" i="1"/>
              <a:t>l</a:t>
            </a:r>
            <a:r>
              <a:rPr lang="en-US" sz="2400"/>
              <a:t> </a:t>
            </a:r>
            <a:r>
              <a:rPr lang="vi-VN" sz="2400"/>
              <a:t>&gt;</a:t>
            </a:r>
            <a:r>
              <a:rPr lang="en-US" sz="2400"/>
              <a:t> </a:t>
            </a:r>
            <a:r>
              <a:rPr lang="vi-VN" sz="2400"/>
              <a:t>h</a:t>
            </a:r>
            <a:r>
              <a:rPr lang="en-US" sz="2400"/>
              <a:t> </a:t>
            </a:r>
            <a:r>
              <a:rPr lang="vi-VN" sz="2400"/>
              <a:t>⇒</a:t>
            </a:r>
            <a:r>
              <a:rPr lang="en-US" sz="2400"/>
              <a:t> </a:t>
            </a:r>
            <a:r>
              <a:rPr lang="vi-VN" sz="2400"/>
              <a:t>F</a:t>
            </a:r>
            <a:r>
              <a:rPr lang="en-US" sz="2400"/>
              <a:t> </a:t>
            </a:r>
            <a:r>
              <a:rPr lang="vi-VN" sz="2400"/>
              <a:t>&lt;</a:t>
            </a:r>
            <a:r>
              <a:rPr lang="en-US" sz="2400"/>
              <a:t> </a:t>
            </a:r>
            <a:r>
              <a:rPr lang="vi-VN" sz="2400"/>
              <a:t>P</a:t>
            </a:r>
            <a:endParaRPr lang="en-US" sz="2400"/>
          </a:p>
          <a:p>
            <a:pPr algn="just"/>
            <a:r>
              <a:rPr lang="vi-VN" sz="2400">
                <a:sym typeface="Symbol" panose="05050102010706020507" pitchFamily="18" charset="2"/>
              </a:rPr>
              <a:t></a:t>
            </a:r>
            <a:r>
              <a:rPr lang="vi-VN" sz="2400"/>
              <a:t> Có thể dùng một mặt phẳng nghiêng để đưa một vật lên cao với một lực nhỏ hơn trọng lượng của vật.</a:t>
            </a:r>
          </a:p>
        </p:txBody>
      </p:sp>
      <p:pic>
        <p:nvPicPr>
          <p:cNvPr id="2050" name="Picture 2" descr="n106 zalo Ta Nham">
            <a:extLst>
              <a:ext uri="{FF2B5EF4-FFF2-40B4-BE49-F238E27FC236}">
                <a16:creationId xmlns:a16="http://schemas.microsoft.com/office/drawing/2014/main" id="{EA86CEEE-B432-D089-DE24-707AC766A9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08" r="3896" b="19231"/>
          <a:stretch/>
        </p:blipFill>
        <p:spPr bwMode="auto">
          <a:xfrm>
            <a:off x="7924800" y="2944837"/>
            <a:ext cx="3886200"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7547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106 zalo Ta Nham"/>
          <p:cNvSpPr>
            <a:spLocks noGrp="1"/>
          </p:cNvSpPr>
          <p:nvPr>
            <p:ph type="ctrTitle"/>
          </p:nvPr>
        </p:nvSpPr>
        <p:spPr>
          <a:xfrm>
            <a:off x="838200" y="533400"/>
            <a:ext cx="8458200" cy="838200"/>
          </a:xfrm>
        </p:spPr>
        <p:txBody>
          <a:bodyPr>
            <a:normAutofit/>
          </a:bodyPr>
          <a:lstStyle/>
          <a:p>
            <a:r>
              <a:rPr lang="en-US" sz="5400" b="1" dirty="0"/>
              <a:t>LUYỆN TẬP</a:t>
            </a:r>
          </a:p>
        </p:txBody>
      </p:sp>
    </p:spTree>
    <p:extLst>
      <p:ext uri="{BB962C8B-B14F-4D97-AF65-F5344CB8AC3E}">
        <p14:creationId xmlns:p14="http://schemas.microsoft.com/office/powerpoint/2010/main" val="2471524937"/>
      </p:ext>
    </p:extLst>
  </p:cSld>
  <p:clrMapOvr>
    <a:masterClrMapping/>
  </p:clrMapOvr>
  <p:transition spd="slow">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 descr="n106 zalo Ta Nham"/>
          <p:cNvSpPr/>
          <p:nvPr/>
        </p:nvSpPr>
        <p:spPr>
          <a:xfrm>
            <a:off x="0" y="1295400"/>
            <a:ext cx="1005840" cy="1828800"/>
          </a:xfrm>
          <a:custGeom>
            <a:avLst/>
            <a:gdLst>
              <a:gd name="connsiteX0" fmla="*/ 0 w 647700"/>
              <a:gd name="connsiteY0" fmla="*/ 0 h 1295400"/>
              <a:gd name="connsiteX1" fmla="*/ 647700 w 647700"/>
              <a:gd name="connsiteY1" fmla="*/ 647700 h 1295400"/>
              <a:gd name="connsiteX2" fmla="*/ 0 w 647700"/>
              <a:gd name="connsiteY2" fmla="*/ 1295400 h 1295400"/>
            </a:gdLst>
            <a:ahLst/>
            <a:cxnLst>
              <a:cxn ang="0">
                <a:pos x="connsiteX0" y="connsiteY0"/>
              </a:cxn>
              <a:cxn ang="0">
                <a:pos x="connsiteX1" y="connsiteY1"/>
              </a:cxn>
              <a:cxn ang="0">
                <a:pos x="connsiteX2" y="connsiteY2"/>
              </a:cxn>
            </a:cxnLst>
            <a:rect l="l" t="t" r="r" b="b"/>
            <a:pathLst>
              <a:path w="647700" h="1295400">
                <a:moveTo>
                  <a:pt x="0" y="0"/>
                </a:moveTo>
                <a:cubicBezTo>
                  <a:pt x="357715" y="0"/>
                  <a:pt x="647700" y="289985"/>
                  <a:pt x="647700" y="647700"/>
                </a:cubicBezTo>
                <a:cubicBezTo>
                  <a:pt x="647700" y="1005415"/>
                  <a:pt x="357715" y="1295400"/>
                  <a:pt x="0" y="1295400"/>
                </a:cubicBezTo>
                <a:close/>
              </a:path>
            </a:pathLst>
          </a:cu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err="1"/>
              <a:t>Câu</a:t>
            </a:r>
            <a:r>
              <a:rPr lang="en-US" sz="3200" b="1" dirty="0"/>
              <a:t> 1</a:t>
            </a:r>
          </a:p>
        </p:txBody>
      </p:sp>
      <p:sp>
        <p:nvSpPr>
          <p:cNvPr id="2" name="Title 1" descr="n106 zalo Ta Nham"/>
          <p:cNvSpPr>
            <a:spLocks noGrp="1"/>
          </p:cNvSpPr>
          <p:nvPr>
            <p:ph type="title" idx="4294967295"/>
          </p:nvPr>
        </p:nvSpPr>
        <p:spPr>
          <a:xfrm>
            <a:off x="0" y="0"/>
            <a:ext cx="12192000" cy="1082675"/>
          </a:xfrm>
        </p:spPr>
        <p:style>
          <a:lnRef idx="2">
            <a:schemeClr val="accent2"/>
          </a:lnRef>
          <a:fillRef idx="1">
            <a:schemeClr val="lt1"/>
          </a:fillRef>
          <a:effectRef idx="0">
            <a:schemeClr val="accent2"/>
          </a:effectRef>
          <a:fontRef idx="minor">
            <a:schemeClr val="dk1"/>
          </a:fontRef>
        </p:style>
        <p:txBody>
          <a:bodyPr>
            <a:normAutofit/>
          </a:bodyPr>
          <a:lstStyle/>
          <a:p>
            <a:pPr algn="ctr"/>
            <a:r>
              <a:rPr lang="en-US" sz="6600" b="1" dirty="0" err="1">
                <a:ln w="22225">
                  <a:solidFill>
                    <a:schemeClr val="accent2"/>
                  </a:solidFill>
                  <a:prstDash val="solid"/>
                </a:ln>
                <a:solidFill>
                  <a:schemeClr val="accent2">
                    <a:lumMod val="40000"/>
                    <a:lumOff val="60000"/>
                  </a:schemeClr>
                </a:solidFill>
              </a:rPr>
              <a:t>Kiểm</a:t>
            </a:r>
            <a:r>
              <a:rPr lang="en-US" sz="6600" b="1" dirty="0">
                <a:ln w="22225">
                  <a:solidFill>
                    <a:schemeClr val="accent2"/>
                  </a:solidFill>
                  <a:prstDash val="solid"/>
                </a:ln>
                <a:solidFill>
                  <a:schemeClr val="accent2">
                    <a:lumMod val="40000"/>
                    <a:lumOff val="60000"/>
                  </a:schemeClr>
                </a:solidFill>
              </a:rPr>
              <a:t> </a:t>
            </a:r>
            <a:r>
              <a:rPr lang="en-US" sz="6600" b="1" dirty="0" err="1">
                <a:ln w="22225">
                  <a:solidFill>
                    <a:schemeClr val="accent2"/>
                  </a:solidFill>
                  <a:prstDash val="solid"/>
                </a:ln>
                <a:solidFill>
                  <a:schemeClr val="accent2">
                    <a:lumMod val="40000"/>
                    <a:lumOff val="60000"/>
                  </a:schemeClr>
                </a:solidFill>
              </a:rPr>
              <a:t>tra</a:t>
            </a:r>
            <a:r>
              <a:rPr lang="en-US" sz="6600" b="1" dirty="0">
                <a:ln w="22225">
                  <a:solidFill>
                    <a:schemeClr val="accent2"/>
                  </a:solidFill>
                  <a:prstDash val="solid"/>
                </a:ln>
                <a:solidFill>
                  <a:schemeClr val="accent2">
                    <a:lumMod val="40000"/>
                    <a:lumOff val="60000"/>
                  </a:schemeClr>
                </a:solidFill>
              </a:rPr>
              <a:t> </a:t>
            </a:r>
            <a:r>
              <a:rPr lang="en-US" sz="6600" b="1" dirty="0" err="1">
                <a:ln w="22225">
                  <a:solidFill>
                    <a:schemeClr val="accent2"/>
                  </a:solidFill>
                  <a:prstDash val="solid"/>
                </a:ln>
                <a:solidFill>
                  <a:schemeClr val="accent2">
                    <a:lumMod val="40000"/>
                    <a:lumOff val="60000"/>
                  </a:schemeClr>
                </a:solidFill>
              </a:rPr>
              <a:t>bài</a:t>
            </a:r>
            <a:r>
              <a:rPr lang="en-US" sz="6600" b="1" dirty="0">
                <a:ln w="22225">
                  <a:solidFill>
                    <a:schemeClr val="accent2"/>
                  </a:solidFill>
                  <a:prstDash val="solid"/>
                </a:ln>
                <a:solidFill>
                  <a:schemeClr val="accent2">
                    <a:lumMod val="40000"/>
                    <a:lumOff val="60000"/>
                  </a:schemeClr>
                </a:solidFill>
              </a:rPr>
              <a:t> </a:t>
            </a:r>
            <a:r>
              <a:rPr lang="en-US" sz="6600" b="1" dirty="0" err="1">
                <a:ln w="22225">
                  <a:solidFill>
                    <a:schemeClr val="accent2"/>
                  </a:solidFill>
                  <a:prstDash val="solid"/>
                </a:ln>
                <a:solidFill>
                  <a:schemeClr val="accent2">
                    <a:lumMod val="40000"/>
                    <a:lumOff val="60000"/>
                  </a:schemeClr>
                </a:solidFill>
              </a:rPr>
              <a:t>cũ</a:t>
            </a:r>
            <a:endParaRPr lang="en-US" sz="6600" b="1" dirty="0">
              <a:ln w="22225">
                <a:solidFill>
                  <a:schemeClr val="accent2"/>
                </a:solidFill>
                <a:prstDash val="solid"/>
              </a:ln>
              <a:solidFill>
                <a:schemeClr val="accent2">
                  <a:lumMod val="40000"/>
                  <a:lumOff val="60000"/>
                </a:schemeClr>
              </a:solidFill>
            </a:endParaRPr>
          </a:p>
        </p:txBody>
      </p:sp>
      <p:grpSp>
        <p:nvGrpSpPr>
          <p:cNvPr id="28" name="hỏi 1" descr="n106 zalo Ta Nham"/>
          <p:cNvGrpSpPr/>
          <p:nvPr/>
        </p:nvGrpSpPr>
        <p:grpSpPr>
          <a:xfrm>
            <a:off x="1219200" y="1295399"/>
            <a:ext cx="7341431" cy="1828800"/>
            <a:chOff x="2819402" y="1502315"/>
            <a:chExt cx="7122284" cy="971219"/>
          </a:xfrm>
        </p:grpSpPr>
        <p:sp>
          <p:nvSpPr>
            <p:cNvPr id="29" name="TextBox 28"/>
            <p:cNvSpPr txBox="1"/>
            <p:nvPr/>
          </p:nvSpPr>
          <p:spPr>
            <a:xfrm>
              <a:off x="2921049" y="1832646"/>
              <a:ext cx="7020637" cy="310556"/>
            </a:xfrm>
            <a:prstGeom prst="rect">
              <a:avLst/>
            </a:prstGeom>
            <a:noFill/>
          </p:spPr>
          <p:txBody>
            <a:bodyPr wrap="square" rtlCol="0">
              <a:spAutoFit/>
            </a:bodyPr>
            <a:lstStyle/>
            <a:p>
              <a:r>
                <a:rPr lang="en-US" sz="3200"/>
                <a:t>Lực </a:t>
              </a:r>
              <a:r>
                <a:rPr lang="en-US" sz="3200" dirty="0" err="1"/>
                <a:t>tác</a:t>
              </a:r>
              <a:r>
                <a:rPr lang="en-US" sz="3200" dirty="0"/>
                <a:t> </a:t>
              </a:r>
              <a:r>
                <a:rPr lang="en-US" sz="3200" dirty="0" err="1"/>
                <a:t>dụng</a:t>
              </a:r>
              <a:r>
                <a:rPr lang="en-US" sz="3200" dirty="0"/>
                <a:t> </a:t>
              </a:r>
              <a:r>
                <a:rPr lang="en-US" sz="3200" dirty="0" err="1"/>
                <a:t>càng</a:t>
              </a:r>
              <a:r>
                <a:rPr lang="en-US" sz="3200" dirty="0"/>
                <a:t> </a:t>
              </a:r>
              <a:r>
                <a:rPr lang="en-US" sz="3200" dirty="0" err="1"/>
                <a:t>lớn</a:t>
              </a:r>
              <a:r>
                <a:rPr lang="en-US" sz="3200" dirty="0"/>
                <a:t> </a:t>
              </a:r>
              <a:r>
                <a:rPr lang="en-US" sz="3200" dirty="0" err="1"/>
                <a:t>sinh</a:t>
              </a:r>
              <a:r>
                <a:rPr lang="en-US" sz="3200" dirty="0"/>
                <a:t> </a:t>
              </a:r>
              <a:r>
                <a:rPr lang="en-US" sz="3200" dirty="0" err="1"/>
                <a:t>công</a:t>
              </a:r>
              <a:r>
                <a:rPr lang="en-US" sz="3200" dirty="0"/>
                <a:t>….</a:t>
              </a:r>
            </a:p>
          </p:txBody>
        </p:sp>
        <p:sp>
          <p:nvSpPr>
            <p:cNvPr id="30" name="Rectangle 29"/>
            <p:cNvSpPr/>
            <p:nvPr/>
          </p:nvSpPr>
          <p:spPr>
            <a:xfrm>
              <a:off x="2819402" y="1502315"/>
              <a:ext cx="72077" cy="97121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3200"/>
            </a:p>
          </p:txBody>
        </p:sp>
      </p:grpSp>
      <p:sp>
        <p:nvSpPr>
          <p:cNvPr id="19" name="Rounded Rectangle 18" descr="n106 zalo Ta Nham">
            <a:hlinkClick r:id="rId3" action="ppaction://hlinksldjump"/>
          </p:cNvPr>
          <p:cNvSpPr/>
          <p:nvPr/>
        </p:nvSpPr>
        <p:spPr>
          <a:xfrm>
            <a:off x="2312144" y="5791200"/>
            <a:ext cx="1574055" cy="533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b="1" dirty="0" err="1"/>
              <a:t>Câu</a:t>
            </a:r>
            <a:r>
              <a:rPr lang="en-US" sz="2800" b="1" dirty="0"/>
              <a:t> </a:t>
            </a:r>
            <a:r>
              <a:rPr lang="en-US" sz="2800" b="1" dirty="0" err="1"/>
              <a:t>hỏi</a:t>
            </a:r>
            <a:endParaRPr lang="en-US" sz="2800" b="1" dirty="0"/>
          </a:p>
        </p:txBody>
      </p:sp>
      <p:sp>
        <p:nvSpPr>
          <p:cNvPr id="3" name="Up Ribbon 2" descr="n106 zalo Ta Nham"/>
          <p:cNvSpPr/>
          <p:nvPr/>
        </p:nvSpPr>
        <p:spPr>
          <a:xfrm rot="20731782">
            <a:off x="5475798" y="3360803"/>
            <a:ext cx="4265062" cy="1676400"/>
          </a:xfrm>
          <a:prstGeom prst="ribbon2">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LỚN</a:t>
            </a:r>
          </a:p>
        </p:txBody>
      </p:sp>
    </p:spTree>
    <p:extLst>
      <p:ext uri="{BB962C8B-B14F-4D97-AF65-F5344CB8AC3E}">
        <p14:creationId xmlns:p14="http://schemas.microsoft.com/office/powerpoint/2010/main" val="98502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106 zalo Ta Nham">
            <a:extLst>
              <a:ext uri="{FF2B5EF4-FFF2-40B4-BE49-F238E27FC236}">
                <a16:creationId xmlns:a16="http://schemas.microsoft.com/office/drawing/2014/main" id="{25D228DB-897B-DEF2-AAB8-10E1597BB2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4852" y="1269719"/>
            <a:ext cx="7923548" cy="4360891"/>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descr="n106 zalo Ta Nham"/>
          <p:cNvSpPr/>
          <p:nvPr/>
        </p:nvSpPr>
        <p:spPr>
          <a:xfrm>
            <a:off x="2032000" y="1143000"/>
            <a:ext cx="1625600" cy="231648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7" b="1"/>
              <a:t>1</a:t>
            </a:r>
          </a:p>
        </p:txBody>
      </p:sp>
      <p:sp>
        <p:nvSpPr>
          <p:cNvPr id="32" name="Rectangle 31" descr="n106 zalo Ta Nham"/>
          <p:cNvSpPr/>
          <p:nvPr/>
        </p:nvSpPr>
        <p:spPr>
          <a:xfrm>
            <a:off x="1723673" y="-9060"/>
            <a:ext cx="8604279" cy="861774"/>
          </a:xfrm>
          <a:prstGeom prst="rect">
            <a:avLst/>
          </a:prstGeom>
          <a:noFill/>
        </p:spPr>
        <p:txBody>
          <a:bodyPr wrap="none" lIns="121920" tIns="60960" rIns="121920" bIns="6096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800" b="1">
                <a:ln w="11430">
                  <a:solidFill>
                    <a:schemeClr val="accent1">
                      <a:lumMod val="60000"/>
                      <a:lumOff val="40000"/>
                    </a:schemeClr>
                  </a:solidFill>
                </a:ln>
                <a:solidFill>
                  <a:srgbClr val="FFFF00"/>
                </a:solidFill>
                <a:effectLst>
                  <a:outerShdw blurRad="80000" dist="40000" dir="5040000" algn="tl">
                    <a:srgbClr val="000000">
                      <a:alpha val="30000"/>
                    </a:srgbClr>
                  </a:outerShdw>
                </a:effectLst>
              </a:rPr>
              <a:t>TRÒ CHƠI LẬT MẢNH GHÉP</a:t>
            </a:r>
          </a:p>
        </p:txBody>
      </p:sp>
      <p:pic>
        <p:nvPicPr>
          <p:cNvPr id="35" name="Picture 34" descr="n106 zalo Ta Nham"/>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5992" y="195827"/>
            <a:ext cx="660400" cy="584200"/>
          </a:xfrm>
          <a:prstGeom prst="rect">
            <a:avLst/>
          </a:prstGeom>
        </p:spPr>
      </p:pic>
      <p:pic>
        <p:nvPicPr>
          <p:cNvPr id="36" name="Picture 35" descr="n106 zalo Ta Nham"/>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3195" y="717923"/>
            <a:ext cx="660400" cy="584200"/>
          </a:xfrm>
          <a:prstGeom prst="rect">
            <a:avLst/>
          </a:prstGeom>
        </p:spPr>
      </p:pic>
      <p:pic>
        <p:nvPicPr>
          <p:cNvPr id="37" name="Picture 36" descr="n106 zalo Ta Nham"/>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0000" y="195827"/>
            <a:ext cx="660400" cy="584200"/>
          </a:xfrm>
          <a:prstGeom prst="rect">
            <a:avLst/>
          </a:prstGeom>
        </p:spPr>
      </p:pic>
      <p:pic>
        <p:nvPicPr>
          <p:cNvPr id="38" name="Picture 37" descr="n106 zalo Ta Nham"/>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2597" y="717923"/>
            <a:ext cx="660400" cy="584200"/>
          </a:xfrm>
          <a:prstGeom prst="rect">
            <a:avLst/>
          </a:prstGeom>
        </p:spPr>
      </p:pic>
      <p:pic>
        <p:nvPicPr>
          <p:cNvPr id="39" name="Picture 38" descr="n106 zalo Ta Nham"/>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8435" y="833359"/>
            <a:ext cx="5637608" cy="309641"/>
          </a:xfrm>
          <a:prstGeom prst="rect">
            <a:avLst/>
          </a:prstGeom>
        </p:spPr>
      </p:pic>
      <p:pic>
        <p:nvPicPr>
          <p:cNvPr id="43" name="Picture 42" descr="n106 zalo Ta Nham">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66400" y="5461486"/>
            <a:ext cx="1346200" cy="1206500"/>
          </a:xfrm>
          <a:prstGeom prst="rect">
            <a:avLst/>
          </a:prstGeom>
        </p:spPr>
      </p:pic>
      <p:sp>
        <p:nvSpPr>
          <p:cNvPr id="2" name="TextBox 1" descr="n106 zalo Ta Nham"/>
          <p:cNvSpPr txBox="1"/>
          <p:nvPr/>
        </p:nvSpPr>
        <p:spPr>
          <a:xfrm>
            <a:off x="2289051" y="5791200"/>
            <a:ext cx="7473521" cy="1077218"/>
          </a:xfrm>
          <a:prstGeom prst="rect">
            <a:avLst/>
          </a:prstGeom>
          <a:noFill/>
        </p:spPr>
        <p:txBody>
          <a:bodyPr wrap="none" rtlCol="0">
            <a:spAutoFit/>
          </a:bodyPr>
          <a:lstStyle/>
          <a:p>
            <a:pPr algn="ctr"/>
            <a:r>
              <a:rPr lang="en-US" sz="3200" b="1">
                <a:solidFill>
                  <a:schemeClr val="tx2"/>
                </a:solidFill>
                <a:latin typeface="Times New Roman" pitchFamily="18" charset="0"/>
                <a:cs typeface="Times New Roman" pitchFamily="18" charset="0"/>
              </a:rPr>
              <a:t>Đây là một ứng dụng của việc chuyển hóa</a:t>
            </a:r>
          </a:p>
          <a:p>
            <a:pPr algn="ctr"/>
            <a:r>
              <a:rPr lang="en-US" sz="3200" b="1">
                <a:solidFill>
                  <a:schemeClr val="tx2"/>
                </a:solidFill>
                <a:latin typeface="Times New Roman" pitchFamily="18" charset="0"/>
                <a:cs typeface="Times New Roman" pitchFamily="18" charset="0"/>
              </a:rPr>
              <a:t>động năng và thế năng</a:t>
            </a:r>
          </a:p>
        </p:txBody>
      </p:sp>
      <p:pic>
        <p:nvPicPr>
          <p:cNvPr id="4" name="VUIDEHOC.WAV" descr="n106 zalo Ta Nham">
            <a:hlinkClick r:id="" action="ppaction://media"/>
          </p:cNvPr>
          <p:cNvPicPr>
            <a:picLocks noChangeAspect="1"/>
          </p:cNvPicPr>
          <p:nvPr>
            <a:audioFile r:link="rId1"/>
            <p:extLst>
              <p:ext uri="{DAA4B4D4-6D71-4841-9C94-3DE7FCFB9230}">
                <p14:media xmlns:p14="http://schemas.microsoft.com/office/powerpoint/2010/main" r:embed="rId2">
                  <p14:trim end="5450.1804"/>
                </p14:media>
              </p:ext>
            </p:extLst>
          </p:nvPr>
        </p:nvPicPr>
        <p:blipFill>
          <a:blip r:embed="rId9"/>
          <a:stretch>
            <a:fillRect/>
          </a:stretch>
        </p:blipFill>
        <p:spPr>
          <a:xfrm>
            <a:off x="5706501" y="7289800"/>
            <a:ext cx="812800" cy="812800"/>
          </a:xfrm>
          <a:prstGeom prst="rect">
            <a:avLst/>
          </a:prstGeom>
        </p:spPr>
      </p:pic>
      <p:sp>
        <p:nvSpPr>
          <p:cNvPr id="7" name="Rectangle 6" descr="n106 zalo Ta Nham">
            <a:hlinkClick r:id="rId10" action="ppaction://hlinksldjump"/>
          </p:cNvPr>
          <p:cNvSpPr/>
          <p:nvPr/>
        </p:nvSpPr>
        <p:spPr>
          <a:xfrm>
            <a:off x="2032000" y="1143000"/>
            <a:ext cx="1625600" cy="2316480"/>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7" b="1"/>
              <a:t>1</a:t>
            </a:r>
          </a:p>
        </p:txBody>
      </p:sp>
      <p:sp>
        <p:nvSpPr>
          <p:cNvPr id="41" name="Rectangle 40" descr="n106 zalo Ta Nham"/>
          <p:cNvSpPr/>
          <p:nvPr/>
        </p:nvSpPr>
        <p:spPr>
          <a:xfrm>
            <a:off x="3657600" y="1143000"/>
            <a:ext cx="1625600" cy="231648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7" b="1"/>
              <a:t>2</a:t>
            </a:r>
          </a:p>
        </p:txBody>
      </p:sp>
      <p:sp>
        <p:nvSpPr>
          <p:cNvPr id="42" name="Rectangle 41" descr="n106 zalo Ta Nham">
            <a:hlinkClick r:id="rId11" action="ppaction://hlinksldjump"/>
          </p:cNvPr>
          <p:cNvSpPr/>
          <p:nvPr/>
        </p:nvSpPr>
        <p:spPr>
          <a:xfrm>
            <a:off x="3657600" y="1143000"/>
            <a:ext cx="1625600" cy="2316480"/>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7" b="1"/>
              <a:t>2</a:t>
            </a:r>
          </a:p>
        </p:txBody>
      </p:sp>
      <p:sp>
        <p:nvSpPr>
          <p:cNvPr id="44" name="Rectangle 43" descr="n106 zalo Ta Nham"/>
          <p:cNvSpPr/>
          <p:nvPr/>
        </p:nvSpPr>
        <p:spPr>
          <a:xfrm>
            <a:off x="5283200" y="1143000"/>
            <a:ext cx="1625600" cy="231648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7" b="1"/>
              <a:t>3</a:t>
            </a:r>
          </a:p>
        </p:txBody>
      </p:sp>
      <p:sp>
        <p:nvSpPr>
          <p:cNvPr id="45" name="Rectangle 44" descr="n106 zalo Ta Nham">
            <a:hlinkClick r:id="rId12" action="ppaction://hlinksldjump"/>
          </p:cNvPr>
          <p:cNvSpPr/>
          <p:nvPr/>
        </p:nvSpPr>
        <p:spPr>
          <a:xfrm>
            <a:off x="5283200" y="1143000"/>
            <a:ext cx="1625600" cy="2316480"/>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7" b="1"/>
              <a:t>3</a:t>
            </a:r>
          </a:p>
        </p:txBody>
      </p:sp>
      <p:sp>
        <p:nvSpPr>
          <p:cNvPr id="46" name="Rectangle 45" descr="n106 zalo Ta Nham"/>
          <p:cNvSpPr/>
          <p:nvPr/>
        </p:nvSpPr>
        <p:spPr>
          <a:xfrm>
            <a:off x="6908800" y="1143000"/>
            <a:ext cx="1625600" cy="231648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7" b="1"/>
              <a:t>4</a:t>
            </a:r>
          </a:p>
        </p:txBody>
      </p:sp>
      <p:sp>
        <p:nvSpPr>
          <p:cNvPr id="47" name="Rectangle 46" descr="n106 zalo Ta Nham">
            <a:hlinkClick r:id="rId13" action="ppaction://hlinksldjump"/>
          </p:cNvPr>
          <p:cNvSpPr/>
          <p:nvPr/>
        </p:nvSpPr>
        <p:spPr>
          <a:xfrm>
            <a:off x="6908800" y="1143000"/>
            <a:ext cx="1625600" cy="2316480"/>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7" b="1"/>
              <a:t>4</a:t>
            </a:r>
          </a:p>
        </p:txBody>
      </p:sp>
      <p:sp>
        <p:nvSpPr>
          <p:cNvPr id="48" name="Rectangle 47" descr="n106 zalo Ta Nham"/>
          <p:cNvSpPr/>
          <p:nvPr/>
        </p:nvSpPr>
        <p:spPr>
          <a:xfrm>
            <a:off x="8534400" y="1143000"/>
            <a:ext cx="1625600" cy="231648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7" b="1"/>
              <a:t>5</a:t>
            </a:r>
          </a:p>
        </p:txBody>
      </p:sp>
      <p:sp>
        <p:nvSpPr>
          <p:cNvPr id="49" name="Rectangle 48" descr="n106 zalo Ta Nham">
            <a:hlinkClick r:id="rId14" action="ppaction://hlinksldjump"/>
          </p:cNvPr>
          <p:cNvSpPr/>
          <p:nvPr/>
        </p:nvSpPr>
        <p:spPr>
          <a:xfrm>
            <a:off x="8534400" y="1143000"/>
            <a:ext cx="1625600" cy="2316480"/>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7" b="1"/>
              <a:t>5</a:t>
            </a:r>
          </a:p>
        </p:txBody>
      </p:sp>
      <p:sp>
        <p:nvSpPr>
          <p:cNvPr id="60" name="Rectangle 59" descr="n106 zalo Ta Nham"/>
          <p:cNvSpPr/>
          <p:nvPr/>
        </p:nvSpPr>
        <p:spPr>
          <a:xfrm>
            <a:off x="2032000" y="3459480"/>
            <a:ext cx="1625600" cy="231648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7" b="1"/>
              <a:t>6</a:t>
            </a:r>
          </a:p>
        </p:txBody>
      </p:sp>
      <p:sp>
        <p:nvSpPr>
          <p:cNvPr id="61" name="Rectangle 60" descr="n106 zalo Ta Nham">
            <a:hlinkClick r:id="rId15" action="ppaction://hlinksldjump"/>
          </p:cNvPr>
          <p:cNvSpPr/>
          <p:nvPr/>
        </p:nvSpPr>
        <p:spPr>
          <a:xfrm>
            <a:off x="2032000" y="3459480"/>
            <a:ext cx="1625600" cy="2316480"/>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7" b="1"/>
              <a:t>6</a:t>
            </a:r>
          </a:p>
        </p:txBody>
      </p:sp>
      <p:sp>
        <p:nvSpPr>
          <p:cNvPr id="62" name="Rectangle 61" descr="n106 zalo Ta Nham"/>
          <p:cNvSpPr/>
          <p:nvPr/>
        </p:nvSpPr>
        <p:spPr>
          <a:xfrm>
            <a:off x="3657600" y="3459480"/>
            <a:ext cx="1625600" cy="231648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7" b="1"/>
              <a:t>7</a:t>
            </a:r>
          </a:p>
        </p:txBody>
      </p:sp>
      <p:sp>
        <p:nvSpPr>
          <p:cNvPr id="63" name="Rectangle 62" descr="n106 zalo Ta Nham">
            <a:hlinkClick r:id="rId16" action="ppaction://hlinksldjump"/>
          </p:cNvPr>
          <p:cNvSpPr/>
          <p:nvPr/>
        </p:nvSpPr>
        <p:spPr>
          <a:xfrm>
            <a:off x="3657600" y="3459480"/>
            <a:ext cx="1625600" cy="2316480"/>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7" b="1"/>
              <a:t>7</a:t>
            </a:r>
          </a:p>
        </p:txBody>
      </p:sp>
      <p:sp>
        <p:nvSpPr>
          <p:cNvPr id="64" name="Rectangle 63" descr="n106 zalo Ta Nham"/>
          <p:cNvSpPr/>
          <p:nvPr/>
        </p:nvSpPr>
        <p:spPr>
          <a:xfrm>
            <a:off x="5283200" y="3459480"/>
            <a:ext cx="1625600" cy="231648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7" b="1"/>
              <a:t>8</a:t>
            </a:r>
          </a:p>
        </p:txBody>
      </p:sp>
      <p:sp>
        <p:nvSpPr>
          <p:cNvPr id="65" name="Rectangle 64" descr="n106 zalo Ta Nham">
            <a:hlinkClick r:id="rId17" action="ppaction://hlinksldjump"/>
          </p:cNvPr>
          <p:cNvSpPr/>
          <p:nvPr/>
        </p:nvSpPr>
        <p:spPr>
          <a:xfrm>
            <a:off x="5283200" y="3459480"/>
            <a:ext cx="1625600" cy="2316480"/>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7" b="1"/>
              <a:t>8</a:t>
            </a:r>
          </a:p>
        </p:txBody>
      </p:sp>
      <p:sp>
        <p:nvSpPr>
          <p:cNvPr id="66" name="Rectangle 65" descr="n106 zalo Ta Nham"/>
          <p:cNvSpPr/>
          <p:nvPr/>
        </p:nvSpPr>
        <p:spPr>
          <a:xfrm>
            <a:off x="6908800" y="3459480"/>
            <a:ext cx="1625600" cy="231648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7" b="1"/>
              <a:t>9</a:t>
            </a:r>
          </a:p>
        </p:txBody>
      </p:sp>
      <p:sp>
        <p:nvSpPr>
          <p:cNvPr id="67" name="Rectangle 66" descr="n106 zalo Ta Nham">
            <a:hlinkClick r:id="rId18" action="ppaction://hlinksldjump"/>
          </p:cNvPr>
          <p:cNvSpPr/>
          <p:nvPr/>
        </p:nvSpPr>
        <p:spPr>
          <a:xfrm>
            <a:off x="6908800" y="3459480"/>
            <a:ext cx="1625600" cy="2316480"/>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7" b="1"/>
              <a:t>9</a:t>
            </a:r>
          </a:p>
        </p:txBody>
      </p:sp>
      <p:sp>
        <p:nvSpPr>
          <p:cNvPr id="68" name="Rectangle 67" descr="n106 zalo Ta Nham"/>
          <p:cNvSpPr/>
          <p:nvPr/>
        </p:nvSpPr>
        <p:spPr>
          <a:xfrm>
            <a:off x="8534400" y="3459480"/>
            <a:ext cx="1625600" cy="231648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7" b="1"/>
              <a:t>10</a:t>
            </a:r>
          </a:p>
        </p:txBody>
      </p:sp>
      <p:sp>
        <p:nvSpPr>
          <p:cNvPr id="69" name="Rectangle 68" descr="n106 zalo Ta Nham">
            <a:hlinkClick r:id="rId19" action="ppaction://hlinksldjump"/>
          </p:cNvPr>
          <p:cNvSpPr/>
          <p:nvPr/>
        </p:nvSpPr>
        <p:spPr>
          <a:xfrm>
            <a:off x="8534400" y="3459480"/>
            <a:ext cx="1625600" cy="2316480"/>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7" b="1"/>
              <a:t>10</a:t>
            </a:r>
          </a:p>
        </p:txBody>
      </p:sp>
      <p:sp>
        <p:nvSpPr>
          <p:cNvPr id="6" name="5-Point Star 5" descr="n106 zalo Ta Nham"/>
          <p:cNvSpPr/>
          <p:nvPr/>
        </p:nvSpPr>
        <p:spPr>
          <a:xfrm>
            <a:off x="159923" y="98864"/>
            <a:ext cx="711200" cy="711200"/>
          </a:xfrm>
          <a:prstGeom prst="star5">
            <a:avLst>
              <a:gd name="adj" fmla="val 25914"/>
              <a:gd name="hf" fmla="val 105146"/>
              <a:gd name="vf" fmla="val 110557"/>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390974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89" fill="hold"/>
                                        <p:tgtEl>
                                          <p:spTgt spid="4"/>
                                        </p:tgtEl>
                                      </p:cBhvr>
                                    </p:cmd>
                                  </p:childTnLst>
                                </p:cTn>
                              </p:par>
                              <p:par>
                                <p:cTn id="7" presetID="21" presetClass="emph" presetSubtype="0" repeatCount="indefinite" fill="hold" grpId="0" nodeType="withEffect">
                                  <p:stCondLst>
                                    <p:cond delay="0"/>
                                  </p:stCondLst>
                                  <p:iterate type="lt">
                                    <p:tmPct val="0"/>
                                  </p:iterate>
                                  <p:childTnLst>
                                    <p:animClr clrSpc="hsl" dir="cw">
                                      <p:cBhvr override="childStyle">
                                        <p:cTn id="8" dur="500" fill="hold"/>
                                        <p:tgtEl>
                                          <p:spTgt spid="32"/>
                                        </p:tgtEl>
                                        <p:attrNameLst>
                                          <p:attrName>style.color</p:attrName>
                                        </p:attrNameLst>
                                      </p:cBhvr>
                                      <p:by>
                                        <p:hsl h="7200000" s="0" l="0"/>
                                      </p:by>
                                    </p:animClr>
                                    <p:animClr clrSpc="hsl" dir="cw">
                                      <p:cBhvr>
                                        <p:cTn id="9" dur="500" fill="hold"/>
                                        <p:tgtEl>
                                          <p:spTgt spid="32"/>
                                        </p:tgtEl>
                                        <p:attrNameLst>
                                          <p:attrName>fillcolor</p:attrName>
                                        </p:attrNameLst>
                                      </p:cBhvr>
                                      <p:by>
                                        <p:hsl h="7200000" s="0" l="0"/>
                                      </p:by>
                                    </p:animClr>
                                    <p:animClr clrSpc="hsl" dir="cw">
                                      <p:cBhvr>
                                        <p:cTn id="10" dur="500" fill="hold"/>
                                        <p:tgtEl>
                                          <p:spTgt spid="32"/>
                                        </p:tgtEl>
                                        <p:attrNameLst>
                                          <p:attrName>stroke.color</p:attrName>
                                        </p:attrNameLst>
                                      </p:cBhvr>
                                      <p:by>
                                        <p:hsl h="7200000" s="0" l="0"/>
                                      </p:by>
                                    </p:animClr>
                                    <p:set>
                                      <p:cBhvr>
                                        <p:cTn id="11" dur="500" fill="hold"/>
                                        <p:tgtEl>
                                          <p:spTgt spid="32"/>
                                        </p:tgtEl>
                                        <p:attrNameLst>
                                          <p:attrName>fill.type</p:attrName>
                                        </p:attrNameLst>
                                      </p:cBhvr>
                                      <p:to>
                                        <p:strVal val="solid"/>
                                      </p:to>
                                    </p:set>
                                  </p:childTnLst>
                                </p:cTn>
                              </p:par>
                              <p:par>
                                <p:cTn id="12" presetID="36" presetClass="emph" presetSubtype="0" repeatCount="indefinite" fill="hold" grpId="0" nodeType="withEffect">
                                  <p:stCondLst>
                                    <p:cond delay="0"/>
                                  </p:stCondLst>
                                  <p:iterate type="lt">
                                    <p:tmPct val="10000"/>
                                  </p:iterate>
                                  <p:childTnLst>
                                    <p:animScale>
                                      <p:cBhvr>
                                        <p:cTn id="13" dur="1000" autoRev="1" fill="hold">
                                          <p:stCondLst>
                                            <p:cond delay="0"/>
                                          </p:stCondLst>
                                        </p:cTn>
                                        <p:tgtEl>
                                          <p:spTgt spid="2"/>
                                        </p:tgtEl>
                                      </p:cBhvr>
                                      <p:to x="80000" y="100000"/>
                                    </p:animScale>
                                    <p:anim by="(#ppt_w*0.10)" calcmode="lin" valueType="num">
                                      <p:cBhvr>
                                        <p:cTn id="14" dur="1000" autoRev="1" fill="hold">
                                          <p:stCondLst>
                                            <p:cond delay="0"/>
                                          </p:stCondLst>
                                        </p:cTn>
                                        <p:tgtEl>
                                          <p:spTgt spid="2"/>
                                        </p:tgtEl>
                                        <p:attrNameLst>
                                          <p:attrName>ppt_x</p:attrName>
                                        </p:attrNameLst>
                                      </p:cBhvr>
                                    </p:anim>
                                    <p:anim by="(-#ppt_w*0.10)" calcmode="lin" valueType="num">
                                      <p:cBhvr>
                                        <p:cTn id="15" dur="1000" autoRev="1" fill="hold">
                                          <p:stCondLst>
                                            <p:cond delay="0"/>
                                          </p:stCondLst>
                                        </p:cTn>
                                        <p:tgtEl>
                                          <p:spTgt spid="2"/>
                                        </p:tgtEl>
                                        <p:attrNameLst>
                                          <p:attrName>ppt_y</p:attrName>
                                        </p:attrNameLst>
                                      </p:cBhvr>
                                    </p:anim>
                                    <p:animRot by="-480000">
                                      <p:cBhvr>
                                        <p:cTn id="16" dur="1000" autoRev="1"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4" restart="whenNotActive" fill="hold" evtFilter="cancelBubble" nodeType="interactiveSeq">
                <p:stCondLst>
                  <p:cond evt="onClick" delay="0">
                    <p:tgtEl>
                      <p:spTgt spid="40"/>
                    </p:tgtEl>
                  </p:cond>
                </p:stCondLst>
                <p:endSync evt="end" delay="0">
                  <p:rtn val="all"/>
                </p:endSync>
                <p:childTnLst>
                  <p:par>
                    <p:cTn id="25" fill="hold">
                      <p:stCondLst>
                        <p:cond delay="0"/>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40"/>
                                        </p:tgtEl>
                                      </p:cBhvr>
                                    </p:animEffect>
                                    <p:set>
                                      <p:cBhvr>
                                        <p:cTn id="2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0" restart="whenNotActive" fill="hold" evtFilter="cancelBubble" nodeType="interactiveSeq">
                <p:stCondLst>
                  <p:cond evt="onClick" delay="0">
                    <p:tgtEl>
                      <p:spTgt spid="42"/>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6" restart="whenNotActive" fill="hold" evtFilter="cancelBubble" nodeType="interactiveSeq">
                <p:stCondLst>
                  <p:cond evt="onClick" delay="0">
                    <p:tgtEl>
                      <p:spTgt spid="41"/>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41"/>
                                        </p:tgtEl>
                                      </p:cBhvr>
                                    </p:animEffect>
                                    <p:set>
                                      <p:cBhvr>
                                        <p:cTn id="41"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42" restart="whenNotActive" fill="hold" evtFilter="cancelBubble" nodeType="interactiveSeq">
                <p:stCondLst>
                  <p:cond evt="onClick" delay="0">
                    <p:tgtEl>
                      <p:spTgt spid="45"/>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45"/>
                                        </p:tgtEl>
                                      </p:cBhvr>
                                    </p:animEffect>
                                    <p:set>
                                      <p:cBhvr>
                                        <p:cTn id="47"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48" restart="whenNotActive" fill="hold" evtFilter="cancelBubble" nodeType="interactiveSeq">
                <p:stCondLst>
                  <p:cond evt="onClick" delay="0">
                    <p:tgtEl>
                      <p:spTgt spid="44"/>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44"/>
                                        </p:tgtEl>
                                      </p:cBhvr>
                                    </p:animEffect>
                                    <p:set>
                                      <p:cBhvr>
                                        <p:cTn id="53"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54" restart="whenNotActive" fill="hold" evtFilter="cancelBubble" nodeType="interactiveSeq">
                <p:stCondLst>
                  <p:cond evt="onClick" delay="0">
                    <p:tgtEl>
                      <p:spTgt spid="47"/>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47"/>
                                        </p:tgtEl>
                                      </p:cBhvr>
                                    </p:animEffect>
                                    <p:set>
                                      <p:cBhvr>
                                        <p:cTn id="5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60" restart="whenNotActive" fill="hold" evtFilter="cancelBubble" nodeType="interactiveSeq">
                <p:stCondLst>
                  <p:cond evt="onClick" delay="0">
                    <p:tgtEl>
                      <p:spTgt spid="46"/>
                    </p:tgtEl>
                  </p:cond>
                </p:stCondLst>
                <p:endSync evt="end" delay="0">
                  <p:rtn val="all"/>
                </p:endSync>
                <p:childTnLst>
                  <p:par>
                    <p:cTn id="61" fill="hold">
                      <p:stCondLst>
                        <p:cond delay="0"/>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46"/>
                                        </p:tgtEl>
                                      </p:cBhvr>
                                    </p:animEffect>
                                    <p:set>
                                      <p:cBhvr>
                                        <p:cTn id="65"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66" restart="whenNotActive" fill="hold" evtFilter="cancelBubble" nodeType="interactiveSeq">
                <p:stCondLst>
                  <p:cond evt="onClick" delay="0">
                    <p:tgtEl>
                      <p:spTgt spid="49"/>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49"/>
                                        </p:tgtEl>
                                      </p:cBhvr>
                                    </p:animEffect>
                                    <p:set>
                                      <p:cBhvr>
                                        <p:cTn id="71"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72" restart="whenNotActive" fill="hold" evtFilter="cancelBubble" nodeType="interactiveSeq">
                <p:stCondLst>
                  <p:cond evt="onClick" delay="0">
                    <p:tgtEl>
                      <p:spTgt spid="48"/>
                    </p:tgtEl>
                  </p:cond>
                </p:stCondLst>
                <p:endSync evt="end" delay="0">
                  <p:rtn val="all"/>
                </p:endSync>
                <p:childTnLst>
                  <p:par>
                    <p:cTn id="73" fill="hold">
                      <p:stCondLst>
                        <p:cond delay="0"/>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48"/>
                                        </p:tgtEl>
                                      </p:cBhvr>
                                    </p:animEffect>
                                    <p:set>
                                      <p:cBhvr>
                                        <p:cTn id="77"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78" restart="whenNotActive" fill="hold" evtFilter="cancelBubble" nodeType="interactiveSeq">
                <p:stCondLst>
                  <p:cond evt="onClick" delay="0">
                    <p:tgtEl>
                      <p:spTgt spid="61"/>
                    </p:tgtEl>
                  </p:cond>
                </p:stCondLst>
                <p:endSync evt="end" delay="0">
                  <p:rtn val="all"/>
                </p:endSync>
                <p:childTnLst>
                  <p:par>
                    <p:cTn id="79" fill="hold">
                      <p:stCondLst>
                        <p:cond delay="0"/>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61"/>
                                        </p:tgtEl>
                                      </p:cBhvr>
                                    </p:animEffect>
                                    <p:set>
                                      <p:cBhvr>
                                        <p:cTn id="83"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84" restart="whenNotActive" fill="hold" evtFilter="cancelBubble" nodeType="interactiveSeq">
                <p:stCondLst>
                  <p:cond evt="onClick" delay="0">
                    <p:tgtEl>
                      <p:spTgt spid="60"/>
                    </p:tgtEl>
                  </p:cond>
                </p:stCondLst>
                <p:endSync evt="end" delay="0">
                  <p:rtn val="all"/>
                </p:endSync>
                <p:childTnLst>
                  <p:par>
                    <p:cTn id="85" fill="hold">
                      <p:stCondLst>
                        <p:cond delay="0"/>
                      </p:stCondLst>
                      <p:childTnLst>
                        <p:par>
                          <p:cTn id="86" fill="hold">
                            <p:stCondLst>
                              <p:cond delay="0"/>
                            </p:stCondLst>
                            <p:childTnLst>
                              <p:par>
                                <p:cTn id="87" presetID="10" presetClass="exit" presetSubtype="0" fill="hold" nodeType="clickEffect">
                                  <p:stCondLst>
                                    <p:cond delay="0"/>
                                  </p:stCondLst>
                                  <p:childTnLst>
                                    <p:animEffect transition="out" filter="fade">
                                      <p:cBhvr>
                                        <p:cTn id="88" dur="500"/>
                                        <p:tgtEl>
                                          <p:spTgt spid="60"/>
                                        </p:tgtEl>
                                      </p:cBhvr>
                                    </p:animEffect>
                                    <p:set>
                                      <p:cBhvr>
                                        <p:cTn id="89"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90" restart="whenNotActive" fill="hold" evtFilter="cancelBubble" nodeType="interactiveSeq">
                <p:stCondLst>
                  <p:cond evt="onClick" delay="0">
                    <p:tgtEl>
                      <p:spTgt spid="63"/>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500"/>
                                        <p:tgtEl>
                                          <p:spTgt spid="63"/>
                                        </p:tgtEl>
                                      </p:cBhvr>
                                    </p:animEffect>
                                    <p:set>
                                      <p:cBhvr>
                                        <p:cTn id="95"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96" restart="whenNotActive" fill="hold" evtFilter="cancelBubble" nodeType="interactiveSeq">
                <p:stCondLst>
                  <p:cond evt="onClick" delay="0">
                    <p:tgtEl>
                      <p:spTgt spid="62"/>
                    </p:tgtEl>
                  </p:cond>
                </p:stCondLst>
                <p:endSync evt="end" delay="0">
                  <p:rtn val="all"/>
                </p:endSync>
                <p:childTnLst>
                  <p:par>
                    <p:cTn id="97" fill="hold">
                      <p:stCondLst>
                        <p:cond delay="0"/>
                      </p:stCondLst>
                      <p:childTnLst>
                        <p:par>
                          <p:cTn id="98" fill="hold">
                            <p:stCondLst>
                              <p:cond delay="0"/>
                            </p:stCondLst>
                            <p:childTnLst>
                              <p:par>
                                <p:cTn id="99" presetID="10" presetClass="exit" presetSubtype="0" fill="hold" nodeType="clickEffect">
                                  <p:stCondLst>
                                    <p:cond delay="0"/>
                                  </p:stCondLst>
                                  <p:childTnLst>
                                    <p:animEffect transition="out" filter="fade">
                                      <p:cBhvr>
                                        <p:cTn id="100" dur="500"/>
                                        <p:tgtEl>
                                          <p:spTgt spid="62"/>
                                        </p:tgtEl>
                                      </p:cBhvr>
                                    </p:animEffect>
                                    <p:set>
                                      <p:cBhvr>
                                        <p:cTn id="101"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02" restart="whenNotActive" fill="hold" evtFilter="cancelBubble" nodeType="interactiveSeq">
                <p:stCondLst>
                  <p:cond evt="onClick" delay="0">
                    <p:tgtEl>
                      <p:spTgt spid="65"/>
                    </p:tgtEl>
                  </p:cond>
                </p:stCondLst>
                <p:endSync evt="end" delay="0">
                  <p:rtn val="all"/>
                </p:endSync>
                <p:childTnLst>
                  <p:par>
                    <p:cTn id="103" fill="hold">
                      <p:stCondLst>
                        <p:cond delay="0"/>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500"/>
                                        <p:tgtEl>
                                          <p:spTgt spid="65"/>
                                        </p:tgtEl>
                                      </p:cBhvr>
                                    </p:animEffect>
                                    <p:set>
                                      <p:cBhvr>
                                        <p:cTn id="107"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08" restart="whenNotActive" fill="hold" evtFilter="cancelBubble" nodeType="interactiveSeq">
                <p:stCondLst>
                  <p:cond evt="onClick" delay="0">
                    <p:tgtEl>
                      <p:spTgt spid="64"/>
                    </p:tgtEl>
                  </p:cond>
                </p:stCondLst>
                <p:endSync evt="end" delay="0">
                  <p:rtn val="all"/>
                </p:endSync>
                <p:childTnLst>
                  <p:par>
                    <p:cTn id="109" fill="hold">
                      <p:stCondLst>
                        <p:cond delay="0"/>
                      </p:stCondLst>
                      <p:childTnLst>
                        <p:par>
                          <p:cTn id="110" fill="hold">
                            <p:stCondLst>
                              <p:cond delay="0"/>
                            </p:stCondLst>
                            <p:childTnLst>
                              <p:par>
                                <p:cTn id="111" presetID="10" presetClass="exit" presetSubtype="0" fill="hold" nodeType="clickEffect">
                                  <p:stCondLst>
                                    <p:cond delay="0"/>
                                  </p:stCondLst>
                                  <p:childTnLst>
                                    <p:animEffect transition="out" filter="fade">
                                      <p:cBhvr>
                                        <p:cTn id="112" dur="500"/>
                                        <p:tgtEl>
                                          <p:spTgt spid="64"/>
                                        </p:tgtEl>
                                      </p:cBhvr>
                                    </p:animEffect>
                                    <p:set>
                                      <p:cBhvr>
                                        <p:cTn id="11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14" restart="whenNotActive" fill="hold" evtFilter="cancelBubble" nodeType="interactiveSeq">
                <p:stCondLst>
                  <p:cond evt="onClick" delay="0">
                    <p:tgtEl>
                      <p:spTgt spid="67"/>
                    </p:tgtEl>
                  </p:cond>
                </p:stCondLst>
                <p:endSync evt="end" delay="0">
                  <p:rtn val="all"/>
                </p:endSync>
                <p:childTnLst>
                  <p:par>
                    <p:cTn id="115" fill="hold">
                      <p:stCondLst>
                        <p:cond delay="0"/>
                      </p:stCondLst>
                      <p:childTnLst>
                        <p:par>
                          <p:cTn id="116" fill="hold">
                            <p:stCondLst>
                              <p:cond delay="0"/>
                            </p:stCondLst>
                            <p:childTnLst>
                              <p:par>
                                <p:cTn id="117" presetID="10" presetClass="exit" presetSubtype="0" fill="hold" nodeType="clickEffect">
                                  <p:stCondLst>
                                    <p:cond delay="0"/>
                                  </p:stCondLst>
                                  <p:childTnLst>
                                    <p:animEffect transition="out" filter="fade">
                                      <p:cBhvr>
                                        <p:cTn id="118" dur="500"/>
                                        <p:tgtEl>
                                          <p:spTgt spid="67"/>
                                        </p:tgtEl>
                                      </p:cBhvr>
                                    </p:animEffect>
                                    <p:set>
                                      <p:cBhvr>
                                        <p:cTn id="119"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20" restart="whenNotActive" fill="hold" evtFilter="cancelBubble" nodeType="interactiveSeq">
                <p:stCondLst>
                  <p:cond evt="onClick" delay="0">
                    <p:tgtEl>
                      <p:spTgt spid="66"/>
                    </p:tgtEl>
                  </p:cond>
                </p:stCondLst>
                <p:endSync evt="end" delay="0">
                  <p:rtn val="all"/>
                </p:endSync>
                <p:childTnLst>
                  <p:par>
                    <p:cTn id="121" fill="hold">
                      <p:stCondLst>
                        <p:cond delay="0"/>
                      </p:stCondLst>
                      <p:childTnLst>
                        <p:par>
                          <p:cTn id="122" fill="hold">
                            <p:stCondLst>
                              <p:cond delay="0"/>
                            </p:stCondLst>
                            <p:childTnLst>
                              <p:par>
                                <p:cTn id="123" presetID="10" presetClass="exit" presetSubtype="0" fill="hold" nodeType="clickEffect">
                                  <p:stCondLst>
                                    <p:cond delay="0"/>
                                  </p:stCondLst>
                                  <p:childTnLst>
                                    <p:animEffect transition="out" filter="fade">
                                      <p:cBhvr>
                                        <p:cTn id="124" dur="500"/>
                                        <p:tgtEl>
                                          <p:spTgt spid="66"/>
                                        </p:tgtEl>
                                      </p:cBhvr>
                                    </p:animEffect>
                                    <p:set>
                                      <p:cBhvr>
                                        <p:cTn id="125"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126" restart="whenNotActive" fill="hold" evtFilter="cancelBubble" nodeType="interactiveSeq">
                <p:stCondLst>
                  <p:cond evt="onClick" delay="0">
                    <p:tgtEl>
                      <p:spTgt spid="69"/>
                    </p:tgtEl>
                  </p:cond>
                </p:stCondLst>
                <p:endSync evt="end" delay="0">
                  <p:rtn val="all"/>
                </p:endSync>
                <p:childTnLst>
                  <p:par>
                    <p:cTn id="127" fill="hold">
                      <p:stCondLst>
                        <p:cond delay="0"/>
                      </p:stCondLst>
                      <p:childTnLst>
                        <p:par>
                          <p:cTn id="128" fill="hold">
                            <p:stCondLst>
                              <p:cond delay="0"/>
                            </p:stCondLst>
                            <p:childTnLst>
                              <p:par>
                                <p:cTn id="129" presetID="10" presetClass="exit" presetSubtype="0" fill="hold" nodeType="clickEffect">
                                  <p:stCondLst>
                                    <p:cond delay="0"/>
                                  </p:stCondLst>
                                  <p:childTnLst>
                                    <p:animEffect transition="out" filter="fade">
                                      <p:cBhvr>
                                        <p:cTn id="130" dur="500"/>
                                        <p:tgtEl>
                                          <p:spTgt spid="69"/>
                                        </p:tgtEl>
                                      </p:cBhvr>
                                    </p:animEffect>
                                    <p:set>
                                      <p:cBhvr>
                                        <p:cTn id="131"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32" restart="whenNotActive" fill="hold" evtFilter="cancelBubble" nodeType="interactiveSeq">
                <p:stCondLst>
                  <p:cond evt="onClick" delay="0">
                    <p:tgtEl>
                      <p:spTgt spid="68"/>
                    </p:tgtEl>
                  </p:cond>
                </p:stCondLst>
                <p:endSync evt="end" delay="0">
                  <p:rtn val="all"/>
                </p:endSync>
                <p:childTnLst>
                  <p:par>
                    <p:cTn id="133" fill="hold">
                      <p:stCondLst>
                        <p:cond delay="0"/>
                      </p:stCondLst>
                      <p:childTnLst>
                        <p:par>
                          <p:cTn id="134" fill="hold">
                            <p:stCondLst>
                              <p:cond delay="0"/>
                            </p:stCondLst>
                            <p:childTnLst>
                              <p:par>
                                <p:cTn id="135" presetID="10" presetClass="exit" presetSubtype="0" fill="hold" nodeType="clickEffect">
                                  <p:stCondLst>
                                    <p:cond delay="0"/>
                                  </p:stCondLst>
                                  <p:childTnLst>
                                    <p:animEffect transition="out" filter="fade">
                                      <p:cBhvr>
                                        <p:cTn id="136" dur="500"/>
                                        <p:tgtEl>
                                          <p:spTgt spid="68"/>
                                        </p:tgtEl>
                                      </p:cBhvr>
                                    </p:animEffect>
                                    <p:set>
                                      <p:cBhvr>
                                        <p:cTn id="137"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38" restart="whenNotActive" fill="hold" evtFilter="cancelBubble" nodeType="interactiveSeq">
                <p:stCondLst>
                  <p:cond evt="onClick" delay="0">
                    <p:tgtEl>
                      <p:spTgt spid="6"/>
                    </p:tgtEl>
                  </p:cond>
                </p:stCondLst>
                <p:endSync evt="end" delay="0">
                  <p:rtn val="all"/>
                </p:endSync>
                <p:childTnLst>
                  <p:par>
                    <p:cTn id="139" fill="hold">
                      <p:stCondLst>
                        <p:cond delay="0"/>
                      </p:stCondLst>
                      <p:childTnLst>
                        <p:par>
                          <p:cTn id="140" fill="hold">
                            <p:stCondLst>
                              <p:cond delay="0"/>
                            </p:stCondLst>
                            <p:childTnLst>
                              <p:par>
                                <p:cTn id="141" presetID="26" presetClass="emph" presetSubtype="0" fill="hold" grpId="0" nodeType="clickEffect">
                                  <p:stCondLst>
                                    <p:cond delay="0"/>
                                  </p:stCondLst>
                                  <p:childTnLst>
                                    <p:animEffect transition="out" filter="fade">
                                      <p:cBhvr>
                                        <p:cTn id="142" dur="500" tmFilter="0, 0; .2, .5; .8, .5; 1, 0"/>
                                        <p:tgtEl>
                                          <p:spTgt spid="6"/>
                                        </p:tgtEl>
                                      </p:cBhvr>
                                    </p:animEffect>
                                    <p:animScale>
                                      <p:cBhvr>
                                        <p:cTn id="143" dur="250" autoRev="1" fill="hold"/>
                                        <p:tgtEl>
                                          <p:spTgt spid="6"/>
                                        </p:tgtEl>
                                      </p:cBhvr>
                                      <p:by x="105000" y="105000"/>
                                    </p:animScale>
                                  </p:childTnLst>
                                </p:cTn>
                              </p:par>
                              <p:par>
                                <p:cTn id="144" presetID="10" presetClass="exit" presetSubtype="0" fill="hold" grpId="0" nodeType="withEffect">
                                  <p:stCondLst>
                                    <p:cond delay="0"/>
                                  </p:stCondLst>
                                  <p:childTnLst>
                                    <p:animEffect transition="out" filter="fade">
                                      <p:cBhvr>
                                        <p:cTn id="145" dur="500"/>
                                        <p:tgtEl>
                                          <p:spTgt spid="7"/>
                                        </p:tgtEl>
                                      </p:cBhvr>
                                    </p:animEffect>
                                    <p:set>
                                      <p:cBhvr>
                                        <p:cTn id="146" dur="1" fill="hold">
                                          <p:stCondLst>
                                            <p:cond delay="499"/>
                                          </p:stCondLst>
                                        </p:cTn>
                                        <p:tgtEl>
                                          <p:spTgt spid="7"/>
                                        </p:tgtEl>
                                        <p:attrNameLst>
                                          <p:attrName>style.visibility</p:attrName>
                                        </p:attrNameLst>
                                      </p:cBhvr>
                                      <p:to>
                                        <p:strVal val="hidden"/>
                                      </p:to>
                                    </p:set>
                                  </p:childTnLst>
                                </p:cTn>
                              </p:par>
                              <p:par>
                                <p:cTn id="147" presetID="10" presetClass="exit" presetSubtype="0" fill="hold" grpId="0" nodeType="withEffect">
                                  <p:stCondLst>
                                    <p:cond delay="0"/>
                                  </p:stCondLst>
                                  <p:childTnLst>
                                    <p:animEffect transition="out" filter="fade">
                                      <p:cBhvr>
                                        <p:cTn id="148" dur="500"/>
                                        <p:tgtEl>
                                          <p:spTgt spid="40"/>
                                        </p:tgtEl>
                                      </p:cBhvr>
                                    </p:animEffect>
                                    <p:set>
                                      <p:cBhvr>
                                        <p:cTn id="149" dur="1" fill="hold">
                                          <p:stCondLst>
                                            <p:cond delay="499"/>
                                          </p:stCondLst>
                                        </p:cTn>
                                        <p:tgtEl>
                                          <p:spTgt spid="40"/>
                                        </p:tgtEl>
                                        <p:attrNameLst>
                                          <p:attrName>style.visibility</p:attrName>
                                        </p:attrNameLst>
                                      </p:cBhvr>
                                      <p:to>
                                        <p:strVal val="hidden"/>
                                      </p:to>
                                    </p:set>
                                  </p:childTnLst>
                                </p:cTn>
                              </p:par>
                              <p:par>
                                <p:cTn id="150" presetID="10" presetClass="exit" presetSubtype="0" fill="hold" grpId="0" nodeType="withEffect">
                                  <p:stCondLst>
                                    <p:cond delay="0"/>
                                  </p:stCondLst>
                                  <p:childTnLst>
                                    <p:animEffect transition="out" filter="fade">
                                      <p:cBhvr>
                                        <p:cTn id="151" dur="500"/>
                                        <p:tgtEl>
                                          <p:spTgt spid="42"/>
                                        </p:tgtEl>
                                      </p:cBhvr>
                                    </p:animEffect>
                                    <p:set>
                                      <p:cBhvr>
                                        <p:cTn id="152" dur="1" fill="hold">
                                          <p:stCondLst>
                                            <p:cond delay="499"/>
                                          </p:stCondLst>
                                        </p:cTn>
                                        <p:tgtEl>
                                          <p:spTgt spid="42"/>
                                        </p:tgtEl>
                                        <p:attrNameLst>
                                          <p:attrName>style.visibility</p:attrName>
                                        </p:attrNameLst>
                                      </p:cBhvr>
                                      <p:to>
                                        <p:strVal val="hidden"/>
                                      </p:to>
                                    </p:set>
                                  </p:childTnLst>
                                </p:cTn>
                              </p:par>
                              <p:par>
                                <p:cTn id="153" presetID="10" presetClass="exit" presetSubtype="0" fill="hold" grpId="0" nodeType="withEffect">
                                  <p:stCondLst>
                                    <p:cond delay="0"/>
                                  </p:stCondLst>
                                  <p:childTnLst>
                                    <p:animEffect transition="out" filter="fade">
                                      <p:cBhvr>
                                        <p:cTn id="154" dur="500"/>
                                        <p:tgtEl>
                                          <p:spTgt spid="41"/>
                                        </p:tgtEl>
                                      </p:cBhvr>
                                    </p:animEffect>
                                    <p:set>
                                      <p:cBhvr>
                                        <p:cTn id="155" dur="1" fill="hold">
                                          <p:stCondLst>
                                            <p:cond delay="499"/>
                                          </p:stCondLst>
                                        </p:cTn>
                                        <p:tgtEl>
                                          <p:spTgt spid="41"/>
                                        </p:tgtEl>
                                        <p:attrNameLst>
                                          <p:attrName>style.visibility</p:attrName>
                                        </p:attrNameLst>
                                      </p:cBhvr>
                                      <p:to>
                                        <p:strVal val="hidden"/>
                                      </p:to>
                                    </p:set>
                                  </p:childTnLst>
                                </p:cTn>
                              </p:par>
                              <p:par>
                                <p:cTn id="156" presetID="10" presetClass="exit" presetSubtype="0" fill="hold" grpId="0" nodeType="withEffect">
                                  <p:stCondLst>
                                    <p:cond delay="0"/>
                                  </p:stCondLst>
                                  <p:childTnLst>
                                    <p:animEffect transition="out" filter="fade">
                                      <p:cBhvr>
                                        <p:cTn id="157" dur="500"/>
                                        <p:tgtEl>
                                          <p:spTgt spid="45"/>
                                        </p:tgtEl>
                                      </p:cBhvr>
                                    </p:animEffect>
                                    <p:set>
                                      <p:cBhvr>
                                        <p:cTn id="158" dur="1" fill="hold">
                                          <p:stCondLst>
                                            <p:cond delay="499"/>
                                          </p:stCondLst>
                                        </p:cTn>
                                        <p:tgtEl>
                                          <p:spTgt spid="45"/>
                                        </p:tgtEl>
                                        <p:attrNameLst>
                                          <p:attrName>style.visibility</p:attrName>
                                        </p:attrNameLst>
                                      </p:cBhvr>
                                      <p:to>
                                        <p:strVal val="hidden"/>
                                      </p:to>
                                    </p:set>
                                  </p:childTnLst>
                                </p:cTn>
                              </p:par>
                              <p:par>
                                <p:cTn id="159" presetID="10" presetClass="exit" presetSubtype="0" fill="hold" grpId="0" nodeType="withEffect">
                                  <p:stCondLst>
                                    <p:cond delay="0"/>
                                  </p:stCondLst>
                                  <p:childTnLst>
                                    <p:animEffect transition="out" filter="fade">
                                      <p:cBhvr>
                                        <p:cTn id="160" dur="500"/>
                                        <p:tgtEl>
                                          <p:spTgt spid="44"/>
                                        </p:tgtEl>
                                      </p:cBhvr>
                                    </p:animEffect>
                                    <p:set>
                                      <p:cBhvr>
                                        <p:cTn id="161" dur="1" fill="hold">
                                          <p:stCondLst>
                                            <p:cond delay="499"/>
                                          </p:stCondLst>
                                        </p:cTn>
                                        <p:tgtEl>
                                          <p:spTgt spid="44"/>
                                        </p:tgtEl>
                                        <p:attrNameLst>
                                          <p:attrName>style.visibility</p:attrName>
                                        </p:attrNameLst>
                                      </p:cBhvr>
                                      <p:to>
                                        <p:strVal val="hidden"/>
                                      </p:to>
                                    </p:set>
                                  </p:childTnLst>
                                </p:cTn>
                              </p:par>
                              <p:par>
                                <p:cTn id="162" presetID="10" presetClass="exit" presetSubtype="0" fill="hold" grpId="0" nodeType="withEffect">
                                  <p:stCondLst>
                                    <p:cond delay="0"/>
                                  </p:stCondLst>
                                  <p:childTnLst>
                                    <p:animEffect transition="out" filter="fade">
                                      <p:cBhvr>
                                        <p:cTn id="163" dur="500"/>
                                        <p:tgtEl>
                                          <p:spTgt spid="47"/>
                                        </p:tgtEl>
                                      </p:cBhvr>
                                    </p:animEffect>
                                    <p:set>
                                      <p:cBhvr>
                                        <p:cTn id="164" dur="1" fill="hold">
                                          <p:stCondLst>
                                            <p:cond delay="499"/>
                                          </p:stCondLst>
                                        </p:cTn>
                                        <p:tgtEl>
                                          <p:spTgt spid="47"/>
                                        </p:tgtEl>
                                        <p:attrNameLst>
                                          <p:attrName>style.visibility</p:attrName>
                                        </p:attrNameLst>
                                      </p:cBhvr>
                                      <p:to>
                                        <p:strVal val="hidden"/>
                                      </p:to>
                                    </p:set>
                                  </p:childTnLst>
                                </p:cTn>
                              </p:par>
                              <p:par>
                                <p:cTn id="165" presetID="10" presetClass="exit" presetSubtype="0" fill="hold" grpId="0" nodeType="withEffect">
                                  <p:stCondLst>
                                    <p:cond delay="0"/>
                                  </p:stCondLst>
                                  <p:childTnLst>
                                    <p:animEffect transition="out" filter="fade">
                                      <p:cBhvr>
                                        <p:cTn id="166" dur="500"/>
                                        <p:tgtEl>
                                          <p:spTgt spid="46"/>
                                        </p:tgtEl>
                                      </p:cBhvr>
                                    </p:animEffect>
                                    <p:set>
                                      <p:cBhvr>
                                        <p:cTn id="167" dur="1" fill="hold">
                                          <p:stCondLst>
                                            <p:cond delay="499"/>
                                          </p:stCondLst>
                                        </p:cTn>
                                        <p:tgtEl>
                                          <p:spTgt spid="46"/>
                                        </p:tgtEl>
                                        <p:attrNameLst>
                                          <p:attrName>style.visibility</p:attrName>
                                        </p:attrNameLst>
                                      </p:cBhvr>
                                      <p:to>
                                        <p:strVal val="hidden"/>
                                      </p:to>
                                    </p:set>
                                  </p:childTnLst>
                                </p:cTn>
                              </p:par>
                              <p:par>
                                <p:cTn id="168" presetID="10" presetClass="exit" presetSubtype="0" fill="hold" grpId="0" nodeType="withEffect">
                                  <p:stCondLst>
                                    <p:cond delay="0"/>
                                  </p:stCondLst>
                                  <p:childTnLst>
                                    <p:animEffect transition="out" filter="fade">
                                      <p:cBhvr>
                                        <p:cTn id="169" dur="500"/>
                                        <p:tgtEl>
                                          <p:spTgt spid="49"/>
                                        </p:tgtEl>
                                      </p:cBhvr>
                                    </p:animEffect>
                                    <p:set>
                                      <p:cBhvr>
                                        <p:cTn id="170" dur="1" fill="hold">
                                          <p:stCondLst>
                                            <p:cond delay="499"/>
                                          </p:stCondLst>
                                        </p:cTn>
                                        <p:tgtEl>
                                          <p:spTgt spid="49"/>
                                        </p:tgtEl>
                                        <p:attrNameLst>
                                          <p:attrName>style.visibility</p:attrName>
                                        </p:attrNameLst>
                                      </p:cBhvr>
                                      <p:to>
                                        <p:strVal val="hidden"/>
                                      </p:to>
                                    </p:set>
                                  </p:childTnLst>
                                </p:cTn>
                              </p:par>
                              <p:par>
                                <p:cTn id="171" presetID="10" presetClass="exit" presetSubtype="0" fill="hold" grpId="0" nodeType="withEffect">
                                  <p:stCondLst>
                                    <p:cond delay="0"/>
                                  </p:stCondLst>
                                  <p:childTnLst>
                                    <p:animEffect transition="out" filter="fade">
                                      <p:cBhvr>
                                        <p:cTn id="172" dur="500"/>
                                        <p:tgtEl>
                                          <p:spTgt spid="48"/>
                                        </p:tgtEl>
                                      </p:cBhvr>
                                    </p:animEffect>
                                    <p:set>
                                      <p:cBhvr>
                                        <p:cTn id="173" dur="1" fill="hold">
                                          <p:stCondLst>
                                            <p:cond delay="499"/>
                                          </p:stCondLst>
                                        </p:cTn>
                                        <p:tgtEl>
                                          <p:spTgt spid="48"/>
                                        </p:tgtEl>
                                        <p:attrNameLst>
                                          <p:attrName>style.visibility</p:attrName>
                                        </p:attrNameLst>
                                      </p:cBhvr>
                                      <p:to>
                                        <p:strVal val="hidden"/>
                                      </p:to>
                                    </p:set>
                                  </p:childTnLst>
                                </p:cTn>
                              </p:par>
                              <p:par>
                                <p:cTn id="174" presetID="10" presetClass="exit" presetSubtype="0" fill="hold" grpId="0" nodeType="withEffect">
                                  <p:stCondLst>
                                    <p:cond delay="0"/>
                                  </p:stCondLst>
                                  <p:childTnLst>
                                    <p:animEffect transition="out" filter="fade">
                                      <p:cBhvr>
                                        <p:cTn id="175" dur="500"/>
                                        <p:tgtEl>
                                          <p:spTgt spid="61"/>
                                        </p:tgtEl>
                                      </p:cBhvr>
                                    </p:animEffect>
                                    <p:set>
                                      <p:cBhvr>
                                        <p:cTn id="176" dur="1" fill="hold">
                                          <p:stCondLst>
                                            <p:cond delay="499"/>
                                          </p:stCondLst>
                                        </p:cTn>
                                        <p:tgtEl>
                                          <p:spTgt spid="61"/>
                                        </p:tgtEl>
                                        <p:attrNameLst>
                                          <p:attrName>style.visibility</p:attrName>
                                        </p:attrNameLst>
                                      </p:cBhvr>
                                      <p:to>
                                        <p:strVal val="hidden"/>
                                      </p:to>
                                    </p:set>
                                  </p:childTnLst>
                                </p:cTn>
                              </p:par>
                              <p:par>
                                <p:cTn id="177" presetID="10" presetClass="exit" presetSubtype="0" fill="hold" grpId="0" nodeType="withEffect">
                                  <p:stCondLst>
                                    <p:cond delay="0"/>
                                  </p:stCondLst>
                                  <p:childTnLst>
                                    <p:animEffect transition="out" filter="fade">
                                      <p:cBhvr>
                                        <p:cTn id="178" dur="500"/>
                                        <p:tgtEl>
                                          <p:spTgt spid="60"/>
                                        </p:tgtEl>
                                      </p:cBhvr>
                                    </p:animEffect>
                                    <p:set>
                                      <p:cBhvr>
                                        <p:cTn id="179" dur="1" fill="hold">
                                          <p:stCondLst>
                                            <p:cond delay="499"/>
                                          </p:stCondLst>
                                        </p:cTn>
                                        <p:tgtEl>
                                          <p:spTgt spid="60"/>
                                        </p:tgtEl>
                                        <p:attrNameLst>
                                          <p:attrName>style.visibility</p:attrName>
                                        </p:attrNameLst>
                                      </p:cBhvr>
                                      <p:to>
                                        <p:strVal val="hidden"/>
                                      </p:to>
                                    </p:set>
                                  </p:childTnLst>
                                </p:cTn>
                              </p:par>
                              <p:par>
                                <p:cTn id="180" presetID="10" presetClass="exit" presetSubtype="0" fill="hold" grpId="0" nodeType="withEffect">
                                  <p:stCondLst>
                                    <p:cond delay="0"/>
                                  </p:stCondLst>
                                  <p:childTnLst>
                                    <p:animEffect transition="out" filter="fade">
                                      <p:cBhvr>
                                        <p:cTn id="181" dur="500"/>
                                        <p:tgtEl>
                                          <p:spTgt spid="63"/>
                                        </p:tgtEl>
                                      </p:cBhvr>
                                    </p:animEffect>
                                    <p:set>
                                      <p:cBhvr>
                                        <p:cTn id="182" dur="1" fill="hold">
                                          <p:stCondLst>
                                            <p:cond delay="499"/>
                                          </p:stCondLst>
                                        </p:cTn>
                                        <p:tgtEl>
                                          <p:spTgt spid="63"/>
                                        </p:tgtEl>
                                        <p:attrNameLst>
                                          <p:attrName>style.visibility</p:attrName>
                                        </p:attrNameLst>
                                      </p:cBhvr>
                                      <p:to>
                                        <p:strVal val="hidden"/>
                                      </p:to>
                                    </p:set>
                                  </p:childTnLst>
                                </p:cTn>
                              </p:par>
                              <p:par>
                                <p:cTn id="183" presetID="10" presetClass="exit" presetSubtype="0" fill="hold" grpId="0" nodeType="withEffect">
                                  <p:stCondLst>
                                    <p:cond delay="0"/>
                                  </p:stCondLst>
                                  <p:childTnLst>
                                    <p:animEffect transition="out" filter="fade">
                                      <p:cBhvr>
                                        <p:cTn id="184" dur="500"/>
                                        <p:tgtEl>
                                          <p:spTgt spid="62"/>
                                        </p:tgtEl>
                                      </p:cBhvr>
                                    </p:animEffect>
                                    <p:set>
                                      <p:cBhvr>
                                        <p:cTn id="185" dur="1" fill="hold">
                                          <p:stCondLst>
                                            <p:cond delay="499"/>
                                          </p:stCondLst>
                                        </p:cTn>
                                        <p:tgtEl>
                                          <p:spTgt spid="62"/>
                                        </p:tgtEl>
                                        <p:attrNameLst>
                                          <p:attrName>style.visibility</p:attrName>
                                        </p:attrNameLst>
                                      </p:cBhvr>
                                      <p:to>
                                        <p:strVal val="hidden"/>
                                      </p:to>
                                    </p:set>
                                  </p:childTnLst>
                                </p:cTn>
                              </p:par>
                              <p:par>
                                <p:cTn id="186" presetID="10" presetClass="exit" presetSubtype="0" fill="hold" grpId="0" nodeType="withEffect">
                                  <p:stCondLst>
                                    <p:cond delay="0"/>
                                  </p:stCondLst>
                                  <p:childTnLst>
                                    <p:animEffect transition="out" filter="fade">
                                      <p:cBhvr>
                                        <p:cTn id="187" dur="500"/>
                                        <p:tgtEl>
                                          <p:spTgt spid="65"/>
                                        </p:tgtEl>
                                      </p:cBhvr>
                                    </p:animEffect>
                                    <p:set>
                                      <p:cBhvr>
                                        <p:cTn id="188" dur="1" fill="hold">
                                          <p:stCondLst>
                                            <p:cond delay="499"/>
                                          </p:stCondLst>
                                        </p:cTn>
                                        <p:tgtEl>
                                          <p:spTgt spid="65"/>
                                        </p:tgtEl>
                                        <p:attrNameLst>
                                          <p:attrName>style.visibility</p:attrName>
                                        </p:attrNameLst>
                                      </p:cBhvr>
                                      <p:to>
                                        <p:strVal val="hidden"/>
                                      </p:to>
                                    </p:set>
                                  </p:childTnLst>
                                </p:cTn>
                              </p:par>
                              <p:par>
                                <p:cTn id="189" presetID="10" presetClass="exit" presetSubtype="0" fill="hold" grpId="0" nodeType="withEffect">
                                  <p:stCondLst>
                                    <p:cond delay="0"/>
                                  </p:stCondLst>
                                  <p:childTnLst>
                                    <p:animEffect transition="out" filter="fade">
                                      <p:cBhvr>
                                        <p:cTn id="190" dur="500"/>
                                        <p:tgtEl>
                                          <p:spTgt spid="64"/>
                                        </p:tgtEl>
                                      </p:cBhvr>
                                    </p:animEffect>
                                    <p:set>
                                      <p:cBhvr>
                                        <p:cTn id="191" dur="1" fill="hold">
                                          <p:stCondLst>
                                            <p:cond delay="499"/>
                                          </p:stCondLst>
                                        </p:cTn>
                                        <p:tgtEl>
                                          <p:spTgt spid="64"/>
                                        </p:tgtEl>
                                        <p:attrNameLst>
                                          <p:attrName>style.visibility</p:attrName>
                                        </p:attrNameLst>
                                      </p:cBhvr>
                                      <p:to>
                                        <p:strVal val="hidden"/>
                                      </p:to>
                                    </p:set>
                                  </p:childTnLst>
                                </p:cTn>
                              </p:par>
                              <p:par>
                                <p:cTn id="192" presetID="10" presetClass="exit" presetSubtype="0" fill="hold" grpId="0" nodeType="withEffect">
                                  <p:stCondLst>
                                    <p:cond delay="0"/>
                                  </p:stCondLst>
                                  <p:childTnLst>
                                    <p:animEffect transition="out" filter="fade">
                                      <p:cBhvr>
                                        <p:cTn id="193" dur="500"/>
                                        <p:tgtEl>
                                          <p:spTgt spid="67"/>
                                        </p:tgtEl>
                                      </p:cBhvr>
                                    </p:animEffect>
                                    <p:set>
                                      <p:cBhvr>
                                        <p:cTn id="194" dur="1" fill="hold">
                                          <p:stCondLst>
                                            <p:cond delay="499"/>
                                          </p:stCondLst>
                                        </p:cTn>
                                        <p:tgtEl>
                                          <p:spTgt spid="67"/>
                                        </p:tgtEl>
                                        <p:attrNameLst>
                                          <p:attrName>style.visibility</p:attrName>
                                        </p:attrNameLst>
                                      </p:cBhvr>
                                      <p:to>
                                        <p:strVal val="hidden"/>
                                      </p:to>
                                    </p:set>
                                  </p:childTnLst>
                                </p:cTn>
                              </p:par>
                              <p:par>
                                <p:cTn id="195" presetID="10" presetClass="exit" presetSubtype="0" fill="hold" grpId="0" nodeType="withEffect">
                                  <p:stCondLst>
                                    <p:cond delay="0"/>
                                  </p:stCondLst>
                                  <p:childTnLst>
                                    <p:animEffect transition="out" filter="fade">
                                      <p:cBhvr>
                                        <p:cTn id="196" dur="500"/>
                                        <p:tgtEl>
                                          <p:spTgt spid="66"/>
                                        </p:tgtEl>
                                      </p:cBhvr>
                                    </p:animEffect>
                                    <p:set>
                                      <p:cBhvr>
                                        <p:cTn id="197" dur="1" fill="hold">
                                          <p:stCondLst>
                                            <p:cond delay="499"/>
                                          </p:stCondLst>
                                        </p:cTn>
                                        <p:tgtEl>
                                          <p:spTgt spid="66"/>
                                        </p:tgtEl>
                                        <p:attrNameLst>
                                          <p:attrName>style.visibility</p:attrName>
                                        </p:attrNameLst>
                                      </p:cBhvr>
                                      <p:to>
                                        <p:strVal val="hidden"/>
                                      </p:to>
                                    </p:set>
                                  </p:childTnLst>
                                </p:cTn>
                              </p:par>
                              <p:par>
                                <p:cTn id="198" presetID="10" presetClass="exit" presetSubtype="0" fill="hold" grpId="0" nodeType="withEffect">
                                  <p:stCondLst>
                                    <p:cond delay="0"/>
                                  </p:stCondLst>
                                  <p:childTnLst>
                                    <p:animEffect transition="out" filter="fade">
                                      <p:cBhvr>
                                        <p:cTn id="199" dur="500"/>
                                        <p:tgtEl>
                                          <p:spTgt spid="69"/>
                                        </p:tgtEl>
                                      </p:cBhvr>
                                    </p:animEffect>
                                    <p:set>
                                      <p:cBhvr>
                                        <p:cTn id="200" dur="1" fill="hold">
                                          <p:stCondLst>
                                            <p:cond delay="499"/>
                                          </p:stCondLst>
                                        </p:cTn>
                                        <p:tgtEl>
                                          <p:spTgt spid="69"/>
                                        </p:tgtEl>
                                        <p:attrNameLst>
                                          <p:attrName>style.visibility</p:attrName>
                                        </p:attrNameLst>
                                      </p:cBhvr>
                                      <p:to>
                                        <p:strVal val="hidden"/>
                                      </p:to>
                                    </p:set>
                                  </p:childTnLst>
                                </p:cTn>
                              </p:par>
                              <p:par>
                                <p:cTn id="201" presetID="10" presetClass="exit" presetSubtype="0" fill="hold" grpId="0" nodeType="withEffect">
                                  <p:stCondLst>
                                    <p:cond delay="0"/>
                                  </p:stCondLst>
                                  <p:childTnLst>
                                    <p:animEffect transition="out" filter="fade">
                                      <p:cBhvr>
                                        <p:cTn id="202" dur="500"/>
                                        <p:tgtEl>
                                          <p:spTgt spid="68"/>
                                        </p:tgtEl>
                                      </p:cBhvr>
                                    </p:animEffect>
                                    <p:set>
                                      <p:cBhvr>
                                        <p:cTn id="203"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40" grpId="0" animBg="1"/>
      <p:bldP spid="32" grpId="0"/>
      <p:bldP spid="2" grpId="0"/>
      <p:bldP spid="7" grpId="0" animBg="1"/>
      <p:bldP spid="41" grpId="0" animBg="1"/>
      <p:bldP spid="42" grpId="0" animBg="1"/>
      <p:bldP spid="44" grpId="0" animBg="1"/>
      <p:bldP spid="45" grpId="0" animBg="1"/>
      <p:bldP spid="46" grpId="0" animBg="1"/>
      <p:bldP spid="47" grpId="0" animBg="1"/>
      <p:bldP spid="48" grpId="0" animBg="1"/>
      <p:bldP spid="4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n106 zalo Ta Nham"/>
          <p:cNvSpPr/>
          <p:nvPr/>
        </p:nvSpPr>
        <p:spPr>
          <a:xfrm>
            <a:off x="406400" y="279400"/>
            <a:ext cx="11277600" cy="2692400"/>
          </a:xfrm>
          <a:prstGeom prst="rect">
            <a:avLst/>
          </a:prstGeom>
          <a:solidFill>
            <a:schemeClr val="bg1">
              <a:lumMod val="8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a:solidFill>
                  <a:srgbClr val="002060"/>
                </a:solidFill>
              </a:rPr>
              <a:t>Câu hỏi số 1: </a:t>
            </a:r>
            <a:r>
              <a:rPr lang="vi-VN" sz="3200">
                <a:solidFill>
                  <a:srgbClr val="002060"/>
                </a:solidFill>
              </a:rPr>
              <a:t>Động năng là đại lượng:</a:t>
            </a:r>
          </a:p>
          <a:p>
            <a:pPr indent="463550" algn="just"/>
            <a:r>
              <a:rPr lang="vi-VN" sz="3200" b="1">
                <a:solidFill>
                  <a:srgbClr val="002060"/>
                </a:solidFill>
              </a:rPr>
              <a:t>A. </a:t>
            </a:r>
            <a:r>
              <a:rPr lang="vi-VN" sz="3200">
                <a:solidFill>
                  <a:srgbClr val="002060"/>
                </a:solidFill>
              </a:rPr>
              <a:t>Vô hướng, luôn dương.</a:t>
            </a:r>
            <a:endParaRPr lang="en-US" sz="3200">
              <a:solidFill>
                <a:srgbClr val="002060"/>
              </a:solidFill>
            </a:endParaRPr>
          </a:p>
          <a:p>
            <a:pPr indent="463550" algn="just"/>
            <a:r>
              <a:rPr lang="vi-VN" sz="3200" b="1">
                <a:solidFill>
                  <a:srgbClr val="002060"/>
                </a:solidFill>
              </a:rPr>
              <a:t>B. </a:t>
            </a:r>
            <a:r>
              <a:rPr lang="vi-VN" sz="3200">
                <a:solidFill>
                  <a:srgbClr val="002060"/>
                </a:solidFill>
              </a:rPr>
              <a:t>Vô hướng, có thể dương hoặc bằng không.</a:t>
            </a:r>
          </a:p>
          <a:p>
            <a:pPr indent="463550" algn="just"/>
            <a:r>
              <a:rPr lang="vi-VN" sz="3200" b="1">
                <a:solidFill>
                  <a:srgbClr val="002060"/>
                </a:solidFill>
              </a:rPr>
              <a:t>C. </a:t>
            </a:r>
            <a:r>
              <a:rPr lang="vi-VN" sz="3200">
                <a:solidFill>
                  <a:srgbClr val="002060"/>
                </a:solidFill>
              </a:rPr>
              <a:t>Véc tơ, luôn dương.</a:t>
            </a:r>
            <a:endParaRPr lang="en-US" sz="3200">
              <a:solidFill>
                <a:srgbClr val="002060"/>
              </a:solidFill>
            </a:endParaRPr>
          </a:p>
          <a:p>
            <a:pPr indent="463550" algn="just"/>
            <a:r>
              <a:rPr lang="vi-VN" sz="3200" b="1">
                <a:solidFill>
                  <a:srgbClr val="002060"/>
                </a:solidFill>
              </a:rPr>
              <a:t>D. </a:t>
            </a:r>
            <a:r>
              <a:rPr lang="vi-VN" sz="3200">
                <a:solidFill>
                  <a:srgbClr val="002060"/>
                </a:solidFill>
              </a:rPr>
              <a:t>Véc tơ, luôn dương hoặc bằng không.</a:t>
            </a:r>
            <a:r>
              <a:rPr lang="en-US" sz="3200">
                <a:solidFill>
                  <a:srgbClr val="002060"/>
                </a:solidFill>
              </a:rPr>
              <a:t> </a:t>
            </a:r>
          </a:p>
        </p:txBody>
      </p:sp>
      <p:sp>
        <p:nvSpPr>
          <p:cNvPr id="5" name="Rectangle 4" descr="n106 zalo Ta Nham"/>
          <p:cNvSpPr/>
          <p:nvPr/>
        </p:nvSpPr>
        <p:spPr>
          <a:xfrm>
            <a:off x="1447800" y="3251850"/>
            <a:ext cx="9194800" cy="1193149"/>
          </a:xfrm>
          <a:prstGeom prst="rect">
            <a:avLst/>
          </a:prstGeom>
          <a:solidFill>
            <a:schemeClr val="bg1">
              <a:lumMod val="8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a:solidFill>
                  <a:srgbClr val="002060"/>
                </a:solidFill>
              </a:rPr>
              <a:t>Đáp án: </a:t>
            </a:r>
            <a:r>
              <a:rPr lang="en-US" sz="4267" b="1">
                <a:solidFill>
                  <a:srgbClr val="002060"/>
                </a:solidFill>
              </a:rPr>
              <a:t>B</a:t>
            </a:r>
            <a:endParaRPr lang="en-US" sz="4267">
              <a:solidFill>
                <a:srgbClr val="002060"/>
              </a:solidFill>
            </a:endParaRPr>
          </a:p>
        </p:txBody>
      </p:sp>
      <p:sp>
        <p:nvSpPr>
          <p:cNvPr id="3" name="Oval 2" descr="n106 zalo Ta Nham"/>
          <p:cNvSpPr/>
          <p:nvPr/>
        </p:nvSpPr>
        <p:spPr>
          <a:xfrm>
            <a:off x="870857" y="4530993"/>
            <a:ext cx="20320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Oval 12" descr="n106 zalo Ta Nham"/>
          <p:cNvSpPr/>
          <p:nvPr/>
        </p:nvSpPr>
        <p:spPr>
          <a:xfrm>
            <a:off x="943430" y="4603566"/>
            <a:ext cx="1886857" cy="1886857"/>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4" name="het gio" descr="n106 zalo Ta Nha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80457" y="6985000"/>
            <a:ext cx="812800" cy="812800"/>
          </a:xfrm>
          <a:prstGeom prst="rect">
            <a:avLst/>
          </a:prstGeom>
        </p:spPr>
      </p:pic>
      <p:sp>
        <p:nvSpPr>
          <p:cNvPr id="15" name="TextBox 14" descr="n106 zalo Ta Nham"/>
          <p:cNvSpPr txBox="1"/>
          <p:nvPr/>
        </p:nvSpPr>
        <p:spPr>
          <a:xfrm>
            <a:off x="914400" y="5239217"/>
            <a:ext cx="1901483" cy="584775"/>
          </a:xfrm>
          <a:prstGeom prst="rect">
            <a:avLst/>
          </a:prstGeom>
          <a:noFill/>
        </p:spPr>
        <p:txBody>
          <a:bodyPr wrap="none" rtlCol="0">
            <a:spAutoFit/>
          </a:bodyPr>
          <a:lstStyle/>
          <a:p>
            <a:r>
              <a:rPr lang="en-US" sz="3200" b="1">
                <a:solidFill>
                  <a:schemeClr val="bg1"/>
                </a:solidFill>
              </a:rPr>
              <a:t>HẾT GIỜ</a:t>
            </a:r>
          </a:p>
        </p:txBody>
      </p:sp>
      <p:sp>
        <p:nvSpPr>
          <p:cNvPr id="2" name="Pentagon 5" descr="n106 zalo Ta Nham">
            <a:hlinkClick r:id="rId5" action="ppaction://hlinksldjump"/>
            <a:extLst>
              <a:ext uri="{FF2B5EF4-FFF2-40B4-BE49-F238E27FC236}">
                <a16:creationId xmlns:a16="http://schemas.microsoft.com/office/drawing/2014/main" id="{9FD52C79-B7E3-89C3-4E8C-C748E4A6BD20}"/>
              </a:ext>
            </a:extLst>
          </p:cNvPr>
          <p:cNvSpPr/>
          <p:nvPr/>
        </p:nvSpPr>
        <p:spPr>
          <a:xfrm flipH="1">
            <a:off x="9372600" y="5664200"/>
            <a:ext cx="2540000" cy="914400"/>
          </a:xfrm>
          <a:prstGeom prst="homePlate">
            <a:avLst/>
          </a:prstGeom>
          <a:solidFill>
            <a:schemeClr val="accent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733" b="1">
                <a:solidFill>
                  <a:srgbClr val="FFFF00"/>
                </a:solidFill>
                <a:latin typeface="Calibri"/>
              </a:rPr>
              <a:t>Quay về</a:t>
            </a:r>
          </a:p>
        </p:txBody>
      </p:sp>
    </p:spTree>
    <p:extLst>
      <p:ext uri="{BB962C8B-B14F-4D97-AF65-F5344CB8AC3E}">
        <p14:creationId xmlns:p14="http://schemas.microsoft.com/office/powerpoint/2010/main" val="1247902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heel(1)">
                                      <p:cBhvr>
                                        <p:cTn id="14" dur="5000"/>
                                        <p:tgtEl>
                                          <p:spTgt spid="13"/>
                                        </p:tgtEl>
                                      </p:cBhvr>
                                    </p:animEffect>
                                  </p:childTnLst>
                                </p:cTn>
                              </p:par>
                            </p:childTnLst>
                          </p:cTn>
                        </p:par>
                        <p:par>
                          <p:cTn id="15" fill="hold">
                            <p:stCondLst>
                              <p:cond delay="5000"/>
                            </p:stCondLst>
                            <p:childTnLst>
                              <p:par>
                                <p:cTn id="16" presetID="1" presetClass="mediacall" presetSubtype="0" fill="hold" nodeType="afterEffect">
                                  <p:stCondLst>
                                    <p:cond delay="0"/>
                                  </p:stCondLst>
                                  <p:childTnLst>
                                    <p:cmd type="call" cmd="playFrom(0.0)">
                                      <p:cBhvr>
                                        <p:cTn id="17" dur="1965" fill="hold"/>
                                        <p:tgtEl>
                                          <p:spTgt spid="14"/>
                                        </p:tgtEl>
                                      </p:cBhvr>
                                    </p:cmd>
                                  </p:childTnLst>
                                </p:cTn>
                              </p:par>
                              <p:par>
                                <p:cTn id="18" presetID="53" presetClass="entr" presetSubtype="16"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anim calcmode="lin" valueType="num">
                                      <p:cBhvr>
                                        <p:cTn id="34" dur="500" fill="hold"/>
                                        <p:tgtEl>
                                          <p:spTgt spid="2"/>
                                        </p:tgtEl>
                                        <p:attrNameLst>
                                          <p:attrName>ppt_x</p:attrName>
                                        </p:attrNameLst>
                                      </p:cBhvr>
                                      <p:tavLst>
                                        <p:tav tm="0">
                                          <p:val>
                                            <p:strVal val="#ppt_x"/>
                                          </p:val>
                                        </p:tav>
                                        <p:tav tm="100000">
                                          <p:val>
                                            <p:strVal val="#ppt_x"/>
                                          </p:val>
                                        </p:tav>
                                      </p:tavLst>
                                    </p:anim>
                                    <p:anim calcmode="lin" valueType="num">
                                      <p:cBhvr>
                                        <p:cTn id="3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14"/>
                </p:tgtEl>
              </p:cMediaNode>
            </p:audio>
          </p:childTnLst>
        </p:cTn>
      </p:par>
    </p:tnLst>
    <p:bldLst>
      <p:bldP spid="4" grpId="0" animBg="1"/>
      <p:bldP spid="5" grpId="0" animBg="1"/>
      <p:bldP spid="13" grpId="0" animBg="1"/>
      <p:bldP spid="15" grpId="0"/>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n106 zalo Ta Nham"/>
          <p:cNvSpPr/>
          <p:nvPr/>
        </p:nvSpPr>
        <p:spPr>
          <a:xfrm>
            <a:off x="406400" y="279400"/>
            <a:ext cx="11277600" cy="4324166"/>
          </a:xfrm>
          <a:prstGeom prst="rect">
            <a:avLst/>
          </a:prstGeom>
          <a:solidFill>
            <a:schemeClr val="accent1">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defRPr/>
            </a:pPr>
            <a:r>
              <a:rPr lang="en-US" sz="3200" b="1">
                <a:solidFill>
                  <a:srgbClr val="002060"/>
                </a:solidFill>
                <a:latin typeface="Calibri"/>
              </a:rPr>
              <a:t>Câu hỏi số 2: </a:t>
            </a:r>
            <a:r>
              <a:rPr lang="vi-VN" sz="3200">
                <a:solidFill>
                  <a:srgbClr val="002060"/>
                </a:solidFill>
                <a:latin typeface="Calibri"/>
              </a:rPr>
              <a:t>Khẳng định nào sau đây là </a:t>
            </a:r>
            <a:r>
              <a:rPr lang="vi-VN" sz="3200" b="1">
                <a:solidFill>
                  <a:srgbClr val="002060"/>
                </a:solidFill>
                <a:latin typeface="Calibri"/>
              </a:rPr>
              <a:t>đúng</a:t>
            </a:r>
            <a:r>
              <a:rPr lang="vi-VN" sz="3200">
                <a:solidFill>
                  <a:srgbClr val="002060"/>
                </a:solidFill>
                <a:latin typeface="Calibri"/>
              </a:rPr>
              <a:t>?</a:t>
            </a:r>
          </a:p>
          <a:p>
            <a:pPr marL="393700" indent="-393700" algn="just" defTabSz="1219170">
              <a:tabLst>
                <a:tab pos="393700" algn="l"/>
              </a:tabLst>
              <a:defRPr/>
            </a:pPr>
            <a:r>
              <a:rPr lang="vi-VN" sz="3200" b="1">
                <a:solidFill>
                  <a:srgbClr val="002060"/>
                </a:solidFill>
                <a:latin typeface="Calibri"/>
              </a:rPr>
              <a:t>A. </a:t>
            </a:r>
            <a:r>
              <a:rPr lang="vi-VN" sz="3200">
                <a:solidFill>
                  <a:srgbClr val="002060"/>
                </a:solidFill>
                <a:latin typeface="Calibri"/>
              </a:rPr>
              <a:t>Động năng là đại lượng vô hướng và có giá trị bằng tích của khối lượng và bình phương vận tốc của vật.</a:t>
            </a:r>
          </a:p>
          <a:p>
            <a:pPr marL="393700" indent="-393700" algn="just" defTabSz="1219170">
              <a:tabLst>
                <a:tab pos="393700" algn="l"/>
              </a:tabLst>
              <a:defRPr/>
            </a:pPr>
            <a:r>
              <a:rPr lang="vi-VN" sz="3200" b="1">
                <a:solidFill>
                  <a:srgbClr val="002060"/>
                </a:solidFill>
                <a:latin typeface="Calibri"/>
              </a:rPr>
              <a:t>B. </a:t>
            </a:r>
            <a:r>
              <a:rPr lang="vi-VN" sz="3200">
                <a:solidFill>
                  <a:srgbClr val="002060"/>
                </a:solidFill>
                <a:latin typeface="Calibri"/>
              </a:rPr>
              <a:t>Động năng là đại lượng vectơ và có giá trị bằng tích của khối lượng và bình phương vận tốc của vật.</a:t>
            </a:r>
          </a:p>
          <a:p>
            <a:pPr marL="393700" indent="-393700" algn="just" defTabSz="1219170">
              <a:tabLst>
                <a:tab pos="393700" algn="l"/>
              </a:tabLst>
              <a:defRPr/>
            </a:pPr>
            <a:r>
              <a:rPr lang="vi-VN" sz="3200" b="1">
                <a:solidFill>
                  <a:srgbClr val="002060"/>
                </a:solidFill>
                <a:latin typeface="Calibri"/>
              </a:rPr>
              <a:t>C. </a:t>
            </a:r>
            <a:r>
              <a:rPr lang="vi-VN" sz="3200">
                <a:solidFill>
                  <a:srgbClr val="002060"/>
                </a:solidFill>
                <a:latin typeface="Calibri"/>
              </a:rPr>
              <a:t>Động năng là đại lượng vô hướng và có giá trị bằng một nữa tích của khối lượng và bình phương vận tốc của vật.</a:t>
            </a:r>
          </a:p>
          <a:p>
            <a:pPr marL="393700" indent="-393700" algn="just" defTabSz="1219170">
              <a:tabLst>
                <a:tab pos="393700" algn="l"/>
              </a:tabLst>
              <a:defRPr/>
            </a:pPr>
            <a:r>
              <a:rPr lang="vi-VN" sz="3200" b="1">
                <a:solidFill>
                  <a:srgbClr val="002060"/>
                </a:solidFill>
                <a:latin typeface="Calibri"/>
              </a:rPr>
              <a:t>D. </a:t>
            </a:r>
            <a:r>
              <a:rPr lang="vi-VN" sz="3200">
                <a:solidFill>
                  <a:srgbClr val="002060"/>
                </a:solidFill>
                <a:latin typeface="Calibri"/>
              </a:rPr>
              <a:t>Động năng là đại lượng vectơ và có giá trị bằng một nữa tích của khối lượng và bình phương vận tốc của vật.</a:t>
            </a:r>
          </a:p>
        </p:txBody>
      </p:sp>
      <p:sp>
        <p:nvSpPr>
          <p:cNvPr id="5" name="Rectangle 4" descr="n106 zalo Ta Nham"/>
          <p:cNvSpPr/>
          <p:nvPr/>
        </p:nvSpPr>
        <p:spPr>
          <a:xfrm>
            <a:off x="2924126" y="4953000"/>
            <a:ext cx="6059714" cy="1053180"/>
          </a:xfrm>
          <a:prstGeom prst="rect">
            <a:avLst/>
          </a:prstGeom>
          <a:solidFill>
            <a:schemeClr val="accent1">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4267">
                <a:solidFill>
                  <a:srgbClr val="002060"/>
                </a:solidFill>
                <a:latin typeface="Calibri"/>
              </a:rPr>
              <a:t>Đáp án: </a:t>
            </a:r>
            <a:r>
              <a:rPr lang="en-US" sz="4267" b="1">
                <a:solidFill>
                  <a:srgbClr val="002060"/>
                </a:solidFill>
                <a:latin typeface="Calibri"/>
              </a:rPr>
              <a:t>C</a:t>
            </a:r>
            <a:endParaRPr lang="en-US" sz="4267">
              <a:solidFill>
                <a:srgbClr val="002060"/>
              </a:solidFill>
              <a:latin typeface="Calibri"/>
            </a:endParaRPr>
          </a:p>
        </p:txBody>
      </p:sp>
      <p:sp>
        <p:nvSpPr>
          <p:cNvPr id="7" name="Oval 6" descr="n106 zalo Ta Nham"/>
          <p:cNvSpPr/>
          <p:nvPr/>
        </p:nvSpPr>
        <p:spPr>
          <a:xfrm>
            <a:off x="870857" y="4530993"/>
            <a:ext cx="20320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descr="n106 zalo Ta Nham"/>
          <p:cNvSpPr/>
          <p:nvPr/>
        </p:nvSpPr>
        <p:spPr>
          <a:xfrm>
            <a:off x="943430" y="4603566"/>
            <a:ext cx="1886857" cy="1886857"/>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het gio" descr="n106 zalo Ta Nha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86971" y="7074967"/>
            <a:ext cx="812800" cy="812800"/>
          </a:xfrm>
          <a:prstGeom prst="rect">
            <a:avLst/>
          </a:prstGeom>
        </p:spPr>
      </p:pic>
      <p:sp>
        <p:nvSpPr>
          <p:cNvPr id="10" name="TextBox 9" descr="n106 zalo Ta Nham"/>
          <p:cNvSpPr txBox="1"/>
          <p:nvPr/>
        </p:nvSpPr>
        <p:spPr>
          <a:xfrm>
            <a:off x="914400" y="5239217"/>
            <a:ext cx="1901483" cy="584775"/>
          </a:xfrm>
          <a:prstGeom prst="rect">
            <a:avLst/>
          </a:prstGeom>
          <a:noFill/>
        </p:spPr>
        <p:txBody>
          <a:bodyPr wrap="none" rtlCol="0">
            <a:spAutoFit/>
          </a:bodyPr>
          <a:lstStyle/>
          <a:p>
            <a:r>
              <a:rPr lang="en-US" sz="3200" b="1">
                <a:solidFill>
                  <a:schemeClr val="bg1"/>
                </a:solidFill>
              </a:rPr>
              <a:t>HẾT GIỜ</a:t>
            </a:r>
          </a:p>
        </p:txBody>
      </p:sp>
      <p:sp>
        <p:nvSpPr>
          <p:cNvPr id="2" name="Pentagon 5" descr="n106 zalo Ta Nham">
            <a:hlinkClick r:id="rId5" action="ppaction://hlinksldjump"/>
            <a:extLst>
              <a:ext uri="{FF2B5EF4-FFF2-40B4-BE49-F238E27FC236}">
                <a16:creationId xmlns:a16="http://schemas.microsoft.com/office/drawing/2014/main" id="{CC51A3A9-EBC6-F4CC-C5EE-0741B23E20BF}"/>
              </a:ext>
            </a:extLst>
          </p:cNvPr>
          <p:cNvSpPr/>
          <p:nvPr/>
        </p:nvSpPr>
        <p:spPr>
          <a:xfrm flipH="1">
            <a:off x="9372600" y="5664200"/>
            <a:ext cx="2540000" cy="914400"/>
          </a:xfrm>
          <a:prstGeom prst="homePlate">
            <a:avLst/>
          </a:prstGeom>
          <a:solidFill>
            <a:schemeClr val="accent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733" b="1">
                <a:solidFill>
                  <a:srgbClr val="FFFF00"/>
                </a:solidFill>
                <a:latin typeface="Calibri"/>
              </a:rPr>
              <a:t>Quay về</a:t>
            </a:r>
          </a:p>
        </p:txBody>
      </p:sp>
    </p:spTree>
    <p:extLst>
      <p:ext uri="{BB962C8B-B14F-4D97-AF65-F5344CB8AC3E}">
        <p14:creationId xmlns:p14="http://schemas.microsoft.com/office/powerpoint/2010/main" val="689672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5000"/>
                                        <p:tgtEl>
                                          <p:spTgt spid="8"/>
                                        </p:tgtEl>
                                      </p:cBhvr>
                                    </p:animEffect>
                                  </p:childTnLst>
                                </p:cTn>
                              </p:par>
                            </p:childTnLst>
                          </p:cTn>
                        </p:par>
                        <p:par>
                          <p:cTn id="15" fill="hold">
                            <p:stCondLst>
                              <p:cond delay="5000"/>
                            </p:stCondLst>
                            <p:childTnLst>
                              <p:par>
                                <p:cTn id="16" presetID="1" presetClass="mediacall" presetSubtype="0" fill="hold" nodeType="afterEffect">
                                  <p:stCondLst>
                                    <p:cond delay="0"/>
                                  </p:stCondLst>
                                  <p:childTnLst>
                                    <p:cmd type="call" cmd="playFrom(0.0)">
                                      <p:cBhvr>
                                        <p:cTn id="17" dur="1965" fill="hold"/>
                                        <p:tgtEl>
                                          <p:spTgt spid="9"/>
                                        </p:tgtEl>
                                      </p:cBhvr>
                                    </p:cmd>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anim calcmode="lin" valueType="num">
                                      <p:cBhvr>
                                        <p:cTn id="34" dur="500" fill="hold"/>
                                        <p:tgtEl>
                                          <p:spTgt spid="2"/>
                                        </p:tgtEl>
                                        <p:attrNameLst>
                                          <p:attrName>ppt_x</p:attrName>
                                        </p:attrNameLst>
                                      </p:cBhvr>
                                      <p:tavLst>
                                        <p:tav tm="0">
                                          <p:val>
                                            <p:strVal val="#ppt_x"/>
                                          </p:val>
                                        </p:tav>
                                        <p:tav tm="100000">
                                          <p:val>
                                            <p:strVal val="#ppt_x"/>
                                          </p:val>
                                        </p:tav>
                                      </p:tavLst>
                                    </p:anim>
                                    <p:anim calcmode="lin" valueType="num">
                                      <p:cBhvr>
                                        <p:cTn id="3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9"/>
                </p:tgtEl>
              </p:cMediaNode>
            </p:audio>
          </p:childTnLst>
        </p:cTn>
      </p:par>
    </p:tnLst>
    <p:bldLst>
      <p:bldP spid="4" grpId="0" animBg="1"/>
      <p:bldP spid="5" grpId="0" animBg="1"/>
      <p:bldP spid="8" grpId="0" animBg="1"/>
      <p:bldP spid="10" grpId="0"/>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n106 zalo Ta Nham"/>
          <p:cNvSpPr/>
          <p:nvPr/>
        </p:nvSpPr>
        <p:spPr>
          <a:xfrm>
            <a:off x="406400" y="279400"/>
            <a:ext cx="11277600" cy="2336800"/>
          </a:xfrm>
          <a:prstGeom prst="rect">
            <a:avLst/>
          </a:prstGeom>
          <a:solidFill>
            <a:schemeClr val="accent2">
              <a:lumMod val="40000"/>
              <a:lumOff val="6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defRPr/>
            </a:pPr>
            <a:r>
              <a:rPr lang="en-US" sz="3600" b="1">
                <a:solidFill>
                  <a:srgbClr val="002060"/>
                </a:solidFill>
                <a:latin typeface="Calibri"/>
              </a:rPr>
              <a:t>Câu hỏi số 3: </a:t>
            </a:r>
            <a:r>
              <a:rPr lang="en-US" sz="3600">
                <a:solidFill>
                  <a:srgbClr val="002060"/>
                </a:solidFill>
                <a:latin typeface="Calibri"/>
              </a:rPr>
              <a:t>Biểu thức tính động năng của vật là:</a:t>
            </a:r>
          </a:p>
          <a:p>
            <a:pPr algn="just" defTabSz="1219170">
              <a:defRPr/>
            </a:pPr>
            <a:r>
              <a:rPr lang="en-US" sz="3600">
                <a:solidFill>
                  <a:srgbClr val="002060"/>
                </a:solidFill>
                <a:latin typeface="Calibri"/>
              </a:rPr>
              <a:t> 	</a:t>
            </a:r>
            <a:r>
              <a:rPr lang="en-US" sz="3600" b="1">
                <a:solidFill>
                  <a:srgbClr val="002060"/>
                </a:solidFill>
                <a:latin typeface="Calibri"/>
              </a:rPr>
              <a:t>A. </a:t>
            </a:r>
            <a:r>
              <a:rPr lang="en-US" sz="3600">
                <a:solidFill>
                  <a:srgbClr val="002060"/>
                </a:solidFill>
                <a:latin typeface="Calibri"/>
              </a:rPr>
              <a:t>W</a:t>
            </a:r>
            <a:r>
              <a:rPr lang="en-US" sz="3600" baseline="-25000">
                <a:solidFill>
                  <a:srgbClr val="002060"/>
                </a:solidFill>
                <a:latin typeface="Calibri"/>
              </a:rPr>
              <a:t>đ</a:t>
            </a:r>
            <a:r>
              <a:rPr lang="en-US" sz="3600">
                <a:solidFill>
                  <a:srgbClr val="002060"/>
                </a:solidFill>
                <a:latin typeface="Calibri"/>
              </a:rPr>
              <a:t> = mv        			</a:t>
            </a:r>
            <a:r>
              <a:rPr lang="en-US" sz="3600" b="1">
                <a:solidFill>
                  <a:srgbClr val="002060"/>
                </a:solidFill>
                <a:latin typeface="Calibri"/>
              </a:rPr>
              <a:t>B. </a:t>
            </a:r>
            <a:r>
              <a:rPr lang="en-US" sz="3600">
                <a:solidFill>
                  <a:srgbClr val="002060"/>
                </a:solidFill>
                <a:latin typeface="Calibri"/>
              </a:rPr>
              <a:t>W</a:t>
            </a:r>
            <a:r>
              <a:rPr lang="en-US" sz="3600" baseline="-25000">
                <a:solidFill>
                  <a:srgbClr val="002060"/>
                </a:solidFill>
                <a:latin typeface="Calibri"/>
              </a:rPr>
              <a:t>đ</a:t>
            </a:r>
            <a:r>
              <a:rPr lang="en-US" sz="3600">
                <a:solidFill>
                  <a:srgbClr val="002060"/>
                </a:solidFill>
                <a:latin typeface="Calibri"/>
              </a:rPr>
              <a:t> = mv</a:t>
            </a:r>
            <a:r>
              <a:rPr lang="en-US" sz="3600" baseline="30000">
                <a:solidFill>
                  <a:srgbClr val="002060"/>
                </a:solidFill>
                <a:latin typeface="Calibri"/>
              </a:rPr>
              <a:t>2</a:t>
            </a:r>
          </a:p>
          <a:p>
            <a:pPr algn="just" defTabSz="1219170">
              <a:defRPr/>
            </a:pPr>
            <a:r>
              <a:rPr lang="en-US" sz="3600">
                <a:solidFill>
                  <a:srgbClr val="002060"/>
                </a:solidFill>
                <a:latin typeface="Calibri"/>
              </a:rPr>
              <a:t> 	</a:t>
            </a:r>
            <a:r>
              <a:rPr lang="en-US" sz="3600" b="1">
                <a:solidFill>
                  <a:srgbClr val="002060"/>
                </a:solidFill>
                <a:latin typeface="Calibri"/>
              </a:rPr>
              <a:t>C. </a:t>
            </a:r>
            <a:r>
              <a:rPr lang="en-US" sz="3600">
                <a:solidFill>
                  <a:srgbClr val="002060"/>
                </a:solidFill>
                <a:latin typeface="Calibri"/>
              </a:rPr>
              <a:t>W</a:t>
            </a:r>
            <a:r>
              <a:rPr lang="en-US" sz="3600" baseline="-25000">
                <a:solidFill>
                  <a:srgbClr val="002060"/>
                </a:solidFill>
                <a:latin typeface="Calibri"/>
              </a:rPr>
              <a:t>đ</a:t>
            </a:r>
            <a:r>
              <a:rPr lang="en-US" sz="3600">
                <a:solidFill>
                  <a:srgbClr val="002060"/>
                </a:solidFill>
                <a:latin typeface="Calibri"/>
              </a:rPr>
              <a:t> = mv</a:t>
            </a:r>
            <a:r>
              <a:rPr lang="en-US" sz="3600" baseline="30000">
                <a:solidFill>
                  <a:srgbClr val="002060"/>
                </a:solidFill>
                <a:latin typeface="Calibri"/>
              </a:rPr>
              <a:t>2</a:t>
            </a:r>
            <a:r>
              <a:rPr lang="en-US" sz="3600">
                <a:solidFill>
                  <a:srgbClr val="002060"/>
                </a:solidFill>
                <a:latin typeface="Calibri"/>
              </a:rPr>
              <a:t>/2           		</a:t>
            </a:r>
            <a:r>
              <a:rPr lang="en-US" sz="3600" b="1">
                <a:solidFill>
                  <a:srgbClr val="002060"/>
                </a:solidFill>
                <a:latin typeface="Calibri"/>
              </a:rPr>
              <a:t>D. </a:t>
            </a:r>
            <a:r>
              <a:rPr lang="en-US" sz="3600">
                <a:solidFill>
                  <a:srgbClr val="002060"/>
                </a:solidFill>
                <a:latin typeface="Calibri"/>
              </a:rPr>
              <a:t>W</a:t>
            </a:r>
            <a:r>
              <a:rPr lang="en-US" sz="3600" baseline="-25000">
                <a:solidFill>
                  <a:srgbClr val="002060"/>
                </a:solidFill>
                <a:latin typeface="Calibri"/>
              </a:rPr>
              <a:t>đ</a:t>
            </a:r>
            <a:r>
              <a:rPr lang="en-US" sz="3600">
                <a:solidFill>
                  <a:srgbClr val="002060"/>
                </a:solidFill>
                <a:latin typeface="Calibri"/>
              </a:rPr>
              <a:t> = mv/2 </a:t>
            </a:r>
          </a:p>
        </p:txBody>
      </p:sp>
      <p:sp>
        <p:nvSpPr>
          <p:cNvPr id="5" name="Rectangle 4" descr="n106 zalo Ta Nham"/>
          <p:cNvSpPr/>
          <p:nvPr/>
        </p:nvSpPr>
        <p:spPr>
          <a:xfrm>
            <a:off x="1447800" y="2819400"/>
            <a:ext cx="9194800" cy="1625600"/>
          </a:xfrm>
          <a:prstGeom prst="rect">
            <a:avLst/>
          </a:prstGeom>
          <a:solidFill>
            <a:schemeClr val="accent2">
              <a:lumMod val="40000"/>
              <a:lumOff val="6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4267">
                <a:solidFill>
                  <a:srgbClr val="002060"/>
                </a:solidFill>
                <a:latin typeface="Calibri"/>
              </a:rPr>
              <a:t>Đáp án: </a:t>
            </a:r>
            <a:r>
              <a:rPr lang="en-US" sz="4267" b="1">
                <a:solidFill>
                  <a:srgbClr val="002060"/>
                </a:solidFill>
                <a:latin typeface="Calibri"/>
              </a:rPr>
              <a:t>C</a:t>
            </a:r>
            <a:endParaRPr lang="en-US" sz="4267">
              <a:solidFill>
                <a:srgbClr val="002060"/>
              </a:solidFill>
              <a:latin typeface="Calibri"/>
            </a:endParaRPr>
          </a:p>
        </p:txBody>
      </p:sp>
      <p:sp>
        <p:nvSpPr>
          <p:cNvPr id="7" name="Oval 6" descr="n106 zalo Ta Nham"/>
          <p:cNvSpPr/>
          <p:nvPr/>
        </p:nvSpPr>
        <p:spPr>
          <a:xfrm>
            <a:off x="870857" y="4530993"/>
            <a:ext cx="20320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descr="n106 zalo Ta Nham"/>
          <p:cNvSpPr/>
          <p:nvPr/>
        </p:nvSpPr>
        <p:spPr>
          <a:xfrm>
            <a:off x="943430" y="4603566"/>
            <a:ext cx="1886857" cy="1886857"/>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het gio" descr="n106 zalo Ta Nha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80457" y="7040080"/>
            <a:ext cx="812800" cy="812800"/>
          </a:xfrm>
          <a:prstGeom prst="rect">
            <a:avLst/>
          </a:prstGeom>
        </p:spPr>
      </p:pic>
      <p:sp>
        <p:nvSpPr>
          <p:cNvPr id="10" name="TextBox 9" descr="n106 zalo Ta Nham"/>
          <p:cNvSpPr txBox="1"/>
          <p:nvPr/>
        </p:nvSpPr>
        <p:spPr>
          <a:xfrm>
            <a:off x="914400" y="5239217"/>
            <a:ext cx="1901483" cy="584775"/>
          </a:xfrm>
          <a:prstGeom prst="rect">
            <a:avLst/>
          </a:prstGeom>
          <a:noFill/>
        </p:spPr>
        <p:txBody>
          <a:bodyPr wrap="none" rtlCol="0">
            <a:spAutoFit/>
          </a:bodyPr>
          <a:lstStyle/>
          <a:p>
            <a:r>
              <a:rPr lang="en-US" sz="3200" b="1">
                <a:solidFill>
                  <a:schemeClr val="bg1"/>
                </a:solidFill>
              </a:rPr>
              <a:t>HẾT GIỜ</a:t>
            </a:r>
          </a:p>
        </p:txBody>
      </p:sp>
      <p:sp>
        <p:nvSpPr>
          <p:cNvPr id="3" name="Pentagon 5" descr="n106 zalo Ta Nham">
            <a:hlinkClick r:id="rId5" action="ppaction://hlinksldjump"/>
            <a:extLst>
              <a:ext uri="{FF2B5EF4-FFF2-40B4-BE49-F238E27FC236}">
                <a16:creationId xmlns:a16="http://schemas.microsoft.com/office/drawing/2014/main" id="{6A8F1B1B-F89F-81E4-9D83-B17B8ABE1D77}"/>
              </a:ext>
            </a:extLst>
          </p:cNvPr>
          <p:cNvSpPr/>
          <p:nvPr/>
        </p:nvSpPr>
        <p:spPr>
          <a:xfrm flipH="1">
            <a:off x="9372600" y="5664200"/>
            <a:ext cx="2540000" cy="914400"/>
          </a:xfrm>
          <a:prstGeom prst="homePlate">
            <a:avLst/>
          </a:prstGeom>
          <a:solidFill>
            <a:schemeClr val="accent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733" b="1">
                <a:solidFill>
                  <a:srgbClr val="FFFF00"/>
                </a:solidFill>
                <a:latin typeface="Calibri"/>
              </a:rPr>
              <a:t>Quay về</a:t>
            </a:r>
          </a:p>
        </p:txBody>
      </p:sp>
    </p:spTree>
    <p:extLst>
      <p:ext uri="{BB962C8B-B14F-4D97-AF65-F5344CB8AC3E}">
        <p14:creationId xmlns:p14="http://schemas.microsoft.com/office/powerpoint/2010/main" val="74283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5000"/>
                                        <p:tgtEl>
                                          <p:spTgt spid="8"/>
                                        </p:tgtEl>
                                      </p:cBhvr>
                                    </p:animEffect>
                                  </p:childTnLst>
                                </p:cTn>
                              </p:par>
                            </p:childTnLst>
                          </p:cTn>
                        </p:par>
                        <p:par>
                          <p:cTn id="15" fill="hold">
                            <p:stCondLst>
                              <p:cond delay="5000"/>
                            </p:stCondLst>
                            <p:childTnLst>
                              <p:par>
                                <p:cTn id="16" presetID="1" presetClass="mediacall" presetSubtype="0" fill="hold" nodeType="afterEffect">
                                  <p:stCondLst>
                                    <p:cond delay="0"/>
                                  </p:stCondLst>
                                  <p:childTnLst>
                                    <p:cmd type="call" cmd="playFrom(0.0)">
                                      <p:cBhvr>
                                        <p:cTn id="17" dur="1965" fill="hold"/>
                                        <p:tgtEl>
                                          <p:spTgt spid="9"/>
                                        </p:tgtEl>
                                      </p:cBhvr>
                                    </p:cmd>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anim calcmode="lin" valueType="num">
                                      <p:cBhvr>
                                        <p:cTn id="34" dur="500" fill="hold"/>
                                        <p:tgtEl>
                                          <p:spTgt spid="3"/>
                                        </p:tgtEl>
                                        <p:attrNameLst>
                                          <p:attrName>ppt_x</p:attrName>
                                        </p:attrNameLst>
                                      </p:cBhvr>
                                      <p:tavLst>
                                        <p:tav tm="0">
                                          <p:val>
                                            <p:strVal val="#ppt_x"/>
                                          </p:val>
                                        </p:tav>
                                        <p:tav tm="100000">
                                          <p:val>
                                            <p:strVal val="#ppt_x"/>
                                          </p:val>
                                        </p:tav>
                                      </p:tavLst>
                                    </p:anim>
                                    <p:anim calcmode="lin" valueType="num">
                                      <p:cBhvr>
                                        <p:cTn id="35"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9"/>
                </p:tgtEl>
              </p:cMediaNode>
            </p:audio>
          </p:childTnLst>
        </p:cTn>
      </p:par>
    </p:tnLst>
    <p:bldLst>
      <p:bldP spid="4" grpId="0" animBg="1"/>
      <p:bldP spid="5" grpId="0" animBg="1"/>
      <p:bldP spid="8" grpId="0" animBg="1"/>
      <p:bldP spid="10" grpId="0"/>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n106 zalo Ta Nham"/>
          <p:cNvSpPr/>
          <p:nvPr/>
        </p:nvSpPr>
        <p:spPr>
          <a:xfrm>
            <a:off x="406400" y="279399"/>
            <a:ext cx="11277600" cy="2829193"/>
          </a:xfrm>
          <a:prstGeom prst="rect">
            <a:avLst/>
          </a:prstGeom>
          <a:solidFill>
            <a:schemeClr val="accent3">
              <a:lumMod val="40000"/>
              <a:lumOff val="6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defRPr/>
            </a:pPr>
            <a:r>
              <a:rPr lang="en-US" sz="4400" b="1">
                <a:solidFill>
                  <a:srgbClr val="002060"/>
                </a:solidFill>
                <a:latin typeface="Calibri"/>
              </a:rPr>
              <a:t>Câu hỏi số 4: </a:t>
            </a:r>
            <a:r>
              <a:rPr lang="vi-VN" sz="4267">
                <a:solidFill>
                  <a:srgbClr val="002060"/>
                </a:solidFill>
                <a:latin typeface="Calibri"/>
              </a:rPr>
              <a:t>Đơn vị nào sau đây </a:t>
            </a:r>
            <a:r>
              <a:rPr lang="vi-VN" sz="4267" b="1">
                <a:solidFill>
                  <a:srgbClr val="002060"/>
                </a:solidFill>
                <a:latin typeface="Calibri"/>
              </a:rPr>
              <a:t>không phải </a:t>
            </a:r>
            <a:r>
              <a:rPr lang="vi-VN" sz="4267">
                <a:solidFill>
                  <a:srgbClr val="002060"/>
                </a:solidFill>
                <a:latin typeface="Calibri"/>
              </a:rPr>
              <a:t>đơn vị của động năng?</a:t>
            </a:r>
          </a:p>
          <a:p>
            <a:pPr lvl="1" algn="just" defTabSz="1219170">
              <a:defRPr/>
            </a:pPr>
            <a:r>
              <a:rPr lang="en-US" sz="4267">
                <a:solidFill>
                  <a:srgbClr val="002060"/>
                </a:solidFill>
                <a:latin typeface="Calibri"/>
              </a:rPr>
              <a:t>	</a:t>
            </a:r>
            <a:r>
              <a:rPr lang="vi-VN" sz="4267">
                <a:solidFill>
                  <a:srgbClr val="002060"/>
                </a:solidFill>
                <a:latin typeface="Calibri"/>
              </a:rPr>
              <a:t>A. J.                   	</a:t>
            </a:r>
            <a:r>
              <a:rPr lang="en-US" sz="4267">
                <a:solidFill>
                  <a:srgbClr val="002060"/>
                </a:solidFill>
                <a:latin typeface="Calibri"/>
              </a:rPr>
              <a:t>	</a:t>
            </a:r>
            <a:r>
              <a:rPr lang="vi-VN" sz="4267">
                <a:solidFill>
                  <a:srgbClr val="002060"/>
                </a:solidFill>
                <a:latin typeface="Calibri"/>
              </a:rPr>
              <a:t>B. Kg.m</a:t>
            </a:r>
            <a:r>
              <a:rPr lang="vi-VN" sz="4267" baseline="30000">
                <a:solidFill>
                  <a:srgbClr val="002060"/>
                </a:solidFill>
                <a:latin typeface="Calibri"/>
              </a:rPr>
              <a:t>2</a:t>
            </a:r>
            <a:r>
              <a:rPr lang="vi-VN" sz="4267">
                <a:solidFill>
                  <a:srgbClr val="002060"/>
                </a:solidFill>
                <a:latin typeface="Calibri"/>
              </a:rPr>
              <a:t>/s</a:t>
            </a:r>
            <a:r>
              <a:rPr lang="vi-VN" sz="4267" baseline="30000">
                <a:solidFill>
                  <a:srgbClr val="002060"/>
                </a:solidFill>
                <a:latin typeface="Calibri"/>
              </a:rPr>
              <a:t>2</a:t>
            </a:r>
            <a:r>
              <a:rPr lang="vi-VN" sz="4267">
                <a:solidFill>
                  <a:srgbClr val="002060"/>
                </a:solidFill>
                <a:latin typeface="Calibri"/>
              </a:rPr>
              <a:t>.   </a:t>
            </a:r>
            <a:endParaRPr lang="en-US" sz="4267">
              <a:solidFill>
                <a:srgbClr val="002060"/>
              </a:solidFill>
              <a:latin typeface="Calibri"/>
            </a:endParaRPr>
          </a:p>
          <a:p>
            <a:pPr algn="just" defTabSz="1219170">
              <a:defRPr/>
            </a:pPr>
            <a:r>
              <a:rPr lang="en-US" sz="4267">
                <a:solidFill>
                  <a:srgbClr val="002060"/>
                </a:solidFill>
                <a:latin typeface="Calibri"/>
              </a:rPr>
              <a:t>	</a:t>
            </a:r>
            <a:r>
              <a:rPr lang="vi-VN" sz="4267">
                <a:solidFill>
                  <a:srgbClr val="002060"/>
                </a:solidFill>
                <a:latin typeface="Calibri"/>
              </a:rPr>
              <a:t>C. N.m.             	</a:t>
            </a:r>
            <a:r>
              <a:rPr lang="en-US" sz="4267">
                <a:solidFill>
                  <a:srgbClr val="002060"/>
                </a:solidFill>
                <a:latin typeface="Calibri"/>
              </a:rPr>
              <a:t>	</a:t>
            </a:r>
            <a:r>
              <a:rPr lang="vi-VN" sz="4267">
                <a:solidFill>
                  <a:srgbClr val="002060"/>
                </a:solidFill>
                <a:latin typeface="Calibri"/>
              </a:rPr>
              <a:t>D. N.s.</a:t>
            </a:r>
          </a:p>
        </p:txBody>
      </p:sp>
      <p:sp>
        <p:nvSpPr>
          <p:cNvPr id="5" name="Rectangle 4" descr="n106 zalo Ta Nham"/>
          <p:cNvSpPr/>
          <p:nvPr/>
        </p:nvSpPr>
        <p:spPr>
          <a:xfrm>
            <a:off x="1447800" y="3530600"/>
            <a:ext cx="9194800" cy="914400"/>
          </a:xfrm>
          <a:prstGeom prst="rect">
            <a:avLst/>
          </a:prstGeom>
          <a:solidFill>
            <a:schemeClr val="accent3">
              <a:lumMod val="40000"/>
              <a:lumOff val="6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4267">
                <a:solidFill>
                  <a:srgbClr val="002060"/>
                </a:solidFill>
                <a:latin typeface="Calibri"/>
              </a:rPr>
              <a:t>Đáp án: </a:t>
            </a:r>
            <a:r>
              <a:rPr lang="en-US" sz="4267" b="1">
                <a:solidFill>
                  <a:srgbClr val="002060"/>
                </a:solidFill>
                <a:latin typeface="Calibri"/>
              </a:rPr>
              <a:t> D</a:t>
            </a:r>
            <a:endParaRPr lang="en-US" sz="4267">
              <a:solidFill>
                <a:srgbClr val="002060"/>
              </a:solidFill>
              <a:latin typeface="Calibri"/>
            </a:endParaRPr>
          </a:p>
        </p:txBody>
      </p:sp>
      <p:sp>
        <p:nvSpPr>
          <p:cNvPr id="7" name="Oval 6" descr="n106 zalo Ta Nham"/>
          <p:cNvSpPr/>
          <p:nvPr/>
        </p:nvSpPr>
        <p:spPr>
          <a:xfrm>
            <a:off x="870857" y="4530993"/>
            <a:ext cx="20320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descr="n106 zalo Ta Nham"/>
          <p:cNvSpPr/>
          <p:nvPr/>
        </p:nvSpPr>
        <p:spPr>
          <a:xfrm>
            <a:off x="943430" y="4603566"/>
            <a:ext cx="1886857" cy="1886857"/>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het gio" descr="n106 zalo Ta Nha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80457" y="6985000"/>
            <a:ext cx="812800" cy="812800"/>
          </a:xfrm>
          <a:prstGeom prst="rect">
            <a:avLst/>
          </a:prstGeom>
        </p:spPr>
      </p:pic>
      <p:sp>
        <p:nvSpPr>
          <p:cNvPr id="10" name="TextBox 9" descr="n106 zalo Ta Nham"/>
          <p:cNvSpPr txBox="1"/>
          <p:nvPr/>
        </p:nvSpPr>
        <p:spPr>
          <a:xfrm>
            <a:off x="914400" y="5239217"/>
            <a:ext cx="1901483" cy="584775"/>
          </a:xfrm>
          <a:prstGeom prst="rect">
            <a:avLst/>
          </a:prstGeom>
          <a:noFill/>
        </p:spPr>
        <p:txBody>
          <a:bodyPr wrap="none" rtlCol="0">
            <a:spAutoFit/>
          </a:bodyPr>
          <a:lstStyle/>
          <a:p>
            <a:r>
              <a:rPr lang="en-US" sz="3200" b="1">
                <a:solidFill>
                  <a:schemeClr val="bg1"/>
                </a:solidFill>
              </a:rPr>
              <a:t>HẾT GIỜ</a:t>
            </a:r>
          </a:p>
        </p:txBody>
      </p:sp>
      <p:sp>
        <p:nvSpPr>
          <p:cNvPr id="2" name="Pentagon 5" descr="n106 zalo Ta Nham">
            <a:hlinkClick r:id="rId5" action="ppaction://hlinksldjump"/>
            <a:extLst>
              <a:ext uri="{FF2B5EF4-FFF2-40B4-BE49-F238E27FC236}">
                <a16:creationId xmlns:a16="http://schemas.microsoft.com/office/drawing/2014/main" id="{64B1865C-9113-23CE-1B32-C98732C0993E}"/>
              </a:ext>
            </a:extLst>
          </p:cNvPr>
          <p:cNvSpPr/>
          <p:nvPr/>
        </p:nvSpPr>
        <p:spPr>
          <a:xfrm flipH="1">
            <a:off x="9372600" y="5664200"/>
            <a:ext cx="2540000" cy="914400"/>
          </a:xfrm>
          <a:prstGeom prst="homePlate">
            <a:avLst/>
          </a:prstGeom>
          <a:solidFill>
            <a:schemeClr val="accent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733" b="1">
                <a:solidFill>
                  <a:srgbClr val="FFFF00"/>
                </a:solidFill>
                <a:latin typeface="Calibri"/>
              </a:rPr>
              <a:t>Quay về</a:t>
            </a:r>
          </a:p>
        </p:txBody>
      </p:sp>
    </p:spTree>
    <p:extLst>
      <p:ext uri="{BB962C8B-B14F-4D97-AF65-F5344CB8AC3E}">
        <p14:creationId xmlns:p14="http://schemas.microsoft.com/office/powerpoint/2010/main" val="3796955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5000"/>
                                        <p:tgtEl>
                                          <p:spTgt spid="8"/>
                                        </p:tgtEl>
                                      </p:cBhvr>
                                    </p:animEffect>
                                  </p:childTnLst>
                                </p:cTn>
                              </p:par>
                            </p:childTnLst>
                          </p:cTn>
                        </p:par>
                        <p:par>
                          <p:cTn id="15" fill="hold">
                            <p:stCondLst>
                              <p:cond delay="5000"/>
                            </p:stCondLst>
                            <p:childTnLst>
                              <p:par>
                                <p:cTn id="16" presetID="1" presetClass="mediacall" presetSubtype="0" fill="hold" nodeType="afterEffect">
                                  <p:stCondLst>
                                    <p:cond delay="0"/>
                                  </p:stCondLst>
                                  <p:childTnLst>
                                    <p:cmd type="call" cmd="playFrom(0.0)">
                                      <p:cBhvr>
                                        <p:cTn id="17" dur="1965" fill="hold"/>
                                        <p:tgtEl>
                                          <p:spTgt spid="9"/>
                                        </p:tgtEl>
                                      </p:cBhvr>
                                    </p:cmd>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anim calcmode="lin" valueType="num">
                                      <p:cBhvr>
                                        <p:cTn id="34" dur="500" fill="hold"/>
                                        <p:tgtEl>
                                          <p:spTgt spid="2"/>
                                        </p:tgtEl>
                                        <p:attrNameLst>
                                          <p:attrName>ppt_x</p:attrName>
                                        </p:attrNameLst>
                                      </p:cBhvr>
                                      <p:tavLst>
                                        <p:tav tm="0">
                                          <p:val>
                                            <p:strVal val="#ppt_x"/>
                                          </p:val>
                                        </p:tav>
                                        <p:tav tm="100000">
                                          <p:val>
                                            <p:strVal val="#ppt_x"/>
                                          </p:val>
                                        </p:tav>
                                      </p:tavLst>
                                    </p:anim>
                                    <p:anim calcmode="lin" valueType="num">
                                      <p:cBhvr>
                                        <p:cTn id="3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9"/>
                </p:tgtEl>
              </p:cMediaNode>
            </p:audio>
          </p:childTnLst>
        </p:cTn>
      </p:par>
    </p:tnLst>
    <p:bldLst>
      <p:bldP spid="4" grpId="0" animBg="1"/>
      <p:bldP spid="5" grpId="0" animBg="1"/>
      <p:bldP spid="8" grpId="0" animBg="1"/>
      <p:bldP spid="10" grpId="0"/>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n106 zalo Ta Nham"/>
          <p:cNvSpPr/>
          <p:nvPr/>
        </p:nvSpPr>
        <p:spPr>
          <a:xfrm>
            <a:off x="406400" y="279400"/>
            <a:ext cx="11277600" cy="2336800"/>
          </a:xfrm>
          <a:prstGeom prst="rect">
            <a:avLst/>
          </a:prstGeom>
          <a:solidFill>
            <a:schemeClr val="accent4">
              <a:lumMod val="40000"/>
              <a:lumOff val="6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defRPr/>
            </a:pPr>
            <a:r>
              <a:rPr lang="en-US" sz="3200" b="1">
                <a:solidFill>
                  <a:srgbClr val="002060"/>
                </a:solidFill>
                <a:latin typeface="Calibri"/>
              </a:rPr>
              <a:t>Câu hỏi số 5: </a:t>
            </a:r>
            <a:r>
              <a:rPr lang="vi-VN" sz="3200">
                <a:solidFill>
                  <a:srgbClr val="002060"/>
                </a:solidFill>
                <a:latin typeface="Calibri"/>
              </a:rPr>
              <a:t>Tìm câu </a:t>
            </a:r>
            <a:r>
              <a:rPr lang="vi-VN" sz="3200" b="1">
                <a:solidFill>
                  <a:srgbClr val="002060"/>
                </a:solidFill>
                <a:latin typeface="Calibri"/>
              </a:rPr>
              <a:t>sai</a:t>
            </a:r>
            <a:r>
              <a:rPr lang="vi-VN" sz="3200">
                <a:solidFill>
                  <a:srgbClr val="002060"/>
                </a:solidFill>
                <a:latin typeface="Calibri"/>
              </a:rPr>
              <a:t>. Động năng của một vật không đổi khi</a:t>
            </a:r>
          </a:p>
          <a:p>
            <a:pPr algn="just" defTabSz="1219170">
              <a:defRPr/>
            </a:pPr>
            <a:r>
              <a:rPr lang="vi-VN" sz="3200" b="1">
                <a:solidFill>
                  <a:srgbClr val="002060"/>
                </a:solidFill>
                <a:latin typeface="Calibri"/>
              </a:rPr>
              <a:t>A. </a:t>
            </a:r>
            <a:r>
              <a:rPr lang="vi-VN" sz="3200">
                <a:solidFill>
                  <a:srgbClr val="002060"/>
                </a:solidFill>
                <a:latin typeface="Calibri"/>
              </a:rPr>
              <a:t>chuyển động thẳng đều.		</a:t>
            </a:r>
            <a:r>
              <a:rPr lang="vi-VN" sz="3200" b="1">
                <a:solidFill>
                  <a:srgbClr val="002060"/>
                </a:solidFill>
                <a:latin typeface="Calibri"/>
              </a:rPr>
              <a:t>B. </a:t>
            </a:r>
            <a:r>
              <a:rPr lang="vi-VN" sz="3200">
                <a:solidFill>
                  <a:srgbClr val="002060"/>
                </a:solidFill>
                <a:latin typeface="Calibri"/>
              </a:rPr>
              <a:t>chuyển động tròn đều.	</a:t>
            </a:r>
          </a:p>
          <a:p>
            <a:pPr algn="just" defTabSz="1219170">
              <a:defRPr/>
            </a:pPr>
            <a:r>
              <a:rPr lang="vi-VN" sz="3200" b="1">
                <a:solidFill>
                  <a:srgbClr val="002060"/>
                </a:solidFill>
                <a:latin typeface="Calibri"/>
              </a:rPr>
              <a:t>C. </a:t>
            </a:r>
            <a:r>
              <a:rPr lang="vi-VN" sz="3200">
                <a:solidFill>
                  <a:srgbClr val="002060"/>
                </a:solidFill>
                <a:latin typeface="Calibri"/>
              </a:rPr>
              <a:t>chuyển động cong đều.		</a:t>
            </a:r>
            <a:r>
              <a:rPr lang="vi-VN" sz="3200" b="1">
                <a:solidFill>
                  <a:srgbClr val="002060"/>
                </a:solidFill>
                <a:latin typeface="Calibri"/>
              </a:rPr>
              <a:t>D. </a:t>
            </a:r>
            <a:r>
              <a:rPr lang="vi-VN" sz="3200">
                <a:solidFill>
                  <a:srgbClr val="002060"/>
                </a:solidFill>
                <a:latin typeface="Calibri"/>
              </a:rPr>
              <a:t>chuyển động biến đổi đều.</a:t>
            </a:r>
          </a:p>
        </p:txBody>
      </p:sp>
      <p:sp>
        <p:nvSpPr>
          <p:cNvPr id="5" name="Rectangle 4" descr="n106 zalo Ta Nham"/>
          <p:cNvSpPr/>
          <p:nvPr/>
        </p:nvSpPr>
        <p:spPr>
          <a:xfrm>
            <a:off x="1447800" y="2819400"/>
            <a:ext cx="9194800" cy="1625600"/>
          </a:xfrm>
          <a:prstGeom prst="rect">
            <a:avLst/>
          </a:prstGeom>
          <a:solidFill>
            <a:schemeClr val="accent4">
              <a:lumMod val="40000"/>
              <a:lumOff val="6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4267">
                <a:solidFill>
                  <a:srgbClr val="002060"/>
                </a:solidFill>
                <a:latin typeface="Calibri"/>
              </a:rPr>
              <a:t>Đáp án: </a:t>
            </a:r>
            <a:r>
              <a:rPr lang="en-US" sz="4267" b="1">
                <a:solidFill>
                  <a:srgbClr val="002060"/>
                </a:solidFill>
                <a:latin typeface="Calibri"/>
              </a:rPr>
              <a:t>D</a:t>
            </a:r>
            <a:endParaRPr lang="en-US" sz="4267">
              <a:solidFill>
                <a:srgbClr val="002060"/>
              </a:solidFill>
              <a:latin typeface="Calibri"/>
            </a:endParaRPr>
          </a:p>
        </p:txBody>
      </p:sp>
      <p:sp>
        <p:nvSpPr>
          <p:cNvPr id="7" name="Oval 6" descr="n106 zalo Ta Nham"/>
          <p:cNvSpPr/>
          <p:nvPr/>
        </p:nvSpPr>
        <p:spPr>
          <a:xfrm>
            <a:off x="870857" y="4530993"/>
            <a:ext cx="20320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descr="n106 zalo Ta Nham"/>
          <p:cNvSpPr/>
          <p:nvPr/>
        </p:nvSpPr>
        <p:spPr>
          <a:xfrm>
            <a:off x="943430" y="4603566"/>
            <a:ext cx="1886857" cy="1886857"/>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het gio" descr="n106 zalo Ta Nha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80457" y="6985000"/>
            <a:ext cx="812800" cy="812800"/>
          </a:xfrm>
          <a:prstGeom prst="rect">
            <a:avLst/>
          </a:prstGeom>
        </p:spPr>
      </p:pic>
      <p:sp>
        <p:nvSpPr>
          <p:cNvPr id="10" name="TextBox 9" descr="n106 zalo Ta Nham"/>
          <p:cNvSpPr txBox="1"/>
          <p:nvPr/>
        </p:nvSpPr>
        <p:spPr>
          <a:xfrm>
            <a:off x="914400" y="5239217"/>
            <a:ext cx="1901483" cy="584775"/>
          </a:xfrm>
          <a:prstGeom prst="rect">
            <a:avLst/>
          </a:prstGeom>
          <a:noFill/>
        </p:spPr>
        <p:txBody>
          <a:bodyPr wrap="none" rtlCol="0">
            <a:spAutoFit/>
          </a:bodyPr>
          <a:lstStyle/>
          <a:p>
            <a:r>
              <a:rPr lang="en-US" sz="3200" b="1">
                <a:solidFill>
                  <a:schemeClr val="bg1"/>
                </a:solidFill>
              </a:rPr>
              <a:t>HẾT GIỜ</a:t>
            </a:r>
          </a:p>
        </p:txBody>
      </p:sp>
      <p:sp>
        <p:nvSpPr>
          <p:cNvPr id="2" name="Pentagon 5" descr="n106 zalo Ta Nham">
            <a:hlinkClick r:id="rId5" action="ppaction://hlinksldjump"/>
            <a:extLst>
              <a:ext uri="{FF2B5EF4-FFF2-40B4-BE49-F238E27FC236}">
                <a16:creationId xmlns:a16="http://schemas.microsoft.com/office/drawing/2014/main" id="{85D58784-6E3E-6079-8A21-4E10BAE06D08}"/>
              </a:ext>
            </a:extLst>
          </p:cNvPr>
          <p:cNvSpPr/>
          <p:nvPr/>
        </p:nvSpPr>
        <p:spPr>
          <a:xfrm flipH="1">
            <a:off x="9372600" y="5664200"/>
            <a:ext cx="2540000" cy="914400"/>
          </a:xfrm>
          <a:prstGeom prst="homePlate">
            <a:avLst/>
          </a:prstGeom>
          <a:solidFill>
            <a:schemeClr val="accent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733" b="1">
                <a:solidFill>
                  <a:srgbClr val="FFFF00"/>
                </a:solidFill>
                <a:latin typeface="Calibri"/>
              </a:rPr>
              <a:t>Quay về</a:t>
            </a:r>
          </a:p>
        </p:txBody>
      </p:sp>
    </p:spTree>
    <p:extLst>
      <p:ext uri="{BB962C8B-B14F-4D97-AF65-F5344CB8AC3E}">
        <p14:creationId xmlns:p14="http://schemas.microsoft.com/office/powerpoint/2010/main" val="4069199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5000"/>
                                        <p:tgtEl>
                                          <p:spTgt spid="8"/>
                                        </p:tgtEl>
                                      </p:cBhvr>
                                    </p:animEffect>
                                  </p:childTnLst>
                                </p:cTn>
                              </p:par>
                            </p:childTnLst>
                          </p:cTn>
                        </p:par>
                        <p:par>
                          <p:cTn id="15" fill="hold">
                            <p:stCondLst>
                              <p:cond delay="5000"/>
                            </p:stCondLst>
                            <p:childTnLst>
                              <p:par>
                                <p:cTn id="16" presetID="1" presetClass="mediacall" presetSubtype="0" fill="hold" nodeType="afterEffect">
                                  <p:stCondLst>
                                    <p:cond delay="0"/>
                                  </p:stCondLst>
                                  <p:childTnLst>
                                    <p:cmd type="call" cmd="playFrom(0.0)">
                                      <p:cBhvr>
                                        <p:cTn id="17" dur="1965" fill="hold"/>
                                        <p:tgtEl>
                                          <p:spTgt spid="9"/>
                                        </p:tgtEl>
                                      </p:cBhvr>
                                    </p:cmd>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anim calcmode="lin" valueType="num">
                                      <p:cBhvr>
                                        <p:cTn id="34" dur="500" fill="hold"/>
                                        <p:tgtEl>
                                          <p:spTgt spid="2"/>
                                        </p:tgtEl>
                                        <p:attrNameLst>
                                          <p:attrName>ppt_x</p:attrName>
                                        </p:attrNameLst>
                                      </p:cBhvr>
                                      <p:tavLst>
                                        <p:tav tm="0">
                                          <p:val>
                                            <p:strVal val="#ppt_x"/>
                                          </p:val>
                                        </p:tav>
                                        <p:tav tm="100000">
                                          <p:val>
                                            <p:strVal val="#ppt_x"/>
                                          </p:val>
                                        </p:tav>
                                      </p:tavLst>
                                    </p:anim>
                                    <p:anim calcmode="lin" valueType="num">
                                      <p:cBhvr>
                                        <p:cTn id="3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9"/>
                </p:tgtEl>
              </p:cMediaNode>
            </p:audio>
          </p:childTnLst>
        </p:cTn>
      </p:par>
    </p:tnLst>
    <p:bldLst>
      <p:bldP spid="4" grpId="0" animBg="1"/>
      <p:bldP spid="5" grpId="0" animBg="1"/>
      <p:bldP spid="8" grpId="0" animBg="1"/>
      <p:bldP spid="10" grpId="0"/>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n106 zalo Ta Nham"/>
          <p:cNvSpPr/>
          <p:nvPr/>
        </p:nvSpPr>
        <p:spPr>
          <a:xfrm>
            <a:off x="406400" y="279400"/>
            <a:ext cx="11277600" cy="23368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defRPr/>
            </a:pPr>
            <a:r>
              <a:rPr lang="en-US" sz="3600" b="1">
                <a:solidFill>
                  <a:srgbClr val="002060"/>
                </a:solidFill>
                <a:latin typeface="Calibri"/>
              </a:rPr>
              <a:t>Câu hỏi số 6: </a:t>
            </a:r>
            <a:r>
              <a:rPr lang="vi-VN" sz="3600">
                <a:solidFill>
                  <a:srgbClr val="002060"/>
                </a:solidFill>
                <a:latin typeface="Calibri"/>
              </a:rPr>
              <a:t>Thế năng trọng trường của một vật </a:t>
            </a:r>
            <a:r>
              <a:rPr lang="vi-VN" sz="3600" b="1">
                <a:solidFill>
                  <a:srgbClr val="002060"/>
                </a:solidFill>
                <a:latin typeface="Calibri"/>
              </a:rPr>
              <a:t>không phụ thuộc vào</a:t>
            </a:r>
            <a:r>
              <a:rPr lang="vi-VN" sz="3600">
                <a:solidFill>
                  <a:srgbClr val="002060"/>
                </a:solidFill>
                <a:latin typeface="Calibri"/>
              </a:rPr>
              <a:t>:</a:t>
            </a:r>
          </a:p>
          <a:p>
            <a:pPr algn="just" defTabSz="1219170">
              <a:defRPr/>
            </a:pPr>
            <a:r>
              <a:rPr lang="vi-VN" sz="3600" b="1">
                <a:solidFill>
                  <a:srgbClr val="002060"/>
                </a:solidFill>
                <a:latin typeface="Calibri"/>
              </a:rPr>
              <a:t>A. </a:t>
            </a:r>
            <a:r>
              <a:rPr lang="vi-VN" sz="3600">
                <a:solidFill>
                  <a:srgbClr val="002060"/>
                </a:solidFill>
                <a:latin typeface="Calibri"/>
              </a:rPr>
              <a:t>khối lượng của vật.                 	</a:t>
            </a:r>
            <a:r>
              <a:rPr lang="vi-VN" sz="3600" b="1">
                <a:solidFill>
                  <a:srgbClr val="002060"/>
                </a:solidFill>
                <a:latin typeface="Calibri"/>
              </a:rPr>
              <a:t>B. </a:t>
            </a:r>
            <a:r>
              <a:rPr lang="vi-VN" sz="3600">
                <a:solidFill>
                  <a:srgbClr val="002060"/>
                </a:solidFill>
                <a:latin typeface="Calibri"/>
              </a:rPr>
              <a:t>động năng của vật.	</a:t>
            </a:r>
          </a:p>
          <a:p>
            <a:pPr algn="just" defTabSz="1219170">
              <a:defRPr/>
            </a:pPr>
            <a:r>
              <a:rPr lang="vi-VN" sz="3600" b="1">
                <a:solidFill>
                  <a:srgbClr val="002060"/>
                </a:solidFill>
                <a:latin typeface="Calibri"/>
              </a:rPr>
              <a:t>C. </a:t>
            </a:r>
            <a:r>
              <a:rPr lang="vi-VN" sz="3600">
                <a:solidFill>
                  <a:srgbClr val="002060"/>
                </a:solidFill>
                <a:latin typeface="Calibri"/>
              </a:rPr>
              <a:t>độ cao của vật.                         	</a:t>
            </a:r>
            <a:r>
              <a:rPr lang="vi-VN" sz="3600" b="1">
                <a:solidFill>
                  <a:srgbClr val="002060"/>
                </a:solidFill>
                <a:latin typeface="Calibri"/>
              </a:rPr>
              <a:t>D. </a:t>
            </a:r>
            <a:r>
              <a:rPr lang="vi-VN" sz="3600">
                <a:solidFill>
                  <a:srgbClr val="002060"/>
                </a:solidFill>
                <a:latin typeface="Calibri"/>
              </a:rPr>
              <a:t>gia tốc trọng trường.</a:t>
            </a:r>
          </a:p>
        </p:txBody>
      </p:sp>
      <p:sp>
        <p:nvSpPr>
          <p:cNvPr id="5" name="Rectangle 4" descr="n106 zalo Ta Nham"/>
          <p:cNvSpPr/>
          <p:nvPr/>
        </p:nvSpPr>
        <p:spPr>
          <a:xfrm>
            <a:off x="1447800" y="2819400"/>
            <a:ext cx="9194800" cy="16256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4267">
                <a:solidFill>
                  <a:srgbClr val="002060"/>
                </a:solidFill>
                <a:latin typeface="Calibri"/>
              </a:rPr>
              <a:t>Đáp án: </a:t>
            </a:r>
            <a:r>
              <a:rPr lang="en-US" sz="4267" b="1">
                <a:solidFill>
                  <a:srgbClr val="002060"/>
                </a:solidFill>
                <a:latin typeface="Calibri"/>
              </a:rPr>
              <a:t>B</a:t>
            </a:r>
            <a:endParaRPr lang="en-US" sz="4267">
              <a:solidFill>
                <a:srgbClr val="002060"/>
              </a:solidFill>
              <a:latin typeface="Calibri"/>
            </a:endParaRPr>
          </a:p>
        </p:txBody>
      </p:sp>
      <p:sp>
        <p:nvSpPr>
          <p:cNvPr id="7" name="Oval 6" descr="n106 zalo Ta Nham"/>
          <p:cNvSpPr/>
          <p:nvPr/>
        </p:nvSpPr>
        <p:spPr>
          <a:xfrm>
            <a:off x="870857" y="4530993"/>
            <a:ext cx="20320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descr="n106 zalo Ta Nham"/>
          <p:cNvSpPr/>
          <p:nvPr/>
        </p:nvSpPr>
        <p:spPr>
          <a:xfrm>
            <a:off x="943430" y="4603566"/>
            <a:ext cx="1886857" cy="1886857"/>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het gio" descr="n106 zalo Ta Nha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80457" y="6985000"/>
            <a:ext cx="812800" cy="812800"/>
          </a:xfrm>
          <a:prstGeom prst="rect">
            <a:avLst/>
          </a:prstGeom>
        </p:spPr>
      </p:pic>
      <p:sp>
        <p:nvSpPr>
          <p:cNvPr id="10" name="TextBox 9" descr="n106 zalo Ta Nham"/>
          <p:cNvSpPr txBox="1"/>
          <p:nvPr/>
        </p:nvSpPr>
        <p:spPr>
          <a:xfrm>
            <a:off x="914400" y="5239217"/>
            <a:ext cx="1901483" cy="584775"/>
          </a:xfrm>
          <a:prstGeom prst="rect">
            <a:avLst/>
          </a:prstGeom>
          <a:noFill/>
        </p:spPr>
        <p:txBody>
          <a:bodyPr wrap="none" rtlCol="0">
            <a:spAutoFit/>
          </a:bodyPr>
          <a:lstStyle/>
          <a:p>
            <a:r>
              <a:rPr lang="en-US" sz="3200" b="1">
                <a:solidFill>
                  <a:schemeClr val="bg1"/>
                </a:solidFill>
              </a:rPr>
              <a:t>HẾT GIỜ</a:t>
            </a:r>
          </a:p>
        </p:txBody>
      </p:sp>
      <p:sp>
        <p:nvSpPr>
          <p:cNvPr id="3" name="Pentagon 5" descr="n106 zalo Ta Nham">
            <a:hlinkClick r:id="rId5" action="ppaction://hlinksldjump"/>
            <a:extLst>
              <a:ext uri="{FF2B5EF4-FFF2-40B4-BE49-F238E27FC236}">
                <a16:creationId xmlns:a16="http://schemas.microsoft.com/office/drawing/2014/main" id="{A1B98C12-FDC1-E51C-0DF9-AEDC7E6DEAC8}"/>
              </a:ext>
            </a:extLst>
          </p:cNvPr>
          <p:cNvSpPr/>
          <p:nvPr/>
        </p:nvSpPr>
        <p:spPr>
          <a:xfrm flipH="1">
            <a:off x="9372600" y="5664200"/>
            <a:ext cx="2540000" cy="914400"/>
          </a:xfrm>
          <a:prstGeom prst="homePlate">
            <a:avLst/>
          </a:prstGeom>
          <a:solidFill>
            <a:schemeClr val="accent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733" b="1">
                <a:solidFill>
                  <a:srgbClr val="FFFF00"/>
                </a:solidFill>
                <a:latin typeface="Calibri"/>
              </a:rPr>
              <a:t>Quay về</a:t>
            </a:r>
          </a:p>
        </p:txBody>
      </p:sp>
    </p:spTree>
    <p:extLst>
      <p:ext uri="{BB962C8B-B14F-4D97-AF65-F5344CB8AC3E}">
        <p14:creationId xmlns:p14="http://schemas.microsoft.com/office/powerpoint/2010/main" val="3760035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5000"/>
                                        <p:tgtEl>
                                          <p:spTgt spid="8"/>
                                        </p:tgtEl>
                                      </p:cBhvr>
                                    </p:animEffect>
                                  </p:childTnLst>
                                </p:cTn>
                              </p:par>
                            </p:childTnLst>
                          </p:cTn>
                        </p:par>
                        <p:par>
                          <p:cTn id="15" fill="hold">
                            <p:stCondLst>
                              <p:cond delay="5000"/>
                            </p:stCondLst>
                            <p:childTnLst>
                              <p:par>
                                <p:cTn id="16" presetID="1" presetClass="mediacall" presetSubtype="0" fill="hold" nodeType="afterEffect">
                                  <p:stCondLst>
                                    <p:cond delay="0"/>
                                  </p:stCondLst>
                                  <p:childTnLst>
                                    <p:cmd type="call" cmd="playFrom(0.0)">
                                      <p:cBhvr>
                                        <p:cTn id="17" dur="1965" fill="hold"/>
                                        <p:tgtEl>
                                          <p:spTgt spid="9"/>
                                        </p:tgtEl>
                                      </p:cBhvr>
                                    </p:cmd>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anim calcmode="lin" valueType="num">
                                      <p:cBhvr>
                                        <p:cTn id="34" dur="500" fill="hold"/>
                                        <p:tgtEl>
                                          <p:spTgt spid="3"/>
                                        </p:tgtEl>
                                        <p:attrNameLst>
                                          <p:attrName>ppt_x</p:attrName>
                                        </p:attrNameLst>
                                      </p:cBhvr>
                                      <p:tavLst>
                                        <p:tav tm="0">
                                          <p:val>
                                            <p:strVal val="#ppt_x"/>
                                          </p:val>
                                        </p:tav>
                                        <p:tav tm="100000">
                                          <p:val>
                                            <p:strVal val="#ppt_x"/>
                                          </p:val>
                                        </p:tav>
                                      </p:tavLst>
                                    </p:anim>
                                    <p:anim calcmode="lin" valueType="num">
                                      <p:cBhvr>
                                        <p:cTn id="35"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9"/>
                </p:tgtEl>
              </p:cMediaNode>
            </p:audio>
          </p:childTnLst>
        </p:cTn>
      </p:par>
    </p:tnLst>
    <p:bldLst>
      <p:bldP spid="4" grpId="0" animBg="1"/>
      <p:bldP spid="5" grpId="0" animBg="1"/>
      <p:bldP spid="8" grpId="0" animBg="1"/>
      <p:bldP spid="10" grpId="0"/>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n106 zalo Ta Nham"/>
          <p:cNvSpPr/>
          <p:nvPr/>
        </p:nvSpPr>
        <p:spPr>
          <a:xfrm>
            <a:off x="406400" y="279400"/>
            <a:ext cx="11277600" cy="23368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4800" b="1">
                <a:solidFill>
                  <a:srgbClr val="002060"/>
                </a:solidFill>
                <a:latin typeface="Calibri"/>
              </a:rPr>
              <a:t>XIN CHÚC MỪNG</a:t>
            </a:r>
          </a:p>
          <a:p>
            <a:pPr algn="ctr" defTabSz="1219170">
              <a:defRPr/>
            </a:pPr>
            <a:r>
              <a:rPr lang="en-US" sz="4800" b="1">
                <a:solidFill>
                  <a:srgbClr val="002060"/>
                </a:solidFill>
                <a:latin typeface="Calibri"/>
              </a:rPr>
              <a:t>BẠN LÀ NGƯỜI MAY MẮN</a:t>
            </a:r>
            <a:endParaRPr lang="en-US" sz="4800">
              <a:solidFill>
                <a:srgbClr val="002060"/>
              </a:solidFill>
              <a:latin typeface="Calibri"/>
            </a:endParaRPr>
          </a:p>
        </p:txBody>
      </p:sp>
      <p:sp>
        <p:nvSpPr>
          <p:cNvPr id="7" name="Oval 6" descr="n106 zalo Ta Nham"/>
          <p:cNvSpPr/>
          <p:nvPr/>
        </p:nvSpPr>
        <p:spPr>
          <a:xfrm>
            <a:off x="870857" y="4530993"/>
            <a:ext cx="20320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descr="n106 zalo Ta Nham"/>
          <p:cNvSpPr/>
          <p:nvPr/>
        </p:nvSpPr>
        <p:spPr>
          <a:xfrm>
            <a:off x="943430" y="4603566"/>
            <a:ext cx="1886857" cy="1886857"/>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het gio" descr="n106 zalo Ta Nha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80457" y="6985000"/>
            <a:ext cx="812800" cy="812800"/>
          </a:xfrm>
          <a:prstGeom prst="rect">
            <a:avLst/>
          </a:prstGeom>
        </p:spPr>
      </p:pic>
      <p:sp>
        <p:nvSpPr>
          <p:cNvPr id="10" name="TextBox 9" descr="n106 zalo Ta Nham"/>
          <p:cNvSpPr txBox="1"/>
          <p:nvPr/>
        </p:nvSpPr>
        <p:spPr>
          <a:xfrm>
            <a:off x="914400" y="5239217"/>
            <a:ext cx="1901483" cy="584775"/>
          </a:xfrm>
          <a:prstGeom prst="rect">
            <a:avLst/>
          </a:prstGeom>
          <a:noFill/>
        </p:spPr>
        <p:txBody>
          <a:bodyPr wrap="none" rtlCol="0">
            <a:spAutoFit/>
          </a:bodyPr>
          <a:lstStyle/>
          <a:p>
            <a:r>
              <a:rPr lang="en-US" sz="3200" b="1">
                <a:solidFill>
                  <a:schemeClr val="bg1"/>
                </a:solidFill>
              </a:rPr>
              <a:t>HẾT GIỜ</a:t>
            </a:r>
          </a:p>
        </p:txBody>
      </p:sp>
      <p:sp>
        <p:nvSpPr>
          <p:cNvPr id="3" name="Pentagon 5" descr="n106 zalo Ta Nham">
            <a:hlinkClick r:id="rId5" action="ppaction://hlinksldjump"/>
            <a:extLst>
              <a:ext uri="{FF2B5EF4-FFF2-40B4-BE49-F238E27FC236}">
                <a16:creationId xmlns:a16="http://schemas.microsoft.com/office/drawing/2014/main" id="{8AFBF8B1-02BF-ADD1-6B4B-E73B24843009}"/>
              </a:ext>
            </a:extLst>
          </p:cNvPr>
          <p:cNvSpPr/>
          <p:nvPr/>
        </p:nvSpPr>
        <p:spPr>
          <a:xfrm flipH="1">
            <a:off x="9372600" y="5664200"/>
            <a:ext cx="2540000" cy="914400"/>
          </a:xfrm>
          <a:prstGeom prst="homePlate">
            <a:avLst/>
          </a:prstGeom>
          <a:solidFill>
            <a:schemeClr val="accent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733" b="1">
                <a:solidFill>
                  <a:srgbClr val="FFFF00"/>
                </a:solidFill>
                <a:latin typeface="Calibri"/>
              </a:rPr>
              <a:t>Quay về</a:t>
            </a:r>
          </a:p>
        </p:txBody>
      </p:sp>
    </p:spTree>
    <p:extLst>
      <p:ext uri="{BB962C8B-B14F-4D97-AF65-F5344CB8AC3E}">
        <p14:creationId xmlns:p14="http://schemas.microsoft.com/office/powerpoint/2010/main" val="4206032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5000"/>
                                        <p:tgtEl>
                                          <p:spTgt spid="8"/>
                                        </p:tgtEl>
                                      </p:cBhvr>
                                    </p:animEffect>
                                  </p:childTnLst>
                                </p:cTn>
                              </p:par>
                            </p:childTnLst>
                          </p:cTn>
                        </p:par>
                        <p:par>
                          <p:cTn id="15" fill="hold">
                            <p:stCondLst>
                              <p:cond delay="5000"/>
                            </p:stCondLst>
                            <p:childTnLst>
                              <p:par>
                                <p:cTn id="16" presetID="1" presetClass="mediacall" presetSubtype="0" fill="hold" nodeType="afterEffect">
                                  <p:stCondLst>
                                    <p:cond delay="0"/>
                                  </p:stCondLst>
                                  <p:childTnLst>
                                    <p:cmd type="call" cmd="playFrom(0.0)">
                                      <p:cBhvr>
                                        <p:cTn id="17" dur="1965" fill="hold"/>
                                        <p:tgtEl>
                                          <p:spTgt spid="9"/>
                                        </p:tgtEl>
                                      </p:cBhvr>
                                    </p:cmd>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par>
                          <p:cTn id="23" fill="hold">
                            <p:stCondLst>
                              <p:cond delay="6965"/>
                            </p:stCondLst>
                            <p:childTnLst>
                              <p:par>
                                <p:cTn id="24" presetID="42" presetClass="entr" presetSubtype="0"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anim calcmode="lin" valueType="num">
                                      <p:cBhvr>
                                        <p:cTn id="27" dur="500" fill="hold"/>
                                        <p:tgtEl>
                                          <p:spTgt spid="3"/>
                                        </p:tgtEl>
                                        <p:attrNameLst>
                                          <p:attrName>ppt_x</p:attrName>
                                        </p:attrNameLst>
                                      </p:cBhvr>
                                      <p:tavLst>
                                        <p:tav tm="0">
                                          <p:val>
                                            <p:strVal val="#ppt_x"/>
                                          </p:val>
                                        </p:tav>
                                        <p:tav tm="100000">
                                          <p:val>
                                            <p:strVal val="#ppt_x"/>
                                          </p:val>
                                        </p:tav>
                                      </p:tavLst>
                                    </p:anim>
                                    <p:anim calcmode="lin" valueType="num">
                                      <p:cBhvr>
                                        <p:cTn id="28"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9"/>
                </p:tgtEl>
              </p:cMediaNode>
            </p:audio>
          </p:childTnLst>
        </p:cTn>
      </p:par>
    </p:tnLst>
    <p:bldLst>
      <p:bldP spid="4" grpId="0" animBg="1"/>
      <p:bldP spid="8" grpId="0" animBg="1"/>
      <p:bldP spid="10" grpId="0"/>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n106 zalo Ta Nham"/>
          <p:cNvSpPr/>
          <p:nvPr/>
        </p:nvSpPr>
        <p:spPr>
          <a:xfrm>
            <a:off x="406400" y="279399"/>
            <a:ext cx="11277600" cy="35125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defRPr/>
            </a:pPr>
            <a:r>
              <a:rPr lang="en-US" sz="3600" b="1">
                <a:solidFill>
                  <a:srgbClr val="002060"/>
                </a:solidFill>
                <a:latin typeface="Calibri"/>
              </a:rPr>
              <a:t>Câu hỏi số 8:</a:t>
            </a:r>
            <a:r>
              <a:rPr lang="vi-VN" sz="3600" b="1">
                <a:solidFill>
                  <a:srgbClr val="002060"/>
                </a:solidFill>
                <a:latin typeface="Calibri"/>
              </a:rPr>
              <a:t> </a:t>
            </a:r>
            <a:r>
              <a:rPr lang="vi-VN" sz="3600">
                <a:solidFill>
                  <a:srgbClr val="002060"/>
                </a:solidFill>
                <a:latin typeface="Calibri"/>
              </a:rPr>
              <a:t>Khi một vật chuyển động RTD từ trên xuống dưới thì:</a:t>
            </a:r>
          </a:p>
          <a:p>
            <a:pPr algn="just" defTabSz="1219170">
              <a:defRPr/>
            </a:pPr>
            <a:r>
              <a:rPr lang="en-US" sz="3600">
                <a:solidFill>
                  <a:srgbClr val="002060"/>
                </a:solidFill>
                <a:latin typeface="Calibri"/>
              </a:rPr>
              <a:t>	</a:t>
            </a:r>
            <a:r>
              <a:rPr lang="vi-VN" sz="3600">
                <a:solidFill>
                  <a:srgbClr val="002060"/>
                </a:solidFill>
                <a:latin typeface="Calibri"/>
              </a:rPr>
              <a:t>A. thế năng của vật giảm dần.  </a:t>
            </a:r>
            <a:endParaRPr lang="en-US" sz="3600">
              <a:solidFill>
                <a:srgbClr val="002060"/>
              </a:solidFill>
              <a:latin typeface="Calibri"/>
            </a:endParaRPr>
          </a:p>
          <a:p>
            <a:pPr algn="just" defTabSz="1219170">
              <a:defRPr/>
            </a:pPr>
            <a:r>
              <a:rPr lang="en-US" sz="3600">
                <a:solidFill>
                  <a:srgbClr val="002060"/>
                </a:solidFill>
                <a:latin typeface="Calibri"/>
              </a:rPr>
              <a:t>	</a:t>
            </a:r>
            <a:r>
              <a:rPr lang="vi-VN" sz="3600">
                <a:solidFill>
                  <a:srgbClr val="002060"/>
                </a:solidFill>
                <a:latin typeface="Calibri"/>
              </a:rPr>
              <a:t>B. động năng của vật giảm dần.  </a:t>
            </a:r>
          </a:p>
          <a:p>
            <a:pPr algn="just" defTabSz="1219170">
              <a:defRPr/>
            </a:pPr>
            <a:r>
              <a:rPr lang="en-US" sz="3600">
                <a:solidFill>
                  <a:srgbClr val="002060"/>
                </a:solidFill>
                <a:latin typeface="Calibri"/>
              </a:rPr>
              <a:t>	</a:t>
            </a:r>
            <a:r>
              <a:rPr lang="vi-VN" sz="3600">
                <a:solidFill>
                  <a:srgbClr val="002060"/>
                </a:solidFill>
                <a:latin typeface="Calibri"/>
              </a:rPr>
              <a:t>C. thế năng của vật tăng dần. </a:t>
            </a:r>
            <a:endParaRPr lang="en-US" sz="3600">
              <a:solidFill>
                <a:srgbClr val="002060"/>
              </a:solidFill>
              <a:latin typeface="Calibri"/>
            </a:endParaRPr>
          </a:p>
          <a:p>
            <a:pPr algn="just" defTabSz="1219170">
              <a:defRPr/>
            </a:pPr>
            <a:r>
              <a:rPr lang="en-US" sz="3600">
                <a:solidFill>
                  <a:srgbClr val="002060"/>
                </a:solidFill>
                <a:latin typeface="Calibri"/>
              </a:rPr>
              <a:t>	</a:t>
            </a:r>
            <a:r>
              <a:rPr lang="vi-VN" sz="3600">
                <a:solidFill>
                  <a:srgbClr val="002060"/>
                </a:solidFill>
                <a:latin typeface="Calibri"/>
              </a:rPr>
              <a:t>D. động lượng của vật giảm dần.</a:t>
            </a:r>
          </a:p>
        </p:txBody>
      </p:sp>
      <p:sp>
        <p:nvSpPr>
          <p:cNvPr id="5" name="Rectangle 4" descr="n106 zalo Ta Nham"/>
          <p:cNvSpPr/>
          <p:nvPr/>
        </p:nvSpPr>
        <p:spPr>
          <a:xfrm>
            <a:off x="2902857" y="4241800"/>
            <a:ext cx="6469744" cy="1016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4267">
                <a:solidFill>
                  <a:srgbClr val="002060"/>
                </a:solidFill>
                <a:latin typeface="Calibri"/>
              </a:rPr>
              <a:t>Đáp án: </a:t>
            </a:r>
            <a:r>
              <a:rPr lang="en-US" sz="4267" b="1">
                <a:solidFill>
                  <a:srgbClr val="002060"/>
                </a:solidFill>
                <a:latin typeface="Calibri"/>
              </a:rPr>
              <a:t>A</a:t>
            </a:r>
            <a:endParaRPr lang="en-US" sz="4267">
              <a:solidFill>
                <a:srgbClr val="002060"/>
              </a:solidFill>
              <a:latin typeface="Calibri"/>
            </a:endParaRPr>
          </a:p>
        </p:txBody>
      </p:sp>
      <p:sp>
        <p:nvSpPr>
          <p:cNvPr id="7" name="Oval 6" descr="n106 zalo Ta Nham"/>
          <p:cNvSpPr/>
          <p:nvPr/>
        </p:nvSpPr>
        <p:spPr>
          <a:xfrm>
            <a:off x="870857" y="4530993"/>
            <a:ext cx="20320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descr="n106 zalo Ta Nham"/>
          <p:cNvSpPr/>
          <p:nvPr/>
        </p:nvSpPr>
        <p:spPr>
          <a:xfrm>
            <a:off x="943430" y="4603566"/>
            <a:ext cx="1886857" cy="1886857"/>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het gio" descr="n106 zalo Ta Nha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83299" y="6985000"/>
            <a:ext cx="812800" cy="812800"/>
          </a:xfrm>
          <a:prstGeom prst="rect">
            <a:avLst/>
          </a:prstGeom>
        </p:spPr>
      </p:pic>
      <p:sp>
        <p:nvSpPr>
          <p:cNvPr id="10" name="TextBox 9" descr="n106 zalo Ta Nham"/>
          <p:cNvSpPr txBox="1"/>
          <p:nvPr/>
        </p:nvSpPr>
        <p:spPr>
          <a:xfrm>
            <a:off x="914400" y="5239217"/>
            <a:ext cx="1901483" cy="584775"/>
          </a:xfrm>
          <a:prstGeom prst="rect">
            <a:avLst/>
          </a:prstGeom>
          <a:noFill/>
        </p:spPr>
        <p:txBody>
          <a:bodyPr wrap="none" rtlCol="0">
            <a:spAutoFit/>
          </a:bodyPr>
          <a:lstStyle/>
          <a:p>
            <a:r>
              <a:rPr lang="en-US" sz="3200" b="1">
                <a:solidFill>
                  <a:schemeClr val="bg1"/>
                </a:solidFill>
              </a:rPr>
              <a:t>HẾT GIỜ</a:t>
            </a:r>
          </a:p>
        </p:txBody>
      </p:sp>
      <p:sp>
        <p:nvSpPr>
          <p:cNvPr id="2" name="Pentagon 5" descr="n106 zalo Ta Nham">
            <a:hlinkClick r:id="rId5" action="ppaction://hlinksldjump"/>
            <a:extLst>
              <a:ext uri="{FF2B5EF4-FFF2-40B4-BE49-F238E27FC236}">
                <a16:creationId xmlns:a16="http://schemas.microsoft.com/office/drawing/2014/main" id="{E03C4989-7BE6-2701-E105-E4363BFD45C3}"/>
              </a:ext>
            </a:extLst>
          </p:cNvPr>
          <p:cNvSpPr/>
          <p:nvPr/>
        </p:nvSpPr>
        <p:spPr>
          <a:xfrm flipH="1">
            <a:off x="9372600" y="5664200"/>
            <a:ext cx="2540000" cy="914400"/>
          </a:xfrm>
          <a:prstGeom prst="homePlate">
            <a:avLst/>
          </a:prstGeom>
          <a:solidFill>
            <a:schemeClr val="accent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733" b="1">
                <a:solidFill>
                  <a:srgbClr val="FFFF00"/>
                </a:solidFill>
                <a:latin typeface="Calibri"/>
              </a:rPr>
              <a:t>Quay về</a:t>
            </a:r>
          </a:p>
        </p:txBody>
      </p:sp>
    </p:spTree>
    <p:extLst>
      <p:ext uri="{BB962C8B-B14F-4D97-AF65-F5344CB8AC3E}">
        <p14:creationId xmlns:p14="http://schemas.microsoft.com/office/powerpoint/2010/main" val="35484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5000"/>
                                        <p:tgtEl>
                                          <p:spTgt spid="8"/>
                                        </p:tgtEl>
                                      </p:cBhvr>
                                    </p:animEffect>
                                  </p:childTnLst>
                                </p:cTn>
                              </p:par>
                            </p:childTnLst>
                          </p:cTn>
                        </p:par>
                        <p:par>
                          <p:cTn id="15" fill="hold">
                            <p:stCondLst>
                              <p:cond delay="5000"/>
                            </p:stCondLst>
                            <p:childTnLst>
                              <p:par>
                                <p:cTn id="16" presetID="1" presetClass="mediacall" presetSubtype="0" fill="hold" nodeType="afterEffect">
                                  <p:stCondLst>
                                    <p:cond delay="0"/>
                                  </p:stCondLst>
                                  <p:childTnLst>
                                    <p:cmd type="call" cmd="playFrom(0.0)">
                                      <p:cBhvr>
                                        <p:cTn id="17" dur="1965" fill="hold"/>
                                        <p:tgtEl>
                                          <p:spTgt spid="9"/>
                                        </p:tgtEl>
                                      </p:cBhvr>
                                    </p:cmd>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anim calcmode="lin" valueType="num">
                                      <p:cBhvr>
                                        <p:cTn id="34" dur="500" fill="hold"/>
                                        <p:tgtEl>
                                          <p:spTgt spid="2"/>
                                        </p:tgtEl>
                                        <p:attrNameLst>
                                          <p:attrName>ppt_x</p:attrName>
                                        </p:attrNameLst>
                                      </p:cBhvr>
                                      <p:tavLst>
                                        <p:tav tm="0">
                                          <p:val>
                                            <p:strVal val="#ppt_x"/>
                                          </p:val>
                                        </p:tav>
                                        <p:tav tm="100000">
                                          <p:val>
                                            <p:strVal val="#ppt_x"/>
                                          </p:val>
                                        </p:tav>
                                      </p:tavLst>
                                    </p:anim>
                                    <p:anim calcmode="lin" valueType="num">
                                      <p:cBhvr>
                                        <p:cTn id="3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9"/>
                </p:tgtEl>
              </p:cMediaNode>
            </p:audio>
          </p:childTnLst>
        </p:cTn>
      </p:par>
    </p:tnLst>
    <p:bldLst>
      <p:bldP spid="4" grpId="0" animBg="1"/>
      <p:bldP spid="5" grpId="0" animBg="1"/>
      <p:bldP spid="8" grpId="0" animBg="1"/>
      <p:bldP spid="10" grpId="0"/>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n106 zalo Ta Nham"/>
          <p:cNvSpPr/>
          <p:nvPr/>
        </p:nvSpPr>
        <p:spPr>
          <a:xfrm>
            <a:off x="406400" y="279400"/>
            <a:ext cx="11277600" cy="304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defRPr/>
            </a:pPr>
            <a:r>
              <a:rPr lang="en-US" sz="2800" b="1">
                <a:solidFill>
                  <a:srgbClr val="002060"/>
                </a:solidFill>
                <a:latin typeface="Calibri"/>
              </a:rPr>
              <a:t>Câu hỏi số 9: </a:t>
            </a:r>
            <a:r>
              <a:rPr lang="vi-VN" sz="2800">
                <a:solidFill>
                  <a:srgbClr val="002060"/>
                </a:solidFill>
                <a:latin typeface="Calibri"/>
              </a:rPr>
              <a:t>Chọn  phát biểu </a:t>
            </a:r>
            <a:r>
              <a:rPr lang="vi-VN" sz="2800" b="1">
                <a:solidFill>
                  <a:srgbClr val="002060"/>
                </a:solidFill>
                <a:latin typeface="Calibri"/>
              </a:rPr>
              <a:t>sai</a:t>
            </a:r>
            <a:r>
              <a:rPr lang="vi-VN" sz="2800">
                <a:solidFill>
                  <a:srgbClr val="002060"/>
                </a:solidFill>
                <a:latin typeface="Calibri"/>
              </a:rPr>
              <a:t> khi nói về thế năng trọng trường:</a:t>
            </a:r>
          </a:p>
          <a:p>
            <a:pPr marL="858838" indent="-395288" algn="just" defTabSz="1219170">
              <a:defRPr/>
            </a:pPr>
            <a:r>
              <a:rPr lang="vi-VN" sz="2800" b="1">
                <a:solidFill>
                  <a:srgbClr val="002060"/>
                </a:solidFill>
                <a:latin typeface="Calibri"/>
              </a:rPr>
              <a:t>A. </a:t>
            </a:r>
            <a:r>
              <a:rPr lang="vi-VN" sz="2800">
                <a:solidFill>
                  <a:srgbClr val="002060"/>
                </a:solidFill>
                <a:latin typeface="Calibri"/>
              </a:rPr>
              <a:t>Thế năng trọng trường của một vật là năng lượng vật có do nó được đặt tại một vị trí xác định trong trọng trường của Trái đất.</a:t>
            </a:r>
          </a:p>
          <a:p>
            <a:pPr marL="858838" indent="-395288" algn="just" defTabSz="1219170">
              <a:defRPr/>
            </a:pPr>
            <a:r>
              <a:rPr lang="vi-VN" sz="2800" b="1">
                <a:solidFill>
                  <a:srgbClr val="002060"/>
                </a:solidFill>
                <a:latin typeface="Calibri"/>
              </a:rPr>
              <a:t>B. </a:t>
            </a:r>
            <a:r>
              <a:rPr lang="vi-VN" sz="2800">
                <a:solidFill>
                  <a:srgbClr val="002060"/>
                </a:solidFill>
                <a:latin typeface="Calibri"/>
              </a:rPr>
              <a:t>Khi tính thế nănng trọng tường, có thể chọn mặt đất làm mốc tính thế năng.</a:t>
            </a:r>
          </a:p>
          <a:p>
            <a:pPr marL="858838" indent="-395288" algn="just" defTabSz="1219170">
              <a:defRPr/>
            </a:pPr>
            <a:r>
              <a:rPr lang="vi-VN" sz="2800" b="1">
                <a:solidFill>
                  <a:srgbClr val="002060"/>
                </a:solidFill>
                <a:latin typeface="Calibri"/>
              </a:rPr>
              <a:t>C. </a:t>
            </a:r>
            <a:r>
              <a:rPr lang="vi-VN" sz="2800">
                <a:solidFill>
                  <a:srgbClr val="002060"/>
                </a:solidFill>
                <a:latin typeface="Calibri"/>
              </a:rPr>
              <a:t>Thế năng trọng trường có đơn vị là N/m</a:t>
            </a:r>
            <a:r>
              <a:rPr lang="vi-VN" sz="2800" baseline="30000">
                <a:solidFill>
                  <a:srgbClr val="002060"/>
                </a:solidFill>
                <a:latin typeface="Calibri"/>
              </a:rPr>
              <a:t>2</a:t>
            </a:r>
            <a:r>
              <a:rPr lang="vi-VN" sz="2800">
                <a:solidFill>
                  <a:srgbClr val="002060"/>
                </a:solidFill>
                <a:latin typeface="Calibri"/>
              </a:rPr>
              <a:t>.	</a:t>
            </a:r>
          </a:p>
          <a:p>
            <a:pPr marL="858838" indent="-395288" algn="just" defTabSz="1219170">
              <a:defRPr/>
            </a:pPr>
            <a:r>
              <a:rPr lang="vi-VN" sz="2800" b="1">
                <a:solidFill>
                  <a:srgbClr val="002060"/>
                </a:solidFill>
                <a:latin typeface="Calibri"/>
              </a:rPr>
              <a:t>D. </a:t>
            </a:r>
            <a:r>
              <a:rPr lang="vi-VN" sz="2800">
                <a:solidFill>
                  <a:srgbClr val="002060"/>
                </a:solidFill>
                <a:latin typeface="Calibri"/>
              </a:rPr>
              <a:t>Thế năng trọng trường xác định bằng biểu thức W</a:t>
            </a:r>
            <a:r>
              <a:rPr lang="vi-VN" sz="2800" baseline="-25000">
                <a:solidFill>
                  <a:srgbClr val="002060"/>
                </a:solidFill>
                <a:latin typeface="Calibri"/>
              </a:rPr>
              <a:t>t</a:t>
            </a:r>
            <a:r>
              <a:rPr lang="vi-VN" sz="2800">
                <a:solidFill>
                  <a:srgbClr val="002060"/>
                </a:solidFill>
                <a:latin typeface="Calibri"/>
              </a:rPr>
              <a:t> = mgz.</a:t>
            </a:r>
          </a:p>
        </p:txBody>
      </p:sp>
      <p:sp>
        <p:nvSpPr>
          <p:cNvPr id="5" name="Rectangle 4" descr="n106 zalo Ta Nham"/>
          <p:cNvSpPr/>
          <p:nvPr/>
        </p:nvSpPr>
        <p:spPr>
          <a:xfrm>
            <a:off x="1447800" y="3530600"/>
            <a:ext cx="9194800" cy="9144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4267">
                <a:solidFill>
                  <a:srgbClr val="002060"/>
                </a:solidFill>
                <a:latin typeface="Calibri"/>
              </a:rPr>
              <a:t>Đáp án:</a:t>
            </a:r>
            <a:r>
              <a:rPr lang="en-US" sz="4267" b="1">
                <a:solidFill>
                  <a:srgbClr val="002060"/>
                </a:solidFill>
                <a:latin typeface="Calibri"/>
              </a:rPr>
              <a:t> C</a:t>
            </a:r>
            <a:endParaRPr lang="en-US" sz="4267">
              <a:solidFill>
                <a:srgbClr val="002060"/>
              </a:solidFill>
              <a:latin typeface="Calibri"/>
            </a:endParaRPr>
          </a:p>
        </p:txBody>
      </p:sp>
      <p:sp>
        <p:nvSpPr>
          <p:cNvPr id="7" name="Oval 6" descr="n106 zalo Ta Nham"/>
          <p:cNvSpPr/>
          <p:nvPr/>
        </p:nvSpPr>
        <p:spPr>
          <a:xfrm>
            <a:off x="870857" y="4530993"/>
            <a:ext cx="20320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descr="n106 zalo Ta Nham"/>
          <p:cNvSpPr/>
          <p:nvPr/>
        </p:nvSpPr>
        <p:spPr>
          <a:xfrm>
            <a:off x="943430" y="4603566"/>
            <a:ext cx="1886857" cy="1886857"/>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het gio" descr="n106 zalo Ta Nha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80457" y="6985000"/>
            <a:ext cx="812800" cy="812800"/>
          </a:xfrm>
          <a:prstGeom prst="rect">
            <a:avLst/>
          </a:prstGeom>
        </p:spPr>
      </p:pic>
      <p:sp>
        <p:nvSpPr>
          <p:cNvPr id="10" name="TextBox 9" descr="n106 zalo Ta Nham"/>
          <p:cNvSpPr txBox="1"/>
          <p:nvPr/>
        </p:nvSpPr>
        <p:spPr>
          <a:xfrm>
            <a:off x="914400" y="5239217"/>
            <a:ext cx="1901483" cy="584775"/>
          </a:xfrm>
          <a:prstGeom prst="rect">
            <a:avLst/>
          </a:prstGeom>
          <a:noFill/>
        </p:spPr>
        <p:txBody>
          <a:bodyPr wrap="none" rtlCol="0">
            <a:spAutoFit/>
          </a:bodyPr>
          <a:lstStyle/>
          <a:p>
            <a:r>
              <a:rPr lang="en-US" sz="3200" b="1">
                <a:solidFill>
                  <a:schemeClr val="bg1"/>
                </a:solidFill>
              </a:rPr>
              <a:t>HẾT GIỜ</a:t>
            </a:r>
          </a:p>
        </p:txBody>
      </p:sp>
      <p:sp>
        <p:nvSpPr>
          <p:cNvPr id="3" name="Pentagon 5" descr="n106 zalo Ta Nham">
            <a:hlinkClick r:id="rId5" action="ppaction://hlinksldjump"/>
            <a:extLst>
              <a:ext uri="{FF2B5EF4-FFF2-40B4-BE49-F238E27FC236}">
                <a16:creationId xmlns:a16="http://schemas.microsoft.com/office/drawing/2014/main" id="{7B7723DD-5E6A-8807-7C1F-801E154ADD18}"/>
              </a:ext>
            </a:extLst>
          </p:cNvPr>
          <p:cNvSpPr/>
          <p:nvPr/>
        </p:nvSpPr>
        <p:spPr>
          <a:xfrm flipH="1">
            <a:off x="9372600" y="5664200"/>
            <a:ext cx="2540000" cy="914400"/>
          </a:xfrm>
          <a:prstGeom prst="homePlate">
            <a:avLst/>
          </a:prstGeom>
          <a:solidFill>
            <a:schemeClr val="accent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733" b="1">
                <a:solidFill>
                  <a:srgbClr val="FFFF00"/>
                </a:solidFill>
                <a:latin typeface="Calibri"/>
              </a:rPr>
              <a:t>Quay về</a:t>
            </a:r>
          </a:p>
        </p:txBody>
      </p:sp>
    </p:spTree>
    <p:extLst>
      <p:ext uri="{BB962C8B-B14F-4D97-AF65-F5344CB8AC3E}">
        <p14:creationId xmlns:p14="http://schemas.microsoft.com/office/powerpoint/2010/main" val="377323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5000"/>
                                        <p:tgtEl>
                                          <p:spTgt spid="8"/>
                                        </p:tgtEl>
                                      </p:cBhvr>
                                    </p:animEffect>
                                  </p:childTnLst>
                                </p:cTn>
                              </p:par>
                            </p:childTnLst>
                          </p:cTn>
                        </p:par>
                        <p:par>
                          <p:cTn id="15" fill="hold">
                            <p:stCondLst>
                              <p:cond delay="5000"/>
                            </p:stCondLst>
                            <p:childTnLst>
                              <p:par>
                                <p:cTn id="16" presetID="1" presetClass="mediacall" presetSubtype="0" fill="hold" nodeType="afterEffect">
                                  <p:stCondLst>
                                    <p:cond delay="0"/>
                                  </p:stCondLst>
                                  <p:childTnLst>
                                    <p:cmd type="call" cmd="playFrom(0.0)">
                                      <p:cBhvr>
                                        <p:cTn id="17" dur="1965" fill="hold"/>
                                        <p:tgtEl>
                                          <p:spTgt spid="9"/>
                                        </p:tgtEl>
                                      </p:cBhvr>
                                    </p:cmd>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anim calcmode="lin" valueType="num">
                                      <p:cBhvr>
                                        <p:cTn id="34" dur="500" fill="hold"/>
                                        <p:tgtEl>
                                          <p:spTgt spid="3"/>
                                        </p:tgtEl>
                                        <p:attrNameLst>
                                          <p:attrName>ppt_x</p:attrName>
                                        </p:attrNameLst>
                                      </p:cBhvr>
                                      <p:tavLst>
                                        <p:tav tm="0">
                                          <p:val>
                                            <p:strVal val="#ppt_x"/>
                                          </p:val>
                                        </p:tav>
                                        <p:tav tm="100000">
                                          <p:val>
                                            <p:strVal val="#ppt_x"/>
                                          </p:val>
                                        </p:tav>
                                      </p:tavLst>
                                    </p:anim>
                                    <p:anim calcmode="lin" valueType="num">
                                      <p:cBhvr>
                                        <p:cTn id="35"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9"/>
                </p:tgtEl>
              </p:cMediaNode>
            </p:audio>
          </p:childTnLst>
        </p:cTn>
      </p:par>
    </p:tnLst>
    <p:bldLst>
      <p:bldP spid="4" grpId="0" animBg="1"/>
      <p:bldP spid="5" grpId="0" animBg="1"/>
      <p:bldP spid="8" grpId="0" animBg="1"/>
      <p:bldP spid="10" grpId="0"/>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2" descr="n106 zalo Ta Nham"/>
          <p:cNvSpPr/>
          <p:nvPr/>
        </p:nvSpPr>
        <p:spPr>
          <a:xfrm>
            <a:off x="0" y="1371600"/>
            <a:ext cx="1005840" cy="1828800"/>
          </a:xfrm>
          <a:custGeom>
            <a:avLst/>
            <a:gdLst>
              <a:gd name="connsiteX0" fmla="*/ 0 w 647700"/>
              <a:gd name="connsiteY0" fmla="*/ 0 h 1295400"/>
              <a:gd name="connsiteX1" fmla="*/ 647700 w 647700"/>
              <a:gd name="connsiteY1" fmla="*/ 647700 h 1295400"/>
              <a:gd name="connsiteX2" fmla="*/ 0 w 647700"/>
              <a:gd name="connsiteY2" fmla="*/ 1295400 h 1295400"/>
            </a:gdLst>
            <a:ahLst/>
            <a:cxnLst>
              <a:cxn ang="0">
                <a:pos x="connsiteX0" y="connsiteY0"/>
              </a:cxn>
              <a:cxn ang="0">
                <a:pos x="connsiteX1" y="connsiteY1"/>
              </a:cxn>
              <a:cxn ang="0">
                <a:pos x="connsiteX2" y="connsiteY2"/>
              </a:cxn>
            </a:cxnLst>
            <a:rect l="l" t="t" r="r" b="b"/>
            <a:pathLst>
              <a:path w="647700" h="1295400">
                <a:moveTo>
                  <a:pt x="0" y="0"/>
                </a:moveTo>
                <a:cubicBezTo>
                  <a:pt x="357715" y="0"/>
                  <a:pt x="647700" y="289985"/>
                  <a:pt x="647700" y="647700"/>
                </a:cubicBezTo>
                <a:cubicBezTo>
                  <a:pt x="647700" y="1005415"/>
                  <a:pt x="357715" y="1295400"/>
                  <a:pt x="0" y="1295400"/>
                </a:cubicBezTo>
                <a:close/>
              </a:path>
            </a:pathLst>
          </a:cu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b="1" dirty="0" err="1"/>
              <a:t>Câu</a:t>
            </a:r>
            <a:r>
              <a:rPr lang="en-US" sz="3200" b="1" dirty="0"/>
              <a:t> 2</a:t>
            </a:r>
          </a:p>
        </p:txBody>
      </p:sp>
      <p:grpSp>
        <p:nvGrpSpPr>
          <p:cNvPr id="27" name="hỏi 2" descr="n106 zalo Ta Nham"/>
          <p:cNvGrpSpPr/>
          <p:nvPr/>
        </p:nvGrpSpPr>
        <p:grpSpPr>
          <a:xfrm>
            <a:off x="1219200" y="1366911"/>
            <a:ext cx="7317100" cy="1828800"/>
            <a:chOff x="2771114" y="1543050"/>
            <a:chExt cx="6756155" cy="1828800"/>
          </a:xfrm>
        </p:grpSpPr>
        <p:sp>
          <p:nvSpPr>
            <p:cNvPr id="8" name="TextBox 7"/>
            <p:cNvSpPr txBox="1"/>
            <p:nvPr/>
          </p:nvSpPr>
          <p:spPr>
            <a:xfrm>
              <a:off x="2841471" y="1918321"/>
              <a:ext cx="6685798" cy="1077218"/>
            </a:xfrm>
            <a:prstGeom prst="rect">
              <a:avLst/>
            </a:prstGeom>
            <a:noFill/>
          </p:spPr>
          <p:txBody>
            <a:bodyPr wrap="square" rtlCol="0">
              <a:spAutoFit/>
            </a:bodyPr>
            <a:lstStyle/>
            <a:p>
              <a:r>
                <a:rPr lang="en-US" sz="3200">
                  <a:ln w="0"/>
                  <a:effectLst>
                    <a:outerShdw blurRad="38100" dist="19050" dir="2700000" algn="tl" rotWithShape="0">
                      <a:schemeClr val="dk1">
                        <a:alpha val="40000"/>
                      </a:schemeClr>
                    </a:outerShdw>
                  </a:effectLst>
                </a:rPr>
                <a:t>Độ </a:t>
              </a:r>
              <a:r>
                <a:rPr lang="en-US" sz="3200" dirty="0" err="1">
                  <a:ln w="0"/>
                  <a:effectLst>
                    <a:outerShdw blurRad="38100" dist="19050" dir="2700000" algn="tl" rotWithShape="0">
                      <a:schemeClr val="dk1">
                        <a:alpha val="40000"/>
                      </a:schemeClr>
                    </a:outerShdw>
                  </a:effectLst>
                </a:rPr>
                <a:t>dịch</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chuyển</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theo</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phương</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của</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lực</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càng</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lớn</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thì</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công</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thực</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hiện</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càng</a:t>
              </a:r>
              <a:r>
                <a:rPr lang="en-US" sz="3200" dirty="0">
                  <a:ln w="0"/>
                  <a:effectLst>
                    <a:outerShdw blurRad="38100" dist="19050" dir="2700000" algn="tl" rotWithShape="0">
                      <a:schemeClr val="dk1">
                        <a:alpha val="40000"/>
                      </a:schemeClr>
                    </a:outerShdw>
                  </a:effectLst>
                </a:rPr>
                <a:t>…</a:t>
              </a:r>
              <a:endParaRPr lang="en-US" sz="3200" dirty="0"/>
            </a:p>
          </p:txBody>
        </p:sp>
        <p:sp>
          <p:nvSpPr>
            <p:cNvPr id="26" name="Rectangle 25"/>
            <p:cNvSpPr/>
            <p:nvPr/>
          </p:nvSpPr>
          <p:spPr>
            <a:xfrm>
              <a:off x="2771114" y="1543050"/>
              <a:ext cx="68603" cy="18288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800"/>
            </a:p>
          </p:txBody>
        </p:sp>
      </p:grpSp>
      <p:sp>
        <p:nvSpPr>
          <p:cNvPr id="3" name="6-Point Star 2" descr="n106 zalo Ta Nham"/>
          <p:cNvSpPr/>
          <p:nvPr/>
        </p:nvSpPr>
        <p:spPr>
          <a:xfrm rot="20912035">
            <a:off x="5809375" y="2933387"/>
            <a:ext cx="3352800" cy="2819400"/>
          </a:xfrm>
          <a:prstGeom prst="star6">
            <a:avLst>
              <a:gd name="adj" fmla="val 25951"/>
              <a:gd name="hf" fmla="val 11547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dirty="0">
                <a:latin typeface="Bahnschrift SemiCondensed" panose="020B0502040204020203" pitchFamily="34" charset="0"/>
              </a:rPr>
              <a:t>LỚN</a:t>
            </a:r>
          </a:p>
        </p:txBody>
      </p:sp>
      <p:sp>
        <p:nvSpPr>
          <p:cNvPr id="4" name="Title 1" descr="n106 zalo Ta Nham">
            <a:extLst>
              <a:ext uri="{FF2B5EF4-FFF2-40B4-BE49-F238E27FC236}">
                <a16:creationId xmlns:a16="http://schemas.microsoft.com/office/drawing/2014/main" id="{3B57914A-4251-A412-BA2D-187755319E11}"/>
              </a:ext>
            </a:extLst>
          </p:cNvPr>
          <p:cNvSpPr txBox="1">
            <a:spLocks/>
          </p:cNvSpPr>
          <p:nvPr/>
        </p:nvSpPr>
        <p:spPr>
          <a:xfrm>
            <a:off x="0" y="0"/>
            <a:ext cx="12192000" cy="1082675"/>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6600" b="1">
                <a:ln w="22225">
                  <a:solidFill>
                    <a:schemeClr val="accent2"/>
                  </a:solidFill>
                  <a:prstDash val="solid"/>
                </a:ln>
                <a:solidFill>
                  <a:schemeClr val="accent2">
                    <a:lumMod val="40000"/>
                    <a:lumOff val="60000"/>
                  </a:schemeClr>
                </a:solidFill>
              </a:rPr>
              <a:t>Kiểm tra bài cũ</a:t>
            </a:r>
            <a:endParaRPr lang="en-US" sz="6600" b="1" dirty="0">
              <a:ln w="22225">
                <a:solidFill>
                  <a:schemeClr val="accent2"/>
                </a:solidFill>
                <a:prstDash val="solid"/>
              </a:ln>
              <a:solidFill>
                <a:schemeClr val="accent2">
                  <a:lumMod val="40000"/>
                  <a:lumOff val="60000"/>
                </a:schemeClr>
              </a:solidFill>
            </a:endParaRPr>
          </a:p>
        </p:txBody>
      </p:sp>
      <p:sp>
        <p:nvSpPr>
          <p:cNvPr id="5" name="Rounded Rectangle 18" descr="n106 zalo Ta Nham">
            <a:hlinkClick r:id="rId3" action="ppaction://hlinksldjump"/>
            <a:extLst>
              <a:ext uri="{FF2B5EF4-FFF2-40B4-BE49-F238E27FC236}">
                <a16:creationId xmlns:a16="http://schemas.microsoft.com/office/drawing/2014/main" id="{3755C2BE-31E7-2AFE-29A0-8A19A82C04F8}"/>
              </a:ext>
            </a:extLst>
          </p:cNvPr>
          <p:cNvSpPr/>
          <p:nvPr/>
        </p:nvSpPr>
        <p:spPr>
          <a:xfrm>
            <a:off x="2312144" y="5791200"/>
            <a:ext cx="1574055" cy="533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b="1" dirty="0" err="1"/>
              <a:t>Câu</a:t>
            </a:r>
            <a:r>
              <a:rPr lang="en-US" sz="2800" b="1" dirty="0"/>
              <a:t> </a:t>
            </a:r>
            <a:r>
              <a:rPr lang="en-US" sz="2800" b="1" dirty="0" err="1"/>
              <a:t>hỏi</a:t>
            </a:r>
            <a:endParaRPr lang="en-US" sz="2800" b="1" dirty="0"/>
          </a:p>
        </p:txBody>
      </p:sp>
    </p:spTree>
    <p:extLst>
      <p:ext uri="{BB962C8B-B14F-4D97-AF65-F5344CB8AC3E}">
        <p14:creationId xmlns:p14="http://schemas.microsoft.com/office/powerpoint/2010/main" val="5231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n106 zalo Ta Nham"/>
          <p:cNvSpPr/>
          <p:nvPr/>
        </p:nvSpPr>
        <p:spPr>
          <a:xfrm>
            <a:off x="406400" y="279400"/>
            <a:ext cx="11277600" cy="23368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defRPr/>
            </a:pPr>
            <a:r>
              <a:rPr lang="vi-VN" sz="4000" b="1">
                <a:solidFill>
                  <a:srgbClr val="002060"/>
                </a:solidFill>
                <a:latin typeface="Calibri"/>
              </a:rPr>
              <a:t>Câu </a:t>
            </a:r>
            <a:r>
              <a:rPr lang="en-US" sz="4000" b="1">
                <a:solidFill>
                  <a:srgbClr val="002060"/>
                </a:solidFill>
                <a:latin typeface="Calibri"/>
              </a:rPr>
              <a:t>hỏi số </a:t>
            </a:r>
            <a:r>
              <a:rPr lang="vi-VN" sz="4000" b="1">
                <a:solidFill>
                  <a:srgbClr val="002060"/>
                </a:solidFill>
                <a:latin typeface="Calibri"/>
              </a:rPr>
              <a:t>10: </a:t>
            </a:r>
            <a:r>
              <a:rPr lang="vi-VN" sz="4000">
                <a:solidFill>
                  <a:srgbClr val="002060"/>
                </a:solidFill>
                <a:latin typeface="Calibri"/>
              </a:rPr>
              <a:t>Một vật có khối lượng m nằm yên thì nó có thể có:</a:t>
            </a:r>
          </a:p>
          <a:p>
            <a:pPr algn="just" defTabSz="1219170">
              <a:defRPr/>
            </a:pPr>
            <a:r>
              <a:rPr lang="en-US" sz="4000">
                <a:solidFill>
                  <a:srgbClr val="002060"/>
                </a:solidFill>
                <a:latin typeface="Calibri"/>
              </a:rPr>
              <a:t>	</a:t>
            </a:r>
            <a:r>
              <a:rPr lang="vi-VN" sz="4000" b="1">
                <a:solidFill>
                  <a:srgbClr val="002060"/>
                </a:solidFill>
                <a:latin typeface="Calibri"/>
              </a:rPr>
              <a:t>A. </a:t>
            </a:r>
            <a:r>
              <a:rPr lang="vi-VN" sz="4000">
                <a:solidFill>
                  <a:srgbClr val="002060"/>
                </a:solidFill>
                <a:latin typeface="Calibri"/>
              </a:rPr>
              <a:t>vận tốc.              	</a:t>
            </a:r>
            <a:r>
              <a:rPr lang="vi-VN" sz="4000" b="1">
                <a:solidFill>
                  <a:srgbClr val="002060"/>
                </a:solidFill>
                <a:latin typeface="Calibri"/>
              </a:rPr>
              <a:t>B. </a:t>
            </a:r>
            <a:r>
              <a:rPr lang="vi-VN" sz="4000">
                <a:solidFill>
                  <a:srgbClr val="002060"/>
                </a:solidFill>
                <a:latin typeface="Calibri"/>
              </a:rPr>
              <a:t>động năng.</a:t>
            </a:r>
            <a:endParaRPr lang="en-US" sz="4000">
              <a:solidFill>
                <a:srgbClr val="002060"/>
              </a:solidFill>
              <a:latin typeface="Calibri"/>
            </a:endParaRPr>
          </a:p>
          <a:p>
            <a:pPr algn="just" defTabSz="1219170">
              <a:defRPr/>
            </a:pPr>
            <a:r>
              <a:rPr lang="en-US" sz="4000">
                <a:solidFill>
                  <a:srgbClr val="002060"/>
                </a:solidFill>
                <a:latin typeface="Calibri"/>
              </a:rPr>
              <a:t>	</a:t>
            </a:r>
            <a:r>
              <a:rPr lang="vi-VN" sz="4000" b="1">
                <a:solidFill>
                  <a:srgbClr val="002060"/>
                </a:solidFill>
                <a:latin typeface="Calibri"/>
              </a:rPr>
              <a:t>C. </a:t>
            </a:r>
            <a:r>
              <a:rPr lang="vi-VN" sz="4000">
                <a:solidFill>
                  <a:srgbClr val="002060"/>
                </a:solidFill>
                <a:latin typeface="Calibri"/>
              </a:rPr>
              <a:t>động lượng.              </a:t>
            </a:r>
            <a:r>
              <a:rPr lang="en-US" sz="4000">
                <a:solidFill>
                  <a:srgbClr val="002060"/>
                </a:solidFill>
                <a:latin typeface="Calibri"/>
              </a:rPr>
              <a:t>	</a:t>
            </a:r>
            <a:r>
              <a:rPr lang="vi-VN" sz="4000" b="1">
                <a:solidFill>
                  <a:srgbClr val="002060"/>
                </a:solidFill>
                <a:latin typeface="Calibri"/>
              </a:rPr>
              <a:t>D. </a:t>
            </a:r>
            <a:r>
              <a:rPr lang="vi-VN" sz="4000">
                <a:solidFill>
                  <a:srgbClr val="002060"/>
                </a:solidFill>
                <a:latin typeface="Calibri"/>
              </a:rPr>
              <a:t>thế năng.</a:t>
            </a:r>
          </a:p>
        </p:txBody>
      </p:sp>
      <p:sp>
        <p:nvSpPr>
          <p:cNvPr id="5" name="Rectangle 4" descr="n106 zalo Ta Nham"/>
          <p:cNvSpPr/>
          <p:nvPr/>
        </p:nvSpPr>
        <p:spPr>
          <a:xfrm>
            <a:off x="1447800" y="2819400"/>
            <a:ext cx="9194800" cy="16256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4267">
                <a:solidFill>
                  <a:srgbClr val="002060"/>
                </a:solidFill>
                <a:latin typeface="Calibri"/>
              </a:rPr>
              <a:t>Đáp án: </a:t>
            </a:r>
            <a:r>
              <a:rPr lang="en-US" sz="4267" b="1">
                <a:solidFill>
                  <a:srgbClr val="002060"/>
                </a:solidFill>
                <a:latin typeface="Calibri"/>
              </a:rPr>
              <a:t>D</a:t>
            </a:r>
            <a:endParaRPr lang="en-US" sz="4267">
              <a:solidFill>
                <a:srgbClr val="002060"/>
              </a:solidFill>
              <a:latin typeface="Calibri"/>
            </a:endParaRPr>
          </a:p>
        </p:txBody>
      </p:sp>
      <p:sp>
        <p:nvSpPr>
          <p:cNvPr id="6" name="Pentagon 5" descr="n106 zalo Ta Nham">
            <a:hlinkClick r:id="rId4" action="ppaction://hlinksldjump"/>
          </p:cNvPr>
          <p:cNvSpPr/>
          <p:nvPr/>
        </p:nvSpPr>
        <p:spPr>
          <a:xfrm flipH="1">
            <a:off x="9372600" y="5664200"/>
            <a:ext cx="2540000" cy="914400"/>
          </a:xfrm>
          <a:prstGeom prst="homePlate">
            <a:avLst/>
          </a:prstGeom>
          <a:solidFill>
            <a:schemeClr val="accent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733" b="1">
                <a:solidFill>
                  <a:srgbClr val="FFFF00"/>
                </a:solidFill>
                <a:latin typeface="Calibri"/>
              </a:rPr>
              <a:t>Quay về</a:t>
            </a:r>
          </a:p>
        </p:txBody>
      </p:sp>
      <p:sp>
        <p:nvSpPr>
          <p:cNvPr id="7" name="Oval 6" descr="n106 zalo Ta Nham"/>
          <p:cNvSpPr/>
          <p:nvPr/>
        </p:nvSpPr>
        <p:spPr>
          <a:xfrm>
            <a:off x="870857" y="4530993"/>
            <a:ext cx="20320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descr="n106 zalo Ta Nham"/>
          <p:cNvSpPr/>
          <p:nvPr/>
        </p:nvSpPr>
        <p:spPr>
          <a:xfrm>
            <a:off x="943430" y="4603566"/>
            <a:ext cx="1886857" cy="1886857"/>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het gio" descr="n106 zalo Ta Nha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80457" y="6985000"/>
            <a:ext cx="812800" cy="812800"/>
          </a:xfrm>
          <a:prstGeom prst="rect">
            <a:avLst/>
          </a:prstGeom>
        </p:spPr>
      </p:pic>
      <p:sp>
        <p:nvSpPr>
          <p:cNvPr id="10" name="TextBox 9" descr="n106 zalo Ta Nham"/>
          <p:cNvSpPr txBox="1"/>
          <p:nvPr/>
        </p:nvSpPr>
        <p:spPr>
          <a:xfrm>
            <a:off x="914400" y="5239217"/>
            <a:ext cx="1901483" cy="584775"/>
          </a:xfrm>
          <a:prstGeom prst="rect">
            <a:avLst/>
          </a:prstGeom>
          <a:noFill/>
        </p:spPr>
        <p:txBody>
          <a:bodyPr wrap="none" rtlCol="0">
            <a:spAutoFit/>
          </a:bodyPr>
          <a:lstStyle/>
          <a:p>
            <a:r>
              <a:rPr lang="en-US" sz="3200" b="1">
                <a:solidFill>
                  <a:schemeClr val="bg1"/>
                </a:solidFill>
              </a:rPr>
              <a:t>HẾT GIỜ</a:t>
            </a:r>
          </a:p>
        </p:txBody>
      </p:sp>
    </p:spTree>
    <p:extLst>
      <p:ext uri="{BB962C8B-B14F-4D97-AF65-F5344CB8AC3E}">
        <p14:creationId xmlns:p14="http://schemas.microsoft.com/office/powerpoint/2010/main" val="4239539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5000"/>
                                        <p:tgtEl>
                                          <p:spTgt spid="8"/>
                                        </p:tgtEl>
                                      </p:cBhvr>
                                    </p:animEffect>
                                  </p:childTnLst>
                                </p:cTn>
                              </p:par>
                            </p:childTnLst>
                          </p:cTn>
                        </p:par>
                        <p:par>
                          <p:cTn id="15" fill="hold">
                            <p:stCondLst>
                              <p:cond delay="5000"/>
                            </p:stCondLst>
                            <p:childTnLst>
                              <p:par>
                                <p:cTn id="16" presetID="1" presetClass="mediacall" presetSubtype="0" fill="hold" nodeType="afterEffect">
                                  <p:stCondLst>
                                    <p:cond delay="0"/>
                                  </p:stCondLst>
                                  <p:childTnLst>
                                    <p:cmd type="call" cmd="playFrom(0.0)">
                                      <p:cBhvr>
                                        <p:cTn id="17" dur="1965" fill="hold"/>
                                        <p:tgtEl>
                                          <p:spTgt spid="9"/>
                                        </p:tgtEl>
                                      </p:cBhvr>
                                    </p:cmd>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anim calcmode="lin" valueType="num">
                                      <p:cBhvr>
                                        <p:cTn id="34" dur="500" fill="hold"/>
                                        <p:tgtEl>
                                          <p:spTgt spid="6"/>
                                        </p:tgtEl>
                                        <p:attrNameLst>
                                          <p:attrName>ppt_x</p:attrName>
                                        </p:attrNameLst>
                                      </p:cBhvr>
                                      <p:tavLst>
                                        <p:tav tm="0">
                                          <p:val>
                                            <p:strVal val="#ppt_x"/>
                                          </p:val>
                                        </p:tav>
                                        <p:tav tm="100000">
                                          <p:val>
                                            <p:strVal val="#ppt_x"/>
                                          </p:val>
                                        </p:tav>
                                      </p:tavLst>
                                    </p:anim>
                                    <p:anim calcmode="lin" valueType="num">
                                      <p:cBhvr>
                                        <p:cTn id="3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9"/>
                </p:tgtEl>
              </p:cMediaNode>
            </p:audio>
          </p:childTnLst>
        </p:cTn>
      </p:par>
    </p:tnLst>
    <p:bldLst>
      <p:bldP spid="4" grpId="0" animBg="1"/>
      <p:bldP spid="5" grpId="0" animBg="1"/>
      <p:bldP spid="6" grpId="0" animBg="1"/>
      <p:bldP spid="8" grpId="0" animBg="1"/>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106 zalo Ta Nham"/>
          <p:cNvSpPr>
            <a:spLocks noGrp="1"/>
          </p:cNvSpPr>
          <p:nvPr>
            <p:ph type="ctrTitle"/>
          </p:nvPr>
        </p:nvSpPr>
        <p:spPr>
          <a:xfrm>
            <a:off x="1257300" y="533400"/>
            <a:ext cx="9677400" cy="1676400"/>
          </a:xfrm>
        </p:spPr>
        <p:txBody>
          <a:bodyPr>
            <a:noAutofit/>
          </a:bodyPr>
          <a:lstStyle/>
          <a:p>
            <a:pPr algn="ctr"/>
            <a:r>
              <a:rPr lang="en-US" sz="5400" b="1"/>
              <a:t>CẢM ƠN QUÝ THẦY CÔ VÀ CÁC EM ĐÃ LẮNG NGHE</a:t>
            </a:r>
            <a:endParaRPr lang="en-US" sz="5400" b="1" dirty="0"/>
          </a:p>
        </p:txBody>
      </p:sp>
      <p:sp>
        <p:nvSpPr>
          <p:cNvPr id="4" name="Subtitle 3"/>
          <p:cNvSpPr>
            <a:spLocks noGrp="1"/>
          </p:cNvSpPr>
          <p:nvPr>
            <p:ph type="subTitle" idx="1"/>
          </p:nvPr>
        </p:nvSpPr>
        <p:spPr/>
        <p:txBody>
          <a:bodyPr/>
          <a:lstStyle/>
          <a:p>
            <a:endParaRPr lang="vi-VN"/>
          </a:p>
        </p:txBody>
      </p:sp>
    </p:spTree>
    <p:extLst>
      <p:ext uri="{BB962C8B-B14F-4D97-AF65-F5344CB8AC3E}">
        <p14:creationId xmlns:p14="http://schemas.microsoft.com/office/powerpoint/2010/main" val="3333265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descr="n106 zalo Ta Nham"/>
          <p:cNvSpPr/>
          <p:nvPr/>
        </p:nvSpPr>
        <p:spPr>
          <a:xfrm>
            <a:off x="7315200" y="4378323"/>
            <a:ext cx="1676400" cy="7620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ln w="0"/>
                <a:solidFill>
                  <a:schemeClr val="tx1"/>
                </a:solidFill>
                <a:effectLst>
                  <a:outerShdw blurRad="38100" dist="19050" dir="2700000" algn="tl" rotWithShape="0">
                    <a:schemeClr val="dk1">
                      <a:alpha val="40000"/>
                    </a:schemeClr>
                  </a:outerShdw>
                </a:effectLst>
              </a:rPr>
              <a:t>D. 2,1J</a:t>
            </a:r>
          </a:p>
        </p:txBody>
      </p:sp>
      <p:sp>
        <p:nvSpPr>
          <p:cNvPr id="24" name="3" descr="n106 zalo Ta Nham"/>
          <p:cNvSpPr/>
          <p:nvPr/>
        </p:nvSpPr>
        <p:spPr>
          <a:xfrm>
            <a:off x="0" y="1308101"/>
            <a:ext cx="1005840" cy="1828800"/>
          </a:xfrm>
          <a:custGeom>
            <a:avLst/>
            <a:gdLst>
              <a:gd name="connsiteX0" fmla="*/ 0 w 647700"/>
              <a:gd name="connsiteY0" fmla="*/ 0 h 1295400"/>
              <a:gd name="connsiteX1" fmla="*/ 647700 w 647700"/>
              <a:gd name="connsiteY1" fmla="*/ 647700 h 1295400"/>
              <a:gd name="connsiteX2" fmla="*/ 0 w 647700"/>
              <a:gd name="connsiteY2" fmla="*/ 1295400 h 1295400"/>
            </a:gdLst>
            <a:ahLst/>
            <a:cxnLst>
              <a:cxn ang="0">
                <a:pos x="connsiteX0" y="connsiteY0"/>
              </a:cxn>
              <a:cxn ang="0">
                <a:pos x="connsiteX1" y="connsiteY1"/>
              </a:cxn>
              <a:cxn ang="0">
                <a:pos x="connsiteX2" y="connsiteY2"/>
              </a:cxn>
            </a:cxnLst>
            <a:rect l="l" t="t" r="r" b="b"/>
            <a:pathLst>
              <a:path w="647700" h="1295400">
                <a:moveTo>
                  <a:pt x="0" y="0"/>
                </a:moveTo>
                <a:cubicBezTo>
                  <a:pt x="357715" y="0"/>
                  <a:pt x="647700" y="289985"/>
                  <a:pt x="647700" y="647700"/>
                </a:cubicBezTo>
                <a:cubicBezTo>
                  <a:pt x="647700" y="1005415"/>
                  <a:pt x="357715" y="1295400"/>
                  <a:pt x="0" y="1295400"/>
                </a:cubicBezTo>
                <a:close/>
              </a:path>
            </a:pathLst>
          </a:cu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err="1"/>
              <a:t>Câu</a:t>
            </a:r>
            <a:r>
              <a:rPr lang="en-US" sz="3200" b="1" dirty="0"/>
              <a:t> 3</a:t>
            </a:r>
          </a:p>
        </p:txBody>
      </p:sp>
      <p:grpSp>
        <p:nvGrpSpPr>
          <p:cNvPr id="35" name="hỏi 3" descr="n106 zalo Ta Nham"/>
          <p:cNvGrpSpPr/>
          <p:nvPr/>
        </p:nvGrpSpPr>
        <p:grpSpPr>
          <a:xfrm>
            <a:off x="1202048" y="1275365"/>
            <a:ext cx="10522356" cy="1828799"/>
            <a:chOff x="-2095710" y="1523244"/>
            <a:chExt cx="9715689" cy="2039539"/>
          </a:xfrm>
        </p:grpSpPr>
        <p:sp>
          <p:nvSpPr>
            <p:cNvPr id="36" name="TextBox 35"/>
            <p:cNvSpPr txBox="1"/>
            <p:nvPr/>
          </p:nvSpPr>
          <p:spPr>
            <a:xfrm>
              <a:off x="-2015754" y="1664628"/>
              <a:ext cx="9635733" cy="1750538"/>
            </a:xfrm>
            <a:prstGeom prst="rect">
              <a:avLst/>
            </a:prstGeom>
            <a:noFill/>
          </p:spPr>
          <p:txBody>
            <a:bodyPr wrap="square" rtlCol="0">
              <a:spAutoFit/>
            </a:bodyPr>
            <a:lstStyle/>
            <a:p>
              <a:pPr algn="just"/>
              <a:r>
                <a:rPr lang="vi-VN" sz="3200">
                  <a:ln w="0"/>
                </a:rPr>
                <a:t>Thả rơi một hòn sỏi khối lượng 50g từ độc cao 1,2m xuống một giếng sâu 3m. Công của trọng lực khi vật rơi chạm đáy giếng là (Lấy g = 10m/s</a:t>
              </a:r>
              <a:r>
                <a:rPr lang="vi-VN" sz="3200" baseline="30000">
                  <a:ln w="0"/>
                </a:rPr>
                <a:t>2</a:t>
              </a:r>
              <a:r>
                <a:rPr lang="vi-VN" sz="3200">
                  <a:ln w="0"/>
                </a:rPr>
                <a:t>)</a:t>
              </a:r>
              <a:endParaRPr lang="en-US" sz="3200" dirty="0"/>
            </a:p>
          </p:txBody>
        </p:sp>
        <p:sp>
          <p:nvSpPr>
            <p:cNvPr id="37" name="Rectangle 36"/>
            <p:cNvSpPr/>
            <p:nvPr/>
          </p:nvSpPr>
          <p:spPr>
            <a:xfrm>
              <a:off x="-2095710" y="1523244"/>
              <a:ext cx="79956" cy="203953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endParaRPr lang="en-US" sz="3200"/>
            </a:p>
          </p:txBody>
        </p:sp>
      </p:grpSp>
      <p:sp>
        <p:nvSpPr>
          <p:cNvPr id="22" name="Rounded Rectangle 21" descr="n106 zalo Ta Nham"/>
          <p:cNvSpPr/>
          <p:nvPr/>
        </p:nvSpPr>
        <p:spPr>
          <a:xfrm>
            <a:off x="2959100" y="3296856"/>
            <a:ext cx="1676400" cy="7620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ln w="0"/>
                <a:solidFill>
                  <a:schemeClr val="tx1"/>
                </a:solidFill>
                <a:effectLst>
                  <a:outerShdw blurRad="38100" dist="19050" dir="2700000" algn="tl" rotWithShape="0">
                    <a:schemeClr val="dk1">
                      <a:alpha val="40000"/>
                    </a:schemeClr>
                  </a:outerShdw>
                </a:effectLst>
              </a:rPr>
              <a:t>A. 60J</a:t>
            </a:r>
          </a:p>
        </p:txBody>
      </p:sp>
      <p:sp>
        <p:nvSpPr>
          <p:cNvPr id="25" name="Rounded Rectangle 24" descr="n106 zalo Ta Nham"/>
          <p:cNvSpPr/>
          <p:nvPr/>
        </p:nvSpPr>
        <p:spPr>
          <a:xfrm>
            <a:off x="7302500" y="3296856"/>
            <a:ext cx="1676400" cy="7620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ln w="0"/>
                <a:solidFill>
                  <a:schemeClr val="tx1"/>
                </a:solidFill>
                <a:effectLst>
                  <a:outerShdw blurRad="38100" dist="19050" dir="2700000" algn="tl" rotWithShape="0">
                    <a:schemeClr val="dk1">
                      <a:alpha val="40000"/>
                    </a:schemeClr>
                  </a:outerShdw>
                </a:effectLst>
              </a:rPr>
              <a:t>B. 1,5J</a:t>
            </a:r>
          </a:p>
        </p:txBody>
      </p:sp>
      <p:sp>
        <p:nvSpPr>
          <p:cNvPr id="31" name="Rounded Rectangle 30" descr="n106 zalo Ta Nham"/>
          <p:cNvSpPr/>
          <p:nvPr/>
        </p:nvSpPr>
        <p:spPr>
          <a:xfrm>
            <a:off x="2971800" y="4365623"/>
            <a:ext cx="1676400" cy="7620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ln w="0"/>
                <a:solidFill>
                  <a:schemeClr val="tx1"/>
                </a:solidFill>
                <a:effectLst>
                  <a:outerShdw blurRad="38100" dist="19050" dir="2700000" algn="tl" rotWithShape="0">
                    <a:schemeClr val="dk1">
                      <a:alpha val="40000"/>
                    </a:schemeClr>
                  </a:outerShdw>
                </a:effectLst>
              </a:rPr>
              <a:t>C. 21J</a:t>
            </a:r>
          </a:p>
        </p:txBody>
      </p:sp>
      <p:sp>
        <p:nvSpPr>
          <p:cNvPr id="38" name="Rounded Rectangle 37" descr="n106 zalo Ta Nham"/>
          <p:cNvSpPr/>
          <p:nvPr/>
        </p:nvSpPr>
        <p:spPr>
          <a:xfrm>
            <a:off x="7315200" y="4365623"/>
            <a:ext cx="1676400" cy="762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a:ln w="0"/>
                <a:solidFill>
                  <a:schemeClr val="tx1"/>
                </a:solidFill>
                <a:effectLst>
                  <a:outerShdw blurRad="38100" dist="19050" dir="2700000" algn="tl" rotWithShape="0">
                    <a:schemeClr val="dk1">
                      <a:alpha val="40000"/>
                    </a:schemeClr>
                  </a:outerShdw>
                </a:effectLst>
              </a:rPr>
              <a:t>D. 2,1J</a:t>
            </a:r>
          </a:p>
        </p:txBody>
      </p:sp>
      <p:sp>
        <p:nvSpPr>
          <p:cNvPr id="3" name="Title 1" descr="n106 zalo Ta Nham">
            <a:extLst>
              <a:ext uri="{FF2B5EF4-FFF2-40B4-BE49-F238E27FC236}">
                <a16:creationId xmlns:a16="http://schemas.microsoft.com/office/drawing/2014/main" id="{7DFFF37D-4F77-11FC-4BAA-0E5FAEE60EE0}"/>
              </a:ext>
            </a:extLst>
          </p:cNvPr>
          <p:cNvSpPr txBox="1">
            <a:spLocks/>
          </p:cNvSpPr>
          <p:nvPr/>
        </p:nvSpPr>
        <p:spPr>
          <a:xfrm>
            <a:off x="0" y="0"/>
            <a:ext cx="12192000" cy="1082675"/>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6600" b="1">
                <a:ln w="22225">
                  <a:solidFill>
                    <a:schemeClr val="accent2"/>
                  </a:solidFill>
                  <a:prstDash val="solid"/>
                </a:ln>
                <a:solidFill>
                  <a:schemeClr val="accent2">
                    <a:lumMod val="40000"/>
                    <a:lumOff val="60000"/>
                  </a:schemeClr>
                </a:solidFill>
              </a:rPr>
              <a:t>Kiểm tra bài cũ</a:t>
            </a:r>
            <a:endParaRPr lang="en-US" sz="6600" b="1" dirty="0">
              <a:ln w="22225">
                <a:solidFill>
                  <a:schemeClr val="accent2"/>
                </a:solidFill>
                <a:prstDash val="solid"/>
              </a:ln>
              <a:solidFill>
                <a:schemeClr val="accent2">
                  <a:lumMod val="40000"/>
                  <a:lumOff val="60000"/>
                </a:schemeClr>
              </a:solidFill>
            </a:endParaRPr>
          </a:p>
        </p:txBody>
      </p:sp>
      <p:sp>
        <p:nvSpPr>
          <p:cNvPr id="4" name="Rounded Rectangle 18" descr="n106 zalo Ta Nham">
            <a:hlinkClick r:id="rId3" action="ppaction://hlinksldjump"/>
            <a:extLst>
              <a:ext uri="{FF2B5EF4-FFF2-40B4-BE49-F238E27FC236}">
                <a16:creationId xmlns:a16="http://schemas.microsoft.com/office/drawing/2014/main" id="{4AB84E4F-6AA9-C921-CF43-49120C313FA2}"/>
              </a:ext>
            </a:extLst>
          </p:cNvPr>
          <p:cNvSpPr/>
          <p:nvPr/>
        </p:nvSpPr>
        <p:spPr>
          <a:xfrm>
            <a:off x="2312144" y="5791200"/>
            <a:ext cx="1574055" cy="533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b="1" dirty="0" err="1"/>
              <a:t>Câu</a:t>
            </a:r>
            <a:r>
              <a:rPr lang="en-US" sz="2800" b="1" dirty="0"/>
              <a:t> </a:t>
            </a:r>
            <a:r>
              <a:rPr lang="en-US" sz="2800" b="1" dirty="0" err="1"/>
              <a:t>hỏi</a:t>
            </a:r>
            <a:endParaRPr lang="en-US" sz="2800" b="1" dirty="0"/>
          </a:p>
        </p:txBody>
      </p:sp>
    </p:spTree>
    <p:extLst>
      <p:ext uri="{BB962C8B-B14F-4D97-AF65-F5344CB8AC3E}">
        <p14:creationId xmlns:p14="http://schemas.microsoft.com/office/powerpoint/2010/main" val="156415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4" descr="n106 zalo Ta Nham"/>
          <p:cNvSpPr/>
          <p:nvPr/>
        </p:nvSpPr>
        <p:spPr>
          <a:xfrm>
            <a:off x="0" y="1692704"/>
            <a:ext cx="1005840" cy="1828800"/>
          </a:xfrm>
          <a:custGeom>
            <a:avLst/>
            <a:gdLst>
              <a:gd name="connsiteX0" fmla="*/ 0 w 647700"/>
              <a:gd name="connsiteY0" fmla="*/ 0 h 1295400"/>
              <a:gd name="connsiteX1" fmla="*/ 647700 w 647700"/>
              <a:gd name="connsiteY1" fmla="*/ 647700 h 1295400"/>
              <a:gd name="connsiteX2" fmla="*/ 0 w 647700"/>
              <a:gd name="connsiteY2" fmla="*/ 1295400 h 1295400"/>
            </a:gdLst>
            <a:ahLst/>
            <a:cxnLst>
              <a:cxn ang="0">
                <a:pos x="connsiteX0" y="connsiteY0"/>
              </a:cxn>
              <a:cxn ang="0">
                <a:pos x="connsiteX1" y="connsiteY1"/>
              </a:cxn>
              <a:cxn ang="0">
                <a:pos x="connsiteX2" y="connsiteY2"/>
              </a:cxn>
            </a:cxnLst>
            <a:rect l="l" t="t" r="r" b="b"/>
            <a:pathLst>
              <a:path w="647700" h="1295400">
                <a:moveTo>
                  <a:pt x="0" y="0"/>
                </a:moveTo>
                <a:cubicBezTo>
                  <a:pt x="357715" y="0"/>
                  <a:pt x="647700" y="289985"/>
                  <a:pt x="647700" y="647700"/>
                </a:cubicBezTo>
                <a:cubicBezTo>
                  <a:pt x="647700" y="1005415"/>
                  <a:pt x="357715" y="1295400"/>
                  <a:pt x="0" y="1295400"/>
                </a:cubicBezTo>
                <a:close/>
              </a:path>
            </a:pathLst>
          </a:cu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dirty="0" err="1"/>
              <a:t>Câu</a:t>
            </a:r>
            <a:r>
              <a:rPr lang="en-US" sz="3200" b="1" dirty="0"/>
              <a:t> 4</a:t>
            </a:r>
          </a:p>
        </p:txBody>
      </p:sp>
      <p:grpSp>
        <p:nvGrpSpPr>
          <p:cNvPr id="32" name="hỏi 4" descr="n106 zalo Ta Nham"/>
          <p:cNvGrpSpPr/>
          <p:nvPr/>
        </p:nvGrpSpPr>
        <p:grpSpPr>
          <a:xfrm>
            <a:off x="1162014" y="1692703"/>
            <a:ext cx="10648985" cy="1828800"/>
            <a:chOff x="2494633" y="1579961"/>
            <a:chExt cx="9832611" cy="2039541"/>
          </a:xfrm>
        </p:grpSpPr>
        <p:sp>
          <p:nvSpPr>
            <p:cNvPr id="33" name="TextBox 32"/>
            <p:cNvSpPr txBox="1"/>
            <p:nvPr/>
          </p:nvSpPr>
          <p:spPr>
            <a:xfrm>
              <a:off x="2648518" y="1731741"/>
              <a:ext cx="9678726" cy="1750539"/>
            </a:xfrm>
            <a:prstGeom prst="rect">
              <a:avLst/>
            </a:prstGeom>
            <a:noFill/>
          </p:spPr>
          <p:txBody>
            <a:bodyPr wrap="square" rtlCol="0">
              <a:spAutoFit/>
            </a:bodyPr>
            <a:lstStyle/>
            <a:p>
              <a:pPr algn="just"/>
              <a:r>
                <a:rPr lang="en-US" sz="3200">
                  <a:ln w="0"/>
                  <a:effectLst>
                    <a:outerShdw blurRad="38100" dist="19050" dir="2700000" algn="tl" rotWithShape="0">
                      <a:schemeClr val="dk1">
                        <a:alpha val="40000"/>
                      </a:schemeClr>
                    </a:outerShdw>
                  </a:effectLst>
                </a:rPr>
                <a:t>Thả </a:t>
              </a:r>
              <a:r>
                <a:rPr lang="en-US" sz="3200" dirty="0" err="1">
                  <a:ln w="0"/>
                  <a:effectLst>
                    <a:outerShdw blurRad="38100" dist="19050" dir="2700000" algn="tl" rotWithShape="0">
                      <a:schemeClr val="dk1">
                        <a:alpha val="40000"/>
                      </a:schemeClr>
                    </a:outerShdw>
                  </a:effectLst>
                </a:rPr>
                <a:t>rơi</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một</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hòn</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sỏ</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khối</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lượng</a:t>
              </a:r>
              <a:r>
                <a:rPr lang="en-US" sz="3200" dirty="0">
                  <a:ln w="0"/>
                  <a:effectLst>
                    <a:outerShdw blurRad="38100" dist="19050" dir="2700000" algn="tl" rotWithShape="0">
                      <a:schemeClr val="dk1">
                        <a:alpha val="40000"/>
                      </a:schemeClr>
                    </a:outerShdw>
                  </a:effectLst>
                </a:rPr>
                <a:t> 50g </a:t>
              </a:r>
              <a:r>
                <a:rPr lang="en-US" sz="3200" dirty="0" err="1">
                  <a:ln w="0"/>
                  <a:effectLst>
                    <a:outerShdw blurRad="38100" dist="19050" dir="2700000" algn="tl" rotWithShape="0">
                      <a:schemeClr val="dk1">
                        <a:alpha val="40000"/>
                      </a:schemeClr>
                    </a:outerShdw>
                  </a:effectLst>
                </a:rPr>
                <a:t>từ</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độ</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cao</a:t>
              </a:r>
              <a:r>
                <a:rPr lang="en-US" sz="3200" dirty="0">
                  <a:ln w="0"/>
                  <a:effectLst>
                    <a:outerShdw blurRad="38100" dist="19050" dir="2700000" algn="tl" rotWithShape="0">
                      <a:schemeClr val="dk1">
                        <a:alpha val="40000"/>
                      </a:schemeClr>
                    </a:outerShdw>
                  </a:effectLst>
                </a:rPr>
                <a:t> 1,2m </a:t>
              </a:r>
              <a:r>
                <a:rPr lang="en-US" sz="3200" dirty="0" err="1">
                  <a:ln w="0"/>
                  <a:effectLst>
                    <a:outerShdw blurRad="38100" dist="19050" dir="2700000" algn="tl" rotWithShape="0">
                      <a:schemeClr val="dk1">
                        <a:alpha val="40000"/>
                      </a:schemeClr>
                    </a:outerShdw>
                  </a:effectLst>
                </a:rPr>
                <a:t>xuống</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một</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giếng</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sau</a:t>
              </a:r>
              <a:r>
                <a:rPr lang="en-US" sz="3200" dirty="0">
                  <a:ln w="0"/>
                  <a:effectLst>
                    <a:outerShdw blurRad="38100" dist="19050" dir="2700000" algn="tl" rotWithShape="0">
                      <a:schemeClr val="dk1">
                        <a:alpha val="40000"/>
                      </a:schemeClr>
                    </a:outerShdw>
                  </a:effectLst>
                </a:rPr>
                <a:t> 3m. </a:t>
              </a:r>
              <a:r>
                <a:rPr lang="en-US" sz="3200" dirty="0" err="1">
                  <a:ln w="0"/>
                  <a:effectLst>
                    <a:outerShdw blurRad="38100" dist="19050" dir="2700000" algn="tl" rotWithShape="0">
                      <a:schemeClr val="dk1">
                        <a:alpha val="40000"/>
                      </a:schemeClr>
                    </a:outerShdw>
                  </a:effectLst>
                </a:rPr>
                <a:t>Công</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của</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trong</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lực</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khi</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vật</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rươi</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chạm</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đáy</a:t>
              </a:r>
              <a:r>
                <a:rPr lang="en-US" sz="3200" dirty="0">
                  <a:ln w="0"/>
                  <a:effectLst>
                    <a:outerShdw blurRad="38100" dist="19050" dir="2700000" algn="tl" rotWithShape="0">
                      <a:schemeClr val="dk1">
                        <a:alpha val="40000"/>
                      </a:schemeClr>
                    </a:outerShdw>
                  </a:effectLst>
                </a:rPr>
                <a:t> </a:t>
              </a:r>
              <a:r>
                <a:rPr lang="en-US" sz="3200" err="1">
                  <a:ln w="0"/>
                  <a:effectLst>
                    <a:outerShdw blurRad="38100" dist="19050" dir="2700000" algn="tl" rotWithShape="0">
                      <a:schemeClr val="dk1">
                        <a:alpha val="40000"/>
                      </a:schemeClr>
                    </a:outerShdw>
                  </a:effectLst>
                </a:rPr>
                <a:t>giếng</a:t>
              </a:r>
              <a:r>
                <a:rPr lang="en-US" sz="3200">
                  <a:ln w="0"/>
                  <a:effectLst>
                    <a:outerShdw blurRad="38100" dist="19050" dir="2700000" algn="tl" rotWithShape="0">
                      <a:schemeClr val="dk1">
                        <a:alpha val="40000"/>
                      </a:schemeClr>
                    </a:outerShdw>
                  </a:effectLst>
                </a:rPr>
                <a:t> là (</a:t>
              </a:r>
              <a:r>
                <a:rPr lang="en-US" sz="3200" dirty="0" err="1">
                  <a:ln w="0"/>
                  <a:effectLst>
                    <a:outerShdw blurRad="38100" dist="19050" dir="2700000" algn="tl" rotWithShape="0">
                      <a:schemeClr val="dk1">
                        <a:alpha val="40000"/>
                      </a:schemeClr>
                    </a:outerShdw>
                  </a:effectLst>
                </a:rPr>
                <a:t>lấy</a:t>
              </a:r>
              <a:r>
                <a:rPr lang="en-US" sz="3200" dirty="0">
                  <a:ln w="0"/>
                  <a:effectLst>
                    <a:outerShdw blurRad="38100" dist="19050" dir="2700000" algn="tl" rotWithShape="0">
                      <a:schemeClr val="dk1">
                        <a:alpha val="40000"/>
                      </a:schemeClr>
                    </a:outerShdw>
                  </a:effectLst>
                </a:rPr>
                <a:t> g = 10ms/s</a:t>
              </a:r>
              <a:r>
                <a:rPr lang="en-US" sz="3200" baseline="30000" dirty="0">
                  <a:ln w="0"/>
                  <a:effectLst>
                    <a:outerShdw blurRad="38100" dist="19050" dir="2700000" algn="tl" rotWithShape="0">
                      <a:schemeClr val="dk1">
                        <a:alpha val="40000"/>
                      </a:schemeClr>
                    </a:outerShdw>
                  </a:effectLst>
                </a:rPr>
                <a:t>2</a:t>
              </a:r>
              <a:r>
                <a:rPr lang="en-US" sz="3200" dirty="0">
                  <a:ln w="0"/>
                  <a:effectLst>
                    <a:outerShdw blurRad="38100" dist="19050" dir="2700000" algn="tl" rotWithShape="0">
                      <a:schemeClr val="dk1">
                        <a:alpha val="40000"/>
                      </a:schemeClr>
                    </a:outerShdw>
                  </a:effectLst>
                </a:rPr>
                <a:t>)</a:t>
              </a:r>
              <a:endParaRPr lang="en-US" sz="3200" dirty="0"/>
            </a:p>
          </p:txBody>
        </p:sp>
        <p:sp>
          <p:nvSpPr>
            <p:cNvPr id="34" name="Rectangle 33"/>
            <p:cNvSpPr/>
            <p:nvPr/>
          </p:nvSpPr>
          <p:spPr>
            <a:xfrm>
              <a:off x="2494633" y="1579961"/>
              <a:ext cx="79955" cy="203954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r"/>
              <a:endParaRPr lang="en-US" sz="3200"/>
            </a:p>
          </p:txBody>
        </p:sp>
      </p:grpSp>
      <p:sp>
        <p:nvSpPr>
          <p:cNvPr id="22" name="Rounded Rectangle 21" descr="n106 zalo Ta Nham"/>
          <p:cNvSpPr/>
          <p:nvPr/>
        </p:nvSpPr>
        <p:spPr>
          <a:xfrm>
            <a:off x="3733800" y="3475415"/>
            <a:ext cx="1920240" cy="9144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t>A. 160J</a:t>
            </a:r>
          </a:p>
        </p:txBody>
      </p:sp>
      <p:sp>
        <p:nvSpPr>
          <p:cNvPr id="25" name="Rounded Rectangle 24" descr="n106 zalo Ta Nham"/>
          <p:cNvSpPr/>
          <p:nvPr/>
        </p:nvSpPr>
        <p:spPr>
          <a:xfrm>
            <a:off x="3695700" y="4639832"/>
            <a:ext cx="1920240" cy="9144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t>C. -100J</a:t>
            </a:r>
          </a:p>
        </p:txBody>
      </p:sp>
      <p:sp>
        <p:nvSpPr>
          <p:cNvPr id="31" name="Rounded Rectangle 30" descr="n106 zalo Ta Nham"/>
          <p:cNvSpPr/>
          <p:nvPr/>
        </p:nvSpPr>
        <p:spPr>
          <a:xfrm>
            <a:off x="6858000" y="3475415"/>
            <a:ext cx="1920240" cy="9144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t>70J</a:t>
            </a:r>
          </a:p>
        </p:txBody>
      </p:sp>
      <p:sp>
        <p:nvSpPr>
          <p:cNvPr id="38" name="Rounded Rectangle 37" descr="n106 zalo Ta Nham"/>
          <p:cNvSpPr/>
          <p:nvPr/>
        </p:nvSpPr>
        <p:spPr>
          <a:xfrm>
            <a:off x="6819900" y="4639832"/>
            <a:ext cx="1920240" cy="9144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t>90J</a:t>
            </a:r>
          </a:p>
        </p:txBody>
      </p:sp>
      <p:sp>
        <p:nvSpPr>
          <p:cNvPr id="39" name="Rounded Rectangle 38" descr="n106 zalo Ta Nham"/>
          <p:cNvSpPr/>
          <p:nvPr/>
        </p:nvSpPr>
        <p:spPr>
          <a:xfrm>
            <a:off x="3695700" y="4648200"/>
            <a:ext cx="1920240" cy="914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a:t>C. -100J</a:t>
            </a:r>
          </a:p>
        </p:txBody>
      </p:sp>
      <p:sp>
        <p:nvSpPr>
          <p:cNvPr id="3" name="Title 1" descr="n106 zalo Ta Nham">
            <a:extLst>
              <a:ext uri="{FF2B5EF4-FFF2-40B4-BE49-F238E27FC236}">
                <a16:creationId xmlns:a16="http://schemas.microsoft.com/office/drawing/2014/main" id="{4DD440F5-26EA-C0FD-2544-A41EFE6E2635}"/>
              </a:ext>
            </a:extLst>
          </p:cNvPr>
          <p:cNvSpPr txBox="1">
            <a:spLocks/>
          </p:cNvSpPr>
          <p:nvPr/>
        </p:nvSpPr>
        <p:spPr>
          <a:xfrm>
            <a:off x="0" y="0"/>
            <a:ext cx="12192000" cy="1082675"/>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6600" b="1">
                <a:ln w="22225">
                  <a:solidFill>
                    <a:schemeClr val="accent2"/>
                  </a:solidFill>
                  <a:prstDash val="solid"/>
                </a:ln>
                <a:solidFill>
                  <a:schemeClr val="accent2">
                    <a:lumMod val="40000"/>
                    <a:lumOff val="60000"/>
                  </a:schemeClr>
                </a:solidFill>
              </a:rPr>
              <a:t>Kiểm tra bài cũ</a:t>
            </a:r>
            <a:endParaRPr lang="en-US" sz="6600" b="1" dirty="0">
              <a:ln w="22225">
                <a:solidFill>
                  <a:schemeClr val="accent2"/>
                </a:solidFill>
                <a:prstDash val="solid"/>
              </a:ln>
              <a:solidFill>
                <a:schemeClr val="accent2">
                  <a:lumMod val="40000"/>
                  <a:lumOff val="60000"/>
                </a:schemeClr>
              </a:solidFill>
            </a:endParaRPr>
          </a:p>
        </p:txBody>
      </p:sp>
      <p:sp>
        <p:nvSpPr>
          <p:cNvPr id="4" name="Rounded Rectangle 18" descr="n106 zalo Ta Nham">
            <a:hlinkClick r:id="rId3" action="ppaction://hlinksldjump"/>
            <a:extLst>
              <a:ext uri="{FF2B5EF4-FFF2-40B4-BE49-F238E27FC236}">
                <a16:creationId xmlns:a16="http://schemas.microsoft.com/office/drawing/2014/main" id="{7D146C09-4295-3549-A25D-7821AC1683A4}"/>
              </a:ext>
            </a:extLst>
          </p:cNvPr>
          <p:cNvSpPr/>
          <p:nvPr/>
        </p:nvSpPr>
        <p:spPr>
          <a:xfrm>
            <a:off x="2312144" y="5791200"/>
            <a:ext cx="1574055" cy="533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b="1" dirty="0" err="1"/>
              <a:t>Câu</a:t>
            </a:r>
            <a:r>
              <a:rPr lang="en-US" sz="2800" b="1" dirty="0"/>
              <a:t> </a:t>
            </a:r>
            <a:r>
              <a:rPr lang="en-US" sz="2800" b="1" dirty="0" err="1"/>
              <a:t>hỏi</a:t>
            </a:r>
            <a:endParaRPr lang="en-US" sz="2800" b="1" dirty="0"/>
          </a:p>
        </p:txBody>
      </p:sp>
    </p:spTree>
    <p:extLst>
      <p:ext uri="{BB962C8B-B14F-4D97-AF65-F5344CB8AC3E}">
        <p14:creationId xmlns:p14="http://schemas.microsoft.com/office/powerpoint/2010/main" val="3611103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rò chơi hấp hẫn tại Suối Tiên - Tàu Lượn Siêu Tốc" descr="n106 zalo Ta Nham">
            <a:hlinkClick r:id="" action="ppaction://media"/>
            <a:extLst>
              <a:ext uri="{FF2B5EF4-FFF2-40B4-BE49-F238E27FC236}">
                <a16:creationId xmlns:a16="http://schemas.microsoft.com/office/drawing/2014/main" id="{4A81B38C-AE5B-B4D0-B0C0-392943BDC46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8001"/>
          </a:xfrm>
          <a:prstGeom prst="rect">
            <a:avLst/>
          </a:prstGeom>
          <a:ln>
            <a:noFill/>
          </a:ln>
          <a:effectLst/>
        </p:spPr>
      </p:pic>
      <p:sp>
        <p:nvSpPr>
          <p:cNvPr id="7" name="TextBox 6" descr="n106 zalo Ta Nham">
            <a:extLst>
              <a:ext uri="{FF2B5EF4-FFF2-40B4-BE49-F238E27FC236}">
                <a16:creationId xmlns:a16="http://schemas.microsoft.com/office/drawing/2014/main" id="{90513F9E-9E17-A4DD-D96D-BBF7D0D66F41}"/>
              </a:ext>
            </a:extLst>
          </p:cNvPr>
          <p:cNvSpPr txBox="1"/>
          <p:nvPr/>
        </p:nvSpPr>
        <p:spPr>
          <a:xfrm>
            <a:off x="152400" y="466528"/>
            <a:ext cx="3352800" cy="1536767"/>
          </a:xfrm>
          <a:prstGeom prst="rect">
            <a:avLst/>
          </a:prstGeom>
          <a:solidFill>
            <a:schemeClr val="accent2">
              <a:alpha val="50000"/>
            </a:schemeClr>
          </a:solidFill>
        </p:spPr>
        <p:txBody>
          <a:bodyPr wrap="square">
            <a:spAutoFit/>
          </a:bodyPr>
          <a:lstStyle/>
          <a:p>
            <a:pPr algn="just">
              <a:lnSpc>
                <a:spcPct val="115000"/>
              </a:lnSpc>
            </a:pPr>
            <a:endParaRPr lang="en-US" sz="2800" b="1">
              <a:solidFill>
                <a:schemeClr val="bg1"/>
              </a:solidFill>
              <a:effectLst/>
              <a:ea typeface="Times New Roman" panose="02020603050405020304" pitchFamily="18" charset="0"/>
              <a:cs typeface="Calibri" panose="020F0502020204030204" pitchFamily="34" charset="0"/>
            </a:endParaRPr>
          </a:p>
          <a:p>
            <a:pPr algn="just">
              <a:lnSpc>
                <a:spcPct val="115000"/>
              </a:lnSpc>
            </a:pPr>
            <a:r>
              <a:rPr lang="vi-VN" sz="2800" b="1">
                <a:solidFill>
                  <a:schemeClr val="bg1"/>
                </a:solidFill>
                <a:effectLst/>
                <a:ea typeface="Times New Roman" panose="02020603050405020304" pitchFamily="18" charset="0"/>
                <a:cs typeface="Calibri" panose="020F0502020204030204" pitchFamily="34" charset="0"/>
              </a:rPr>
              <a:t>Hãy mô tả hoạt động của tàu lượn</a:t>
            </a:r>
            <a:endParaRPr lang="en-US" sz="2800" b="1">
              <a:solidFill>
                <a:schemeClr val="bg1"/>
              </a:solidFill>
              <a:cs typeface="Calibri" panose="020F0502020204030204" pitchFamily="34" charset="0"/>
            </a:endParaRPr>
          </a:p>
        </p:txBody>
      </p:sp>
      <p:pic>
        <p:nvPicPr>
          <p:cNvPr id="9" name="Graphic 8" descr="n106 zalo Ta Nham">
            <a:extLst>
              <a:ext uri="{FF2B5EF4-FFF2-40B4-BE49-F238E27FC236}">
                <a16:creationId xmlns:a16="http://schemas.microsoft.com/office/drawing/2014/main" id="{55FDF196-D7BF-98A1-4BA5-4A18433679D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371600" y="9328"/>
            <a:ext cx="914400" cy="914400"/>
          </a:xfrm>
          <a:prstGeom prst="rect">
            <a:avLst/>
          </a:prstGeom>
        </p:spPr>
      </p:pic>
    </p:spTree>
    <p:extLst>
      <p:ext uri="{BB962C8B-B14F-4D97-AF65-F5344CB8AC3E}">
        <p14:creationId xmlns:p14="http://schemas.microsoft.com/office/powerpoint/2010/main" val="2499589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106 zalo Ta Nham">
            <a:extLst>
              <a:ext uri="{FF2B5EF4-FFF2-40B4-BE49-F238E27FC236}">
                <a16:creationId xmlns:a16="http://schemas.microsoft.com/office/drawing/2014/main" id="{1D9C3F3E-1016-67CD-6D8F-FC87480AC6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919068"/>
            <a:ext cx="5212080" cy="2884886"/>
          </a:xfrm>
          <a:prstGeom prst="roundRect">
            <a:avLst/>
          </a:prstGeom>
          <a:noFill/>
          <a:extLst>
            <a:ext uri="{909E8E84-426E-40DD-AFC4-6F175D3DCCD1}">
              <a14:hiddenFill xmlns:a14="http://schemas.microsoft.com/office/drawing/2010/main">
                <a:solidFill>
                  <a:srgbClr val="FFFFFF"/>
                </a:solidFill>
              </a14:hiddenFill>
            </a:ext>
          </a:extLst>
        </p:spPr>
      </p:pic>
      <p:sp>
        <p:nvSpPr>
          <p:cNvPr id="11" name="Title 10" descr="n106 zalo Ta Nham"/>
          <p:cNvSpPr>
            <a:spLocks noGrp="1"/>
          </p:cNvSpPr>
          <p:nvPr>
            <p:ph type="title"/>
          </p:nvPr>
        </p:nvSpPr>
        <p:spPr>
          <a:xfrm>
            <a:off x="537029" y="76200"/>
            <a:ext cx="11430000" cy="1524000"/>
          </a:xfrm>
        </p:spPr>
        <p:txBody>
          <a:bodyPr>
            <a:normAutofit fontScale="90000"/>
          </a:bodyPr>
          <a:lstStyle/>
          <a:p>
            <a:pPr>
              <a:lnSpc>
                <a:spcPct val="150000"/>
              </a:lnSpc>
            </a:pPr>
            <a:r>
              <a:rPr lang="en-US" sz="4000" b="1">
                <a:solidFill>
                  <a:schemeClr val="accent1"/>
                </a:solidFill>
              </a:rPr>
              <a:t>CHƯƠNG 4: NĂNG LƯỢNG, CÔNG, CÔNG SUẤT</a:t>
            </a:r>
            <a:r>
              <a:rPr lang="en-US" sz="4900" b="1"/>
              <a:t/>
            </a:r>
            <a:br>
              <a:rPr lang="en-US" sz="4900" b="1"/>
            </a:br>
            <a:r>
              <a:rPr lang="en-US" sz="4000" b="1"/>
              <a:t>Bài 25: 	ĐỘNG NĂNG, THẾ NĂNG. </a:t>
            </a:r>
            <a:endParaRPr lang="en-US" sz="4000" b="1" dirty="0"/>
          </a:p>
        </p:txBody>
      </p:sp>
      <p:sp>
        <p:nvSpPr>
          <p:cNvPr id="4" name="Text Placeholder 3" descr="n106 zalo Ta Nham"/>
          <p:cNvSpPr>
            <a:spLocks noGrp="1"/>
          </p:cNvSpPr>
          <p:nvPr>
            <p:ph type="body" sz="half" idx="2"/>
          </p:nvPr>
        </p:nvSpPr>
        <p:spPr>
          <a:xfrm>
            <a:off x="6633029" y="2479548"/>
            <a:ext cx="5334000" cy="1898903"/>
          </a:xfrm>
        </p:spPr>
        <p:style>
          <a:lnRef idx="2">
            <a:schemeClr val="accent2"/>
          </a:lnRef>
          <a:fillRef idx="1">
            <a:schemeClr val="lt1"/>
          </a:fillRef>
          <a:effectRef idx="0">
            <a:schemeClr val="accent2"/>
          </a:effectRef>
          <a:fontRef idx="minor">
            <a:schemeClr val="dk1"/>
          </a:fontRef>
        </p:style>
        <p:txBody>
          <a:bodyPr>
            <a:noAutofit/>
          </a:bodyPr>
          <a:lstStyle/>
          <a:p>
            <a:pPr marL="285750" indent="-285750" algn="just">
              <a:buFont typeface="Wingdings" panose="05000000000000000000" pitchFamily="2" charset="2"/>
              <a:buChar char="v"/>
            </a:pPr>
            <a:r>
              <a:rPr lang="en-US" sz="3200">
                <a:solidFill>
                  <a:schemeClr val="tx2">
                    <a:lumMod val="95000"/>
                    <a:lumOff val="5000"/>
                  </a:schemeClr>
                </a:solidFill>
                <a:latin typeface="+mj-lt"/>
              </a:rPr>
              <a:t> Các </a:t>
            </a:r>
            <a:r>
              <a:rPr lang="en-US" sz="3200" dirty="0" err="1">
                <a:solidFill>
                  <a:schemeClr val="tx2">
                    <a:lumMod val="95000"/>
                    <a:lumOff val="5000"/>
                  </a:schemeClr>
                </a:solidFill>
                <a:latin typeface="+mj-lt"/>
              </a:rPr>
              <a:t>nội</a:t>
            </a:r>
            <a:r>
              <a:rPr lang="en-US" sz="3200" dirty="0">
                <a:solidFill>
                  <a:schemeClr val="tx2">
                    <a:lumMod val="95000"/>
                    <a:lumOff val="5000"/>
                  </a:schemeClr>
                </a:solidFill>
                <a:latin typeface="+mj-lt"/>
              </a:rPr>
              <a:t> dung </a:t>
            </a:r>
            <a:r>
              <a:rPr lang="en-US" sz="3200" dirty="0" err="1">
                <a:solidFill>
                  <a:schemeClr val="tx2">
                    <a:lumMod val="95000"/>
                    <a:lumOff val="5000"/>
                  </a:schemeClr>
                </a:solidFill>
                <a:latin typeface="+mj-lt"/>
              </a:rPr>
              <a:t>trong</a:t>
            </a:r>
            <a:r>
              <a:rPr lang="en-US" sz="3200" dirty="0">
                <a:solidFill>
                  <a:schemeClr val="tx2">
                    <a:lumMod val="95000"/>
                    <a:lumOff val="5000"/>
                  </a:schemeClr>
                </a:solidFill>
                <a:latin typeface="+mj-lt"/>
              </a:rPr>
              <a:t> </a:t>
            </a:r>
            <a:r>
              <a:rPr lang="en-US" sz="3200" dirty="0" err="1">
                <a:solidFill>
                  <a:schemeClr val="tx2">
                    <a:lumMod val="95000"/>
                    <a:lumOff val="5000"/>
                  </a:schemeClr>
                </a:solidFill>
                <a:latin typeface="+mj-lt"/>
              </a:rPr>
              <a:t>bài</a:t>
            </a:r>
            <a:r>
              <a:rPr lang="en-US" sz="3200" dirty="0">
                <a:solidFill>
                  <a:schemeClr val="tx2">
                    <a:lumMod val="95000"/>
                    <a:lumOff val="5000"/>
                  </a:schemeClr>
                </a:solidFill>
                <a:latin typeface="+mj-lt"/>
              </a:rPr>
              <a:t> </a:t>
            </a:r>
            <a:r>
              <a:rPr lang="en-US" sz="3200" dirty="0" err="1">
                <a:solidFill>
                  <a:schemeClr val="tx2">
                    <a:lumMod val="95000"/>
                    <a:lumOff val="5000"/>
                  </a:schemeClr>
                </a:solidFill>
                <a:latin typeface="+mj-lt"/>
              </a:rPr>
              <a:t>học</a:t>
            </a:r>
            <a:r>
              <a:rPr lang="en-US" sz="3200" dirty="0">
                <a:solidFill>
                  <a:schemeClr val="tx2">
                    <a:lumMod val="95000"/>
                    <a:lumOff val="5000"/>
                  </a:schemeClr>
                </a:solidFill>
                <a:latin typeface="+mj-lt"/>
              </a:rPr>
              <a:t>: </a:t>
            </a:r>
          </a:p>
          <a:p>
            <a:pPr algn="just"/>
            <a:r>
              <a:rPr lang="en-US" sz="3200" b="1">
                <a:solidFill>
                  <a:schemeClr val="tx2">
                    <a:lumMod val="95000"/>
                    <a:lumOff val="5000"/>
                  </a:schemeClr>
                </a:solidFill>
                <a:latin typeface="+mj-lt"/>
              </a:rPr>
              <a:t> I. </a:t>
            </a:r>
            <a:r>
              <a:rPr lang="en-US" sz="3200" err="1">
                <a:solidFill>
                  <a:schemeClr val="tx2">
                    <a:lumMod val="95000"/>
                    <a:lumOff val="5000"/>
                  </a:schemeClr>
                </a:solidFill>
                <a:latin typeface="+mj-lt"/>
              </a:rPr>
              <a:t>Động</a:t>
            </a:r>
            <a:r>
              <a:rPr lang="en-US" sz="3200">
                <a:solidFill>
                  <a:schemeClr val="tx2">
                    <a:lumMod val="95000"/>
                    <a:lumOff val="5000"/>
                  </a:schemeClr>
                </a:solidFill>
                <a:latin typeface="+mj-lt"/>
              </a:rPr>
              <a:t> năng</a:t>
            </a:r>
          </a:p>
          <a:p>
            <a:pPr algn="just"/>
            <a:r>
              <a:rPr lang="en-US" sz="3200" b="1">
                <a:solidFill>
                  <a:schemeClr val="tx2">
                    <a:lumMod val="95000"/>
                    <a:lumOff val="5000"/>
                  </a:schemeClr>
                </a:solidFill>
                <a:latin typeface="+mj-lt"/>
              </a:rPr>
              <a:t> II. </a:t>
            </a:r>
            <a:r>
              <a:rPr lang="en-US" sz="3200">
                <a:solidFill>
                  <a:schemeClr val="tx2">
                    <a:lumMod val="95000"/>
                    <a:lumOff val="5000"/>
                  </a:schemeClr>
                </a:solidFill>
                <a:latin typeface="+mj-lt"/>
              </a:rPr>
              <a:t>Thế </a:t>
            </a:r>
            <a:r>
              <a:rPr lang="en-US" sz="3200" err="1">
                <a:solidFill>
                  <a:schemeClr val="tx2">
                    <a:lumMod val="95000"/>
                    <a:lumOff val="5000"/>
                  </a:schemeClr>
                </a:solidFill>
                <a:latin typeface="+mj-lt"/>
              </a:rPr>
              <a:t>năng</a:t>
            </a:r>
            <a:r>
              <a:rPr lang="en-US" sz="3200">
                <a:solidFill>
                  <a:schemeClr val="tx2">
                    <a:lumMod val="95000"/>
                    <a:lumOff val="5000"/>
                  </a:schemeClr>
                </a:solidFill>
                <a:latin typeface="+mj-lt"/>
              </a:rPr>
              <a:t>.</a:t>
            </a:r>
          </a:p>
        </p:txBody>
      </p:sp>
    </p:spTree>
    <p:extLst>
      <p:ext uri="{BB962C8B-B14F-4D97-AF65-F5344CB8AC3E}">
        <p14:creationId xmlns:p14="http://schemas.microsoft.com/office/powerpoint/2010/main" val="38644400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106 zalo Ta Nham">
            <a:extLst>
              <a:ext uri="{FF2B5EF4-FFF2-40B4-BE49-F238E27FC236}">
                <a16:creationId xmlns:a16="http://schemas.microsoft.com/office/drawing/2014/main" id="{A418C8D8-5C59-88DE-3913-6D69D42FA3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64" r="18019"/>
          <a:stretch/>
        </p:blipFill>
        <p:spPr bwMode="auto">
          <a:xfrm>
            <a:off x="2209799" y="1676400"/>
            <a:ext cx="7315813" cy="4308201"/>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1" descr="n106 zalo Ta Nham"/>
          <p:cNvSpPr>
            <a:spLocks noGrp="1"/>
          </p:cNvSpPr>
          <p:nvPr>
            <p:ph type="title"/>
          </p:nvPr>
        </p:nvSpPr>
        <p:spPr>
          <a:xfrm>
            <a:off x="838200" y="365126"/>
            <a:ext cx="4267200" cy="795867"/>
          </a:xfrm>
        </p:spPr>
        <p:txBody>
          <a:bodyPr>
            <a:normAutofit/>
          </a:bodyPr>
          <a:lstStyle/>
          <a:p>
            <a:r>
              <a:rPr lang="en-US" sz="4000" b="1"/>
              <a:t>I. ĐỘNG NĂNG</a:t>
            </a:r>
            <a:endParaRPr lang="en-US" sz="4000" b="1" dirty="0"/>
          </a:p>
        </p:txBody>
      </p:sp>
    </p:spTree>
    <p:extLst>
      <p:ext uri="{BB962C8B-B14F-4D97-AF65-F5344CB8AC3E}">
        <p14:creationId xmlns:p14="http://schemas.microsoft.com/office/powerpoint/2010/main" val="2560558900"/>
      </p:ext>
    </p:extLst>
  </p:cSld>
  <p:clrMapOvr>
    <a:masterClrMapping/>
  </p:clrMapOvr>
  <p:transition spd="slow">
    <p:randomBar dir="vert"/>
  </p:transition>
</p:sld>
</file>

<file path=ppt/theme/theme1.xml><?xml version="1.0" encoding="utf-8"?>
<a:theme xmlns:a="http://schemas.openxmlformats.org/drawingml/2006/main" name="Children Friends 16x9">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hoolyard kids education presentation, album (widescreen).potx" id="{B61009BD-7448-452D-9EB3-A92629EDAAF7}" vid="{D5A61431-CA5A-45CA-9A81-30AAFC8F1B2C}"/>
    </a:ext>
  </a:extLst>
</a:theme>
</file>

<file path=ppt/theme/theme2.xml><?xml version="1.0" encoding="utf-8"?>
<a:theme xmlns:a="http://schemas.openxmlformats.org/drawingml/2006/main" name="Office Theme">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A15C6C-6BB6-4DB6-B7D6-7F14EAB2CC5C}">
  <ds:schemaRefs>
    <ds:schemaRef ds:uri="http://purl.org/dc/dcmitype/"/>
    <ds:schemaRef ds:uri="http://purl.org/dc/terms/"/>
    <ds:schemaRef ds:uri="http://schemas.microsoft.com/office/2006/documentManagement/types"/>
    <ds:schemaRef ds:uri="40262f94-9f35-4ac3-9a90-690165a166b7"/>
    <ds:schemaRef ds:uri="a4f35948-e619-41b3-aa29-22878b09cfd2"/>
    <ds:schemaRef ds:uri="http://www.w3.org/XML/1998/namespace"/>
    <ds:schemaRef ds:uri="http://purl.org/dc/elements/1.1/"/>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4A369AEE-D726-45B1-ACA9-0D6048C368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EDF6667-B669-49A4-BBE6-2132BA71C0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1695</TotalTime>
  <Words>2762</Words>
  <PresentationFormat>Widescreen</PresentationFormat>
  <Paragraphs>282</Paragraphs>
  <Slides>41</Slides>
  <Notes>10</Notes>
  <HiddenSlides>0</HiddenSlides>
  <MMClips>12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Arial</vt:lpstr>
      <vt:lpstr>Bahnschrift SemiCondensed</vt:lpstr>
      <vt:lpstr>Calibri</vt:lpstr>
      <vt:lpstr>Cambria Math</vt:lpstr>
      <vt:lpstr>Symbol</vt:lpstr>
      <vt:lpstr>Tahoma</vt:lpstr>
      <vt:lpstr>Times New Roman</vt:lpstr>
      <vt:lpstr>Wingdings</vt:lpstr>
      <vt:lpstr>Children Friends 16x9</vt:lpstr>
      <vt:lpstr>CHÀO MỪNG QUÝ THẦY CÔ ĐẾN DỰ GIỜ THĂM LỚP</vt:lpstr>
      <vt:lpstr>PowerPoint Presentation</vt:lpstr>
      <vt:lpstr>Kiểm tra bài cũ</vt:lpstr>
      <vt:lpstr>PowerPoint Presentation</vt:lpstr>
      <vt:lpstr>PowerPoint Presentation</vt:lpstr>
      <vt:lpstr>PowerPoint Presentation</vt:lpstr>
      <vt:lpstr>PowerPoint Presentation</vt:lpstr>
      <vt:lpstr>CHƯƠNG 4: NĂNG LƯỢNG, CÔNG, CÔNG SUẤT Bài 25:  ĐỘNG NĂNG, THẾ NĂNG. </vt:lpstr>
      <vt:lpstr>I. ĐỘNG NĂNG</vt:lpstr>
      <vt:lpstr>PHIẾU HỌC TẬP SỐ 1</vt:lpstr>
      <vt:lpstr>PHIẾU HỌC TẬP SỐ 1</vt:lpstr>
      <vt:lpstr>PHIẾU HỌC TẬP SỐ 1</vt:lpstr>
      <vt:lpstr>PHIẾU HỌC TẬP SỐ 1</vt:lpstr>
      <vt:lpstr>PHIẾU HỌC TẬP SỐ 1</vt:lpstr>
      <vt:lpstr>PowerPoint Presentation</vt:lpstr>
      <vt:lpstr>PowerPoint Presentation</vt:lpstr>
      <vt:lpstr>PHIẾU HỌC TẬP SỐ 2</vt:lpstr>
      <vt:lpstr>PHIẾU HỌC TẬP SỐ 2</vt:lpstr>
      <vt:lpstr>PHIẾU HỌC TẬP SỐ 2</vt:lpstr>
      <vt:lpstr>II. THẾ NĂNG</vt:lpstr>
      <vt:lpstr>PHIẾU HỌC TẬP SỐ 3</vt:lpstr>
      <vt:lpstr>PHIẾU HỌC TẬP SỐ 3</vt:lpstr>
      <vt:lpstr>PHIẾU HỌC TẬP</vt:lpstr>
      <vt:lpstr>II. THẾ NĂNG</vt:lpstr>
      <vt:lpstr>II. THẾ NĂNG</vt:lpstr>
      <vt:lpstr>PHIẾU HỌC TẬP SỐ 4</vt:lpstr>
      <vt:lpstr>PHIẾU HỌC TẬP SỐ 4</vt:lpstr>
      <vt:lpstr>PHIẾU HỌC TẬP SỐ 4</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QUÝ THẦY CÔ VÀ CÁC EM ĐÃ LẮNG NGHE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
  <cp:lastPrinted>2022-12-28T16:23:03Z</cp:lastPrinted>
  <dcterms:created xsi:type="dcterms:W3CDTF">2022-07-05T15:18:57Z</dcterms:created>
  <dcterms:modified xsi:type="dcterms:W3CDTF">2023-03-02T07:54:01Z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TC038961019991</vt:lpwstr>
  </property>
  <property fmtid="{D5CDD505-2E9C-101B-9397-08002B2CF9AE}" pid="3" name="ContentTypeId">
    <vt:lpwstr>0x010100AA3F7D94069FF64A86F7DFF56D60E3BE</vt:lpwstr>
  </property>
</Properties>
</file>