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301" r:id="rId2"/>
    <p:sldId id="257" r:id="rId3"/>
    <p:sldId id="284" r:id="rId4"/>
    <p:sldId id="285" r:id="rId5"/>
    <p:sldId id="270" r:id="rId6"/>
    <p:sldId id="334" r:id="rId7"/>
    <p:sldId id="318" r:id="rId8"/>
    <p:sldId id="320" r:id="rId9"/>
    <p:sldId id="362" r:id="rId10"/>
    <p:sldId id="354" r:id="rId11"/>
    <p:sldId id="355" r:id="rId12"/>
    <p:sldId id="322" r:id="rId13"/>
    <p:sldId id="341" r:id="rId14"/>
    <p:sldId id="326" r:id="rId15"/>
    <p:sldId id="356" r:id="rId16"/>
    <p:sldId id="347" r:id="rId17"/>
    <p:sldId id="357" r:id="rId18"/>
    <p:sldId id="336" r:id="rId19"/>
    <p:sldId id="358" r:id="rId20"/>
    <p:sldId id="343" r:id="rId21"/>
    <p:sldId id="359" r:id="rId22"/>
    <p:sldId id="360" r:id="rId23"/>
    <p:sldId id="294" r:id="rId24"/>
    <p:sldId id="361" r:id="rId25"/>
    <p:sldId id="332" r:id="rId26"/>
    <p:sldId id="331" r:id="rId27"/>
    <p:sldId id="269" r:id="rId28"/>
    <p:sldId id="295" r:id="rId2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4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86364" autoAdjust="0"/>
  </p:normalViewPr>
  <p:slideViewPr>
    <p:cSldViewPr snapToGrid="0" snapToObjects="1">
      <p:cViewPr varScale="1">
        <p:scale>
          <a:sx n="65" d="100"/>
          <a:sy n="65" d="100"/>
        </p:scale>
        <p:origin x="70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6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A025F-4A42-FE48-B7B2-D5FBC143A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t>7/26/2022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59E23-09A3-C844-8CD6-BFEB8E957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DAE2F-0754-4F4F-B969-EB3B6F0B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99B83-00F1-524F-BDF6-BAB5619A0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22386" cy="68579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DFDE0FC-811C-6B4D-A402-4A4EC1420D9C}"/>
              </a:ext>
            </a:extLst>
          </p:cNvPr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128DB713-A925-E940-9C1F-35CFB2B255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8ADE026-D255-0E46-A4EC-CE36DFF08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9B62DC2-97D1-B64B-869E-DEBA545BE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DF492A-81AD-5D4A-A943-32E917C1B56B}"/>
              </a:ext>
            </a:extLst>
          </p:cNvPr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7DD529-7747-654A-B7AB-AFCA57F988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436751-F2B7-3544-9527-8B13899DC1B3}"/>
              </a:ext>
            </a:extLst>
          </p:cNvPr>
          <p:cNvSpPr txBox="1"/>
          <p:nvPr userDrawn="1"/>
        </p:nvSpPr>
        <p:spPr>
          <a:xfrm>
            <a:off x="82240" y="-48141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 userDrawn="1"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2.2</a:t>
            </a:r>
          </a:p>
        </p:txBody>
      </p:sp>
    </p:spTree>
    <p:extLst>
      <p:ext uri="{BB962C8B-B14F-4D97-AF65-F5344CB8AC3E}">
        <p14:creationId xmlns:p14="http://schemas.microsoft.com/office/powerpoint/2010/main" val="12074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eduhome.com.vn/DHALesson?idGrade=19&amp;idSubject=1&amp;idSeries=117&amp;idTheme=979&amp;IdLevel=1&amp;idThemeServer=63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1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7577" y="2626285"/>
            <a:ext cx="68449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UNIT 6: COMMUNITY LIFE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Lesson 2.2 – Grammar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Page 52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50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780685" y="544963"/>
            <a:ext cx="6883915" cy="665461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solidFill>
                  <a:srgbClr val="0070C0"/>
                </a:solidFill>
              </a:rPr>
              <a:t>Modals with Passive Voice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49925" y="1926098"/>
            <a:ext cx="10145437" cy="399264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dirty="0"/>
              <a:t>• We use </a:t>
            </a:r>
            <a:r>
              <a:rPr lang="en-US" sz="3200" b="1" dirty="0"/>
              <a:t>must </a:t>
            </a:r>
            <a:r>
              <a:rPr lang="en-US" sz="3200" dirty="0"/>
              <a:t>for rules which everyone has to follow.</a:t>
            </a:r>
            <a:br>
              <a:rPr lang="en-US" sz="3200" dirty="0"/>
            </a:br>
            <a:r>
              <a:rPr lang="en-US" sz="3200" i="1" dirty="0"/>
              <a:t>Swimming caps </a:t>
            </a:r>
            <a:r>
              <a:rPr lang="en-US" sz="3200" b="1" i="1" dirty="0"/>
              <a:t>must be worn </a:t>
            </a:r>
            <a:r>
              <a:rPr lang="en-US" sz="3200" i="1" dirty="0"/>
              <a:t>in the pool.</a:t>
            </a:r>
            <a:br>
              <a:rPr lang="en-US" sz="3200" i="1" dirty="0"/>
            </a:br>
            <a:r>
              <a:rPr lang="en-US" sz="3200" dirty="0"/>
              <a:t>• We use </a:t>
            </a:r>
            <a:r>
              <a:rPr lang="en-US" sz="3200" b="1" dirty="0"/>
              <a:t>should </a:t>
            </a:r>
            <a:r>
              <a:rPr lang="en-US" sz="3200" dirty="0"/>
              <a:t>for advice and recommendations.</a:t>
            </a:r>
            <a:br>
              <a:rPr lang="en-US" sz="3200" dirty="0"/>
            </a:br>
            <a:r>
              <a:rPr lang="en-US" sz="3200" dirty="0"/>
              <a:t>People can follow them if they choose to.</a:t>
            </a:r>
            <a:br>
              <a:rPr lang="en-US" sz="3200" dirty="0"/>
            </a:br>
            <a:r>
              <a:rPr lang="en-US" sz="3200" i="1" dirty="0"/>
              <a:t>Money </a:t>
            </a:r>
            <a:r>
              <a:rPr lang="en-US" sz="3200" b="1" i="1" dirty="0"/>
              <a:t>should be kept </a:t>
            </a:r>
            <a:r>
              <a:rPr lang="en-US" sz="3200" i="1" dirty="0"/>
              <a:t>in the lockers.</a:t>
            </a:r>
            <a:r>
              <a:rPr lang="en-US" sz="320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048" y="1680387"/>
            <a:ext cx="4183193" cy="67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7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780685" y="544963"/>
            <a:ext cx="6883915" cy="665461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solidFill>
                  <a:srgbClr val="0070C0"/>
                </a:solidFill>
              </a:rPr>
              <a:t>Modals with Passive Voice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49925" y="1926098"/>
            <a:ext cx="10145437" cy="399264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/>
              <a:t>• </a:t>
            </a:r>
            <a:r>
              <a:rPr lang="en-US" sz="3200" dirty="0"/>
              <a:t>We use </a:t>
            </a:r>
            <a:r>
              <a:rPr lang="en-US" sz="3200" b="1" dirty="0"/>
              <a:t>can </a:t>
            </a:r>
            <a:r>
              <a:rPr lang="en-US" sz="3200" dirty="0"/>
              <a:t>and </a:t>
            </a:r>
            <a:r>
              <a:rPr lang="en-US" sz="3200" b="1" dirty="0"/>
              <a:t>may </a:t>
            </a:r>
            <a:r>
              <a:rPr lang="en-US" sz="3200" dirty="0"/>
              <a:t>to express possibility and choice. </a:t>
            </a:r>
            <a:r>
              <a:rPr lang="en-US" sz="3200" b="1" dirty="0"/>
              <a:t>May </a:t>
            </a:r>
            <a:r>
              <a:rPr lang="en-US" sz="3200" dirty="0"/>
              <a:t>is more formal and polite than </a:t>
            </a:r>
            <a:r>
              <a:rPr lang="en-US" sz="3200" b="1" dirty="0"/>
              <a:t>can</a:t>
            </a:r>
            <a:r>
              <a:rPr lang="en-US" sz="3200" dirty="0"/>
              <a:t>.</a:t>
            </a:r>
            <a:br>
              <a:rPr lang="en-US" sz="3200" dirty="0"/>
            </a:br>
            <a:r>
              <a:rPr lang="en-US" sz="3200" i="1" dirty="0"/>
              <a:t>Tennis equipment </a:t>
            </a:r>
            <a:r>
              <a:rPr lang="en-US" sz="3200" b="1" i="1" dirty="0"/>
              <a:t>can be rented </a:t>
            </a:r>
            <a:r>
              <a:rPr lang="en-US" sz="3200" i="1" dirty="0"/>
              <a:t>from the front desk</a:t>
            </a:r>
            <a:r>
              <a:rPr lang="en-US" sz="320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048" y="1680387"/>
            <a:ext cx="4183193" cy="67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54041" y="544963"/>
            <a:ext cx="6883915" cy="665461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solidFill>
                  <a:srgbClr val="0070C0"/>
                </a:solidFill>
              </a:rPr>
              <a:t>Modals with Passive Voice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79715" y="1964807"/>
            <a:ext cx="10153402" cy="4283591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dirty="0"/>
              <a:t>Lockers </a:t>
            </a:r>
            <a:r>
              <a:rPr lang="en-US" sz="3200" b="1" dirty="0"/>
              <a:t>must be used</a:t>
            </a:r>
            <a:r>
              <a:rPr lang="en-US" sz="3200" dirty="0"/>
              <a:t>.</a:t>
            </a:r>
            <a:br>
              <a:rPr lang="en-US" sz="3200" dirty="0"/>
            </a:br>
            <a:r>
              <a:rPr lang="en-US" sz="3200" dirty="0"/>
              <a:t>Tennis courts </a:t>
            </a:r>
            <a:r>
              <a:rPr lang="en-US" sz="3200" b="1" dirty="0"/>
              <a:t>can't be rented </a:t>
            </a:r>
            <a:r>
              <a:rPr lang="en-US" sz="3200" dirty="0"/>
              <a:t>by guests.</a:t>
            </a:r>
            <a:br>
              <a:rPr lang="en-US" sz="3200" dirty="0"/>
            </a:br>
            <a:r>
              <a:rPr lang="en-US" sz="3200" b="1" dirty="0"/>
              <a:t>Can </a:t>
            </a:r>
            <a:r>
              <a:rPr lang="en-US" sz="3200" dirty="0"/>
              <a:t>equipment </a:t>
            </a:r>
            <a:r>
              <a:rPr lang="en-US" sz="3200" b="1" dirty="0"/>
              <a:t>be rented </a:t>
            </a:r>
            <a:r>
              <a:rPr lang="en-US" sz="3200" dirty="0"/>
              <a:t>by members?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2" y="1638851"/>
            <a:ext cx="14763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8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50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" y="359909"/>
            <a:ext cx="113191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b. Decide if the sentences express necessity or possibility, then fill in the blanks.</a:t>
            </a:r>
            <a:r>
              <a:rPr lang="en-US" sz="32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96240" y="1634040"/>
            <a:ext cx="11151326" cy="444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1. Members' cards _______________ (show) at the front desk when entering the gym.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2. Swimming caps _______________ (wear) at all times in the pool by all members.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3. The pool _______________ (book) for parties. Members should book at least one week before the event.</a:t>
            </a:r>
            <a:r>
              <a:rPr lang="en-US" sz="32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6816" y="1722120"/>
            <a:ext cx="3321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must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be shown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43297" y="3205265"/>
            <a:ext cx="3624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must/should </a:t>
            </a:r>
          </a:p>
          <a:p>
            <a:pPr algn="ctr"/>
            <a:r>
              <a:rPr lang="en-US" sz="3000" dirty="0">
                <a:solidFill>
                  <a:srgbClr val="FF0000"/>
                </a:solidFill>
              </a:rPr>
              <a:t>be worn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9470" y="4659484"/>
            <a:ext cx="3321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can/may </a:t>
            </a:r>
            <a:br>
              <a:rPr lang="en-US" sz="3000" dirty="0">
                <a:solidFill>
                  <a:srgbClr val="FF0000"/>
                </a:solidFill>
              </a:rPr>
            </a:br>
            <a:r>
              <a:rPr lang="en-US" sz="3000" dirty="0">
                <a:solidFill>
                  <a:srgbClr val="FF0000"/>
                </a:solidFill>
              </a:rPr>
              <a:t>be booked</a:t>
            </a:r>
          </a:p>
        </p:txBody>
      </p:sp>
    </p:spTree>
    <p:extLst>
      <p:ext uri="{BB962C8B-B14F-4D97-AF65-F5344CB8AC3E}">
        <p14:creationId xmlns:p14="http://schemas.microsoft.com/office/powerpoint/2010/main" val="139302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5061" y="458835"/>
            <a:ext cx="10458995" cy="592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4. Members can use their own balls and rackets on the tennis courts. Also, balls and rackets _______________ (rent) at the front desk.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5. Members must not bring their bags into the exercise area. Bags _______________ (keep) in the lockers at all times.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6. Rented equipment _______________ (return) to the front desk before the Center closes. Members have to pay for rented equipment that is not returned in time.</a:t>
            </a:r>
            <a:r>
              <a:rPr lang="en-US" sz="32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2749" y="1287325"/>
            <a:ext cx="3321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can/may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be rented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30531" y="3472272"/>
            <a:ext cx="34725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must/should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be kept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5718" y="4249345"/>
            <a:ext cx="4297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must/should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be returned</a:t>
            </a:r>
          </a:p>
        </p:txBody>
      </p:sp>
    </p:spTree>
    <p:extLst>
      <p:ext uri="{BB962C8B-B14F-4D97-AF65-F5344CB8AC3E}">
        <p14:creationId xmlns:p14="http://schemas.microsoft.com/office/powerpoint/2010/main" val="261596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718" y="511611"/>
            <a:ext cx="111789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c. Write passive sentences. Use the prompts.</a:t>
            </a:r>
            <a:r>
              <a:rPr lang="en-US" sz="32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986725" y="1360966"/>
            <a:ext cx="101410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1. Member cards/must/show/borrow/books.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_________________________________________________2. Tennis equipment/can/rent/front desk.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_________________________________________________3. Swimming caps/must/wear/swimming pool/all times.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_________________________________________________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986725" y="2278251"/>
            <a:ext cx="10141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Member cards must be shown to borrow books.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6724" y="3730470"/>
            <a:ext cx="10141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Tennis equipment can be rented from the front desk.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1683" y="5182689"/>
            <a:ext cx="101410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Swimming caps must be worn in the swimming pool at all times.</a:t>
            </a:r>
          </a:p>
        </p:txBody>
      </p:sp>
    </p:spTree>
    <p:extLst>
      <p:ext uri="{BB962C8B-B14F-4D97-AF65-F5344CB8AC3E}">
        <p14:creationId xmlns:p14="http://schemas.microsoft.com/office/powerpoint/2010/main" val="89288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2743" y="1021446"/>
            <a:ext cx="105440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4. Lockers/should/use/keep/money/safe.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________________________________________________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5. Books/should/return/front desk/library members.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________________________________________________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6. Can/swimming pool/book/children’s parties?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________________________________________________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62743" y="1939369"/>
            <a:ext cx="10141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Lockers should be used to keep money safe.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2743" y="3395573"/>
            <a:ext cx="10977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Books should be returned to the front desk by library members.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2743" y="4866136"/>
            <a:ext cx="10977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Can the swimming pool be booked for children’s parties? </a:t>
            </a:r>
          </a:p>
        </p:txBody>
      </p:sp>
    </p:spTree>
    <p:extLst>
      <p:ext uri="{BB962C8B-B14F-4D97-AF65-F5344CB8AC3E}">
        <p14:creationId xmlns:p14="http://schemas.microsoft.com/office/powerpoint/2010/main" val="229491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849" y="388341"/>
            <a:ext cx="1539551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WB, page 35</a:t>
            </a:r>
          </a:p>
        </p:txBody>
      </p:sp>
      <p:sp>
        <p:nvSpPr>
          <p:cNvPr id="5" name="Rectangle 4"/>
          <p:cNvSpPr/>
          <p:nvPr/>
        </p:nvSpPr>
        <p:spPr>
          <a:xfrm>
            <a:off x="2304082" y="526840"/>
            <a:ext cx="87462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42021"/>
                </a:solidFill>
              </a:rPr>
              <a:t>a. Fill in the blanks using the passive voice.</a:t>
            </a:r>
            <a:r>
              <a:rPr lang="en-US" sz="32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883403" y="1297460"/>
            <a:ext cx="103528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242021"/>
                </a:solidFill>
              </a:rPr>
              <a:t> Mai must pay the bill.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The bill _____________________ by Mai.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2. The children can read these books.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These books _____________________ by the children.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3. She must open the window.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The window _____________________.</a:t>
            </a:r>
            <a:r>
              <a:rPr lang="en-US" sz="32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5593" y="2231756"/>
            <a:ext cx="4251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must be paid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07408" y="3689114"/>
            <a:ext cx="4251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can be read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07407" y="5144406"/>
            <a:ext cx="4251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must be opened</a:t>
            </a:r>
          </a:p>
        </p:txBody>
      </p:sp>
    </p:spTree>
    <p:extLst>
      <p:ext uri="{BB962C8B-B14F-4D97-AF65-F5344CB8AC3E}">
        <p14:creationId xmlns:p14="http://schemas.microsoft.com/office/powerpoint/2010/main" val="59548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4731" y="409724"/>
            <a:ext cx="10404529" cy="592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4. The students must answer a lot of questions.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A lot of questions _____________________ by the students.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5. You shouldn't wear shoes by the pool.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Shoes _____________________ by the pool.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6. </a:t>
            </a:r>
            <a:r>
              <a:rPr lang="en-US" sz="3200" dirty="0" err="1">
                <a:solidFill>
                  <a:srgbClr val="242021"/>
                </a:solidFill>
              </a:rPr>
              <a:t>Phong</a:t>
            </a:r>
            <a:r>
              <a:rPr lang="en-US" sz="3200" dirty="0">
                <a:solidFill>
                  <a:srgbClr val="242021"/>
                </a:solidFill>
              </a:rPr>
              <a:t> may win the competition.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The competition _____________________ by </a:t>
            </a:r>
            <a:r>
              <a:rPr lang="en-US" sz="3200" dirty="0" err="1">
                <a:solidFill>
                  <a:srgbClr val="242021"/>
                </a:solidFill>
              </a:rPr>
              <a:t>Phong</a:t>
            </a:r>
            <a:r>
              <a:rPr lang="en-US" sz="3200" dirty="0">
                <a:solidFill>
                  <a:srgbClr val="242021"/>
                </a:solidFill>
              </a:rPr>
              <a:t>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7. They can repair my car.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My car _____________________.</a:t>
            </a:r>
            <a:r>
              <a:rPr lang="en-US" sz="32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1144" y="1317356"/>
            <a:ext cx="4251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must be answered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5593" y="2787619"/>
            <a:ext cx="4251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shouldn’t be worn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07417" y="4249030"/>
            <a:ext cx="4251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may be won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5592" y="5710441"/>
            <a:ext cx="4251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can be repaired</a:t>
            </a:r>
          </a:p>
        </p:txBody>
      </p:sp>
    </p:spTree>
    <p:extLst>
      <p:ext uri="{BB962C8B-B14F-4D97-AF65-F5344CB8AC3E}">
        <p14:creationId xmlns:p14="http://schemas.microsoft.com/office/powerpoint/2010/main" val="179460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6627" y="627013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OUTLINE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616" y="2047907"/>
            <a:ext cx="1920785" cy="570039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1714421" y="5158174"/>
            <a:ext cx="2378633" cy="539496"/>
          </a:xfrm>
          <a:prstGeom prst="round2Diag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Consolidation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645" y="3454065"/>
            <a:ext cx="3700873" cy="7548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760" y="490818"/>
            <a:ext cx="414800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00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89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728" y="384308"/>
            <a:ext cx="10404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42021"/>
                </a:solidFill>
              </a:rPr>
              <a:t>b. Rewrite the sentences in the passive voice.</a:t>
            </a:r>
            <a:r>
              <a:rPr lang="en-US" sz="32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955728" y="1014664"/>
            <a:ext cx="10296041" cy="518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1. You must follow the rules.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_________________________________________________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2. You must return books to their place before you leave the library.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_________________________________________________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3. You can book the ﬂight tickets one year in advance.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_________________________________________________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033219" y="1939369"/>
            <a:ext cx="10141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rules must be followed.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3218" y="3961864"/>
            <a:ext cx="101410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Books must be returned to their place before you leave the library.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3217" y="5595328"/>
            <a:ext cx="10141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ﬂight tickets can be booked one year in advance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90481" y="400690"/>
            <a:ext cx="1539551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WB, page 35</a:t>
            </a:r>
          </a:p>
        </p:txBody>
      </p:sp>
    </p:spTree>
    <p:extLst>
      <p:ext uri="{BB962C8B-B14F-4D97-AF65-F5344CB8AC3E}">
        <p14:creationId xmlns:p14="http://schemas.microsoft.com/office/powerpoint/2010/main" val="408852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4731" y="389963"/>
            <a:ext cx="1038903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4. You should put your personal belongings in a locker.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__________________________________________________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5. They must follow the traffic rules.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__________________________________________________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6. They should cancel the game because of the heavy snow.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__________________________________________________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7. Students must show their member cards at the library.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__________________________________________________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72705" y="1294683"/>
            <a:ext cx="10141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Your personal belongings should be put in a locker.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2704" y="2751289"/>
            <a:ext cx="10141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traffic rules must be followed.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2703" y="4207895"/>
            <a:ext cx="10141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game should be canceled because of the heavy snow.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2705" y="5664501"/>
            <a:ext cx="10141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Member cards must be shown at the library by students. </a:t>
            </a:r>
          </a:p>
        </p:txBody>
      </p:sp>
    </p:spTree>
    <p:extLst>
      <p:ext uri="{BB962C8B-B14F-4D97-AF65-F5344CB8AC3E}">
        <p14:creationId xmlns:p14="http://schemas.microsoft.com/office/powerpoint/2010/main" val="294297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-934343"/>
            <a:ext cx="12395200" cy="826274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70589" y="855714"/>
            <a:ext cx="3713583" cy="79892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>
                    <a:lumMod val="95000"/>
                  </a:schemeClr>
                </a:solidFill>
              </a:rPr>
              <a:t>Consolidation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73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65102" y="541175"/>
            <a:ext cx="2099387" cy="72778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Let’s Play!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376" y="544285"/>
            <a:ext cx="2310881" cy="72778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Extra Practice </a:t>
            </a:r>
          </a:p>
          <a:p>
            <a:pPr algn="ctr"/>
            <a:r>
              <a:rPr lang="en-US" sz="2000" b="1" dirty="0"/>
              <a:t>DHA on </a:t>
            </a:r>
            <a:r>
              <a:rPr lang="en-US" sz="2000" b="1" dirty="0" err="1"/>
              <a:t>Eduhome</a:t>
            </a:r>
            <a:endParaRPr lang="en-US" sz="2000" b="1" dirty="0"/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8649478" y="662473"/>
            <a:ext cx="2946765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</a:t>
            </a:r>
            <a:r>
              <a:rPr lang="en-US" i="1" dirty="0">
                <a:solidFill>
                  <a:srgbClr val="FF0000"/>
                </a:solidFill>
              </a:rPr>
              <a:t>here</a:t>
            </a:r>
            <a:r>
              <a:rPr lang="en-US" i="1" dirty="0"/>
              <a:t> to play the games.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559" y="1947395"/>
            <a:ext cx="10009447" cy="442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53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6691" y="71230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5348" y="432496"/>
            <a:ext cx="2122979" cy="135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86691" y="1786557"/>
            <a:ext cx="10547738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d. Talk about rules and things you can or can't do at your school.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Use the grammar point: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</a:rPr>
              <a:t>Modals with passive voice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868518" y="3907250"/>
            <a:ext cx="6529809" cy="776422"/>
          </a:xfrm>
          <a:prstGeom prst="wedgeRoundRectCallout">
            <a:avLst>
              <a:gd name="adj1" fmla="val -50193"/>
              <a:gd name="adj2" fmla="val 72794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In my school, uniforms must be worn.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362429" y="5166200"/>
            <a:ext cx="7072000" cy="799198"/>
          </a:xfrm>
          <a:prstGeom prst="wedgeRoundRectCallout">
            <a:avLst>
              <a:gd name="adj1" fmla="val 48525"/>
              <a:gd name="adj2" fmla="val 72931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Mobile phones can't be used in class.</a:t>
            </a:r>
          </a:p>
        </p:txBody>
      </p:sp>
    </p:spTree>
    <p:extLst>
      <p:ext uri="{BB962C8B-B14F-4D97-AF65-F5344CB8AC3E}">
        <p14:creationId xmlns:p14="http://schemas.microsoft.com/office/powerpoint/2010/main" val="773790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215931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6808" y="466455"/>
            <a:ext cx="860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Today’s lesson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4043" y="1813098"/>
            <a:ext cx="83515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Grammar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  <a:cs typeface="JDCLK L+ Frutiger LT Std"/>
              </a:rPr>
              <a:t>Modals with passive voice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Speaking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  <a:cs typeface="JDCLK L+ Frutiger LT Std"/>
              </a:rPr>
              <a:t>talking about rules at school</a:t>
            </a:r>
          </a:p>
        </p:txBody>
      </p:sp>
    </p:spTree>
    <p:extLst>
      <p:ext uri="{BB962C8B-B14F-4D97-AF65-F5344CB8AC3E}">
        <p14:creationId xmlns:p14="http://schemas.microsoft.com/office/powerpoint/2010/main" val="587386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58552"/>
            <a:ext cx="117195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Practice making sentences using Modals with passive voice.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Do the exercises in WB on page 35 (Writ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</a:rPr>
              <a:t>ing).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Complete the grammar notes in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Anh 10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-Learn Smart World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Notebook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on page 35. 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Prepare the next lesson on page 53 in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SB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Play the consolidation games in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Anh 10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-Learn Smart World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DHA App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on 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  <a:hlinkClick r:id="rId2"/>
              </a:rPr>
              <a:t>www.eduhome.com.vn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28" y="387927"/>
            <a:ext cx="11262343" cy="13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30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1871" y="779974"/>
            <a:ext cx="56266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</a:t>
            </a:r>
          </a:p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students will be able to …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091" y="3316501"/>
            <a:ext cx="11761848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practice and use Modals with passive voice correctly.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52" y="427730"/>
            <a:ext cx="3829770" cy="24725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386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681" y="312837"/>
            <a:ext cx="9204319" cy="6135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63" y="1958103"/>
            <a:ext cx="3328619" cy="94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3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5912521" y="484679"/>
            <a:ext cx="4946074" cy="983673"/>
          </a:xfrm>
          <a:prstGeom prst="wedgeRoundRectCallout">
            <a:avLst>
              <a:gd name="adj1" fmla="val -49933"/>
              <a:gd name="adj2" fmla="val -144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Sort the verbs into the correct columns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2525" y="438192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99304" y="1775989"/>
            <a:ext cx="9026434" cy="9405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am	dance    can    are    fly    will    should 	were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must	   return    increase   may    was    belong	</a:t>
            </a:r>
            <a:endParaRPr lang="en-US" sz="32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702659"/>
              </p:ext>
            </p:extLst>
          </p:nvPr>
        </p:nvGraphicFramePr>
        <p:xfrm>
          <a:off x="1848520" y="3024151"/>
          <a:ext cx="8127999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9205910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85094079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123011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To 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Main Verbs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Modal Verbs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23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778384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055617" y="3607317"/>
            <a:ext cx="23513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am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are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were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36863" y="3594256"/>
            <a:ext cx="23513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dance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fly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return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Increase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belong</a:t>
            </a:r>
          </a:p>
          <a:p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18109" y="3596226"/>
            <a:ext cx="23513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can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will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should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Must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may</a:t>
            </a:r>
          </a:p>
        </p:txBody>
      </p:sp>
    </p:spTree>
    <p:extLst>
      <p:ext uri="{BB962C8B-B14F-4D97-AF65-F5344CB8AC3E}">
        <p14:creationId xmlns:p14="http://schemas.microsoft.com/office/powerpoint/2010/main" val="267552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137" y="369547"/>
            <a:ext cx="9144000" cy="60685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467906" y="4262109"/>
            <a:ext cx="4515716" cy="1787236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Modals with passive voice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4646" y="626101"/>
            <a:ext cx="3200399" cy="798928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310832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821" y="426225"/>
            <a:ext cx="18469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Lead in: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2980" y="1172449"/>
            <a:ext cx="75897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Students must wear uniform in school.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950133" y="1754258"/>
            <a:ext cx="809269" cy="4845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958459" y="5740300"/>
            <a:ext cx="846754" cy="3000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065342" y="5426221"/>
            <a:ext cx="5968450" cy="864487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Modals with Passive Voice</a:t>
            </a:r>
          </a:p>
        </p:txBody>
      </p:sp>
      <p:sp>
        <p:nvSpPr>
          <p:cNvPr id="6" name="Rectangle 5"/>
          <p:cNvSpPr/>
          <p:nvPr/>
        </p:nvSpPr>
        <p:spPr>
          <a:xfrm>
            <a:off x="2317361" y="474470"/>
            <a:ext cx="76228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Identify the function of underlined words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607950" y="1695481"/>
            <a:ext cx="15272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4920638" y="1769942"/>
            <a:ext cx="1513825" cy="862152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Modal verb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782143" y="1758612"/>
            <a:ext cx="809269" cy="4845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O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21554" y="1522621"/>
            <a:ext cx="13794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Active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87783" y="3457827"/>
            <a:ext cx="15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Passive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79648" y="4434296"/>
            <a:ext cx="7378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Uniform must be worn (by students).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267206" y="3462894"/>
            <a:ext cx="809269" cy="4845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959161" y="3462894"/>
            <a:ext cx="1449403" cy="4845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must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591412" y="3462894"/>
            <a:ext cx="2073226" cy="4845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by + O</a:t>
            </a:r>
          </a:p>
        </p:txBody>
      </p:sp>
      <p:cxnSp>
        <p:nvCxnSpPr>
          <p:cNvPr id="15" name="Straight Arrow Connector 14"/>
          <p:cNvCxnSpPr>
            <a:stCxn id="24" idx="2"/>
            <a:endCxn id="28" idx="0"/>
          </p:cNvCxnSpPr>
          <p:nvPr/>
        </p:nvCxnSpPr>
        <p:spPr>
          <a:xfrm flipH="1">
            <a:off x="3671841" y="2243120"/>
            <a:ext cx="4514937" cy="1219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3" idx="2"/>
            <a:endCxn id="29" idx="0"/>
          </p:cNvCxnSpPr>
          <p:nvPr/>
        </p:nvCxnSpPr>
        <p:spPr>
          <a:xfrm>
            <a:off x="5677551" y="2632094"/>
            <a:ext cx="6312" cy="830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9" idx="2"/>
            <a:endCxn id="30" idx="0"/>
          </p:cNvCxnSpPr>
          <p:nvPr/>
        </p:nvCxnSpPr>
        <p:spPr>
          <a:xfrm>
            <a:off x="4354768" y="2238766"/>
            <a:ext cx="5273257" cy="1224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357260" y="4954248"/>
            <a:ext cx="15272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959161" y="4949429"/>
            <a:ext cx="9701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104576" y="4949429"/>
            <a:ext cx="14169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285934" y="1701501"/>
            <a:ext cx="8880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408564" y="1701501"/>
            <a:ext cx="8880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490814" y="1701501"/>
            <a:ext cx="13919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6323605" y="1778019"/>
            <a:ext cx="1252260" cy="862152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Main verb</a:t>
            </a:r>
          </a:p>
        </p:txBody>
      </p:sp>
      <p:cxnSp>
        <p:nvCxnSpPr>
          <p:cNvPr id="56" name="Straight Arrow Connector 55"/>
          <p:cNvCxnSpPr>
            <a:endCxn id="58" idx="0"/>
          </p:cNvCxnSpPr>
          <p:nvPr/>
        </p:nvCxnSpPr>
        <p:spPr>
          <a:xfrm>
            <a:off x="7006646" y="2648248"/>
            <a:ext cx="391140" cy="806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6608794" y="3454816"/>
            <a:ext cx="1577984" cy="822723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be + V-</a:t>
            </a:r>
            <a:r>
              <a:rPr lang="en-US" sz="3200" dirty="0" err="1">
                <a:solidFill>
                  <a:srgbClr val="0070C0"/>
                </a:solidFill>
              </a:rPr>
              <a:t>ed</a:t>
            </a:r>
            <a:r>
              <a:rPr lang="en-US" sz="3200" dirty="0">
                <a:solidFill>
                  <a:srgbClr val="0070C0"/>
                </a:solidFill>
              </a:rPr>
              <a:t>/V3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7882939" y="4956744"/>
            <a:ext cx="20572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44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24" grpId="0" animBg="1"/>
      <p:bldP spid="27" grpId="0"/>
      <p:bldP spid="28" grpId="0" animBg="1"/>
      <p:bldP spid="29" grpId="0" animBg="1"/>
      <p:bldP spid="30" grpId="0" animBg="1"/>
      <p:bldP spid="46" grpId="0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780685" y="544963"/>
            <a:ext cx="6883915" cy="665461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solidFill>
                  <a:srgbClr val="0070C0"/>
                </a:solidFill>
              </a:rPr>
              <a:t>Modals with Passive Voice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49925" y="1926098"/>
            <a:ext cx="10145437" cy="399264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/>
              <a:t>Modals </a:t>
            </a:r>
            <a:r>
              <a:rPr lang="en-US" sz="3200" dirty="0"/>
              <a:t>like </a:t>
            </a:r>
            <a:r>
              <a:rPr lang="en-US" sz="3200" b="1" i="1" dirty="0"/>
              <a:t>can</a:t>
            </a:r>
            <a:r>
              <a:rPr lang="en-US" sz="3200" dirty="0"/>
              <a:t>, </a:t>
            </a:r>
            <a:r>
              <a:rPr lang="en-US" sz="3200" b="1" i="1" dirty="0"/>
              <a:t>may</a:t>
            </a:r>
            <a:r>
              <a:rPr lang="en-US" sz="3200" dirty="0"/>
              <a:t>, </a:t>
            </a:r>
            <a:r>
              <a:rPr lang="en-US" sz="3200" b="1" i="1" dirty="0"/>
              <a:t>should</a:t>
            </a:r>
            <a:r>
              <a:rPr lang="en-US" sz="3200" dirty="0"/>
              <a:t>, and </a:t>
            </a:r>
            <a:r>
              <a:rPr lang="en-US" sz="3200" b="1" i="1" dirty="0"/>
              <a:t>must </a:t>
            </a:r>
            <a:r>
              <a:rPr lang="en-US" sz="3200" dirty="0"/>
              <a:t>can be used with the </a:t>
            </a:r>
            <a:r>
              <a:rPr lang="en-US" sz="3200" b="1" dirty="0"/>
              <a:t>passive voice </a:t>
            </a:r>
            <a:r>
              <a:rPr lang="en-US" sz="3200" dirty="0"/>
              <a:t>to describe rules and recommendations when it is clear who they are for (e.g. </a:t>
            </a:r>
            <a:r>
              <a:rPr lang="en-US" sz="3200" i="1" dirty="0"/>
              <a:t>School rules are for students</a:t>
            </a:r>
            <a:r>
              <a:rPr lang="en-US" sz="3200" dirty="0"/>
              <a:t>.)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048" y="1680387"/>
            <a:ext cx="4183193" cy="67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0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0762" y="430302"/>
            <a:ext cx="7152918" cy="5884126"/>
          </a:xfrm>
          <a:prstGeom prst="rect">
            <a:avLst/>
          </a:prstGeom>
        </p:spPr>
      </p:pic>
      <p:pic>
        <p:nvPicPr>
          <p:cNvPr id="3" name="CD1-TRACK 6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87685" y="45561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0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4134</TotalTime>
  <Words>1135</Words>
  <Application>Microsoft Office PowerPoint</Application>
  <PresentationFormat>Màn hình rộng</PresentationFormat>
  <Paragraphs>136</Paragraphs>
  <Slides>28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1</cp:lastModifiedBy>
  <cp:revision>521</cp:revision>
  <dcterms:created xsi:type="dcterms:W3CDTF">2022-02-12T14:14:43Z</dcterms:created>
  <dcterms:modified xsi:type="dcterms:W3CDTF">2022-07-26T03:59:09Z</dcterms:modified>
</cp:coreProperties>
</file>