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01" r:id="rId2"/>
    <p:sldId id="257" r:id="rId3"/>
    <p:sldId id="284" r:id="rId4"/>
    <p:sldId id="305" r:id="rId5"/>
    <p:sldId id="270" r:id="rId6"/>
    <p:sldId id="289" r:id="rId7"/>
    <p:sldId id="316" r:id="rId8"/>
    <p:sldId id="318" r:id="rId9"/>
    <p:sldId id="319" r:id="rId10"/>
    <p:sldId id="299" r:id="rId11"/>
    <p:sldId id="320" r:id="rId12"/>
    <p:sldId id="321" r:id="rId13"/>
    <p:sldId id="322" r:id="rId14"/>
    <p:sldId id="314" r:id="rId15"/>
    <p:sldId id="323" r:id="rId16"/>
    <p:sldId id="324" r:id="rId17"/>
    <p:sldId id="269" r:id="rId18"/>
    <p:sldId id="295" r:id="rId1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1"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8CB"/>
    <a:srgbClr val="25A0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1038" autoAdjust="0"/>
  </p:normalViewPr>
  <p:slideViewPr>
    <p:cSldViewPr snapToGrid="0" snapToObjects="1">
      <p:cViewPr varScale="1">
        <p:scale>
          <a:sx n="68" d="100"/>
          <a:sy n="68" d="100"/>
        </p:scale>
        <p:origin x="58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24C8C-DDD8-4255-9C31-1136218F8F69}" type="datetimeFigureOut">
              <a:rPr lang="en-US" smtClean="0"/>
              <a:t>7/26/2022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47397-6384-44EE-A694-5C2CB09E458C}" type="slidenum">
              <a:rPr lang="en-US" smtClean="0"/>
              <a:t>‹#›</a:t>
            </a:fld>
            <a:endParaRPr lang="en-US"/>
          </a:p>
        </p:txBody>
      </p:sp>
    </p:spTree>
    <p:extLst>
      <p:ext uri="{BB962C8B-B14F-4D97-AF65-F5344CB8AC3E}">
        <p14:creationId xmlns:p14="http://schemas.microsoft.com/office/powerpoint/2010/main" val="74855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47397-6384-44EE-A694-5C2CB09E458C}" type="slidenum">
              <a:rPr lang="en-US" smtClean="0"/>
              <a:t>15</a:t>
            </a:fld>
            <a:endParaRPr lang="en-US"/>
          </a:p>
        </p:txBody>
      </p:sp>
    </p:spTree>
    <p:extLst>
      <p:ext uri="{BB962C8B-B14F-4D97-AF65-F5344CB8AC3E}">
        <p14:creationId xmlns:p14="http://schemas.microsoft.com/office/powerpoint/2010/main" val="233224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69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6A025F-4A42-FE48-B7B2-D5FBC143A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0BFAD-4F29-F94C-9D8A-33DE84098633}" type="datetimeFigureOut">
              <a:t>7/26/2022</a:t>
            </a:fld>
            <a:endParaRPr lang="x-none"/>
          </a:p>
        </p:txBody>
      </p:sp>
      <p:sp>
        <p:nvSpPr>
          <p:cNvPr id="5" name="Footer Placeholder 4">
            <a:extLst>
              <a:ext uri="{FF2B5EF4-FFF2-40B4-BE49-F238E27FC236}">
                <a16:creationId xmlns:a16="http://schemas.microsoft.com/office/drawing/2014/main" id="{39E59E23-09A3-C844-8CD6-BFEB8E957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5B1DAE2F-0754-4F4F-B969-EB3B6F0BB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AD39D-5E4B-5941-A936-433FC1C6FE25}" type="slidenum">
              <a:t>‹#›</a:t>
            </a:fld>
            <a:endParaRPr lang="x-none"/>
          </a:p>
        </p:txBody>
      </p:sp>
      <p:pic>
        <p:nvPicPr>
          <p:cNvPr id="8" name="Picture 7">
            <a:extLst>
              <a:ext uri="{FF2B5EF4-FFF2-40B4-BE49-F238E27FC236}">
                <a16:creationId xmlns:a16="http://schemas.microsoft.com/office/drawing/2014/main" id="{D5399B83-00F1-524F-BDF6-BAB5619A00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4732" y="-14441"/>
            <a:ext cx="12222386" cy="6857999"/>
          </a:xfrm>
          <a:prstGeom prst="rect">
            <a:avLst/>
          </a:prstGeom>
        </p:spPr>
      </p:pic>
      <p:grpSp>
        <p:nvGrpSpPr>
          <p:cNvPr id="9" name="Group 8">
            <a:extLst>
              <a:ext uri="{FF2B5EF4-FFF2-40B4-BE49-F238E27FC236}">
                <a16:creationId xmlns:a16="http://schemas.microsoft.com/office/drawing/2014/main" id="{FDFDE0FC-811C-6B4D-A402-4A4EC1420D9C}"/>
              </a:ext>
            </a:extLst>
          </p:cNvPr>
          <p:cNvGrpSpPr/>
          <p:nvPr userDrawn="1"/>
        </p:nvGrpSpPr>
        <p:grpSpPr>
          <a:xfrm>
            <a:off x="5693239" y="6314169"/>
            <a:ext cx="805521" cy="529389"/>
            <a:chOff x="5778584" y="6325677"/>
            <a:chExt cx="805521" cy="529389"/>
          </a:xfrm>
        </p:grpSpPr>
        <p:pic>
          <p:nvPicPr>
            <p:cNvPr id="10" name="Picture 9">
              <a:hlinkClick r:id="" action="ppaction://hlinkshowjump?jump=firstslide"/>
              <a:extLst>
                <a:ext uri="{FF2B5EF4-FFF2-40B4-BE49-F238E27FC236}">
                  <a16:creationId xmlns:a16="http://schemas.microsoft.com/office/drawing/2014/main" id="{128DB713-A925-E940-9C1F-35CFB2B255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6650" y="6325677"/>
              <a:ext cx="529389" cy="529389"/>
            </a:xfrm>
            <a:prstGeom prst="rect">
              <a:avLst/>
            </a:prstGeom>
            <a:effectLst>
              <a:outerShdw blurRad="50800" dist="38100" dir="8100000" algn="tr" rotWithShape="0">
                <a:prstClr val="black">
                  <a:alpha val="40000"/>
                </a:prstClr>
              </a:outerShdw>
            </a:effectLst>
          </p:spPr>
        </p:pic>
        <p:pic>
          <p:nvPicPr>
            <p:cNvPr id="11" name="Picture 10">
              <a:hlinkClick r:id="" action="ppaction://hlinkshowjump?jump=nextslide"/>
              <a:extLst>
                <a:ext uri="{FF2B5EF4-FFF2-40B4-BE49-F238E27FC236}">
                  <a16:creationId xmlns:a16="http://schemas.microsoft.com/office/drawing/2014/main" id="{28ADE026-D255-0E46-A4EC-CE36DFF08EE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57190" y="6586741"/>
              <a:ext cx="126915" cy="191883"/>
            </a:xfrm>
            <a:prstGeom prst="rect">
              <a:avLst/>
            </a:prstGeom>
            <a:effectLst>
              <a:outerShdw blurRad="50800" dist="38100" dir="8100000" algn="tr" rotWithShape="0">
                <a:prstClr val="black">
                  <a:alpha val="40000"/>
                </a:prstClr>
              </a:outerShdw>
            </a:effectLst>
          </p:spPr>
        </p:pic>
        <p:pic>
          <p:nvPicPr>
            <p:cNvPr id="12" name="Picture 11">
              <a:hlinkClick r:id="" action="ppaction://hlinkshowjump?jump=previousslide"/>
              <a:extLst>
                <a:ext uri="{FF2B5EF4-FFF2-40B4-BE49-F238E27FC236}">
                  <a16:creationId xmlns:a16="http://schemas.microsoft.com/office/drawing/2014/main" id="{19B62DC2-97D1-B64B-869E-DEBA545BEC1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10800000">
              <a:off x="5778584" y="6586741"/>
              <a:ext cx="126915" cy="191883"/>
            </a:xfrm>
            <a:prstGeom prst="rect">
              <a:avLst/>
            </a:prstGeom>
            <a:effectLst>
              <a:outerShdw blurRad="50800" dist="38100" dir="8100000" algn="tr" rotWithShape="0">
                <a:prstClr val="black">
                  <a:alpha val="40000"/>
                </a:prstClr>
              </a:outerShdw>
            </a:effectLst>
          </p:spPr>
        </p:pic>
      </p:grpSp>
      <p:sp>
        <p:nvSpPr>
          <p:cNvPr id="13" name="TextBox 12">
            <a:extLst>
              <a:ext uri="{FF2B5EF4-FFF2-40B4-BE49-F238E27FC236}">
                <a16:creationId xmlns:a16="http://schemas.microsoft.com/office/drawing/2014/main" id="{B1DF492A-81AD-5D4A-A943-32E917C1B56B}"/>
              </a:ext>
            </a:extLst>
          </p:cNvPr>
          <p:cNvSpPr txBox="1"/>
          <p:nvPr userDrawn="1"/>
        </p:nvSpPr>
        <p:spPr>
          <a:xfrm>
            <a:off x="24732" y="6510902"/>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 Anh 10 i</a:t>
            </a:r>
            <a:r>
              <a:rPr lang="en-US" sz="1400" baseline="0" dirty="0">
                <a:solidFill>
                  <a:schemeClr val="bg1"/>
                </a:solidFill>
              </a:rPr>
              <a:t>-Learn Smart World </a:t>
            </a:r>
            <a:endParaRPr lang="en-US" sz="1400" dirty="0">
              <a:solidFill>
                <a:schemeClr val="bg1"/>
              </a:solidFill>
            </a:endParaRPr>
          </a:p>
        </p:txBody>
      </p:sp>
      <p:pic>
        <p:nvPicPr>
          <p:cNvPr id="14" name="Picture 13">
            <a:extLst>
              <a:ext uri="{FF2B5EF4-FFF2-40B4-BE49-F238E27FC236}">
                <a16:creationId xmlns:a16="http://schemas.microsoft.com/office/drawing/2014/main" id="{F97DD529-7747-654A-B7AB-AFCA57F9881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26018" y="6396200"/>
            <a:ext cx="814608" cy="41529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3A436751-F2B7-3544-9527-8B13899DC1B3}"/>
              </a:ext>
            </a:extLst>
          </p:cNvPr>
          <p:cNvSpPr txBox="1"/>
          <p:nvPr userDrawn="1"/>
        </p:nvSpPr>
        <p:spPr>
          <a:xfrm>
            <a:off x="82240" y="-48141"/>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Unit 9</a:t>
            </a:r>
          </a:p>
        </p:txBody>
      </p:sp>
    </p:spTree>
    <p:extLst>
      <p:ext uri="{BB962C8B-B14F-4D97-AF65-F5344CB8AC3E}">
        <p14:creationId xmlns:p14="http://schemas.microsoft.com/office/powerpoint/2010/main" val="120749363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eduhome.com.vn/" TargetMode="External"/><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7"/>
            <a:ext cx="12192000" cy="6861047"/>
          </a:xfrm>
          <a:prstGeom prst="rect">
            <a:avLst/>
          </a:prstGeom>
        </p:spPr>
      </p:pic>
      <p:sp>
        <p:nvSpPr>
          <p:cNvPr id="5" name="Rectangle 4"/>
          <p:cNvSpPr/>
          <p:nvPr/>
        </p:nvSpPr>
        <p:spPr>
          <a:xfrm>
            <a:off x="5060685" y="2457473"/>
            <a:ext cx="6844938" cy="2431435"/>
          </a:xfrm>
          <a:prstGeom prst="rect">
            <a:avLst/>
          </a:prstGeom>
        </p:spPr>
        <p:txBody>
          <a:bodyPr wrap="square">
            <a:spAutoFit/>
          </a:bodyPr>
          <a:lstStyle/>
          <a:p>
            <a:pPr algn="ctr"/>
            <a:r>
              <a:rPr lang="en-US" sz="4400" b="1" dirty="0">
                <a:solidFill>
                  <a:srgbClr val="0070C0"/>
                </a:solidFill>
                <a:ea typeface="Times New Roman" panose="02020603050405020304" pitchFamily="18" charset="0"/>
                <a:cs typeface="Arial" panose="020B0604020202020204" pitchFamily="34" charset="0"/>
              </a:rPr>
              <a:t>UNIT 9: TRAVEL AND TOURISM</a:t>
            </a:r>
          </a:p>
          <a:p>
            <a:pPr algn="ctr"/>
            <a:r>
              <a:rPr lang="en-US" sz="3200" b="1" dirty="0">
                <a:solidFill>
                  <a:srgbClr val="00B050"/>
                </a:solidFill>
                <a:ea typeface="Times New Roman" panose="02020603050405020304" pitchFamily="18" charset="0"/>
                <a:cs typeface="Arial" panose="020B0604020202020204" pitchFamily="34" charset="0"/>
              </a:rPr>
              <a:t>Lesson 3.2 – Writing</a:t>
            </a:r>
          </a:p>
          <a:p>
            <a:pPr algn="ctr"/>
            <a:r>
              <a:rPr lang="en-US" sz="3200" b="1" dirty="0">
                <a:solidFill>
                  <a:schemeClr val="accent6">
                    <a:lumMod val="50000"/>
                  </a:schemeClr>
                </a:solidFill>
                <a:ea typeface="Times New Roman" panose="02020603050405020304" pitchFamily="18" charset="0"/>
                <a:cs typeface="Arial" panose="020B0604020202020204" pitchFamily="34" charset="0"/>
              </a:rPr>
              <a:t> </a:t>
            </a:r>
            <a:r>
              <a:rPr lang="en-US" sz="3200" b="1" dirty="0">
                <a:solidFill>
                  <a:srgbClr val="FF0000"/>
                </a:solidFill>
                <a:ea typeface="Times New Roman" panose="02020603050405020304" pitchFamily="18" charset="0"/>
                <a:cs typeface="Arial" panose="020B0604020202020204" pitchFamily="34" charset="0"/>
              </a:rPr>
              <a:t>Page 81</a:t>
            </a:r>
            <a:endParaRPr lang="en-US" sz="3200" b="1" dirty="0">
              <a:solidFill>
                <a:srgbClr val="FF0000"/>
              </a:solidFill>
              <a:cs typeface="Arial" panose="020B0604020202020204" pitchFamily="34" charset="0"/>
            </a:endParaRPr>
          </a:p>
        </p:txBody>
      </p:sp>
    </p:spTree>
    <p:extLst>
      <p:ext uri="{BB962C8B-B14F-4D97-AF65-F5344CB8AC3E}">
        <p14:creationId xmlns:p14="http://schemas.microsoft.com/office/powerpoint/2010/main" val="138735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8AFD8F-865E-285E-CEAD-5113B7618144}"/>
              </a:ext>
            </a:extLst>
          </p:cNvPr>
          <p:cNvSpPr txBox="1"/>
          <p:nvPr/>
        </p:nvSpPr>
        <p:spPr>
          <a:xfrm>
            <a:off x="53487" y="337328"/>
            <a:ext cx="2515543" cy="52322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x-none"/>
            </a:defPPr>
            <a:lvl1pPr>
              <a:defRPr sz="2400" b="1">
                <a:solidFill>
                  <a:schemeClr val="bg1"/>
                </a:solidFill>
              </a:defRPr>
            </a:lvl1pPr>
          </a:lstStyle>
          <a:p>
            <a:r>
              <a:rPr lang="en-US" sz="2800" dirty="0"/>
              <a:t>Pre writing</a:t>
            </a:r>
          </a:p>
        </p:txBody>
      </p:sp>
      <p:sp>
        <p:nvSpPr>
          <p:cNvPr id="6" name="TextBox 5">
            <a:extLst>
              <a:ext uri="{FF2B5EF4-FFF2-40B4-BE49-F238E27FC236}">
                <a16:creationId xmlns:a16="http://schemas.microsoft.com/office/drawing/2014/main" id="{1D82315C-A551-A236-A71D-2F63A99E654D}"/>
              </a:ext>
            </a:extLst>
          </p:cNvPr>
          <p:cNvSpPr txBox="1"/>
          <p:nvPr/>
        </p:nvSpPr>
        <p:spPr>
          <a:xfrm>
            <a:off x="53487" y="895269"/>
            <a:ext cx="12192000" cy="1077218"/>
          </a:xfrm>
          <a:prstGeom prst="rect">
            <a:avLst/>
          </a:prstGeom>
          <a:noFill/>
        </p:spPr>
        <p:txBody>
          <a:bodyPr wrap="square">
            <a:spAutoFit/>
          </a:bodyPr>
          <a:lstStyle/>
          <a:p>
            <a:pPr marL="342900" indent="-342900">
              <a:buAutoNum type="alphaLcPeriod"/>
            </a:pPr>
            <a:r>
              <a:rPr lang="en-US" sz="3200" b="1" i="0" dirty="0">
                <a:solidFill>
                  <a:srgbClr val="002060"/>
                </a:solidFill>
                <a:effectLst/>
              </a:rPr>
              <a:t> You're opening a new eco resort and want to write about it on your resort's website. In pairs: Discuss the following points.</a:t>
            </a:r>
            <a:endParaRPr lang="en-US" sz="3200" b="1" dirty="0">
              <a:solidFill>
                <a:srgbClr val="FF0000"/>
              </a:solidFill>
            </a:endParaRPr>
          </a:p>
        </p:txBody>
      </p:sp>
      <p:pic>
        <p:nvPicPr>
          <p:cNvPr id="7" name="Picture 2" descr="Free Speech bubble 1195466 PNG with Transparent Background">
            <a:extLst>
              <a:ext uri="{FF2B5EF4-FFF2-40B4-BE49-F238E27FC236}">
                <a16:creationId xmlns:a16="http://schemas.microsoft.com/office/drawing/2014/main" id="{7DC02C21-248B-2A3B-0813-DD68F507D10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39545" y="29706"/>
            <a:ext cx="1152455" cy="7350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CC4D16D-85CD-C504-9326-5D32733CB206}"/>
              </a:ext>
            </a:extLst>
          </p:cNvPr>
          <p:cNvSpPr txBox="1"/>
          <p:nvPr/>
        </p:nvSpPr>
        <p:spPr>
          <a:xfrm>
            <a:off x="53487" y="2184907"/>
            <a:ext cx="7609838" cy="3539430"/>
          </a:xfrm>
          <a:prstGeom prst="rect">
            <a:avLst/>
          </a:prstGeom>
          <a:noFill/>
        </p:spPr>
        <p:txBody>
          <a:bodyPr wrap="square">
            <a:spAutoFit/>
          </a:bodyPr>
          <a:lstStyle/>
          <a:p>
            <a:r>
              <a:rPr lang="en-US" sz="3200" b="0" i="0" dirty="0">
                <a:solidFill>
                  <a:srgbClr val="002060"/>
                </a:solidFill>
                <a:effectLst/>
              </a:rPr>
              <a:t>• What your resort is called</a:t>
            </a:r>
            <a:br>
              <a:rPr lang="en-US" sz="3200" b="0" i="0" dirty="0">
                <a:solidFill>
                  <a:srgbClr val="002060"/>
                </a:solidFill>
                <a:effectLst/>
              </a:rPr>
            </a:br>
            <a:r>
              <a:rPr lang="en-US" sz="3200" b="0" i="0" dirty="0">
                <a:solidFill>
                  <a:srgbClr val="002060"/>
                </a:solidFill>
                <a:effectLst/>
              </a:rPr>
              <a:t>• Where your resort is located</a:t>
            </a:r>
            <a:br>
              <a:rPr lang="en-US" sz="3200" b="0" i="0" dirty="0">
                <a:solidFill>
                  <a:srgbClr val="002060"/>
                </a:solidFill>
                <a:effectLst/>
              </a:rPr>
            </a:br>
            <a:r>
              <a:rPr lang="en-US" sz="3200" b="0" i="0" dirty="0">
                <a:solidFill>
                  <a:srgbClr val="002060"/>
                </a:solidFill>
                <a:effectLst/>
              </a:rPr>
              <a:t>• What the rooms are like</a:t>
            </a:r>
            <a:br>
              <a:rPr lang="en-US" sz="3200" b="0" i="0" dirty="0">
                <a:solidFill>
                  <a:srgbClr val="002060"/>
                </a:solidFill>
                <a:effectLst/>
              </a:rPr>
            </a:br>
            <a:r>
              <a:rPr lang="en-US" sz="3200" b="0" i="0" dirty="0">
                <a:solidFill>
                  <a:srgbClr val="002060"/>
                </a:solidFill>
                <a:effectLst/>
              </a:rPr>
              <a:t>• What the restaurants are like</a:t>
            </a:r>
            <a:br>
              <a:rPr lang="en-US" sz="3200" b="0" i="0" dirty="0">
                <a:solidFill>
                  <a:srgbClr val="002060"/>
                </a:solidFill>
                <a:effectLst/>
              </a:rPr>
            </a:br>
            <a:r>
              <a:rPr lang="en-US" sz="3200" b="0" i="0" dirty="0">
                <a:solidFill>
                  <a:srgbClr val="002060"/>
                </a:solidFill>
                <a:effectLst/>
              </a:rPr>
              <a:t>• What kind of activities your guests can do</a:t>
            </a:r>
            <a:br>
              <a:rPr lang="en-US" sz="3200" b="0" i="0" dirty="0">
                <a:solidFill>
                  <a:srgbClr val="002060"/>
                </a:solidFill>
                <a:effectLst/>
              </a:rPr>
            </a:br>
            <a:r>
              <a:rPr lang="en-US" sz="3200" b="0" i="0" dirty="0">
                <a:solidFill>
                  <a:srgbClr val="002060"/>
                </a:solidFill>
                <a:effectLst/>
              </a:rPr>
              <a:t>• Why people should stay at your resort</a:t>
            </a:r>
            <a:br>
              <a:rPr lang="en-US" sz="3200" b="0" i="0" dirty="0">
                <a:solidFill>
                  <a:srgbClr val="002060"/>
                </a:solidFill>
                <a:effectLst/>
              </a:rPr>
            </a:br>
            <a:r>
              <a:rPr lang="en-US" sz="3200" b="0" i="0" dirty="0">
                <a:solidFill>
                  <a:srgbClr val="002060"/>
                </a:solidFill>
                <a:effectLst/>
              </a:rPr>
              <a:t>• What will make it special?</a:t>
            </a:r>
            <a:r>
              <a:rPr lang="en-US" sz="3200" dirty="0">
                <a:solidFill>
                  <a:srgbClr val="002060"/>
                </a:solidFill>
              </a:rPr>
              <a:t> </a:t>
            </a:r>
          </a:p>
        </p:txBody>
      </p:sp>
      <p:pic>
        <p:nvPicPr>
          <p:cNvPr id="5" name="Picture 4">
            <a:extLst>
              <a:ext uri="{FF2B5EF4-FFF2-40B4-BE49-F238E27FC236}">
                <a16:creationId xmlns:a16="http://schemas.microsoft.com/office/drawing/2014/main" id="{F7EA74DA-4E5F-2CF2-2CB7-F8DD09302E63}"/>
              </a:ext>
            </a:extLst>
          </p:cNvPr>
          <p:cNvPicPr>
            <a:picLocks noChangeAspect="1"/>
          </p:cNvPicPr>
          <p:nvPr/>
        </p:nvPicPr>
        <p:blipFill>
          <a:blip r:embed="rId3"/>
          <a:stretch>
            <a:fillRect/>
          </a:stretch>
        </p:blipFill>
        <p:spPr>
          <a:xfrm>
            <a:off x="7448550" y="2184907"/>
            <a:ext cx="4743450" cy="3076575"/>
          </a:xfrm>
          <a:prstGeom prst="rect">
            <a:avLst/>
          </a:prstGeom>
        </p:spPr>
      </p:pic>
    </p:spTree>
    <p:extLst>
      <p:ext uri="{BB962C8B-B14F-4D97-AF65-F5344CB8AC3E}">
        <p14:creationId xmlns:p14="http://schemas.microsoft.com/office/powerpoint/2010/main" val="2572663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636C1-76DA-BAA1-9468-BC16B53FC03B}"/>
              </a:ext>
            </a:extLst>
          </p:cNvPr>
          <p:cNvPicPr>
            <a:picLocks noChangeAspect="1"/>
          </p:cNvPicPr>
          <p:nvPr/>
        </p:nvPicPr>
        <p:blipFill>
          <a:blip r:embed="rId2"/>
          <a:stretch>
            <a:fillRect/>
          </a:stretch>
        </p:blipFill>
        <p:spPr>
          <a:xfrm>
            <a:off x="159656" y="2143124"/>
            <a:ext cx="11600346" cy="3459389"/>
          </a:xfrm>
          <a:prstGeom prst="rect">
            <a:avLst/>
          </a:prstGeom>
        </p:spPr>
      </p:pic>
      <p:sp>
        <p:nvSpPr>
          <p:cNvPr id="9" name="TextBox 8">
            <a:extLst>
              <a:ext uri="{FF2B5EF4-FFF2-40B4-BE49-F238E27FC236}">
                <a16:creationId xmlns:a16="http://schemas.microsoft.com/office/drawing/2014/main" id="{D8C723EA-8C11-47B8-4FF4-515414E92F7F}"/>
              </a:ext>
            </a:extLst>
          </p:cNvPr>
          <p:cNvSpPr txBox="1"/>
          <p:nvPr/>
        </p:nvSpPr>
        <p:spPr>
          <a:xfrm>
            <a:off x="53487" y="337328"/>
            <a:ext cx="2065599" cy="584775"/>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b="1" dirty="0">
                <a:solidFill>
                  <a:schemeClr val="bg1"/>
                </a:solidFill>
              </a:rPr>
              <a:t>Pre writing</a:t>
            </a:r>
          </a:p>
        </p:txBody>
      </p:sp>
      <p:sp>
        <p:nvSpPr>
          <p:cNvPr id="10" name="TextBox 9">
            <a:extLst>
              <a:ext uri="{FF2B5EF4-FFF2-40B4-BE49-F238E27FC236}">
                <a16:creationId xmlns:a16="http://schemas.microsoft.com/office/drawing/2014/main" id="{A14822CC-B8BD-5F06-D4E6-46608351C313}"/>
              </a:ext>
            </a:extLst>
          </p:cNvPr>
          <p:cNvSpPr txBox="1"/>
          <p:nvPr/>
        </p:nvSpPr>
        <p:spPr>
          <a:xfrm>
            <a:off x="1632337" y="1209449"/>
            <a:ext cx="10019426" cy="584775"/>
          </a:xfrm>
          <a:prstGeom prst="rect">
            <a:avLst/>
          </a:prstGeom>
          <a:noFill/>
        </p:spPr>
        <p:txBody>
          <a:bodyPr wrap="square">
            <a:spAutoFit/>
          </a:bodyPr>
          <a:lstStyle/>
          <a:p>
            <a:r>
              <a:rPr lang="en-US" sz="3200" b="1" i="0" dirty="0">
                <a:solidFill>
                  <a:srgbClr val="002060"/>
                </a:solidFill>
                <a:effectLst/>
              </a:rPr>
              <a:t>b. Note your ideas down using pronouns and possessives.</a:t>
            </a:r>
          </a:p>
        </p:txBody>
      </p:sp>
    </p:spTree>
    <p:extLst>
      <p:ext uri="{BB962C8B-B14F-4D97-AF65-F5344CB8AC3E}">
        <p14:creationId xmlns:p14="http://schemas.microsoft.com/office/powerpoint/2010/main" val="3612062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758D02-01C4-2935-2E6E-3271CB0784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15685"/>
            <a:ext cx="12192000" cy="6429309"/>
          </a:xfrm>
          <a:prstGeom prst="rect">
            <a:avLst/>
          </a:prstGeom>
        </p:spPr>
      </p:pic>
      <p:pic>
        <p:nvPicPr>
          <p:cNvPr id="4" name="Picture 3">
            <a:extLst>
              <a:ext uri="{FF2B5EF4-FFF2-40B4-BE49-F238E27FC236}">
                <a16:creationId xmlns:a16="http://schemas.microsoft.com/office/drawing/2014/main" id="{22529786-23C4-14AF-0A7D-577AEE076EC4}"/>
              </a:ext>
            </a:extLst>
          </p:cNvPr>
          <p:cNvPicPr>
            <a:picLocks noChangeAspect="1"/>
          </p:cNvPicPr>
          <p:nvPr/>
        </p:nvPicPr>
        <p:blipFill>
          <a:blip r:embed="rId3"/>
          <a:stretch>
            <a:fillRect/>
          </a:stretch>
        </p:blipFill>
        <p:spPr>
          <a:xfrm>
            <a:off x="15340" y="418254"/>
            <a:ext cx="4783217" cy="989631"/>
          </a:xfrm>
          <a:prstGeom prst="rect">
            <a:avLst/>
          </a:prstGeom>
        </p:spPr>
      </p:pic>
    </p:spTree>
    <p:extLst>
      <p:ext uri="{BB962C8B-B14F-4D97-AF65-F5344CB8AC3E}">
        <p14:creationId xmlns:p14="http://schemas.microsoft.com/office/powerpoint/2010/main" val="4259883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8520DF-F292-6A71-0708-CE86A443781D}"/>
              </a:ext>
            </a:extLst>
          </p:cNvPr>
          <p:cNvSpPr txBox="1"/>
          <p:nvPr/>
        </p:nvSpPr>
        <p:spPr>
          <a:xfrm>
            <a:off x="653143" y="2179266"/>
            <a:ext cx="11306628" cy="1843582"/>
          </a:xfrm>
          <a:prstGeom prst="rect">
            <a:avLst/>
          </a:prstGeom>
          <a:noFill/>
        </p:spPr>
        <p:txBody>
          <a:bodyPr wrap="square">
            <a:spAutoFit/>
          </a:bodyPr>
          <a:lstStyle/>
          <a:p>
            <a:pPr>
              <a:lnSpc>
                <a:spcPct val="150000"/>
              </a:lnSpc>
            </a:pPr>
            <a:r>
              <a:rPr lang="en-US" sz="4000" b="1" i="0" dirty="0">
                <a:solidFill>
                  <a:srgbClr val="002060"/>
                </a:solidFill>
                <a:effectLst/>
              </a:rPr>
              <a:t>Now, write a description of your resort. Use the Feedback form to help you. Write 120 to 150 words.</a:t>
            </a:r>
            <a:endParaRPr lang="en-US" sz="4000" dirty="0">
              <a:solidFill>
                <a:srgbClr val="002060"/>
              </a:solidFill>
            </a:endParaRPr>
          </a:p>
        </p:txBody>
      </p:sp>
      <p:pic>
        <p:nvPicPr>
          <p:cNvPr id="4" name="Picture 3">
            <a:extLst>
              <a:ext uri="{FF2B5EF4-FFF2-40B4-BE49-F238E27FC236}">
                <a16:creationId xmlns:a16="http://schemas.microsoft.com/office/drawing/2014/main" id="{D9B0FE93-6A8D-7627-5F90-F6D373C6E1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813" y="447284"/>
            <a:ext cx="3879514" cy="802658"/>
          </a:xfrm>
          <a:prstGeom prst="rect">
            <a:avLst/>
          </a:prstGeom>
        </p:spPr>
      </p:pic>
    </p:spTree>
    <p:extLst>
      <p:ext uri="{BB962C8B-B14F-4D97-AF65-F5344CB8AC3E}">
        <p14:creationId xmlns:p14="http://schemas.microsoft.com/office/powerpoint/2010/main" val="337528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808620-3D7B-1CBB-C5ED-8794768C19DE}"/>
              </a:ext>
            </a:extLst>
          </p:cNvPr>
          <p:cNvSpPr txBox="1"/>
          <p:nvPr/>
        </p:nvSpPr>
        <p:spPr>
          <a:xfrm>
            <a:off x="174171" y="509496"/>
            <a:ext cx="12017829" cy="5262979"/>
          </a:xfrm>
          <a:prstGeom prst="rect">
            <a:avLst/>
          </a:prstGeom>
          <a:noFill/>
        </p:spPr>
        <p:txBody>
          <a:bodyPr wrap="square">
            <a:spAutoFit/>
          </a:bodyPr>
          <a:lstStyle/>
          <a:p>
            <a:r>
              <a:rPr lang="en-US" sz="2800" b="0" i="1" u="sng" dirty="0">
                <a:solidFill>
                  <a:srgbClr val="FF0000"/>
                </a:solidFill>
                <a:effectLst/>
              </a:rPr>
              <a:t>Sample answer:</a:t>
            </a:r>
          </a:p>
          <a:p>
            <a:br>
              <a:rPr lang="en-US" sz="2800" b="0" i="1" u="sng" dirty="0">
                <a:solidFill>
                  <a:srgbClr val="000000"/>
                </a:solidFill>
                <a:effectLst/>
              </a:rPr>
            </a:br>
            <a:r>
              <a:rPr lang="en-US" sz="2800" b="0" i="0" dirty="0">
                <a:solidFill>
                  <a:srgbClr val="002060"/>
                </a:solidFill>
                <a:effectLst/>
              </a:rPr>
              <a:t>Eco Star Resort is a new five-star resort in </a:t>
            </a:r>
            <a:r>
              <a:rPr lang="en-US" sz="2800" b="0" i="0" dirty="0" err="1">
                <a:solidFill>
                  <a:srgbClr val="002060"/>
                </a:solidFill>
                <a:effectLst/>
              </a:rPr>
              <a:t>Đà</a:t>
            </a:r>
            <a:r>
              <a:rPr lang="en-US" sz="2800" b="0" i="0" dirty="0">
                <a:solidFill>
                  <a:srgbClr val="002060"/>
                </a:solidFill>
                <a:effectLst/>
              </a:rPr>
              <a:t> </a:t>
            </a:r>
            <a:r>
              <a:rPr lang="en-US" sz="2800" b="0" i="0" dirty="0" err="1">
                <a:solidFill>
                  <a:srgbClr val="002060"/>
                </a:solidFill>
                <a:effectLst/>
              </a:rPr>
              <a:t>Nẵng</a:t>
            </a:r>
            <a:r>
              <a:rPr lang="en-US" sz="2800" b="0" i="0" dirty="0">
                <a:solidFill>
                  <a:srgbClr val="002060"/>
                </a:solidFill>
                <a:effectLst/>
              </a:rPr>
              <a:t>, Vietnam. It is located next to a big private beach. All our bungalows are made from bamboo. Each bungalow has a private swimming pool, king-sized double bed, and a view of the beach.</a:t>
            </a:r>
          </a:p>
          <a:p>
            <a:r>
              <a:rPr lang="en-US" sz="2800" b="0" i="0" dirty="0">
                <a:solidFill>
                  <a:srgbClr val="002060"/>
                </a:solidFill>
                <a:effectLst/>
              </a:rPr>
              <a:t>We have two restaurants serving delicious Vietnamese food made from local ingredients. You can eat a buffet breakfast in the morning while listening to the sound of the sea. You can try fishing in the sea if you would like to catch your own</a:t>
            </a:r>
          </a:p>
          <a:p>
            <a:r>
              <a:rPr lang="en-US" sz="2800" b="0" i="0" dirty="0">
                <a:solidFill>
                  <a:srgbClr val="002060"/>
                </a:solidFill>
                <a:effectLst/>
              </a:rPr>
              <a:t>lunch. When you are not relaxing on the beach, why not go on a boat trip to a nearby island? We also have daily trips to the waterfalls by bicycles for our guests.</a:t>
            </a:r>
          </a:p>
          <a:p>
            <a:r>
              <a:rPr lang="en-US" sz="2800" b="0" i="0" dirty="0">
                <a:solidFill>
                  <a:srgbClr val="002060"/>
                </a:solidFill>
                <a:effectLst/>
              </a:rPr>
              <a:t>Families will love the water park and amusement park. There are lots of exciting rides. So why don't you book your next vacation with us?</a:t>
            </a:r>
            <a:endParaRPr lang="en-US" sz="2800" dirty="0">
              <a:solidFill>
                <a:srgbClr val="002060"/>
              </a:solidFill>
            </a:endParaRPr>
          </a:p>
        </p:txBody>
      </p:sp>
    </p:spTree>
    <p:extLst>
      <p:ext uri="{BB962C8B-B14F-4D97-AF65-F5344CB8AC3E}">
        <p14:creationId xmlns:p14="http://schemas.microsoft.com/office/powerpoint/2010/main" val="1496263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B62053-EAF1-7D6D-B638-1A41713954B7}"/>
              </a:ext>
            </a:extLst>
          </p:cNvPr>
          <p:cNvSpPr txBox="1"/>
          <p:nvPr/>
        </p:nvSpPr>
        <p:spPr>
          <a:xfrm>
            <a:off x="174171" y="2342507"/>
            <a:ext cx="12017829" cy="2795509"/>
          </a:xfrm>
          <a:prstGeom prst="rect">
            <a:avLst/>
          </a:prstGeom>
          <a:noFill/>
        </p:spPr>
        <p:txBody>
          <a:bodyPr wrap="square">
            <a:spAutoFit/>
          </a:bodyPr>
          <a:lstStyle/>
          <a:p>
            <a:pPr>
              <a:lnSpc>
                <a:spcPct val="150000"/>
              </a:lnSpc>
            </a:pPr>
            <a:r>
              <a:rPr lang="en-US" sz="2800" b="0" i="0" dirty="0">
                <a:solidFill>
                  <a:srgbClr val="002060"/>
                </a:solidFill>
                <a:effectLst/>
              </a:rPr>
              <a:t>The description follows the model and uses pronouns and possessives    </a:t>
            </a:r>
            <a:r>
              <a:rPr lang="en-US" sz="2800" b="0" i="0" dirty="0">
                <a:solidFill>
                  <a:srgbClr val="002060"/>
                </a:solidFill>
                <a:effectLst/>
                <a:sym typeface="Wingdings" panose="05000000000000000000" pitchFamily="2" charset="2"/>
              </a:rPr>
              <a:t>  </a:t>
            </a:r>
            <a:r>
              <a:rPr lang="en-US" sz="2800" b="0" i="0" dirty="0">
                <a:solidFill>
                  <a:srgbClr val="002060"/>
                </a:solidFill>
                <a:effectLst/>
              </a:rPr>
              <a:t> </a:t>
            </a:r>
          </a:p>
          <a:p>
            <a:pPr>
              <a:lnSpc>
                <a:spcPct val="150000"/>
              </a:lnSpc>
            </a:pPr>
            <a:r>
              <a:rPr lang="en-US" sz="3200" dirty="0">
                <a:solidFill>
                  <a:srgbClr val="002060"/>
                </a:solidFill>
              </a:rPr>
              <a:t>It is interesting.(Suggest ideas, if not.)</a:t>
            </a:r>
            <a:r>
              <a:rPr lang="en-US" sz="2800" b="0" i="0" dirty="0">
                <a:solidFill>
                  <a:srgbClr val="002060"/>
                </a:solidFill>
                <a:effectLst/>
              </a:rPr>
              <a:t>  			        		    </a:t>
            </a:r>
            <a:r>
              <a:rPr lang="en-US" sz="2800" b="0" i="0" dirty="0">
                <a:solidFill>
                  <a:srgbClr val="002060"/>
                </a:solidFill>
                <a:effectLst/>
                <a:sym typeface="Wingdings" panose="05000000000000000000" pitchFamily="2" charset="2"/>
              </a:rPr>
              <a:t>  </a:t>
            </a:r>
            <a:endParaRPr lang="en-US" sz="2800" b="0" i="0" dirty="0">
              <a:solidFill>
                <a:srgbClr val="002060"/>
              </a:solidFill>
              <a:effectLst/>
            </a:endParaRPr>
          </a:p>
          <a:p>
            <a:pPr>
              <a:lnSpc>
                <a:spcPct val="150000"/>
              </a:lnSpc>
            </a:pPr>
            <a:r>
              <a:rPr lang="en-US" sz="3200" dirty="0">
                <a:solidFill>
                  <a:srgbClr val="002060"/>
                </a:solidFill>
              </a:rPr>
              <a:t>I can understand everything                                                   </a:t>
            </a:r>
            <a:r>
              <a:rPr lang="en-US" sz="2800" dirty="0">
                <a:solidFill>
                  <a:srgbClr val="002060"/>
                </a:solidFill>
              </a:rPr>
              <a:t>	    </a:t>
            </a:r>
            <a:r>
              <a:rPr lang="en-US" sz="2800" b="0" i="0" dirty="0">
                <a:solidFill>
                  <a:srgbClr val="002060"/>
                </a:solidFill>
                <a:effectLst/>
                <a:sym typeface="Wingdings" panose="05000000000000000000" pitchFamily="2" charset="2"/>
              </a:rPr>
              <a:t>  </a:t>
            </a:r>
            <a:endParaRPr lang="en-US" sz="2800" dirty="0">
              <a:solidFill>
                <a:srgbClr val="002060"/>
              </a:solidFill>
            </a:endParaRPr>
          </a:p>
          <a:p>
            <a:pPr>
              <a:lnSpc>
                <a:spcPct val="150000"/>
              </a:lnSpc>
            </a:pPr>
            <a:r>
              <a:rPr lang="en-US" sz="2800" dirty="0">
                <a:solidFill>
                  <a:srgbClr val="002060"/>
                </a:solidFill>
              </a:rPr>
              <a:t>(Underline anything you don’t understand)</a:t>
            </a:r>
          </a:p>
        </p:txBody>
      </p:sp>
      <p:pic>
        <p:nvPicPr>
          <p:cNvPr id="4" name="Picture 3">
            <a:extLst>
              <a:ext uri="{FF2B5EF4-FFF2-40B4-BE49-F238E27FC236}">
                <a16:creationId xmlns:a16="http://schemas.microsoft.com/office/drawing/2014/main" id="{2C4D8BE8-C0E1-A2FC-8474-EE759F41CB20}"/>
              </a:ext>
            </a:extLst>
          </p:cNvPr>
          <p:cNvPicPr>
            <a:picLocks noChangeAspect="1"/>
          </p:cNvPicPr>
          <p:nvPr/>
        </p:nvPicPr>
        <p:blipFill>
          <a:blip r:embed="rId3"/>
          <a:stretch>
            <a:fillRect/>
          </a:stretch>
        </p:blipFill>
        <p:spPr>
          <a:xfrm>
            <a:off x="3737940" y="448347"/>
            <a:ext cx="4832143" cy="1166017"/>
          </a:xfrm>
          <a:prstGeom prst="rect">
            <a:avLst/>
          </a:prstGeom>
        </p:spPr>
      </p:pic>
    </p:spTree>
    <p:extLst>
      <p:ext uri="{BB962C8B-B14F-4D97-AF65-F5344CB8AC3E}">
        <p14:creationId xmlns:p14="http://schemas.microsoft.com/office/powerpoint/2010/main" val="261767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 y="-934343"/>
            <a:ext cx="12395200" cy="8262740"/>
          </a:xfrm>
          <a:prstGeom prst="rect">
            <a:avLst/>
          </a:prstGeom>
        </p:spPr>
      </p:pic>
      <p:sp>
        <p:nvSpPr>
          <p:cNvPr id="6" name="TextBox 5"/>
          <p:cNvSpPr txBox="1"/>
          <p:nvPr/>
        </p:nvSpPr>
        <p:spPr>
          <a:xfrm>
            <a:off x="1001949" y="1118679"/>
            <a:ext cx="3083669" cy="646331"/>
          </a:xfrm>
          <a:prstGeom prst="rect">
            <a:avLst/>
          </a:prstGeom>
          <a:solidFill>
            <a:srgbClr val="00B050"/>
          </a:solidFill>
        </p:spPr>
        <p:txBody>
          <a:bodyPr wrap="square" rtlCol="0">
            <a:spAutoFit/>
          </a:bodyPr>
          <a:lstStyle/>
          <a:p>
            <a:r>
              <a:rPr lang="en-US" sz="3600" b="1" dirty="0">
                <a:solidFill>
                  <a:schemeClr val="bg1"/>
                </a:solidFill>
              </a:rPr>
              <a:t>Consolidation</a:t>
            </a:r>
          </a:p>
        </p:txBody>
      </p:sp>
    </p:spTree>
    <p:extLst>
      <p:ext uri="{BB962C8B-B14F-4D97-AF65-F5344CB8AC3E}">
        <p14:creationId xmlns:p14="http://schemas.microsoft.com/office/powerpoint/2010/main" val="2421208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0560" y="601647"/>
            <a:ext cx="8605520" cy="707886"/>
          </a:xfrm>
          <a:prstGeom prst="rect">
            <a:avLst/>
          </a:prstGeom>
        </p:spPr>
        <p:txBody>
          <a:bodyPr wrap="square">
            <a:spAutoFit/>
          </a:bodyPr>
          <a:lstStyle/>
          <a:p>
            <a:r>
              <a:rPr lang="en-US" sz="4000" b="1" dirty="0">
                <a:solidFill>
                  <a:srgbClr val="0070C0"/>
                </a:solidFill>
              </a:rPr>
              <a:t>Today’s lesson </a:t>
            </a:r>
            <a:endParaRPr lang="en-US" sz="4000" dirty="0">
              <a:solidFill>
                <a:srgbClr val="0070C0"/>
              </a:solidFill>
            </a:endParaRPr>
          </a:p>
        </p:txBody>
      </p:sp>
      <p:sp>
        <p:nvSpPr>
          <p:cNvPr id="5" name="TextBox 4"/>
          <p:cNvSpPr txBox="1"/>
          <p:nvPr/>
        </p:nvSpPr>
        <p:spPr>
          <a:xfrm>
            <a:off x="291841" y="601647"/>
            <a:ext cx="2548636" cy="646331"/>
          </a:xfrm>
          <a:prstGeom prst="rect">
            <a:avLst/>
          </a:prstGeom>
          <a:solidFill>
            <a:srgbClr val="00B050"/>
          </a:solidFill>
        </p:spPr>
        <p:txBody>
          <a:bodyPr wrap="square" rtlCol="0">
            <a:spAutoFit/>
          </a:bodyPr>
          <a:lstStyle/>
          <a:p>
            <a:r>
              <a:rPr lang="en-US" sz="3600" b="1" dirty="0">
                <a:solidFill>
                  <a:schemeClr val="bg1"/>
                </a:solidFill>
              </a:rPr>
              <a:t>Wrap-up</a:t>
            </a:r>
          </a:p>
        </p:txBody>
      </p:sp>
      <p:sp>
        <p:nvSpPr>
          <p:cNvPr id="7" name="TextBox 6">
            <a:extLst>
              <a:ext uri="{FF2B5EF4-FFF2-40B4-BE49-F238E27FC236}">
                <a16:creationId xmlns:a16="http://schemas.microsoft.com/office/drawing/2014/main" id="{07502530-C625-D77E-B733-4F4137A26EA7}"/>
              </a:ext>
            </a:extLst>
          </p:cNvPr>
          <p:cNvSpPr txBox="1"/>
          <p:nvPr/>
        </p:nvSpPr>
        <p:spPr>
          <a:xfrm>
            <a:off x="696740" y="1628507"/>
            <a:ext cx="11017740" cy="3600986"/>
          </a:xfrm>
          <a:prstGeom prst="rect">
            <a:avLst/>
          </a:prstGeom>
          <a:noFill/>
        </p:spPr>
        <p:txBody>
          <a:bodyPr wrap="square" rtlCol="0">
            <a:spAutoFit/>
          </a:bodyPr>
          <a:lstStyle/>
          <a:p>
            <a:r>
              <a:rPr lang="en-US" sz="3600" b="1" dirty="0">
                <a:solidFill>
                  <a:srgbClr val="002060"/>
                </a:solidFill>
                <a:ea typeface="Calibri" panose="020F0502020204030204" pitchFamily="34" charset="0"/>
                <a:cs typeface="JDCLK L+ Frutiger LT Std"/>
              </a:rPr>
              <a:t>A description essay of an eco resort: </a:t>
            </a:r>
            <a:endParaRPr lang="en-US" sz="3600" b="1" dirty="0">
              <a:solidFill>
                <a:srgbClr val="FF0000"/>
              </a:solidFill>
            </a:endParaRPr>
          </a:p>
          <a:p>
            <a:pPr marL="514350" indent="-514350">
              <a:buFont typeface="+mj-lt"/>
              <a:buAutoNum type="arabicPeriod"/>
            </a:pPr>
            <a:r>
              <a:rPr lang="en-US" sz="3200" dirty="0">
                <a:solidFill>
                  <a:srgbClr val="002060"/>
                </a:solidFill>
              </a:rPr>
              <a:t>Name of the resort </a:t>
            </a:r>
          </a:p>
          <a:p>
            <a:pPr marL="514350" indent="-514350">
              <a:buFont typeface="+mj-lt"/>
              <a:buAutoNum type="arabicPeriod"/>
            </a:pPr>
            <a:r>
              <a:rPr lang="en-US" sz="3200" dirty="0">
                <a:solidFill>
                  <a:srgbClr val="002060"/>
                </a:solidFill>
              </a:rPr>
              <a:t>Location </a:t>
            </a:r>
          </a:p>
          <a:p>
            <a:pPr marL="514350" indent="-514350">
              <a:buFont typeface="+mj-lt"/>
              <a:buAutoNum type="arabicPeriod"/>
            </a:pPr>
            <a:r>
              <a:rPr lang="en-US" sz="3200" dirty="0">
                <a:solidFill>
                  <a:srgbClr val="002060"/>
                </a:solidFill>
              </a:rPr>
              <a:t>What the room/ restaurant like</a:t>
            </a:r>
          </a:p>
          <a:p>
            <a:pPr marL="514350" indent="-514350">
              <a:buFont typeface="+mj-lt"/>
              <a:buAutoNum type="arabicPeriod"/>
            </a:pPr>
            <a:r>
              <a:rPr lang="en-US" sz="3200" dirty="0">
                <a:solidFill>
                  <a:srgbClr val="002060"/>
                </a:solidFill>
              </a:rPr>
              <a:t>Activities guests can do</a:t>
            </a:r>
          </a:p>
          <a:p>
            <a:pPr marL="514350" indent="-514350">
              <a:buFont typeface="+mj-lt"/>
              <a:buAutoNum type="arabicPeriod"/>
            </a:pPr>
            <a:r>
              <a:rPr lang="en-US" sz="3200" dirty="0">
                <a:solidFill>
                  <a:srgbClr val="002060"/>
                </a:solidFill>
              </a:rPr>
              <a:t>Reasons guests should stay there</a:t>
            </a:r>
          </a:p>
          <a:p>
            <a:pPr marL="514350" indent="-514350">
              <a:buFont typeface="+mj-lt"/>
              <a:buAutoNum type="arabicPeriod"/>
            </a:pPr>
            <a:r>
              <a:rPr lang="en-US" sz="3200" dirty="0">
                <a:solidFill>
                  <a:srgbClr val="002060"/>
                </a:solidFill>
              </a:rPr>
              <a:t>Special things about the resort </a:t>
            </a:r>
          </a:p>
        </p:txBody>
      </p:sp>
    </p:spTree>
    <p:extLst>
      <p:ext uri="{BB962C8B-B14F-4D97-AF65-F5344CB8AC3E}">
        <p14:creationId xmlns:p14="http://schemas.microsoft.com/office/powerpoint/2010/main" val="58738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9657" y="0"/>
            <a:ext cx="11262343" cy="1306978"/>
          </a:xfrm>
          <a:prstGeom prst="rect">
            <a:avLst/>
          </a:prstGeom>
        </p:spPr>
      </p:pic>
      <p:sp>
        <p:nvSpPr>
          <p:cNvPr id="5" name="TextBox 4">
            <a:extLst>
              <a:ext uri="{FF2B5EF4-FFF2-40B4-BE49-F238E27FC236}">
                <a16:creationId xmlns:a16="http://schemas.microsoft.com/office/drawing/2014/main" id="{19E93769-B85E-A09B-2F32-73DEB349EA57}"/>
              </a:ext>
            </a:extLst>
          </p:cNvPr>
          <p:cNvSpPr txBox="1"/>
          <p:nvPr/>
        </p:nvSpPr>
        <p:spPr>
          <a:xfrm>
            <a:off x="384999" y="1659806"/>
            <a:ext cx="11807001" cy="4031873"/>
          </a:xfrm>
          <a:prstGeom prst="rect">
            <a:avLst/>
          </a:prstGeom>
          <a:noFill/>
        </p:spPr>
        <p:txBody>
          <a:bodyPr wrap="square">
            <a:spAutoFit/>
          </a:bodyPr>
          <a:lstStyle/>
          <a:p>
            <a:pPr marL="457200" marR="0" indent="-457200">
              <a:spcBef>
                <a:spcPts val="0"/>
              </a:spcBef>
              <a:spcAft>
                <a:spcPts val="0"/>
              </a:spcAft>
              <a:buFont typeface="Arial" panose="020B0604020202020204" pitchFamily="34" charset="0"/>
              <a:buChar char="•"/>
            </a:pPr>
            <a:r>
              <a:rPr lang="en-US" sz="3200" dirty="0">
                <a:solidFill>
                  <a:srgbClr val="002060"/>
                </a:solidFill>
                <a:effectLst/>
                <a:ea typeface="Times New Roman" panose="02020603050405020304" pitchFamily="18" charset="0"/>
              </a:rPr>
              <a:t>Rewrite your “</a:t>
            </a:r>
            <a:r>
              <a:rPr lang="en-US" sz="3200" i="1" dirty="0">
                <a:solidFill>
                  <a:srgbClr val="002060"/>
                </a:solidFill>
                <a:effectLst/>
                <a:ea typeface="Times New Roman" panose="02020603050405020304" pitchFamily="18" charset="0"/>
              </a:rPr>
              <a:t>description of an eco resort” </a:t>
            </a:r>
            <a:r>
              <a:rPr lang="en-US" sz="3200" dirty="0">
                <a:solidFill>
                  <a:srgbClr val="002060"/>
                </a:solidFill>
                <a:effectLst/>
                <a:ea typeface="Times New Roman" panose="02020603050405020304" pitchFamily="18" charset="0"/>
              </a:rPr>
              <a:t>after </a:t>
            </a:r>
            <a:r>
              <a:rPr lang="en-US" sz="3200" dirty="0">
                <a:solidFill>
                  <a:srgbClr val="002060"/>
                </a:solidFill>
                <a:ea typeface="Times New Roman" panose="02020603050405020304" pitchFamily="18" charset="0"/>
              </a:rPr>
              <a:t>getting feedback </a:t>
            </a:r>
          </a:p>
          <a:p>
            <a:pPr marL="457200" marR="0" indent="-457200">
              <a:spcBef>
                <a:spcPts val="0"/>
              </a:spcBef>
              <a:spcAft>
                <a:spcPts val="0"/>
              </a:spcAft>
              <a:buFont typeface="Arial" panose="020B0604020202020204" pitchFamily="34" charset="0"/>
              <a:buChar char="•"/>
            </a:pPr>
            <a:r>
              <a:rPr lang="en-US" sz="3200" dirty="0">
                <a:solidFill>
                  <a:srgbClr val="002060"/>
                </a:solidFill>
                <a:effectLst/>
                <a:ea typeface="Times New Roman" panose="02020603050405020304" pitchFamily="18" charset="0"/>
              </a:rPr>
              <a:t>Do</a:t>
            </a:r>
            <a:r>
              <a:rPr lang="en-US" sz="3200" dirty="0">
                <a:solidFill>
                  <a:srgbClr val="002060"/>
                </a:solidFill>
                <a:effectLst/>
                <a:ea typeface="Calibri" panose="020F0502020204030204" pitchFamily="34" charset="0"/>
              </a:rPr>
              <a:t> the exercise in Workbook </a:t>
            </a:r>
            <a:r>
              <a:rPr lang="en-US" sz="3200" dirty="0">
                <a:solidFill>
                  <a:srgbClr val="002060"/>
                </a:solidFill>
                <a:ea typeface="Calibri" panose="020F0502020204030204" pitchFamily="34" charset="0"/>
              </a:rPr>
              <a:t>(</a:t>
            </a:r>
            <a:r>
              <a:rPr lang="en-US" sz="3200" dirty="0">
                <a:solidFill>
                  <a:srgbClr val="002060"/>
                </a:solidFill>
                <a:effectLst/>
                <a:ea typeface="Calibri" panose="020F0502020204030204" pitchFamily="34" charset="0"/>
              </a:rPr>
              <a:t>page </a:t>
            </a:r>
            <a:r>
              <a:rPr lang="en-US" sz="3200" dirty="0">
                <a:solidFill>
                  <a:srgbClr val="002060"/>
                </a:solidFill>
                <a:ea typeface="Calibri" panose="020F0502020204030204" pitchFamily="34" charset="0"/>
              </a:rPr>
              <a:t>55</a:t>
            </a:r>
            <a:r>
              <a:rPr lang="en-US" sz="3200" dirty="0">
                <a:solidFill>
                  <a:srgbClr val="002060"/>
                </a:solidFill>
                <a:effectLst/>
                <a:ea typeface="Calibri" panose="020F0502020204030204" pitchFamily="34" charset="0"/>
              </a:rPr>
              <a:t>).</a:t>
            </a:r>
          </a:p>
          <a:p>
            <a:pPr marL="457200" marR="0" indent="-457200">
              <a:spcBef>
                <a:spcPts val="0"/>
              </a:spcBef>
              <a:spcAft>
                <a:spcPts val="0"/>
              </a:spcAft>
              <a:buFont typeface="Arial" panose="020B0604020202020204" pitchFamily="34" charset="0"/>
              <a:buChar char="•"/>
            </a:pPr>
            <a:r>
              <a:rPr lang="en-US" sz="3200" dirty="0">
                <a:solidFill>
                  <a:srgbClr val="002060"/>
                </a:solidFill>
              </a:rPr>
              <a:t>Complete the writing notes in </a:t>
            </a:r>
            <a:r>
              <a:rPr lang="en-US" sz="3200" dirty="0" err="1">
                <a:solidFill>
                  <a:srgbClr val="002060"/>
                </a:solidFill>
              </a:rPr>
              <a:t>Tiếng</a:t>
            </a:r>
            <a:r>
              <a:rPr lang="en-US" sz="3200" dirty="0">
                <a:solidFill>
                  <a:srgbClr val="002060"/>
                </a:solidFill>
              </a:rPr>
              <a:t> Anh 10 </a:t>
            </a:r>
            <a:r>
              <a:rPr lang="en-US" sz="3200" dirty="0" err="1">
                <a:solidFill>
                  <a:srgbClr val="002060"/>
                </a:solidFill>
              </a:rPr>
              <a:t>i</a:t>
            </a:r>
            <a:r>
              <a:rPr lang="en-US" sz="3200" dirty="0">
                <a:solidFill>
                  <a:srgbClr val="002060"/>
                </a:solidFill>
              </a:rPr>
              <a:t>-Learn Smart World   Notebook (page 55).</a:t>
            </a:r>
          </a:p>
          <a:p>
            <a:pPr marL="457200" indent="-457200">
              <a:buFont typeface="Arial" panose="020B0604020202020204" pitchFamily="34" charset="0"/>
              <a:buChar char="•"/>
            </a:pPr>
            <a:r>
              <a:rPr lang="en-US" sz="3200" dirty="0">
                <a:solidFill>
                  <a:srgbClr val="002060"/>
                </a:solidFill>
              </a:rPr>
              <a:t>Play the consolidation games in </a:t>
            </a:r>
            <a:r>
              <a:rPr lang="en-US" sz="3200" dirty="0" err="1">
                <a:solidFill>
                  <a:srgbClr val="002060"/>
                </a:solidFill>
              </a:rPr>
              <a:t>Tiếng</a:t>
            </a:r>
            <a:r>
              <a:rPr lang="en-US" sz="3200" dirty="0">
                <a:solidFill>
                  <a:srgbClr val="002060"/>
                </a:solidFill>
              </a:rPr>
              <a:t> Anh 10 </a:t>
            </a:r>
            <a:r>
              <a:rPr lang="en-US" sz="3200" dirty="0" err="1">
                <a:solidFill>
                  <a:srgbClr val="002060"/>
                </a:solidFill>
              </a:rPr>
              <a:t>i</a:t>
            </a:r>
            <a:r>
              <a:rPr lang="en-US" sz="3200" dirty="0">
                <a:solidFill>
                  <a:srgbClr val="002060"/>
                </a:solidFill>
              </a:rPr>
              <a:t>-Learn Smart World   DHA App on </a:t>
            </a:r>
            <a:r>
              <a:rPr lang="en-US" sz="3200" dirty="0">
                <a:solidFill>
                  <a:srgbClr val="002060"/>
                </a:solidFill>
                <a:hlinkClick r:id="rId3">
                  <a:extLst>
                    <a:ext uri="{A12FA001-AC4F-418D-AE19-62706E023703}">
                      <ahyp:hlinkClr xmlns:ahyp="http://schemas.microsoft.com/office/drawing/2018/hyperlinkcolor" val="tx"/>
                    </a:ext>
                  </a:extLst>
                </a:hlinkClick>
              </a:rPr>
              <a:t>www.eduhome.com.vn</a:t>
            </a:r>
            <a:r>
              <a:rPr lang="en-US" sz="3200" dirty="0">
                <a:solidFill>
                  <a:srgbClr val="002060"/>
                </a:solidFill>
              </a:rPr>
              <a:t> </a:t>
            </a:r>
          </a:p>
          <a:p>
            <a:pPr marL="457200" indent="-457200">
              <a:buFont typeface="Arial" panose="020B0604020202020204" pitchFamily="34" charset="0"/>
              <a:buChar char="•"/>
            </a:pPr>
            <a:r>
              <a:rPr lang="en-US" sz="3200" dirty="0">
                <a:solidFill>
                  <a:srgbClr val="002060"/>
                </a:solidFill>
              </a:rPr>
              <a:t>Prepare the next lesson: Unit 10, Lesson 1.1 – Vocab &amp; Reading, (page 82).</a:t>
            </a:r>
          </a:p>
        </p:txBody>
      </p:sp>
    </p:spTree>
    <p:extLst>
      <p:ext uri="{BB962C8B-B14F-4D97-AF65-F5344CB8AC3E}">
        <p14:creationId xmlns:p14="http://schemas.microsoft.com/office/powerpoint/2010/main" val="240983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F6AF1-48D1-A442-8D9A-9DCAA189DECF}"/>
              </a:ext>
            </a:extLst>
          </p:cNvPr>
          <p:cNvSpPr txBox="1"/>
          <p:nvPr/>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3.2</a:t>
            </a:r>
          </a:p>
        </p:txBody>
      </p:sp>
      <p:sp>
        <p:nvSpPr>
          <p:cNvPr id="4" name="TextBox 3"/>
          <p:cNvSpPr txBox="1"/>
          <p:nvPr/>
        </p:nvSpPr>
        <p:spPr>
          <a:xfrm>
            <a:off x="775448" y="432660"/>
            <a:ext cx="3265715"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LESSSON OUTLINE</a:t>
            </a:r>
          </a:p>
        </p:txBody>
      </p:sp>
      <p:sp>
        <p:nvSpPr>
          <p:cNvPr id="16" name="TextBox 15">
            <a:extLst>
              <a:ext uri="{FF2B5EF4-FFF2-40B4-BE49-F238E27FC236}">
                <a16:creationId xmlns:a16="http://schemas.microsoft.com/office/drawing/2014/main" id="{98D0BF86-A67D-DF99-9793-BB38AEEF374C}"/>
              </a:ext>
            </a:extLst>
          </p:cNvPr>
          <p:cNvSpPr txBox="1"/>
          <p:nvPr/>
        </p:nvSpPr>
        <p:spPr>
          <a:xfrm>
            <a:off x="2020866" y="2451631"/>
            <a:ext cx="2846686" cy="707886"/>
          </a:xfrm>
          <a:prstGeom prst="rect">
            <a:avLst/>
          </a:prstGeom>
          <a:solidFill>
            <a:srgbClr val="C00000"/>
          </a:solidFill>
        </p:spPr>
        <p:txBody>
          <a:bodyPr wrap="square" rtlCol="0">
            <a:spAutoFit/>
          </a:bodyPr>
          <a:lstStyle/>
          <a:p>
            <a:r>
              <a:rPr lang="en-US" sz="4000" b="1" dirty="0">
                <a:solidFill>
                  <a:schemeClr val="bg1"/>
                </a:solidFill>
              </a:rPr>
              <a:t>Pre writing</a:t>
            </a:r>
          </a:p>
        </p:txBody>
      </p:sp>
      <p:pic>
        <p:nvPicPr>
          <p:cNvPr id="8" name="Picture 7">
            <a:extLst>
              <a:ext uri="{FF2B5EF4-FFF2-40B4-BE49-F238E27FC236}">
                <a16:creationId xmlns:a16="http://schemas.microsoft.com/office/drawing/2014/main" id="{30E68053-B028-7255-91D2-78197379A9C0}"/>
              </a:ext>
            </a:extLst>
          </p:cNvPr>
          <p:cNvPicPr>
            <a:picLocks noChangeAspect="1"/>
          </p:cNvPicPr>
          <p:nvPr/>
        </p:nvPicPr>
        <p:blipFill>
          <a:blip r:embed="rId2"/>
          <a:stretch>
            <a:fillRect/>
          </a:stretch>
        </p:blipFill>
        <p:spPr>
          <a:xfrm>
            <a:off x="173923" y="1132780"/>
            <a:ext cx="3562350" cy="828675"/>
          </a:xfrm>
          <a:prstGeom prst="rect">
            <a:avLst/>
          </a:prstGeom>
        </p:spPr>
      </p:pic>
      <p:pic>
        <p:nvPicPr>
          <p:cNvPr id="10" name="Picture 9">
            <a:extLst>
              <a:ext uri="{FF2B5EF4-FFF2-40B4-BE49-F238E27FC236}">
                <a16:creationId xmlns:a16="http://schemas.microsoft.com/office/drawing/2014/main" id="{E70AC7EF-0EF7-C7D1-6291-1C453265F7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5098" y="3698484"/>
            <a:ext cx="3879514" cy="802658"/>
          </a:xfrm>
          <a:prstGeom prst="rect">
            <a:avLst/>
          </a:prstGeom>
        </p:spPr>
      </p:pic>
      <p:pic>
        <p:nvPicPr>
          <p:cNvPr id="12" name="Picture 11">
            <a:extLst>
              <a:ext uri="{FF2B5EF4-FFF2-40B4-BE49-F238E27FC236}">
                <a16:creationId xmlns:a16="http://schemas.microsoft.com/office/drawing/2014/main" id="{56ACDD76-6596-3BDE-0BFD-30D26D22F1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0866" y="4991318"/>
            <a:ext cx="3434149" cy="828675"/>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86221" y="490818"/>
            <a:ext cx="4148001" cy="5876365"/>
          </a:xfrm>
          <a:prstGeom prst="rect">
            <a:avLst/>
          </a:prstGeom>
        </p:spPr>
      </p:pic>
    </p:spTree>
    <p:extLst>
      <p:ext uri="{BB962C8B-B14F-4D97-AF65-F5344CB8AC3E}">
        <p14:creationId xmlns:p14="http://schemas.microsoft.com/office/powerpoint/2010/main" val="111800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3711" y="505913"/>
            <a:ext cx="5626669" cy="1323439"/>
          </a:xfrm>
          <a:prstGeom prst="rect">
            <a:avLst/>
          </a:prstGeom>
        </p:spPr>
        <p:txBody>
          <a:bodyPr wrap="none">
            <a:spAutoFit/>
          </a:bodyPr>
          <a:lstStyle/>
          <a:p>
            <a:r>
              <a:rPr lang="en-US" sz="4000" b="1" dirty="0">
                <a:solidFill>
                  <a:srgbClr val="FF0000"/>
                </a:solidFill>
                <a:ea typeface="Times New Roman" panose="02020603050405020304" pitchFamily="18" charset="0"/>
              </a:rPr>
              <a:t>By the end of this lesson, </a:t>
            </a:r>
          </a:p>
          <a:p>
            <a:r>
              <a:rPr lang="en-US" sz="4000" b="1" dirty="0">
                <a:solidFill>
                  <a:srgbClr val="FF0000"/>
                </a:solidFill>
                <a:ea typeface="Times New Roman" panose="02020603050405020304" pitchFamily="18" charset="0"/>
              </a:rPr>
              <a:t>students will be able to:</a:t>
            </a:r>
            <a:endParaRPr lang="en-US" sz="4000" b="1" dirty="0">
              <a:solidFill>
                <a:srgbClr val="FF0000"/>
              </a:solidFill>
            </a:endParaRPr>
          </a:p>
        </p:txBody>
      </p:sp>
      <p:sp>
        <p:nvSpPr>
          <p:cNvPr id="6" name="Rectangle 5"/>
          <p:cNvSpPr/>
          <p:nvPr/>
        </p:nvSpPr>
        <p:spPr>
          <a:xfrm>
            <a:off x="130628" y="3453782"/>
            <a:ext cx="11539752" cy="2499467"/>
          </a:xfrm>
          <a:prstGeom prst="rect">
            <a:avLst/>
          </a:prstGeom>
        </p:spPr>
        <p:txBody>
          <a:bodyPr wrap="square">
            <a:spAutoFit/>
          </a:bodyPr>
          <a:lstStyle/>
          <a:p>
            <a:pPr marL="838200" marR="0" indent="-571500">
              <a:lnSpc>
                <a:spcPct val="150000"/>
              </a:lnSpc>
              <a:spcBef>
                <a:spcPts val="0"/>
              </a:spcBef>
              <a:spcAft>
                <a:spcPts val="0"/>
              </a:spcAft>
              <a:buFontTx/>
              <a:buChar char="-"/>
            </a:pPr>
            <a:r>
              <a:rPr lang="en-US" sz="3600" dirty="0">
                <a:solidFill>
                  <a:srgbClr val="002060"/>
                </a:solidFill>
                <a:effectLst/>
                <a:ea typeface="Calibri" panose="020F0502020204030204" pitchFamily="34" charset="0"/>
                <a:cs typeface="JDCLK L+ Frutiger LT Std"/>
              </a:rPr>
              <a:t>write a description of an eco resort, using pronouns and determiners to make the text more personal.</a:t>
            </a:r>
          </a:p>
          <a:p>
            <a:pPr marL="838200" marR="0" indent="-571500">
              <a:lnSpc>
                <a:spcPct val="150000"/>
              </a:lnSpc>
              <a:spcBef>
                <a:spcPts val="0"/>
              </a:spcBef>
              <a:spcAft>
                <a:spcPts val="0"/>
              </a:spcAft>
              <a:buFontTx/>
              <a:buChar char="-"/>
            </a:pPr>
            <a:r>
              <a:rPr lang="en-US" sz="3600" dirty="0">
                <a:solidFill>
                  <a:srgbClr val="002060"/>
                </a:solidFill>
                <a:effectLst/>
                <a:ea typeface="Calibri" panose="020F0502020204030204" pitchFamily="34" charset="0"/>
                <a:cs typeface="JDCLK L+ Frutiger LT Std"/>
              </a:rPr>
              <a:t> make progress in writing skill.</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763" y="467282"/>
            <a:ext cx="4587409" cy="296171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7386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7681" y="312837"/>
            <a:ext cx="9204319" cy="6135587"/>
          </a:xfrm>
          <a:prstGeom prst="rect">
            <a:avLst/>
          </a:prstGeom>
        </p:spPr>
      </p:pic>
      <p:pic>
        <p:nvPicPr>
          <p:cNvPr id="6" name="Picture 5"/>
          <p:cNvPicPr>
            <a:picLocks noChangeAspect="1"/>
          </p:cNvPicPr>
          <p:nvPr/>
        </p:nvPicPr>
        <p:blipFill>
          <a:blip r:embed="rId3"/>
          <a:stretch>
            <a:fillRect/>
          </a:stretch>
        </p:blipFill>
        <p:spPr>
          <a:xfrm>
            <a:off x="574687" y="2231891"/>
            <a:ext cx="4032226" cy="1149133"/>
          </a:xfrm>
          <a:prstGeom prst="rect">
            <a:avLst/>
          </a:prstGeom>
        </p:spPr>
      </p:pic>
    </p:spTree>
    <p:extLst>
      <p:ext uri="{BB962C8B-B14F-4D97-AF65-F5344CB8AC3E}">
        <p14:creationId xmlns:p14="http://schemas.microsoft.com/office/powerpoint/2010/main" val="187051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906" y="329777"/>
            <a:ext cx="5183727" cy="707886"/>
          </a:xfrm>
          <a:prstGeom prst="rect">
            <a:avLst/>
          </a:prstGeom>
        </p:spPr>
        <p:txBody>
          <a:bodyPr wrap="none">
            <a:spAutoFit/>
          </a:bodyPr>
          <a:lstStyle/>
          <a:p>
            <a:r>
              <a:rPr lang="en-US" sz="4000" b="1" dirty="0">
                <a:solidFill>
                  <a:srgbClr val="0070C0"/>
                </a:solidFill>
                <a:ea typeface="Times New Roman" panose="02020603050405020304" pitchFamily="18" charset="0"/>
              </a:rPr>
              <a:t>Work in pairs – Discuss.</a:t>
            </a:r>
            <a:endParaRPr lang="en-US" sz="4000" b="1" dirty="0">
              <a:solidFill>
                <a:srgbClr val="0070C0"/>
              </a:solidFill>
            </a:endParaRPr>
          </a:p>
        </p:txBody>
      </p:sp>
      <p:pic>
        <p:nvPicPr>
          <p:cNvPr id="307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29754" y="329777"/>
            <a:ext cx="1473544" cy="9398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CEECEE-3E48-46B8-B099-1FC12FE665B7}"/>
              </a:ext>
            </a:extLst>
          </p:cNvPr>
          <p:cNvSpPr txBox="1"/>
          <p:nvPr/>
        </p:nvSpPr>
        <p:spPr>
          <a:xfrm>
            <a:off x="529692" y="1183921"/>
            <a:ext cx="10399565" cy="1077218"/>
          </a:xfrm>
          <a:prstGeom prst="rect">
            <a:avLst/>
          </a:prstGeom>
          <a:noFill/>
        </p:spPr>
        <p:txBody>
          <a:bodyPr wrap="square" rtlCol="0">
            <a:spAutoFit/>
          </a:bodyPr>
          <a:lstStyle/>
          <a:p>
            <a:r>
              <a:rPr lang="en-US" sz="3200" dirty="0">
                <a:solidFill>
                  <a:srgbClr val="002060"/>
                </a:solidFill>
              </a:rPr>
              <a:t> What are the ideas should you include in the Eco resort’s description? </a:t>
            </a:r>
          </a:p>
        </p:txBody>
      </p:sp>
      <p:sp>
        <p:nvSpPr>
          <p:cNvPr id="5" name="TextBox 4">
            <a:extLst>
              <a:ext uri="{FF2B5EF4-FFF2-40B4-BE49-F238E27FC236}">
                <a16:creationId xmlns:a16="http://schemas.microsoft.com/office/drawing/2014/main" id="{F8FA5F29-9934-9CA4-EF4A-4B9796176868}"/>
              </a:ext>
            </a:extLst>
          </p:cNvPr>
          <p:cNvSpPr txBox="1"/>
          <p:nvPr/>
        </p:nvSpPr>
        <p:spPr>
          <a:xfrm>
            <a:off x="1001540" y="2393641"/>
            <a:ext cx="6836173" cy="3046988"/>
          </a:xfrm>
          <a:prstGeom prst="rect">
            <a:avLst/>
          </a:prstGeom>
          <a:noFill/>
        </p:spPr>
        <p:txBody>
          <a:bodyPr wrap="square" rtlCol="0">
            <a:spAutoFit/>
          </a:bodyPr>
          <a:lstStyle/>
          <a:p>
            <a:pPr marL="457200" indent="-457200">
              <a:buFont typeface="Wingdings" panose="05000000000000000000" pitchFamily="2" charset="2"/>
              <a:buChar char="ü"/>
            </a:pPr>
            <a:r>
              <a:rPr lang="en-US" sz="3200" dirty="0">
                <a:solidFill>
                  <a:srgbClr val="0070C0"/>
                </a:solidFill>
              </a:rPr>
              <a:t>Name of the resort </a:t>
            </a:r>
          </a:p>
          <a:p>
            <a:pPr marL="457200" indent="-457200">
              <a:buFont typeface="Wingdings" panose="05000000000000000000" pitchFamily="2" charset="2"/>
              <a:buChar char="ü"/>
            </a:pPr>
            <a:r>
              <a:rPr lang="en-US" sz="3200" dirty="0">
                <a:solidFill>
                  <a:srgbClr val="0070C0"/>
                </a:solidFill>
              </a:rPr>
              <a:t>Location </a:t>
            </a:r>
          </a:p>
          <a:p>
            <a:pPr marL="457200" indent="-457200">
              <a:buFont typeface="Wingdings" panose="05000000000000000000" pitchFamily="2" charset="2"/>
              <a:buChar char="ü"/>
            </a:pPr>
            <a:r>
              <a:rPr lang="en-US" sz="3200" dirty="0">
                <a:solidFill>
                  <a:srgbClr val="0070C0"/>
                </a:solidFill>
              </a:rPr>
              <a:t>What the room/ restaurant like</a:t>
            </a:r>
          </a:p>
          <a:p>
            <a:pPr marL="457200" indent="-457200">
              <a:buFont typeface="Wingdings" panose="05000000000000000000" pitchFamily="2" charset="2"/>
              <a:buChar char="ü"/>
            </a:pPr>
            <a:r>
              <a:rPr lang="en-US" sz="3200" dirty="0">
                <a:solidFill>
                  <a:srgbClr val="0070C0"/>
                </a:solidFill>
              </a:rPr>
              <a:t>Activities guests can do</a:t>
            </a:r>
          </a:p>
          <a:p>
            <a:pPr marL="457200" indent="-457200">
              <a:buFont typeface="Wingdings" panose="05000000000000000000" pitchFamily="2" charset="2"/>
              <a:buChar char="ü"/>
            </a:pPr>
            <a:r>
              <a:rPr lang="en-US" sz="3200" dirty="0">
                <a:solidFill>
                  <a:srgbClr val="0070C0"/>
                </a:solidFill>
              </a:rPr>
              <a:t>Reasons guests should stay there</a:t>
            </a:r>
          </a:p>
          <a:p>
            <a:pPr marL="457200" indent="-457200">
              <a:buFont typeface="Wingdings" panose="05000000000000000000" pitchFamily="2" charset="2"/>
              <a:buChar char="ü"/>
            </a:pPr>
            <a:r>
              <a:rPr lang="en-US" sz="3200" dirty="0">
                <a:solidFill>
                  <a:srgbClr val="0070C0"/>
                </a:solidFill>
              </a:rPr>
              <a:t>It’s special things</a:t>
            </a:r>
          </a:p>
        </p:txBody>
      </p:sp>
    </p:spTree>
    <p:extLst>
      <p:ext uri="{BB962C8B-B14F-4D97-AF65-F5344CB8AC3E}">
        <p14:creationId xmlns:p14="http://schemas.microsoft.com/office/powerpoint/2010/main" val="267552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0A69A1-5F3A-26C2-7DFB-34647309B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25" y="29030"/>
            <a:ext cx="12328449" cy="6938704"/>
          </a:xfrm>
          <a:prstGeom prst="rect">
            <a:avLst/>
          </a:prstGeom>
        </p:spPr>
      </p:pic>
      <p:sp>
        <p:nvSpPr>
          <p:cNvPr id="9" name="TextBox 8">
            <a:extLst>
              <a:ext uri="{FF2B5EF4-FFF2-40B4-BE49-F238E27FC236}">
                <a16:creationId xmlns:a16="http://schemas.microsoft.com/office/drawing/2014/main" id="{1D5805F6-857D-DA4C-04C8-FE1D1693FCA8}"/>
              </a:ext>
            </a:extLst>
          </p:cNvPr>
          <p:cNvSpPr txBox="1"/>
          <p:nvPr/>
        </p:nvSpPr>
        <p:spPr>
          <a:xfrm>
            <a:off x="358286" y="337328"/>
            <a:ext cx="2515543" cy="646331"/>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600" b="1" dirty="0">
                <a:solidFill>
                  <a:schemeClr val="bg1"/>
                </a:solidFill>
              </a:rPr>
              <a:t>Pre writing</a:t>
            </a:r>
          </a:p>
        </p:txBody>
      </p:sp>
    </p:spTree>
    <p:extLst>
      <p:ext uri="{BB962C8B-B14F-4D97-AF65-F5344CB8AC3E}">
        <p14:creationId xmlns:p14="http://schemas.microsoft.com/office/powerpoint/2010/main" val="422709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92F40B-F6B1-72AD-8F0D-D474541B0ADD}"/>
              </a:ext>
            </a:extLst>
          </p:cNvPr>
          <p:cNvSpPr txBox="1"/>
          <p:nvPr/>
        </p:nvSpPr>
        <p:spPr>
          <a:xfrm>
            <a:off x="2844801" y="358466"/>
            <a:ext cx="9347199" cy="1077218"/>
          </a:xfrm>
          <a:prstGeom prst="rect">
            <a:avLst/>
          </a:prstGeom>
          <a:noFill/>
        </p:spPr>
        <p:txBody>
          <a:bodyPr wrap="square" rtlCol="0">
            <a:spAutoFit/>
          </a:bodyPr>
          <a:lstStyle/>
          <a:p>
            <a:r>
              <a:rPr lang="en-US" sz="3200" b="1" dirty="0">
                <a:solidFill>
                  <a:srgbClr val="002060"/>
                </a:solidFill>
              </a:rPr>
              <a:t>a</a:t>
            </a:r>
            <a:r>
              <a:rPr lang="en-US" sz="3200" b="1" i="0" dirty="0">
                <a:solidFill>
                  <a:srgbClr val="002060"/>
                </a:solidFill>
                <a:effectLst/>
              </a:rPr>
              <a:t>. Read about using pronouns and possessives to make texts more personal </a:t>
            </a:r>
            <a:endParaRPr lang="en-US" sz="1600" b="1" dirty="0"/>
          </a:p>
        </p:txBody>
      </p:sp>
      <p:sp>
        <p:nvSpPr>
          <p:cNvPr id="10" name="TextBox 9">
            <a:extLst>
              <a:ext uri="{FF2B5EF4-FFF2-40B4-BE49-F238E27FC236}">
                <a16:creationId xmlns:a16="http://schemas.microsoft.com/office/drawing/2014/main" id="{37EC7C78-A40A-E7EA-EE99-09F3CD61A5E8}"/>
              </a:ext>
            </a:extLst>
          </p:cNvPr>
          <p:cNvSpPr txBox="1"/>
          <p:nvPr/>
        </p:nvSpPr>
        <p:spPr>
          <a:xfrm>
            <a:off x="275771" y="1564077"/>
            <a:ext cx="11582398" cy="1569660"/>
          </a:xfrm>
          <a:prstGeom prst="rect">
            <a:avLst/>
          </a:prstGeom>
          <a:noFill/>
        </p:spPr>
        <p:txBody>
          <a:bodyPr wrap="square">
            <a:spAutoFit/>
          </a:bodyPr>
          <a:lstStyle/>
          <a:p>
            <a:r>
              <a:rPr lang="en-US" sz="3200" b="1" dirty="0">
                <a:solidFill>
                  <a:srgbClr val="0070C0"/>
                </a:solidFill>
              </a:rPr>
              <a:t>Using pronouns and possessives to make texts more personal</a:t>
            </a:r>
          </a:p>
          <a:p>
            <a:r>
              <a:rPr lang="en-US" sz="3200" dirty="0">
                <a:solidFill>
                  <a:srgbClr val="FF0000"/>
                </a:solidFill>
              </a:rPr>
              <a:t>To make ad information seem more personal, you can use pronouns (you, we, it) and possessives (your, our).</a:t>
            </a:r>
          </a:p>
        </p:txBody>
      </p:sp>
      <p:sp>
        <p:nvSpPr>
          <p:cNvPr id="12" name="TextBox 11">
            <a:extLst>
              <a:ext uri="{FF2B5EF4-FFF2-40B4-BE49-F238E27FC236}">
                <a16:creationId xmlns:a16="http://schemas.microsoft.com/office/drawing/2014/main" id="{CB6D974F-1903-D09E-49F6-2B66E7163A3E}"/>
              </a:ext>
            </a:extLst>
          </p:cNvPr>
          <p:cNvSpPr txBox="1"/>
          <p:nvPr/>
        </p:nvSpPr>
        <p:spPr>
          <a:xfrm>
            <a:off x="53487" y="337328"/>
            <a:ext cx="2515543" cy="646331"/>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600" b="1" dirty="0">
                <a:solidFill>
                  <a:schemeClr val="bg1"/>
                </a:solidFill>
              </a:rPr>
              <a:t>Pre writing</a:t>
            </a:r>
          </a:p>
        </p:txBody>
      </p:sp>
      <p:sp>
        <p:nvSpPr>
          <p:cNvPr id="13" name="TextBox 12">
            <a:extLst>
              <a:ext uri="{FF2B5EF4-FFF2-40B4-BE49-F238E27FC236}">
                <a16:creationId xmlns:a16="http://schemas.microsoft.com/office/drawing/2014/main" id="{2CE30162-AE65-972D-1979-5808AB6E0B31}"/>
              </a:ext>
            </a:extLst>
          </p:cNvPr>
          <p:cNvSpPr txBox="1"/>
          <p:nvPr/>
        </p:nvSpPr>
        <p:spPr>
          <a:xfrm>
            <a:off x="275771" y="3217026"/>
            <a:ext cx="11582398" cy="1384995"/>
          </a:xfrm>
          <a:prstGeom prst="rect">
            <a:avLst/>
          </a:prstGeom>
          <a:noFill/>
        </p:spPr>
        <p:txBody>
          <a:bodyPr wrap="square">
            <a:spAutoFit/>
          </a:bodyPr>
          <a:lstStyle/>
          <a:p>
            <a:r>
              <a:rPr lang="en-US" sz="2800" dirty="0">
                <a:solidFill>
                  <a:srgbClr val="002060"/>
                </a:solidFill>
              </a:rPr>
              <a:t>For example:</a:t>
            </a:r>
          </a:p>
          <a:p>
            <a:r>
              <a:rPr lang="en-US" sz="2800" dirty="0">
                <a:solidFill>
                  <a:srgbClr val="FF0000"/>
                </a:solidFill>
              </a:rPr>
              <a:t>   Guests </a:t>
            </a:r>
            <a:r>
              <a:rPr lang="en-US" sz="2800" dirty="0">
                <a:solidFill>
                  <a:srgbClr val="002060"/>
                </a:solidFill>
              </a:rPr>
              <a:t>can enjoy delicious food from </a:t>
            </a:r>
            <a:r>
              <a:rPr lang="en-US" sz="2800" dirty="0">
                <a:solidFill>
                  <a:srgbClr val="FF0000"/>
                </a:solidFill>
              </a:rPr>
              <a:t>the resort's</a:t>
            </a:r>
            <a:r>
              <a:rPr lang="en-US" sz="2800" dirty="0">
                <a:solidFill>
                  <a:srgbClr val="002060"/>
                </a:solidFill>
              </a:rPr>
              <a:t> five-star restaurant.</a:t>
            </a:r>
          </a:p>
          <a:p>
            <a:r>
              <a:rPr lang="en-US" sz="2800" dirty="0">
                <a:solidFill>
                  <a:srgbClr val="FF0000"/>
                </a:solidFill>
              </a:rPr>
              <a:t>    </a:t>
            </a:r>
            <a:endParaRPr lang="en-US" sz="2800" dirty="0">
              <a:solidFill>
                <a:srgbClr val="002060"/>
              </a:solidFill>
            </a:endParaRPr>
          </a:p>
        </p:txBody>
      </p:sp>
      <p:sp>
        <p:nvSpPr>
          <p:cNvPr id="3" name="TextBox 2">
            <a:extLst>
              <a:ext uri="{FF2B5EF4-FFF2-40B4-BE49-F238E27FC236}">
                <a16:creationId xmlns:a16="http://schemas.microsoft.com/office/drawing/2014/main" id="{7C56AFAF-E849-C29B-DC7B-AB41E3E9D3E2}"/>
              </a:ext>
            </a:extLst>
          </p:cNvPr>
          <p:cNvSpPr txBox="1"/>
          <p:nvPr/>
        </p:nvSpPr>
        <p:spPr>
          <a:xfrm>
            <a:off x="493486" y="4078801"/>
            <a:ext cx="104502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  You</a:t>
            </a:r>
            <a:r>
              <a:rPr kumimoji="0" lang="en-US" sz="2800" b="0" i="0" u="none" strike="noStrike" kern="1200" cap="none" spc="0" normalizeH="0" baseline="0" noProof="0" dirty="0">
                <a:ln>
                  <a:noFill/>
                </a:ln>
                <a:solidFill>
                  <a:srgbClr val="002060"/>
                </a:solidFill>
                <a:effectLst/>
                <a:uLnTx/>
                <a:uFillTx/>
                <a:latin typeface="Calibri"/>
                <a:ea typeface="+mn-ea"/>
                <a:cs typeface="+mn-cs"/>
              </a:rPr>
              <a:t> can enjoy delicious food from </a:t>
            </a:r>
            <a:r>
              <a:rPr kumimoji="0" lang="en-US" sz="2800" b="0" i="0" u="none" strike="noStrike" kern="1200" cap="none" spc="0" normalizeH="0" baseline="0" noProof="0" dirty="0">
                <a:ln>
                  <a:noFill/>
                </a:ln>
                <a:solidFill>
                  <a:srgbClr val="FF0000"/>
                </a:solidFill>
                <a:effectLst/>
                <a:uLnTx/>
                <a:uFillTx/>
                <a:latin typeface="Calibri"/>
                <a:ea typeface="+mn-ea"/>
                <a:cs typeface="+mn-cs"/>
              </a:rPr>
              <a:t>our</a:t>
            </a:r>
            <a:r>
              <a:rPr kumimoji="0" lang="en-US" sz="2800" b="0" i="0" u="none" strike="noStrike" kern="1200" cap="none" spc="0" normalizeH="0" baseline="0" noProof="0" dirty="0">
                <a:ln>
                  <a:noFill/>
                </a:ln>
                <a:solidFill>
                  <a:srgbClr val="002060"/>
                </a:solidFill>
                <a:effectLst/>
                <a:uLnTx/>
                <a:uFillTx/>
                <a:latin typeface="Calibri"/>
                <a:ea typeface="+mn-ea"/>
                <a:cs typeface="+mn-cs"/>
              </a:rPr>
              <a:t> five-star restaurant.</a:t>
            </a:r>
          </a:p>
        </p:txBody>
      </p:sp>
      <p:sp>
        <p:nvSpPr>
          <p:cNvPr id="14" name="TextBox 13">
            <a:extLst>
              <a:ext uri="{FF2B5EF4-FFF2-40B4-BE49-F238E27FC236}">
                <a16:creationId xmlns:a16="http://schemas.microsoft.com/office/drawing/2014/main" id="{92900817-57F9-17EE-48DE-17C91D557518}"/>
              </a:ext>
            </a:extLst>
          </p:cNvPr>
          <p:cNvSpPr txBox="1"/>
          <p:nvPr/>
        </p:nvSpPr>
        <p:spPr>
          <a:xfrm>
            <a:off x="493486" y="4863631"/>
            <a:ext cx="11582398" cy="1200329"/>
          </a:xfrm>
          <a:prstGeom prst="rect">
            <a:avLst/>
          </a:prstGeom>
          <a:noFill/>
        </p:spPr>
        <p:txBody>
          <a:bodyPr wrap="square">
            <a:spAutoFit/>
          </a:bodyPr>
          <a:lstStyle/>
          <a:p>
            <a:r>
              <a:rPr lang="en-US" sz="2400" dirty="0">
                <a:solidFill>
                  <a:srgbClr val="002060"/>
                </a:solidFill>
              </a:rPr>
              <a:t>This makes the information seem personal, and the readers feel that the writer is talking to them. The readers can imagine being at the resort, and this can help convince them to make a booking.</a:t>
            </a:r>
          </a:p>
        </p:txBody>
      </p:sp>
    </p:spTree>
    <p:extLst>
      <p:ext uri="{BB962C8B-B14F-4D97-AF65-F5344CB8AC3E}">
        <p14:creationId xmlns:p14="http://schemas.microsoft.com/office/powerpoint/2010/main" val="27228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6CEABEB-57E9-E20B-5CEB-D7FF3E0E46CF}"/>
              </a:ext>
            </a:extLst>
          </p:cNvPr>
          <p:cNvSpPr txBox="1"/>
          <p:nvPr/>
        </p:nvSpPr>
        <p:spPr>
          <a:xfrm>
            <a:off x="58055" y="252917"/>
            <a:ext cx="11321141" cy="954107"/>
          </a:xfrm>
          <a:prstGeom prst="rect">
            <a:avLst/>
          </a:prstGeom>
          <a:noFill/>
        </p:spPr>
        <p:txBody>
          <a:bodyPr wrap="square">
            <a:spAutoFit/>
          </a:bodyPr>
          <a:lstStyle/>
          <a:p>
            <a:r>
              <a:rPr lang="en-US" sz="2800" b="1" dirty="0">
                <a:solidFill>
                  <a:srgbClr val="0070C0"/>
                </a:solidFill>
              </a:rPr>
              <a:t>R</a:t>
            </a:r>
            <a:r>
              <a:rPr lang="en-US" sz="2800" b="1" i="0" dirty="0">
                <a:solidFill>
                  <a:srgbClr val="0070C0"/>
                </a:solidFill>
                <a:effectLst/>
              </a:rPr>
              <a:t>ead the description of the </a:t>
            </a:r>
            <a:r>
              <a:rPr lang="en-US" sz="2800" b="1" i="0" dirty="0" err="1">
                <a:solidFill>
                  <a:srgbClr val="0070C0"/>
                </a:solidFill>
                <a:effectLst/>
              </a:rPr>
              <a:t>Yên</a:t>
            </a:r>
            <a:r>
              <a:rPr lang="en-US" sz="2800" b="1" i="0" dirty="0">
                <a:solidFill>
                  <a:srgbClr val="0070C0"/>
                </a:solidFill>
                <a:effectLst/>
              </a:rPr>
              <a:t> </a:t>
            </a:r>
            <a:r>
              <a:rPr lang="en-US" sz="2800" b="1" i="0" dirty="0" err="1">
                <a:solidFill>
                  <a:srgbClr val="0070C0"/>
                </a:solidFill>
                <a:effectLst/>
              </a:rPr>
              <a:t>Vân</a:t>
            </a:r>
            <a:r>
              <a:rPr lang="en-US" sz="2800" b="1" i="0" dirty="0">
                <a:solidFill>
                  <a:srgbClr val="0070C0"/>
                </a:solidFill>
                <a:effectLst/>
              </a:rPr>
              <a:t> Eco Park Resort again and underline the pronouns and possessives</a:t>
            </a:r>
            <a:r>
              <a:rPr lang="en-US" sz="2800" b="1" i="0" dirty="0">
                <a:solidFill>
                  <a:srgbClr val="002060"/>
                </a:solidFill>
                <a:effectLst/>
              </a:rPr>
              <a:t>.</a:t>
            </a:r>
            <a:endParaRPr lang="en-US" sz="2800" b="1" dirty="0"/>
          </a:p>
        </p:txBody>
      </p:sp>
      <p:sp>
        <p:nvSpPr>
          <p:cNvPr id="15" name="TextBox 14">
            <a:extLst>
              <a:ext uri="{FF2B5EF4-FFF2-40B4-BE49-F238E27FC236}">
                <a16:creationId xmlns:a16="http://schemas.microsoft.com/office/drawing/2014/main" id="{588ECD22-9466-42CE-2AA9-CEC4A65FD731}"/>
              </a:ext>
            </a:extLst>
          </p:cNvPr>
          <p:cNvSpPr txBox="1"/>
          <p:nvPr/>
        </p:nvSpPr>
        <p:spPr>
          <a:xfrm>
            <a:off x="217714" y="1416600"/>
            <a:ext cx="11756571" cy="4708981"/>
          </a:xfrm>
          <a:prstGeom prst="rect">
            <a:avLst/>
          </a:prstGeom>
          <a:noFill/>
        </p:spPr>
        <p:txBody>
          <a:bodyPr wrap="square">
            <a:spAutoFit/>
          </a:bodyPr>
          <a:lstStyle/>
          <a:p>
            <a:r>
              <a:rPr lang="en-US" sz="2500" b="0" i="0" dirty="0" err="1">
                <a:solidFill>
                  <a:srgbClr val="002060"/>
                </a:solidFill>
                <a:effectLst/>
              </a:rPr>
              <a:t>Yên</a:t>
            </a:r>
            <a:r>
              <a:rPr lang="en-US" sz="2500" b="0" i="0" dirty="0">
                <a:solidFill>
                  <a:srgbClr val="002060"/>
                </a:solidFill>
                <a:effectLst/>
              </a:rPr>
              <a:t> </a:t>
            </a:r>
            <a:r>
              <a:rPr lang="en-US" sz="2500" b="0" i="0" dirty="0" err="1">
                <a:solidFill>
                  <a:srgbClr val="002060"/>
                </a:solidFill>
                <a:effectLst/>
              </a:rPr>
              <a:t>Vân</a:t>
            </a:r>
            <a:r>
              <a:rPr lang="en-US" sz="2500" b="0" i="0" dirty="0">
                <a:solidFill>
                  <a:srgbClr val="002060"/>
                </a:solidFill>
                <a:effectLst/>
              </a:rPr>
              <a:t> Eco Park is a new five-star resort on the Vietnamese island of </a:t>
            </a:r>
            <a:r>
              <a:rPr lang="en-US" sz="2500" b="0" i="0" dirty="0" err="1">
                <a:solidFill>
                  <a:srgbClr val="002060"/>
                </a:solidFill>
                <a:effectLst/>
              </a:rPr>
              <a:t>Phú</a:t>
            </a:r>
            <a:r>
              <a:rPr lang="en-US" sz="2500" b="0" i="0" dirty="0">
                <a:solidFill>
                  <a:srgbClr val="002060"/>
                </a:solidFill>
                <a:effectLst/>
              </a:rPr>
              <a:t> </a:t>
            </a:r>
            <a:r>
              <a:rPr lang="en-US" sz="2500" b="0" i="0" dirty="0" err="1">
                <a:solidFill>
                  <a:srgbClr val="002060"/>
                </a:solidFill>
                <a:effectLst/>
              </a:rPr>
              <a:t>Quốc</a:t>
            </a:r>
            <a:r>
              <a:rPr lang="en-US" sz="2500" b="0" i="0" dirty="0">
                <a:solidFill>
                  <a:srgbClr val="002060"/>
                </a:solidFill>
                <a:effectLst/>
              </a:rPr>
              <a:t>, a large island with an area of 544 square kilometers. We make all our private bungalows from bamboo and each comes with its own saltwater swimming pool. All rooms have a king-sized double bed, silk mosquito nets, and a view of the beach. We have three restaurants ready to serve you delicious Vietnamese food made from fresh local ingredients. Each morning you can enjoy our buffet breakfast or have your food on your bungalow’s terrace while listening</a:t>
            </a:r>
            <a:r>
              <a:rPr lang="en-US" sz="2500" dirty="0">
                <a:solidFill>
                  <a:srgbClr val="002060"/>
                </a:solidFill>
              </a:rPr>
              <a:t>  to the birdsong in the nearby forest. When not relaxing in our spa, why not take a walk along our private beach? We also have daily boat trips around the island for our guests. You can try spear fishing in the sea if you would like to catch your own dinner. Children will love the water slide. It’s 800 meters long and runs down the side of a hill. There is something for everyone at our resort. Why don’t you book your next vacation with us today?</a:t>
            </a:r>
          </a:p>
        </p:txBody>
      </p:sp>
      <p:cxnSp>
        <p:nvCxnSpPr>
          <p:cNvPr id="16" name="Straight Connector 15">
            <a:extLst>
              <a:ext uri="{FF2B5EF4-FFF2-40B4-BE49-F238E27FC236}">
                <a16:creationId xmlns:a16="http://schemas.microsoft.com/office/drawing/2014/main" id="{708B3A91-2260-D03E-ACA1-52F44F312822}"/>
              </a:ext>
            </a:extLst>
          </p:cNvPr>
          <p:cNvCxnSpPr>
            <a:cxnSpLocks/>
          </p:cNvCxnSpPr>
          <p:nvPr/>
        </p:nvCxnSpPr>
        <p:spPr>
          <a:xfrm>
            <a:off x="6183083" y="2177143"/>
            <a:ext cx="420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A34683B-43EB-52D0-F48C-CE9E2009E4F7}"/>
              </a:ext>
            </a:extLst>
          </p:cNvPr>
          <p:cNvCxnSpPr>
            <a:cxnSpLocks/>
          </p:cNvCxnSpPr>
          <p:nvPr/>
        </p:nvCxnSpPr>
        <p:spPr>
          <a:xfrm>
            <a:off x="7801426" y="2177143"/>
            <a:ext cx="420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3E034F5-036D-AB68-BDE1-BC073C6BFB39}"/>
              </a:ext>
            </a:extLst>
          </p:cNvPr>
          <p:cNvCxnSpPr>
            <a:cxnSpLocks/>
          </p:cNvCxnSpPr>
          <p:nvPr/>
        </p:nvCxnSpPr>
        <p:spPr>
          <a:xfrm>
            <a:off x="8396512" y="2924629"/>
            <a:ext cx="420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71C4924-B24C-6EE7-17A9-306A51503750}"/>
              </a:ext>
            </a:extLst>
          </p:cNvPr>
          <p:cNvCxnSpPr>
            <a:cxnSpLocks/>
          </p:cNvCxnSpPr>
          <p:nvPr/>
        </p:nvCxnSpPr>
        <p:spPr>
          <a:xfrm>
            <a:off x="2242454" y="3302000"/>
            <a:ext cx="420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51F22D-02DA-95D1-EB26-DB11D7ACA749}"/>
              </a:ext>
            </a:extLst>
          </p:cNvPr>
          <p:cNvCxnSpPr>
            <a:cxnSpLocks/>
          </p:cNvCxnSpPr>
          <p:nvPr/>
        </p:nvCxnSpPr>
        <p:spPr>
          <a:xfrm>
            <a:off x="1502225" y="3698520"/>
            <a:ext cx="420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5E53ECB-889F-4351-0B93-26E58691233B}"/>
              </a:ext>
            </a:extLst>
          </p:cNvPr>
          <p:cNvCxnSpPr>
            <a:cxnSpLocks/>
          </p:cNvCxnSpPr>
          <p:nvPr/>
        </p:nvCxnSpPr>
        <p:spPr>
          <a:xfrm>
            <a:off x="8788399" y="3705777"/>
            <a:ext cx="5297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6A0C66C-4FF0-CAF9-0269-6001EC4C0B78}"/>
              </a:ext>
            </a:extLst>
          </p:cNvPr>
          <p:cNvCxnSpPr>
            <a:cxnSpLocks/>
          </p:cNvCxnSpPr>
          <p:nvPr/>
        </p:nvCxnSpPr>
        <p:spPr>
          <a:xfrm>
            <a:off x="3142340" y="4448629"/>
            <a:ext cx="420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7266087-46F4-27EC-6972-BA7C346FEF4B}"/>
              </a:ext>
            </a:extLst>
          </p:cNvPr>
          <p:cNvCxnSpPr>
            <a:cxnSpLocks/>
          </p:cNvCxnSpPr>
          <p:nvPr/>
        </p:nvCxnSpPr>
        <p:spPr>
          <a:xfrm>
            <a:off x="9789883" y="4071258"/>
            <a:ext cx="420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449CDEA-79EB-BF14-3F87-7B37C97AED4D}"/>
              </a:ext>
            </a:extLst>
          </p:cNvPr>
          <p:cNvCxnSpPr>
            <a:cxnSpLocks/>
          </p:cNvCxnSpPr>
          <p:nvPr/>
        </p:nvCxnSpPr>
        <p:spPr>
          <a:xfrm>
            <a:off x="5602514" y="4448629"/>
            <a:ext cx="420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CC4B70D-2E04-3D03-6606-700BF14699FD}"/>
              </a:ext>
            </a:extLst>
          </p:cNvPr>
          <p:cNvCxnSpPr>
            <a:cxnSpLocks/>
          </p:cNvCxnSpPr>
          <p:nvPr/>
        </p:nvCxnSpPr>
        <p:spPr>
          <a:xfrm>
            <a:off x="2285996" y="4811485"/>
            <a:ext cx="420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14BD9C9-1B0A-0586-205F-A351A91386B1}"/>
              </a:ext>
            </a:extLst>
          </p:cNvPr>
          <p:cNvCxnSpPr>
            <a:cxnSpLocks/>
          </p:cNvCxnSpPr>
          <p:nvPr/>
        </p:nvCxnSpPr>
        <p:spPr>
          <a:xfrm>
            <a:off x="7032169" y="4833256"/>
            <a:ext cx="420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22BC896-0B21-E43C-D71E-8A91F34432C7}"/>
              </a:ext>
            </a:extLst>
          </p:cNvPr>
          <p:cNvCxnSpPr>
            <a:cxnSpLocks/>
          </p:cNvCxnSpPr>
          <p:nvPr/>
        </p:nvCxnSpPr>
        <p:spPr>
          <a:xfrm>
            <a:off x="10072910" y="4833256"/>
            <a:ext cx="420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CDCF82F-03F1-11DD-C36C-0DD81171B747}"/>
              </a:ext>
            </a:extLst>
          </p:cNvPr>
          <p:cNvCxnSpPr>
            <a:cxnSpLocks/>
          </p:cNvCxnSpPr>
          <p:nvPr/>
        </p:nvCxnSpPr>
        <p:spPr>
          <a:xfrm>
            <a:off x="5392056" y="5609771"/>
            <a:ext cx="420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73D59A2-4E31-8518-3F4B-53EB87AFAC01}"/>
              </a:ext>
            </a:extLst>
          </p:cNvPr>
          <p:cNvCxnSpPr>
            <a:cxnSpLocks/>
          </p:cNvCxnSpPr>
          <p:nvPr/>
        </p:nvCxnSpPr>
        <p:spPr>
          <a:xfrm>
            <a:off x="8323942" y="5609771"/>
            <a:ext cx="420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B99B937-1303-DBE9-2C4A-398F08DE96B5}"/>
              </a:ext>
            </a:extLst>
          </p:cNvPr>
          <p:cNvCxnSpPr>
            <a:cxnSpLocks/>
          </p:cNvCxnSpPr>
          <p:nvPr/>
        </p:nvCxnSpPr>
        <p:spPr>
          <a:xfrm>
            <a:off x="2061022" y="5972630"/>
            <a:ext cx="420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69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3D1895D2-7C7D-75BA-AF91-11C66CEF076B}"/>
              </a:ext>
            </a:extLst>
          </p:cNvPr>
          <p:cNvSpPr txBox="1"/>
          <p:nvPr/>
        </p:nvSpPr>
        <p:spPr>
          <a:xfrm>
            <a:off x="53488" y="337328"/>
            <a:ext cx="1804342" cy="461665"/>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x-none"/>
            </a:defPPr>
            <a:lvl1pPr>
              <a:defRPr sz="3600" b="1">
                <a:solidFill>
                  <a:schemeClr val="bg1"/>
                </a:solidFill>
              </a:defRPr>
            </a:lvl1pPr>
          </a:lstStyle>
          <a:p>
            <a:r>
              <a:rPr lang="en-US" sz="2400" dirty="0"/>
              <a:t>Pre writing</a:t>
            </a:r>
          </a:p>
        </p:txBody>
      </p:sp>
      <p:sp>
        <p:nvSpPr>
          <p:cNvPr id="17" name="TextBox 16">
            <a:extLst>
              <a:ext uri="{FF2B5EF4-FFF2-40B4-BE49-F238E27FC236}">
                <a16:creationId xmlns:a16="http://schemas.microsoft.com/office/drawing/2014/main" id="{7AA4C36E-27C1-5095-2480-E8CD496AC4F3}"/>
              </a:ext>
            </a:extLst>
          </p:cNvPr>
          <p:cNvSpPr txBox="1"/>
          <p:nvPr/>
        </p:nvSpPr>
        <p:spPr>
          <a:xfrm>
            <a:off x="1857831" y="284887"/>
            <a:ext cx="10334169" cy="1077218"/>
          </a:xfrm>
          <a:prstGeom prst="rect">
            <a:avLst/>
          </a:prstGeom>
          <a:noFill/>
        </p:spPr>
        <p:txBody>
          <a:bodyPr wrap="square">
            <a:spAutoFit/>
          </a:bodyPr>
          <a:lstStyle/>
          <a:p>
            <a:r>
              <a:rPr lang="en-US" sz="3200" i="0" dirty="0">
                <a:solidFill>
                  <a:srgbClr val="0070C0"/>
                </a:solidFill>
                <a:effectLst/>
              </a:rPr>
              <a:t>b. You are the hotel staff. Rewrite the sentences by replacing the underlined words with pronouns or possessives.</a:t>
            </a:r>
            <a:r>
              <a:rPr lang="en-US" sz="3200" dirty="0">
                <a:solidFill>
                  <a:srgbClr val="0070C0"/>
                </a:solidFill>
              </a:rPr>
              <a:t> </a:t>
            </a:r>
          </a:p>
        </p:txBody>
      </p:sp>
      <p:sp>
        <p:nvSpPr>
          <p:cNvPr id="13" name="Rectangle 2">
            <a:extLst>
              <a:ext uri="{FF2B5EF4-FFF2-40B4-BE49-F238E27FC236}">
                <a16:creationId xmlns:a16="http://schemas.microsoft.com/office/drawing/2014/main" id="{16183832-5E48-5A40-BB42-2B9302A50D11}"/>
              </a:ext>
            </a:extLst>
          </p:cNvPr>
          <p:cNvSpPr>
            <a:spLocks noChangeArrowheads="1"/>
          </p:cNvSpPr>
          <p:nvPr/>
        </p:nvSpPr>
        <p:spPr bwMode="auto">
          <a:xfrm>
            <a:off x="5619750" y="3167634"/>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4E9F5B55-6148-EABF-AF0D-ACB870F8BE2E}"/>
              </a:ext>
            </a:extLst>
          </p:cNvPr>
          <p:cNvSpPr txBox="1"/>
          <p:nvPr/>
        </p:nvSpPr>
        <p:spPr>
          <a:xfrm>
            <a:off x="150080" y="1414546"/>
            <a:ext cx="11891840" cy="5509200"/>
          </a:xfrm>
          <a:prstGeom prst="rect">
            <a:avLst/>
          </a:prstGeom>
          <a:noFill/>
        </p:spPr>
        <p:txBody>
          <a:bodyPr wrap="square">
            <a:spAutoFit/>
          </a:bodyPr>
          <a:lstStyle/>
          <a:p>
            <a:pPr marL="514350" indent="-514350">
              <a:buAutoNum type="arabicPeriod"/>
            </a:pPr>
            <a:r>
              <a:rPr kumimoji="0" lang="en-US" altLang="en-US" sz="3200" b="0" i="0" u="none" strike="noStrike" cap="none" normalizeH="0" baseline="0" dirty="0">
                <a:ln>
                  <a:noFill/>
                </a:ln>
                <a:solidFill>
                  <a:srgbClr val="002060"/>
                </a:solidFill>
                <a:effectLst/>
              </a:rPr>
              <a:t>The resort is located next to the beach. </a:t>
            </a:r>
          </a:p>
          <a:p>
            <a:r>
              <a:rPr kumimoji="0" lang="en-US" altLang="en-US" sz="3200" b="0" i="0" u="none" strike="noStrike" cap="none" normalizeH="0" baseline="0" dirty="0">
                <a:ln>
                  <a:noFill/>
                </a:ln>
                <a:solidFill>
                  <a:srgbClr val="FF0000"/>
                </a:solidFill>
                <a:effectLst/>
              </a:rPr>
              <a:t>Our resort is located next to the beach./ It is located next to the beach.</a:t>
            </a:r>
            <a:br>
              <a:rPr kumimoji="0" lang="en-US" altLang="en-US" sz="3200" b="0" i="0" u="none" strike="noStrike" cap="none" normalizeH="0" baseline="0" dirty="0">
                <a:ln>
                  <a:noFill/>
                </a:ln>
                <a:solidFill>
                  <a:srgbClr val="FF0000"/>
                </a:solidFill>
                <a:effectLst/>
              </a:rPr>
            </a:br>
            <a:r>
              <a:rPr kumimoji="0" lang="en-US" altLang="en-US" sz="3200" b="0" i="0" u="none" strike="noStrike" cap="none" normalizeH="0" baseline="0" dirty="0">
                <a:ln>
                  <a:noFill/>
                </a:ln>
                <a:solidFill>
                  <a:srgbClr val="002060"/>
                </a:solidFill>
                <a:effectLst/>
              </a:rPr>
              <a:t>2. The guest's bungalow has a private pool. ___________________________________________________</a:t>
            </a:r>
            <a:br>
              <a:rPr kumimoji="0" lang="en-US" altLang="en-US" sz="3200" b="0" i="0" u="none" strike="noStrike" cap="none" normalizeH="0" baseline="0" dirty="0">
                <a:ln>
                  <a:noFill/>
                </a:ln>
                <a:solidFill>
                  <a:srgbClr val="002060"/>
                </a:solidFill>
                <a:effectLst/>
              </a:rPr>
            </a:br>
            <a:r>
              <a:rPr kumimoji="0" lang="en-US" altLang="en-US" sz="3200" b="0" i="0" u="none" strike="noStrike" cap="none" normalizeH="0" baseline="0" dirty="0">
                <a:ln>
                  <a:noFill/>
                </a:ln>
                <a:solidFill>
                  <a:srgbClr val="002060"/>
                </a:solidFill>
                <a:effectLst/>
              </a:rPr>
              <a:t>3. The guests can enjoy many great activities. ___________________________________________________</a:t>
            </a:r>
            <a:br>
              <a:rPr kumimoji="0" lang="en-US" altLang="en-US" sz="3200" b="0" i="0" u="none" strike="noStrike" cap="none" normalizeH="0" baseline="0" dirty="0">
                <a:ln>
                  <a:noFill/>
                </a:ln>
                <a:solidFill>
                  <a:srgbClr val="002060"/>
                </a:solidFill>
                <a:effectLst/>
              </a:rPr>
            </a:br>
            <a:r>
              <a:rPr kumimoji="0" lang="en-US" altLang="en-US" sz="3200" b="0" i="0" u="none" strike="noStrike" cap="none" normalizeH="0" baseline="0" dirty="0">
                <a:ln>
                  <a:noFill/>
                </a:ln>
                <a:solidFill>
                  <a:srgbClr val="002060"/>
                </a:solidFill>
                <a:effectLst/>
              </a:rPr>
              <a:t>4. The hotel staff will take care of ___________________________________________________</a:t>
            </a:r>
            <a:br>
              <a:rPr kumimoji="0" lang="en-US" altLang="en-US" sz="3200" b="0" i="0" u="none" strike="noStrike" cap="none" normalizeH="0" baseline="0" dirty="0">
                <a:ln>
                  <a:noFill/>
                </a:ln>
                <a:solidFill>
                  <a:srgbClr val="002060"/>
                </a:solidFill>
                <a:effectLst/>
              </a:rPr>
            </a:br>
            <a:r>
              <a:rPr kumimoji="0" lang="en-US" altLang="en-US" sz="3200" b="0" i="0" u="none" strike="noStrike" cap="none" normalizeH="0" baseline="0" dirty="0">
                <a:ln>
                  <a:noFill/>
                </a:ln>
                <a:solidFill>
                  <a:srgbClr val="002060"/>
                </a:solidFill>
                <a:effectLst/>
              </a:rPr>
              <a:t>5. The guest can enjoy delicious food in </a:t>
            </a:r>
          </a:p>
          <a:p>
            <a:r>
              <a:rPr lang="en-US" altLang="en-US" sz="3200" dirty="0">
                <a:solidFill>
                  <a:srgbClr val="002060"/>
                </a:solidFill>
              </a:rPr>
              <a:t>__________________________________________________</a:t>
            </a:r>
            <a:br>
              <a:rPr lang="en-US" altLang="en-US" sz="3200" dirty="0">
                <a:solidFill>
                  <a:srgbClr val="002060"/>
                </a:solidFill>
              </a:rPr>
            </a:br>
            <a:endParaRPr lang="en-US" sz="3200" dirty="0">
              <a:solidFill>
                <a:srgbClr val="002060"/>
              </a:solidFill>
            </a:endParaRPr>
          </a:p>
        </p:txBody>
      </p:sp>
      <p:sp>
        <p:nvSpPr>
          <p:cNvPr id="22" name="TextBox 21">
            <a:extLst>
              <a:ext uri="{FF2B5EF4-FFF2-40B4-BE49-F238E27FC236}">
                <a16:creationId xmlns:a16="http://schemas.microsoft.com/office/drawing/2014/main" id="{B5B1D3C5-2F39-2372-E7FD-ABD351961979}"/>
              </a:ext>
            </a:extLst>
          </p:cNvPr>
          <p:cNvSpPr txBox="1"/>
          <p:nvPr/>
        </p:nvSpPr>
        <p:spPr>
          <a:xfrm>
            <a:off x="464458" y="2890391"/>
            <a:ext cx="11577462" cy="584775"/>
          </a:xfrm>
          <a:prstGeom prst="rect">
            <a:avLst/>
          </a:prstGeom>
          <a:noFill/>
        </p:spPr>
        <p:txBody>
          <a:bodyPr wrap="square">
            <a:spAutoFit/>
          </a:bodyPr>
          <a:lstStyle/>
          <a:p>
            <a:r>
              <a:rPr lang="en-US" sz="3200" b="0" i="0" dirty="0">
                <a:solidFill>
                  <a:srgbClr val="FF0000"/>
                </a:solidFill>
                <a:effectLst/>
              </a:rPr>
              <a:t>Your bungalow has a private pool</a:t>
            </a:r>
            <a:r>
              <a:rPr lang="en-US" sz="3200" dirty="0">
                <a:solidFill>
                  <a:srgbClr val="FF0000"/>
                </a:solidFill>
              </a:rPr>
              <a:t> </a:t>
            </a:r>
          </a:p>
        </p:txBody>
      </p:sp>
      <p:sp>
        <p:nvSpPr>
          <p:cNvPr id="23" name="TextBox 22">
            <a:extLst>
              <a:ext uri="{FF2B5EF4-FFF2-40B4-BE49-F238E27FC236}">
                <a16:creationId xmlns:a16="http://schemas.microsoft.com/office/drawing/2014/main" id="{7EF66468-C4B2-2403-7C35-09F762F08CF6}"/>
              </a:ext>
            </a:extLst>
          </p:cNvPr>
          <p:cNvSpPr txBox="1"/>
          <p:nvPr/>
        </p:nvSpPr>
        <p:spPr>
          <a:xfrm>
            <a:off x="464458" y="3829851"/>
            <a:ext cx="9126835" cy="584775"/>
          </a:xfrm>
          <a:prstGeom prst="rect">
            <a:avLst/>
          </a:prstGeom>
          <a:noFill/>
        </p:spPr>
        <p:txBody>
          <a:bodyPr wrap="square">
            <a:spAutoFit/>
          </a:bodyPr>
          <a:lstStyle/>
          <a:p>
            <a:r>
              <a:rPr lang="en-US" sz="3200" dirty="0">
                <a:solidFill>
                  <a:srgbClr val="FF0000"/>
                </a:solidFill>
              </a:rPr>
              <a:t>You can enjoy many great activities.</a:t>
            </a:r>
          </a:p>
        </p:txBody>
      </p:sp>
      <p:sp>
        <p:nvSpPr>
          <p:cNvPr id="24" name="TextBox 23">
            <a:extLst>
              <a:ext uri="{FF2B5EF4-FFF2-40B4-BE49-F238E27FC236}">
                <a16:creationId xmlns:a16="http://schemas.microsoft.com/office/drawing/2014/main" id="{A312DC87-E84C-889F-B6FF-EB18DF99B93E}"/>
              </a:ext>
            </a:extLst>
          </p:cNvPr>
          <p:cNvSpPr txBox="1"/>
          <p:nvPr/>
        </p:nvSpPr>
        <p:spPr>
          <a:xfrm>
            <a:off x="464458" y="4779088"/>
            <a:ext cx="9448799" cy="584775"/>
          </a:xfrm>
          <a:prstGeom prst="rect">
            <a:avLst/>
          </a:prstGeom>
          <a:noFill/>
        </p:spPr>
        <p:txBody>
          <a:bodyPr wrap="square">
            <a:spAutoFit/>
          </a:bodyPr>
          <a:lstStyle/>
          <a:p>
            <a:r>
              <a:rPr lang="en-US" sz="3200" dirty="0">
                <a:solidFill>
                  <a:srgbClr val="FF0000"/>
                </a:solidFill>
              </a:rPr>
              <a:t>We will take care of you.</a:t>
            </a:r>
          </a:p>
        </p:txBody>
      </p:sp>
      <p:sp>
        <p:nvSpPr>
          <p:cNvPr id="25" name="TextBox 24">
            <a:extLst>
              <a:ext uri="{FF2B5EF4-FFF2-40B4-BE49-F238E27FC236}">
                <a16:creationId xmlns:a16="http://schemas.microsoft.com/office/drawing/2014/main" id="{58B1081E-8F5E-252A-ABFE-F9142775374D}"/>
              </a:ext>
            </a:extLst>
          </p:cNvPr>
          <p:cNvSpPr txBox="1"/>
          <p:nvPr/>
        </p:nvSpPr>
        <p:spPr>
          <a:xfrm>
            <a:off x="464457" y="5822986"/>
            <a:ext cx="9448799" cy="584775"/>
          </a:xfrm>
          <a:prstGeom prst="rect">
            <a:avLst/>
          </a:prstGeom>
          <a:noFill/>
        </p:spPr>
        <p:txBody>
          <a:bodyPr wrap="square">
            <a:spAutoFit/>
          </a:bodyPr>
          <a:lstStyle/>
          <a:p>
            <a:r>
              <a:rPr lang="en-US" sz="3200" dirty="0">
                <a:solidFill>
                  <a:srgbClr val="FF0000"/>
                </a:solidFill>
              </a:rPr>
              <a:t>You can enjoy delicious food in our restaurant</a:t>
            </a:r>
          </a:p>
        </p:txBody>
      </p:sp>
    </p:spTree>
    <p:extLst>
      <p:ext uri="{BB962C8B-B14F-4D97-AF65-F5344CB8AC3E}">
        <p14:creationId xmlns:p14="http://schemas.microsoft.com/office/powerpoint/2010/main" val="251180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3231</TotalTime>
  <Words>1006</Words>
  <Application>Microsoft Office PowerPoint</Application>
  <PresentationFormat>Màn hình rộng</PresentationFormat>
  <Paragraphs>71</Paragraphs>
  <Slides>18</Slides>
  <Notes>1</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18</vt:i4>
      </vt:variant>
    </vt:vector>
  </HeadingPairs>
  <TitlesOfParts>
    <vt:vector size="22" baseType="lpstr">
      <vt:lpstr>Arial</vt:lpstr>
      <vt:lpstr>Calibri</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Canh</dc:creator>
  <cp:lastModifiedBy>1</cp:lastModifiedBy>
  <cp:revision>531</cp:revision>
  <dcterms:created xsi:type="dcterms:W3CDTF">2022-02-12T14:14:43Z</dcterms:created>
  <dcterms:modified xsi:type="dcterms:W3CDTF">2022-07-26T04:01:47Z</dcterms:modified>
</cp:coreProperties>
</file>