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7" r:id="rId2"/>
    <p:sldId id="258" r:id="rId3"/>
    <p:sldId id="267" r:id="rId4"/>
    <p:sldId id="260" r:id="rId5"/>
    <p:sldId id="291" r:id="rId6"/>
    <p:sldId id="286" r:id="rId7"/>
    <p:sldId id="293" r:id="rId8"/>
    <p:sldId id="294" r:id="rId9"/>
    <p:sldId id="295" r:id="rId10"/>
    <p:sldId id="296" r:id="rId11"/>
    <p:sldId id="297" r:id="rId12"/>
    <p:sldId id="289" r:id="rId13"/>
    <p:sldId id="265" r:id="rId14"/>
    <p:sldId id="262" r:id="rId15"/>
    <p:sldId id="298" r:id="rId16"/>
    <p:sldId id="256" r:id="rId17"/>
    <p:sldId id="269" r:id="rId18"/>
    <p:sldId id="290" r:id="rId19"/>
    <p:sldId id="304" r:id="rId20"/>
    <p:sldId id="270" r:id="rId21"/>
    <p:sldId id="301" r:id="rId22"/>
    <p:sldId id="302" r:id="rId23"/>
    <p:sldId id="271" r:id="rId24"/>
    <p:sldId id="273" r:id="rId25"/>
    <p:sldId id="277" r:id="rId26"/>
    <p:sldId id="305" r:id="rId27"/>
    <p:sldId id="300" r:id="rId28"/>
    <p:sldId id="259" r:id="rId29"/>
    <p:sldId id="285" r:id="rId30"/>
    <p:sldId id="307" r:id="rId31"/>
    <p:sldId id="268" r:id="rId32"/>
    <p:sldId id="309" r:id="rId33"/>
    <p:sldId id="276" r:id="rId34"/>
    <p:sldId id="263" r:id="rId35"/>
    <p:sldId id="311" r:id="rId36"/>
    <p:sldId id="266" r:id="rId37"/>
    <p:sldId id="312" r:id="rId38"/>
    <p:sldId id="313" r:id="rId39"/>
    <p:sldId id="261" r:id="rId40"/>
    <p:sldId id="310" r:id="rId41"/>
    <p:sldId id="306" r:id="rId42"/>
    <p:sldId id="314" r:id="rId43"/>
    <p:sldId id="315" r:id="rId44"/>
    <p:sldId id="316" r:id="rId45"/>
    <p:sldId id="264" r:id="rId46"/>
    <p:sldId id="317" r:id="rId47"/>
    <p:sldId id="318" r:id="rId48"/>
    <p:sldId id="319" r:id="rId49"/>
    <p:sldId id="320" r:id="rId50"/>
    <p:sldId id="346" r:id="rId5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5"/>
    <a:srgbClr val="E4F6E2"/>
    <a:srgbClr val="F2EFF5"/>
    <a:srgbClr val="E7F7E5"/>
    <a:srgbClr val="FFF0C1"/>
    <a:srgbClr val="D9F2D6"/>
    <a:srgbClr val="D0E7EC"/>
    <a:srgbClr val="FFE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2165" autoAdjust="0"/>
  </p:normalViewPr>
  <p:slideViewPr>
    <p:cSldViewPr>
      <p:cViewPr varScale="1">
        <p:scale>
          <a:sx n="39" d="100"/>
          <a:sy n="39" d="100"/>
        </p:scale>
        <p:origin x="9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439D9-BD5D-41E8-9E64-71F53BDE0712}"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1CBBB-8CE3-4B2C-BFBD-B3C75C685201}" type="slidenum">
              <a:rPr lang="en-US" smtClean="0"/>
              <a:t>‹#›</a:t>
            </a:fld>
            <a:endParaRPr lang="en-US"/>
          </a:p>
        </p:txBody>
      </p:sp>
    </p:spTree>
    <p:extLst>
      <p:ext uri="{BB962C8B-B14F-4D97-AF65-F5344CB8AC3E}">
        <p14:creationId xmlns:p14="http://schemas.microsoft.com/office/powerpoint/2010/main" val="759553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1.jpe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37.sv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svg"/><Relationship Id="rId7"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35.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4.sv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7.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6.png"/><Relationship Id="rId2" Type="http://schemas.openxmlformats.org/officeDocument/2006/relationships/image" Target="../media/image7.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7.svg"/><Relationship Id="rId5" Type="http://schemas.openxmlformats.org/officeDocument/2006/relationships/image" Target="../media/image10.svg"/><Relationship Id="rId1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37.sv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7.svg"/><Relationship Id="rId7" Type="http://schemas.openxmlformats.org/officeDocument/2006/relationships/image" Target="../media/image6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7.svg"/><Relationship Id="rId7" Type="http://schemas.openxmlformats.org/officeDocument/2006/relationships/image" Target="../media/image63.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27.svg"/><Relationship Id="rId7" Type="http://schemas.openxmlformats.org/officeDocument/2006/relationships/image" Target="../media/image65.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svg"/><Relationship Id="rId7" Type="http://schemas.openxmlformats.org/officeDocument/2006/relationships/image" Target="../media/image21.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27.svg"/><Relationship Id="rId5" Type="http://schemas.openxmlformats.org/officeDocument/2006/relationships/image" Target="../media/image83.png"/><Relationship Id="rId10" Type="http://schemas.openxmlformats.org/officeDocument/2006/relationships/image" Target="../media/image26.png"/><Relationship Id="rId4" Type="http://schemas.openxmlformats.org/officeDocument/2006/relationships/image" Target="../media/image82.png"/><Relationship Id="rId9" Type="http://schemas.openxmlformats.org/officeDocument/2006/relationships/image" Target="../media/image87.sv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9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3.svg"/><Relationship Id="rId5" Type="http://schemas.openxmlformats.org/officeDocument/2006/relationships/image" Target="../media/image89.svg"/><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sv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01.svg"/></Relationships>
</file>

<file path=ppt/slides/_rels/slide3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9.svg"/><Relationship Id="rId7" Type="http://schemas.openxmlformats.org/officeDocument/2006/relationships/image" Target="../media/image11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4.svg"/><Relationship Id="rId3" Type="http://schemas.openxmlformats.org/officeDocument/2006/relationships/image" Target="../media/image73.svg"/><Relationship Id="rId7" Type="http://schemas.openxmlformats.org/officeDocument/2006/relationships/image" Target="../media/image120.svg"/><Relationship Id="rId12" Type="http://schemas.openxmlformats.org/officeDocument/2006/relationships/image" Target="../media/image12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03.svg"/><Relationship Id="rId5" Type="http://schemas.openxmlformats.org/officeDocument/2006/relationships/image" Target="../media/image118.svg"/><Relationship Id="rId10" Type="http://schemas.openxmlformats.org/officeDocument/2006/relationships/image" Target="../media/image102.png"/><Relationship Id="rId4" Type="http://schemas.openxmlformats.org/officeDocument/2006/relationships/image" Target="../media/image117.png"/><Relationship Id="rId9" Type="http://schemas.openxmlformats.org/officeDocument/2006/relationships/image" Target="../media/image122.svg"/></Relationships>
</file>

<file path=ppt/slides/_rels/slide4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7.svg"/><Relationship Id="rId7" Type="http://schemas.openxmlformats.org/officeDocument/2006/relationships/image" Target="../media/image8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57.sv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7.svg"/><Relationship Id="rId7" Type="http://schemas.openxmlformats.org/officeDocument/2006/relationships/image" Target="../media/image8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57.svg"/><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7.svg"/><Relationship Id="rId7" Type="http://schemas.openxmlformats.org/officeDocument/2006/relationships/image" Target="../media/image8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57.sv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33.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4.sv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1.svg"/><Relationship Id="rId7" Type="http://schemas.openxmlformats.org/officeDocument/2006/relationships/image" Target="../media/image6.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8.svg"/><Relationship Id="rId10" Type="http://schemas.openxmlformats.org/officeDocument/2006/relationships/image" Target="../media/image129.png"/><Relationship Id="rId4" Type="http://schemas.openxmlformats.org/officeDocument/2006/relationships/image" Target="../media/image127.png"/><Relationship Id="rId9" Type="http://schemas.openxmlformats.org/officeDocument/2006/relationships/image" Target="../media/image19.sv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130.png"/></Relationships>
</file>

<file path=ppt/slides/_rels/slide4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9.svg"/><Relationship Id="rId7" Type="http://schemas.openxmlformats.org/officeDocument/2006/relationships/image" Target="../media/image1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6.svg"/><Relationship Id="rId10" Type="http://schemas.openxmlformats.org/officeDocument/2006/relationships/image" Target="../media/image135.png"/><Relationship Id="rId4" Type="http://schemas.openxmlformats.org/officeDocument/2006/relationships/image" Target="../media/image5.png"/><Relationship Id="rId9" Type="http://schemas.openxmlformats.org/officeDocument/2006/relationships/image" Target="../media/image134.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31.jpeg"/><Relationship Id="rId4" Type="http://schemas.openxmlformats.org/officeDocument/2006/relationships/image" Target="../media/image9.png"/><Relationship Id="rId9"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sp>
        <p:nvSpPr>
          <p:cNvPr id="5" name="Freeform 5"/>
          <p:cNvSpPr/>
          <p:nvPr/>
        </p:nvSpPr>
        <p:spPr>
          <a:xfrm>
            <a:off x="6324600" y="6362700"/>
            <a:ext cx="4735576" cy="3924300"/>
          </a:xfrm>
          <a:custGeom>
            <a:avLst/>
            <a:gdLst/>
            <a:ahLst/>
            <a:cxnLst/>
            <a:rect l="l" t="t" r="r" b="b"/>
            <a:pathLst>
              <a:path w="5356349" h="4460378">
                <a:moveTo>
                  <a:pt x="0" y="0"/>
                </a:moveTo>
                <a:lnTo>
                  <a:pt x="5356350" y="0"/>
                </a:lnTo>
                <a:lnTo>
                  <a:pt x="5356350" y="4460378"/>
                </a:lnTo>
                <a:lnTo>
                  <a:pt x="0" y="4460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506700" y="5443"/>
            <a:ext cx="2743200" cy="1050482"/>
          </a:xfrm>
          <a:custGeom>
            <a:avLst/>
            <a:gdLst/>
            <a:ahLst/>
            <a:cxnLst/>
            <a:rect l="l" t="t" r="r" b="b"/>
            <a:pathLst>
              <a:path w="4003803" h="1338962">
                <a:moveTo>
                  <a:pt x="0" y="0"/>
                </a:moveTo>
                <a:lnTo>
                  <a:pt x="4003804" y="0"/>
                </a:lnTo>
                <a:lnTo>
                  <a:pt x="4003804" y="1338962"/>
                </a:lnTo>
                <a:lnTo>
                  <a:pt x="0" y="133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1163223">
            <a:off x="-620344" y="-66609"/>
            <a:ext cx="2514600" cy="2819400"/>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16">
            <a:extLst>
              <a:ext uri="{FF2B5EF4-FFF2-40B4-BE49-F238E27FC236}">
                <a16:creationId xmlns:a16="http://schemas.microsoft.com/office/drawing/2014/main" id="{0B9D2C1A-ABC4-AFF7-ACB7-F6196D0A9954}"/>
              </a:ext>
            </a:extLst>
          </p:cNvPr>
          <p:cNvSpPr txBox="1"/>
          <p:nvPr/>
        </p:nvSpPr>
        <p:spPr>
          <a:xfrm>
            <a:off x="914400" y="2324100"/>
            <a:ext cx="16459200" cy="3378554"/>
          </a:xfrm>
          <a:prstGeom prst="rect">
            <a:avLst/>
          </a:prstGeom>
        </p:spPr>
        <p:txBody>
          <a:bodyPr wrap="square" lIns="0" tIns="0" rIns="0" bIns="0" rtlCol="0" anchor="t">
            <a:spAutoFit/>
          </a:bodyPr>
          <a:lstStyle/>
          <a:p>
            <a:pPr algn="ctr">
              <a:lnSpc>
                <a:spcPct val="150000"/>
              </a:lnSpc>
            </a:pPr>
            <a:r>
              <a:rPr lang="en-US" sz="7800" b="1">
                <a:solidFill>
                  <a:srgbClr val="C00000"/>
                </a:solidFill>
                <a:latin typeface="Arial" panose="020B0604020202020204" pitchFamily="34" charset="0"/>
                <a:cs typeface="Arial" panose="020B0604020202020204" pitchFamily="34" charset="0"/>
              </a:rPr>
              <a:t>CHÀO </a:t>
            </a:r>
            <a:r>
              <a:rPr lang="en-US" sz="7800" b="1" dirty="0">
                <a:solidFill>
                  <a:srgbClr val="C00000"/>
                </a:solidFill>
                <a:latin typeface="Arial" panose="020B0604020202020204" pitchFamily="34" charset="0"/>
                <a:cs typeface="Arial" panose="020B0604020202020204" pitchFamily="34" charset="0"/>
              </a:rPr>
              <a:t>MỪNG CÁC </a:t>
            </a:r>
            <a:r>
              <a:rPr lang="en-US" sz="7800" b="1">
                <a:solidFill>
                  <a:srgbClr val="C00000"/>
                </a:solidFill>
                <a:latin typeface="Arial" panose="020B0604020202020204" pitchFamily="34" charset="0"/>
                <a:cs typeface="Arial" panose="020B0604020202020204" pitchFamily="34" charset="0"/>
              </a:rPr>
              <a:t>EM HỌC SINH ĐẾN </a:t>
            </a:r>
            <a:r>
              <a:rPr lang="en-US" sz="7800" b="1" dirty="0">
                <a:solidFill>
                  <a:srgbClr val="C00000"/>
                </a:solidFill>
                <a:latin typeface="Arial" panose="020B0604020202020204" pitchFamily="34" charset="0"/>
                <a:cs typeface="Arial" panose="020B0604020202020204" pitchFamily="34" charset="0"/>
              </a:rPr>
              <a:t>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F99FEA46-03C2-4450-CE06-8BD971592102}"/>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F9E554FB-6061-65D0-7288-A7FE51DA5D20}"/>
              </a:ext>
            </a:extLst>
          </p:cNvPr>
          <p:cNvSpPr/>
          <p:nvPr/>
        </p:nvSpPr>
        <p:spPr>
          <a:xfrm>
            <a:off x="15544800" y="190500"/>
            <a:ext cx="2715986" cy="986919"/>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59564864-119F-5605-2A0E-82AC78AA7F5D}"/>
              </a:ext>
            </a:extLst>
          </p:cNvPr>
          <p:cNvSpPr/>
          <p:nvPr/>
        </p:nvSpPr>
        <p:spPr>
          <a:xfrm>
            <a:off x="-189773" y="-37645"/>
            <a:ext cx="1091503" cy="1388058"/>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159EB70F-EA61-9037-0832-AAD23CE1F8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2064" y="5813245"/>
            <a:ext cx="4246000" cy="4473755"/>
          </a:xfrm>
          <a:prstGeom prst="rect">
            <a:avLst/>
          </a:prstGeom>
        </p:spPr>
      </p:pic>
      <p:grpSp>
        <p:nvGrpSpPr>
          <p:cNvPr id="5" name="Group 4">
            <a:extLst>
              <a:ext uri="{FF2B5EF4-FFF2-40B4-BE49-F238E27FC236}">
                <a16:creationId xmlns:a16="http://schemas.microsoft.com/office/drawing/2014/main" id="{927AB8CE-864D-5BF3-C4BE-5333ADE3C6DB}"/>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11B9BDA2-4D8D-9694-1278-A019CE4CE565}"/>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76A2403-5181-4E68-1908-9BE3B441FAA9}"/>
                </a:ext>
              </a:extLst>
            </p:cNvPr>
            <p:cNvSpPr txBox="1"/>
            <p:nvPr/>
          </p:nvSpPr>
          <p:spPr>
            <a:xfrm>
              <a:off x="5313042" y="337067"/>
              <a:ext cx="6403317" cy="792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CÂU TRẢ LỜI</a:t>
              </a:r>
              <a:endParaRPr kumimoji="0" lang="en-US" sz="5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6007737E-C485-DE28-9FF6-2B7D4230BBB1}"/>
              </a:ext>
            </a:extLst>
          </p:cNvPr>
          <p:cNvGrpSpPr/>
          <p:nvPr/>
        </p:nvGrpSpPr>
        <p:grpSpPr>
          <a:xfrm>
            <a:off x="901730" y="1423451"/>
            <a:ext cx="5346670" cy="3978446"/>
            <a:chOff x="858610" y="1251316"/>
            <a:chExt cx="5346670" cy="3978446"/>
          </a:xfrm>
        </p:grpSpPr>
        <p:sp>
          <p:nvSpPr>
            <p:cNvPr id="10" name="Line Callout 1 (Border and Accent Bar) 3">
              <a:extLst>
                <a:ext uri="{FF2B5EF4-FFF2-40B4-BE49-F238E27FC236}">
                  <a16:creationId xmlns:a16="http://schemas.microsoft.com/office/drawing/2014/main" id="{C835815E-0063-3682-7300-D0C9A39AF176}"/>
                </a:ext>
              </a:extLst>
            </p:cNvPr>
            <p:cNvSpPr/>
            <p:nvPr/>
          </p:nvSpPr>
          <p:spPr>
            <a:xfrm>
              <a:off x="858610" y="1847165"/>
              <a:ext cx="5346670" cy="3382597"/>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hoạt động cần thực hiện trong </a:t>
              </a:r>
              <a:r>
                <a:rPr kumimoji="0" lang="en-US"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Chủ đề 1 </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là:</a:t>
              </a:r>
            </a:p>
          </p:txBody>
        </p:sp>
        <p:pic>
          <p:nvPicPr>
            <p:cNvPr id="11" name="Picture 2">
              <a:extLst>
                <a:ext uri="{FF2B5EF4-FFF2-40B4-BE49-F238E27FC236}">
                  <a16:creationId xmlns:a16="http://schemas.microsoft.com/office/drawing/2014/main" id="{18790D6D-299F-55EC-FA56-E1F4CFF309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52410" y="1251316"/>
              <a:ext cx="759069" cy="780351"/>
            </a:xfrm>
            <a:prstGeom prst="rect">
              <a:avLst/>
            </a:prstGeom>
          </p:spPr>
        </p:pic>
      </p:grpSp>
      <p:sp>
        <p:nvSpPr>
          <p:cNvPr id="49" name="Speech Bubble: Rectangle with Corners Rounded 48">
            <a:extLst>
              <a:ext uri="{FF2B5EF4-FFF2-40B4-BE49-F238E27FC236}">
                <a16:creationId xmlns:a16="http://schemas.microsoft.com/office/drawing/2014/main" id="{7539F8C7-5ED1-1C7D-A298-53950A3AAC68}"/>
              </a:ext>
            </a:extLst>
          </p:cNvPr>
          <p:cNvSpPr/>
          <p:nvPr/>
        </p:nvSpPr>
        <p:spPr>
          <a:xfrm>
            <a:off x="8077200" y="2400299"/>
            <a:ext cx="9309070" cy="3001597"/>
          </a:xfrm>
          <a:prstGeom prst="wedgeRoundRectCallout">
            <a:avLst>
              <a:gd name="adj1" fmla="val -58357"/>
              <a:gd name="adj2" fmla="val 49282"/>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Vận dụng vào việc xây dựng và thực hiện kế hoạch thực tế của mình</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Speech Bubble: Rectangle with Corners Rounded 49">
            <a:extLst>
              <a:ext uri="{FF2B5EF4-FFF2-40B4-BE49-F238E27FC236}">
                <a16:creationId xmlns:a16="http://schemas.microsoft.com/office/drawing/2014/main" id="{1E1FCDFC-2368-8FCF-D1BF-C87DFE47E4CF}"/>
              </a:ext>
            </a:extLst>
          </p:cNvPr>
          <p:cNvSpPr/>
          <p:nvPr/>
        </p:nvSpPr>
        <p:spPr>
          <a:xfrm>
            <a:off x="8077200" y="5813245"/>
            <a:ext cx="9309070" cy="3749856"/>
          </a:xfrm>
          <a:prstGeom prst="wedgeRoundRectCallout">
            <a:avLst>
              <a:gd name="adj1" fmla="val -59585"/>
              <a:gd name="adj2" fmla="val -43335"/>
              <a:gd name="adj3" fmla="val 1666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Phân tích những tình huống cụ thể thể hiện tính trách nhiệm, sự trung thực, tuân thủ những nội quy, quy định của pháp luật trong đời sống của em</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FD230BCA-BFA1-9E6F-BF78-CBB8D976B902}"/>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96B3DFFC-B200-DBCC-FC51-60A4E17B2671}"/>
              </a:ext>
            </a:extLst>
          </p:cNvPr>
          <p:cNvSpPr/>
          <p:nvPr/>
        </p:nvSpPr>
        <p:spPr>
          <a:xfrm>
            <a:off x="15544800" y="190500"/>
            <a:ext cx="2715986" cy="986919"/>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3F44C96D-540A-7DC1-D0E9-05FA8C13F979}"/>
              </a:ext>
            </a:extLst>
          </p:cNvPr>
          <p:cNvSpPr/>
          <p:nvPr/>
        </p:nvSpPr>
        <p:spPr>
          <a:xfrm>
            <a:off x="-189773" y="-37645"/>
            <a:ext cx="1091503" cy="1388058"/>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D2FFF358-C8C2-8959-4F30-2ACF2FD95E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2064" y="5813245"/>
            <a:ext cx="4246000" cy="4473755"/>
          </a:xfrm>
          <a:prstGeom prst="rect">
            <a:avLst/>
          </a:prstGeom>
        </p:spPr>
      </p:pic>
      <p:grpSp>
        <p:nvGrpSpPr>
          <p:cNvPr id="5" name="Group 4">
            <a:extLst>
              <a:ext uri="{FF2B5EF4-FFF2-40B4-BE49-F238E27FC236}">
                <a16:creationId xmlns:a16="http://schemas.microsoft.com/office/drawing/2014/main" id="{5137C1BE-E906-DC17-0083-9DDECFD19A90}"/>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402CE145-1DF1-0097-9082-3257FE85BCEC}"/>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B7CF8F-421E-D9A6-D4C3-D90C23FD1EE6}"/>
                </a:ext>
              </a:extLst>
            </p:cNvPr>
            <p:cNvSpPr txBox="1"/>
            <p:nvPr/>
          </p:nvSpPr>
          <p:spPr>
            <a:xfrm>
              <a:off x="5313042" y="337067"/>
              <a:ext cx="6403317" cy="792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CÂU TRẢ LỜI</a:t>
              </a:r>
              <a:endParaRPr kumimoji="0" lang="en-US" sz="5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30C9B59-9B81-D8E0-FAC5-486F8F49B9B2}"/>
              </a:ext>
            </a:extLst>
          </p:cNvPr>
          <p:cNvGrpSpPr/>
          <p:nvPr/>
        </p:nvGrpSpPr>
        <p:grpSpPr>
          <a:xfrm>
            <a:off x="901730" y="1423451"/>
            <a:ext cx="5346670" cy="3978446"/>
            <a:chOff x="858610" y="1251316"/>
            <a:chExt cx="5346670" cy="3978446"/>
          </a:xfrm>
        </p:grpSpPr>
        <p:sp>
          <p:nvSpPr>
            <p:cNvPr id="10" name="Line Callout 1 (Border and Accent Bar) 3">
              <a:extLst>
                <a:ext uri="{FF2B5EF4-FFF2-40B4-BE49-F238E27FC236}">
                  <a16:creationId xmlns:a16="http://schemas.microsoft.com/office/drawing/2014/main" id="{266B0527-C61C-7C9D-D935-D9A3041D4939}"/>
                </a:ext>
              </a:extLst>
            </p:cNvPr>
            <p:cNvSpPr/>
            <p:nvPr/>
          </p:nvSpPr>
          <p:spPr>
            <a:xfrm>
              <a:off x="858610" y="1847165"/>
              <a:ext cx="5346670" cy="3382597"/>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hoạt động cần thực hiện trong </a:t>
              </a:r>
              <a:r>
                <a:rPr kumimoji="0" lang="en-US"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Chủ đề 1 </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là:</a:t>
              </a:r>
            </a:p>
          </p:txBody>
        </p:sp>
        <p:pic>
          <p:nvPicPr>
            <p:cNvPr id="11" name="Picture 2">
              <a:extLst>
                <a:ext uri="{FF2B5EF4-FFF2-40B4-BE49-F238E27FC236}">
                  <a16:creationId xmlns:a16="http://schemas.microsoft.com/office/drawing/2014/main" id="{15254DF1-522C-AE9D-0318-4A291694155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52410" y="1251316"/>
              <a:ext cx="759069" cy="780351"/>
            </a:xfrm>
            <a:prstGeom prst="rect">
              <a:avLst/>
            </a:prstGeom>
          </p:spPr>
        </p:pic>
      </p:grpSp>
      <p:sp>
        <p:nvSpPr>
          <p:cNvPr id="49" name="Speech Bubble: Rectangle with Corners Rounded 48">
            <a:extLst>
              <a:ext uri="{FF2B5EF4-FFF2-40B4-BE49-F238E27FC236}">
                <a16:creationId xmlns:a16="http://schemas.microsoft.com/office/drawing/2014/main" id="{DA6058DF-7E8F-0BE0-05E1-A019FF552836}"/>
              </a:ext>
            </a:extLst>
          </p:cNvPr>
          <p:cNvSpPr/>
          <p:nvPr/>
        </p:nvSpPr>
        <p:spPr>
          <a:xfrm>
            <a:off x="7772400" y="2400300"/>
            <a:ext cx="9613870" cy="3886200"/>
          </a:xfrm>
          <a:prstGeom prst="wedgeRoundRectCallout">
            <a:avLst>
              <a:gd name="adj1" fmla="val -59206"/>
              <a:gd name="adj2" fmla="val 446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Thể hiện tinh thần trách nhiệm, sự trung thực, tuân thủ nội quy, quy định của pháp luật trong đời sống và thể hiện các cách này trong một số tình huống</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Speech Bubble: Rectangle with Corners Rounded 49">
            <a:extLst>
              <a:ext uri="{FF2B5EF4-FFF2-40B4-BE49-F238E27FC236}">
                <a16:creationId xmlns:a16="http://schemas.microsoft.com/office/drawing/2014/main" id="{F22E4394-D76C-490B-973F-C46B6F78EA5E}"/>
              </a:ext>
            </a:extLst>
          </p:cNvPr>
          <p:cNvSpPr/>
          <p:nvPr/>
        </p:nvSpPr>
        <p:spPr>
          <a:xfrm>
            <a:off x="7772400" y="6819900"/>
            <a:ext cx="9613870" cy="2590800"/>
          </a:xfrm>
          <a:prstGeom prst="wedgeRoundRectCallout">
            <a:avLst>
              <a:gd name="adj1" fmla="val -59585"/>
              <a:gd name="adj2" fmla="val -4333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black"/>
                </a:solidFill>
                <a:latin typeface="Arial" panose="020B0604020202020204" pitchFamily="34" charset="0"/>
                <a:cs typeface="Arial" panose="020B0604020202020204" pitchFamily="34" charset="0"/>
              </a:rPr>
              <a:t>Tổ chức sự kiện đánh dấu sự trưởng thành</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77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a:extLst>
            <a:ext uri="{FF2B5EF4-FFF2-40B4-BE49-F238E27FC236}">
              <a16:creationId xmlns:a16="http://schemas.microsoft.com/office/drawing/2014/main" id="{6828A7B8-FA2E-06F6-AA10-43B1C970B11F}"/>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D093DB2F-3A86-A247-7C32-342274941871}"/>
              </a:ext>
            </a:extLst>
          </p:cNvPr>
          <p:cNvGrpSpPr/>
          <p:nvPr/>
        </p:nvGrpSpPr>
        <p:grpSpPr>
          <a:xfrm>
            <a:off x="-27214" y="114300"/>
            <a:ext cx="2073922" cy="1143000"/>
            <a:chOff x="593078" y="1028700"/>
            <a:chExt cx="2650409" cy="1631896"/>
          </a:xfrm>
        </p:grpSpPr>
        <p:sp>
          <p:nvSpPr>
            <p:cNvPr id="13" name="Freeform 13">
              <a:extLst>
                <a:ext uri="{FF2B5EF4-FFF2-40B4-BE49-F238E27FC236}">
                  <a16:creationId xmlns:a16="http://schemas.microsoft.com/office/drawing/2014/main" id="{02EE766A-159D-D6FF-A8AB-70E158783E06}"/>
                </a:ext>
              </a:extLst>
            </p:cNvPr>
            <p:cNvSpPr/>
            <p:nvPr/>
          </p:nvSpPr>
          <p:spPr>
            <a:xfrm>
              <a:off x="1127971" y="1028700"/>
              <a:ext cx="2115516" cy="574138"/>
            </a:xfrm>
            <a:custGeom>
              <a:avLst/>
              <a:gdLst/>
              <a:ahLst/>
              <a:cxnLst/>
              <a:rect l="l" t="t" r="r" b="b"/>
              <a:pathLst>
                <a:path w="2115516" h="574138">
                  <a:moveTo>
                    <a:pt x="0" y="0"/>
                  </a:moveTo>
                  <a:lnTo>
                    <a:pt x="2115516" y="0"/>
                  </a:lnTo>
                  <a:lnTo>
                    <a:pt x="2115516" y="574138"/>
                  </a:lnTo>
                  <a:lnTo>
                    <a:pt x="0" y="57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695B3DE6-FF81-A9B4-37F4-DD30B3015D21}"/>
                </a:ext>
              </a:extLst>
            </p:cNvPr>
            <p:cNvSpPr/>
            <p:nvPr/>
          </p:nvSpPr>
          <p:spPr>
            <a:xfrm>
              <a:off x="593078" y="1869536"/>
              <a:ext cx="2650408" cy="791060"/>
            </a:xfrm>
            <a:custGeom>
              <a:avLst/>
              <a:gdLst/>
              <a:ahLst/>
              <a:cxnLst/>
              <a:rect l="l" t="t" r="r" b="b"/>
              <a:pathLst>
                <a:path w="2650408" h="791060">
                  <a:moveTo>
                    <a:pt x="0" y="0"/>
                  </a:moveTo>
                  <a:lnTo>
                    <a:pt x="2650409" y="0"/>
                  </a:lnTo>
                  <a:lnTo>
                    <a:pt x="2650409" y="791060"/>
                  </a:lnTo>
                  <a:lnTo>
                    <a:pt x="0" y="791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5" name="Freeform 15">
            <a:extLst>
              <a:ext uri="{FF2B5EF4-FFF2-40B4-BE49-F238E27FC236}">
                <a16:creationId xmlns:a16="http://schemas.microsoft.com/office/drawing/2014/main" id="{4868C029-C695-F743-2EE4-19EF0E30949A}"/>
              </a:ext>
            </a:extLst>
          </p:cNvPr>
          <p:cNvSpPr/>
          <p:nvPr/>
        </p:nvSpPr>
        <p:spPr>
          <a:xfrm>
            <a:off x="16607843" y="189774"/>
            <a:ext cx="1689380" cy="1422151"/>
          </a:xfrm>
          <a:custGeom>
            <a:avLst/>
            <a:gdLst/>
            <a:ahLst/>
            <a:cxnLst/>
            <a:rect l="l" t="t" r="r" b="b"/>
            <a:pathLst>
              <a:path w="1689380" h="1422151">
                <a:moveTo>
                  <a:pt x="0" y="0"/>
                </a:moveTo>
                <a:lnTo>
                  <a:pt x="1689380" y="0"/>
                </a:lnTo>
                <a:lnTo>
                  <a:pt x="1689380" y="1422151"/>
                </a:lnTo>
                <a:lnTo>
                  <a:pt x="0" y="1422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4" name="Picture 6">
            <a:extLst>
              <a:ext uri="{FF2B5EF4-FFF2-40B4-BE49-F238E27FC236}">
                <a16:creationId xmlns:a16="http://schemas.microsoft.com/office/drawing/2014/main" id="{C65A00C0-49E9-64A1-9501-B2BA02D6D5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452">
            <a:off x="859644" y="498192"/>
            <a:ext cx="8286419" cy="10218600"/>
          </a:xfrm>
          <a:prstGeom prst="rect">
            <a:avLst/>
          </a:prstGeom>
        </p:spPr>
      </p:pic>
      <p:grpSp>
        <p:nvGrpSpPr>
          <p:cNvPr id="35" name="Group 34">
            <a:extLst>
              <a:ext uri="{FF2B5EF4-FFF2-40B4-BE49-F238E27FC236}">
                <a16:creationId xmlns:a16="http://schemas.microsoft.com/office/drawing/2014/main" id="{DF81FF3C-1CB2-19B8-51F8-C6C45ECE25AD}"/>
              </a:ext>
            </a:extLst>
          </p:cNvPr>
          <p:cNvGrpSpPr/>
          <p:nvPr/>
        </p:nvGrpSpPr>
        <p:grpSpPr>
          <a:xfrm>
            <a:off x="381000" y="470928"/>
            <a:ext cx="6827420" cy="1157110"/>
            <a:chOff x="203132" y="534842"/>
            <a:chExt cx="6827420" cy="1157110"/>
          </a:xfrm>
        </p:grpSpPr>
        <p:grpSp>
          <p:nvGrpSpPr>
            <p:cNvPr id="36" name="Group 10">
              <a:extLst>
                <a:ext uri="{FF2B5EF4-FFF2-40B4-BE49-F238E27FC236}">
                  <a16:creationId xmlns:a16="http://schemas.microsoft.com/office/drawing/2014/main" id="{F10CB160-6FA8-8350-23AA-20C864D55215}"/>
                </a:ext>
              </a:extLst>
            </p:cNvPr>
            <p:cNvGrpSpPr/>
            <p:nvPr/>
          </p:nvGrpSpPr>
          <p:grpSpPr>
            <a:xfrm rot="-143938">
              <a:off x="203132" y="534842"/>
              <a:ext cx="6827420" cy="1157110"/>
              <a:chOff x="0" y="0"/>
              <a:chExt cx="5761308" cy="848774"/>
            </a:xfrm>
          </p:grpSpPr>
          <p:sp>
            <p:nvSpPr>
              <p:cNvPr id="38" name="Freeform 11">
                <a:extLst>
                  <a:ext uri="{FF2B5EF4-FFF2-40B4-BE49-F238E27FC236}">
                    <a16:creationId xmlns:a16="http://schemas.microsoft.com/office/drawing/2014/main" id="{7AE034FC-C4C0-078B-BE92-6F6F46BE664B}"/>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75000"/>
                </a:schemeClr>
              </a:solidFill>
            </p:spPr>
            <p:txBody>
              <a:bodyPr/>
              <a:lstStyle/>
              <a:p>
                <a:endParaRPr lang="en-US"/>
              </a:p>
            </p:txBody>
          </p:sp>
        </p:grpSp>
        <p:sp>
          <p:nvSpPr>
            <p:cNvPr id="37" name="TextBox 12">
              <a:extLst>
                <a:ext uri="{FF2B5EF4-FFF2-40B4-BE49-F238E27FC236}">
                  <a16:creationId xmlns:a16="http://schemas.microsoft.com/office/drawing/2014/main" id="{9249C7CB-6427-9E27-04F1-D2CE7548BBAE}"/>
                </a:ext>
              </a:extLst>
            </p:cNvPr>
            <p:cNvSpPr txBox="1"/>
            <p:nvPr/>
          </p:nvSpPr>
          <p:spPr>
            <a:xfrm rot="21459337">
              <a:off x="405279" y="813828"/>
              <a:ext cx="6141524" cy="615553"/>
            </a:xfrm>
            <a:prstGeom prst="rect">
              <a:avLst/>
            </a:prstGeom>
          </p:spPr>
          <p:txBody>
            <a:bodyPr wrap="square" lIns="0" tIns="0" rIns="0" bIns="0" rtlCol="0" anchor="t">
              <a:spAutoFit/>
            </a:bodyPr>
            <a:lstStyle/>
            <a:p>
              <a:pPr marL="0" lvl="0" indent="0" algn="ctr">
                <a:lnSpc>
                  <a:spcPts val="5040"/>
                </a:lnSpc>
                <a:spcBef>
                  <a:spcPct val="0"/>
                </a:spcBef>
              </a:pPr>
              <a:r>
                <a:rPr lang="en-US" sz="4000" b="1" spc="179">
                  <a:solidFill>
                    <a:srgbClr val="FFFFFF"/>
                  </a:solidFill>
                  <a:latin typeface="Arial" panose="020B0604020202020204" pitchFamily="34" charset="0"/>
                  <a:cs typeface="Arial" panose="020B0604020202020204" pitchFamily="34" charset="0"/>
                </a:rPr>
                <a:t>Mô tả bức tranh chủ đề</a:t>
              </a:r>
              <a:endParaRPr lang="en-US" sz="4000" b="1" spc="179" dirty="0">
                <a:solidFill>
                  <a:srgbClr val="FFFFFF"/>
                </a:solidFill>
                <a:latin typeface="Arial" panose="020B0604020202020204" pitchFamily="34" charset="0"/>
                <a:cs typeface="Arial" panose="020B0604020202020204" pitchFamily="34" charset="0"/>
              </a:endParaRPr>
            </a:p>
          </p:txBody>
        </p:sp>
      </p:grpSp>
      <p:sp>
        <p:nvSpPr>
          <p:cNvPr id="39" name="Freeform 5">
            <a:extLst>
              <a:ext uri="{FF2B5EF4-FFF2-40B4-BE49-F238E27FC236}">
                <a16:creationId xmlns:a16="http://schemas.microsoft.com/office/drawing/2014/main" id="{8C11E1EF-0D7E-1BE7-4E1C-6155AA6897EA}"/>
              </a:ext>
            </a:extLst>
          </p:cNvPr>
          <p:cNvSpPr/>
          <p:nvPr/>
        </p:nvSpPr>
        <p:spPr>
          <a:xfrm>
            <a:off x="9326422" y="2324100"/>
            <a:ext cx="8126111" cy="610521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40" name="TextBox 39">
            <a:extLst>
              <a:ext uri="{FF2B5EF4-FFF2-40B4-BE49-F238E27FC236}">
                <a16:creationId xmlns:a16="http://schemas.microsoft.com/office/drawing/2014/main" id="{889B7183-FFEA-A9DC-9B83-AE0B4D9ECB1D}"/>
              </a:ext>
            </a:extLst>
          </p:cNvPr>
          <p:cNvSpPr txBox="1"/>
          <p:nvPr/>
        </p:nvSpPr>
        <p:spPr>
          <a:xfrm>
            <a:off x="10003459" y="3290787"/>
            <a:ext cx="6772035" cy="3944862"/>
          </a:xfrm>
          <a:prstGeom prst="rect">
            <a:avLst/>
          </a:prstGeom>
          <a:noFill/>
        </p:spPr>
        <p:txBody>
          <a:bodyPr wrap="square">
            <a:spAutoFit/>
          </a:bodyPr>
          <a:lstStyle/>
          <a:p>
            <a:pPr algn="just">
              <a:lnSpc>
                <a:spcPct val="20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bạn học sinh ở trong tranh đang trò chuyện với nhau sau giờ học.</a:t>
            </a:r>
            <a:endParaRPr lang="en-US" sz="4400" b="1" i="1" dirty="0">
              <a:solidFill>
                <a:srgbClr val="FF0000"/>
              </a:solidFill>
              <a:latin typeface="Arial" panose="020B0604020202020204" pitchFamily="34" charset="0"/>
              <a:cs typeface="Arial" panose="020B0604020202020204" pitchFamily="34" charset="0"/>
            </a:endParaRPr>
          </a:p>
        </p:txBody>
      </p:sp>
      <p:pic>
        <p:nvPicPr>
          <p:cNvPr id="2" name="Picture 6">
            <a:extLst>
              <a:ext uri="{FF2B5EF4-FFF2-40B4-BE49-F238E27FC236}">
                <a16:creationId xmlns:a16="http://schemas.microsoft.com/office/drawing/2014/main" id="{DE029024-F41B-34C9-11FC-83C5759ECFF7}"/>
              </a:ext>
            </a:extLst>
          </p:cNvPr>
          <p:cNvPicPr>
            <a:picLocks noChangeAspect="1"/>
          </p:cNvPicPr>
          <p:nvPr/>
        </p:nvPicPr>
        <p:blipFill>
          <a:blip r:embed="rId10"/>
          <a:srcRect/>
          <a:stretch>
            <a:fillRect/>
          </a:stretch>
        </p:blipFill>
        <p:spPr>
          <a:xfrm>
            <a:off x="15011400" y="7985686"/>
            <a:ext cx="3378076" cy="2301314"/>
          </a:xfrm>
          <a:prstGeom prst="rect">
            <a:avLst/>
          </a:prstGeom>
        </p:spPr>
      </p:pic>
      <p:sp>
        <p:nvSpPr>
          <p:cNvPr id="16" name="Freeform 16">
            <a:extLst>
              <a:ext uri="{FF2B5EF4-FFF2-40B4-BE49-F238E27FC236}">
                <a16:creationId xmlns:a16="http://schemas.microsoft.com/office/drawing/2014/main" id="{AA2D33EB-19F7-D503-D262-F5FBA01BA905}"/>
              </a:ext>
            </a:extLst>
          </p:cNvPr>
          <p:cNvSpPr/>
          <p:nvPr/>
        </p:nvSpPr>
        <p:spPr>
          <a:xfrm>
            <a:off x="8771240" y="7635728"/>
            <a:ext cx="1110360" cy="1587167"/>
          </a:xfrm>
          <a:custGeom>
            <a:avLst/>
            <a:gdLst/>
            <a:ahLst/>
            <a:cxnLst/>
            <a:rect l="l" t="t" r="r" b="b"/>
            <a:pathLst>
              <a:path w="4611410" h="5328309">
                <a:moveTo>
                  <a:pt x="0" y="0"/>
                </a:moveTo>
                <a:lnTo>
                  <a:pt x="4611410" y="0"/>
                </a:lnTo>
                <a:lnTo>
                  <a:pt x="4611410" y="5328310"/>
                </a:lnTo>
                <a:lnTo>
                  <a:pt x="0" y="5328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EB8CA2DB-CE0F-F3EC-1B8B-074DE9F2E9DA}"/>
              </a:ext>
            </a:extLst>
          </p:cNvPr>
          <p:cNvGrpSpPr/>
          <p:nvPr/>
        </p:nvGrpSpPr>
        <p:grpSpPr>
          <a:xfrm>
            <a:off x="1066800" y="3009164"/>
            <a:ext cx="7041989" cy="5387492"/>
            <a:chOff x="1066800" y="3009164"/>
            <a:chExt cx="7041989" cy="5387492"/>
          </a:xfrm>
        </p:grpSpPr>
        <p:pic>
          <p:nvPicPr>
            <p:cNvPr id="3" name="Picture 2" descr="A group of people in uniform&#10;&#10;Description automatically generated">
              <a:extLst>
                <a:ext uri="{FF2B5EF4-FFF2-40B4-BE49-F238E27FC236}">
                  <a16:creationId xmlns:a16="http://schemas.microsoft.com/office/drawing/2014/main" id="{CA9B3C5A-BC85-2EAD-166E-D0015A37B9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3358245"/>
              <a:ext cx="7041989" cy="50384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2" descr="Push pin ">
              <a:extLst>
                <a:ext uri="{FF2B5EF4-FFF2-40B4-BE49-F238E27FC236}">
                  <a16:creationId xmlns:a16="http://schemas.microsoft.com/office/drawing/2014/main" id="{C624A844-EE3F-EB8B-80BB-E570BCA11B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217720">
              <a:off x="3903479" y="3009164"/>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20150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p:cNvGrpSpPr/>
        <p:nvPr/>
      </p:nvGrpSpPr>
      <p:grpSpPr>
        <a:xfrm>
          <a:off x="0" y="0"/>
          <a:ext cx="0" cy="0"/>
          <a:chOff x="0" y="0"/>
          <a:chExt cx="0" cy="0"/>
        </a:xfrm>
      </p:grpSpPr>
      <p:sp>
        <p:nvSpPr>
          <p:cNvPr id="10" name="Freeform 10"/>
          <p:cNvSpPr/>
          <p:nvPr/>
        </p:nvSpPr>
        <p:spPr>
          <a:xfrm>
            <a:off x="16383000" y="0"/>
            <a:ext cx="1786017" cy="866991"/>
          </a:xfrm>
          <a:custGeom>
            <a:avLst/>
            <a:gdLst/>
            <a:ahLst/>
            <a:cxnLst/>
            <a:rect l="l" t="t" r="r" b="b"/>
            <a:pathLst>
              <a:path w="4194109" h="1944541">
                <a:moveTo>
                  <a:pt x="0" y="0"/>
                </a:moveTo>
                <a:lnTo>
                  <a:pt x="4194109" y="0"/>
                </a:lnTo>
                <a:lnTo>
                  <a:pt x="4194109" y="1944542"/>
                </a:lnTo>
                <a:lnTo>
                  <a:pt x="0" y="1944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30">
            <a:extLst>
              <a:ext uri="{FF2B5EF4-FFF2-40B4-BE49-F238E27FC236}">
                <a16:creationId xmlns:a16="http://schemas.microsoft.com/office/drawing/2014/main" id="{685519F7-B93F-24B9-2D26-0D3458DC43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63568" y="79231"/>
            <a:ext cx="990600" cy="1285850"/>
          </a:xfrm>
          <a:prstGeom prst="rect">
            <a:avLst/>
          </a:prstGeom>
        </p:spPr>
      </p:pic>
      <p:pic>
        <p:nvPicPr>
          <p:cNvPr id="3" name="Picture 2">
            <a:extLst>
              <a:ext uri="{FF2B5EF4-FFF2-40B4-BE49-F238E27FC236}">
                <a16:creationId xmlns:a16="http://schemas.microsoft.com/office/drawing/2014/main" id="{2F424C23-3B74-911C-F1BD-8C1E53CDE176}"/>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26155">
            <a:off x="5173129" y="-3188753"/>
            <a:ext cx="8076231" cy="16860166"/>
          </a:xfrm>
          <a:prstGeom prst="rect">
            <a:avLst/>
          </a:prstGeom>
        </p:spPr>
      </p:pic>
      <p:sp>
        <p:nvSpPr>
          <p:cNvPr id="4" name="TextBox 9">
            <a:extLst>
              <a:ext uri="{FF2B5EF4-FFF2-40B4-BE49-F238E27FC236}">
                <a16:creationId xmlns:a16="http://schemas.microsoft.com/office/drawing/2014/main" id="{776757C7-2EF0-F284-857E-3A4D8B5022B8}"/>
              </a:ext>
            </a:extLst>
          </p:cNvPr>
          <p:cNvSpPr txBox="1"/>
          <p:nvPr/>
        </p:nvSpPr>
        <p:spPr>
          <a:xfrm>
            <a:off x="2075509" y="2417074"/>
            <a:ext cx="14136977" cy="5081006"/>
          </a:xfrm>
          <a:prstGeom prst="rect">
            <a:avLst/>
          </a:prstGeom>
        </p:spPr>
        <p:txBody>
          <a:bodyPr wrap="square" lIns="0" tIns="0" rIns="0" bIns="0" rtlCol="0" anchor="t">
            <a:spAutoFit/>
          </a:bodyPr>
          <a:lstStyle/>
          <a:p>
            <a:pPr algn="ctr">
              <a:lnSpc>
                <a:spcPct val="150000"/>
              </a:lnSpc>
            </a:pPr>
            <a:r>
              <a:rPr lang="en-US" sz="7200" b="1">
                <a:solidFill>
                  <a:schemeClr val="tx2">
                    <a:lumMod val="50000"/>
                  </a:schemeClr>
                </a:solidFill>
                <a:latin typeface="Arial" panose="020B0604020202020204" pitchFamily="34" charset="0"/>
                <a:cs typeface="Arial" panose="020B0604020202020204" pitchFamily="34" charset="0"/>
              </a:rPr>
              <a:t>Hoạt động giáo dục theo chủ đề</a:t>
            </a:r>
          </a:p>
          <a:p>
            <a:pPr algn="ctr">
              <a:lnSpc>
                <a:spcPct val="150000"/>
              </a:lnSpc>
            </a:pPr>
            <a:r>
              <a:rPr lang="en-US" sz="8000" b="1">
                <a:solidFill>
                  <a:srgbClr val="C00000"/>
                </a:solidFill>
                <a:latin typeface="Arial" panose="020B0604020202020204" pitchFamily="34" charset="0"/>
                <a:cs typeface="Arial" panose="020B0604020202020204" pitchFamily="34" charset="0"/>
              </a:rPr>
              <a:t>Chủ đề 1: </a:t>
            </a:r>
            <a:r>
              <a:rPr lang="vi-VN" sz="8000" b="1">
                <a:solidFill>
                  <a:srgbClr val="C00000"/>
                </a:solidFill>
                <a:latin typeface="Arial" panose="020B0604020202020204" pitchFamily="34" charset="0"/>
                <a:cs typeface="Arial" panose="020B0604020202020204" pitchFamily="34" charset="0"/>
              </a:rPr>
              <a:t>Thể hiện sự trưởng thành của bản thân</a:t>
            </a:r>
          </a:p>
        </p:txBody>
      </p:sp>
      <p:pic>
        <p:nvPicPr>
          <p:cNvPr id="5" name="Picture 6">
            <a:extLst>
              <a:ext uri="{FF2B5EF4-FFF2-40B4-BE49-F238E27FC236}">
                <a16:creationId xmlns:a16="http://schemas.microsoft.com/office/drawing/2014/main" id="{8900E7DC-7330-0A95-C604-65B8F19D7F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sp>
        <p:nvSpPr>
          <p:cNvPr id="7" name="Freeform 7"/>
          <p:cNvSpPr/>
          <p:nvPr/>
        </p:nvSpPr>
        <p:spPr>
          <a:xfrm>
            <a:off x="0" y="91771"/>
            <a:ext cx="1371600" cy="1371835"/>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15240000" y="91771"/>
            <a:ext cx="2811817" cy="1076154"/>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CF574AD6-25D2-07D3-9CB3-827AC0227E05}"/>
              </a:ext>
            </a:extLst>
          </p:cNvPr>
          <p:cNvGrpSpPr/>
          <p:nvPr/>
        </p:nvGrpSpPr>
        <p:grpSpPr>
          <a:xfrm>
            <a:off x="3764530" y="0"/>
            <a:ext cx="10758940" cy="1735078"/>
            <a:chOff x="3677277" y="831974"/>
            <a:chExt cx="10758940" cy="1735078"/>
          </a:xfrm>
        </p:grpSpPr>
        <p:sp>
          <p:nvSpPr>
            <p:cNvPr id="6" name="Freeform 3">
              <a:extLst>
                <a:ext uri="{FF2B5EF4-FFF2-40B4-BE49-F238E27FC236}">
                  <a16:creationId xmlns:a16="http://schemas.microsoft.com/office/drawing/2014/main" id="{7A94C0F8-B1D6-E43E-9E2B-C9A1AD476ADF}"/>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C7E84BE-D2C3-0CE8-86C3-440BD55661BB}"/>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92CB3B85-02FC-CBEE-C8D4-75D69DEFBB36}"/>
              </a:ext>
            </a:extLst>
          </p:cNvPr>
          <p:cNvGrpSpPr/>
          <p:nvPr/>
        </p:nvGrpSpPr>
        <p:grpSpPr>
          <a:xfrm>
            <a:off x="609600" y="2419060"/>
            <a:ext cx="7931940" cy="3295453"/>
            <a:chOff x="833823" y="2244225"/>
            <a:chExt cx="7931940" cy="3295453"/>
          </a:xfrm>
        </p:grpSpPr>
        <p:sp>
          <p:nvSpPr>
            <p:cNvPr id="23" name="Freeform 7">
              <a:extLst>
                <a:ext uri="{FF2B5EF4-FFF2-40B4-BE49-F238E27FC236}">
                  <a16:creationId xmlns:a16="http://schemas.microsoft.com/office/drawing/2014/main" id="{AB3131F7-564C-678E-1F5E-AFCDD1B010AC}"/>
                </a:ext>
              </a:extLst>
            </p:cNvPr>
            <p:cNvSpPr/>
            <p:nvPr/>
          </p:nvSpPr>
          <p:spPr>
            <a:xfrm>
              <a:off x="833823" y="2244225"/>
              <a:ext cx="7931940" cy="329545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p>
          </p:txBody>
        </p:sp>
        <p:sp>
          <p:nvSpPr>
            <p:cNvPr id="27" name="TextBox 26">
              <a:extLst>
                <a:ext uri="{FF2B5EF4-FFF2-40B4-BE49-F238E27FC236}">
                  <a16:creationId xmlns:a16="http://schemas.microsoft.com/office/drawing/2014/main" id="{E91BF5C4-0FD5-BBC2-96DB-073B3179A539}"/>
                </a:ext>
              </a:extLst>
            </p:cNvPr>
            <p:cNvSpPr txBox="1"/>
            <p:nvPr/>
          </p:nvSpPr>
          <p:spPr>
            <a:xfrm>
              <a:off x="1240374" y="2928207"/>
              <a:ext cx="6915789"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Tìm hiểu về sự trưởng thành</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112C1588-E2F0-359A-CDFA-5F24C573AAB1}"/>
              </a:ext>
            </a:extLst>
          </p:cNvPr>
          <p:cNvGrpSpPr/>
          <p:nvPr/>
        </p:nvGrpSpPr>
        <p:grpSpPr>
          <a:xfrm>
            <a:off x="9144000" y="2419061"/>
            <a:ext cx="8534400" cy="3295452"/>
            <a:chOff x="8699445" y="2903043"/>
            <a:chExt cx="8534400" cy="3295452"/>
          </a:xfrm>
        </p:grpSpPr>
        <p:sp>
          <p:nvSpPr>
            <p:cNvPr id="29" name="Freeform 7">
              <a:extLst>
                <a:ext uri="{FF2B5EF4-FFF2-40B4-BE49-F238E27FC236}">
                  <a16:creationId xmlns:a16="http://schemas.microsoft.com/office/drawing/2014/main" id="{8625ABF8-64D9-C7F5-CE37-036F323CF170}"/>
                </a:ext>
              </a:extLst>
            </p:cNvPr>
            <p:cNvSpPr/>
            <p:nvPr/>
          </p:nvSpPr>
          <p:spPr>
            <a:xfrm>
              <a:off x="8699445" y="2903043"/>
              <a:ext cx="8534400" cy="329545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p>
          </p:txBody>
        </p:sp>
        <p:sp>
          <p:nvSpPr>
            <p:cNvPr id="30" name="TextBox 11">
              <a:extLst>
                <a:ext uri="{FF2B5EF4-FFF2-40B4-BE49-F238E27FC236}">
                  <a16:creationId xmlns:a16="http://schemas.microsoft.com/office/drawing/2014/main" id="{287F6971-C109-7D10-12AD-5671BC04BD8C}"/>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4000"/>
            </a:p>
          </p:txBody>
        </p:sp>
        <p:sp>
          <p:nvSpPr>
            <p:cNvPr id="31" name="TextBox 30">
              <a:extLst>
                <a:ext uri="{FF2B5EF4-FFF2-40B4-BE49-F238E27FC236}">
                  <a16:creationId xmlns:a16="http://schemas.microsoft.com/office/drawing/2014/main" id="{6B6F741A-F6FA-4F76-1D65-1C5D030240D6}"/>
                </a:ext>
              </a:extLst>
            </p:cNvPr>
            <p:cNvSpPr txBox="1"/>
            <p:nvPr/>
          </p:nvSpPr>
          <p:spPr>
            <a:xfrm>
              <a:off x="9374930" y="3068367"/>
              <a:ext cx="7183427" cy="274825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 </a:t>
              </a:r>
              <a:r>
                <a:rPr lang="en-US" sz="4000" b="1">
                  <a:effectLst/>
                  <a:latin typeface="Arial" panose="020B0604020202020204" pitchFamily="34" charset="0"/>
                  <a:ea typeface="Calibri" panose="020F0502020204030204" pitchFamily="34" charset="0"/>
                  <a:cs typeface="Arial" panose="020B0604020202020204" pitchFamily="34" charset="0"/>
                </a:rPr>
                <a:t>2</a:t>
              </a:r>
              <a:r>
                <a:rPr lang="vi-VN" sz="4000" b="1">
                  <a:effectLst/>
                  <a:latin typeface="Arial" panose="020B0604020202020204" pitchFamily="34" charset="0"/>
                  <a:ea typeface="Calibri" panose="020F0502020204030204" pitchFamily="34" charset="0"/>
                  <a:cs typeface="Arial" panose="020B0604020202020204" pitchFamily="34" charset="0"/>
                </a:rPr>
                <a:t>: </a:t>
              </a:r>
              <a:endParaRPr lang="en-US" sz="4000" b="1">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Nhận diện khả năng tư duy độc lập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80DC7CB5-6AF3-B910-CCF3-265210E17EA1}"/>
              </a:ext>
            </a:extLst>
          </p:cNvPr>
          <p:cNvGrpSpPr/>
          <p:nvPr/>
        </p:nvGrpSpPr>
        <p:grpSpPr>
          <a:xfrm>
            <a:off x="609600" y="6264154"/>
            <a:ext cx="7931940" cy="3451346"/>
            <a:chOff x="833823" y="2244225"/>
            <a:chExt cx="7931940" cy="3451346"/>
          </a:xfrm>
        </p:grpSpPr>
        <p:sp>
          <p:nvSpPr>
            <p:cNvPr id="41" name="Freeform 7">
              <a:extLst>
                <a:ext uri="{FF2B5EF4-FFF2-40B4-BE49-F238E27FC236}">
                  <a16:creationId xmlns:a16="http://schemas.microsoft.com/office/drawing/2014/main" id="{13A1665A-9846-BFEF-D91E-583B24EA68B4}"/>
                </a:ext>
              </a:extLst>
            </p:cNvPr>
            <p:cNvSpPr/>
            <p:nvPr/>
          </p:nvSpPr>
          <p:spPr>
            <a:xfrm>
              <a:off x="833823" y="2244225"/>
              <a:ext cx="7931940" cy="345134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p>
          </p:txBody>
        </p:sp>
        <p:sp>
          <p:nvSpPr>
            <p:cNvPr id="42" name="TextBox 41">
              <a:extLst>
                <a:ext uri="{FF2B5EF4-FFF2-40B4-BE49-F238E27FC236}">
                  <a16:creationId xmlns:a16="http://schemas.microsoft.com/office/drawing/2014/main" id="{D7B62716-0315-BDA5-4B07-986C6AD8F4E3}"/>
                </a:ext>
              </a:extLst>
            </p:cNvPr>
            <p:cNvSpPr txBox="1"/>
            <p:nvPr/>
          </p:nvSpPr>
          <p:spPr>
            <a:xfrm>
              <a:off x="1240373" y="2650038"/>
              <a:ext cx="6915789"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Thể hiện khả năng thích ứng với sự thay đổi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1D688DDB-FF6C-DDAD-753E-F3B5DFF96469}"/>
              </a:ext>
            </a:extLst>
          </p:cNvPr>
          <p:cNvGrpSpPr/>
          <p:nvPr/>
        </p:nvGrpSpPr>
        <p:grpSpPr>
          <a:xfrm>
            <a:off x="9144000" y="6264154"/>
            <a:ext cx="8534400" cy="3451346"/>
            <a:chOff x="8699445" y="2903042"/>
            <a:chExt cx="8534400" cy="3451346"/>
          </a:xfrm>
        </p:grpSpPr>
        <p:sp>
          <p:nvSpPr>
            <p:cNvPr id="44" name="Freeform 7">
              <a:extLst>
                <a:ext uri="{FF2B5EF4-FFF2-40B4-BE49-F238E27FC236}">
                  <a16:creationId xmlns:a16="http://schemas.microsoft.com/office/drawing/2014/main" id="{B6DC84D1-E487-6E28-60AE-5CB0A952B2CA}"/>
                </a:ext>
              </a:extLst>
            </p:cNvPr>
            <p:cNvSpPr/>
            <p:nvPr/>
          </p:nvSpPr>
          <p:spPr>
            <a:xfrm>
              <a:off x="8699445" y="2903042"/>
              <a:ext cx="8534400" cy="345134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p>
          </p:txBody>
        </p:sp>
        <p:sp>
          <p:nvSpPr>
            <p:cNvPr id="45" name="TextBox 11">
              <a:extLst>
                <a:ext uri="{FF2B5EF4-FFF2-40B4-BE49-F238E27FC236}">
                  <a16:creationId xmlns:a16="http://schemas.microsoft.com/office/drawing/2014/main" id="{AE1090A8-2E86-B20F-2BD9-102A2CB1247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4000"/>
            </a:p>
          </p:txBody>
        </p:sp>
        <p:sp>
          <p:nvSpPr>
            <p:cNvPr id="46" name="TextBox 45">
              <a:extLst>
                <a:ext uri="{FF2B5EF4-FFF2-40B4-BE49-F238E27FC236}">
                  <a16:creationId xmlns:a16="http://schemas.microsoft.com/office/drawing/2014/main" id="{4E903B16-EA30-14E9-08A7-3A12BB3E8C7E}"/>
                </a:ext>
              </a:extLst>
            </p:cNvPr>
            <p:cNvSpPr txBox="1"/>
            <p:nvPr/>
          </p:nvSpPr>
          <p:spPr>
            <a:xfrm>
              <a:off x="9054210" y="3254588"/>
              <a:ext cx="7824869" cy="274825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a:t>
              </a:r>
              <a:r>
                <a:rPr lang="en-US" sz="4000" b="1">
                  <a:effectLst/>
                  <a:latin typeface="Arial" panose="020B0604020202020204" pitchFamily="34" charset="0"/>
                  <a:ea typeface="Calibri" panose="020F0502020204030204" pitchFamily="34" charset="0"/>
                  <a:cs typeface="Arial" panose="020B0604020202020204" pitchFamily="34" charset="0"/>
                </a:rPr>
                <a:t> 4</a:t>
              </a:r>
              <a:r>
                <a:rPr lang="vi-VN" sz="4000" b="1">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Điều chỉnh cảm xúc và ứng xử hợp lí trong những tình huống giao tiếp khác nhau</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7310E17C-C60C-71CF-337D-08AED5C4CFD3}"/>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818446E2-59F7-1048-F525-ABFC5445CEDE}"/>
              </a:ext>
            </a:extLst>
          </p:cNvPr>
          <p:cNvSpPr/>
          <p:nvPr/>
        </p:nvSpPr>
        <p:spPr>
          <a:xfrm>
            <a:off x="0" y="91771"/>
            <a:ext cx="1371600" cy="1371835"/>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a:extLst>
              <a:ext uri="{FF2B5EF4-FFF2-40B4-BE49-F238E27FC236}">
                <a16:creationId xmlns:a16="http://schemas.microsoft.com/office/drawing/2014/main" id="{57D0F553-F352-421F-54E5-B6FCE00C3BBA}"/>
              </a:ext>
            </a:extLst>
          </p:cNvPr>
          <p:cNvSpPr/>
          <p:nvPr/>
        </p:nvSpPr>
        <p:spPr>
          <a:xfrm>
            <a:off x="15240000" y="91771"/>
            <a:ext cx="2811817" cy="1076154"/>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BB862A-AB9F-9E2C-73C8-33B707B05732}"/>
              </a:ext>
            </a:extLst>
          </p:cNvPr>
          <p:cNvGrpSpPr/>
          <p:nvPr/>
        </p:nvGrpSpPr>
        <p:grpSpPr>
          <a:xfrm>
            <a:off x="3764530" y="0"/>
            <a:ext cx="10758940" cy="1735078"/>
            <a:chOff x="3677277" y="831974"/>
            <a:chExt cx="10758940" cy="1735078"/>
          </a:xfrm>
        </p:grpSpPr>
        <p:sp>
          <p:nvSpPr>
            <p:cNvPr id="6" name="Freeform 3">
              <a:extLst>
                <a:ext uri="{FF2B5EF4-FFF2-40B4-BE49-F238E27FC236}">
                  <a16:creationId xmlns:a16="http://schemas.microsoft.com/office/drawing/2014/main" id="{EF63CDFE-8DAB-814D-65EA-17249E1A992A}"/>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6FB6F85-82C1-90EA-A297-BBC5BB268E82}"/>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9D60CFE8-5763-4476-D03A-90C924D3EDBA}"/>
              </a:ext>
            </a:extLst>
          </p:cNvPr>
          <p:cNvGrpSpPr/>
          <p:nvPr/>
        </p:nvGrpSpPr>
        <p:grpSpPr>
          <a:xfrm>
            <a:off x="941560" y="2419060"/>
            <a:ext cx="7931940" cy="3295453"/>
            <a:chOff x="833823" y="2244225"/>
            <a:chExt cx="7931940" cy="3295453"/>
          </a:xfrm>
        </p:grpSpPr>
        <p:sp>
          <p:nvSpPr>
            <p:cNvPr id="23" name="Freeform 7">
              <a:extLst>
                <a:ext uri="{FF2B5EF4-FFF2-40B4-BE49-F238E27FC236}">
                  <a16:creationId xmlns:a16="http://schemas.microsoft.com/office/drawing/2014/main" id="{0EDC69B4-0E8F-CED8-389C-B85B40893018}"/>
                </a:ext>
              </a:extLst>
            </p:cNvPr>
            <p:cNvSpPr/>
            <p:nvPr/>
          </p:nvSpPr>
          <p:spPr>
            <a:xfrm>
              <a:off x="833823" y="2244225"/>
              <a:ext cx="7931940" cy="329545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D1177EB-8302-C9A0-6F08-17D070C35EC6}"/>
                </a:ext>
              </a:extLst>
            </p:cNvPr>
            <p:cNvSpPr txBox="1"/>
            <p:nvPr/>
          </p:nvSpPr>
          <p:spPr>
            <a:xfrm>
              <a:off x="1164516" y="2517824"/>
              <a:ext cx="7270553"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5: </a:t>
              </a:r>
              <a:r>
                <a:rPr lang="vi-VN" sz="4000">
                  <a:effectLst/>
                  <a:latin typeface="Arial" panose="020B0604020202020204" pitchFamily="34" charset="0"/>
                  <a:ea typeface="Calibri" panose="020F0502020204030204" pitchFamily="34" charset="0"/>
                  <a:cs typeface="Arial" panose="020B0604020202020204" pitchFamily="34" charset="0"/>
                </a:rPr>
                <a:t>Thực hiện công việc theo kế hoạch, tuân thủ thời gian và cam kết đề ra</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7EAB161-6B31-38DE-3AAB-CAB3868EAA9E}"/>
              </a:ext>
            </a:extLst>
          </p:cNvPr>
          <p:cNvGrpSpPr/>
          <p:nvPr/>
        </p:nvGrpSpPr>
        <p:grpSpPr>
          <a:xfrm>
            <a:off x="9441716" y="2419061"/>
            <a:ext cx="7931942" cy="3295452"/>
            <a:chOff x="9301903" y="2903043"/>
            <a:chExt cx="7931942" cy="3295452"/>
          </a:xfrm>
        </p:grpSpPr>
        <p:sp>
          <p:nvSpPr>
            <p:cNvPr id="29" name="Freeform 7">
              <a:extLst>
                <a:ext uri="{FF2B5EF4-FFF2-40B4-BE49-F238E27FC236}">
                  <a16:creationId xmlns:a16="http://schemas.microsoft.com/office/drawing/2014/main" id="{6A3BF28D-4466-B142-ACD3-EDA9C0E3A592}"/>
                </a:ext>
              </a:extLst>
            </p:cNvPr>
            <p:cNvSpPr/>
            <p:nvPr/>
          </p:nvSpPr>
          <p:spPr>
            <a:xfrm>
              <a:off x="9301903" y="2903043"/>
              <a:ext cx="7931942" cy="329545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latin typeface="Arial" panose="020B0604020202020204" pitchFamily="34" charset="0"/>
                <a:cs typeface="Arial" panose="020B0604020202020204" pitchFamily="34" charset="0"/>
              </a:endParaRPr>
            </a:p>
          </p:txBody>
        </p:sp>
        <p:sp>
          <p:nvSpPr>
            <p:cNvPr id="30" name="TextBox 11">
              <a:extLst>
                <a:ext uri="{FF2B5EF4-FFF2-40B4-BE49-F238E27FC236}">
                  <a16:creationId xmlns:a16="http://schemas.microsoft.com/office/drawing/2014/main" id="{DAD3F339-505F-3C88-8F4C-DDCDB3A5C141}"/>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4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9D027D7-10A3-C9E7-A285-9A64719E939F}"/>
                </a:ext>
              </a:extLst>
            </p:cNvPr>
            <p:cNvSpPr txBox="1"/>
            <p:nvPr/>
          </p:nvSpPr>
          <p:spPr>
            <a:xfrm>
              <a:off x="9676159" y="3673329"/>
              <a:ext cx="7183427" cy="182492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 </a:t>
              </a:r>
              <a:r>
                <a:rPr lang="en-US" sz="4000" b="1">
                  <a:effectLst/>
                  <a:latin typeface="Arial" panose="020B0604020202020204" pitchFamily="34" charset="0"/>
                  <a:ea typeface="Calibri" panose="020F0502020204030204" pitchFamily="34" charset="0"/>
                  <a:cs typeface="Arial" panose="020B0604020202020204" pitchFamily="34" charset="0"/>
                </a:rPr>
                <a:t>6</a:t>
              </a:r>
              <a:r>
                <a:rPr lang="vi-VN" sz="4000" b="1">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Sống và làm việc theo pháp luật</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E64B3A81-16CE-9DCA-19BD-E0298FE33342}"/>
              </a:ext>
            </a:extLst>
          </p:cNvPr>
          <p:cNvGrpSpPr/>
          <p:nvPr/>
        </p:nvGrpSpPr>
        <p:grpSpPr>
          <a:xfrm>
            <a:off x="941560" y="6264154"/>
            <a:ext cx="7931940" cy="3451346"/>
            <a:chOff x="833823" y="2244225"/>
            <a:chExt cx="7931940" cy="3451346"/>
          </a:xfrm>
        </p:grpSpPr>
        <p:sp>
          <p:nvSpPr>
            <p:cNvPr id="41" name="Freeform 7">
              <a:extLst>
                <a:ext uri="{FF2B5EF4-FFF2-40B4-BE49-F238E27FC236}">
                  <a16:creationId xmlns:a16="http://schemas.microsoft.com/office/drawing/2014/main" id="{28AF3181-253D-DD84-FA7B-8EF8D0E6C553}"/>
                </a:ext>
              </a:extLst>
            </p:cNvPr>
            <p:cNvSpPr/>
            <p:nvPr/>
          </p:nvSpPr>
          <p:spPr>
            <a:xfrm>
              <a:off x="833823" y="2244225"/>
              <a:ext cx="7931940" cy="345134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663C4EE-BBDD-3A6A-01C8-2CD57FC63371}"/>
                </a:ext>
              </a:extLst>
            </p:cNvPr>
            <p:cNvSpPr txBox="1"/>
            <p:nvPr/>
          </p:nvSpPr>
          <p:spPr>
            <a:xfrm>
              <a:off x="1240374" y="2650038"/>
              <a:ext cx="6603850"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7: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Tổ chức sự kiện đánh dấu sự trưởng thành</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B40DF661-523A-1F90-A957-097AC4DBE674}"/>
              </a:ext>
            </a:extLst>
          </p:cNvPr>
          <p:cNvGrpSpPr/>
          <p:nvPr/>
        </p:nvGrpSpPr>
        <p:grpSpPr>
          <a:xfrm>
            <a:off x="9441716" y="6264154"/>
            <a:ext cx="7993004" cy="3451346"/>
            <a:chOff x="9301903" y="2903042"/>
            <a:chExt cx="7993004" cy="3451346"/>
          </a:xfrm>
        </p:grpSpPr>
        <p:sp>
          <p:nvSpPr>
            <p:cNvPr id="44" name="Freeform 7">
              <a:extLst>
                <a:ext uri="{FF2B5EF4-FFF2-40B4-BE49-F238E27FC236}">
                  <a16:creationId xmlns:a16="http://schemas.microsoft.com/office/drawing/2014/main" id="{08C110C1-95F2-6960-FEC5-B4C88903EAD1}"/>
                </a:ext>
              </a:extLst>
            </p:cNvPr>
            <p:cNvSpPr/>
            <p:nvPr/>
          </p:nvSpPr>
          <p:spPr>
            <a:xfrm>
              <a:off x="9301903" y="2903042"/>
              <a:ext cx="7931941" cy="345134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4D1"/>
            </a:solidFill>
          </p:spPr>
          <p:txBody>
            <a:bodyPr/>
            <a:lstStyle/>
            <a:p>
              <a:endParaRPr lang="en-US" sz="4000">
                <a:latin typeface="Arial" panose="020B0604020202020204" pitchFamily="34" charset="0"/>
                <a:cs typeface="Arial" panose="020B0604020202020204" pitchFamily="34" charset="0"/>
              </a:endParaRPr>
            </a:p>
          </p:txBody>
        </p:sp>
        <p:sp>
          <p:nvSpPr>
            <p:cNvPr id="45" name="TextBox 11">
              <a:extLst>
                <a:ext uri="{FF2B5EF4-FFF2-40B4-BE49-F238E27FC236}">
                  <a16:creationId xmlns:a16="http://schemas.microsoft.com/office/drawing/2014/main" id="{18AF6EF0-00F8-21F6-0634-468E55342D7E}"/>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40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1F2F8B7-86D6-67D5-DF8C-48D34AF1941C}"/>
                </a:ext>
              </a:extLst>
            </p:cNvPr>
            <p:cNvSpPr txBox="1"/>
            <p:nvPr/>
          </p:nvSpPr>
          <p:spPr>
            <a:xfrm>
              <a:off x="9470038" y="3577888"/>
              <a:ext cx="7824869" cy="182492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a:t>
              </a:r>
              <a:r>
                <a:rPr lang="en-US" sz="4000" b="1">
                  <a:effectLst/>
                  <a:latin typeface="Arial" panose="020B0604020202020204" pitchFamily="34" charset="0"/>
                  <a:ea typeface="Calibri" panose="020F0502020204030204" pitchFamily="34" charset="0"/>
                  <a:cs typeface="Arial" panose="020B0604020202020204" pitchFamily="34" charset="0"/>
                </a:rPr>
                <a:t> 8</a:t>
              </a:r>
              <a:r>
                <a:rPr lang="vi-VN" sz="4000" b="1">
                  <a:effectLst/>
                  <a:latin typeface="Arial" panose="020B0604020202020204" pitchFamily="34" charset="0"/>
                  <a:ea typeface="Calibri" panose="020F0502020204030204" pitchFamily="34" charset="0"/>
                  <a:cs typeface="Arial" panose="020B0604020202020204" pitchFamily="34" charset="0"/>
                </a:rPr>
                <a:t>: </a:t>
              </a:r>
              <a:endParaRPr lang="en-US" sz="4000" b="1">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Khảo sát kết quả tự đánh giá</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17210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p:cNvGrpSpPr/>
        <p:nvPr/>
      </p:nvGrpSpPr>
      <p:grpSpPr>
        <a:xfrm>
          <a:off x="0" y="0"/>
          <a:ext cx="0" cy="0"/>
          <a:chOff x="0" y="0"/>
          <a:chExt cx="0" cy="0"/>
        </a:xfrm>
      </p:grpSpPr>
      <p:sp>
        <p:nvSpPr>
          <p:cNvPr id="8" name="Freeform 8"/>
          <p:cNvSpPr/>
          <p:nvPr/>
        </p:nvSpPr>
        <p:spPr>
          <a:xfrm>
            <a:off x="16535400" y="0"/>
            <a:ext cx="2017509" cy="1698376"/>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0" y="0"/>
            <a:ext cx="2514600" cy="1143000"/>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8">
            <a:extLst>
              <a:ext uri="{FF2B5EF4-FFF2-40B4-BE49-F238E27FC236}">
                <a16:creationId xmlns:a16="http://schemas.microsoft.com/office/drawing/2014/main" id="{A2677610-F722-F7E7-5F77-762A1579E90A}"/>
              </a:ext>
            </a:extLst>
          </p:cNvPr>
          <p:cNvGrpSpPr/>
          <p:nvPr/>
        </p:nvGrpSpPr>
        <p:grpSpPr>
          <a:xfrm>
            <a:off x="1940207" y="1589970"/>
            <a:ext cx="14886328" cy="7343855"/>
            <a:chOff x="0" y="0"/>
            <a:chExt cx="3366740" cy="1824960"/>
          </a:xfrm>
        </p:grpSpPr>
        <p:sp>
          <p:nvSpPr>
            <p:cNvPr id="4" name="Freeform 9">
              <a:extLst>
                <a:ext uri="{FF2B5EF4-FFF2-40B4-BE49-F238E27FC236}">
                  <a16:creationId xmlns:a16="http://schemas.microsoft.com/office/drawing/2014/main" id="{612A12E7-6247-6E11-74D5-28D9E43B5D1F}"/>
                </a:ext>
              </a:extLst>
            </p:cNvPr>
            <p:cNvSpPr/>
            <p:nvPr/>
          </p:nvSpPr>
          <p:spPr>
            <a:xfrm>
              <a:off x="92710" y="293370"/>
              <a:ext cx="3261330" cy="1518890"/>
            </a:xfrm>
            <a:custGeom>
              <a:avLst/>
              <a:gdLst/>
              <a:ahLst/>
              <a:cxnLst/>
              <a:rect l="l" t="t" r="r" b="b"/>
              <a:pathLst>
                <a:path w="3261330" h="1518890">
                  <a:moveTo>
                    <a:pt x="0" y="1464279"/>
                  </a:moveTo>
                  <a:lnTo>
                    <a:pt x="0" y="1518890"/>
                  </a:lnTo>
                  <a:lnTo>
                    <a:pt x="3261330" y="1518890"/>
                  </a:lnTo>
                  <a:lnTo>
                    <a:pt x="3261330" y="54610"/>
                  </a:lnTo>
                  <a:lnTo>
                    <a:pt x="3206720" y="0"/>
                  </a:lnTo>
                  <a:lnTo>
                    <a:pt x="3206720" y="1464279"/>
                  </a:lnTo>
                  <a:close/>
                </a:path>
              </a:pathLst>
            </a:custGeom>
            <a:solidFill>
              <a:srgbClr val="FECA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10">
              <a:extLst>
                <a:ext uri="{FF2B5EF4-FFF2-40B4-BE49-F238E27FC236}">
                  <a16:creationId xmlns:a16="http://schemas.microsoft.com/office/drawing/2014/main" id="{E81B11D0-B9C9-0319-505A-4FA66B1D1B95}"/>
                </a:ext>
              </a:extLst>
            </p:cNvPr>
            <p:cNvSpPr/>
            <p:nvPr/>
          </p:nvSpPr>
          <p:spPr>
            <a:xfrm>
              <a:off x="6350" y="11430"/>
              <a:ext cx="3286730" cy="1733519"/>
            </a:xfrm>
            <a:custGeom>
              <a:avLst/>
              <a:gdLst/>
              <a:ahLst/>
              <a:cxnLst/>
              <a:rect l="l" t="t" r="r" b="b"/>
              <a:pathLst>
                <a:path w="3286730" h="1733519">
                  <a:moveTo>
                    <a:pt x="3016220" y="0"/>
                  </a:moveTo>
                  <a:lnTo>
                    <a:pt x="0" y="1270"/>
                  </a:lnTo>
                  <a:lnTo>
                    <a:pt x="0" y="1733519"/>
                  </a:lnTo>
                  <a:lnTo>
                    <a:pt x="3285460" y="1733519"/>
                  </a:lnTo>
                  <a:lnTo>
                    <a:pt x="3286730" y="26670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F844D0FA-316B-118F-6EB8-B47502EA8676}"/>
                </a:ext>
              </a:extLst>
            </p:cNvPr>
            <p:cNvSpPr/>
            <p:nvPr/>
          </p:nvSpPr>
          <p:spPr>
            <a:xfrm>
              <a:off x="0" y="0"/>
              <a:ext cx="3366740" cy="1824960"/>
            </a:xfrm>
            <a:custGeom>
              <a:avLst/>
              <a:gdLst/>
              <a:ahLst/>
              <a:cxnLst/>
              <a:rect l="l" t="t" r="r" b="b"/>
              <a:pathLst>
                <a:path w="3366740" h="1824960">
                  <a:moveTo>
                    <a:pt x="3299430" y="275590"/>
                  </a:moveTo>
                  <a:lnTo>
                    <a:pt x="3298160" y="274320"/>
                  </a:lnTo>
                  <a:lnTo>
                    <a:pt x="3162270" y="138430"/>
                  </a:lnTo>
                  <a:lnTo>
                    <a:pt x="3094960" y="71120"/>
                  </a:lnTo>
                  <a:lnTo>
                    <a:pt x="3023840" y="0"/>
                  </a:lnTo>
                  <a:lnTo>
                    <a:pt x="0" y="0"/>
                  </a:lnTo>
                  <a:lnTo>
                    <a:pt x="0" y="1757649"/>
                  </a:lnTo>
                  <a:lnTo>
                    <a:pt x="80010" y="1757649"/>
                  </a:lnTo>
                  <a:lnTo>
                    <a:pt x="80010" y="1824960"/>
                  </a:lnTo>
                  <a:lnTo>
                    <a:pt x="3366740" y="1824960"/>
                  </a:lnTo>
                  <a:lnTo>
                    <a:pt x="3366740" y="342900"/>
                  </a:lnTo>
                  <a:lnTo>
                    <a:pt x="3299430" y="275590"/>
                  </a:lnTo>
                  <a:close/>
                  <a:moveTo>
                    <a:pt x="3027650" y="21590"/>
                  </a:moveTo>
                  <a:lnTo>
                    <a:pt x="3153380" y="146050"/>
                  </a:lnTo>
                  <a:lnTo>
                    <a:pt x="3277840" y="270510"/>
                  </a:lnTo>
                  <a:lnTo>
                    <a:pt x="3027650" y="270510"/>
                  </a:lnTo>
                  <a:lnTo>
                    <a:pt x="3027650" y="21590"/>
                  </a:lnTo>
                  <a:close/>
                  <a:moveTo>
                    <a:pt x="12700" y="1744949"/>
                  </a:moveTo>
                  <a:lnTo>
                    <a:pt x="12700" y="12700"/>
                  </a:lnTo>
                  <a:lnTo>
                    <a:pt x="3014950" y="12700"/>
                  </a:lnTo>
                  <a:lnTo>
                    <a:pt x="3014950" y="278130"/>
                  </a:lnTo>
                  <a:cubicBezTo>
                    <a:pt x="3014950" y="281940"/>
                    <a:pt x="3017490" y="284480"/>
                    <a:pt x="3021300" y="284480"/>
                  </a:cubicBezTo>
                  <a:lnTo>
                    <a:pt x="3286730" y="284480"/>
                  </a:lnTo>
                  <a:lnTo>
                    <a:pt x="3286730" y="1744949"/>
                  </a:lnTo>
                  <a:lnTo>
                    <a:pt x="12700" y="1744949"/>
                  </a:lnTo>
                  <a:close/>
                  <a:moveTo>
                    <a:pt x="3354040" y="1812260"/>
                  </a:moveTo>
                  <a:lnTo>
                    <a:pt x="92710" y="1812260"/>
                  </a:lnTo>
                  <a:lnTo>
                    <a:pt x="92710" y="1757649"/>
                  </a:lnTo>
                  <a:lnTo>
                    <a:pt x="3299430" y="1757649"/>
                  </a:lnTo>
                  <a:lnTo>
                    <a:pt x="3299430" y="293370"/>
                  </a:lnTo>
                  <a:lnTo>
                    <a:pt x="3354040" y="347980"/>
                  </a:lnTo>
                  <a:lnTo>
                    <a:pt x="3354040" y="1812260"/>
                  </a:lnTo>
                  <a:close/>
                </a:path>
              </a:pathLst>
            </a:custGeom>
            <a:solidFill>
              <a:srgbClr val="22222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7" name="TextBox 20">
            <a:extLst>
              <a:ext uri="{FF2B5EF4-FFF2-40B4-BE49-F238E27FC236}">
                <a16:creationId xmlns:a16="http://schemas.microsoft.com/office/drawing/2014/main" id="{5EB61458-30CD-E218-52BE-8E38E4411CBE}"/>
              </a:ext>
            </a:extLst>
          </p:cNvPr>
          <p:cNvSpPr txBox="1"/>
          <p:nvPr/>
        </p:nvSpPr>
        <p:spPr>
          <a:xfrm>
            <a:off x="2350132" y="3670789"/>
            <a:ext cx="13494948" cy="2945422"/>
          </a:xfrm>
          <a:prstGeom prst="rect">
            <a:avLst/>
          </a:prstGeom>
        </p:spPr>
        <p:txBody>
          <a:bodyPr wrap="square" lIns="0" tIns="0" rIns="0" bIns="0" rtlCol="0" anchor="t">
            <a:spAutoFit/>
          </a:bodyPr>
          <a:lstStyle/>
          <a:p>
            <a:pPr lvl="0" algn="ctr">
              <a:lnSpc>
                <a:spcPct val="150000"/>
              </a:lnSpc>
              <a:defRPr/>
            </a:pPr>
            <a:r>
              <a:rPr lang="vi-VN" sz="6800" b="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Hoạt động 1: </a:t>
            </a:r>
          </a:p>
          <a:p>
            <a:pPr lvl="0" algn="ctr">
              <a:lnSpc>
                <a:spcPct val="150000"/>
              </a:lnSpc>
              <a:defRPr/>
            </a:pPr>
            <a:r>
              <a:rPr lang="vi-VN" sz="6800" b="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Tìm hiểu về sự trưởng thành</a:t>
            </a:r>
          </a:p>
        </p:txBody>
      </p:sp>
      <p:sp>
        <p:nvSpPr>
          <p:cNvPr id="3" name="Freeform 3"/>
          <p:cNvSpPr/>
          <p:nvPr/>
        </p:nvSpPr>
        <p:spPr>
          <a:xfrm>
            <a:off x="14401800" y="7429500"/>
            <a:ext cx="3733800" cy="2857500"/>
          </a:xfrm>
          <a:custGeom>
            <a:avLst/>
            <a:gdLst/>
            <a:ahLst/>
            <a:cxnLst/>
            <a:rect l="l" t="t" r="r" b="b"/>
            <a:pathLst>
              <a:path w="6629907" h="5315980">
                <a:moveTo>
                  <a:pt x="0" y="0"/>
                </a:moveTo>
                <a:lnTo>
                  <a:pt x="6629907" y="0"/>
                </a:lnTo>
                <a:lnTo>
                  <a:pt x="6629907" y="5315980"/>
                </a:lnTo>
                <a:lnTo>
                  <a:pt x="0" y="5315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p:cNvGrpSpPr/>
        <p:nvPr/>
      </p:nvGrpSpPr>
      <p:grpSpPr>
        <a:xfrm>
          <a:off x="0" y="0"/>
          <a:ext cx="0" cy="0"/>
          <a:chOff x="0" y="0"/>
          <a:chExt cx="0" cy="0"/>
        </a:xfrm>
      </p:grpSpPr>
      <p:sp>
        <p:nvSpPr>
          <p:cNvPr id="2" name="Freeform 2"/>
          <p:cNvSpPr/>
          <p:nvPr/>
        </p:nvSpPr>
        <p:spPr>
          <a:xfrm rot="4236192">
            <a:off x="16240019" y="-337058"/>
            <a:ext cx="1733763" cy="1974682"/>
          </a:xfrm>
          <a:custGeom>
            <a:avLst/>
            <a:gdLst/>
            <a:ahLst/>
            <a:cxnLst/>
            <a:rect l="l" t="t" r="r" b="b"/>
            <a:pathLst>
              <a:path w="7549463" h="7834349">
                <a:moveTo>
                  <a:pt x="0" y="0"/>
                </a:moveTo>
                <a:lnTo>
                  <a:pt x="7549464" y="0"/>
                </a:lnTo>
                <a:lnTo>
                  <a:pt x="7549464" y="7834348"/>
                </a:lnTo>
                <a:lnTo>
                  <a:pt x="0" y="78343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17">
            <a:extLst>
              <a:ext uri="{FF2B5EF4-FFF2-40B4-BE49-F238E27FC236}">
                <a16:creationId xmlns:a16="http://schemas.microsoft.com/office/drawing/2014/main" id="{CAB7BCD1-2F8A-A6B0-8235-10B3481F6E09}"/>
              </a:ext>
            </a:extLst>
          </p:cNvPr>
          <p:cNvSpPr/>
          <p:nvPr/>
        </p:nvSpPr>
        <p:spPr>
          <a:xfrm>
            <a:off x="152400" y="116883"/>
            <a:ext cx="1328057" cy="533400"/>
          </a:xfrm>
          <a:custGeom>
            <a:avLst/>
            <a:gdLst/>
            <a:ahLst/>
            <a:cxnLst/>
            <a:rect l="l" t="t" r="r" b="b"/>
            <a:pathLst>
              <a:path w="2115516" h="574138">
                <a:moveTo>
                  <a:pt x="0" y="0"/>
                </a:moveTo>
                <a:lnTo>
                  <a:pt x="2115516" y="0"/>
                </a:lnTo>
                <a:lnTo>
                  <a:pt x="2115516" y="574138"/>
                </a:lnTo>
                <a:lnTo>
                  <a:pt x="0" y="574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319F906-E68F-555F-BE6C-DCEB892B626A}"/>
              </a:ext>
            </a:extLst>
          </p:cNvPr>
          <p:cNvSpPr txBox="1"/>
          <p:nvPr/>
        </p:nvSpPr>
        <p:spPr>
          <a:xfrm>
            <a:off x="2500761" y="655292"/>
            <a:ext cx="132588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Nhận diện những biểu hiện của sự trưởng thành ở bản thân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20F7226-0D17-743B-907D-DF980EB37754}"/>
              </a:ext>
            </a:extLst>
          </p:cNvPr>
          <p:cNvGrpSpPr/>
          <p:nvPr/>
        </p:nvGrpSpPr>
        <p:grpSpPr>
          <a:xfrm>
            <a:off x="8197827" y="2781300"/>
            <a:ext cx="8794773" cy="6248400"/>
            <a:chOff x="6787756" y="1729820"/>
            <a:chExt cx="8794773" cy="6248400"/>
          </a:xfrm>
        </p:grpSpPr>
        <p:sp>
          <p:nvSpPr>
            <p:cNvPr id="13" name="Speech Bubble: Rectangle with Corners Rounded 12">
              <a:extLst>
                <a:ext uri="{FF2B5EF4-FFF2-40B4-BE49-F238E27FC236}">
                  <a16:creationId xmlns:a16="http://schemas.microsoft.com/office/drawing/2014/main" id="{E2511B8D-8593-6E92-F450-CCFD98553F67}"/>
                </a:ext>
              </a:extLst>
            </p:cNvPr>
            <p:cNvSpPr/>
            <p:nvPr/>
          </p:nvSpPr>
          <p:spPr>
            <a:xfrm>
              <a:off x="6787756" y="2491820"/>
              <a:ext cx="8794773" cy="5486400"/>
            </a:xfrm>
            <a:prstGeom prst="wedgeRoundRectCallout">
              <a:avLst>
                <a:gd name="adj1" fmla="val -60605"/>
                <a:gd name="adj2" fmla="val 45392"/>
                <a:gd name="adj3" fmla="val 16667"/>
              </a:avLst>
            </a:prstGeom>
            <a:solidFill>
              <a:srgbClr val="FFF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đọc những gợi ý về biểu hiện của sự trưởng thành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tr.7)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đánh giá mức độ trưởng thành của bản thân theo bảng cho sẵn dưới đây</a:t>
              </a:r>
              <a:endParaRPr lang="en-US" sz="4000" i="1" dirty="0">
                <a:solidFill>
                  <a:srgbClr val="FF0000"/>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F3F9EE24-E8AA-8CE9-890F-A8C5047330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4197" y="1729820"/>
              <a:ext cx="1041890" cy="1071101"/>
            </a:xfrm>
            <a:prstGeom prst="rect">
              <a:avLst/>
            </a:prstGeom>
          </p:spPr>
        </p:pic>
      </p:grpSp>
      <p:pic>
        <p:nvPicPr>
          <p:cNvPr id="15" name="Picture 14">
            <a:extLst>
              <a:ext uri="{FF2B5EF4-FFF2-40B4-BE49-F238E27FC236}">
                <a16:creationId xmlns:a16="http://schemas.microsoft.com/office/drawing/2014/main" id="{837ADF91-D386-506F-DA4B-5B176194C37A}"/>
              </a:ext>
            </a:extLst>
          </p:cNvPr>
          <p:cNvPicPr>
            <a:picLocks noChangeAspect="1"/>
          </p:cNvPicPr>
          <p:nvPr/>
        </p:nvPicPr>
        <p:blipFill rotWithShape="1">
          <a:blip r:embed="rId8">
            <a:extLst>
              <a:ext uri="{28A0092B-C50C-407E-A947-70E740481C1C}">
                <a14:useLocalDpi xmlns:a14="http://schemas.microsoft.com/office/drawing/2010/main" val="0"/>
              </a:ext>
            </a:extLst>
          </a:blip>
          <a:srcRect b="11228"/>
          <a:stretch/>
        </p:blipFill>
        <p:spPr>
          <a:xfrm>
            <a:off x="1676400" y="5818801"/>
            <a:ext cx="5774273" cy="4468199"/>
          </a:xfrm>
          <a:prstGeom prst="rect">
            <a:avLst/>
          </a:prstGeom>
        </p:spPr>
      </p:pic>
    </p:spTree>
    <p:extLst>
      <p:ext uri="{BB962C8B-B14F-4D97-AF65-F5344CB8AC3E}">
        <p14:creationId xmlns:p14="http://schemas.microsoft.com/office/powerpoint/2010/main" val="8372334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CE951C8E-D682-68C4-5006-73FE6E5AE33B}"/>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94E21E-A2F6-40F1-23EB-44505D29DA5B}"/>
              </a:ext>
            </a:extLst>
          </p:cNvPr>
          <p:cNvGraphicFramePr>
            <a:graphicFrameLocks noGrp="1"/>
          </p:cNvGraphicFramePr>
          <p:nvPr>
            <p:extLst>
              <p:ext uri="{D42A27DB-BD31-4B8C-83A1-F6EECF244321}">
                <p14:modId xmlns:p14="http://schemas.microsoft.com/office/powerpoint/2010/main" val="2222522389"/>
              </p:ext>
            </p:extLst>
          </p:nvPr>
        </p:nvGraphicFramePr>
        <p:xfrm>
          <a:off x="419100" y="647700"/>
          <a:ext cx="17449800" cy="9307837"/>
        </p:xfrm>
        <a:graphic>
          <a:graphicData uri="http://schemas.openxmlformats.org/drawingml/2006/table">
            <a:tbl>
              <a:tblPr firstRow="1" firstCol="1" bandRow="1">
                <a:tableStyleId>{5C22544A-7EE6-4342-B048-85BDC9FD1C3A}</a:tableStyleId>
              </a:tblPr>
              <a:tblGrid>
                <a:gridCol w="3733800">
                  <a:extLst>
                    <a:ext uri="{9D8B030D-6E8A-4147-A177-3AD203B41FA5}">
                      <a16:colId xmlns:a16="http://schemas.microsoft.com/office/drawing/2014/main" val="2698573137"/>
                    </a:ext>
                  </a:extLst>
                </a:gridCol>
                <a:gridCol w="7162800">
                  <a:extLst>
                    <a:ext uri="{9D8B030D-6E8A-4147-A177-3AD203B41FA5}">
                      <a16:colId xmlns:a16="http://schemas.microsoft.com/office/drawing/2014/main" val="1878766297"/>
                    </a:ext>
                  </a:extLst>
                </a:gridCol>
                <a:gridCol w="2133600">
                  <a:extLst>
                    <a:ext uri="{9D8B030D-6E8A-4147-A177-3AD203B41FA5}">
                      <a16:colId xmlns:a16="http://schemas.microsoft.com/office/drawing/2014/main" val="1374699825"/>
                    </a:ext>
                  </a:extLst>
                </a:gridCol>
                <a:gridCol w="2286000">
                  <a:extLst>
                    <a:ext uri="{9D8B030D-6E8A-4147-A177-3AD203B41FA5}">
                      <a16:colId xmlns:a16="http://schemas.microsoft.com/office/drawing/2014/main" val="976085537"/>
                    </a:ext>
                  </a:extLst>
                </a:gridCol>
                <a:gridCol w="2133600">
                  <a:extLst>
                    <a:ext uri="{9D8B030D-6E8A-4147-A177-3AD203B41FA5}">
                      <a16:colId xmlns:a16="http://schemas.microsoft.com/office/drawing/2014/main" val="2255478394"/>
                    </a:ext>
                  </a:extLst>
                </a:gridCol>
              </a:tblGrid>
              <a:tr h="889154">
                <a:tc gridSpan="2">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Biểu hiện của sự trưởng thành</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Tốt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Bình thường</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Chưa tốt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75165183"/>
                  </a:ext>
                </a:extLst>
              </a:tr>
              <a:tr h="577961">
                <a:tc rowSpan="5">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Trong suy nghĩ</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Tư duy độc lập.</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725438"/>
                  </a:ext>
                </a:extLst>
              </a:tr>
              <a:tr h="565825">
                <a:tc vMerge="1">
                  <a:txBody>
                    <a:bodyPr/>
                    <a:lstStyle/>
                    <a:p>
                      <a:endParaRPr lang="en-US"/>
                    </a:p>
                  </a:txBody>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Suy nghĩ khách quan.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1763311"/>
                  </a:ext>
                </a:extLst>
              </a:tr>
              <a:tr h="565825">
                <a:tc vMerge="1">
                  <a:txBody>
                    <a:bodyPr/>
                    <a:lstStyle/>
                    <a:p>
                      <a:endParaRPr lang="en-US"/>
                    </a:p>
                  </a:txBody>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Thể hiện lập trường, quan điểm riêng.</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27176874"/>
                  </a:ext>
                </a:extLst>
              </a:tr>
              <a:tr h="565825">
                <a:tc vMerge="1">
                  <a:txBody>
                    <a:bodyPr/>
                    <a:lstStyle/>
                    <a:p>
                      <a:endParaRPr lang="en-US"/>
                    </a:p>
                  </a:txBody>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Chấp nhận bản thân, tôn trọng sự khác biệt.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1735099"/>
                  </a:ext>
                </a:extLst>
              </a:tr>
              <a:tr h="646658">
                <a:tc vMerge="1">
                  <a:txBody>
                    <a:bodyPr/>
                    <a:lstStyle/>
                    <a:p>
                      <a:endParaRPr lang="en-US"/>
                    </a:p>
                  </a:txBody>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Điều chỉnh bản thân để</a:t>
                      </a:r>
                      <a:r>
                        <a:rPr lang="en-US" sz="2400">
                          <a:solidFill>
                            <a:schemeClr val="tx1"/>
                          </a:solidFill>
                          <a:effectLst/>
                          <a:latin typeface="Arial" panose="020B0604020202020204" pitchFamily="34" charset="0"/>
                          <a:cs typeface="Arial" panose="020B0604020202020204" pitchFamily="34" charset="0"/>
                        </a:rPr>
                        <a:t> </a:t>
                      </a:r>
                      <a:r>
                        <a:rPr lang="vi-VN" sz="2400">
                          <a:solidFill>
                            <a:schemeClr val="tx1"/>
                          </a:solidFill>
                          <a:effectLst/>
                          <a:latin typeface="Arial" panose="020B0604020202020204" pitchFamily="34" charset="0"/>
                          <a:cs typeface="Arial" panose="020B0604020202020204" pitchFamily="34" charset="0"/>
                        </a:rPr>
                        <a:t>phù hợp với hoàn cảnh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52131961"/>
                  </a:ext>
                </a:extLst>
              </a:tr>
              <a:tr h="657327">
                <a:tc rowSpan="3">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Trong giao tiếp ứng xử</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Kiểm soát và giữ cân bằng cảm xúc.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35489797"/>
                  </a:ext>
                </a:extLst>
              </a:tr>
              <a:tr h="1302512">
                <a:tc vMerge="1">
                  <a:txBody>
                    <a:bodyPr/>
                    <a:lstStyle/>
                    <a:p>
                      <a:endParaRPr lang="en-US"/>
                    </a:p>
                  </a:txBody>
                  <a:tcPr/>
                </a:tc>
                <a:tc>
                  <a:txBody>
                    <a:bodyPr/>
                    <a:lstStyle/>
                    <a:p>
                      <a:pPr marL="457200" marR="0" lvl="1" algn="l">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Ứng xử hợp lí trong các tình huống giao tiếp khác nhau.</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75241605"/>
                  </a:ext>
                </a:extLst>
              </a:tr>
              <a:tr h="626791">
                <a:tc vMerge="1">
                  <a:txBody>
                    <a:bodyPr/>
                    <a:lstStyle/>
                    <a:p>
                      <a:endParaRPr lang="en-US"/>
                    </a:p>
                  </a:txBody>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Giữ lời hứa, cam kết.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53226990"/>
                  </a:ext>
                </a:extLst>
              </a:tr>
              <a:tr h="1313182">
                <a:tc rowSpan="2">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Trong công việc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tc>
                  <a:txBody>
                    <a:bodyPr/>
                    <a:lstStyle/>
                    <a:p>
                      <a:pPr marL="457200" marR="0" lvl="1" algn="l">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Có tinh thần trách nhiệm trong công việc, tuân thủ nội quy, quy định.</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extLst>
                  <a:ext uri="{0D108BD9-81ED-4DB2-BD59-A6C34878D82A}">
                    <a16:rowId xmlns:a16="http://schemas.microsoft.com/office/drawing/2014/main" val="1769062297"/>
                  </a:ext>
                </a:extLst>
              </a:tr>
              <a:tr h="707623">
                <a:tc vMerge="1">
                  <a:txBody>
                    <a:bodyPr/>
                    <a:lstStyle/>
                    <a:p>
                      <a:endParaRPr lang="en-US"/>
                    </a:p>
                  </a:txBody>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Thực hiện kế hoạch đặt ra.</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E5"/>
                    </a:solidFill>
                  </a:tcPr>
                </a:tc>
                <a:extLst>
                  <a:ext uri="{0D108BD9-81ED-4DB2-BD59-A6C34878D82A}">
                    <a16:rowId xmlns:a16="http://schemas.microsoft.com/office/drawing/2014/main" val="1894055477"/>
                  </a:ext>
                </a:extLst>
              </a:tr>
              <a:tr h="889154">
                <a:tc>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Trong những mặt khác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just">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968" marR="62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31190174"/>
                  </a:ext>
                </a:extLst>
              </a:tr>
            </a:tbl>
          </a:graphicData>
        </a:graphic>
      </p:graphicFrame>
    </p:spTree>
    <p:extLst>
      <p:ext uri="{BB962C8B-B14F-4D97-AF65-F5344CB8AC3E}">
        <p14:creationId xmlns:p14="http://schemas.microsoft.com/office/powerpoint/2010/main" val="3088160060"/>
      </p:ext>
    </p:extLst>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a:extLst>
            <a:ext uri="{FF2B5EF4-FFF2-40B4-BE49-F238E27FC236}">
              <a16:creationId xmlns:a16="http://schemas.microsoft.com/office/drawing/2014/main" id="{A06CDB3D-4088-DC1A-6F94-9BBDA25790EE}"/>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B6A75DD3-453B-D478-F8DD-AD56AEEDD714}"/>
              </a:ext>
            </a:extLst>
          </p:cNvPr>
          <p:cNvGrpSpPr/>
          <p:nvPr/>
        </p:nvGrpSpPr>
        <p:grpSpPr>
          <a:xfrm>
            <a:off x="-27214" y="114300"/>
            <a:ext cx="2073922" cy="1143000"/>
            <a:chOff x="593078" y="1028700"/>
            <a:chExt cx="2650409" cy="1631896"/>
          </a:xfrm>
        </p:grpSpPr>
        <p:sp>
          <p:nvSpPr>
            <p:cNvPr id="13" name="Freeform 13">
              <a:extLst>
                <a:ext uri="{FF2B5EF4-FFF2-40B4-BE49-F238E27FC236}">
                  <a16:creationId xmlns:a16="http://schemas.microsoft.com/office/drawing/2014/main" id="{5FA8BB3F-BF62-6185-C403-B70ED8737B29}"/>
                </a:ext>
              </a:extLst>
            </p:cNvPr>
            <p:cNvSpPr/>
            <p:nvPr/>
          </p:nvSpPr>
          <p:spPr>
            <a:xfrm>
              <a:off x="1127971" y="1028700"/>
              <a:ext cx="2115516" cy="574138"/>
            </a:xfrm>
            <a:custGeom>
              <a:avLst/>
              <a:gdLst/>
              <a:ahLst/>
              <a:cxnLst/>
              <a:rect l="l" t="t" r="r" b="b"/>
              <a:pathLst>
                <a:path w="2115516" h="574138">
                  <a:moveTo>
                    <a:pt x="0" y="0"/>
                  </a:moveTo>
                  <a:lnTo>
                    <a:pt x="2115516" y="0"/>
                  </a:lnTo>
                  <a:lnTo>
                    <a:pt x="2115516" y="574138"/>
                  </a:lnTo>
                  <a:lnTo>
                    <a:pt x="0" y="57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14">
              <a:extLst>
                <a:ext uri="{FF2B5EF4-FFF2-40B4-BE49-F238E27FC236}">
                  <a16:creationId xmlns:a16="http://schemas.microsoft.com/office/drawing/2014/main" id="{2836B1E1-AE08-AD68-B1AA-70E7AEAE5998}"/>
                </a:ext>
              </a:extLst>
            </p:cNvPr>
            <p:cNvSpPr/>
            <p:nvPr/>
          </p:nvSpPr>
          <p:spPr>
            <a:xfrm>
              <a:off x="593078" y="1869536"/>
              <a:ext cx="2650408" cy="791060"/>
            </a:xfrm>
            <a:custGeom>
              <a:avLst/>
              <a:gdLst/>
              <a:ahLst/>
              <a:cxnLst/>
              <a:rect l="l" t="t" r="r" b="b"/>
              <a:pathLst>
                <a:path w="2650408" h="791060">
                  <a:moveTo>
                    <a:pt x="0" y="0"/>
                  </a:moveTo>
                  <a:lnTo>
                    <a:pt x="2650409" y="0"/>
                  </a:lnTo>
                  <a:lnTo>
                    <a:pt x="2650409" y="791060"/>
                  </a:lnTo>
                  <a:lnTo>
                    <a:pt x="0" y="791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5" name="Freeform 15">
            <a:extLst>
              <a:ext uri="{FF2B5EF4-FFF2-40B4-BE49-F238E27FC236}">
                <a16:creationId xmlns:a16="http://schemas.microsoft.com/office/drawing/2014/main" id="{2214D463-C849-6E85-E798-A85C4F14B378}"/>
              </a:ext>
            </a:extLst>
          </p:cNvPr>
          <p:cNvSpPr/>
          <p:nvPr/>
        </p:nvSpPr>
        <p:spPr>
          <a:xfrm>
            <a:off x="16607843" y="189774"/>
            <a:ext cx="1689380" cy="1422151"/>
          </a:xfrm>
          <a:custGeom>
            <a:avLst/>
            <a:gdLst/>
            <a:ahLst/>
            <a:cxnLst/>
            <a:rect l="l" t="t" r="r" b="b"/>
            <a:pathLst>
              <a:path w="1689380" h="1422151">
                <a:moveTo>
                  <a:pt x="0" y="0"/>
                </a:moveTo>
                <a:lnTo>
                  <a:pt x="1689380" y="0"/>
                </a:lnTo>
                <a:lnTo>
                  <a:pt x="1689380" y="1422151"/>
                </a:lnTo>
                <a:lnTo>
                  <a:pt x="0" y="1422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4" name="Picture 6">
            <a:extLst>
              <a:ext uri="{FF2B5EF4-FFF2-40B4-BE49-F238E27FC236}">
                <a16:creationId xmlns:a16="http://schemas.microsoft.com/office/drawing/2014/main" id="{CF00EF73-A173-E77A-E683-388B779AF3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452">
            <a:off x="859644" y="498192"/>
            <a:ext cx="8286419" cy="10218600"/>
          </a:xfrm>
          <a:prstGeom prst="rect">
            <a:avLst/>
          </a:prstGeom>
        </p:spPr>
      </p:pic>
      <p:grpSp>
        <p:nvGrpSpPr>
          <p:cNvPr id="35" name="Group 34">
            <a:extLst>
              <a:ext uri="{FF2B5EF4-FFF2-40B4-BE49-F238E27FC236}">
                <a16:creationId xmlns:a16="http://schemas.microsoft.com/office/drawing/2014/main" id="{4F9AD6DC-EEC5-7CAE-5F3F-132136FC5CC7}"/>
              </a:ext>
            </a:extLst>
          </p:cNvPr>
          <p:cNvGrpSpPr/>
          <p:nvPr/>
        </p:nvGrpSpPr>
        <p:grpSpPr>
          <a:xfrm>
            <a:off x="381000" y="470928"/>
            <a:ext cx="6827420" cy="1157110"/>
            <a:chOff x="203132" y="534842"/>
            <a:chExt cx="6827420" cy="1157110"/>
          </a:xfrm>
        </p:grpSpPr>
        <p:grpSp>
          <p:nvGrpSpPr>
            <p:cNvPr id="36" name="Group 10">
              <a:extLst>
                <a:ext uri="{FF2B5EF4-FFF2-40B4-BE49-F238E27FC236}">
                  <a16:creationId xmlns:a16="http://schemas.microsoft.com/office/drawing/2014/main" id="{FA90411A-CFF8-2DA3-5279-C1EFCA74997D}"/>
                </a:ext>
              </a:extLst>
            </p:cNvPr>
            <p:cNvGrpSpPr/>
            <p:nvPr/>
          </p:nvGrpSpPr>
          <p:grpSpPr>
            <a:xfrm rot="-143938">
              <a:off x="203132" y="534842"/>
              <a:ext cx="6827420" cy="1157110"/>
              <a:chOff x="0" y="0"/>
              <a:chExt cx="5761308" cy="848774"/>
            </a:xfrm>
          </p:grpSpPr>
          <p:sp>
            <p:nvSpPr>
              <p:cNvPr id="38" name="Freeform 11">
                <a:extLst>
                  <a:ext uri="{FF2B5EF4-FFF2-40B4-BE49-F238E27FC236}">
                    <a16:creationId xmlns:a16="http://schemas.microsoft.com/office/drawing/2014/main" id="{1C86B1B9-E9E5-0834-E626-39DE37CCEE62}"/>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7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7" name="TextBox 12">
              <a:extLst>
                <a:ext uri="{FF2B5EF4-FFF2-40B4-BE49-F238E27FC236}">
                  <a16:creationId xmlns:a16="http://schemas.microsoft.com/office/drawing/2014/main" id="{EB19F387-F7D7-9F71-B6CF-AB3C5FCCF406}"/>
                </a:ext>
              </a:extLst>
            </p:cNvPr>
            <p:cNvSpPr txBox="1"/>
            <p:nvPr/>
          </p:nvSpPr>
          <p:spPr>
            <a:xfrm rot="21459337">
              <a:off x="405279" y="813828"/>
              <a:ext cx="6141524"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4000" b="1" i="0" u="none" strike="noStrike" kern="1200" cap="none" spc="179" normalizeH="0" baseline="0" noProof="0">
                  <a:ln>
                    <a:noFill/>
                  </a:ln>
                  <a:solidFill>
                    <a:srgbClr val="FFFFFF"/>
                  </a:solidFill>
                  <a:effectLst/>
                  <a:uLnTx/>
                  <a:uFillTx/>
                  <a:latin typeface="Arial" panose="020B0604020202020204" pitchFamily="34" charset="0"/>
                  <a:cs typeface="Arial" panose="020B0604020202020204" pitchFamily="34" charset="0"/>
                </a:rPr>
                <a:t>HOẠT ĐỘNG CẶP ĐÔI</a:t>
              </a:r>
              <a:endParaRPr kumimoji="0" lang="en-US" sz="4000" b="1" i="0" u="none" strike="noStrike" kern="1200" cap="none" spc="179"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9" name="Freeform 5">
            <a:extLst>
              <a:ext uri="{FF2B5EF4-FFF2-40B4-BE49-F238E27FC236}">
                <a16:creationId xmlns:a16="http://schemas.microsoft.com/office/drawing/2014/main" id="{C5A2D6C8-F280-6E66-A363-FA3AB80B3F9A}"/>
              </a:ext>
            </a:extLst>
          </p:cNvPr>
          <p:cNvSpPr/>
          <p:nvPr/>
        </p:nvSpPr>
        <p:spPr>
          <a:xfrm>
            <a:off x="9645933" y="2651272"/>
            <a:ext cx="7806600" cy="5778041"/>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2BFD230-4A57-A251-212B-E55CEC57B00C}"/>
              </a:ext>
            </a:extLst>
          </p:cNvPr>
          <p:cNvSpPr txBox="1"/>
          <p:nvPr/>
        </p:nvSpPr>
        <p:spPr>
          <a:xfrm>
            <a:off x="10266028" y="3704500"/>
            <a:ext cx="6566410" cy="3671583"/>
          </a:xfrm>
          <a:prstGeom prst="rect">
            <a:avLst/>
          </a:prstGeom>
          <a:noFill/>
        </p:spPr>
        <p:txBody>
          <a:bodyPr wrap="square">
            <a:spAutoFit/>
          </a:bodyPr>
          <a:lstStyle/>
          <a:p>
            <a:pPr lvl="0"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em hãy thảo luận và chia sẻ với bạn về những biểu hiện khác trong sự trưởng thành của bản thân</a:t>
            </a:r>
          </a:p>
        </p:txBody>
      </p:sp>
      <p:sp>
        <p:nvSpPr>
          <p:cNvPr id="16" name="Freeform 16">
            <a:extLst>
              <a:ext uri="{FF2B5EF4-FFF2-40B4-BE49-F238E27FC236}">
                <a16:creationId xmlns:a16="http://schemas.microsoft.com/office/drawing/2014/main" id="{59473B1E-5ADF-E839-880F-24E303A2D2CB}"/>
              </a:ext>
            </a:extLst>
          </p:cNvPr>
          <p:cNvSpPr/>
          <p:nvPr/>
        </p:nvSpPr>
        <p:spPr>
          <a:xfrm>
            <a:off x="9331030" y="7652346"/>
            <a:ext cx="1110360" cy="1587167"/>
          </a:xfrm>
          <a:custGeom>
            <a:avLst/>
            <a:gdLst/>
            <a:ahLst/>
            <a:cxnLst/>
            <a:rect l="l" t="t" r="r" b="b"/>
            <a:pathLst>
              <a:path w="4611410" h="5328309">
                <a:moveTo>
                  <a:pt x="0" y="0"/>
                </a:moveTo>
                <a:lnTo>
                  <a:pt x="4611410" y="0"/>
                </a:lnTo>
                <a:lnTo>
                  <a:pt x="4611410" y="5328310"/>
                </a:lnTo>
                <a:lnTo>
                  <a:pt x="0" y="53283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10">
            <a:extLst>
              <a:ext uri="{FF2B5EF4-FFF2-40B4-BE49-F238E27FC236}">
                <a16:creationId xmlns:a16="http://schemas.microsoft.com/office/drawing/2014/main" id="{8AA2C49B-5CF7-871E-6B4D-481C03AD03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011400" y="7652346"/>
            <a:ext cx="3352897" cy="2699081"/>
          </a:xfrm>
          <a:prstGeom prst="rect">
            <a:avLst/>
          </a:prstGeom>
        </p:spPr>
      </p:pic>
      <p:grpSp>
        <p:nvGrpSpPr>
          <p:cNvPr id="8" name="Group 7">
            <a:extLst>
              <a:ext uri="{FF2B5EF4-FFF2-40B4-BE49-F238E27FC236}">
                <a16:creationId xmlns:a16="http://schemas.microsoft.com/office/drawing/2014/main" id="{4EF73E81-ABE3-0CB0-1A19-7C47481A1C71}"/>
              </a:ext>
            </a:extLst>
          </p:cNvPr>
          <p:cNvGrpSpPr/>
          <p:nvPr/>
        </p:nvGrpSpPr>
        <p:grpSpPr>
          <a:xfrm>
            <a:off x="1075676" y="2933700"/>
            <a:ext cx="6905347" cy="5899952"/>
            <a:chOff x="1075676" y="3101934"/>
            <a:chExt cx="6905347" cy="5899952"/>
          </a:xfrm>
        </p:grpSpPr>
        <p:pic>
          <p:nvPicPr>
            <p:cNvPr id="7" name="Picture 6" descr="A cartoon of a child and child talking&#10;&#10;Description automatically generated">
              <a:extLst>
                <a:ext uri="{FF2B5EF4-FFF2-40B4-BE49-F238E27FC236}">
                  <a16:creationId xmlns:a16="http://schemas.microsoft.com/office/drawing/2014/main" id="{0DE72E79-9EF6-925C-AE02-A02893626AB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75676" y="3467673"/>
              <a:ext cx="6905347" cy="5534213"/>
            </a:xfrm>
            <a:prstGeom prst="rect">
              <a:avLst/>
            </a:prstGeom>
            <a:solidFill>
              <a:srgbClr val="FFFFFF">
                <a:shade val="85000"/>
              </a:srgbClr>
            </a:solidFill>
            <a:ln w="2857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2" descr="Push pin ">
              <a:extLst>
                <a:ext uri="{FF2B5EF4-FFF2-40B4-BE49-F238E27FC236}">
                  <a16:creationId xmlns:a16="http://schemas.microsoft.com/office/drawing/2014/main" id="{215732D7-77D0-2290-A972-E59DE25A75F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217720">
              <a:off x="3941579" y="3101934"/>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29696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2E7F4E8-6A15-2224-2DCF-361946544F38}"/>
              </a:ext>
            </a:extLst>
          </p:cNvPr>
          <p:cNvGrpSpPr/>
          <p:nvPr/>
        </p:nvGrpSpPr>
        <p:grpSpPr>
          <a:xfrm>
            <a:off x="-27214" y="114300"/>
            <a:ext cx="2073922" cy="1143000"/>
            <a:chOff x="593078" y="1028700"/>
            <a:chExt cx="2650409" cy="1631896"/>
          </a:xfrm>
        </p:grpSpPr>
        <p:sp>
          <p:nvSpPr>
            <p:cNvPr id="13" name="Freeform 13"/>
            <p:cNvSpPr/>
            <p:nvPr/>
          </p:nvSpPr>
          <p:spPr>
            <a:xfrm>
              <a:off x="1127971" y="1028700"/>
              <a:ext cx="2115516" cy="574138"/>
            </a:xfrm>
            <a:custGeom>
              <a:avLst/>
              <a:gdLst/>
              <a:ahLst/>
              <a:cxnLst/>
              <a:rect l="l" t="t" r="r" b="b"/>
              <a:pathLst>
                <a:path w="2115516" h="574138">
                  <a:moveTo>
                    <a:pt x="0" y="0"/>
                  </a:moveTo>
                  <a:lnTo>
                    <a:pt x="2115516" y="0"/>
                  </a:lnTo>
                  <a:lnTo>
                    <a:pt x="2115516" y="574138"/>
                  </a:lnTo>
                  <a:lnTo>
                    <a:pt x="0" y="574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93078" y="1869536"/>
              <a:ext cx="2650408" cy="791060"/>
            </a:xfrm>
            <a:custGeom>
              <a:avLst/>
              <a:gdLst/>
              <a:ahLst/>
              <a:cxnLst/>
              <a:rect l="l" t="t" r="r" b="b"/>
              <a:pathLst>
                <a:path w="2650408" h="791060">
                  <a:moveTo>
                    <a:pt x="0" y="0"/>
                  </a:moveTo>
                  <a:lnTo>
                    <a:pt x="2650409" y="0"/>
                  </a:lnTo>
                  <a:lnTo>
                    <a:pt x="2650409" y="791060"/>
                  </a:lnTo>
                  <a:lnTo>
                    <a:pt x="0" y="791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5" name="Freeform 15"/>
          <p:cNvSpPr/>
          <p:nvPr/>
        </p:nvSpPr>
        <p:spPr>
          <a:xfrm>
            <a:off x="16607843" y="189774"/>
            <a:ext cx="1689380" cy="1422151"/>
          </a:xfrm>
          <a:custGeom>
            <a:avLst/>
            <a:gdLst/>
            <a:ahLst/>
            <a:cxnLst/>
            <a:rect l="l" t="t" r="r" b="b"/>
            <a:pathLst>
              <a:path w="1689380" h="1422151">
                <a:moveTo>
                  <a:pt x="0" y="0"/>
                </a:moveTo>
                <a:lnTo>
                  <a:pt x="1689380" y="0"/>
                </a:lnTo>
                <a:lnTo>
                  <a:pt x="1689380" y="1422151"/>
                </a:lnTo>
                <a:lnTo>
                  <a:pt x="0" y="14221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8" name="Group 47">
            <a:extLst>
              <a:ext uri="{FF2B5EF4-FFF2-40B4-BE49-F238E27FC236}">
                <a16:creationId xmlns:a16="http://schemas.microsoft.com/office/drawing/2014/main" id="{901E68D2-03E9-34E3-F4DB-8EDDC85AADDA}"/>
              </a:ext>
            </a:extLst>
          </p:cNvPr>
          <p:cNvGrpSpPr/>
          <p:nvPr/>
        </p:nvGrpSpPr>
        <p:grpSpPr>
          <a:xfrm>
            <a:off x="5981699" y="-37857"/>
            <a:ext cx="6324600" cy="1590987"/>
            <a:chOff x="5715000" y="-27216"/>
            <a:chExt cx="6324600" cy="1590987"/>
          </a:xfrm>
        </p:grpSpPr>
        <p:sp>
          <p:nvSpPr>
            <p:cNvPr id="49" name="Round Same Side Corner Rectangle 11">
              <a:extLst>
                <a:ext uri="{FF2B5EF4-FFF2-40B4-BE49-F238E27FC236}">
                  <a16:creationId xmlns:a16="http://schemas.microsoft.com/office/drawing/2014/main" id="{8B365CE1-9F8A-70CD-5C84-EC0964EB79CD}"/>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AABAAC16-B9BA-97EF-C267-C16E5748742C}"/>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55" name="Freeform 5">
            <a:extLst>
              <a:ext uri="{FF2B5EF4-FFF2-40B4-BE49-F238E27FC236}">
                <a16:creationId xmlns:a16="http://schemas.microsoft.com/office/drawing/2014/main" id="{3FFB8CA6-9093-635B-5DCD-E9877E0ECD84}"/>
              </a:ext>
            </a:extLst>
          </p:cNvPr>
          <p:cNvSpPr/>
          <p:nvPr/>
        </p:nvSpPr>
        <p:spPr>
          <a:xfrm>
            <a:off x="609600" y="3999472"/>
            <a:ext cx="16970093" cy="579222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E8FD9B9C-65A2-7C63-39B8-CD15572CE5FB}"/>
              </a:ext>
            </a:extLst>
          </p:cNvPr>
          <p:cNvSpPr txBox="1"/>
          <p:nvPr/>
        </p:nvSpPr>
        <p:spPr>
          <a:xfrm>
            <a:off x="1257120" y="4525242"/>
            <a:ext cx="8361252" cy="4641079"/>
          </a:xfrm>
          <a:prstGeom prst="rect">
            <a:avLst/>
          </a:prstGeom>
          <a:noFill/>
        </p:spPr>
        <p:txBody>
          <a:bodyPr wrap="square" rtlCol="0">
            <a:spAutoFit/>
          </a:bodyPr>
          <a:lstStyle/>
          <a:p>
            <a:pPr algn="ctr">
              <a:lnSpc>
                <a:spcPct val="150000"/>
              </a:lnSpc>
            </a:pPr>
            <a:r>
              <a:rPr lang="en-US" sz="4200" b="1">
                <a:solidFill>
                  <a:srgbClr val="FF0000"/>
                </a:solidFill>
                <a:latin typeface="Arial" panose="020B0604020202020204" pitchFamily="34" charset="0"/>
                <a:cs typeface="Arial" panose="020B0604020202020204" pitchFamily="34" charset="0"/>
              </a:rPr>
              <a:t>HOẠT ĐỘNG NHÓM</a:t>
            </a:r>
          </a:p>
          <a:p>
            <a:pPr algn="just">
              <a:lnSpc>
                <a:spcPct val="150000"/>
              </a:lnSpc>
            </a:pPr>
            <a:r>
              <a:rPr lang="en-US" sz="4000">
                <a:latin typeface="Arial" panose="020B0604020202020204" pitchFamily="34" charset="0"/>
                <a:cs typeface="Arial" panose="020B0604020202020204" pitchFamily="34" charset="0"/>
              </a:rPr>
              <a:t>Các nhóm lắng nghe bài hát </a:t>
            </a:r>
            <a:r>
              <a:rPr lang="en-US" sz="4000" b="1" i="1">
                <a:latin typeface="Arial" panose="020B0604020202020204" pitchFamily="34" charset="0"/>
                <a:cs typeface="Arial" panose="020B0604020202020204" pitchFamily="34" charset="0"/>
              </a:rPr>
              <a:t>Follow Your Dream (Thanh Duy)</a:t>
            </a:r>
            <a:r>
              <a:rPr lang="en-US" sz="4000">
                <a:latin typeface="Arial" panose="020B0604020202020204" pitchFamily="34" charset="0"/>
                <a:cs typeface="Arial" panose="020B0604020202020204" pitchFamily="34" charset="0"/>
              </a:rPr>
              <a:t>, cùng nhau vận động theo nhạc và thể hiện sự tự tin khi trình diễn tiết mục.</a:t>
            </a:r>
          </a:p>
        </p:txBody>
      </p:sp>
      <p:grpSp>
        <p:nvGrpSpPr>
          <p:cNvPr id="57" name="Group 56">
            <a:extLst>
              <a:ext uri="{FF2B5EF4-FFF2-40B4-BE49-F238E27FC236}">
                <a16:creationId xmlns:a16="http://schemas.microsoft.com/office/drawing/2014/main" id="{BBE913E8-0929-6EAE-91C7-5D8CE35F1622}"/>
              </a:ext>
            </a:extLst>
          </p:cNvPr>
          <p:cNvGrpSpPr/>
          <p:nvPr/>
        </p:nvGrpSpPr>
        <p:grpSpPr>
          <a:xfrm>
            <a:off x="391335" y="2043732"/>
            <a:ext cx="14986162" cy="1731598"/>
            <a:chOff x="457200" y="2070249"/>
            <a:chExt cx="14986162" cy="1731598"/>
          </a:xfrm>
        </p:grpSpPr>
        <p:sp>
          <p:nvSpPr>
            <p:cNvPr id="58" name="Line Callout 1 (Border and Accent Bar) 3">
              <a:extLst>
                <a:ext uri="{FF2B5EF4-FFF2-40B4-BE49-F238E27FC236}">
                  <a16:creationId xmlns:a16="http://schemas.microsoft.com/office/drawing/2014/main" id="{F033360B-958D-5D23-A489-BB135BA5A2FE}"/>
                </a:ext>
              </a:extLst>
            </p:cNvPr>
            <p:cNvSpPr/>
            <p:nvPr/>
          </p:nvSpPr>
          <p:spPr>
            <a:xfrm>
              <a:off x="457200" y="2167581"/>
              <a:ext cx="13944600" cy="138159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rgbClr val="C00000"/>
                  </a:solidFill>
                  <a:cs typeface="Arial" panose="020B0604020202020204" pitchFamily="34" charset="0"/>
                </a:rPr>
                <a:t>Nhiệm vụ 1: Giới thiệu ý nghĩa chủ đề</a:t>
              </a:r>
            </a:p>
          </p:txBody>
        </p:sp>
        <p:pic>
          <p:nvPicPr>
            <p:cNvPr id="59" name="Picture 58" descr="A yellow figure holding a magnifying glass&#10;&#10;Description automatically generated">
              <a:extLst>
                <a:ext uri="{FF2B5EF4-FFF2-40B4-BE49-F238E27FC236}">
                  <a16:creationId xmlns:a16="http://schemas.microsoft.com/office/drawing/2014/main" id="{B9F81B6E-054F-FADC-EDDA-127D54CF6342}"/>
                </a:ext>
              </a:extLst>
            </p:cNvPr>
            <p:cNvPicPr>
              <a:picLocks noChangeAspect="1"/>
            </p:cNvPicPr>
            <p:nvPr/>
          </p:nvPicPr>
          <p:blipFill rotWithShape="1">
            <a:blip r:embed="rId10">
              <a:extLst>
                <a:ext uri="{28A0092B-C50C-407E-A947-70E740481C1C}">
                  <a14:useLocalDpi xmlns:a14="http://schemas.microsoft.com/office/drawing/2010/main" val="0"/>
                </a:ext>
              </a:extLst>
            </a:blip>
            <a:srcRect l="7760" r="15440"/>
            <a:stretch/>
          </p:blipFill>
          <p:spPr>
            <a:xfrm>
              <a:off x="13360237" y="2070249"/>
              <a:ext cx="2083125" cy="1731598"/>
            </a:xfrm>
            <a:prstGeom prst="rect">
              <a:avLst/>
            </a:prstGeom>
          </p:spPr>
        </p:pic>
      </p:grpSp>
      <p:pic>
        <p:nvPicPr>
          <p:cNvPr id="61" name="Picture 6">
            <a:extLst>
              <a:ext uri="{FF2B5EF4-FFF2-40B4-BE49-F238E27FC236}">
                <a16:creationId xmlns:a16="http://schemas.microsoft.com/office/drawing/2014/main" id="{0CA66525-E143-D9BB-0304-C1B3C4A3D2FD}"/>
              </a:ext>
            </a:extLst>
          </p:cNvPr>
          <p:cNvPicPr>
            <a:picLocks noChangeAspect="1"/>
          </p:cNvPicPr>
          <p:nvPr/>
        </p:nvPicPr>
        <p:blipFill>
          <a:blip r:embed="rId11"/>
          <a:srcRect/>
          <a:stretch>
            <a:fillRect/>
          </a:stretch>
        </p:blipFill>
        <p:spPr>
          <a:xfrm>
            <a:off x="10265892" y="4582915"/>
            <a:ext cx="6643277" cy="4525732"/>
          </a:xfrm>
          <a:prstGeom prst="rect">
            <a:avLst/>
          </a:prstGeom>
        </p:spPr>
      </p:pic>
      <p:pic>
        <p:nvPicPr>
          <p:cNvPr id="62" name="THANH DUY - Follow Your Dream [Official Audio]">
            <a:hlinkClick r:id="" action="ppaction://media"/>
            <a:extLst>
              <a:ext uri="{FF2B5EF4-FFF2-40B4-BE49-F238E27FC236}">
                <a16:creationId xmlns:a16="http://schemas.microsoft.com/office/drawing/2014/main" id="{16C5E928-8930-F36B-DD05-9544F5712D2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5769" y="3844068"/>
            <a:ext cx="1138207" cy="1138207"/>
          </a:xfrm>
          <a:prstGeom prst="rect">
            <a:avLst/>
          </a:prstGeom>
        </p:spPr>
      </p:pic>
      <p:sp>
        <p:nvSpPr>
          <p:cNvPr id="16" name="Freeform 16"/>
          <p:cNvSpPr/>
          <p:nvPr/>
        </p:nvSpPr>
        <p:spPr>
          <a:xfrm>
            <a:off x="17283905" y="8681344"/>
            <a:ext cx="1110360" cy="1587167"/>
          </a:xfrm>
          <a:custGeom>
            <a:avLst/>
            <a:gdLst/>
            <a:ahLst/>
            <a:cxnLst/>
            <a:rect l="l" t="t" r="r" b="b"/>
            <a:pathLst>
              <a:path w="4611410" h="5328309">
                <a:moveTo>
                  <a:pt x="0" y="0"/>
                </a:moveTo>
                <a:lnTo>
                  <a:pt x="4611410" y="0"/>
                </a:lnTo>
                <a:lnTo>
                  <a:pt x="4611410" y="5328310"/>
                </a:lnTo>
                <a:lnTo>
                  <a:pt x="0" y="5328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barn(inVertical)">
                                      <p:cBhvr>
                                        <p:cTn id="15" dur="500"/>
                                        <p:tgtEl>
                                          <p:spTgt spid="56"/>
                                        </p:tgtEl>
                                      </p:cBhvr>
                                    </p:animEffect>
                                  </p:childTnLst>
                                </p:cTn>
                              </p:par>
                              <p:par>
                                <p:cTn id="16" presetID="16" presetClass="entr" presetSubtype="21"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barn(inVertical)">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8644"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2"/>
                </p:tgtEl>
              </p:cMediaNode>
            </p:audio>
          </p:childTnLst>
        </p:cTn>
      </p:par>
    </p:tnLst>
    <p:bldLst>
      <p:bldP spid="55" grpId="0" animBg="1"/>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p:cNvGrpSpPr/>
        <p:nvPr/>
      </p:nvGrpSpPr>
      <p:grpSpPr>
        <a:xfrm>
          <a:off x="0" y="0"/>
          <a:ext cx="0" cy="0"/>
          <a:chOff x="0" y="0"/>
          <a:chExt cx="0" cy="0"/>
        </a:xfrm>
      </p:grpSpPr>
      <p:sp>
        <p:nvSpPr>
          <p:cNvPr id="10" name="Freeform 10"/>
          <p:cNvSpPr/>
          <p:nvPr/>
        </p:nvSpPr>
        <p:spPr>
          <a:xfrm>
            <a:off x="-37883" y="9563100"/>
            <a:ext cx="1561884" cy="745671"/>
          </a:xfrm>
          <a:custGeom>
            <a:avLst/>
            <a:gdLst/>
            <a:ahLst/>
            <a:cxnLst/>
            <a:rect l="l" t="t" r="r" b="b"/>
            <a:pathLst>
              <a:path w="4194109" h="1944541">
                <a:moveTo>
                  <a:pt x="0" y="0"/>
                </a:moveTo>
                <a:lnTo>
                  <a:pt x="4194109" y="0"/>
                </a:lnTo>
                <a:lnTo>
                  <a:pt x="4194109" y="1944542"/>
                </a:lnTo>
                <a:lnTo>
                  <a:pt x="0" y="1944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30">
            <a:extLst>
              <a:ext uri="{FF2B5EF4-FFF2-40B4-BE49-F238E27FC236}">
                <a16:creationId xmlns:a16="http://schemas.microsoft.com/office/drawing/2014/main" id="{685519F7-B93F-24B9-2D26-0D3458DC43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230724" y="21774"/>
            <a:ext cx="1057276" cy="1372399"/>
          </a:xfrm>
          <a:prstGeom prst="rect">
            <a:avLst/>
          </a:prstGeom>
        </p:spPr>
      </p:pic>
      <p:grpSp>
        <p:nvGrpSpPr>
          <p:cNvPr id="4" name="Group 3">
            <a:extLst>
              <a:ext uri="{FF2B5EF4-FFF2-40B4-BE49-F238E27FC236}">
                <a16:creationId xmlns:a16="http://schemas.microsoft.com/office/drawing/2014/main" id="{65E05DAC-0622-260C-4CFC-8C87656A5F5D}"/>
              </a:ext>
            </a:extLst>
          </p:cNvPr>
          <p:cNvGrpSpPr/>
          <p:nvPr/>
        </p:nvGrpSpPr>
        <p:grpSpPr>
          <a:xfrm>
            <a:off x="381001" y="152403"/>
            <a:ext cx="14244636" cy="2628897"/>
            <a:chOff x="364671" y="14122"/>
            <a:chExt cx="14244636" cy="2628897"/>
          </a:xfrm>
        </p:grpSpPr>
        <p:sp>
          <p:nvSpPr>
            <p:cNvPr id="2" name="Line Callout 1 (Border and Accent Bar) 3">
              <a:extLst>
                <a:ext uri="{FF2B5EF4-FFF2-40B4-BE49-F238E27FC236}">
                  <a16:creationId xmlns:a16="http://schemas.microsoft.com/office/drawing/2014/main" id="{063FADC8-8C30-DEDD-6870-D08AC4595A5E}"/>
                </a:ext>
              </a:extLst>
            </p:cNvPr>
            <p:cNvSpPr/>
            <p:nvPr/>
          </p:nvSpPr>
          <p:spPr>
            <a:xfrm>
              <a:off x="364671" y="454993"/>
              <a:ext cx="13715999" cy="2188026"/>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4">
                      <a:lumMod val="50000"/>
                    </a:schemeClr>
                  </a:solidFill>
                  <a:latin typeface="Arial" panose="020B0604020202020204" pitchFamily="34" charset="0"/>
                  <a:cs typeface="Arial" panose="020B0604020202020204" pitchFamily="34" charset="0"/>
                </a:rPr>
                <a:t>Gợi ý: </a:t>
              </a:r>
              <a:r>
                <a:rPr lang="en-US" sz="4000">
                  <a:solidFill>
                    <a:schemeClr val="accent4">
                      <a:lumMod val="50000"/>
                    </a:schemeClr>
                  </a:solidFill>
                  <a:latin typeface="Arial" panose="020B0604020202020204" pitchFamily="34" charset="0"/>
                  <a:cs typeface="Arial" panose="020B0604020202020204" pitchFamily="34" charset="0"/>
                </a:rPr>
                <a:t>Một số biểu</a:t>
              </a:r>
              <a:r>
                <a:rPr lang="vi-VN" sz="4000">
                  <a:solidFill>
                    <a:schemeClr val="accent4">
                      <a:lumMod val="50000"/>
                    </a:schemeClr>
                  </a:solidFill>
                  <a:latin typeface="Arial" panose="020B0604020202020204" pitchFamily="34" charset="0"/>
                  <a:cs typeface="Arial" panose="020B0604020202020204" pitchFamily="34" charset="0"/>
                </a:rPr>
                <a:t> hiện khác trong sự trưởng thành của bản thân</a:t>
              </a:r>
              <a:r>
                <a:rPr lang="en-US" sz="4000">
                  <a:solidFill>
                    <a:schemeClr val="accent4">
                      <a:lumMod val="50000"/>
                    </a:schemeClr>
                  </a:solidFill>
                  <a:latin typeface="Arial" panose="020B0604020202020204" pitchFamily="34" charset="0"/>
                  <a:cs typeface="Arial" panose="020B0604020202020204" pitchFamily="34" charset="0"/>
                </a:rPr>
                <a:t> có thể kể đến như:</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95C55A76-D2F7-139E-735F-0673B92A2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52032" y="14122"/>
              <a:ext cx="1057275" cy="1057275"/>
            </a:xfrm>
            <a:prstGeom prst="rect">
              <a:avLst/>
            </a:prstGeom>
          </p:spPr>
        </p:pic>
      </p:grpSp>
      <p:sp>
        <p:nvSpPr>
          <p:cNvPr id="7" name="Rectangle: Rounded Corners 6">
            <a:extLst>
              <a:ext uri="{FF2B5EF4-FFF2-40B4-BE49-F238E27FC236}">
                <a16:creationId xmlns:a16="http://schemas.microsoft.com/office/drawing/2014/main" id="{6736FCE3-30A8-78AC-7C31-3740F64CFEB1}"/>
              </a:ext>
            </a:extLst>
          </p:cNvPr>
          <p:cNvSpPr/>
          <p:nvPr/>
        </p:nvSpPr>
        <p:spPr>
          <a:xfrm>
            <a:off x="855125" y="3390899"/>
            <a:ext cx="4995264" cy="259169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Biết lắng nghe người khác</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F11D959-C516-A52F-B726-6F0A3F3AC59E}"/>
              </a:ext>
            </a:extLst>
          </p:cNvPr>
          <p:cNvSpPr/>
          <p:nvPr/>
        </p:nvSpPr>
        <p:spPr>
          <a:xfrm>
            <a:off x="6351983" y="3390899"/>
            <a:ext cx="5584032" cy="259169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Biết cách kiên nhẫn</a:t>
            </a:r>
            <a:endParaRPr lang="en-US" sz="40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0299E10-D78D-B762-D791-EFF94461DC9A}"/>
              </a:ext>
            </a:extLst>
          </p:cNvPr>
          <p:cNvSpPr/>
          <p:nvPr/>
        </p:nvSpPr>
        <p:spPr>
          <a:xfrm>
            <a:off x="12437609" y="3380012"/>
            <a:ext cx="4995264" cy="259169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Hiểu sâu sắc hơn về tình yêu</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8" descr="Học Cách Lắng Nghe Người Khác Là Lắng Nghe Chính Bản Thân Mình! - YBOX">
            <a:extLst>
              <a:ext uri="{FF2B5EF4-FFF2-40B4-BE49-F238E27FC236}">
                <a16:creationId xmlns:a16="http://schemas.microsoft.com/office/drawing/2014/main" id="{B01335D1-389B-013C-4414-F2B4CD9389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848" y="6592197"/>
            <a:ext cx="4761818" cy="3228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erson sitting in a lotus position&#10;&#10;Description automatically generated">
            <a:extLst>
              <a:ext uri="{FF2B5EF4-FFF2-40B4-BE49-F238E27FC236}">
                <a16:creationId xmlns:a16="http://schemas.microsoft.com/office/drawing/2014/main" id="{469342A9-58AB-FD89-1977-CC048F9B98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9239" y="6592197"/>
            <a:ext cx="4989519" cy="3228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ng Kim Ngưu nam trong tình yêu như thế nào?">
            <a:extLst>
              <a:ext uri="{FF2B5EF4-FFF2-40B4-BE49-F238E27FC236}">
                <a16:creationId xmlns:a16="http://schemas.microsoft.com/office/drawing/2014/main" id="{85FF81B3-AEDE-06C2-5209-DA84E337B65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430" t="6800" r="12941" b="6800"/>
          <a:stretch/>
        </p:blipFill>
        <p:spPr bwMode="auto">
          <a:xfrm>
            <a:off x="12776827" y="6592196"/>
            <a:ext cx="4683260" cy="3228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07151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22" presetClass="entr" presetSubtype="2"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wipe(right)">
                                      <p:cBhvr>
                                        <p:cTn id="3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a:extLst>
            <a:ext uri="{FF2B5EF4-FFF2-40B4-BE49-F238E27FC236}">
              <a16:creationId xmlns:a16="http://schemas.microsoft.com/office/drawing/2014/main" id="{90BF52F6-11BB-A2A1-2565-4FDE61D9B82D}"/>
            </a:ext>
          </a:extLst>
        </p:cNvPr>
        <p:cNvGrpSpPr/>
        <p:nvPr/>
      </p:nvGrpSpPr>
      <p:grpSpPr>
        <a:xfrm>
          <a:off x="0" y="0"/>
          <a:ext cx="0" cy="0"/>
          <a:chOff x="0" y="0"/>
          <a:chExt cx="0" cy="0"/>
        </a:xfrm>
      </p:grpSpPr>
      <p:sp>
        <p:nvSpPr>
          <p:cNvPr id="10" name="Freeform 10">
            <a:extLst>
              <a:ext uri="{FF2B5EF4-FFF2-40B4-BE49-F238E27FC236}">
                <a16:creationId xmlns:a16="http://schemas.microsoft.com/office/drawing/2014/main" id="{CB593AE4-F3ED-2627-92E0-18E4B49632B0}"/>
              </a:ext>
            </a:extLst>
          </p:cNvPr>
          <p:cNvSpPr/>
          <p:nvPr/>
        </p:nvSpPr>
        <p:spPr>
          <a:xfrm>
            <a:off x="-37883" y="9563100"/>
            <a:ext cx="1561884" cy="745671"/>
          </a:xfrm>
          <a:custGeom>
            <a:avLst/>
            <a:gdLst/>
            <a:ahLst/>
            <a:cxnLst/>
            <a:rect l="l" t="t" r="r" b="b"/>
            <a:pathLst>
              <a:path w="4194109" h="1944541">
                <a:moveTo>
                  <a:pt x="0" y="0"/>
                </a:moveTo>
                <a:lnTo>
                  <a:pt x="4194109" y="0"/>
                </a:lnTo>
                <a:lnTo>
                  <a:pt x="4194109" y="1944542"/>
                </a:lnTo>
                <a:lnTo>
                  <a:pt x="0" y="1944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30">
            <a:extLst>
              <a:ext uri="{FF2B5EF4-FFF2-40B4-BE49-F238E27FC236}">
                <a16:creationId xmlns:a16="http://schemas.microsoft.com/office/drawing/2014/main" id="{14CEBBE4-8F7B-BCF7-2B7C-00CB7F8440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230724" y="21774"/>
            <a:ext cx="1057276" cy="1372399"/>
          </a:xfrm>
          <a:prstGeom prst="rect">
            <a:avLst/>
          </a:prstGeom>
        </p:spPr>
      </p:pic>
      <p:grpSp>
        <p:nvGrpSpPr>
          <p:cNvPr id="4" name="Group 3">
            <a:extLst>
              <a:ext uri="{FF2B5EF4-FFF2-40B4-BE49-F238E27FC236}">
                <a16:creationId xmlns:a16="http://schemas.microsoft.com/office/drawing/2014/main" id="{2487E83A-4A63-48CE-003B-A8CCFB8B1586}"/>
              </a:ext>
            </a:extLst>
          </p:cNvPr>
          <p:cNvGrpSpPr/>
          <p:nvPr/>
        </p:nvGrpSpPr>
        <p:grpSpPr>
          <a:xfrm>
            <a:off x="381001" y="152403"/>
            <a:ext cx="14244636" cy="2628897"/>
            <a:chOff x="364671" y="14122"/>
            <a:chExt cx="14244636" cy="2628897"/>
          </a:xfrm>
        </p:grpSpPr>
        <p:sp>
          <p:nvSpPr>
            <p:cNvPr id="2" name="Line Callout 1 (Border and Accent Bar) 3">
              <a:extLst>
                <a:ext uri="{FF2B5EF4-FFF2-40B4-BE49-F238E27FC236}">
                  <a16:creationId xmlns:a16="http://schemas.microsoft.com/office/drawing/2014/main" id="{11F5F102-CF34-83A9-C0B2-A15F24806484}"/>
                </a:ext>
              </a:extLst>
            </p:cNvPr>
            <p:cNvSpPr/>
            <p:nvPr/>
          </p:nvSpPr>
          <p:spPr>
            <a:xfrm>
              <a:off x="364671" y="454993"/>
              <a:ext cx="13715999" cy="2188026"/>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4">
                      <a:lumMod val="50000"/>
                    </a:schemeClr>
                  </a:solidFill>
                  <a:latin typeface="Arial" panose="020B0604020202020204" pitchFamily="34" charset="0"/>
                  <a:cs typeface="Arial" panose="020B0604020202020204" pitchFamily="34" charset="0"/>
                </a:rPr>
                <a:t>Gợi ý: </a:t>
              </a:r>
              <a:r>
                <a:rPr lang="en-US" sz="4000">
                  <a:solidFill>
                    <a:schemeClr val="accent4">
                      <a:lumMod val="50000"/>
                    </a:schemeClr>
                  </a:solidFill>
                  <a:latin typeface="Arial" panose="020B0604020202020204" pitchFamily="34" charset="0"/>
                  <a:cs typeface="Arial" panose="020B0604020202020204" pitchFamily="34" charset="0"/>
                </a:rPr>
                <a:t>Một số biểu</a:t>
              </a:r>
              <a:r>
                <a:rPr lang="vi-VN" sz="4000">
                  <a:solidFill>
                    <a:schemeClr val="accent4">
                      <a:lumMod val="50000"/>
                    </a:schemeClr>
                  </a:solidFill>
                  <a:latin typeface="Arial" panose="020B0604020202020204" pitchFamily="34" charset="0"/>
                  <a:cs typeface="Arial" panose="020B0604020202020204" pitchFamily="34" charset="0"/>
                </a:rPr>
                <a:t> hiện khác trong sự trưởng thành của bản thân</a:t>
              </a:r>
              <a:r>
                <a:rPr lang="en-US" sz="4000">
                  <a:solidFill>
                    <a:schemeClr val="accent4">
                      <a:lumMod val="50000"/>
                    </a:schemeClr>
                  </a:solidFill>
                  <a:latin typeface="Arial" panose="020B0604020202020204" pitchFamily="34" charset="0"/>
                  <a:cs typeface="Arial" panose="020B0604020202020204" pitchFamily="34" charset="0"/>
                </a:rPr>
                <a:t> có thể kể đến như:</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BE9DB24D-4343-8420-D63D-A03872ABFD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52032" y="14122"/>
              <a:ext cx="1057275" cy="1057275"/>
            </a:xfrm>
            <a:prstGeom prst="rect">
              <a:avLst/>
            </a:prstGeom>
          </p:spPr>
        </p:pic>
      </p:grpSp>
      <p:sp>
        <p:nvSpPr>
          <p:cNvPr id="7" name="Rectangle: Rounded Corners 6">
            <a:extLst>
              <a:ext uri="{FF2B5EF4-FFF2-40B4-BE49-F238E27FC236}">
                <a16:creationId xmlns:a16="http://schemas.microsoft.com/office/drawing/2014/main" id="{D1C35BF6-2CF0-45CE-D050-13E998B465D1}"/>
              </a:ext>
            </a:extLst>
          </p:cNvPr>
          <p:cNvSpPr/>
          <p:nvPr/>
        </p:nvSpPr>
        <p:spPr>
          <a:xfrm>
            <a:off x="2133600" y="3390899"/>
            <a:ext cx="6477000" cy="2514601"/>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Không còn xem mình là trung tâm vũ trụ</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9BB635-A327-93A2-8C81-EA9AE7CC2863}"/>
              </a:ext>
            </a:extLst>
          </p:cNvPr>
          <p:cNvSpPr/>
          <p:nvPr/>
        </p:nvSpPr>
        <p:spPr>
          <a:xfrm>
            <a:off x="9677400" y="3390899"/>
            <a:ext cx="6477000" cy="2514601"/>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Quan tâm hơn đến cảm xúc của người khác</a:t>
            </a:r>
            <a:endParaRPr lang="en-US" sz="4000" dirty="0">
              <a:solidFill>
                <a:schemeClr val="tx1"/>
              </a:solidFill>
              <a:latin typeface="Arial" panose="020B0604020202020204" pitchFamily="34" charset="0"/>
              <a:cs typeface="Arial" panose="020B0604020202020204" pitchFamily="34" charset="0"/>
            </a:endParaRPr>
          </a:p>
        </p:txBody>
      </p:sp>
      <p:pic>
        <p:nvPicPr>
          <p:cNvPr id="4098" name="Picture 2" descr="Coi mình là trung tâm của vũ trụ | Khoa học và Đời sống">
            <a:extLst>
              <a:ext uri="{FF2B5EF4-FFF2-40B4-BE49-F238E27FC236}">
                <a16:creationId xmlns:a16="http://schemas.microsoft.com/office/drawing/2014/main" id="{641BE877-C83B-8F2E-0197-00CCD3BAD6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4625" y="6387192"/>
            <a:ext cx="531495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Yêu bản thân, nhưng phải biết quan tâm cảm xúc người khác">
            <a:extLst>
              <a:ext uri="{FF2B5EF4-FFF2-40B4-BE49-F238E27FC236}">
                <a16:creationId xmlns:a16="http://schemas.microsoft.com/office/drawing/2014/main" id="{E1F780C0-C9D5-F6B5-ADF8-3E78ED4422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8425" y="6387192"/>
            <a:ext cx="531495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36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2"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right)">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a:extLst>
            <a:ext uri="{FF2B5EF4-FFF2-40B4-BE49-F238E27FC236}">
              <a16:creationId xmlns:a16="http://schemas.microsoft.com/office/drawing/2014/main" id="{1D94BADF-D2B1-A579-3E92-53954D52952C}"/>
            </a:ext>
          </a:extLst>
        </p:cNvPr>
        <p:cNvGrpSpPr/>
        <p:nvPr/>
      </p:nvGrpSpPr>
      <p:grpSpPr>
        <a:xfrm>
          <a:off x="0" y="0"/>
          <a:ext cx="0" cy="0"/>
          <a:chOff x="0" y="0"/>
          <a:chExt cx="0" cy="0"/>
        </a:xfrm>
      </p:grpSpPr>
      <p:sp>
        <p:nvSpPr>
          <p:cNvPr id="10" name="Freeform 10">
            <a:extLst>
              <a:ext uri="{FF2B5EF4-FFF2-40B4-BE49-F238E27FC236}">
                <a16:creationId xmlns:a16="http://schemas.microsoft.com/office/drawing/2014/main" id="{7D0898B9-2866-8413-C762-A6160C597EB8}"/>
              </a:ext>
            </a:extLst>
          </p:cNvPr>
          <p:cNvSpPr/>
          <p:nvPr/>
        </p:nvSpPr>
        <p:spPr>
          <a:xfrm>
            <a:off x="-37883" y="9563100"/>
            <a:ext cx="1561884" cy="745671"/>
          </a:xfrm>
          <a:custGeom>
            <a:avLst/>
            <a:gdLst/>
            <a:ahLst/>
            <a:cxnLst/>
            <a:rect l="l" t="t" r="r" b="b"/>
            <a:pathLst>
              <a:path w="4194109" h="1944541">
                <a:moveTo>
                  <a:pt x="0" y="0"/>
                </a:moveTo>
                <a:lnTo>
                  <a:pt x="4194109" y="0"/>
                </a:lnTo>
                <a:lnTo>
                  <a:pt x="4194109" y="1944542"/>
                </a:lnTo>
                <a:lnTo>
                  <a:pt x="0" y="1944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30">
            <a:extLst>
              <a:ext uri="{FF2B5EF4-FFF2-40B4-BE49-F238E27FC236}">
                <a16:creationId xmlns:a16="http://schemas.microsoft.com/office/drawing/2014/main" id="{E6263FBE-B765-D5E9-D31D-06B5BF5185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230724" y="21774"/>
            <a:ext cx="1057276" cy="1372399"/>
          </a:xfrm>
          <a:prstGeom prst="rect">
            <a:avLst/>
          </a:prstGeom>
        </p:spPr>
      </p:pic>
      <p:grpSp>
        <p:nvGrpSpPr>
          <p:cNvPr id="4" name="Group 3">
            <a:extLst>
              <a:ext uri="{FF2B5EF4-FFF2-40B4-BE49-F238E27FC236}">
                <a16:creationId xmlns:a16="http://schemas.microsoft.com/office/drawing/2014/main" id="{1EB1108A-FF2B-31C1-B868-4380F4AE573B}"/>
              </a:ext>
            </a:extLst>
          </p:cNvPr>
          <p:cNvGrpSpPr/>
          <p:nvPr/>
        </p:nvGrpSpPr>
        <p:grpSpPr>
          <a:xfrm>
            <a:off x="381001" y="152403"/>
            <a:ext cx="14244636" cy="2628897"/>
            <a:chOff x="364671" y="14122"/>
            <a:chExt cx="14244636" cy="2628897"/>
          </a:xfrm>
        </p:grpSpPr>
        <p:sp>
          <p:nvSpPr>
            <p:cNvPr id="2" name="Line Callout 1 (Border and Accent Bar) 3">
              <a:extLst>
                <a:ext uri="{FF2B5EF4-FFF2-40B4-BE49-F238E27FC236}">
                  <a16:creationId xmlns:a16="http://schemas.microsoft.com/office/drawing/2014/main" id="{5875CD8A-B02A-C68C-67E6-B16CB5265FD5}"/>
                </a:ext>
              </a:extLst>
            </p:cNvPr>
            <p:cNvSpPr/>
            <p:nvPr/>
          </p:nvSpPr>
          <p:spPr>
            <a:xfrm>
              <a:off x="364671" y="454993"/>
              <a:ext cx="13715999" cy="2188026"/>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4">
                      <a:lumMod val="50000"/>
                    </a:schemeClr>
                  </a:solidFill>
                  <a:latin typeface="Arial" panose="020B0604020202020204" pitchFamily="34" charset="0"/>
                  <a:cs typeface="Arial" panose="020B0604020202020204" pitchFamily="34" charset="0"/>
                </a:rPr>
                <a:t>Gợi ý: </a:t>
              </a:r>
              <a:r>
                <a:rPr lang="en-US" sz="4000">
                  <a:solidFill>
                    <a:schemeClr val="accent4">
                      <a:lumMod val="50000"/>
                    </a:schemeClr>
                  </a:solidFill>
                  <a:latin typeface="Arial" panose="020B0604020202020204" pitchFamily="34" charset="0"/>
                  <a:cs typeface="Arial" panose="020B0604020202020204" pitchFamily="34" charset="0"/>
                </a:rPr>
                <a:t>Một số biểu</a:t>
              </a:r>
              <a:r>
                <a:rPr lang="vi-VN" sz="4000">
                  <a:solidFill>
                    <a:schemeClr val="accent4">
                      <a:lumMod val="50000"/>
                    </a:schemeClr>
                  </a:solidFill>
                  <a:latin typeface="Arial" panose="020B0604020202020204" pitchFamily="34" charset="0"/>
                  <a:cs typeface="Arial" panose="020B0604020202020204" pitchFamily="34" charset="0"/>
                </a:rPr>
                <a:t> hiện khác trong sự trưởng thành của bản thân</a:t>
              </a:r>
              <a:r>
                <a:rPr lang="en-US" sz="4000">
                  <a:solidFill>
                    <a:schemeClr val="accent4">
                      <a:lumMod val="50000"/>
                    </a:schemeClr>
                  </a:solidFill>
                  <a:latin typeface="Arial" panose="020B0604020202020204" pitchFamily="34" charset="0"/>
                  <a:cs typeface="Arial" panose="020B0604020202020204" pitchFamily="34" charset="0"/>
                </a:rPr>
                <a:t> có thể kể đến như:</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C892ECDF-3552-6F3A-1502-FC6A722C2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52032" y="14122"/>
              <a:ext cx="1057275" cy="1057275"/>
            </a:xfrm>
            <a:prstGeom prst="rect">
              <a:avLst/>
            </a:prstGeom>
          </p:spPr>
        </p:pic>
      </p:grpSp>
      <p:sp>
        <p:nvSpPr>
          <p:cNvPr id="7" name="Rectangle: Rounded Corners 6">
            <a:extLst>
              <a:ext uri="{FF2B5EF4-FFF2-40B4-BE49-F238E27FC236}">
                <a16:creationId xmlns:a16="http://schemas.microsoft.com/office/drawing/2014/main" id="{94AB0D57-2836-3686-4C25-E5A9CD425424}"/>
              </a:ext>
            </a:extLst>
          </p:cNvPr>
          <p:cNvSpPr/>
          <p:nvPr/>
        </p:nvSpPr>
        <p:spPr>
          <a:xfrm>
            <a:off x="2133600" y="3390899"/>
            <a:ext cx="6477000" cy="259169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Biết cách chấp nhận</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hiện thực</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7997F5A-943E-AB7D-896E-3FC3DF8D471A}"/>
              </a:ext>
            </a:extLst>
          </p:cNvPr>
          <p:cNvSpPr/>
          <p:nvPr/>
        </p:nvSpPr>
        <p:spPr>
          <a:xfrm>
            <a:off x="9677400" y="3390899"/>
            <a:ext cx="6477000" cy="259169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Biết cách điều tiết cảm xúc của bản thân</a:t>
            </a:r>
            <a:endParaRPr lang="en-US" sz="4000" dirty="0">
              <a:solidFill>
                <a:schemeClr val="tx1"/>
              </a:solidFill>
              <a:latin typeface="Arial" panose="020B0604020202020204" pitchFamily="34" charset="0"/>
              <a:cs typeface="Arial" panose="020B0604020202020204" pitchFamily="34" charset="0"/>
            </a:endParaRPr>
          </a:p>
        </p:txBody>
      </p:sp>
      <p:pic>
        <p:nvPicPr>
          <p:cNvPr id="6" name="Picture 5" descr="A couple of cartoon hands making different gestures&#10;&#10;Description automatically generated">
            <a:extLst>
              <a:ext uri="{FF2B5EF4-FFF2-40B4-BE49-F238E27FC236}">
                <a16:creationId xmlns:a16="http://schemas.microsoft.com/office/drawing/2014/main" id="{ABEABA4A-42DF-8292-A45A-68625C00F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5537" y="6514850"/>
            <a:ext cx="5953125" cy="3382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descr="14 cách kiềm chế cảm xúc và làm chủ bản thân không phải ai cũng biết">
            <a:extLst>
              <a:ext uri="{FF2B5EF4-FFF2-40B4-BE49-F238E27FC236}">
                <a16:creationId xmlns:a16="http://schemas.microsoft.com/office/drawing/2014/main" id="{A76B1B87-17CC-5F82-BC8E-773B2B3DA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8661" y="6514849"/>
            <a:ext cx="5074478" cy="3382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946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2"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right)">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sp>
        <p:nvSpPr>
          <p:cNvPr id="7" name="Freeform 7"/>
          <p:cNvSpPr/>
          <p:nvPr/>
        </p:nvSpPr>
        <p:spPr>
          <a:xfrm>
            <a:off x="27214" y="115278"/>
            <a:ext cx="1219200" cy="1063344"/>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5849600" y="0"/>
            <a:ext cx="2662209" cy="988122"/>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B6A02E9-A692-B92A-EB3A-78E2643BB4B5}"/>
              </a:ext>
            </a:extLst>
          </p:cNvPr>
          <p:cNvPicPr>
            <a:picLocks noChangeAspect="1"/>
          </p:cNvPicPr>
          <p:nvPr/>
        </p:nvPicPr>
        <p:blipFill>
          <a:blip r:embed="rId6"/>
          <a:srcRect t="7037" b="7037"/>
          <a:stretch>
            <a:fillRect/>
          </a:stretch>
        </p:blipFill>
        <p:spPr>
          <a:xfrm>
            <a:off x="914387" y="1449139"/>
            <a:ext cx="16459200" cy="9708037"/>
          </a:xfrm>
          <a:prstGeom prst="rect">
            <a:avLst/>
          </a:prstGeom>
        </p:spPr>
      </p:pic>
      <p:sp>
        <p:nvSpPr>
          <p:cNvPr id="5" name="Rectangle 4">
            <a:extLst>
              <a:ext uri="{FF2B5EF4-FFF2-40B4-BE49-F238E27FC236}">
                <a16:creationId xmlns:a16="http://schemas.microsoft.com/office/drawing/2014/main" id="{29580E83-7E43-7C99-373B-24538DE31EEF}"/>
              </a:ext>
            </a:extLst>
          </p:cNvPr>
          <p:cNvSpPr/>
          <p:nvPr/>
        </p:nvSpPr>
        <p:spPr>
          <a:xfrm>
            <a:off x="1984346" y="2342881"/>
            <a:ext cx="14319281" cy="7441845"/>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Trưởng thành là quá trình phát triển của một cá nhân, trong đó người đó trở nên trưởng thành về mặt tinh thần, tư duy và cảm xúc. Nó thường đi kèm với sự trưởng thành về cơ thể và trí tuệ</a:t>
            </a:r>
            <a:r>
              <a:rPr lang="en-US" sz="40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Trưởng thành </a:t>
            </a:r>
            <a:r>
              <a:rPr lang="en-US" sz="4000">
                <a:latin typeface="Arial" panose="020B0604020202020204" pitchFamily="34" charset="0"/>
                <a:ea typeface="Calibri" panose="020F0502020204030204" pitchFamily="34" charset="0"/>
                <a:cs typeface="Arial" panose="020B0604020202020204" pitchFamily="34" charset="0"/>
              </a:rPr>
              <a:t>cũng </a:t>
            </a:r>
            <a:r>
              <a:rPr lang="vi-VN" sz="4000">
                <a:latin typeface="Arial" panose="020B0604020202020204" pitchFamily="34" charset="0"/>
                <a:ea typeface="Calibri" panose="020F0502020204030204" pitchFamily="34" charset="0"/>
                <a:cs typeface="Arial" panose="020B0604020202020204" pitchFamily="34" charset="0"/>
              </a:rPr>
              <a:t>là khả năng thích ứng được với môi trường, xã hội, nhận thức được rõ thời gian, địa điểm chính xác để có cư xử đúng mực, biết cần làm gì tùy vào hoàn cảnh, văn hóa nơi đang sinh sống</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616D752-C182-7310-96BD-56ADA84CC32F}"/>
              </a:ext>
            </a:extLst>
          </p:cNvPr>
          <p:cNvGrpSpPr/>
          <p:nvPr/>
        </p:nvGrpSpPr>
        <p:grpSpPr>
          <a:xfrm>
            <a:off x="5904414" y="768977"/>
            <a:ext cx="6479144" cy="1360323"/>
            <a:chOff x="2078673" y="1010321"/>
            <a:chExt cx="6479144" cy="1360323"/>
          </a:xfrm>
        </p:grpSpPr>
        <p:sp>
          <p:nvSpPr>
            <p:cNvPr id="9" name="Freeform 6">
              <a:extLst>
                <a:ext uri="{FF2B5EF4-FFF2-40B4-BE49-F238E27FC236}">
                  <a16:creationId xmlns:a16="http://schemas.microsoft.com/office/drawing/2014/main" id="{5C890DB0-29AB-6874-F52A-CDB189FEDA5F}"/>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832B01E-3F0E-682B-7DB8-6E3FBC0F0EDE}"/>
                </a:ext>
              </a:extLst>
            </p:cNvPr>
            <p:cNvSpPr txBox="1"/>
            <p:nvPr/>
          </p:nvSpPr>
          <p:spPr>
            <a:xfrm>
              <a:off x="2452270" y="1269952"/>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250509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p:cNvGrpSpPr/>
        <p:nvPr/>
      </p:nvGrpSpPr>
      <p:grpSpPr>
        <a:xfrm>
          <a:off x="0" y="0"/>
          <a:ext cx="0" cy="0"/>
          <a:chOff x="0" y="0"/>
          <a:chExt cx="0" cy="0"/>
        </a:xfrm>
      </p:grpSpPr>
      <p:sp>
        <p:nvSpPr>
          <p:cNvPr id="32" name="Freeform 8">
            <a:extLst>
              <a:ext uri="{FF2B5EF4-FFF2-40B4-BE49-F238E27FC236}">
                <a16:creationId xmlns:a16="http://schemas.microsoft.com/office/drawing/2014/main" id="{F5746AC2-A7C3-5680-260B-587F7C0463D1}"/>
              </a:ext>
            </a:extLst>
          </p:cNvPr>
          <p:cNvSpPr/>
          <p:nvPr/>
        </p:nvSpPr>
        <p:spPr>
          <a:xfrm rot="10297342">
            <a:off x="63013" y="83639"/>
            <a:ext cx="922019" cy="932509"/>
          </a:xfrm>
          <a:custGeom>
            <a:avLst/>
            <a:gdLst/>
            <a:ahLst/>
            <a:cxnLst/>
            <a:rect l="l" t="t" r="r" b="b"/>
            <a:pathLst>
              <a:path w="922019" h="932509">
                <a:moveTo>
                  <a:pt x="0" y="0"/>
                </a:moveTo>
                <a:lnTo>
                  <a:pt x="922019" y="0"/>
                </a:lnTo>
                <a:lnTo>
                  <a:pt x="922019" y="932509"/>
                </a:lnTo>
                <a:lnTo>
                  <a:pt x="0" y="932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5" name="Freeform 5">
            <a:extLst>
              <a:ext uri="{FF2B5EF4-FFF2-40B4-BE49-F238E27FC236}">
                <a16:creationId xmlns:a16="http://schemas.microsoft.com/office/drawing/2014/main" id="{5CAAF8DF-5630-04BD-6499-97935040F453}"/>
              </a:ext>
            </a:extLst>
          </p:cNvPr>
          <p:cNvSpPr/>
          <p:nvPr/>
        </p:nvSpPr>
        <p:spPr>
          <a:xfrm flipH="1" flipV="1">
            <a:off x="17301313" y="2721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6669645" y="8908407"/>
            <a:ext cx="1618355" cy="1335050"/>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00A6D29-1E31-4ECD-F2C8-7869008C4B2B}"/>
              </a:ext>
            </a:extLst>
          </p:cNvPr>
          <p:cNvSpPr txBox="1"/>
          <p:nvPr/>
        </p:nvSpPr>
        <p:spPr>
          <a:xfrm>
            <a:off x="701924" y="580657"/>
            <a:ext cx="16976476"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Xác định những thuận lợi, khó khăn của em trong quá trình trưởng thành và cách em vượt qua những khó khăn đó</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7">
            <a:extLst>
              <a:ext uri="{FF2B5EF4-FFF2-40B4-BE49-F238E27FC236}">
                <a16:creationId xmlns:a16="http://schemas.microsoft.com/office/drawing/2014/main" id="{4B5C488E-10BD-D0D0-650F-E5F4FC0DFCFD}"/>
              </a:ext>
            </a:extLst>
          </p:cNvPr>
          <p:cNvSpPr/>
          <p:nvPr/>
        </p:nvSpPr>
        <p:spPr>
          <a:xfrm>
            <a:off x="7696200" y="2958825"/>
            <a:ext cx="9917973" cy="684651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F9E5"/>
          </a:solidFill>
        </p:spPr>
        <p:txBody>
          <a:bodyPr/>
          <a:lstStyle/>
          <a:p>
            <a:endParaRPr lang="en-US">
              <a:latin typeface="Arial" panose="020B0604020202020204" pitchFamily="34" charset="0"/>
              <a:cs typeface="Arial" panose="020B0604020202020204" pitchFamily="34" charset="0"/>
            </a:endParaRPr>
          </a:p>
        </p:txBody>
      </p:sp>
      <p:sp>
        <p:nvSpPr>
          <p:cNvPr id="4" name="TextBox 9">
            <a:extLst>
              <a:ext uri="{FF2B5EF4-FFF2-40B4-BE49-F238E27FC236}">
                <a16:creationId xmlns:a16="http://schemas.microsoft.com/office/drawing/2014/main" id="{EE089D67-46F6-EA3A-7979-31DD8DF9114D}"/>
              </a:ext>
            </a:extLst>
          </p:cNvPr>
          <p:cNvSpPr txBox="1"/>
          <p:nvPr/>
        </p:nvSpPr>
        <p:spPr>
          <a:xfrm>
            <a:off x="8795117" y="3640454"/>
            <a:ext cx="7725475" cy="542590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Cả lớp chia thành</a:t>
            </a:r>
            <a:r>
              <a:rPr lang="vi-VN" sz="4000">
                <a:latin typeface="Arial" panose="020B0604020202020204" pitchFamily="34" charset="0"/>
                <a:cs typeface="Arial" panose="020B0604020202020204" pitchFamily="34" charset="0"/>
              </a:rPr>
              <a:t> 4 nhóm</a:t>
            </a:r>
            <a:r>
              <a:rPr lang="en-US" sz="4000">
                <a:latin typeface="Arial" panose="020B0604020202020204" pitchFamily="34" charset="0"/>
                <a:cs typeface="Arial" panose="020B0604020202020204" pitchFamily="34" charset="0"/>
              </a:rPr>
              <a:t>, các </a:t>
            </a:r>
            <a:r>
              <a:rPr lang="vi-VN" sz="4000">
                <a:latin typeface="Arial" panose="020B0604020202020204" pitchFamily="34" charset="0"/>
                <a:cs typeface="Arial" panose="020B0604020202020204" pitchFamily="34" charset="0"/>
              </a:rPr>
              <a:t>nhóm </a:t>
            </a:r>
            <a:r>
              <a:rPr lang="en-US" sz="4000">
                <a:latin typeface="Arial" panose="020B0604020202020204" pitchFamily="34" charset="0"/>
                <a:cs typeface="Arial" panose="020B0604020202020204" pitchFamily="34" charset="0"/>
              </a:rPr>
              <a:t>hãy </a:t>
            </a:r>
            <a:r>
              <a:rPr lang="vi-VN" sz="4000">
                <a:latin typeface="Arial" panose="020B0604020202020204" pitchFamily="34" charset="0"/>
                <a:cs typeface="Arial" panose="020B0604020202020204" pitchFamily="34" charset="0"/>
              </a:rPr>
              <a:t>quan sát </a:t>
            </a:r>
            <a:r>
              <a:rPr lang="en-US" sz="4000">
                <a:latin typeface="Arial" panose="020B0604020202020204" pitchFamily="34" charset="0"/>
                <a:cs typeface="Arial" panose="020B0604020202020204" pitchFamily="34" charset="0"/>
              </a:rPr>
              <a:t>v</a:t>
            </a:r>
            <a:r>
              <a:rPr lang="vi-VN" sz="4000">
                <a:latin typeface="Arial" panose="020B0604020202020204" pitchFamily="34" charset="0"/>
                <a:cs typeface="Arial" panose="020B0604020202020204" pitchFamily="34" charset="0"/>
              </a:rPr>
              <a:t>í dụ </a:t>
            </a:r>
            <a:r>
              <a:rPr lang="en-US" sz="4000">
                <a:latin typeface="Arial" panose="020B0604020202020204" pitchFamily="34" charset="0"/>
                <a:cs typeface="Arial" panose="020B0604020202020204" pitchFamily="34" charset="0"/>
              </a:rPr>
              <a:t>gợi ý </a:t>
            </a:r>
            <a:r>
              <a:rPr lang="vi-VN" sz="4000">
                <a:latin typeface="Arial" panose="020B0604020202020204" pitchFamily="34" charset="0"/>
                <a:cs typeface="Arial" panose="020B0604020202020204" pitchFamily="34" charset="0"/>
              </a:rPr>
              <a:t>ở </a:t>
            </a:r>
            <a:r>
              <a:rPr lang="en-US" sz="4000" b="1" i="1">
                <a:latin typeface="Arial" panose="020B0604020202020204" pitchFamily="34" charset="0"/>
                <a:cs typeface="Arial" panose="020B0604020202020204" pitchFamily="34" charset="0"/>
              </a:rPr>
              <a:t>M</a:t>
            </a:r>
            <a:r>
              <a:rPr lang="vi-VN" sz="4000" b="1" i="1">
                <a:latin typeface="Arial" panose="020B0604020202020204" pitchFamily="34" charset="0"/>
                <a:cs typeface="Arial" panose="020B0604020202020204" pitchFamily="34" charset="0"/>
              </a:rPr>
              <a:t>ục 2 </a:t>
            </a:r>
            <a:r>
              <a:rPr lang="en-US" sz="4000" i="1">
                <a:latin typeface="Arial" panose="020B0604020202020204" pitchFamily="34" charset="0"/>
                <a:cs typeface="Arial" panose="020B0604020202020204" pitchFamily="34" charset="0"/>
              </a:rPr>
              <a:t>(SGK – tr.8) </a:t>
            </a:r>
            <a:r>
              <a:rPr lang="en-US" sz="4000">
                <a:latin typeface="Arial" panose="020B0604020202020204" pitchFamily="34" charset="0"/>
                <a:cs typeface="Arial" panose="020B0604020202020204" pitchFamily="34" charset="0"/>
              </a:rPr>
              <a:t>và </a:t>
            </a:r>
            <a:r>
              <a:rPr lang="vi-VN" sz="4000">
                <a:latin typeface="Arial" panose="020B0604020202020204" pitchFamily="34" charset="0"/>
                <a:cs typeface="Arial" panose="020B0604020202020204" pitchFamily="34" charset="0"/>
              </a:rPr>
              <a:t>thảo luận</a:t>
            </a:r>
            <a:r>
              <a:rPr lang="en-US" sz="4000">
                <a:latin typeface="Arial" panose="020B0604020202020204" pitchFamily="34" charset="0"/>
                <a:cs typeface="Arial" panose="020B0604020202020204" pitchFamily="34" charset="0"/>
              </a:rPr>
              <a:t>, c</a:t>
            </a:r>
            <a:r>
              <a:rPr lang="vi-VN" sz="4000">
                <a:latin typeface="Arial" panose="020B0604020202020204" pitchFamily="34" charset="0"/>
                <a:cs typeface="Arial" panose="020B0604020202020204" pitchFamily="34" charset="0"/>
              </a:rPr>
              <a:t>hia sẻ </a:t>
            </a:r>
            <a:r>
              <a:rPr lang="en-US" sz="4000">
                <a:latin typeface="Arial" panose="020B0604020202020204" pitchFamily="34" charset="0"/>
                <a:cs typeface="Arial" panose="020B0604020202020204" pitchFamily="34" charset="0"/>
              </a:rPr>
              <a:t>với bạn về </a:t>
            </a:r>
            <a:r>
              <a:rPr lang="vi-VN" sz="4000">
                <a:latin typeface="Arial" panose="020B0604020202020204" pitchFamily="34" charset="0"/>
                <a:cs typeface="Arial" panose="020B0604020202020204" pitchFamily="34" charset="0"/>
              </a:rPr>
              <a:t>những thuận lợi và khó khăn trong quá trình trưởng thành của bản thân.</a:t>
            </a:r>
          </a:p>
        </p:txBody>
      </p:sp>
      <p:grpSp>
        <p:nvGrpSpPr>
          <p:cNvPr id="5" name="Group 4">
            <a:extLst>
              <a:ext uri="{FF2B5EF4-FFF2-40B4-BE49-F238E27FC236}">
                <a16:creationId xmlns:a16="http://schemas.microsoft.com/office/drawing/2014/main" id="{0607B231-CCF3-6425-758E-C30804BBAA6E}"/>
              </a:ext>
            </a:extLst>
          </p:cNvPr>
          <p:cNvGrpSpPr/>
          <p:nvPr/>
        </p:nvGrpSpPr>
        <p:grpSpPr>
          <a:xfrm>
            <a:off x="673827" y="2964268"/>
            <a:ext cx="6324600" cy="6846512"/>
            <a:chOff x="846880" y="2958825"/>
            <a:chExt cx="6324600" cy="6846512"/>
          </a:xfrm>
        </p:grpSpPr>
        <p:grpSp>
          <p:nvGrpSpPr>
            <p:cNvPr id="6" name="Group 5">
              <a:extLst>
                <a:ext uri="{FF2B5EF4-FFF2-40B4-BE49-F238E27FC236}">
                  <a16:creationId xmlns:a16="http://schemas.microsoft.com/office/drawing/2014/main" id="{6D8F5821-904E-59F8-7F88-B4A5ECBE1B35}"/>
                </a:ext>
              </a:extLst>
            </p:cNvPr>
            <p:cNvGrpSpPr/>
            <p:nvPr/>
          </p:nvGrpSpPr>
          <p:grpSpPr>
            <a:xfrm>
              <a:off x="846880" y="2958825"/>
              <a:ext cx="6324600" cy="6778282"/>
              <a:chOff x="849062" y="2617120"/>
              <a:chExt cx="6324600" cy="6778282"/>
            </a:xfrm>
          </p:grpSpPr>
          <p:sp>
            <p:nvSpPr>
              <p:cNvPr id="8" name="Freeform 7">
                <a:extLst>
                  <a:ext uri="{FF2B5EF4-FFF2-40B4-BE49-F238E27FC236}">
                    <a16:creationId xmlns:a16="http://schemas.microsoft.com/office/drawing/2014/main" id="{692C6D40-8F60-3CB3-3AFB-94F20CA6F9FB}"/>
                  </a:ext>
                </a:extLst>
              </p:cNvPr>
              <p:cNvSpPr/>
              <p:nvPr/>
            </p:nvSpPr>
            <p:spPr>
              <a:xfrm>
                <a:off x="849062" y="2617120"/>
                <a:ext cx="6324600" cy="677828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155DC3F-C933-3C31-37AC-EB63674A1C9F}"/>
                  </a:ext>
                </a:extLst>
              </p:cNvPr>
              <p:cNvGrpSpPr/>
              <p:nvPr/>
            </p:nvGrpSpPr>
            <p:grpSpPr>
              <a:xfrm>
                <a:off x="1097992" y="3118373"/>
                <a:ext cx="5841585" cy="1751337"/>
                <a:chOff x="1411853" y="3315451"/>
                <a:chExt cx="5841585" cy="1751337"/>
              </a:xfrm>
            </p:grpSpPr>
            <p:sp>
              <p:nvSpPr>
                <p:cNvPr id="10" name="Freeform 10">
                  <a:extLst>
                    <a:ext uri="{FF2B5EF4-FFF2-40B4-BE49-F238E27FC236}">
                      <a16:creationId xmlns:a16="http://schemas.microsoft.com/office/drawing/2014/main" id="{D45EFE30-D4F1-BADF-5FF0-36DBFBC2B0CA}"/>
                    </a:ext>
                  </a:extLst>
                </p:cNvPr>
                <p:cNvSpPr/>
                <p:nvPr/>
              </p:nvSpPr>
              <p:spPr>
                <a:xfrm>
                  <a:off x="1426698" y="3315451"/>
                  <a:ext cx="5826740" cy="175133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F9123A-B471-A098-DC8D-826462CD01A2}"/>
                    </a:ext>
                  </a:extLst>
                </p:cNvPr>
                <p:cNvSpPr txBox="1"/>
                <p:nvPr/>
              </p:nvSpPr>
              <p:spPr>
                <a:xfrm>
                  <a:off x="1411853" y="3821787"/>
                  <a:ext cx="5826740" cy="738664"/>
                </a:xfrm>
                <a:prstGeom prst="rect">
                  <a:avLst/>
                </a:prstGeom>
                <a:noFill/>
              </p:spPr>
              <p:txBody>
                <a:bodyPr wrap="square" rtlCol="0">
                  <a:spAutoFit/>
                </a:bodyPr>
                <a:lstStyle/>
                <a:p>
                  <a:pPr algn="ctr"/>
                  <a:r>
                    <a:rPr lang="en-US" sz="4200" b="1">
                      <a:latin typeface="Arial" panose="020B0604020202020204" pitchFamily="34" charset="0"/>
                      <a:cs typeface="Arial" panose="020B0604020202020204" pitchFamily="34" charset="0"/>
                    </a:rPr>
                    <a:t>HOẠT ĐỘNG NHÓM</a:t>
                  </a:r>
                  <a:endParaRPr lang="en-US" sz="4200" b="1" dirty="0">
                    <a:latin typeface="Arial" panose="020B0604020202020204" pitchFamily="34" charset="0"/>
                    <a:cs typeface="Arial" panose="020B0604020202020204" pitchFamily="34" charset="0"/>
                  </a:endParaRPr>
                </a:p>
              </p:txBody>
            </p:sp>
          </p:grpSp>
        </p:grpSp>
        <p:pic>
          <p:nvPicPr>
            <p:cNvPr id="7" name="Picture 6" descr="A group of children in clothing&#10;&#10;Description automatically generated with low confidence">
              <a:extLst>
                <a:ext uri="{FF2B5EF4-FFF2-40B4-BE49-F238E27FC236}">
                  <a16:creationId xmlns:a16="http://schemas.microsoft.com/office/drawing/2014/main" id="{FC635A90-EEBD-351B-A58A-8BD2D104D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0461" y="5324836"/>
              <a:ext cx="4037561" cy="4480501"/>
            </a:xfrm>
            <a:prstGeom prst="rect">
              <a:avLst/>
            </a:prstGeom>
          </p:spPr>
        </p:pic>
      </p:grpSp>
    </p:spTree>
    <p:extLst>
      <p:ext uri="{BB962C8B-B14F-4D97-AF65-F5344CB8AC3E}">
        <p14:creationId xmlns:p14="http://schemas.microsoft.com/office/powerpoint/2010/main" val="22738001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E4F51D-FEE0-3883-7B45-728C75DCF343}"/>
              </a:ext>
            </a:extLst>
          </p:cNvPr>
          <p:cNvGrpSpPr/>
          <p:nvPr/>
        </p:nvGrpSpPr>
        <p:grpSpPr>
          <a:xfrm>
            <a:off x="914399" y="1485899"/>
            <a:ext cx="16695683" cy="8340428"/>
            <a:chOff x="914400" y="1484099"/>
            <a:chExt cx="10061916" cy="7841216"/>
          </a:xfrm>
        </p:grpSpPr>
        <p:sp>
          <p:nvSpPr>
            <p:cNvPr id="5" name="Freeform 3">
              <a:extLst>
                <a:ext uri="{FF2B5EF4-FFF2-40B4-BE49-F238E27FC236}">
                  <a16:creationId xmlns:a16="http://schemas.microsoft.com/office/drawing/2014/main" id="{16DFDDE5-A336-94B4-4445-1EE9A9938FD1}"/>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chemeClr val="accent5">
                <a:lumMod val="20000"/>
                <a:lumOff val="80000"/>
              </a:schemeClr>
            </a:solidFill>
          </p:spPr>
          <p:txBody>
            <a:bodyPr/>
            <a:lstStyle/>
            <a:p>
              <a:endParaRPr lang="en-US" dirty="0">
                <a:latin typeface="Arial" panose="020B0604020202020204" pitchFamily="34" charset="0"/>
                <a:cs typeface="Arial" panose="020B0604020202020204" pitchFamily="34" charset="0"/>
              </a:endParaRPr>
            </a:p>
          </p:txBody>
        </p:sp>
        <p:sp>
          <p:nvSpPr>
            <p:cNvPr id="6" name="AutoShape 8">
              <a:extLst>
                <a:ext uri="{FF2B5EF4-FFF2-40B4-BE49-F238E27FC236}">
                  <a16:creationId xmlns:a16="http://schemas.microsoft.com/office/drawing/2014/main" id="{4964134F-8C44-C409-559A-58C4DDE27AE0}"/>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13" name="AutoShape 9">
              <a:extLst>
                <a:ext uri="{FF2B5EF4-FFF2-40B4-BE49-F238E27FC236}">
                  <a16:creationId xmlns:a16="http://schemas.microsoft.com/office/drawing/2014/main" id="{B4BC9801-1159-9F0F-8563-D9745C0B2545}"/>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C4FC250C-71E9-6D7E-7E45-4C3F4FE50FF2}"/>
              </a:ext>
            </a:extLst>
          </p:cNvPr>
          <p:cNvGrpSpPr/>
          <p:nvPr/>
        </p:nvGrpSpPr>
        <p:grpSpPr>
          <a:xfrm>
            <a:off x="5522831" y="710080"/>
            <a:ext cx="7242338" cy="1548039"/>
            <a:chOff x="593844" y="1078893"/>
            <a:chExt cx="7242338" cy="1548039"/>
          </a:xfrm>
        </p:grpSpPr>
        <p:sp>
          <p:nvSpPr>
            <p:cNvPr id="16" name="Freeform 6">
              <a:extLst>
                <a:ext uri="{FF2B5EF4-FFF2-40B4-BE49-F238E27FC236}">
                  <a16:creationId xmlns:a16="http://schemas.microsoft.com/office/drawing/2014/main" id="{B0B3CEFC-1C23-576E-3920-54F3D1E3E8CF}"/>
                </a:ext>
              </a:extLst>
            </p:cNvPr>
            <p:cNvSpPr/>
            <p:nvPr/>
          </p:nvSpPr>
          <p:spPr>
            <a:xfrm>
              <a:off x="593844" y="1078893"/>
              <a:ext cx="7125261"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75000"/>
                </a:schemeClr>
              </a:solidFill>
            </a:ln>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E2E902D-7B11-3F7A-4B21-4FEB6E32BAB6}"/>
                </a:ext>
              </a:extLst>
            </p:cNvPr>
            <p:cNvSpPr txBox="1"/>
            <p:nvPr/>
          </p:nvSpPr>
          <p:spPr>
            <a:xfrm>
              <a:off x="708705" y="1375858"/>
              <a:ext cx="7127477" cy="954107"/>
            </a:xfrm>
            <a:prstGeom prst="rect">
              <a:avLst/>
            </a:prstGeom>
            <a:noFill/>
          </p:spPr>
          <p:txBody>
            <a:bodyPr wrap="square">
              <a:spAutoFit/>
            </a:bodyPr>
            <a:lstStyle/>
            <a:p>
              <a:pPr marL="0" marR="0" algn="ctr">
                <a:spcBef>
                  <a:spcPts val="0"/>
                </a:spcBef>
                <a:spcAft>
                  <a:spcPts val="0"/>
                </a:spcAft>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VÍ DỤ GỢI Ý</a:t>
              </a:r>
              <a:endPar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17B43A84-52EB-EA96-5FFA-DF3F58FB2714}"/>
              </a:ext>
            </a:extLst>
          </p:cNvPr>
          <p:cNvSpPr txBox="1"/>
          <p:nvPr/>
        </p:nvSpPr>
        <p:spPr>
          <a:xfrm>
            <a:off x="1705022" y="2268464"/>
            <a:ext cx="14992816"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Thuận lợi: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Bố mẹ thường tôn trọng ý kiến của em; hướng dẫn em khá tỉ mỉ về cách vượt qua những khó khăn để thực hiện ý tưởng của mình.</a:t>
            </a:r>
          </a:p>
          <a:p>
            <a:pPr marL="571500" indent="-571500" algn="just">
              <a:lnSpc>
                <a:spcPct val="150000"/>
              </a:lnSpc>
              <a:buFont typeface="Arial" panose="020B0604020202020204" pitchFamily="34" charset="0"/>
              <a:buChar char="−"/>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Khó khăn: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hay bị bạn bè trêu chọc về vẻ bên ngoài, em đã mất một thời gian dài mới thoát ra khỏi nỗi ám ảnh đó.</a:t>
            </a:r>
          </a:p>
          <a:p>
            <a:pPr marL="571500" indent="-571500" algn="just">
              <a:lnSpc>
                <a:spcPct val="150000"/>
              </a:lnSpc>
              <a:buFont typeface="Arial" panose="020B0604020202020204" pitchFamily="34" charset="0"/>
              <a:buChar char="−"/>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Cách vượt qua khó khăn: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Chấp nhận vẻ bên ngoài của mình, không ngại ngần khi bị trêu chọc và tìm cách tự khẳng định mình bằng năng lực của bản thân.</a:t>
            </a:r>
          </a:p>
        </p:txBody>
      </p:sp>
      <p:pic>
        <p:nvPicPr>
          <p:cNvPr id="22" name="Picture 21" descr="Icon&#10;&#10;Description automatically generated">
            <a:extLst>
              <a:ext uri="{FF2B5EF4-FFF2-40B4-BE49-F238E27FC236}">
                <a16:creationId xmlns:a16="http://schemas.microsoft.com/office/drawing/2014/main" id="{2743F2DB-198A-B8B2-6F13-1D87BEA30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99" y="270829"/>
            <a:ext cx="1795022" cy="2144600"/>
          </a:xfrm>
          <a:prstGeom prst="rect">
            <a:avLst/>
          </a:prstGeom>
        </p:spPr>
      </p:pic>
      <p:sp>
        <p:nvSpPr>
          <p:cNvPr id="7" name="Freeform 7"/>
          <p:cNvSpPr/>
          <p:nvPr/>
        </p:nvSpPr>
        <p:spPr>
          <a:xfrm>
            <a:off x="263695" y="9148619"/>
            <a:ext cx="1219200" cy="1063344"/>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5621000" y="190500"/>
            <a:ext cx="2639786" cy="988087"/>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8697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barn(inVertical)">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barn(inVertical)">
                                      <p:cBhvr>
                                        <p:cTn id="20" dur="500"/>
                                        <p:tgtEl>
                                          <p:spTgt spid="1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barn(inVertical)">
                                      <p:cBhvr>
                                        <p:cTn id="25"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786032-3297-7EAB-F43B-EC31F8571FF3}"/>
            </a:ext>
          </a:extLst>
        </p:cNvPr>
        <p:cNvGrpSpPr/>
        <p:nvPr/>
      </p:nvGrpSpPr>
      <p:grpSpPr>
        <a:xfrm>
          <a:off x="0" y="0"/>
          <a:ext cx="0" cy="0"/>
          <a:chOff x="0" y="0"/>
          <a:chExt cx="0" cy="0"/>
        </a:xfrm>
      </p:grpSpPr>
      <p:sp>
        <p:nvSpPr>
          <p:cNvPr id="6156" name="Rectangle 615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Thế hệ teen: Liệu đã sẵn sàng để trưởng thành?">
            <a:extLst>
              <a:ext uri="{FF2B5EF4-FFF2-40B4-BE49-F238E27FC236}">
                <a16:creationId xmlns:a16="http://schemas.microsoft.com/office/drawing/2014/main" id="{11CBC968-A364-7441-EA4C-DD86B25A4358}"/>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b="6268"/>
          <a:stretch/>
        </p:blipFill>
        <p:spPr bwMode="auto">
          <a:xfrm>
            <a:off x="-2266"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58C2149-8C36-6908-C6D8-DC399F66D5E3}"/>
              </a:ext>
            </a:extLst>
          </p:cNvPr>
          <p:cNvGrpSpPr/>
          <p:nvPr/>
        </p:nvGrpSpPr>
        <p:grpSpPr>
          <a:xfrm>
            <a:off x="3846738" y="2038312"/>
            <a:ext cx="10594523" cy="6210376"/>
            <a:chOff x="281696" y="-1903638"/>
            <a:chExt cx="10594523" cy="6210376"/>
          </a:xfrm>
        </p:grpSpPr>
        <p:sp>
          <p:nvSpPr>
            <p:cNvPr id="4" name="Round Same Side Corner Rectangle 3">
              <a:extLst>
                <a:ext uri="{FF2B5EF4-FFF2-40B4-BE49-F238E27FC236}">
                  <a16:creationId xmlns:a16="http://schemas.microsoft.com/office/drawing/2014/main" id="{46125C01-80A8-9C2B-15F1-1011DADDB5B3}"/>
                </a:ext>
              </a:extLst>
            </p:cNvPr>
            <p:cNvSpPr/>
            <p:nvPr/>
          </p:nvSpPr>
          <p:spPr>
            <a:xfrm rot="5400000">
              <a:off x="2473770" y="-4095712"/>
              <a:ext cx="6210376" cy="10594523"/>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A0BA16-7F3A-E283-ABDF-D56D4CFABA53}"/>
                </a:ext>
              </a:extLst>
            </p:cNvPr>
            <p:cNvSpPr txBox="1"/>
            <p:nvPr/>
          </p:nvSpPr>
          <p:spPr>
            <a:xfrm>
              <a:off x="892658" y="-1719155"/>
              <a:ext cx="9372599" cy="5841407"/>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KẾT LUẬN</a:t>
              </a:r>
            </a:p>
            <a:p>
              <a:pPr algn="just">
                <a:lnSpc>
                  <a:spcPct val="150000"/>
                </a:lnSpc>
              </a:pPr>
              <a:r>
                <a:rPr lang="vi-VN" sz="4000">
                  <a:latin typeface="Arial" panose="020B0604020202020204" pitchFamily="34" charset="0"/>
                  <a:cs typeface="Arial" panose="020B0604020202020204" pitchFamily="34" charset="0"/>
                </a:rPr>
                <a:t>Trưởng thành là cần phải học cách tư duy, biết suy nghĩ để đưa ra được sự lựa chọn sao cho phù hợp thay vì việc giữ nguyên lối tư duy cũ, không chịu thoát ra cái hang tư duy nhỏ hẹp.</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0969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FA1FC7B1-5436-DCE2-FE26-DFAA322B12D2}"/>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42A3BDE3-8358-B9B4-6795-67F231737E3B}"/>
              </a:ext>
            </a:extLst>
          </p:cNvPr>
          <p:cNvSpPr/>
          <p:nvPr/>
        </p:nvSpPr>
        <p:spPr>
          <a:xfrm>
            <a:off x="12111077" y="5981700"/>
            <a:ext cx="4500523" cy="4305300"/>
          </a:xfrm>
          <a:custGeom>
            <a:avLst/>
            <a:gdLst/>
            <a:ahLst/>
            <a:cxnLst/>
            <a:rect l="l" t="t" r="r" b="b"/>
            <a:pathLst>
              <a:path w="4148207" h="3778639">
                <a:moveTo>
                  <a:pt x="0" y="0"/>
                </a:moveTo>
                <a:lnTo>
                  <a:pt x="4148206" y="0"/>
                </a:lnTo>
                <a:lnTo>
                  <a:pt x="4148206" y="3778639"/>
                </a:lnTo>
                <a:lnTo>
                  <a:pt x="0" y="37786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a:extLst>
              <a:ext uri="{FF2B5EF4-FFF2-40B4-BE49-F238E27FC236}">
                <a16:creationId xmlns:a16="http://schemas.microsoft.com/office/drawing/2014/main" id="{D4DD13FA-66A6-8600-6BCE-D16E24B67AF9}"/>
              </a:ext>
            </a:extLst>
          </p:cNvPr>
          <p:cNvSpPr/>
          <p:nvPr/>
        </p:nvSpPr>
        <p:spPr>
          <a:xfrm>
            <a:off x="-108844" y="190500"/>
            <a:ext cx="2210069" cy="764484"/>
          </a:xfrm>
          <a:custGeom>
            <a:avLst/>
            <a:gdLst/>
            <a:ahLst/>
            <a:cxnLst/>
            <a:rect l="l" t="t" r="r" b="b"/>
            <a:pathLst>
              <a:path w="4003803" h="1338962">
                <a:moveTo>
                  <a:pt x="0" y="0"/>
                </a:moveTo>
                <a:lnTo>
                  <a:pt x="4003804" y="0"/>
                </a:lnTo>
                <a:lnTo>
                  <a:pt x="4003804" y="1338962"/>
                </a:lnTo>
                <a:lnTo>
                  <a:pt x="0" y="133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a:extLst>
              <a:ext uri="{FF2B5EF4-FFF2-40B4-BE49-F238E27FC236}">
                <a16:creationId xmlns:a16="http://schemas.microsoft.com/office/drawing/2014/main" id="{8E471300-6F2E-5FAA-E973-40A1A51046C8}"/>
              </a:ext>
            </a:extLst>
          </p:cNvPr>
          <p:cNvSpPr/>
          <p:nvPr/>
        </p:nvSpPr>
        <p:spPr>
          <a:xfrm>
            <a:off x="16611600" y="190500"/>
            <a:ext cx="1524000" cy="764484"/>
          </a:xfrm>
          <a:custGeom>
            <a:avLst/>
            <a:gdLst/>
            <a:ahLst/>
            <a:cxnLst/>
            <a:rect l="l" t="t" r="r" b="b"/>
            <a:pathLst>
              <a:path w="4194109" h="1944541">
                <a:moveTo>
                  <a:pt x="0" y="0"/>
                </a:moveTo>
                <a:lnTo>
                  <a:pt x="4194109" y="0"/>
                </a:lnTo>
                <a:lnTo>
                  <a:pt x="4194109" y="1944542"/>
                </a:lnTo>
                <a:lnTo>
                  <a:pt x="0" y="1944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88C067F-3853-638E-B09C-BB5328CDD7F1}"/>
              </a:ext>
            </a:extLst>
          </p:cNvPr>
          <p:cNvSpPr txBox="1"/>
          <p:nvPr/>
        </p:nvSpPr>
        <p:spPr>
          <a:xfrm>
            <a:off x="2286000" y="855418"/>
            <a:ext cx="137160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cảm nhận của em về bản thân ở thời điểm hiện tại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97A25B1E-486C-C48D-6F77-3AB02CF7D1D0}"/>
              </a:ext>
            </a:extLst>
          </p:cNvPr>
          <p:cNvGrpSpPr/>
          <p:nvPr/>
        </p:nvGrpSpPr>
        <p:grpSpPr>
          <a:xfrm>
            <a:off x="639683" y="2246110"/>
            <a:ext cx="9967714" cy="6859790"/>
            <a:chOff x="202931" y="1958250"/>
            <a:chExt cx="9967714" cy="6859790"/>
          </a:xfrm>
        </p:grpSpPr>
        <p:grpSp>
          <p:nvGrpSpPr>
            <p:cNvPr id="16" name="Group 15">
              <a:extLst>
                <a:ext uri="{FF2B5EF4-FFF2-40B4-BE49-F238E27FC236}">
                  <a16:creationId xmlns:a16="http://schemas.microsoft.com/office/drawing/2014/main" id="{475DC09C-E295-E024-59E0-4E3AA65C0CD5}"/>
                </a:ext>
              </a:extLst>
            </p:cNvPr>
            <p:cNvGrpSpPr/>
            <p:nvPr/>
          </p:nvGrpSpPr>
          <p:grpSpPr>
            <a:xfrm>
              <a:off x="782448" y="3010548"/>
              <a:ext cx="9388197" cy="5807492"/>
              <a:chOff x="782448" y="3010548"/>
              <a:chExt cx="9388197" cy="5807492"/>
            </a:xfrm>
          </p:grpSpPr>
          <p:sp>
            <p:nvSpPr>
              <p:cNvPr id="18" name="Freeform 3">
                <a:extLst>
                  <a:ext uri="{FF2B5EF4-FFF2-40B4-BE49-F238E27FC236}">
                    <a16:creationId xmlns:a16="http://schemas.microsoft.com/office/drawing/2014/main" id="{7DC7FAF7-6034-4F94-88CF-0D376D1A04BF}"/>
                  </a:ext>
                </a:extLst>
              </p:cNvPr>
              <p:cNvSpPr/>
              <p:nvPr/>
            </p:nvSpPr>
            <p:spPr>
              <a:xfrm>
                <a:off x="782448" y="3010548"/>
                <a:ext cx="9388197" cy="5807492"/>
              </a:xfrm>
              <a:prstGeom prst="wedgeRectCallout">
                <a:avLst>
                  <a:gd name="adj1" fmla="val 62793"/>
                  <a:gd name="adj2" fmla="val 41325"/>
                </a:avLst>
              </a:prstGeom>
              <a:solidFill>
                <a:srgbClr val="EDF6F9"/>
              </a:solidFill>
              <a:ln>
                <a:solidFill>
                  <a:schemeClr val="accent5">
                    <a:lumMod val="75000"/>
                  </a:schemeClr>
                </a:solidFill>
              </a:ln>
            </p:spPr>
            <p:txBody>
              <a:bodyPr/>
              <a:lstStyle/>
              <a:p>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4CC4481-D03C-629B-D358-FFF3790CE811}"/>
                  </a:ext>
                </a:extLst>
              </p:cNvPr>
              <p:cNvSpPr txBox="1"/>
              <p:nvPr/>
            </p:nvSpPr>
            <p:spPr>
              <a:xfrm>
                <a:off x="1319379" y="3132090"/>
                <a:ext cx="8314334" cy="5564408"/>
              </a:xfrm>
              <a:prstGeom prst="rect">
                <a:avLst/>
              </a:prstGeom>
              <a:noFill/>
            </p:spPr>
            <p:txBody>
              <a:bodyPr wrap="square">
                <a:spAutoFit/>
              </a:bodyPr>
              <a:lstStyle/>
              <a:p>
                <a:pPr algn="ctr">
                  <a:lnSpc>
                    <a:spcPct val="150000"/>
                  </a:lnSpc>
                </a:pPr>
                <a:r>
                  <a:rPr lang="en-US"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các nhóm (3 HS), mỗi thành viên c</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hia sẻ cảm nhận của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mình về bản thân ở thời điểm hiện tại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(tự hào, hài lòng, chấp nhận,... hay ngược lại)</a:t>
                </a:r>
                <a:endParaRPr lang="en-US" sz="4000" i="1" dirty="0">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DCD3C9D2-2938-DD8A-B878-86740079F334}"/>
                </a:ext>
              </a:extLst>
            </p:cNvPr>
            <p:cNvPicPr>
              <a:picLocks noChangeAspect="1"/>
            </p:cNvPicPr>
            <p:nvPr/>
          </p:nvPicPr>
          <p:blipFill rotWithShape="1">
            <a:blip r:embed="rId8">
              <a:extLst>
                <a:ext uri="{28A0092B-C50C-407E-A947-70E740481C1C}">
                  <a14:useLocalDpi xmlns:a14="http://schemas.microsoft.com/office/drawing/2010/main" val="0"/>
                </a:ext>
              </a:extLst>
            </a:blip>
            <a:srcRect t="5850" r="65971" b="41170"/>
            <a:stretch/>
          </p:blipFill>
          <p:spPr>
            <a:xfrm rot="20608254">
              <a:off x="202931" y="1958250"/>
              <a:ext cx="1337957" cy="1712585"/>
            </a:xfrm>
            <a:prstGeom prst="rect">
              <a:avLst/>
            </a:prstGeom>
          </p:spPr>
        </p:pic>
      </p:grpSp>
    </p:spTree>
    <p:extLst>
      <p:ext uri="{BB962C8B-B14F-4D97-AF65-F5344CB8AC3E}">
        <p14:creationId xmlns:p14="http://schemas.microsoft.com/office/powerpoint/2010/main" val="36872370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A821D07-A318-8349-B76A-CF39824F0A62}"/>
              </a:ext>
            </a:extLst>
          </p:cNvPr>
          <p:cNvSpPr/>
          <p:nvPr/>
        </p:nvSpPr>
        <p:spPr>
          <a:xfrm>
            <a:off x="685800" y="1329566"/>
            <a:ext cx="16992600" cy="853833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9CE4F2C4-75B1-00F6-DD74-03874F081044}"/>
              </a:ext>
            </a:extLst>
          </p:cNvPr>
          <p:cNvSpPr/>
          <p:nvPr/>
        </p:nvSpPr>
        <p:spPr>
          <a:xfrm>
            <a:off x="288212" y="238372"/>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5">
            <a:extLst>
              <a:ext uri="{FF2B5EF4-FFF2-40B4-BE49-F238E27FC236}">
                <a16:creationId xmlns:a16="http://schemas.microsoft.com/office/drawing/2014/main" id="{147E9BFC-36CA-1D80-F4D3-0D5BC7E2ABA7}"/>
              </a:ext>
            </a:extLst>
          </p:cNvPr>
          <p:cNvSpPr/>
          <p:nvPr/>
        </p:nvSpPr>
        <p:spPr>
          <a:xfrm>
            <a:off x="16733489" y="60028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62271BE-68E6-6642-D166-2352C8329B5F}"/>
              </a:ext>
            </a:extLst>
          </p:cNvPr>
          <p:cNvGrpSpPr/>
          <p:nvPr/>
        </p:nvGrpSpPr>
        <p:grpSpPr>
          <a:xfrm>
            <a:off x="5790886" y="734361"/>
            <a:ext cx="7276528" cy="1244189"/>
            <a:chOff x="5768197" y="1270945"/>
            <a:chExt cx="7276528" cy="1244189"/>
          </a:xfrm>
        </p:grpSpPr>
        <p:pic>
          <p:nvPicPr>
            <p:cNvPr id="12" name="Picture 9">
              <a:extLst>
                <a:ext uri="{FF2B5EF4-FFF2-40B4-BE49-F238E27FC236}">
                  <a16:creationId xmlns:a16="http://schemas.microsoft.com/office/drawing/2014/main" id="{489968C0-94D3-9C9F-5BE6-5C1EBABD2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3946" y="1270945"/>
              <a:ext cx="6951410" cy="1244189"/>
            </a:xfrm>
            <a:prstGeom prst="rect">
              <a:avLst/>
            </a:prstGeom>
          </p:spPr>
        </p:pic>
        <p:sp>
          <p:nvSpPr>
            <p:cNvPr id="20" name="TextBox 19">
              <a:extLst>
                <a:ext uri="{FF2B5EF4-FFF2-40B4-BE49-F238E27FC236}">
                  <a16:creationId xmlns:a16="http://schemas.microsoft.com/office/drawing/2014/main" id="{CC926D0B-2B9A-1C30-8FD6-3188E1E9AD32}"/>
                </a:ext>
              </a:extLst>
            </p:cNvPr>
            <p:cNvSpPr txBox="1"/>
            <p:nvPr/>
          </p:nvSpPr>
          <p:spPr>
            <a:xfrm>
              <a:off x="5768197" y="1468039"/>
              <a:ext cx="72765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Arial" panose="020B0604020202020204" pitchFamily="34" charset="0"/>
                  <a:cs typeface="Arial" panose="020B0604020202020204" pitchFamily="34" charset="0"/>
                </a:rPr>
                <a:t>VÍ DỤ THAM KHẢO</a:t>
              </a:r>
              <a:endParaRPr kumimoji="0" lang="en-US" sz="4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71E2DE9D-BD96-B4EB-04D2-E4B550FCA0B9}"/>
              </a:ext>
            </a:extLst>
          </p:cNvPr>
          <p:cNvSpPr txBox="1"/>
          <p:nvPr/>
        </p:nvSpPr>
        <p:spPr>
          <a:xfrm>
            <a:off x="6857967" y="2096703"/>
            <a:ext cx="9812255" cy="7468648"/>
          </a:xfrm>
          <a:prstGeom prst="rect">
            <a:avLst/>
          </a:prstGeom>
          <a:noFill/>
        </p:spPr>
        <p:txBody>
          <a:bodyPr wrap="square">
            <a:spAutoFit/>
          </a:bodyPr>
          <a:lstStyle/>
          <a:p>
            <a:pPr marL="571500" lvl="0" indent="-571500" algn="just">
              <a:lnSpc>
                <a:spcPct val="150000"/>
              </a:lnSpc>
              <a:buFont typeface="Arial" panose="020B0604020202020204" pitchFamily="34" charset="0"/>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Biết cảm nhận được tình yêu thương vô bờ bến của bố mẹ dành cho mình.</a:t>
            </a:r>
          </a:p>
          <a:p>
            <a:pPr marL="571500" lvl="0" indent="-571500" algn="just">
              <a:lnSpc>
                <a:spcPct val="150000"/>
              </a:lnSpc>
              <a:buFont typeface="Arial" panose="020B0604020202020204" pitchFamily="34" charset="0"/>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Biết san sẻ</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khó khăn vất vả với người khác.</a:t>
            </a:r>
          </a:p>
          <a:p>
            <a:pPr marL="571500" lvl="0" indent="-571500" algn="just">
              <a:lnSpc>
                <a:spcPct val="150000"/>
              </a:lnSpc>
              <a:buFont typeface="Arial" panose="020B0604020202020204" pitchFamily="34" charset="0"/>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Nhận ra được những lỗi lầm của mình và cố gắng nỗ lực sửa chữa thay thế và triển khai xong bản thân từng ngày một.</a:t>
            </a:r>
          </a:p>
          <a:p>
            <a:pPr marL="571500" lvl="0" indent="-571500" algn="just">
              <a:lnSpc>
                <a:spcPct val="150000"/>
              </a:lnSpc>
              <a:buFont typeface="Arial" panose="020B0604020202020204" pitchFamily="34" charset="0"/>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Ý thức được những hành vi của mình là đúng hay sai và từ đó kiểm soát và điều chỉnh chính bản thân mình.</a:t>
            </a:r>
          </a:p>
        </p:txBody>
      </p:sp>
      <p:grpSp>
        <p:nvGrpSpPr>
          <p:cNvPr id="30" name="Group 29">
            <a:extLst>
              <a:ext uri="{FF2B5EF4-FFF2-40B4-BE49-F238E27FC236}">
                <a16:creationId xmlns:a16="http://schemas.microsoft.com/office/drawing/2014/main" id="{3F23DD32-709C-51BF-011A-D71D31ACBE94}"/>
              </a:ext>
            </a:extLst>
          </p:cNvPr>
          <p:cNvGrpSpPr/>
          <p:nvPr/>
        </p:nvGrpSpPr>
        <p:grpSpPr>
          <a:xfrm>
            <a:off x="1447800" y="3619500"/>
            <a:ext cx="4658507" cy="3853963"/>
            <a:chOff x="1600200" y="3671750"/>
            <a:chExt cx="4658507" cy="3853963"/>
          </a:xfrm>
        </p:grpSpPr>
        <p:grpSp>
          <p:nvGrpSpPr>
            <p:cNvPr id="25" name="Group 8">
              <a:extLst>
                <a:ext uri="{FF2B5EF4-FFF2-40B4-BE49-F238E27FC236}">
                  <a16:creationId xmlns:a16="http://schemas.microsoft.com/office/drawing/2014/main" id="{A96C4304-1FFD-0BC6-EE2A-4191F67BA4D0}"/>
                </a:ext>
              </a:extLst>
            </p:cNvPr>
            <p:cNvGrpSpPr/>
            <p:nvPr/>
          </p:nvGrpSpPr>
          <p:grpSpPr>
            <a:xfrm>
              <a:off x="1600200" y="3671750"/>
              <a:ext cx="4658507" cy="3853963"/>
              <a:chOff x="0" y="0"/>
              <a:chExt cx="1100661" cy="893945"/>
            </a:xfrm>
          </p:grpSpPr>
          <p:sp>
            <p:nvSpPr>
              <p:cNvPr id="27" name="Freeform 9">
                <a:extLst>
                  <a:ext uri="{FF2B5EF4-FFF2-40B4-BE49-F238E27FC236}">
                    <a16:creationId xmlns:a16="http://schemas.microsoft.com/office/drawing/2014/main" id="{F20F0F2C-8FD8-8394-2DAD-809436B9963E}"/>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TextBox 10">
                <a:extLst>
                  <a:ext uri="{FF2B5EF4-FFF2-40B4-BE49-F238E27FC236}">
                    <a16:creationId xmlns:a16="http://schemas.microsoft.com/office/drawing/2014/main" id="{103E6EE1-2300-9CA7-0E61-76FD1DDEE67F}"/>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29" name="Picture 28" descr="A cartoon of a child reading a book&#10;&#10;Description automatically generated">
              <a:extLst>
                <a:ext uri="{FF2B5EF4-FFF2-40B4-BE49-F238E27FC236}">
                  <a16:creationId xmlns:a16="http://schemas.microsoft.com/office/drawing/2014/main" id="{00653E94-320F-2153-BD80-814F3A1C9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441" y="3827135"/>
              <a:ext cx="3424620" cy="3543191"/>
            </a:xfrm>
            <a:prstGeom prst="rect">
              <a:avLst/>
            </a:prstGeom>
          </p:spPr>
        </p:pic>
      </p:grpSp>
      <p:sp>
        <p:nvSpPr>
          <p:cNvPr id="9" name="Freeform 9"/>
          <p:cNvSpPr/>
          <p:nvPr/>
        </p:nvSpPr>
        <p:spPr>
          <a:xfrm>
            <a:off x="70757" y="9237154"/>
            <a:ext cx="1627230" cy="964996"/>
          </a:xfrm>
          <a:custGeom>
            <a:avLst/>
            <a:gdLst/>
            <a:ahLst/>
            <a:cxnLst/>
            <a:rect l="l" t="t" r="r" b="b"/>
            <a:pathLst>
              <a:path w="4003803" h="1338962">
                <a:moveTo>
                  <a:pt x="0" y="0"/>
                </a:moveTo>
                <a:lnTo>
                  <a:pt x="4003804" y="0"/>
                </a:lnTo>
                <a:lnTo>
                  <a:pt x="4003804" y="1338963"/>
                </a:lnTo>
                <a:lnTo>
                  <a:pt x="0" y="13389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15627013" y="9390298"/>
            <a:ext cx="2434780" cy="822983"/>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left)">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wipe(left)">
                                      <p:cBhvr>
                                        <p:cTn id="23" dur="500"/>
                                        <p:tgtEl>
                                          <p:spTgt spid="2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wipe(left)">
                                      <p:cBhvr>
                                        <p:cTn id="28" dur="500"/>
                                        <p:tgtEl>
                                          <p:spTgt spid="2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xEl>
                                              <p:pRg st="3" end="3"/>
                                            </p:txEl>
                                          </p:spTgt>
                                        </p:tgtEl>
                                        <p:attrNameLst>
                                          <p:attrName>style.visibility</p:attrName>
                                        </p:attrNameLst>
                                      </p:cBhvr>
                                      <p:to>
                                        <p:strVal val="visible"/>
                                      </p:to>
                                    </p:set>
                                    <p:animEffect transition="in" filter="wipe(left)">
                                      <p:cBhvr>
                                        <p:cTn id="33"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sp>
        <p:nvSpPr>
          <p:cNvPr id="20" name="Freeform 20"/>
          <p:cNvSpPr/>
          <p:nvPr/>
        </p:nvSpPr>
        <p:spPr>
          <a:xfrm>
            <a:off x="0" y="374642"/>
            <a:ext cx="2735617" cy="1125938"/>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3">
            <a:extLst>
              <a:ext uri="{FF2B5EF4-FFF2-40B4-BE49-F238E27FC236}">
                <a16:creationId xmlns:a16="http://schemas.microsoft.com/office/drawing/2014/main" id="{91404201-49B4-09D7-4C2A-81DEB045329F}"/>
              </a:ext>
            </a:extLst>
          </p:cNvPr>
          <p:cNvSpPr/>
          <p:nvPr/>
        </p:nvSpPr>
        <p:spPr>
          <a:xfrm>
            <a:off x="1490458" y="1778103"/>
            <a:ext cx="11843704" cy="7201103"/>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7872F80-78AF-559E-31DD-FD4500B499FF}"/>
              </a:ext>
            </a:extLst>
          </p:cNvPr>
          <p:cNvGrpSpPr/>
          <p:nvPr/>
        </p:nvGrpSpPr>
        <p:grpSpPr>
          <a:xfrm>
            <a:off x="3589956" y="1035484"/>
            <a:ext cx="7644710" cy="1442979"/>
            <a:chOff x="3696401" y="659644"/>
            <a:chExt cx="7644710" cy="1442979"/>
          </a:xfrm>
        </p:grpSpPr>
        <p:pic>
          <p:nvPicPr>
            <p:cNvPr id="24" name="Picture 9">
              <a:extLst>
                <a:ext uri="{FF2B5EF4-FFF2-40B4-BE49-F238E27FC236}">
                  <a16:creationId xmlns:a16="http://schemas.microsoft.com/office/drawing/2014/main" id="{7477CA62-1E99-0ADD-9869-CC66BC1F6F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54633" y="659644"/>
              <a:ext cx="6728247" cy="1442979"/>
            </a:xfrm>
            <a:prstGeom prst="rect">
              <a:avLst/>
            </a:prstGeom>
          </p:spPr>
        </p:pic>
        <p:sp>
          <p:nvSpPr>
            <p:cNvPr id="25" name="TextBox 24">
              <a:extLst>
                <a:ext uri="{FF2B5EF4-FFF2-40B4-BE49-F238E27FC236}">
                  <a16:creationId xmlns:a16="http://schemas.microsoft.com/office/drawing/2014/main" id="{77D94CB7-CC13-00FE-C2D8-844E8FBC5B77}"/>
                </a:ext>
              </a:extLst>
            </p:cNvPr>
            <p:cNvSpPr txBox="1"/>
            <p:nvPr/>
          </p:nvSpPr>
          <p:spPr>
            <a:xfrm>
              <a:off x="3696401" y="940598"/>
              <a:ext cx="764471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93E43AB7-FBA0-8008-21DD-94B701737F1C}"/>
              </a:ext>
            </a:extLst>
          </p:cNvPr>
          <p:cNvSpPr txBox="1"/>
          <p:nvPr/>
        </p:nvSpPr>
        <p:spPr>
          <a:xfrm>
            <a:off x="2145852" y="2742212"/>
            <a:ext cx="10532916"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Quá trình trưởng thành là một hành trình cá nhân đầy thách thức và cơ hội, và nó không có điểm dừng cuối cùng.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người trưởng thành theo cách riêng của mình và tìm kiếm ý nghĩa và mục tiêu trong cuộc sống của mình.</a:t>
            </a:r>
          </a:p>
        </p:txBody>
      </p:sp>
      <p:pic>
        <p:nvPicPr>
          <p:cNvPr id="27" name="Picture 14">
            <a:extLst>
              <a:ext uri="{FF2B5EF4-FFF2-40B4-BE49-F238E27FC236}">
                <a16:creationId xmlns:a16="http://schemas.microsoft.com/office/drawing/2014/main" id="{5FE84CC5-B4D2-E846-0247-20BFD74E76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135641" y="1514354"/>
            <a:ext cx="1280559" cy="756694"/>
          </a:xfrm>
          <a:prstGeom prst="rect">
            <a:avLst/>
          </a:prstGeom>
        </p:spPr>
      </p:pic>
      <p:sp>
        <p:nvSpPr>
          <p:cNvPr id="7" name="Freeform 7"/>
          <p:cNvSpPr/>
          <p:nvPr/>
        </p:nvSpPr>
        <p:spPr>
          <a:xfrm>
            <a:off x="505445" y="7601949"/>
            <a:ext cx="1572986" cy="1904022"/>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0">
            <a:extLst>
              <a:ext uri="{FF2B5EF4-FFF2-40B4-BE49-F238E27FC236}">
                <a16:creationId xmlns:a16="http://schemas.microsoft.com/office/drawing/2014/main" id="{9E7422E2-3BFF-B43B-30DF-23AAA478AF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638427" y="7472215"/>
            <a:ext cx="5361496" cy="2814785"/>
          </a:xfrm>
          <a:prstGeom prst="rect">
            <a:avLst/>
          </a:prstGeom>
        </p:spPr>
      </p:pic>
    </p:spTree>
    <p:extLst>
      <p:ext uri="{BB962C8B-B14F-4D97-AF65-F5344CB8AC3E}">
        <p14:creationId xmlns:p14="http://schemas.microsoft.com/office/powerpoint/2010/main" val="7477364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wipe(left)">
                                      <p:cBhvr>
                                        <p:cTn id="15" dur="500"/>
                                        <p:tgtEl>
                                          <p:spTgt spid="26">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left)">
                                      <p:cBhvr>
                                        <p:cTn id="19"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sp>
        <p:nvSpPr>
          <p:cNvPr id="8" name="Freeform 8"/>
          <p:cNvSpPr/>
          <p:nvPr/>
        </p:nvSpPr>
        <p:spPr>
          <a:xfrm>
            <a:off x="0" y="35122"/>
            <a:ext cx="2649922" cy="919862"/>
          </a:xfrm>
          <a:custGeom>
            <a:avLst/>
            <a:gdLst/>
            <a:ahLst/>
            <a:cxnLst/>
            <a:rect l="l" t="t" r="r" b="b"/>
            <a:pathLst>
              <a:path w="4003803" h="1338962">
                <a:moveTo>
                  <a:pt x="0" y="0"/>
                </a:moveTo>
                <a:lnTo>
                  <a:pt x="4003804" y="0"/>
                </a:lnTo>
                <a:lnTo>
                  <a:pt x="4003804"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6230600" y="9105900"/>
            <a:ext cx="2035629" cy="1181100"/>
          </a:xfrm>
          <a:custGeom>
            <a:avLst/>
            <a:gdLst/>
            <a:ahLst/>
            <a:cxnLst/>
            <a:rect l="l" t="t" r="r" b="b"/>
            <a:pathLst>
              <a:path w="4194109" h="1944541">
                <a:moveTo>
                  <a:pt x="0" y="0"/>
                </a:moveTo>
                <a:lnTo>
                  <a:pt x="4194109" y="0"/>
                </a:lnTo>
                <a:lnTo>
                  <a:pt x="4194109" y="1944542"/>
                </a:lnTo>
                <a:lnTo>
                  <a:pt x="0" y="1944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a:extLst>
              <a:ext uri="{FF2B5EF4-FFF2-40B4-BE49-F238E27FC236}">
                <a16:creationId xmlns:a16="http://schemas.microsoft.com/office/drawing/2014/main" id="{AD6207D1-884F-CBE0-AFB3-ACFBF37B20FC}"/>
              </a:ext>
            </a:extLst>
          </p:cNvPr>
          <p:cNvSpPr/>
          <p:nvPr/>
        </p:nvSpPr>
        <p:spPr>
          <a:xfrm>
            <a:off x="1473037" y="1333500"/>
            <a:ext cx="15341925" cy="853440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TextBox 11">
            <a:extLst>
              <a:ext uri="{FF2B5EF4-FFF2-40B4-BE49-F238E27FC236}">
                <a16:creationId xmlns:a16="http://schemas.microsoft.com/office/drawing/2014/main" id="{5D560612-E427-A4B5-27B3-B4A1C2173FAB}"/>
              </a:ext>
            </a:extLst>
          </p:cNvPr>
          <p:cNvSpPr txBox="1"/>
          <p:nvPr/>
        </p:nvSpPr>
        <p:spPr>
          <a:xfrm>
            <a:off x="4495798" y="3632116"/>
            <a:ext cx="9296401" cy="3937168"/>
          </a:xfrm>
          <a:prstGeom prst="rect">
            <a:avLst/>
          </a:prstGeom>
        </p:spPr>
        <p:txBody>
          <a:bodyPr wrap="square" lIns="0" tIns="0" rIns="0" bIns="0" rtlCol="0" anchor="t">
            <a:spAutoFit/>
          </a:bodyPr>
          <a:lstStyle/>
          <a:p>
            <a:pPr algn="ctr">
              <a:lnSpc>
                <a:spcPct val="150000"/>
              </a:lnSpc>
              <a:spcBef>
                <a:spcPct val="0"/>
              </a:spcBef>
            </a:pPr>
            <a:r>
              <a:rPr lang="en-US" sz="4400" b="1">
                <a:solidFill>
                  <a:srgbClr val="FF0000"/>
                </a:solidFill>
                <a:latin typeface="Arial" panose="020B0604020202020204" pitchFamily="34" charset="0"/>
                <a:cs typeface="Arial" panose="020B0604020202020204" pitchFamily="34" charset="0"/>
              </a:rPr>
              <a:t>Kết thúc bài hát, </a:t>
            </a:r>
            <a:r>
              <a:rPr lang="vi-VN" sz="4400" b="1">
                <a:solidFill>
                  <a:srgbClr val="FF0000"/>
                </a:solidFill>
                <a:latin typeface="Arial" panose="020B0604020202020204" pitchFamily="34" charset="0"/>
                <a:cs typeface="Arial" panose="020B0604020202020204" pitchFamily="34" charset="0"/>
              </a:rPr>
              <a:t>trả lời câu hỏi: </a:t>
            </a:r>
            <a:r>
              <a:rPr lang="vi-VN" sz="4400">
                <a:latin typeface="Arial" panose="020B0604020202020204" pitchFamily="34" charset="0"/>
                <a:cs typeface="Arial" panose="020B0604020202020204" pitchFamily="34" charset="0"/>
              </a:rPr>
              <a:t>Em hãy nêu cảm nhận sau khi nghe bài hát </a:t>
            </a:r>
            <a:r>
              <a:rPr lang="vi-VN" sz="4400" i="1">
                <a:latin typeface="Arial" panose="020B0604020202020204" pitchFamily="34" charset="0"/>
                <a:cs typeface="Arial" panose="020B0604020202020204" pitchFamily="34" charset="0"/>
              </a:rPr>
              <a:t>Follow Your Dream </a:t>
            </a:r>
            <a:r>
              <a:rPr lang="vi-VN" sz="4400">
                <a:latin typeface="Arial" panose="020B0604020202020204" pitchFamily="34" charset="0"/>
                <a:cs typeface="Arial" panose="020B0604020202020204" pitchFamily="34" charset="0"/>
              </a:rPr>
              <a:t>của ca sĩ Thanh Duy</a:t>
            </a:r>
            <a:r>
              <a:rPr lang="en-US" sz="440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03A0F254-7B5A-BA70-A739-CE7D30F581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3000167" y="519958"/>
            <a:ext cx="3907882" cy="3994230"/>
          </a:xfrm>
          <a:prstGeom prst="rect">
            <a:avLst/>
          </a:prstGeom>
        </p:spPr>
      </p:pic>
      <p:pic>
        <p:nvPicPr>
          <p:cNvPr id="11" name="Picture 10" descr="A group of kids with balloons&#10;&#10;Description automatically generated with low confidence">
            <a:extLst>
              <a:ext uri="{FF2B5EF4-FFF2-40B4-BE49-F238E27FC236}">
                <a16:creationId xmlns:a16="http://schemas.microsoft.com/office/drawing/2014/main" id="{78A3577F-66C8-447A-8B00-85B2079B4E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33" y="7062369"/>
            <a:ext cx="4716478" cy="32371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a:extLst>
            <a:ext uri="{FF2B5EF4-FFF2-40B4-BE49-F238E27FC236}">
              <a16:creationId xmlns:a16="http://schemas.microsoft.com/office/drawing/2014/main" id="{A1DDDD2E-4452-6D89-BC03-47036FF8C964}"/>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C78C5399-E6A9-2396-9CB9-D811614B656B}"/>
              </a:ext>
            </a:extLst>
          </p:cNvPr>
          <p:cNvSpPr/>
          <p:nvPr/>
        </p:nvSpPr>
        <p:spPr>
          <a:xfrm>
            <a:off x="16535400" y="0"/>
            <a:ext cx="2017509" cy="1698376"/>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a:extLst>
              <a:ext uri="{FF2B5EF4-FFF2-40B4-BE49-F238E27FC236}">
                <a16:creationId xmlns:a16="http://schemas.microsoft.com/office/drawing/2014/main" id="{E198D8A1-3195-4447-026E-167048E6D557}"/>
              </a:ext>
            </a:extLst>
          </p:cNvPr>
          <p:cNvSpPr/>
          <p:nvPr/>
        </p:nvSpPr>
        <p:spPr>
          <a:xfrm>
            <a:off x="0" y="0"/>
            <a:ext cx="2514600" cy="1143000"/>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8">
            <a:extLst>
              <a:ext uri="{FF2B5EF4-FFF2-40B4-BE49-F238E27FC236}">
                <a16:creationId xmlns:a16="http://schemas.microsoft.com/office/drawing/2014/main" id="{7B529CD1-4EB5-10C7-1AD2-0674FAD7A584}"/>
              </a:ext>
            </a:extLst>
          </p:cNvPr>
          <p:cNvGrpSpPr/>
          <p:nvPr/>
        </p:nvGrpSpPr>
        <p:grpSpPr>
          <a:xfrm>
            <a:off x="1940207" y="1589970"/>
            <a:ext cx="14886328" cy="7343855"/>
            <a:chOff x="0" y="0"/>
            <a:chExt cx="3366740" cy="1824960"/>
          </a:xfrm>
        </p:grpSpPr>
        <p:sp>
          <p:nvSpPr>
            <p:cNvPr id="4" name="Freeform 9">
              <a:extLst>
                <a:ext uri="{FF2B5EF4-FFF2-40B4-BE49-F238E27FC236}">
                  <a16:creationId xmlns:a16="http://schemas.microsoft.com/office/drawing/2014/main" id="{8598F834-050E-A331-6F87-292CC7C66658}"/>
                </a:ext>
              </a:extLst>
            </p:cNvPr>
            <p:cNvSpPr/>
            <p:nvPr/>
          </p:nvSpPr>
          <p:spPr>
            <a:xfrm>
              <a:off x="92710" y="293370"/>
              <a:ext cx="3261330" cy="1518890"/>
            </a:xfrm>
            <a:custGeom>
              <a:avLst/>
              <a:gdLst/>
              <a:ahLst/>
              <a:cxnLst/>
              <a:rect l="l" t="t" r="r" b="b"/>
              <a:pathLst>
                <a:path w="3261330" h="1518890">
                  <a:moveTo>
                    <a:pt x="0" y="1464279"/>
                  </a:moveTo>
                  <a:lnTo>
                    <a:pt x="0" y="1518890"/>
                  </a:lnTo>
                  <a:lnTo>
                    <a:pt x="3261330" y="1518890"/>
                  </a:lnTo>
                  <a:lnTo>
                    <a:pt x="3261330" y="54610"/>
                  </a:lnTo>
                  <a:lnTo>
                    <a:pt x="3206720" y="0"/>
                  </a:lnTo>
                  <a:lnTo>
                    <a:pt x="3206720" y="1464279"/>
                  </a:lnTo>
                  <a:close/>
                </a:path>
              </a:pathLst>
            </a:custGeom>
            <a:solidFill>
              <a:srgbClr val="FECA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10">
              <a:extLst>
                <a:ext uri="{FF2B5EF4-FFF2-40B4-BE49-F238E27FC236}">
                  <a16:creationId xmlns:a16="http://schemas.microsoft.com/office/drawing/2014/main" id="{B5A3CBCC-60B4-918C-BBDD-650F13068D69}"/>
                </a:ext>
              </a:extLst>
            </p:cNvPr>
            <p:cNvSpPr/>
            <p:nvPr/>
          </p:nvSpPr>
          <p:spPr>
            <a:xfrm>
              <a:off x="6350" y="11430"/>
              <a:ext cx="3286730" cy="1733519"/>
            </a:xfrm>
            <a:custGeom>
              <a:avLst/>
              <a:gdLst/>
              <a:ahLst/>
              <a:cxnLst/>
              <a:rect l="l" t="t" r="r" b="b"/>
              <a:pathLst>
                <a:path w="3286730" h="1733519">
                  <a:moveTo>
                    <a:pt x="3016220" y="0"/>
                  </a:moveTo>
                  <a:lnTo>
                    <a:pt x="0" y="1270"/>
                  </a:lnTo>
                  <a:lnTo>
                    <a:pt x="0" y="1733519"/>
                  </a:lnTo>
                  <a:lnTo>
                    <a:pt x="3285460" y="1733519"/>
                  </a:lnTo>
                  <a:lnTo>
                    <a:pt x="3286730" y="26670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11">
              <a:extLst>
                <a:ext uri="{FF2B5EF4-FFF2-40B4-BE49-F238E27FC236}">
                  <a16:creationId xmlns:a16="http://schemas.microsoft.com/office/drawing/2014/main" id="{21DDC484-F887-F93E-17A1-D2BC18F15F1E}"/>
                </a:ext>
              </a:extLst>
            </p:cNvPr>
            <p:cNvSpPr/>
            <p:nvPr/>
          </p:nvSpPr>
          <p:spPr>
            <a:xfrm>
              <a:off x="0" y="0"/>
              <a:ext cx="3366740" cy="1824960"/>
            </a:xfrm>
            <a:custGeom>
              <a:avLst/>
              <a:gdLst/>
              <a:ahLst/>
              <a:cxnLst/>
              <a:rect l="l" t="t" r="r" b="b"/>
              <a:pathLst>
                <a:path w="3366740" h="1824960">
                  <a:moveTo>
                    <a:pt x="3299430" y="275590"/>
                  </a:moveTo>
                  <a:lnTo>
                    <a:pt x="3298160" y="274320"/>
                  </a:lnTo>
                  <a:lnTo>
                    <a:pt x="3162270" y="138430"/>
                  </a:lnTo>
                  <a:lnTo>
                    <a:pt x="3094960" y="71120"/>
                  </a:lnTo>
                  <a:lnTo>
                    <a:pt x="3023840" y="0"/>
                  </a:lnTo>
                  <a:lnTo>
                    <a:pt x="0" y="0"/>
                  </a:lnTo>
                  <a:lnTo>
                    <a:pt x="0" y="1757649"/>
                  </a:lnTo>
                  <a:lnTo>
                    <a:pt x="80010" y="1757649"/>
                  </a:lnTo>
                  <a:lnTo>
                    <a:pt x="80010" y="1824960"/>
                  </a:lnTo>
                  <a:lnTo>
                    <a:pt x="3366740" y="1824960"/>
                  </a:lnTo>
                  <a:lnTo>
                    <a:pt x="3366740" y="342900"/>
                  </a:lnTo>
                  <a:lnTo>
                    <a:pt x="3299430" y="275590"/>
                  </a:lnTo>
                  <a:close/>
                  <a:moveTo>
                    <a:pt x="3027650" y="21590"/>
                  </a:moveTo>
                  <a:lnTo>
                    <a:pt x="3153380" y="146050"/>
                  </a:lnTo>
                  <a:lnTo>
                    <a:pt x="3277840" y="270510"/>
                  </a:lnTo>
                  <a:lnTo>
                    <a:pt x="3027650" y="270510"/>
                  </a:lnTo>
                  <a:lnTo>
                    <a:pt x="3027650" y="21590"/>
                  </a:lnTo>
                  <a:close/>
                  <a:moveTo>
                    <a:pt x="12700" y="1744949"/>
                  </a:moveTo>
                  <a:lnTo>
                    <a:pt x="12700" y="12700"/>
                  </a:lnTo>
                  <a:lnTo>
                    <a:pt x="3014950" y="12700"/>
                  </a:lnTo>
                  <a:lnTo>
                    <a:pt x="3014950" y="278130"/>
                  </a:lnTo>
                  <a:cubicBezTo>
                    <a:pt x="3014950" y="281940"/>
                    <a:pt x="3017490" y="284480"/>
                    <a:pt x="3021300" y="284480"/>
                  </a:cubicBezTo>
                  <a:lnTo>
                    <a:pt x="3286730" y="284480"/>
                  </a:lnTo>
                  <a:lnTo>
                    <a:pt x="3286730" y="1744949"/>
                  </a:lnTo>
                  <a:lnTo>
                    <a:pt x="12700" y="1744949"/>
                  </a:lnTo>
                  <a:close/>
                  <a:moveTo>
                    <a:pt x="3354040" y="1812260"/>
                  </a:moveTo>
                  <a:lnTo>
                    <a:pt x="92710" y="1812260"/>
                  </a:lnTo>
                  <a:lnTo>
                    <a:pt x="92710" y="1757649"/>
                  </a:lnTo>
                  <a:lnTo>
                    <a:pt x="3299430" y="1757649"/>
                  </a:lnTo>
                  <a:lnTo>
                    <a:pt x="3299430" y="293370"/>
                  </a:lnTo>
                  <a:lnTo>
                    <a:pt x="3354040" y="347980"/>
                  </a:lnTo>
                  <a:lnTo>
                    <a:pt x="3354040" y="1812260"/>
                  </a:lnTo>
                  <a:close/>
                </a:path>
              </a:pathLst>
            </a:custGeom>
            <a:solidFill>
              <a:srgbClr val="22222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TextBox 20">
            <a:extLst>
              <a:ext uri="{FF2B5EF4-FFF2-40B4-BE49-F238E27FC236}">
                <a16:creationId xmlns:a16="http://schemas.microsoft.com/office/drawing/2014/main" id="{CFC39974-0A73-3F21-0EEC-4518F39A000C}"/>
              </a:ext>
            </a:extLst>
          </p:cNvPr>
          <p:cNvSpPr txBox="1"/>
          <p:nvPr/>
        </p:nvSpPr>
        <p:spPr>
          <a:xfrm>
            <a:off x="3471837" y="3004356"/>
            <a:ext cx="11823068" cy="451508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8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defRPr/>
            </a:pPr>
            <a:r>
              <a:rPr lang="vi-VN" sz="6800" b="1">
                <a:solidFill>
                  <a:prstClr val="black">
                    <a:lumMod val="95000"/>
                    <a:lumOff val="5000"/>
                  </a:prstClr>
                </a:solidFill>
                <a:ea typeface="Calibri" panose="020F0502020204030204" pitchFamily="34" charset="0"/>
                <a:cs typeface="Arial" panose="020B0604020202020204" pitchFamily="34" charset="0"/>
              </a:rPr>
              <a:t>Nhận diện khả năng tư duy độc lập của bản thân</a:t>
            </a:r>
            <a:endParaRPr kumimoji="0" lang="vi-VN" sz="68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Freeform 3">
            <a:extLst>
              <a:ext uri="{FF2B5EF4-FFF2-40B4-BE49-F238E27FC236}">
                <a16:creationId xmlns:a16="http://schemas.microsoft.com/office/drawing/2014/main" id="{673F9329-79E6-7352-A729-0D0C3A93E769}"/>
              </a:ext>
            </a:extLst>
          </p:cNvPr>
          <p:cNvSpPr/>
          <p:nvPr/>
        </p:nvSpPr>
        <p:spPr>
          <a:xfrm>
            <a:off x="14401800" y="7429500"/>
            <a:ext cx="3733800" cy="2857500"/>
          </a:xfrm>
          <a:custGeom>
            <a:avLst/>
            <a:gdLst/>
            <a:ahLst/>
            <a:cxnLst/>
            <a:rect l="l" t="t" r="r" b="b"/>
            <a:pathLst>
              <a:path w="6629907" h="5315980">
                <a:moveTo>
                  <a:pt x="0" y="0"/>
                </a:moveTo>
                <a:lnTo>
                  <a:pt x="6629907" y="0"/>
                </a:lnTo>
                <a:lnTo>
                  <a:pt x="6629907" y="5315980"/>
                </a:lnTo>
                <a:lnTo>
                  <a:pt x="0" y="5315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63822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p:cNvGrpSpPr/>
        <p:nvPr/>
      </p:nvGrpSpPr>
      <p:grpSpPr>
        <a:xfrm>
          <a:off x="0" y="0"/>
          <a:ext cx="0" cy="0"/>
          <a:chOff x="0" y="0"/>
          <a:chExt cx="0" cy="0"/>
        </a:xfrm>
      </p:grpSpPr>
      <p:sp>
        <p:nvSpPr>
          <p:cNvPr id="41" name="Freeform 3">
            <a:extLst>
              <a:ext uri="{FF2B5EF4-FFF2-40B4-BE49-F238E27FC236}">
                <a16:creationId xmlns:a16="http://schemas.microsoft.com/office/drawing/2014/main" id="{A384C93C-6121-1B8D-59BA-9D09FDB64246}"/>
              </a:ext>
            </a:extLst>
          </p:cNvPr>
          <p:cNvSpPr/>
          <p:nvPr/>
        </p:nvSpPr>
        <p:spPr>
          <a:xfrm rot="-1935980" flipH="1" flipV="1">
            <a:off x="-300515" y="367355"/>
            <a:ext cx="1570536" cy="671721"/>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a:off x="15974786" y="0"/>
            <a:ext cx="2286000" cy="830997"/>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A98A92E-A588-24B2-ECB8-544504480427}"/>
              </a:ext>
            </a:extLst>
          </p:cNvPr>
          <p:cNvSpPr txBox="1"/>
          <p:nvPr/>
        </p:nvSpPr>
        <p:spPr>
          <a:xfrm>
            <a:off x="2008924" y="415498"/>
            <a:ext cx="14270143"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Lựa chọn những biểu hiện dưới đây để thể hiện tư duy độc lập và giải thích lí do</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959C23E-24A6-F31F-7180-3ED330B84789}"/>
              </a:ext>
            </a:extLst>
          </p:cNvPr>
          <p:cNvGrpSpPr/>
          <p:nvPr/>
        </p:nvGrpSpPr>
        <p:grpSpPr>
          <a:xfrm>
            <a:off x="2438396" y="5758344"/>
            <a:ext cx="13411198" cy="777659"/>
            <a:chOff x="3029863" y="1823688"/>
            <a:chExt cx="12362538" cy="1262412"/>
          </a:xfrm>
        </p:grpSpPr>
        <p:cxnSp>
          <p:nvCxnSpPr>
            <p:cNvPr id="4" name="Straight Connector 3">
              <a:extLst>
                <a:ext uri="{FF2B5EF4-FFF2-40B4-BE49-F238E27FC236}">
                  <a16:creationId xmlns:a16="http://schemas.microsoft.com/office/drawing/2014/main" id="{15C3A126-CDF6-4DA9-F45D-CE6711DE1E97}"/>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70C7655-D6FD-99BD-6CDF-A85A8862A946}"/>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496572-4022-933D-C3FE-EAA593DF44ED}"/>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FCCEFF-A233-F85C-BC65-0A23BB44177F}"/>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E2FCED5-D4B7-F0D6-4922-6878617D27F3}"/>
              </a:ext>
            </a:extLst>
          </p:cNvPr>
          <p:cNvGrpSpPr/>
          <p:nvPr/>
        </p:nvGrpSpPr>
        <p:grpSpPr>
          <a:xfrm>
            <a:off x="922987" y="2254674"/>
            <a:ext cx="16679207" cy="3521068"/>
            <a:chOff x="-1077667" y="1432804"/>
            <a:chExt cx="16679207" cy="3521068"/>
          </a:xfrm>
        </p:grpSpPr>
        <p:sp>
          <p:nvSpPr>
            <p:cNvPr id="9" name="Speech Bubble: Rectangle with Corners Rounded 8">
              <a:extLst>
                <a:ext uri="{FF2B5EF4-FFF2-40B4-BE49-F238E27FC236}">
                  <a16:creationId xmlns:a16="http://schemas.microsoft.com/office/drawing/2014/main" id="{03EA5B52-D9FE-325E-EE92-9F0170F5E277}"/>
                </a:ext>
              </a:extLst>
            </p:cNvPr>
            <p:cNvSpPr/>
            <p:nvPr/>
          </p:nvSpPr>
          <p:spPr>
            <a:xfrm>
              <a:off x="-781450" y="1781833"/>
              <a:ext cx="16382990" cy="3172039"/>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5 nhóm, mỗi nhóm hãy đọc và thảo luận với nhau về một trường hợp ở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Mục 1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tr.8)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theo sự phân công dưới đây:</a:t>
              </a:r>
              <a:endParaRPr lang="en-US" sz="4000"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8E8D16B1-65FA-AD06-9AA5-F78BF8757C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1077667" y="1432804"/>
              <a:ext cx="1279598" cy="723555"/>
            </a:xfrm>
            <a:prstGeom prst="rect">
              <a:avLst/>
            </a:prstGeom>
          </p:spPr>
        </p:pic>
      </p:grpSp>
      <p:sp>
        <p:nvSpPr>
          <p:cNvPr id="11" name="Rectangle 10">
            <a:extLst>
              <a:ext uri="{FF2B5EF4-FFF2-40B4-BE49-F238E27FC236}">
                <a16:creationId xmlns:a16="http://schemas.microsoft.com/office/drawing/2014/main" id="{5A0C8E0B-C911-A77B-E6EF-70B03561BF39}"/>
              </a:ext>
            </a:extLst>
          </p:cNvPr>
          <p:cNvSpPr/>
          <p:nvPr/>
        </p:nvSpPr>
        <p:spPr>
          <a:xfrm>
            <a:off x="501591" y="6515100"/>
            <a:ext cx="5292803" cy="335640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b="1">
                <a:solidFill>
                  <a:schemeClr val="tx1"/>
                </a:solidFill>
                <a:latin typeface="Arial" panose="020B0604020202020204" pitchFamily="34" charset="0"/>
                <a:cs typeface="Arial" panose="020B0604020202020204" pitchFamily="34" charset="0"/>
              </a:rPr>
              <a:t>Nhóm 1: </a:t>
            </a:r>
            <a:r>
              <a:rPr lang="vi-VN" sz="3400">
                <a:solidFill>
                  <a:schemeClr val="tx1"/>
                </a:solidFill>
                <a:latin typeface="Arial" panose="020B0604020202020204" pitchFamily="34" charset="0"/>
                <a:cs typeface="Arial" panose="020B0604020202020204" pitchFamily="34" charset="0"/>
              </a:rPr>
              <a:t>Tham khảo ý kiến của mọi người về vấn đề mình đang suy nghĩ</a:t>
            </a:r>
            <a:r>
              <a:rPr lang="en-US" sz="3400">
                <a:solidFill>
                  <a:schemeClr val="tx1"/>
                </a:solidFill>
                <a:latin typeface="Arial" panose="020B0604020202020204" pitchFamily="34" charset="0"/>
                <a:cs typeface="Arial" panose="020B0604020202020204" pitchFamily="34" charset="0"/>
              </a:rPr>
              <a:t>.</a:t>
            </a:r>
            <a:endParaRPr lang="vi-VN" sz="3400" i="1">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7833F76-AC97-224D-C35E-ED3AE6F73118}"/>
              </a:ext>
            </a:extLst>
          </p:cNvPr>
          <p:cNvSpPr/>
          <p:nvPr/>
        </p:nvSpPr>
        <p:spPr>
          <a:xfrm>
            <a:off x="6248403" y="6515098"/>
            <a:ext cx="5640177" cy="335640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b="1">
                <a:solidFill>
                  <a:schemeClr val="tx1"/>
                </a:solidFill>
                <a:latin typeface="Arial" panose="020B0604020202020204" pitchFamily="34" charset="0"/>
                <a:cs typeface="Arial" panose="020B0604020202020204" pitchFamily="34" charset="0"/>
              </a:rPr>
              <a:t>Nhóm </a:t>
            </a:r>
            <a:r>
              <a:rPr lang="en-US" sz="3400" b="1">
                <a:solidFill>
                  <a:schemeClr val="tx1"/>
                </a:solidFill>
                <a:latin typeface="Arial" panose="020B0604020202020204" pitchFamily="34" charset="0"/>
                <a:cs typeface="Arial" panose="020B0604020202020204" pitchFamily="34" charset="0"/>
              </a:rPr>
              <a:t>2</a:t>
            </a:r>
            <a:r>
              <a:rPr lang="vi-VN" sz="3400">
                <a:solidFill>
                  <a:schemeClr val="tx1"/>
                </a:solidFill>
                <a:latin typeface="Arial" panose="020B0604020202020204" pitchFamily="34" charset="0"/>
                <a:cs typeface="Arial" panose="020B0604020202020204" pitchFamily="34" charset="0"/>
              </a:rPr>
              <a:t>: Tổng hợp và đánh giá ý kiến của mọi người, dựa vào đó xây dựng quan điểm của mình.</a:t>
            </a:r>
            <a:endParaRPr lang="vi-VN" sz="3400" i="1">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44C230B-D96C-56A7-6A12-F39181479D24}"/>
              </a:ext>
            </a:extLst>
          </p:cNvPr>
          <p:cNvSpPr/>
          <p:nvPr/>
        </p:nvSpPr>
        <p:spPr>
          <a:xfrm>
            <a:off x="12347944" y="6515098"/>
            <a:ext cx="5438462" cy="335640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b="1">
                <a:solidFill>
                  <a:schemeClr val="tx1"/>
                </a:solidFill>
                <a:latin typeface="Arial" panose="020B0604020202020204" pitchFamily="34" charset="0"/>
                <a:cs typeface="Arial" panose="020B0604020202020204" pitchFamily="34" charset="0"/>
              </a:rPr>
              <a:t>Nhóm </a:t>
            </a:r>
            <a:r>
              <a:rPr lang="en-US" sz="3400" b="1">
                <a:solidFill>
                  <a:schemeClr val="tx1"/>
                </a:solidFill>
                <a:latin typeface="Arial" panose="020B0604020202020204" pitchFamily="34" charset="0"/>
                <a:cs typeface="Arial" panose="020B0604020202020204" pitchFamily="34" charset="0"/>
              </a:rPr>
              <a:t>3</a:t>
            </a:r>
            <a:r>
              <a:rPr lang="vi-VN" sz="3400" b="1">
                <a:solidFill>
                  <a:schemeClr val="tx1"/>
                </a:solidFill>
                <a:latin typeface="Arial" panose="020B0604020202020204" pitchFamily="34" charset="0"/>
                <a:cs typeface="Arial" panose="020B0604020202020204" pitchFamily="34" charset="0"/>
              </a:rPr>
              <a:t>: </a:t>
            </a:r>
            <a:r>
              <a:rPr lang="vi-VN" sz="3400">
                <a:solidFill>
                  <a:schemeClr val="tx1"/>
                </a:solidFill>
                <a:latin typeface="Arial" panose="020B0604020202020204" pitchFamily="34" charset="0"/>
                <a:cs typeface="Arial" panose="020B0604020202020204" pitchFamily="34" charset="0"/>
              </a:rPr>
              <a:t>Ra quyết định dựa trên sự nghiên cứu kĩ các yếu tố liên quan.</a:t>
            </a:r>
            <a:endParaRPr lang="vi-VN" sz="3400" i="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a:extLst>
            <a:ext uri="{FF2B5EF4-FFF2-40B4-BE49-F238E27FC236}">
              <a16:creationId xmlns:a16="http://schemas.microsoft.com/office/drawing/2014/main" id="{9C910498-8E4F-958E-C1CE-B7F42FD9E4EE}"/>
            </a:ext>
          </a:extLst>
        </p:cNvPr>
        <p:cNvGrpSpPr/>
        <p:nvPr/>
      </p:nvGrpSpPr>
      <p:grpSpPr>
        <a:xfrm>
          <a:off x="0" y="0"/>
          <a:ext cx="0" cy="0"/>
          <a:chOff x="0" y="0"/>
          <a:chExt cx="0" cy="0"/>
        </a:xfrm>
      </p:grpSpPr>
      <p:sp>
        <p:nvSpPr>
          <p:cNvPr id="41" name="Freeform 3">
            <a:extLst>
              <a:ext uri="{FF2B5EF4-FFF2-40B4-BE49-F238E27FC236}">
                <a16:creationId xmlns:a16="http://schemas.microsoft.com/office/drawing/2014/main" id="{4751A56F-81A4-681D-4D5D-EFF76B4CD6A7}"/>
              </a:ext>
            </a:extLst>
          </p:cNvPr>
          <p:cNvSpPr/>
          <p:nvPr/>
        </p:nvSpPr>
        <p:spPr>
          <a:xfrm rot="-1935980" flipH="1" flipV="1">
            <a:off x="-300515" y="367355"/>
            <a:ext cx="1570536" cy="671721"/>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a:extLst>
              <a:ext uri="{FF2B5EF4-FFF2-40B4-BE49-F238E27FC236}">
                <a16:creationId xmlns:a16="http://schemas.microsoft.com/office/drawing/2014/main" id="{2F7F104D-8C3F-6E78-02DE-F2420C26F98B}"/>
              </a:ext>
            </a:extLst>
          </p:cNvPr>
          <p:cNvSpPr/>
          <p:nvPr/>
        </p:nvSpPr>
        <p:spPr>
          <a:xfrm>
            <a:off x="15974786" y="0"/>
            <a:ext cx="2286000" cy="830997"/>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E944FC8-6F3C-35AB-936C-EF88BB3C77C8}"/>
              </a:ext>
            </a:extLst>
          </p:cNvPr>
          <p:cNvSpPr txBox="1"/>
          <p:nvPr/>
        </p:nvSpPr>
        <p:spPr>
          <a:xfrm>
            <a:off x="2008924" y="415498"/>
            <a:ext cx="14270143"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Lựa chọn những biểu hiện dưới đây để thể hiện tư duy độc lập và giải thích lí do</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A4F20FE-E027-417F-8578-EF15D83601A5}"/>
              </a:ext>
            </a:extLst>
          </p:cNvPr>
          <p:cNvGrpSpPr/>
          <p:nvPr/>
        </p:nvGrpSpPr>
        <p:grpSpPr>
          <a:xfrm>
            <a:off x="3505198" y="5758344"/>
            <a:ext cx="11277594" cy="1061555"/>
            <a:chOff x="3029863" y="1823688"/>
            <a:chExt cx="12362538" cy="1262412"/>
          </a:xfrm>
        </p:grpSpPr>
        <p:cxnSp>
          <p:nvCxnSpPr>
            <p:cNvPr id="4" name="Straight Connector 3">
              <a:extLst>
                <a:ext uri="{FF2B5EF4-FFF2-40B4-BE49-F238E27FC236}">
                  <a16:creationId xmlns:a16="http://schemas.microsoft.com/office/drawing/2014/main" id="{74403BB6-1FBE-1B9A-AFA4-A951BAD7B89C}"/>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BA213F7-8B88-C58B-DD17-EC12674C6DF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D75E352-0C28-B64E-545E-E5DE4CFC85E8}"/>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6AC647-1464-54FA-4B9E-BEA3C7A18F2B}"/>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61E2AA4-F033-67A9-18F5-821BE888FBDB}"/>
              </a:ext>
            </a:extLst>
          </p:cNvPr>
          <p:cNvGrpSpPr/>
          <p:nvPr/>
        </p:nvGrpSpPr>
        <p:grpSpPr>
          <a:xfrm>
            <a:off x="922987" y="2254674"/>
            <a:ext cx="16679207" cy="3521068"/>
            <a:chOff x="-1077667" y="1432804"/>
            <a:chExt cx="16679207" cy="3521068"/>
          </a:xfrm>
        </p:grpSpPr>
        <p:sp>
          <p:nvSpPr>
            <p:cNvPr id="9" name="Speech Bubble: Rectangle with Corners Rounded 8">
              <a:extLst>
                <a:ext uri="{FF2B5EF4-FFF2-40B4-BE49-F238E27FC236}">
                  <a16:creationId xmlns:a16="http://schemas.microsoft.com/office/drawing/2014/main" id="{C7D468FA-F7FB-F85F-E7E7-D431A48AF0AB}"/>
                </a:ext>
              </a:extLst>
            </p:cNvPr>
            <p:cNvSpPr/>
            <p:nvPr/>
          </p:nvSpPr>
          <p:spPr>
            <a:xfrm>
              <a:off x="-781450" y="1781833"/>
              <a:ext cx="16382990" cy="3172039"/>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5 nhóm, mỗi nhóm hãy đọc và thảo luận với nhau về một trường hợp ở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Mục 1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tr.8)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theo sự phân công dưới đây:</a:t>
              </a:r>
              <a:endParaRPr lang="en-US" sz="4000"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5EF91AA2-CD0D-0263-ADB5-3E39E0EEEC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1077667" y="1432804"/>
              <a:ext cx="1279598" cy="723555"/>
            </a:xfrm>
            <a:prstGeom prst="rect">
              <a:avLst/>
            </a:prstGeom>
          </p:spPr>
        </p:pic>
      </p:grpSp>
      <p:sp>
        <p:nvSpPr>
          <p:cNvPr id="11" name="Rectangle 10">
            <a:extLst>
              <a:ext uri="{FF2B5EF4-FFF2-40B4-BE49-F238E27FC236}">
                <a16:creationId xmlns:a16="http://schemas.microsoft.com/office/drawing/2014/main" id="{A959E65A-2C2C-BA87-6977-5BF5876375C1}"/>
              </a:ext>
            </a:extLst>
          </p:cNvPr>
          <p:cNvSpPr/>
          <p:nvPr/>
        </p:nvSpPr>
        <p:spPr>
          <a:xfrm>
            <a:off x="1328057" y="6710686"/>
            <a:ext cx="7358741" cy="316081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b="1">
                <a:solidFill>
                  <a:schemeClr val="tx1"/>
                </a:solidFill>
                <a:latin typeface="Arial" panose="020B0604020202020204" pitchFamily="34" charset="0"/>
                <a:cs typeface="Arial" panose="020B0604020202020204" pitchFamily="34" charset="0"/>
              </a:rPr>
              <a:t>Nhóm </a:t>
            </a:r>
            <a:r>
              <a:rPr lang="en-US" sz="3400" b="1">
                <a:solidFill>
                  <a:schemeClr val="tx1"/>
                </a:solidFill>
                <a:latin typeface="Arial" panose="020B0604020202020204" pitchFamily="34" charset="0"/>
                <a:cs typeface="Arial" panose="020B0604020202020204" pitchFamily="34" charset="0"/>
              </a:rPr>
              <a:t>4</a:t>
            </a:r>
            <a:r>
              <a:rPr lang="vi-VN" sz="3400" b="1">
                <a:solidFill>
                  <a:schemeClr val="tx1"/>
                </a:solidFill>
                <a:latin typeface="Arial" panose="020B0604020202020204" pitchFamily="34" charset="0"/>
                <a:cs typeface="Arial" panose="020B0604020202020204" pitchFamily="34" charset="0"/>
              </a:rPr>
              <a:t>: </a:t>
            </a:r>
            <a:r>
              <a:rPr lang="vi-VN" sz="3400">
                <a:solidFill>
                  <a:schemeClr val="tx1"/>
                </a:solidFill>
                <a:cs typeface="Arial" panose="020B0604020202020204" pitchFamily="34" charset="0"/>
              </a:rPr>
              <a:t>Lắng nghe ý kiến của mọi người, sau đó theo ý kiến số đông.</a:t>
            </a:r>
            <a:endParaRPr lang="vi-VN" sz="3400" i="1">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006C116-0819-95F2-B2DA-6BB9A9D8228C}"/>
              </a:ext>
            </a:extLst>
          </p:cNvPr>
          <p:cNvSpPr/>
          <p:nvPr/>
        </p:nvSpPr>
        <p:spPr>
          <a:xfrm>
            <a:off x="9601200" y="6710687"/>
            <a:ext cx="7358741" cy="316081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b="1">
                <a:solidFill>
                  <a:schemeClr val="tx1"/>
                </a:solidFill>
                <a:latin typeface="Arial" panose="020B0604020202020204" pitchFamily="34" charset="0"/>
                <a:cs typeface="Arial" panose="020B0604020202020204" pitchFamily="34" charset="0"/>
              </a:rPr>
              <a:t>Nhóm </a:t>
            </a:r>
            <a:r>
              <a:rPr lang="en-US" sz="3400" b="1">
                <a:solidFill>
                  <a:schemeClr val="tx1"/>
                </a:solidFill>
                <a:latin typeface="Arial" panose="020B0604020202020204" pitchFamily="34" charset="0"/>
                <a:cs typeface="Arial" panose="020B0604020202020204" pitchFamily="34" charset="0"/>
              </a:rPr>
              <a:t>5</a:t>
            </a:r>
            <a:r>
              <a:rPr lang="vi-VN" sz="3400" b="1">
                <a:solidFill>
                  <a:schemeClr val="tx1"/>
                </a:solidFill>
                <a:latin typeface="Arial" panose="020B0604020202020204" pitchFamily="34" charset="0"/>
                <a:cs typeface="Arial" panose="020B0604020202020204" pitchFamily="34" charset="0"/>
              </a:rPr>
              <a:t>: </a:t>
            </a:r>
            <a:r>
              <a:rPr lang="vi-VN" sz="3400">
                <a:solidFill>
                  <a:schemeClr val="tx1"/>
                </a:solidFill>
                <a:cs typeface="Arial" panose="020B0604020202020204" pitchFamily="34" charset="0"/>
              </a:rPr>
              <a:t>Luôn lo lắng về quyết định của mình, không biết mọi người có ủng hộ không.</a:t>
            </a:r>
            <a:endParaRPr lang="vi-VN" sz="34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9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sp>
        <p:nvSpPr>
          <p:cNvPr id="7" name="Freeform 7"/>
          <p:cNvSpPr/>
          <p:nvPr/>
        </p:nvSpPr>
        <p:spPr>
          <a:xfrm>
            <a:off x="27214" y="115278"/>
            <a:ext cx="1219200" cy="1063344"/>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4256983" y="190500"/>
            <a:ext cx="4003803" cy="1338962"/>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AFD5C3A-D431-50FC-A436-9CE7A5409279}"/>
              </a:ext>
            </a:extLst>
          </p:cNvPr>
          <p:cNvGrpSpPr/>
          <p:nvPr/>
        </p:nvGrpSpPr>
        <p:grpSpPr>
          <a:xfrm>
            <a:off x="5848349" y="-3777"/>
            <a:ext cx="6591301" cy="1338962"/>
            <a:chOff x="5714999" y="-27217"/>
            <a:chExt cx="6591301" cy="1338962"/>
          </a:xfrm>
        </p:grpSpPr>
        <p:sp>
          <p:nvSpPr>
            <p:cNvPr id="8" name="Round Same Side Corner Rectangle 11">
              <a:extLst>
                <a:ext uri="{FF2B5EF4-FFF2-40B4-BE49-F238E27FC236}">
                  <a16:creationId xmlns:a16="http://schemas.microsoft.com/office/drawing/2014/main" id="{E0422D9F-A866-F1F4-B104-8F2F7DCFFDC6}"/>
                </a:ext>
              </a:extLst>
            </p:cNvPr>
            <p:cNvSpPr/>
            <p:nvPr/>
          </p:nvSpPr>
          <p:spPr>
            <a:xfrm flipV="1">
              <a:off x="5714999" y="-27217"/>
              <a:ext cx="6591301" cy="1338962"/>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90AA4A4-1D97-A845-9CB0-B95ABFBD473A}"/>
                </a:ext>
              </a:extLst>
            </p:cNvPr>
            <p:cNvSpPr txBox="1"/>
            <p:nvPr/>
          </p:nvSpPr>
          <p:spPr>
            <a:xfrm>
              <a:off x="5867401" y="254910"/>
              <a:ext cx="6324599"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sp>
        <p:nvSpPr>
          <p:cNvPr id="10" name="Speech Bubble: Rectangle with Corners Rounded 9">
            <a:extLst>
              <a:ext uri="{FF2B5EF4-FFF2-40B4-BE49-F238E27FC236}">
                <a16:creationId xmlns:a16="http://schemas.microsoft.com/office/drawing/2014/main" id="{9D2991CD-B0B8-EE6C-0D93-179FFC60EE36}"/>
              </a:ext>
            </a:extLst>
          </p:cNvPr>
          <p:cNvSpPr/>
          <p:nvPr/>
        </p:nvSpPr>
        <p:spPr>
          <a:xfrm>
            <a:off x="8915400" y="2114746"/>
            <a:ext cx="8305800" cy="2262211"/>
          </a:xfrm>
          <a:prstGeom prst="wedgeRoundRectCallout">
            <a:avLst>
              <a:gd name="adj1" fmla="val -57480"/>
              <a:gd name="adj2" fmla="val 43842"/>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Vì sao tư duy độc lập lại là biểu hiện của trưởng thành? </a:t>
            </a:r>
            <a:endParaRPr lang="en-US" sz="3600">
              <a:solidFill>
                <a:schemeClr val="tx1"/>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7F818D8C-8ED5-C8CB-5E4F-2F9811B255E9}"/>
              </a:ext>
            </a:extLst>
          </p:cNvPr>
          <p:cNvSpPr/>
          <p:nvPr/>
        </p:nvSpPr>
        <p:spPr>
          <a:xfrm>
            <a:off x="8915400" y="4737857"/>
            <a:ext cx="8305800" cy="2262210"/>
          </a:xfrm>
          <a:prstGeom prst="wedgeRoundRectCallout">
            <a:avLst>
              <a:gd name="adj1" fmla="val -56780"/>
              <a:gd name="adj2" fmla="val -34755"/>
              <a:gd name="adj3" fmla="val 16667"/>
            </a:avLst>
          </a:prstGeom>
          <a:solidFill>
            <a:srgbClr val="FFF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Vì sao trường hợp này là thể hiện sự độc lập của tư duy?</a:t>
            </a:r>
            <a:endParaRPr lang="en-US" sz="3600">
              <a:solidFill>
                <a:schemeClr val="tx1"/>
              </a:solidFill>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52A13224-3740-912B-30F7-729510207311}"/>
              </a:ext>
            </a:extLst>
          </p:cNvPr>
          <p:cNvSpPr/>
          <p:nvPr/>
        </p:nvSpPr>
        <p:spPr>
          <a:xfrm>
            <a:off x="8915400" y="7360967"/>
            <a:ext cx="8305800" cy="2354533"/>
          </a:xfrm>
          <a:prstGeom prst="wedgeRoundRectCallout">
            <a:avLst>
              <a:gd name="adj1" fmla="val -57566"/>
              <a:gd name="adj2" fmla="val -42383"/>
              <a:gd name="adj3" fmla="val 16667"/>
            </a:avLst>
          </a:prstGeom>
          <a:solidFill>
            <a:srgbClr val="D9F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Cho ví dụ minh họa thêm về trường hợp này.</a:t>
            </a:r>
            <a:endParaRPr lang="en-US" sz="3600">
              <a:solidFill>
                <a:schemeClr val="tx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7B099A2D-D07A-6051-1EEA-241D2E8C76FE}"/>
              </a:ext>
            </a:extLst>
          </p:cNvPr>
          <p:cNvGrpSpPr/>
          <p:nvPr/>
        </p:nvGrpSpPr>
        <p:grpSpPr>
          <a:xfrm>
            <a:off x="1066800" y="1460749"/>
            <a:ext cx="6591301" cy="4520951"/>
            <a:chOff x="762000" y="1524020"/>
            <a:chExt cx="6591301" cy="4520951"/>
          </a:xfrm>
        </p:grpSpPr>
        <p:sp>
          <p:nvSpPr>
            <p:cNvPr id="14" name="Line Callout 1 (Border and Accent Bar) 3">
              <a:extLst>
                <a:ext uri="{FF2B5EF4-FFF2-40B4-BE49-F238E27FC236}">
                  <a16:creationId xmlns:a16="http://schemas.microsoft.com/office/drawing/2014/main" id="{6E73AC3C-E3EC-93FD-72CF-030BD1E00CB3}"/>
                </a:ext>
              </a:extLst>
            </p:cNvPr>
            <p:cNvSpPr/>
            <p:nvPr/>
          </p:nvSpPr>
          <p:spPr>
            <a:xfrm>
              <a:off x="762000" y="2171700"/>
              <a:ext cx="6591301" cy="3873271"/>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Ở mỗi trường hợp, mỗi nhóm thảo luận để trả lời những câu hỏi sau:</a:t>
              </a:r>
              <a:endParaRPr lang="en-US" sz="4000" b="1" dirty="0">
                <a:solidFill>
                  <a:srgbClr val="C00000"/>
                </a:solidFill>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1618BE3D-BBAF-1131-D444-4EC4CD81AD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91011" y="1524020"/>
              <a:ext cx="933278" cy="959444"/>
            </a:xfrm>
            <a:prstGeom prst="rect">
              <a:avLst/>
            </a:prstGeom>
          </p:spPr>
        </p:pic>
      </p:grpSp>
      <p:pic>
        <p:nvPicPr>
          <p:cNvPr id="5" name="Picture 11">
            <a:extLst>
              <a:ext uri="{FF2B5EF4-FFF2-40B4-BE49-F238E27FC236}">
                <a16:creationId xmlns:a16="http://schemas.microsoft.com/office/drawing/2014/main" id="{FBBD0BBA-5FBD-28C8-765B-714745CAB3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1782" y="6338264"/>
            <a:ext cx="4141336" cy="3680613"/>
          </a:xfrm>
          <a:prstGeom prst="rect">
            <a:avLst/>
          </a:prstGeom>
        </p:spPr>
      </p:pic>
    </p:spTree>
    <p:extLst>
      <p:ext uri="{BB962C8B-B14F-4D97-AF65-F5344CB8AC3E}">
        <p14:creationId xmlns:p14="http://schemas.microsoft.com/office/powerpoint/2010/main" val="24022151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p:cNvGrpSpPr/>
        <p:nvPr/>
      </p:nvGrpSpPr>
      <p:grpSpPr>
        <a:xfrm>
          <a:off x="0" y="0"/>
          <a:ext cx="0" cy="0"/>
          <a:chOff x="0" y="0"/>
          <a:chExt cx="0" cy="0"/>
        </a:xfrm>
      </p:grpSpPr>
      <p:sp>
        <p:nvSpPr>
          <p:cNvPr id="20" name="Freeform 20"/>
          <p:cNvSpPr/>
          <p:nvPr/>
        </p:nvSpPr>
        <p:spPr>
          <a:xfrm>
            <a:off x="0" y="94591"/>
            <a:ext cx="1618355" cy="1335050"/>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7340905">
            <a:off x="16938757" y="-122956"/>
            <a:ext cx="1134143" cy="1398675"/>
          </a:xfrm>
          <a:custGeom>
            <a:avLst/>
            <a:gdLst/>
            <a:ahLst/>
            <a:cxnLst/>
            <a:rect l="l" t="t" r="r" b="b"/>
            <a:pathLst>
              <a:path w="4911170" h="5096497">
                <a:moveTo>
                  <a:pt x="0" y="0"/>
                </a:moveTo>
                <a:lnTo>
                  <a:pt x="4911170" y="0"/>
                </a:lnTo>
                <a:lnTo>
                  <a:pt x="4911170" y="5096498"/>
                </a:lnTo>
                <a:lnTo>
                  <a:pt x="0" y="5096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71E07BC2-03A1-BFD3-26CC-C79071E72EB0}"/>
              </a:ext>
            </a:extLst>
          </p:cNvPr>
          <p:cNvGrpSpPr/>
          <p:nvPr/>
        </p:nvGrpSpPr>
        <p:grpSpPr>
          <a:xfrm>
            <a:off x="5733095" y="0"/>
            <a:ext cx="6821800" cy="1257301"/>
            <a:chOff x="4834930" y="84190"/>
            <a:chExt cx="6620009" cy="1116102"/>
          </a:xfrm>
        </p:grpSpPr>
        <p:sp>
          <p:nvSpPr>
            <p:cNvPr id="3" name="Round Same Side Corner Rectangle 11">
              <a:extLst>
                <a:ext uri="{FF2B5EF4-FFF2-40B4-BE49-F238E27FC236}">
                  <a16:creationId xmlns:a16="http://schemas.microsoft.com/office/drawing/2014/main" id="{002D583B-D591-D4EE-B2BD-5EE0A5BD9D9C}"/>
                </a:ext>
              </a:extLst>
            </p:cNvPr>
            <p:cNvSpPr/>
            <p:nvPr/>
          </p:nvSpPr>
          <p:spPr>
            <a:xfrm flipV="1">
              <a:off x="4834930" y="84190"/>
              <a:ext cx="6620009" cy="1116102"/>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2637392-A2A5-659D-6295-4CEB47EF5546}"/>
                </a:ext>
              </a:extLst>
            </p:cNvPr>
            <p:cNvSpPr txBox="1"/>
            <p:nvPr/>
          </p:nvSpPr>
          <p:spPr>
            <a:xfrm>
              <a:off x="4943275" y="300725"/>
              <a:ext cx="6403317" cy="683030"/>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GỢI Ý CÂU TRẢ LỜI</a:t>
              </a:r>
              <a:endParaRPr lang="en-US" sz="4400" b="1" dirty="0">
                <a:solidFill>
                  <a:schemeClr val="bg1"/>
                </a:solidFill>
                <a:latin typeface="Arial" panose="020B0604020202020204" pitchFamily="34" charset="0"/>
                <a:cs typeface="Arial" panose="020B0604020202020204" pitchFamily="34" charset="0"/>
              </a:endParaRPr>
            </a:p>
          </p:txBody>
        </p:sp>
      </p:grpSp>
      <p:sp>
        <p:nvSpPr>
          <p:cNvPr id="5" name="Freeform 3">
            <a:extLst>
              <a:ext uri="{FF2B5EF4-FFF2-40B4-BE49-F238E27FC236}">
                <a16:creationId xmlns:a16="http://schemas.microsoft.com/office/drawing/2014/main" id="{952C7D2C-C402-EBD4-8A21-F782BEB3D2AF}"/>
              </a:ext>
            </a:extLst>
          </p:cNvPr>
          <p:cNvSpPr/>
          <p:nvPr/>
        </p:nvSpPr>
        <p:spPr>
          <a:xfrm>
            <a:off x="742950" y="1988534"/>
            <a:ext cx="16802099" cy="7726966"/>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544CAD84-85B3-78DA-F149-00D95FCA561E}"/>
              </a:ext>
            </a:extLst>
          </p:cNvPr>
          <p:cNvSpPr txBox="1"/>
          <p:nvPr/>
        </p:nvSpPr>
        <p:spPr>
          <a:xfrm>
            <a:off x="7318383" y="2154550"/>
            <a:ext cx="9138533" cy="7287957"/>
          </a:xfrm>
          <a:prstGeom prst="rect">
            <a:avLst/>
          </a:prstGeom>
          <a:noFill/>
        </p:spPr>
        <p:txBody>
          <a:bodyPr wrap="square">
            <a:spAutoFit/>
          </a:bodyPr>
          <a:lstStyle/>
          <a:p>
            <a:pPr algn="just">
              <a:lnSpc>
                <a:spcPct val="200000"/>
              </a:lnSpc>
            </a:pPr>
            <a:r>
              <a:rPr lang="vi-VN" sz="4000">
                <a:solidFill>
                  <a:srgbClr val="000000"/>
                </a:solidFill>
                <a:ea typeface="Calibri" panose="020F0502020204030204" pitchFamily="34" charset="0"/>
                <a:cs typeface="Arial" panose="020B0604020202020204" pitchFamily="34" charset="0"/>
              </a:rPr>
              <a:t>Tư duy độc lập là biểu hiện của trưởng thành vì nó phản ánh khả năng của một người đánh giá và quyết định về các vấn đề một cách riêng biệt, không bị ảnh hưởng quá nhiều bởi ý kiến của người khác.</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C476BFE7-F2BB-C98C-96DC-047396ED752F}"/>
              </a:ext>
            </a:extLst>
          </p:cNvPr>
          <p:cNvGrpSpPr/>
          <p:nvPr/>
        </p:nvGrpSpPr>
        <p:grpSpPr>
          <a:xfrm>
            <a:off x="1735327" y="3779122"/>
            <a:ext cx="4590679" cy="4038817"/>
            <a:chOff x="1735327" y="3779122"/>
            <a:chExt cx="4590679" cy="4038817"/>
          </a:xfrm>
        </p:grpSpPr>
        <p:sp>
          <p:nvSpPr>
            <p:cNvPr id="10" name="Freeform 9">
              <a:extLst>
                <a:ext uri="{FF2B5EF4-FFF2-40B4-BE49-F238E27FC236}">
                  <a16:creationId xmlns:a16="http://schemas.microsoft.com/office/drawing/2014/main" id="{6768C833-7140-274B-AEBD-433A0B144BC3}"/>
                </a:ext>
              </a:extLst>
            </p:cNvPr>
            <p:cNvSpPr/>
            <p:nvPr/>
          </p:nvSpPr>
          <p:spPr>
            <a:xfrm>
              <a:off x="1735327" y="3779122"/>
              <a:ext cx="4590679" cy="4038817"/>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13" name="Picture 12" descr="A cartoon of a person with his thumbs down&#10;&#10;Description automatically generated">
              <a:extLst>
                <a:ext uri="{FF2B5EF4-FFF2-40B4-BE49-F238E27FC236}">
                  <a16:creationId xmlns:a16="http://schemas.microsoft.com/office/drawing/2014/main" id="{791841FC-6148-49F2-B6E3-6F67176D2100}"/>
                </a:ext>
              </a:extLst>
            </p:cNvPr>
            <p:cNvPicPr>
              <a:picLocks noChangeAspect="1"/>
            </p:cNvPicPr>
            <p:nvPr/>
          </p:nvPicPr>
          <p:blipFill rotWithShape="1">
            <a:blip r:embed="rId6">
              <a:extLst>
                <a:ext uri="{28A0092B-C50C-407E-A947-70E740481C1C}">
                  <a14:useLocalDpi xmlns:a14="http://schemas.microsoft.com/office/drawing/2010/main" val="0"/>
                </a:ext>
              </a:extLst>
            </a:blip>
            <a:srcRect l="11645" t="3056" r="9345"/>
            <a:stretch/>
          </p:blipFill>
          <p:spPr>
            <a:xfrm>
              <a:off x="2077593" y="4191775"/>
              <a:ext cx="3906145" cy="3213509"/>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a:extLst>
            <a:ext uri="{FF2B5EF4-FFF2-40B4-BE49-F238E27FC236}">
              <a16:creationId xmlns:a16="http://schemas.microsoft.com/office/drawing/2014/main" id="{0C1C496D-B5D0-A0E1-BFAF-7F001893E795}"/>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AAABDA8C-FA2D-87C4-6269-F7F761864B4B}"/>
              </a:ext>
            </a:extLst>
          </p:cNvPr>
          <p:cNvSpPr/>
          <p:nvPr/>
        </p:nvSpPr>
        <p:spPr>
          <a:xfrm>
            <a:off x="0" y="94591"/>
            <a:ext cx="1618355" cy="1335050"/>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B5B8BBE9-7DFD-D43B-9F7F-2DB89515E0AD}"/>
              </a:ext>
            </a:extLst>
          </p:cNvPr>
          <p:cNvSpPr/>
          <p:nvPr/>
        </p:nvSpPr>
        <p:spPr>
          <a:xfrm rot="-7340905">
            <a:off x="16938757" y="-122956"/>
            <a:ext cx="1134143" cy="1398675"/>
          </a:xfrm>
          <a:custGeom>
            <a:avLst/>
            <a:gdLst/>
            <a:ahLst/>
            <a:cxnLst/>
            <a:rect l="l" t="t" r="r" b="b"/>
            <a:pathLst>
              <a:path w="4911170" h="5096497">
                <a:moveTo>
                  <a:pt x="0" y="0"/>
                </a:moveTo>
                <a:lnTo>
                  <a:pt x="4911170" y="0"/>
                </a:lnTo>
                <a:lnTo>
                  <a:pt x="4911170" y="5096498"/>
                </a:lnTo>
                <a:lnTo>
                  <a:pt x="0" y="5096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03B5E9CC-4453-46D6-5D21-4F259839D682}"/>
              </a:ext>
            </a:extLst>
          </p:cNvPr>
          <p:cNvGrpSpPr/>
          <p:nvPr/>
        </p:nvGrpSpPr>
        <p:grpSpPr>
          <a:xfrm>
            <a:off x="5733095" y="0"/>
            <a:ext cx="6821800" cy="1257301"/>
            <a:chOff x="4834930" y="84190"/>
            <a:chExt cx="6620009" cy="1116102"/>
          </a:xfrm>
        </p:grpSpPr>
        <p:sp>
          <p:nvSpPr>
            <p:cNvPr id="3" name="Round Same Side Corner Rectangle 11">
              <a:extLst>
                <a:ext uri="{FF2B5EF4-FFF2-40B4-BE49-F238E27FC236}">
                  <a16:creationId xmlns:a16="http://schemas.microsoft.com/office/drawing/2014/main" id="{4A4CE3B6-DA31-93FB-F8E3-DC71471AC8EF}"/>
                </a:ext>
              </a:extLst>
            </p:cNvPr>
            <p:cNvSpPr/>
            <p:nvPr/>
          </p:nvSpPr>
          <p:spPr>
            <a:xfrm flipV="1">
              <a:off x="4834930" y="84190"/>
              <a:ext cx="6620009" cy="1116102"/>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88E707-C1D8-415A-6B48-F97D54A54472}"/>
                </a:ext>
              </a:extLst>
            </p:cNvPr>
            <p:cNvSpPr txBox="1"/>
            <p:nvPr/>
          </p:nvSpPr>
          <p:spPr>
            <a:xfrm>
              <a:off x="4943275" y="300725"/>
              <a:ext cx="6403317" cy="683030"/>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GỢI Ý CÂU TRẢ LỜI</a:t>
              </a:r>
              <a:endParaRPr lang="en-US" sz="4400" b="1" dirty="0">
                <a:solidFill>
                  <a:schemeClr val="bg1"/>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7DD9EA30-4251-9653-CC42-FDEAF80271E3}"/>
              </a:ext>
            </a:extLst>
          </p:cNvPr>
          <p:cNvGraphicFramePr>
            <a:graphicFrameLocks noGrp="1"/>
          </p:cNvGraphicFramePr>
          <p:nvPr>
            <p:extLst>
              <p:ext uri="{D42A27DB-BD31-4B8C-83A1-F6EECF244321}">
                <p14:modId xmlns:p14="http://schemas.microsoft.com/office/powerpoint/2010/main" val="1099819423"/>
              </p:ext>
            </p:extLst>
          </p:nvPr>
        </p:nvGraphicFramePr>
        <p:xfrm>
          <a:off x="583285" y="1584871"/>
          <a:ext cx="17121418" cy="8458200"/>
        </p:xfrm>
        <a:graphic>
          <a:graphicData uri="http://schemas.openxmlformats.org/drawingml/2006/table">
            <a:tbl>
              <a:tblPr firstRow="1" firstCol="1" bandRow="1">
                <a:tableStyleId>{16D9F66E-5EB9-4882-86FB-DCBF35E3C3E4}</a:tableStyleId>
              </a:tblPr>
              <a:tblGrid>
                <a:gridCol w="7112915">
                  <a:extLst>
                    <a:ext uri="{9D8B030D-6E8A-4147-A177-3AD203B41FA5}">
                      <a16:colId xmlns:a16="http://schemas.microsoft.com/office/drawing/2014/main" val="2890195800"/>
                    </a:ext>
                  </a:extLst>
                </a:gridCol>
                <a:gridCol w="10008503">
                  <a:extLst>
                    <a:ext uri="{9D8B030D-6E8A-4147-A177-3AD203B41FA5}">
                      <a16:colId xmlns:a16="http://schemas.microsoft.com/office/drawing/2014/main" val="2343890545"/>
                    </a:ext>
                  </a:extLst>
                </a:gridCol>
              </a:tblGrid>
              <a:tr h="762000">
                <a:tc>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Biểu hiện của tư duy độc lập</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tc>
                <a:tc>
                  <a:txBody>
                    <a:bodyPr/>
                    <a:lstStyle/>
                    <a:p>
                      <a:pPr marL="0" marR="0" algn="ctr">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Giải thích</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tc>
                <a:extLst>
                  <a:ext uri="{0D108BD9-81ED-4DB2-BD59-A6C34878D82A}">
                    <a16:rowId xmlns:a16="http://schemas.microsoft.com/office/drawing/2014/main" val="1886864193"/>
                  </a:ext>
                </a:extLst>
              </a:tr>
              <a:tr h="1676400">
                <a:tc>
                  <a:txBody>
                    <a:bodyPr/>
                    <a:lstStyle/>
                    <a:p>
                      <a:pPr marL="457200" marR="0" lvl="1" algn="l">
                        <a:lnSpc>
                          <a:spcPct val="150000"/>
                        </a:lnSpc>
                        <a:spcBef>
                          <a:spcPts val="0"/>
                        </a:spcBef>
                        <a:spcAft>
                          <a:spcPts val="0"/>
                        </a:spcAft>
                      </a:pPr>
                      <a:r>
                        <a:rPr lang="vi-VN" sz="2400" b="0">
                          <a:solidFill>
                            <a:schemeClr val="tx1"/>
                          </a:solidFill>
                          <a:effectLst/>
                          <a:latin typeface="Arial" panose="020B0604020202020204" pitchFamily="34" charset="0"/>
                          <a:cs typeface="Arial" panose="020B0604020202020204" pitchFamily="34" charset="0"/>
                        </a:rPr>
                        <a:t>1. Tham khảo ý kiến của mọi người về vấn đề mình đang suy nghĩ.</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tc>
                  <a:txBody>
                    <a:bodyPr/>
                    <a:lstStyle/>
                    <a:p>
                      <a:pPr marL="457200" marR="0" lvl="1" algn="l">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Tư duy độc lập không có nghĩa là không tham khảo ý kiến từ người khác, mà cần tham khảo ý kiến và phân tích đầy đủ những ý kiến đó trước khi chấp nhận hay từ chối ý kiến.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extLst>
                  <a:ext uri="{0D108BD9-81ED-4DB2-BD59-A6C34878D82A}">
                    <a16:rowId xmlns:a16="http://schemas.microsoft.com/office/drawing/2014/main" val="83531417"/>
                  </a:ext>
                </a:extLst>
              </a:tr>
              <a:tr h="1219200">
                <a:tc>
                  <a:txBody>
                    <a:bodyPr/>
                    <a:lstStyle/>
                    <a:p>
                      <a:pPr marL="457200" marR="0" lvl="1" algn="l">
                        <a:lnSpc>
                          <a:spcPct val="150000"/>
                        </a:lnSpc>
                        <a:spcBef>
                          <a:spcPts val="0"/>
                        </a:spcBef>
                        <a:spcAft>
                          <a:spcPts val="0"/>
                        </a:spcAft>
                      </a:pPr>
                      <a:r>
                        <a:rPr lang="vi-VN" sz="2400" b="0">
                          <a:solidFill>
                            <a:schemeClr val="tx1"/>
                          </a:solidFill>
                          <a:effectLst/>
                          <a:latin typeface="Arial" panose="020B0604020202020204" pitchFamily="34" charset="0"/>
                          <a:cs typeface="Arial" panose="020B0604020202020204" pitchFamily="34" charset="0"/>
                        </a:rPr>
                        <a:t>2. Tổng hợp và đánh giá ý kiến của mọi người, dựa vào đó xây dựng quan điểm của mình.</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tc>
                  <a:txBody>
                    <a:bodyPr/>
                    <a:lstStyle/>
                    <a:p>
                      <a:pPr marL="457200" marR="0" lvl="1" algn="l">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Tiếp nối nội dung trên, cá nhân cần phải biết tổng hợp ý kiến và đưa ra quan điểm của mình.</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extLst>
                  <a:ext uri="{0D108BD9-81ED-4DB2-BD59-A6C34878D82A}">
                    <a16:rowId xmlns:a16="http://schemas.microsoft.com/office/drawing/2014/main" val="2778728872"/>
                  </a:ext>
                </a:extLst>
              </a:tr>
              <a:tr h="1219200">
                <a:tc>
                  <a:txBody>
                    <a:bodyPr/>
                    <a:lstStyle/>
                    <a:p>
                      <a:pPr marL="457200" marR="0" lvl="1" algn="l">
                        <a:lnSpc>
                          <a:spcPct val="150000"/>
                        </a:lnSpc>
                        <a:spcBef>
                          <a:spcPts val="0"/>
                        </a:spcBef>
                        <a:spcAft>
                          <a:spcPts val="0"/>
                        </a:spcAft>
                      </a:pPr>
                      <a:r>
                        <a:rPr lang="vi-VN" sz="2400" b="0">
                          <a:solidFill>
                            <a:schemeClr val="tx1"/>
                          </a:solidFill>
                          <a:effectLst/>
                          <a:latin typeface="Arial" panose="020B0604020202020204" pitchFamily="34" charset="0"/>
                          <a:cs typeface="Arial" panose="020B0604020202020204" pitchFamily="34" charset="0"/>
                        </a:rPr>
                        <a:t>3. Ra quyết định dựa trên sự nghiên cứu kĩ càng các yếu tố liên quan.</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tc>
                  <a:txBody>
                    <a:bodyPr/>
                    <a:lstStyle/>
                    <a:p>
                      <a:pPr marL="457200" marR="0" lvl="1" algn="l">
                        <a:lnSpc>
                          <a:spcPct val="10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Thể hiện cao của tư duy độc lập.</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extLst>
                  <a:ext uri="{0D108BD9-81ED-4DB2-BD59-A6C34878D82A}">
                    <a16:rowId xmlns:a16="http://schemas.microsoft.com/office/drawing/2014/main" val="1779579077"/>
                  </a:ext>
                </a:extLst>
              </a:tr>
              <a:tr h="1747604">
                <a:tc>
                  <a:txBody>
                    <a:bodyPr/>
                    <a:lstStyle/>
                    <a:p>
                      <a:pPr marL="457200" marR="0" lvl="1" algn="l">
                        <a:lnSpc>
                          <a:spcPct val="150000"/>
                        </a:lnSpc>
                        <a:spcBef>
                          <a:spcPts val="0"/>
                        </a:spcBef>
                        <a:spcAft>
                          <a:spcPts val="0"/>
                        </a:spcAft>
                      </a:pPr>
                      <a:r>
                        <a:rPr lang="vi-VN" sz="2400" b="0">
                          <a:solidFill>
                            <a:schemeClr val="tx1"/>
                          </a:solidFill>
                          <a:effectLst/>
                          <a:latin typeface="Arial" panose="020B0604020202020204" pitchFamily="34" charset="0"/>
                          <a:cs typeface="Arial" panose="020B0604020202020204" pitchFamily="34" charset="0"/>
                        </a:rPr>
                        <a:t>4. Lắng nghe ý kiến của mọi người, sau đó theo ý kiến số đông.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tc>
                  <a:txBody>
                    <a:bodyPr/>
                    <a:lstStyle/>
                    <a:p>
                      <a:pPr marL="457200" marR="0" lvl="1" algn="l">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Đôi khi, trong một số việc, chúng ta cũng cần lắng nghe số đông và hãy nghĩ tại sao số đông lại như vậy; mình có thể giữ quan điểm của mình nhưng cần chấp nhận từng số đông nếu đó là nguyên tắc.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extLst>
                  <a:ext uri="{0D108BD9-81ED-4DB2-BD59-A6C34878D82A}">
                    <a16:rowId xmlns:a16="http://schemas.microsoft.com/office/drawing/2014/main" val="1587900851"/>
                  </a:ext>
                </a:extLst>
              </a:tr>
              <a:tr h="1833796">
                <a:tc>
                  <a:txBody>
                    <a:bodyPr/>
                    <a:lstStyle/>
                    <a:p>
                      <a:pPr marL="457200" marR="0" lvl="1" algn="l">
                        <a:lnSpc>
                          <a:spcPct val="150000"/>
                        </a:lnSpc>
                        <a:spcBef>
                          <a:spcPts val="0"/>
                        </a:spcBef>
                        <a:spcAft>
                          <a:spcPts val="0"/>
                        </a:spcAft>
                      </a:pPr>
                      <a:r>
                        <a:rPr lang="vi-VN" sz="2400" b="0">
                          <a:solidFill>
                            <a:schemeClr val="tx1"/>
                          </a:solidFill>
                          <a:effectLst/>
                          <a:latin typeface="Arial" panose="020B0604020202020204" pitchFamily="34" charset="0"/>
                          <a:cs typeface="Arial" panose="020B0604020202020204" pitchFamily="34" charset="0"/>
                        </a:rPr>
                        <a:t>5. Luôn lo lắng về quyết định của mình, không biết mọi người có ủng hộ không.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tc>
                  <a:txBody>
                    <a:bodyPr/>
                    <a:lstStyle/>
                    <a:p>
                      <a:pPr marL="457200" marR="0" lvl="1" algn="l">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Đôi khi chúng ta có thể do dự, nhưng cuối cùng vẫn phải ra quyết định mà không quá phụ thuộc vào người xung quanh. Thường xuyên do dự sẽ là người thiếu tự tin.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extLst>
                  <a:ext uri="{0D108BD9-81ED-4DB2-BD59-A6C34878D82A}">
                    <a16:rowId xmlns:a16="http://schemas.microsoft.com/office/drawing/2014/main" val="794499981"/>
                  </a:ext>
                </a:extLst>
              </a:tr>
            </a:tbl>
          </a:graphicData>
        </a:graphic>
      </p:graphicFrame>
    </p:spTree>
    <p:extLst>
      <p:ext uri="{BB962C8B-B14F-4D97-AF65-F5344CB8AC3E}">
        <p14:creationId xmlns:p14="http://schemas.microsoft.com/office/powerpoint/2010/main" val="29438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sp>
        <p:nvSpPr>
          <p:cNvPr id="20" name="Freeform 20"/>
          <p:cNvSpPr/>
          <p:nvPr/>
        </p:nvSpPr>
        <p:spPr>
          <a:xfrm>
            <a:off x="16959943" y="154581"/>
            <a:ext cx="1295400" cy="975213"/>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67C08F7-581F-92B4-ED3F-61CF79C64A8E}"/>
              </a:ext>
            </a:extLst>
          </p:cNvPr>
          <p:cNvGrpSpPr/>
          <p:nvPr/>
        </p:nvGrpSpPr>
        <p:grpSpPr>
          <a:xfrm>
            <a:off x="457200" y="42112"/>
            <a:ext cx="14925675" cy="2959566"/>
            <a:chOff x="312421" y="-618649"/>
            <a:chExt cx="14925675" cy="2959566"/>
          </a:xfrm>
        </p:grpSpPr>
        <p:sp>
          <p:nvSpPr>
            <p:cNvPr id="4" name="Line Callout 1 (Border and Accent Bar) 3">
              <a:extLst>
                <a:ext uri="{FF2B5EF4-FFF2-40B4-BE49-F238E27FC236}">
                  <a16:creationId xmlns:a16="http://schemas.microsoft.com/office/drawing/2014/main" id="{BEB791EC-F48A-40B6-8B66-59670DA63381}"/>
                </a:ext>
              </a:extLst>
            </p:cNvPr>
            <p:cNvSpPr/>
            <p:nvPr/>
          </p:nvSpPr>
          <p:spPr>
            <a:xfrm>
              <a:off x="312421" y="-13061"/>
              <a:ext cx="14325600" cy="235397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Các em có thể quan sát và tham khảo thêm một số biểu hiện khác của tư duy độc lập cho sẵn dưới đây:</a:t>
              </a:r>
              <a:endParaRPr lang="en-US" sz="4000" dirty="0">
                <a:solidFill>
                  <a:srgbClr val="C00000"/>
                </a:solidFill>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2F02C01F-35A0-6439-7B70-68C37B687B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7946" y="-618649"/>
              <a:ext cx="1200150" cy="1200150"/>
            </a:xfrm>
            <a:prstGeom prst="rect">
              <a:avLst/>
            </a:prstGeom>
          </p:spPr>
        </p:pic>
      </p:grpSp>
      <p:sp>
        <p:nvSpPr>
          <p:cNvPr id="6" name="Freeform 5">
            <a:extLst>
              <a:ext uri="{FF2B5EF4-FFF2-40B4-BE49-F238E27FC236}">
                <a16:creationId xmlns:a16="http://schemas.microsoft.com/office/drawing/2014/main" id="{C2A5E346-7B96-D04A-72B5-C58E2605ED48}"/>
              </a:ext>
            </a:extLst>
          </p:cNvPr>
          <p:cNvSpPr/>
          <p:nvPr/>
        </p:nvSpPr>
        <p:spPr>
          <a:xfrm>
            <a:off x="642333" y="3467100"/>
            <a:ext cx="16992600" cy="6412057"/>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13A8F0D-B501-3455-6A80-73F8CA4968A3}"/>
              </a:ext>
            </a:extLst>
          </p:cNvPr>
          <p:cNvSpPr txBox="1"/>
          <p:nvPr/>
        </p:nvSpPr>
        <p:spPr>
          <a:xfrm>
            <a:off x="1548550" y="3647980"/>
            <a:ext cx="8915399" cy="5991320"/>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Tư duy độc lập trong giải quyết vấn đề</a:t>
            </a:r>
            <a:r>
              <a:rPr lang="vi-VN" sz="4000" b="1">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Nhận diện được vấn đề theo cách riêng của mình.</a:t>
            </a:r>
          </a:p>
          <a:p>
            <a:pPr marL="571500" indent="-571500" algn="just">
              <a:lnSpc>
                <a:spcPct val="150000"/>
              </a:lnSpc>
              <a:buClr>
                <a:schemeClr val="tx1"/>
              </a:buClr>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Chủ động tự tìm cách giải quyết vấn đề.</a:t>
            </a:r>
          </a:p>
          <a:p>
            <a:pPr marL="571500" indent="-571500" algn="just">
              <a:lnSpc>
                <a:spcPct val="150000"/>
              </a:lnSpc>
              <a:buClr>
                <a:schemeClr val="tx1"/>
              </a:buClr>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Đánh giá một cách độc lập, hiệu quả các cách giải quyết.</a:t>
            </a:r>
          </a:p>
        </p:txBody>
      </p:sp>
      <p:pic>
        <p:nvPicPr>
          <p:cNvPr id="13" name="Picture 12" descr="A cartoon of a person holding a shoe&#10;&#10;Description automatically generated">
            <a:extLst>
              <a:ext uri="{FF2B5EF4-FFF2-40B4-BE49-F238E27FC236}">
                <a16:creationId xmlns:a16="http://schemas.microsoft.com/office/drawing/2014/main" id="{6FF86878-DB99-4232-78E7-1C71233C95EF}"/>
              </a:ext>
            </a:extLst>
          </p:cNvPr>
          <p:cNvPicPr>
            <a:picLocks noChangeAspect="1"/>
          </p:cNvPicPr>
          <p:nvPr/>
        </p:nvPicPr>
        <p:blipFill rotWithShape="1">
          <a:blip r:embed="rId5">
            <a:extLst>
              <a:ext uri="{28A0092B-C50C-407E-A947-70E740481C1C}">
                <a14:useLocalDpi xmlns:a14="http://schemas.microsoft.com/office/drawing/2010/main" val="0"/>
              </a:ext>
            </a:extLst>
          </a:blip>
          <a:srcRect t="8176" r="44918"/>
          <a:stretch/>
        </p:blipFill>
        <p:spPr>
          <a:xfrm>
            <a:off x="11496741" y="3819890"/>
            <a:ext cx="5105400" cy="57064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a:extLst>
            <a:ext uri="{FF2B5EF4-FFF2-40B4-BE49-F238E27FC236}">
              <a16:creationId xmlns:a16="http://schemas.microsoft.com/office/drawing/2014/main" id="{2794634F-5C87-024A-AFD8-EB6746D8F0D3}"/>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7BD28E3A-0C6E-5BC1-3A01-B89320F1CEDA}"/>
              </a:ext>
            </a:extLst>
          </p:cNvPr>
          <p:cNvSpPr/>
          <p:nvPr/>
        </p:nvSpPr>
        <p:spPr>
          <a:xfrm>
            <a:off x="16959943" y="154581"/>
            <a:ext cx="1295400" cy="975213"/>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8657A9F-9DE0-540F-0FC3-03362CF8272B}"/>
              </a:ext>
            </a:extLst>
          </p:cNvPr>
          <p:cNvGrpSpPr/>
          <p:nvPr/>
        </p:nvGrpSpPr>
        <p:grpSpPr>
          <a:xfrm>
            <a:off x="457200" y="42112"/>
            <a:ext cx="14925675" cy="2959566"/>
            <a:chOff x="312421" y="-618649"/>
            <a:chExt cx="14925675" cy="2959566"/>
          </a:xfrm>
        </p:grpSpPr>
        <p:sp>
          <p:nvSpPr>
            <p:cNvPr id="4" name="Line Callout 1 (Border and Accent Bar) 3">
              <a:extLst>
                <a:ext uri="{FF2B5EF4-FFF2-40B4-BE49-F238E27FC236}">
                  <a16:creationId xmlns:a16="http://schemas.microsoft.com/office/drawing/2014/main" id="{3687DBFF-59CF-B496-BB5C-66F34443411C}"/>
                </a:ext>
              </a:extLst>
            </p:cNvPr>
            <p:cNvSpPr/>
            <p:nvPr/>
          </p:nvSpPr>
          <p:spPr>
            <a:xfrm>
              <a:off x="312421" y="-13061"/>
              <a:ext cx="14325600" cy="235397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Các em có thể quan sát và tham khảo thêm một số biểu hiện khác của tư duy độc lập cho sẵn dưới đây:</a:t>
              </a:r>
              <a:endParaRPr lang="en-US" sz="4000" dirty="0">
                <a:solidFill>
                  <a:srgbClr val="C00000"/>
                </a:solidFill>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A717011-0376-45B5-2A96-BC109A9BE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7946" y="-618649"/>
              <a:ext cx="1200150" cy="1200150"/>
            </a:xfrm>
            <a:prstGeom prst="rect">
              <a:avLst/>
            </a:prstGeom>
          </p:spPr>
        </p:pic>
      </p:grpSp>
      <p:sp>
        <p:nvSpPr>
          <p:cNvPr id="6" name="Freeform 5">
            <a:extLst>
              <a:ext uri="{FF2B5EF4-FFF2-40B4-BE49-F238E27FC236}">
                <a16:creationId xmlns:a16="http://schemas.microsoft.com/office/drawing/2014/main" id="{25A1ACE2-41D9-36F3-BA47-4E8B4E2878E3}"/>
              </a:ext>
            </a:extLst>
          </p:cNvPr>
          <p:cNvSpPr/>
          <p:nvPr/>
        </p:nvSpPr>
        <p:spPr>
          <a:xfrm>
            <a:off x="647700" y="3524275"/>
            <a:ext cx="16992600" cy="63246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8891C97-B014-1CCB-BCBC-1DBDD9206F14}"/>
              </a:ext>
            </a:extLst>
          </p:cNvPr>
          <p:cNvSpPr txBox="1"/>
          <p:nvPr/>
        </p:nvSpPr>
        <p:spPr>
          <a:xfrm>
            <a:off x="1467262" y="3927454"/>
            <a:ext cx="8153400" cy="5518242"/>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Ø"/>
            </a:pPr>
            <a:r>
              <a:rPr lang="vi-VN" sz="4000" b="1">
                <a:latin typeface="Arial" panose="020B0604020202020204" pitchFamily="34" charset="0"/>
                <a:ea typeface="Calibri" panose="020F0502020204030204" pitchFamily="34" charset="0"/>
                <a:cs typeface="Arial" panose="020B0604020202020204" pitchFamily="34" charset="0"/>
              </a:rPr>
              <a:t>Tư duy độc lập trong đánh giá các hiện tượng:</a:t>
            </a:r>
          </a:p>
          <a:p>
            <a:pPr marL="571500" indent="-571500" algn="just">
              <a:lnSpc>
                <a:spcPct val="150000"/>
              </a:lnSpc>
              <a:buClr>
                <a:schemeClr val="tx1"/>
              </a:buClr>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Có quan điểm nhìn nhận riêng về các hiện tượng xảy ra.</a:t>
            </a:r>
          </a:p>
          <a:p>
            <a:pPr marL="571500" indent="-571500" algn="just">
              <a:lnSpc>
                <a:spcPct val="150000"/>
              </a:lnSpc>
              <a:buClr>
                <a:schemeClr val="tx1"/>
              </a:buClr>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Việc đánh giá không bị tác động bởi ngoại cảnh.</a:t>
            </a:r>
          </a:p>
        </p:txBody>
      </p:sp>
      <p:pic>
        <p:nvPicPr>
          <p:cNvPr id="8" name="Picture 7" descr="A cartoon of two women sitting and talking&#10;&#10;Description automatically generated">
            <a:extLst>
              <a:ext uri="{FF2B5EF4-FFF2-40B4-BE49-F238E27FC236}">
                <a16:creationId xmlns:a16="http://schemas.microsoft.com/office/drawing/2014/main" id="{8024CD03-CFFF-1CA6-67D8-2F3763FAE481}"/>
              </a:ext>
            </a:extLst>
          </p:cNvPr>
          <p:cNvPicPr>
            <a:picLocks noChangeAspect="1"/>
          </p:cNvPicPr>
          <p:nvPr/>
        </p:nvPicPr>
        <p:blipFill rotWithShape="1">
          <a:blip r:embed="rId5">
            <a:extLst>
              <a:ext uri="{28A0092B-C50C-407E-A947-70E740481C1C}">
                <a14:useLocalDpi xmlns:a14="http://schemas.microsoft.com/office/drawing/2010/main" val="0"/>
              </a:ext>
            </a:extLst>
          </a:blip>
          <a:srcRect l="5714" t="26528" r="6417"/>
          <a:stretch/>
        </p:blipFill>
        <p:spPr>
          <a:xfrm>
            <a:off x="10058400" y="4683944"/>
            <a:ext cx="7144162" cy="4005262"/>
          </a:xfrm>
          <a:prstGeom prst="rect">
            <a:avLst/>
          </a:prstGeom>
        </p:spPr>
      </p:pic>
    </p:spTree>
    <p:extLst>
      <p:ext uri="{BB962C8B-B14F-4D97-AF65-F5344CB8AC3E}">
        <p14:creationId xmlns:p14="http://schemas.microsoft.com/office/powerpoint/2010/main" val="149810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500"/>
                                        <p:tgtEl>
                                          <p:spTgt spid="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left)">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a:extLst>
            <a:ext uri="{FF2B5EF4-FFF2-40B4-BE49-F238E27FC236}">
              <a16:creationId xmlns:a16="http://schemas.microsoft.com/office/drawing/2014/main" id="{D2DD3750-D444-1AF5-8048-64E3546A0FA4}"/>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726C6300-CC98-B733-8FC0-055139589D92}"/>
              </a:ext>
            </a:extLst>
          </p:cNvPr>
          <p:cNvSpPr/>
          <p:nvPr/>
        </p:nvSpPr>
        <p:spPr>
          <a:xfrm>
            <a:off x="16959943" y="154581"/>
            <a:ext cx="1295400" cy="975213"/>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F6553F9-E5E8-08A5-12EC-3F464BDC24F2}"/>
              </a:ext>
            </a:extLst>
          </p:cNvPr>
          <p:cNvGrpSpPr/>
          <p:nvPr/>
        </p:nvGrpSpPr>
        <p:grpSpPr>
          <a:xfrm>
            <a:off x="457200" y="42112"/>
            <a:ext cx="14925675" cy="2959566"/>
            <a:chOff x="312421" y="-618649"/>
            <a:chExt cx="14925675" cy="2959566"/>
          </a:xfrm>
        </p:grpSpPr>
        <p:sp>
          <p:nvSpPr>
            <p:cNvPr id="4" name="Line Callout 1 (Border and Accent Bar) 3">
              <a:extLst>
                <a:ext uri="{FF2B5EF4-FFF2-40B4-BE49-F238E27FC236}">
                  <a16:creationId xmlns:a16="http://schemas.microsoft.com/office/drawing/2014/main" id="{CB007AF7-7F07-9331-DDF7-08DDAEF691C5}"/>
                </a:ext>
              </a:extLst>
            </p:cNvPr>
            <p:cNvSpPr/>
            <p:nvPr/>
          </p:nvSpPr>
          <p:spPr>
            <a:xfrm>
              <a:off x="312421" y="-13061"/>
              <a:ext cx="14325600" cy="235397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Các em có thể quan sát và tham khảo thêm một số biểu hiện khác của tư duy độc lập cho sẵn dưới đây:</a:t>
              </a:r>
              <a:endParaRPr lang="en-US" sz="4000" dirty="0">
                <a:solidFill>
                  <a:srgbClr val="C00000"/>
                </a:solidFill>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009346B-5DD6-A245-F77E-BAC98B15F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7946" y="-618649"/>
              <a:ext cx="1200150" cy="1200150"/>
            </a:xfrm>
            <a:prstGeom prst="rect">
              <a:avLst/>
            </a:prstGeom>
          </p:spPr>
        </p:pic>
      </p:grpSp>
      <p:sp>
        <p:nvSpPr>
          <p:cNvPr id="6" name="Freeform 5">
            <a:extLst>
              <a:ext uri="{FF2B5EF4-FFF2-40B4-BE49-F238E27FC236}">
                <a16:creationId xmlns:a16="http://schemas.microsoft.com/office/drawing/2014/main" id="{018301CF-B6A6-97AF-5866-82F3365BD98D}"/>
              </a:ext>
            </a:extLst>
          </p:cNvPr>
          <p:cNvSpPr/>
          <p:nvPr/>
        </p:nvSpPr>
        <p:spPr>
          <a:xfrm>
            <a:off x="642333" y="3607266"/>
            <a:ext cx="16992600" cy="6271891"/>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9E5"/>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99C53AF-E4C9-F545-8D93-EA705F9A07D2}"/>
              </a:ext>
            </a:extLst>
          </p:cNvPr>
          <p:cNvSpPr txBox="1"/>
          <p:nvPr/>
        </p:nvSpPr>
        <p:spPr>
          <a:xfrm>
            <a:off x="1415144" y="3984089"/>
            <a:ext cx="8763000" cy="5518242"/>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Ø"/>
            </a:pPr>
            <a:r>
              <a:rPr lang="vi-VN" sz="4000" b="1">
                <a:latin typeface="Arial" panose="020B0604020202020204" pitchFamily="34" charset="0"/>
                <a:ea typeface="Calibri" panose="020F0502020204030204" pitchFamily="34" charset="0"/>
                <a:cs typeface="Arial" panose="020B0604020202020204" pitchFamily="34" charset="0"/>
              </a:rPr>
              <a:t>Tư duy độc lập trong tiếp nhận và sàng lọc thông tin:</a:t>
            </a:r>
          </a:p>
          <a:p>
            <a:pPr marL="571500" indent="-571500" algn="just">
              <a:lnSpc>
                <a:spcPct val="150000"/>
              </a:lnSpc>
              <a:buClr>
                <a:schemeClr val="tx1"/>
              </a:buClr>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Lắng nghe ý kiến của mọi người và sàng lọc theo quan điểm của mình.</a:t>
            </a:r>
          </a:p>
          <a:p>
            <a:pPr marL="571500" indent="-571500" algn="just">
              <a:lnSpc>
                <a:spcPct val="150000"/>
              </a:lnSpc>
              <a:buClr>
                <a:schemeClr val="tx1"/>
              </a:buClr>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Chủ động chọn lọc và lĩnh hội kiến thức cần cho mình.</a:t>
            </a:r>
          </a:p>
        </p:txBody>
      </p:sp>
      <p:pic>
        <p:nvPicPr>
          <p:cNvPr id="8" name="Picture 7" descr="A person and person talking&#10;&#10;Description automatically generated">
            <a:extLst>
              <a:ext uri="{FF2B5EF4-FFF2-40B4-BE49-F238E27FC236}">
                <a16:creationId xmlns:a16="http://schemas.microsoft.com/office/drawing/2014/main" id="{8B4F8464-3471-42B1-E6DE-E148E811E511}"/>
              </a:ext>
            </a:extLst>
          </p:cNvPr>
          <p:cNvPicPr>
            <a:picLocks noChangeAspect="1"/>
          </p:cNvPicPr>
          <p:nvPr/>
        </p:nvPicPr>
        <p:blipFill rotWithShape="1">
          <a:blip r:embed="rId5">
            <a:extLst>
              <a:ext uri="{28A0092B-C50C-407E-A947-70E740481C1C}">
                <a14:useLocalDpi xmlns:a14="http://schemas.microsoft.com/office/drawing/2010/main" val="0"/>
              </a:ext>
            </a:extLst>
          </a:blip>
          <a:srcRect l="10656" t="10566" r="10656"/>
          <a:stretch/>
        </p:blipFill>
        <p:spPr>
          <a:xfrm>
            <a:off x="10376942" y="4278470"/>
            <a:ext cx="6468700" cy="4929479"/>
          </a:xfrm>
          <a:prstGeom prst="rect">
            <a:avLst/>
          </a:prstGeom>
        </p:spPr>
      </p:pic>
    </p:spTree>
    <p:extLst>
      <p:ext uri="{BB962C8B-B14F-4D97-AF65-F5344CB8AC3E}">
        <p14:creationId xmlns:p14="http://schemas.microsoft.com/office/powerpoint/2010/main" val="15810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500"/>
                                        <p:tgtEl>
                                          <p:spTgt spid="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left)">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sp>
        <p:nvSpPr>
          <p:cNvPr id="16" name="Freeform 16"/>
          <p:cNvSpPr/>
          <p:nvPr/>
        </p:nvSpPr>
        <p:spPr>
          <a:xfrm>
            <a:off x="160872" y="190499"/>
            <a:ext cx="2954402" cy="1095812"/>
          </a:xfrm>
          <a:custGeom>
            <a:avLst/>
            <a:gdLst/>
            <a:ahLst/>
            <a:cxnLst/>
            <a:rect l="l" t="t" r="r" b="b"/>
            <a:pathLst>
              <a:path w="4003803" h="1338962">
                <a:moveTo>
                  <a:pt x="0" y="0"/>
                </a:moveTo>
                <a:lnTo>
                  <a:pt x="4003804" y="0"/>
                </a:lnTo>
                <a:lnTo>
                  <a:pt x="4003804"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a:off x="16101905" y="8400518"/>
            <a:ext cx="2040528" cy="1717754"/>
          </a:xfrm>
          <a:custGeom>
            <a:avLst/>
            <a:gdLst/>
            <a:ahLst/>
            <a:cxnLst/>
            <a:rect l="l" t="t" r="r" b="b"/>
            <a:pathLst>
              <a:path w="2040528" h="1717754">
                <a:moveTo>
                  <a:pt x="0" y="0"/>
                </a:moveTo>
                <a:lnTo>
                  <a:pt x="2040528" y="0"/>
                </a:lnTo>
                <a:lnTo>
                  <a:pt x="2040528" y="1717754"/>
                </a:lnTo>
                <a:lnTo>
                  <a:pt x="0" y="1717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1" name="Freeform 2">
            <a:extLst>
              <a:ext uri="{FF2B5EF4-FFF2-40B4-BE49-F238E27FC236}">
                <a16:creationId xmlns:a16="http://schemas.microsoft.com/office/drawing/2014/main" id="{AD4B8557-F6AF-3475-3CF5-3158D7C60E1B}"/>
              </a:ext>
            </a:extLst>
          </p:cNvPr>
          <p:cNvSpPr/>
          <p:nvPr/>
        </p:nvSpPr>
        <p:spPr>
          <a:xfrm>
            <a:off x="1371600" y="1028700"/>
            <a:ext cx="15887700" cy="8915400"/>
          </a:xfrm>
          <a:custGeom>
            <a:avLst/>
            <a:gdLst/>
            <a:ahLst/>
            <a:cxnLst/>
            <a:rect l="l" t="t" r="r" b="b"/>
            <a:pathLst>
              <a:path w="14445270" h="7631918">
                <a:moveTo>
                  <a:pt x="0" y="0"/>
                </a:moveTo>
                <a:lnTo>
                  <a:pt x="14445270" y="0"/>
                </a:lnTo>
                <a:lnTo>
                  <a:pt x="14445270" y="7631918"/>
                </a:lnTo>
                <a:lnTo>
                  <a:pt x="0" y="7631918"/>
                </a:lnTo>
                <a:lnTo>
                  <a:pt x="0" y="0"/>
                </a:lnTo>
                <a:close/>
              </a:path>
            </a:pathLst>
          </a:custGeom>
          <a:blipFill>
            <a:blip r:embed="rId6">
              <a:lum bright="70000" contrast="-70000"/>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2" name="TextBox 12">
            <a:extLst>
              <a:ext uri="{FF2B5EF4-FFF2-40B4-BE49-F238E27FC236}">
                <a16:creationId xmlns:a16="http://schemas.microsoft.com/office/drawing/2014/main" id="{3D6AEE34-2BE7-1395-41F4-A148EE9CA305}"/>
              </a:ext>
            </a:extLst>
          </p:cNvPr>
          <p:cNvSpPr txBox="1"/>
          <p:nvPr/>
        </p:nvSpPr>
        <p:spPr>
          <a:xfrm>
            <a:off x="3232573" y="1790700"/>
            <a:ext cx="12165753" cy="5749074"/>
          </a:xfrm>
          <a:prstGeom prst="rect">
            <a:avLst/>
          </a:prstGeom>
        </p:spPr>
        <p:txBody>
          <a:bodyPr wrap="square" lIns="0" tIns="0" rIns="0" bIns="0" rtlCol="0" anchor="t">
            <a:spAutoFit/>
          </a:bodyPr>
          <a:lstStyle/>
          <a:p>
            <a:pPr lvl="0" algn="ctr">
              <a:lnSpc>
                <a:spcPct val="150000"/>
              </a:lnSpc>
              <a:spcBef>
                <a:spcPct val="0"/>
              </a:spcBef>
            </a:pPr>
            <a:r>
              <a:rPr lang="en-US" sz="5400" b="1">
                <a:solidFill>
                  <a:srgbClr val="C00000"/>
                </a:solidFill>
                <a:latin typeface="Arial" panose="020B0604020202020204" pitchFamily="34" charset="0"/>
                <a:cs typeface="Arial" panose="020B0604020202020204" pitchFamily="34" charset="0"/>
              </a:rPr>
              <a:t>KẾT LUẬN</a:t>
            </a:r>
          </a:p>
          <a:p>
            <a:pPr lvl="0" algn="just">
              <a:lnSpc>
                <a:spcPct val="150000"/>
              </a:lnSpc>
              <a:spcBef>
                <a:spcPct val="0"/>
              </a:spcBef>
            </a:pPr>
            <a:r>
              <a:rPr lang="vi-VN" sz="4000">
                <a:latin typeface="Arial" panose="020B0604020202020204" pitchFamily="34" charset="0"/>
                <a:cs typeface="Arial" panose="020B0604020202020204" pitchFamily="34" charset="0"/>
              </a:rPr>
              <a:t>Tư duy độc lập là một kỹ năng quan trọng để nâng cao sự tự chủ và sáng tạo trong việc giải quyết vấn đề và đưa ra quyết định. Nếu chúng ta có thể phát triển khả năng này, chúng ta sẽ trở thành những người tự tin, linh hoạt và thành công trong cuộc sống.</a:t>
            </a:r>
            <a:endParaRPr lang="vi-VN" sz="4000" dirty="0">
              <a:latin typeface="Arial" panose="020B0604020202020204" pitchFamily="34" charset="0"/>
              <a:cs typeface="Arial" panose="020B0604020202020204" pitchFamily="34" charset="0"/>
            </a:endParaRPr>
          </a:p>
        </p:txBody>
      </p:sp>
      <p:pic>
        <p:nvPicPr>
          <p:cNvPr id="73" name="Picture 10">
            <a:extLst>
              <a:ext uri="{FF2B5EF4-FFF2-40B4-BE49-F238E27FC236}">
                <a16:creationId xmlns:a16="http://schemas.microsoft.com/office/drawing/2014/main" id="{43B6B32D-19FD-B0B3-36C9-36A80DDDBB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9391" y="5981700"/>
            <a:ext cx="3913355" cy="441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animEffect transition="in" filter="fade">
                                      <p:cBhvr>
                                        <p:cTn id="7" dur="500"/>
                                        <p:tgtEl>
                                          <p:spTgt spid="7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2">
                                            <p:txEl>
                                              <p:pRg st="1" end="1"/>
                                            </p:txEl>
                                          </p:spTgt>
                                        </p:tgtEl>
                                        <p:attrNameLst>
                                          <p:attrName>style.visibility</p:attrName>
                                        </p:attrNameLst>
                                      </p:cBhvr>
                                      <p:to>
                                        <p:strVal val="visible"/>
                                      </p:to>
                                    </p:set>
                                    <p:animEffect transition="in" filter="barn(inVertical)">
                                      <p:cBhvr>
                                        <p:cTn id="15" dur="500"/>
                                        <p:tgtEl>
                                          <p:spTgt spid="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5E6C0"/>
        </a:solidFill>
        <a:effectLst/>
      </p:bgPr>
    </p:bg>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59B3E502-E456-51CF-8033-30D3D29F4BE6}"/>
              </a:ext>
            </a:extLst>
          </p:cNvPr>
          <p:cNvSpPr/>
          <p:nvPr/>
        </p:nvSpPr>
        <p:spPr>
          <a:xfrm>
            <a:off x="838200" y="1306495"/>
            <a:ext cx="16535400" cy="8445972"/>
          </a:xfrm>
          <a:custGeom>
            <a:avLst/>
            <a:gdLst/>
            <a:ahLst/>
            <a:cxnLst/>
            <a:rect l="l" t="t" r="r" b="b"/>
            <a:pathLst>
              <a:path w="4274726" h="1822846">
                <a:moveTo>
                  <a:pt x="24327" y="0"/>
                </a:moveTo>
                <a:lnTo>
                  <a:pt x="4250399" y="0"/>
                </a:lnTo>
                <a:cubicBezTo>
                  <a:pt x="4263834" y="0"/>
                  <a:pt x="4274726" y="10891"/>
                  <a:pt x="4274726" y="24327"/>
                </a:cubicBezTo>
                <a:lnTo>
                  <a:pt x="4274726" y="1798520"/>
                </a:lnTo>
                <a:cubicBezTo>
                  <a:pt x="4274726" y="1811955"/>
                  <a:pt x="4263834" y="1822846"/>
                  <a:pt x="4250399" y="1822846"/>
                </a:cubicBezTo>
                <a:lnTo>
                  <a:pt x="24327" y="1822846"/>
                </a:lnTo>
                <a:cubicBezTo>
                  <a:pt x="17875" y="1822846"/>
                  <a:pt x="11687" y="1820283"/>
                  <a:pt x="7125" y="1815721"/>
                </a:cubicBezTo>
                <a:cubicBezTo>
                  <a:pt x="2563" y="1811159"/>
                  <a:pt x="0" y="1804972"/>
                  <a:pt x="0" y="1798520"/>
                </a:cubicBezTo>
                <a:lnTo>
                  <a:pt x="0" y="24327"/>
                </a:lnTo>
                <a:cubicBezTo>
                  <a:pt x="0" y="10891"/>
                  <a:pt x="10891" y="0"/>
                  <a:pt x="24327" y="0"/>
                </a:cubicBezTo>
                <a:close/>
              </a:path>
            </a:pathLst>
          </a:custGeom>
          <a:solidFill>
            <a:srgbClr val="FFF3CD"/>
          </a:solidFill>
          <a:ln w="38100">
            <a:noFill/>
          </a:ln>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2B02F92-BCAA-BDDF-AE8F-28B0823955DB}"/>
              </a:ext>
            </a:extLst>
          </p:cNvPr>
          <p:cNvSpPr txBox="1"/>
          <p:nvPr/>
        </p:nvSpPr>
        <p:spPr>
          <a:xfrm>
            <a:off x="1781175" y="2038861"/>
            <a:ext cx="14725650" cy="7364901"/>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Bài hát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Follow Your Dream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mang thông điệp truyền cảm hứng mạnh mẽ đến cho người nghe với ca từ ý nghĩa, giai điệu rộn ràng, tràn đầy sự lạc quan và niềm tin yêu cuộc sống.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“Hãy luôn giữ vững niềm tin để theo đuổi đến cùng đam mê”</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đó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 nội dung ý nghĩa mà ca khúc này muốn gửi gắm. Mỗi người, mỗi số phận trong cuộc đời - nhưng đều gặp nhau ở 1 điểm chung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đó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 mang trong mình những khát khao, hoài bão và sự quyết tâm theo đuổi giấc mơ đến cùng. </a:t>
            </a:r>
          </a:p>
        </p:txBody>
      </p:sp>
      <p:grpSp>
        <p:nvGrpSpPr>
          <p:cNvPr id="27" name="Group 26">
            <a:extLst>
              <a:ext uri="{FF2B5EF4-FFF2-40B4-BE49-F238E27FC236}">
                <a16:creationId xmlns:a16="http://schemas.microsoft.com/office/drawing/2014/main" id="{F90FE30D-5670-3226-23DC-458A01E80C2E}"/>
              </a:ext>
            </a:extLst>
          </p:cNvPr>
          <p:cNvGrpSpPr/>
          <p:nvPr/>
        </p:nvGrpSpPr>
        <p:grpSpPr>
          <a:xfrm>
            <a:off x="5040554" y="560716"/>
            <a:ext cx="8130691" cy="1491558"/>
            <a:chOff x="2339783" y="286730"/>
            <a:chExt cx="8130691" cy="1491558"/>
          </a:xfrm>
        </p:grpSpPr>
        <p:grpSp>
          <p:nvGrpSpPr>
            <p:cNvPr id="28" name="Group 18">
              <a:extLst>
                <a:ext uri="{FF2B5EF4-FFF2-40B4-BE49-F238E27FC236}">
                  <a16:creationId xmlns:a16="http://schemas.microsoft.com/office/drawing/2014/main" id="{24216E26-BBF8-9F6B-13CB-5D6A2EB1907D}"/>
                </a:ext>
              </a:extLst>
            </p:cNvPr>
            <p:cNvGrpSpPr/>
            <p:nvPr/>
          </p:nvGrpSpPr>
          <p:grpSpPr>
            <a:xfrm>
              <a:off x="2339783" y="286730"/>
              <a:ext cx="8130691" cy="1491558"/>
              <a:chOff x="-307703" y="-38100"/>
              <a:chExt cx="2218921" cy="444500"/>
            </a:xfrm>
          </p:grpSpPr>
          <p:sp>
            <p:nvSpPr>
              <p:cNvPr id="30" name="Freeform 19">
                <a:extLst>
                  <a:ext uri="{FF2B5EF4-FFF2-40B4-BE49-F238E27FC236}">
                    <a16:creationId xmlns:a16="http://schemas.microsoft.com/office/drawing/2014/main" id="{2B2F2605-DA7C-E48C-75D5-73D96C1B8DD8}"/>
                  </a:ext>
                </a:extLst>
              </p:cNvPr>
              <p:cNvSpPr/>
              <p:nvPr/>
            </p:nvSpPr>
            <p:spPr>
              <a:xfrm>
                <a:off x="-307703" y="-38100"/>
                <a:ext cx="2218921" cy="39705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1" name="TextBox 20">
                <a:extLst>
                  <a:ext uri="{FF2B5EF4-FFF2-40B4-BE49-F238E27FC236}">
                    <a16:creationId xmlns:a16="http://schemas.microsoft.com/office/drawing/2014/main" id="{7FCF882B-950B-97FC-40FA-C0BA9EADED0D}"/>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33931C60-3698-B930-8925-05A6EC9C10B3}"/>
                </a:ext>
              </a:extLst>
            </p:cNvPr>
            <p:cNvSpPr txBox="1"/>
            <p:nvPr/>
          </p:nvSpPr>
          <p:spPr>
            <a:xfrm>
              <a:off x="3728001" y="503727"/>
              <a:ext cx="5435179"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23" name="Freeform 23"/>
          <p:cNvSpPr/>
          <p:nvPr/>
        </p:nvSpPr>
        <p:spPr>
          <a:xfrm>
            <a:off x="376184" y="865775"/>
            <a:ext cx="1946781" cy="846154"/>
          </a:xfrm>
          <a:custGeom>
            <a:avLst/>
            <a:gdLst/>
            <a:ahLst/>
            <a:cxnLst/>
            <a:rect l="l" t="t" r="r" b="b"/>
            <a:pathLst>
              <a:path w="4194109" h="1944541">
                <a:moveTo>
                  <a:pt x="0" y="0"/>
                </a:moveTo>
                <a:lnTo>
                  <a:pt x="4194110" y="0"/>
                </a:lnTo>
                <a:lnTo>
                  <a:pt x="4194110" y="1944542"/>
                </a:lnTo>
                <a:lnTo>
                  <a:pt x="0" y="1944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rot="2065889">
            <a:off x="16291201" y="331015"/>
            <a:ext cx="1642688" cy="1816726"/>
          </a:xfrm>
          <a:custGeom>
            <a:avLst/>
            <a:gdLst/>
            <a:ahLst/>
            <a:cxnLst/>
            <a:rect l="l" t="t" r="r" b="b"/>
            <a:pathLst>
              <a:path w="4911170" h="5096497">
                <a:moveTo>
                  <a:pt x="0" y="0"/>
                </a:moveTo>
                <a:lnTo>
                  <a:pt x="4911170" y="0"/>
                </a:lnTo>
                <a:lnTo>
                  <a:pt x="4911170" y="5096497"/>
                </a:lnTo>
                <a:lnTo>
                  <a:pt x="0" y="509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F18CF1-D034-FBD3-7350-78D319B491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0050" y="8581036"/>
            <a:ext cx="2676525" cy="17059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a:extLst>
            <a:ext uri="{FF2B5EF4-FFF2-40B4-BE49-F238E27FC236}">
              <a16:creationId xmlns:a16="http://schemas.microsoft.com/office/drawing/2014/main" id="{EA23E76C-8402-D264-7EA0-FBC97C028EA3}"/>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2AD43EFC-4276-2B5E-FFB7-A9C75AC2C911}"/>
              </a:ext>
            </a:extLst>
          </p:cNvPr>
          <p:cNvSpPr/>
          <p:nvPr/>
        </p:nvSpPr>
        <p:spPr>
          <a:xfrm>
            <a:off x="0" y="94591"/>
            <a:ext cx="1618355" cy="1335050"/>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7D58B56-9889-8895-04D2-D6D5B3198F74}"/>
              </a:ext>
            </a:extLst>
          </p:cNvPr>
          <p:cNvSpPr txBox="1"/>
          <p:nvPr/>
        </p:nvSpPr>
        <p:spPr>
          <a:xfrm>
            <a:off x="2271234" y="590790"/>
            <a:ext cx="13660543"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Chỉ ra ý nghĩa của tư duy độc lập đối với sự trưởng thành của bản thân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AF1E5EBD-1470-8193-8493-487AAAB09245}"/>
              </a:ext>
            </a:extLst>
          </p:cNvPr>
          <p:cNvGrpSpPr/>
          <p:nvPr/>
        </p:nvGrpSpPr>
        <p:grpSpPr>
          <a:xfrm>
            <a:off x="8052141" y="3009900"/>
            <a:ext cx="8930031" cy="6447047"/>
            <a:chOff x="747369" y="2889381"/>
            <a:chExt cx="8930031" cy="6447047"/>
          </a:xfrm>
        </p:grpSpPr>
        <p:sp>
          <p:nvSpPr>
            <p:cNvPr id="41" name="Freeform 4">
              <a:extLst>
                <a:ext uri="{FF2B5EF4-FFF2-40B4-BE49-F238E27FC236}">
                  <a16:creationId xmlns:a16="http://schemas.microsoft.com/office/drawing/2014/main" id="{CBA6071E-70FB-A34C-543F-C2014249F237}"/>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79DA3941-7A64-7C48-7A8A-5A876FF5055F}"/>
                </a:ext>
              </a:extLst>
            </p:cNvPr>
            <p:cNvGrpSpPr/>
            <p:nvPr/>
          </p:nvGrpSpPr>
          <p:grpSpPr>
            <a:xfrm>
              <a:off x="1719061" y="2889381"/>
              <a:ext cx="6951410" cy="1142938"/>
              <a:chOff x="2007023" y="2902746"/>
              <a:chExt cx="6951410" cy="1142938"/>
            </a:xfrm>
          </p:grpSpPr>
          <p:pic>
            <p:nvPicPr>
              <p:cNvPr id="44" name="Picture 9">
                <a:extLst>
                  <a:ext uri="{FF2B5EF4-FFF2-40B4-BE49-F238E27FC236}">
                    <a16:creationId xmlns:a16="http://schemas.microsoft.com/office/drawing/2014/main" id="{969438AB-A062-383A-E3D2-1F73C0F32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7023" y="2902746"/>
                <a:ext cx="6951410" cy="1142938"/>
              </a:xfrm>
              <a:prstGeom prst="rect">
                <a:avLst/>
              </a:prstGeom>
            </p:spPr>
          </p:pic>
          <p:sp>
            <p:nvSpPr>
              <p:cNvPr id="45" name="TextBox 44">
                <a:extLst>
                  <a:ext uri="{FF2B5EF4-FFF2-40B4-BE49-F238E27FC236}">
                    <a16:creationId xmlns:a16="http://schemas.microsoft.com/office/drawing/2014/main" id="{971AC1B2-6B14-2A2D-E823-AE1DD4A1A34C}"/>
                  </a:ext>
                </a:extLst>
              </p:cNvPr>
              <p:cNvSpPr txBox="1"/>
              <p:nvPr/>
            </p:nvSpPr>
            <p:spPr>
              <a:xfrm>
                <a:off x="2264290" y="3038149"/>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43" name="TextBox 9">
              <a:extLst>
                <a:ext uri="{FF2B5EF4-FFF2-40B4-BE49-F238E27FC236}">
                  <a16:creationId xmlns:a16="http://schemas.microsoft.com/office/drawing/2014/main" id="{FBEC5F5F-44DB-731E-0AA3-CE6E7CBDD5B9}"/>
                </a:ext>
              </a:extLst>
            </p:cNvPr>
            <p:cNvSpPr txBox="1"/>
            <p:nvPr/>
          </p:nvSpPr>
          <p:spPr>
            <a:xfrm>
              <a:off x="1602094" y="4275109"/>
              <a:ext cx="7220580"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Cả lớp chia thành 4</a:t>
              </a:r>
              <a:r>
                <a:rPr lang="vi-VN" sz="4000">
                  <a:latin typeface="Arial" panose="020B0604020202020204" pitchFamily="34" charset="0"/>
                  <a:cs typeface="Arial" panose="020B0604020202020204" pitchFamily="34" charset="0"/>
                </a:rPr>
                <a:t> nhóm</a:t>
              </a:r>
              <a:r>
                <a:rPr lang="en-US" sz="4000">
                  <a:latin typeface="Arial" panose="020B0604020202020204" pitchFamily="34" charset="0"/>
                  <a:cs typeface="Arial" panose="020B0604020202020204" pitchFamily="34" charset="0"/>
                </a:rPr>
                <a:t>, mỗi nhóm</a:t>
              </a:r>
              <a:r>
                <a:rPr lang="vi-VN" sz="4000">
                  <a:latin typeface="Arial" panose="020B0604020202020204" pitchFamily="34" charset="0"/>
                  <a:cs typeface="Arial" panose="020B0604020202020204" pitchFamily="34" charset="0"/>
                </a:rPr>
                <a:t> thảo luận </a:t>
              </a:r>
              <a:r>
                <a:rPr lang="en-US" sz="4000">
                  <a:latin typeface="Arial" panose="020B0604020202020204" pitchFamily="34" charset="0"/>
                  <a:cs typeface="Arial" panose="020B0604020202020204" pitchFamily="34" charset="0"/>
                </a:rPr>
                <a:t>với nhau để </a:t>
              </a:r>
              <a:r>
                <a:rPr lang="vi-VN" sz="4000">
                  <a:latin typeface="Arial" panose="020B0604020202020204" pitchFamily="34" charset="0"/>
                  <a:cs typeface="Arial" panose="020B0604020202020204" pitchFamily="34" charset="0"/>
                </a:rPr>
                <a:t>nêu vai trò và ý nghĩa của tư duy độc lập đối với sự trưởng thành</a:t>
              </a:r>
              <a:r>
                <a:rPr lang="en-US" sz="4000">
                  <a:latin typeface="Arial" panose="020B0604020202020204" pitchFamily="34" charset="0"/>
                  <a:cs typeface="Arial" panose="020B0604020202020204" pitchFamily="34" charset="0"/>
                </a:rPr>
                <a:t> của bản thân.</a:t>
              </a:r>
              <a:endParaRPr lang="vi-VN" sz="4000" i="1"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C4C1BAC-E3C8-EA3A-136F-BDC931C4BA31}"/>
              </a:ext>
            </a:extLst>
          </p:cNvPr>
          <p:cNvGrpSpPr/>
          <p:nvPr/>
        </p:nvGrpSpPr>
        <p:grpSpPr>
          <a:xfrm>
            <a:off x="1591141" y="3303896"/>
            <a:ext cx="5703018" cy="6597013"/>
            <a:chOff x="2069466" y="2794472"/>
            <a:chExt cx="5703018" cy="6597013"/>
          </a:xfrm>
        </p:grpSpPr>
        <p:sp>
          <p:nvSpPr>
            <p:cNvPr id="47" name="Freeform 5">
              <a:extLst>
                <a:ext uri="{FF2B5EF4-FFF2-40B4-BE49-F238E27FC236}">
                  <a16:creationId xmlns:a16="http://schemas.microsoft.com/office/drawing/2014/main" id="{955B3B60-644E-F4EA-EDCF-CF142ED4F1E3}"/>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8" name="Freeform 12">
              <a:extLst>
                <a:ext uri="{FF2B5EF4-FFF2-40B4-BE49-F238E27FC236}">
                  <a16:creationId xmlns:a16="http://schemas.microsoft.com/office/drawing/2014/main" id="{A25E4209-16A1-936F-967E-89CA9753D339}"/>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8" name="Freeform 8">
            <a:extLst>
              <a:ext uri="{FF2B5EF4-FFF2-40B4-BE49-F238E27FC236}">
                <a16:creationId xmlns:a16="http://schemas.microsoft.com/office/drawing/2014/main" id="{0EF38EA7-279A-4941-7C85-39E59CACC62A}"/>
              </a:ext>
            </a:extLst>
          </p:cNvPr>
          <p:cNvSpPr/>
          <p:nvPr/>
        </p:nvSpPr>
        <p:spPr>
          <a:xfrm rot="-7340905">
            <a:off x="16755015" y="-186817"/>
            <a:ext cx="1325600" cy="1790632"/>
          </a:xfrm>
          <a:custGeom>
            <a:avLst/>
            <a:gdLst/>
            <a:ahLst/>
            <a:cxnLst/>
            <a:rect l="l" t="t" r="r" b="b"/>
            <a:pathLst>
              <a:path w="4911170" h="5096497">
                <a:moveTo>
                  <a:pt x="0" y="0"/>
                </a:moveTo>
                <a:lnTo>
                  <a:pt x="4911170" y="0"/>
                </a:lnTo>
                <a:lnTo>
                  <a:pt x="4911170" y="5096498"/>
                </a:lnTo>
                <a:lnTo>
                  <a:pt x="0" y="5096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FE656A90-3F68-2432-5158-04829231DB9D}"/>
              </a:ext>
            </a:extLst>
          </p:cNvPr>
          <p:cNvSpPr/>
          <p:nvPr/>
        </p:nvSpPr>
        <p:spPr>
          <a:xfrm>
            <a:off x="2084805" y="5000278"/>
            <a:ext cx="3681320" cy="2640550"/>
          </a:xfrm>
          <a:custGeom>
            <a:avLst/>
            <a:gdLst/>
            <a:ahLst/>
            <a:cxnLst/>
            <a:rect l="l" t="t" r="r" b="b"/>
            <a:pathLst>
              <a:path w="5846795" h="4220323">
                <a:moveTo>
                  <a:pt x="0" y="0"/>
                </a:moveTo>
                <a:lnTo>
                  <a:pt x="5846795" y="0"/>
                </a:lnTo>
                <a:lnTo>
                  <a:pt x="5846795" y="4220323"/>
                </a:lnTo>
                <a:lnTo>
                  <a:pt x="0" y="42203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178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par>
                                <p:cTn id="13" presetID="14" presetClass="entr" presetSubtype="1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a:extLst>
            <a:ext uri="{FF2B5EF4-FFF2-40B4-BE49-F238E27FC236}">
              <a16:creationId xmlns:a16="http://schemas.microsoft.com/office/drawing/2014/main" id="{F185FD6E-A371-7405-F7EC-121F70AEBBE6}"/>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81ED987-FF4B-7783-C017-E863FB8E2314}"/>
              </a:ext>
            </a:extLst>
          </p:cNvPr>
          <p:cNvSpPr/>
          <p:nvPr/>
        </p:nvSpPr>
        <p:spPr>
          <a:xfrm>
            <a:off x="16325879" y="93819"/>
            <a:ext cx="1964857" cy="548438"/>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D781C088-3221-1024-D66E-C2F7F7FC40B0}"/>
              </a:ext>
            </a:extLst>
          </p:cNvPr>
          <p:cNvGrpSpPr/>
          <p:nvPr/>
        </p:nvGrpSpPr>
        <p:grpSpPr>
          <a:xfrm rot="-10800000">
            <a:off x="11805498" y="3575497"/>
            <a:ext cx="5602579" cy="6424988"/>
            <a:chOff x="-9098" y="-6509"/>
            <a:chExt cx="5328688" cy="7859338"/>
          </a:xfrm>
        </p:grpSpPr>
        <p:sp>
          <p:nvSpPr>
            <p:cNvPr id="6" name="Freeform 6">
              <a:extLst>
                <a:ext uri="{FF2B5EF4-FFF2-40B4-BE49-F238E27FC236}">
                  <a16:creationId xmlns:a16="http://schemas.microsoft.com/office/drawing/2014/main" id="{CA8286B0-77A5-B160-5182-279253114CE5}"/>
                </a:ext>
              </a:extLst>
            </p:cNvPr>
            <p:cNvSpPr/>
            <p:nvPr/>
          </p:nvSpPr>
          <p:spPr>
            <a:xfrm>
              <a:off x="-9098" y="-6509"/>
              <a:ext cx="5328688" cy="7859338"/>
            </a:xfrm>
            <a:custGeom>
              <a:avLst/>
              <a:gdLst/>
              <a:ahLst/>
              <a:cxnLst/>
              <a:rect l="l" t="t" r="r" b="b"/>
              <a:pathLst>
                <a:path w="5328688" h="7859338">
                  <a:moveTo>
                    <a:pt x="63030" y="7265785"/>
                  </a:moveTo>
                  <a:cubicBezTo>
                    <a:pt x="63030" y="7265785"/>
                    <a:pt x="0" y="7019220"/>
                    <a:pt x="10218" y="1214762"/>
                  </a:cubicBezTo>
                  <a:cubicBezTo>
                    <a:pt x="18651" y="990971"/>
                    <a:pt x="65033" y="645332"/>
                    <a:pt x="65033" y="645332"/>
                  </a:cubicBezTo>
                  <a:cubicBezTo>
                    <a:pt x="82233" y="502466"/>
                    <a:pt x="56685" y="337866"/>
                    <a:pt x="181385" y="223925"/>
                  </a:cubicBezTo>
                  <a:cubicBezTo>
                    <a:pt x="346794" y="72788"/>
                    <a:pt x="621643" y="0"/>
                    <a:pt x="4435615" y="6965"/>
                  </a:cubicBezTo>
                  <a:cubicBezTo>
                    <a:pt x="4652363" y="16819"/>
                    <a:pt x="4856678" y="36481"/>
                    <a:pt x="4990866" y="101690"/>
                  </a:cubicBezTo>
                  <a:cubicBezTo>
                    <a:pt x="5246912" y="226120"/>
                    <a:pt x="5328688" y="459160"/>
                    <a:pt x="5323200" y="704684"/>
                  </a:cubicBezTo>
                  <a:cubicBezTo>
                    <a:pt x="5323200" y="704684"/>
                    <a:pt x="5279912" y="1013073"/>
                    <a:pt x="5287345" y="1248607"/>
                  </a:cubicBezTo>
                  <a:cubicBezTo>
                    <a:pt x="5294469" y="7007586"/>
                    <a:pt x="5301625" y="7203189"/>
                    <a:pt x="5301625" y="7203189"/>
                  </a:cubicBezTo>
                  <a:cubicBezTo>
                    <a:pt x="5284944" y="7418921"/>
                    <a:pt x="5170300" y="7629533"/>
                    <a:pt x="4973431" y="7741157"/>
                  </a:cubicBezTo>
                  <a:cubicBezTo>
                    <a:pt x="4823079" y="7826406"/>
                    <a:pt x="4625048" y="7841504"/>
                    <a:pt x="3671338" y="7830762"/>
                  </a:cubicBezTo>
                  <a:cubicBezTo>
                    <a:pt x="645952" y="7825485"/>
                    <a:pt x="384604" y="7859338"/>
                    <a:pt x="254278" y="7750181"/>
                  </a:cubicBezTo>
                  <a:cubicBezTo>
                    <a:pt x="145767" y="7659295"/>
                    <a:pt x="81795" y="7465984"/>
                    <a:pt x="63030" y="7265785"/>
                  </a:cubicBezTo>
                  <a:close/>
                </a:path>
              </a:pathLst>
            </a:custGeom>
            <a:solidFill>
              <a:schemeClr val="accent3">
                <a:lumMod val="40000"/>
                <a:lumOff val="60000"/>
              </a:schemeClr>
            </a:solidFill>
          </p:spPr>
          <p:txBody>
            <a:bodyPr/>
            <a:lstStyle/>
            <a:p>
              <a:endParaRPr lang="en-US"/>
            </a:p>
          </p:txBody>
        </p:sp>
      </p:grpSp>
      <p:grpSp>
        <p:nvGrpSpPr>
          <p:cNvPr id="7" name="Group 7">
            <a:extLst>
              <a:ext uri="{FF2B5EF4-FFF2-40B4-BE49-F238E27FC236}">
                <a16:creationId xmlns:a16="http://schemas.microsoft.com/office/drawing/2014/main" id="{3E8841F4-68FA-C761-2A69-1373B701260E}"/>
              </a:ext>
            </a:extLst>
          </p:cNvPr>
          <p:cNvGrpSpPr/>
          <p:nvPr/>
        </p:nvGrpSpPr>
        <p:grpSpPr>
          <a:xfrm>
            <a:off x="1038457" y="3596381"/>
            <a:ext cx="9882368" cy="6249382"/>
            <a:chOff x="-9098" y="-6508"/>
            <a:chExt cx="13355140" cy="8445483"/>
          </a:xfrm>
        </p:grpSpPr>
        <p:sp>
          <p:nvSpPr>
            <p:cNvPr id="8" name="Freeform 8">
              <a:extLst>
                <a:ext uri="{FF2B5EF4-FFF2-40B4-BE49-F238E27FC236}">
                  <a16:creationId xmlns:a16="http://schemas.microsoft.com/office/drawing/2014/main" id="{BCD5869B-E2EF-2861-F192-875882A30E93}"/>
                </a:ext>
              </a:extLst>
            </p:cNvPr>
            <p:cNvSpPr/>
            <p:nvPr/>
          </p:nvSpPr>
          <p:spPr>
            <a:xfrm>
              <a:off x="-9098" y="-6508"/>
              <a:ext cx="13355140" cy="8445483"/>
            </a:xfrm>
            <a:custGeom>
              <a:avLst/>
              <a:gdLst/>
              <a:ahLst/>
              <a:cxnLst/>
              <a:rect l="l" t="t" r="r" b="b"/>
              <a:pathLst>
                <a:path w="13355141" h="8445483">
                  <a:moveTo>
                    <a:pt x="63030" y="7851929"/>
                  </a:moveTo>
                  <a:cubicBezTo>
                    <a:pt x="63030" y="7851929"/>
                    <a:pt x="0" y="7605365"/>
                    <a:pt x="10218" y="1214762"/>
                  </a:cubicBezTo>
                  <a:cubicBezTo>
                    <a:pt x="18651" y="990971"/>
                    <a:pt x="65033" y="645332"/>
                    <a:pt x="65033" y="645332"/>
                  </a:cubicBezTo>
                  <a:cubicBezTo>
                    <a:pt x="82233" y="502466"/>
                    <a:pt x="56685" y="337866"/>
                    <a:pt x="181385" y="223925"/>
                  </a:cubicBezTo>
                  <a:cubicBezTo>
                    <a:pt x="346794" y="72788"/>
                    <a:pt x="621643" y="0"/>
                    <a:pt x="12462068" y="6965"/>
                  </a:cubicBezTo>
                  <a:cubicBezTo>
                    <a:pt x="12678816" y="16819"/>
                    <a:pt x="12883132" y="36481"/>
                    <a:pt x="13017319" y="101690"/>
                  </a:cubicBezTo>
                  <a:cubicBezTo>
                    <a:pt x="13273366" y="226120"/>
                    <a:pt x="13355141" y="459160"/>
                    <a:pt x="13349653" y="704684"/>
                  </a:cubicBezTo>
                  <a:cubicBezTo>
                    <a:pt x="13349653" y="704684"/>
                    <a:pt x="13306365" y="1013073"/>
                    <a:pt x="13313799" y="1248607"/>
                  </a:cubicBezTo>
                  <a:cubicBezTo>
                    <a:pt x="13320923" y="7593730"/>
                    <a:pt x="13328079" y="7789333"/>
                    <a:pt x="13328079" y="7789333"/>
                  </a:cubicBezTo>
                  <a:cubicBezTo>
                    <a:pt x="13311398" y="8005066"/>
                    <a:pt x="13196752" y="8215678"/>
                    <a:pt x="12999884" y="8327302"/>
                  </a:cubicBezTo>
                  <a:cubicBezTo>
                    <a:pt x="12849532" y="8412550"/>
                    <a:pt x="12651501" y="8427648"/>
                    <a:pt x="10063604" y="8416906"/>
                  </a:cubicBezTo>
                  <a:cubicBezTo>
                    <a:pt x="645952" y="8411629"/>
                    <a:pt x="384604" y="8445483"/>
                    <a:pt x="254278" y="8336325"/>
                  </a:cubicBezTo>
                  <a:cubicBezTo>
                    <a:pt x="145767" y="8245440"/>
                    <a:pt x="81795" y="8052128"/>
                    <a:pt x="63030" y="7851929"/>
                  </a:cubicBezTo>
                  <a:close/>
                </a:path>
              </a:pathLst>
            </a:custGeom>
            <a:solidFill>
              <a:srgbClr val="FFFFFF"/>
            </a:solidFill>
          </p:spPr>
          <p:txBody>
            <a:bodyPr/>
            <a:lstStyle/>
            <a:p>
              <a:endParaRPr lang="en-US"/>
            </a:p>
          </p:txBody>
        </p:sp>
      </p:grpSp>
      <p:sp>
        <p:nvSpPr>
          <p:cNvPr id="18" name="TextBox 17">
            <a:extLst>
              <a:ext uri="{FF2B5EF4-FFF2-40B4-BE49-F238E27FC236}">
                <a16:creationId xmlns:a16="http://schemas.microsoft.com/office/drawing/2014/main" id="{4F5135B5-B5DA-B01B-054F-8AD9EA4D362C}"/>
              </a:ext>
            </a:extLst>
          </p:cNvPr>
          <p:cNvSpPr txBox="1"/>
          <p:nvPr/>
        </p:nvSpPr>
        <p:spPr>
          <a:xfrm>
            <a:off x="1901655" y="4224375"/>
            <a:ext cx="8155972" cy="4975657"/>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Tư duy độc lập giúp em tự đưa ra quyết định và tự chịu trách nhiệm về những quyết định của mình.</a:t>
            </a:r>
          </a:p>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Tư duy độc lập giúp em tự chủ trong hành động, tránh nghe hoặc làm theo số đông.</a:t>
            </a:r>
          </a:p>
        </p:txBody>
      </p:sp>
      <p:pic>
        <p:nvPicPr>
          <p:cNvPr id="19" name="Picture 10">
            <a:extLst>
              <a:ext uri="{FF2B5EF4-FFF2-40B4-BE49-F238E27FC236}">
                <a16:creationId xmlns:a16="http://schemas.microsoft.com/office/drawing/2014/main" id="{90E78E7E-554C-C3CF-06D8-7B218933CB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55502" y="5490938"/>
            <a:ext cx="5602579" cy="4510076"/>
          </a:xfrm>
          <a:prstGeom prst="rect">
            <a:avLst/>
          </a:prstGeom>
        </p:spPr>
      </p:pic>
      <p:grpSp>
        <p:nvGrpSpPr>
          <p:cNvPr id="2" name="Group 1">
            <a:extLst>
              <a:ext uri="{FF2B5EF4-FFF2-40B4-BE49-F238E27FC236}">
                <a16:creationId xmlns:a16="http://schemas.microsoft.com/office/drawing/2014/main" id="{D1F75D02-3333-A7E8-4856-4BAB38BC7C1E}"/>
              </a:ext>
            </a:extLst>
          </p:cNvPr>
          <p:cNvGrpSpPr/>
          <p:nvPr/>
        </p:nvGrpSpPr>
        <p:grpSpPr>
          <a:xfrm>
            <a:off x="457200" y="286943"/>
            <a:ext cx="14544675" cy="2808221"/>
            <a:chOff x="312421" y="-467304"/>
            <a:chExt cx="14544675" cy="2808221"/>
          </a:xfrm>
        </p:grpSpPr>
        <p:sp>
          <p:nvSpPr>
            <p:cNvPr id="3" name="Line Callout 1 (Border and Accent Bar) 3">
              <a:extLst>
                <a:ext uri="{FF2B5EF4-FFF2-40B4-BE49-F238E27FC236}">
                  <a16:creationId xmlns:a16="http://schemas.microsoft.com/office/drawing/2014/main" id="{1549B4EC-EC33-8790-7040-AAC4AD64F04B}"/>
                </a:ext>
              </a:extLst>
            </p:cNvPr>
            <p:cNvSpPr/>
            <p:nvPr/>
          </p:nvSpPr>
          <p:spPr>
            <a:xfrm>
              <a:off x="312421" y="-13061"/>
              <a:ext cx="13944600" cy="235397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Vai trò và </a:t>
              </a:r>
              <a:r>
                <a:rPr lang="vi-VN" sz="4000">
                  <a:solidFill>
                    <a:srgbClr val="C00000"/>
                  </a:solidFill>
                  <a:latin typeface="Arial" panose="020B0604020202020204" pitchFamily="34" charset="0"/>
                  <a:cs typeface="Arial" panose="020B0604020202020204" pitchFamily="34" charset="0"/>
                </a:rPr>
                <a:t>ý nghĩa của tư duy độc lập đối với sự trưởng thành của bản thân</a:t>
              </a:r>
              <a:r>
                <a:rPr lang="en-US" sz="4000">
                  <a:solidFill>
                    <a:srgbClr val="C00000"/>
                  </a:solidFill>
                  <a:latin typeface="Arial" panose="020B0604020202020204" pitchFamily="34" charset="0"/>
                  <a:cs typeface="Arial" panose="020B0604020202020204" pitchFamily="34" charset="0"/>
                </a:rPr>
                <a:t>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903030D1-5067-DCB3-BA84-B8978CEF31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56946" y="-467304"/>
              <a:ext cx="1200150" cy="1200150"/>
            </a:xfrm>
            <a:prstGeom prst="rect">
              <a:avLst/>
            </a:prstGeom>
          </p:spPr>
        </p:pic>
      </p:grpSp>
      <p:sp>
        <p:nvSpPr>
          <p:cNvPr id="9" name="Freeform 9">
            <a:extLst>
              <a:ext uri="{FF2B5EF4-FFF2-40B4-BE49-F238E27FC236}">
                <a16:creationId xmlns:a16="http://schemas.microsoft.com/office/drawing/2014/main" id="{EF538F00-1481-92F4-28A7-BB927F4B8AF9}"/>
              </a:ext>
            </a:extLst>
          </p:cNvPr>
          <p:cNvSpPr/>
          <p:nvPr/>
        </p:nvSpPr>
        <p:spPr>
          <a:xfrm>
            <a:off x="313020" y="9205475"/>
            <a:ext cx="1450873" cy="867650"/>
          </a:xfrm>
          <a:custGeom>
            <a:avLst/>
            <a:gdLst/>
            <a:ahLst/>
            <a:cxnLst/>
            <a:rect l="l" t="t" r="r" b="b"/>
            <a:pathLst>
              <a:path w="4003803" h="1338962">
                <a:moveTo>
                  <a:pt x="0" y="0"/>
                </a:moveTo>
                <a:lnTo>
                  <a:pt x="4003804" y="0"/>
                </a:lnTo>
                <a:lnTo>
                  <a:pt x="4003804" y="1338963"/>
                </a:lnTo>
                <a:lnTo>
                  <a:pt x="0" y="13389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650038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barn(outVertical)">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barn(outVertical)">
                                      <p:cBhvr>
                                        <p:cTn id="26"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a:extLst>
            <a:ext uri="{FF2B5EF4-FFF2-40B4-BE49-F238E27FC236}">
              <a16:creationId xmlns:a16="http://schemas.microsoft.com/office/drawing/2014/main" id="{6A1E3428-E077-76C7-9C35-81A634B956FF}"/>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EF6F6281-ACE9-59AE-A4ED-38C2AEEB1DE6}"/>
              </a:ext>
            </a:extLst>
          </p:cNvPr>
          <p:cNvSpPr/>
          <p:nvPr/>
        </p:nvSpPr>
        <p:spPr>
          <a:xfrm>
            <a:off x="16325879" y="93819"/>
            <a:ext cx="1964857" cy="548438"/>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5">
            <a:extLst>
              <a:ext uri="{FF2B5EF4-FFF2-40B4-BE49-F238E27FC236}">
                <a16:creationId xmlns:a16="http://schemas.microsoft.com/office/drawing/2014/main" id="{CB1A7ED3-450A-32AE-3BCB-3E26508C3676}"/>
              </a:ext>
            </a:extLst>
          </p:cNvPr>
          <p:cNvGrpSpPr/>
          <p:nvPr/>
        </p:nvGrpSpPr>
        <p:grpSpPr>
          <a:xfrm rot="-10800000">
            <a:off x="11805498" y="3575497"/>
            <a:ext cx="5602579" cy="6424988"/>
            <a:chOff x="-9098" y="-6509"/>
            <a:chExt cx="5328688" cy="7859338"/>
          </a:xfrm>
        </p:grpSpPr>
        <p:sp>
          <p:nvSpPr>
            <p:cNvPr id="6" name="Freeform 6">
              <a:extLst>
                <a:ext uri="{FF2B5EF4-FFF2-40B4-BE49-F238E27FC236}">
                  <a16:creationId xmlns:a16="http://schemas.microsoft.com/office/drawing/2014/main" id="{C9C0E9AA-4FE4-495B-8E6D-3C907D40A8E9}"/>
                </a:ext>
              </a:extLst>
            </p:cNvPr>
            <p:cNvSpPr/>
            <p:nvPr/>
          </p:nvSpPr>
          <p:spPr>
            <a:xfrm>
              <a:off x="-9098" y="-6509"/>
              <a:ext cx="5328688" cy="7859338"/>
            </a:xfrm>
            <a:custGeom>
              <a:avLst/>
              <a:gdLst/>
              <a:ahLst/>
              <a:cxnLst/>
              <a:rect l="l" t="t" r="r" b="b"/>
              <a:pathLst>
                <a:path w="5328688" h="7859338">
                  <a:moveTo>
                    <a:pt x="63030" y="7265785"/>
                  </a:moveTo>
                  <a:cubicBezTo>
                    <a:pt x="63030" y="7265785"/>
                    <a:pt x="0" y="7019220"/>
                    <a:pt x="10218" y="1214762"/>
                  </a:cubicBezTo>
                  <a:cubicBezTo>
                    <a:pt x="18651" y="990971"/>
                    <a:pt x="65033" y="645332"/>
                    <a:pt x="65033" y="645332"/>
                  </a:cubicBezTo>
                  <a:cubicBezTo>
                    <a:pt x="82233" y="502466"/>
                    <a:pt x="56685" y="337866"/>
                    <a:pt x="181385" y="223925"/>
                  </a:cubicBezTo>
                  <a:cubicBezTo>
                    <a:pt x="346794" y="72788"/>
                    <a:pt x="621643" y="0"/>
                    <a:pt x="4435615" y="6965"/>
                  </a:cubicBezTo>
                  <a:cubicBezTo>
                    <a:pt x="4652363" y="16819"/>
                    <a:pt x="4856678" y="36481"/>
                    <a:pt x="4990866" y="101690"/>
                  </a:cubicBezTo>
                  <a:cubicBezTo>
                    <a:pt x="5246912" y="226120"/>
                    <a:pt x="5328688" y="459160"/>
                    <a:pt x="5323200" y="704684"/>
                  </a:cubicBezTo>
                  <a:cubicBezTo>
                    <a:pt x="5323200" y="704684"/>
                    <a:pt x="5279912" y="1013073"/>
                    <a:pt x="5287345" y="1248607"/>
                  </a:cubicBezTo>
                  <a:cubicBezTo>
                    <a:pt x="5294469" y="7007586"/>
                    <a:pt x="5301625" y="7203189"/>
                    <a:pt x="5301625" y="7203189"/>
                  </a:cubicBezTo>
                  <a:cubicBezTo>
                    <a:pt x="5284944" y="7418921"/>
                    <a:pt x="5170300" y="7629533"/>
                    <a:pt x="4973431" y="7741157"/>
                  </a:cubicBezTo>
                  <a:cubicBezTo>
                    <a:pt x="4823079" y="7826406"/>
                    <a:pt x="4625048" y="7841504"/>
                    <a:pt x="3671338" y="7830762"/>
                  </a:cubicBezTo>
                  <a:cubicBezTo>
                    <a:pt x="645952" y="7825485"/>
                    <a:pt x="384604" y="7859338"/>
                    <a:pt x="254278" y="7750181"/>
                  </a:cubicBezTo>
                  <a:cubicBezTo>
                    <a:pt x="145767" y="7659295"/>
                    <a:pt x="81795" y="7465984"/>
                    <a:pt x="63030" y="7265785"/>
                  </a:cubicBezTo>
                  <a:close/>
                </a:path>
              </a:pathLst>
            </a:custGeom>
            <a:solidFill>
              <a:schemeClr val="accent3">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grpSp>
        <p:nvGrpSpPr>
          <p:cNvPr id="7" name="Group 7">
            <a:extLst>
              <a:ext uri="{FF2B5EF4-FFF2-40B4-BE49-F238E27FC236}">
                <a16:creationId xmlns:a16="http://schemas.microsoft.com/office/drawing/2014/main" id="{B7FDFB95-6BC1-4665-B2C1-8C43C9BCFEFF}"/>
              </a:ext>
            </a:extLst>
          </p:cNvPr>
          <p:cNvGrpSpPr/>
          <p:nvPr/>
        </p:nvGrpSpPr>
        <p:grpSpPr>
          <a:xfrm>
            <a:off x="1038457" y="3596381"/>
            <a:ext cx="9882368" cy="6249382"/>
            <a:chOff x="-9098" y="-6508"/>
            <a:chExt cx="13355140" cy="8445483"/>
          </a:xfrm>
        </p:grpSpPr>
        <p:sp>
          <p:nvSpPr>
            <p:cNvPr id="8" name="Freeform 8">
              <a:extLst>
                <a:ext uri="{FF2B5EF4-FFF2-40B4-BE49-F238E27FC236}">
                  <a16:creationId xmlns:a16="http://schemas.microsoft.com/office/drawing/2014/main" id="{E7BEEF6D-059E-9149-4634-45FB517E4B0E}"/>
                </a:ext>
              </a:extLst>
            </p:cNvPr>
            <p:cNvSpPr/>
            <p:nvPr/>
          </p:nvSpPr>
          <p:spPr>
            <a:xfrm>
              <a:off x="-9098" y="-6508"/>
              <a:ext cx="13355140" cy="8445483"/>
            </a:xfrm>
            <a:custGeom>
              <a:avLst/>
              <a:gdLst/>
              <a:ahLst/>
              <a:cxnLst/>
              <a:rect l="l" t="t" r="r" b="b"/>
              <a:pathLst>
                <a:path w="13355141" h="8445483">
                  <a:moveTo>
                    <a:pt x="63030" y="7851929"/>
                  </a:moveTo>
                  <a:cubicBezTo>
                    <a:pt x="63030" y="7851929"/>
                    <a:pt x="0" y="7605365"/>
                    <a:pt x="10218" y="1214762"/>
                  </a:cubicBezTo>
                  <a:cubicBezTo>
                    <a:pt x="18651" y="990971"/>
                    <a:pt x="65033" y="645332"/>
                    <a:pt x="65033" y="645332"/>
                  </a:cubicBezTo>
                  <a:cubicBezTo>
                    <a:pt x="82233" y="502466"/>
                    <a:pt x="56685" y="337866"/>
                    <a:pt x="181385" y="223925"/>
                  </a:cubicBezTo>
                  <a:cubicBezTo>
                    <a:pt x="346794" y="72788"/>
                    <a:pt x="621643" y="0"/>
                    <a:pt x="12462068" y="6965"/>
                  </a:cubicBezTo>
                  <a:cubicBezTo>
                    <a:pt x="12678816" y="16819"/>
                    <a:pt x="12883132" y="36481"/>
                    <a:pt x="13017319" y="101690"/>
                  </a:cubicBezTo>
                  <a:cubicBezTo>
                    <a:pt x="13273366" y="226120"/>
                    <a:pt x="13355141" y="459160"/>
                    <a:pt x="13349653" y="704684"/>
                  </a:cubicBezTo>
                  <a:cubicBezTo>
                    <a:pt x="13349653" y="704684"/>
                    <a:pt x="13306365" y="1013073"/>
                    <a:pt x="13313799" y="1248607"/>
                  </a:cubicBezTo>
                  <a:cubicBezTo>
                    <a:pt x="13320923" y="7593730"/>
                    <a:pt x="13328079" y="7789333"/>
                    <a:pt x="13328079" y="7789333"/>
                  </a:cubicBezTo>
                  <a:cubicBezTo>
                    <a:pt x="13311398" y="8005066"/>
                    <a:pt x="13196752" y="8215678"/>
                    <a:pt x="12999884" y="8327302"/>
                  </a:cubicBezTo>
                  <a:cubicBezTo>
                    <a:pt x="12849532" y="8412550"/>
                    <a:pt x="12651501" y="8427648"/>
                    <a:pt x="10063604" y="8416906"/>
                  </a:cubicBezTo>
                  <a:cubicBezTo>
                    <a:pt x="645952" y="8411629"/>
                    <a:pt x="384604" y="8445483"/>
                    <a:pt x="254278" y="8336325"/>
                  </a:cubicBezTo>
                  <a:cubicBezTo>
                    <a:pt x="145767" y="8245440"/>
                    <a:pt x="81795" y="8052128"/>
                    <a:pt x="63030" y="7851929"/>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71F437F0-1FF6-DB20-C1C3-E6D7FB000C27}"/>
              </a:ext>
            </a:extLst>
          </p:cNvPr>
          <p:cNvSpPr txBox="1"/>
          <p:nvPr/>
        </p:nvSpPr>
        <p:spPr>
          <a:xfrm>
            <a:off x="1672475" y="4389036"/>
            <a:ext cx="8614332" cy="4589077"/>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Tư duy độc lập giúp ta tự tin trong việc đưa ra lựa chọn và quyết định riêng mà không bị ảnh hưởng quá nhiều bởi ý kiến của người khác.</a:t>
            </a:r>
          </a:p>
        </p:txBody>
      </p:sp>
      <p:pic>
        <p:nvPicPr>
          <p:cNvPr id="19" name="Picture 10">
            <a:extLst>
              <a:ext uri="{FF2B5EF4-FFF2-40B4-BE49-F238E27FC236}">
                <a16:creationId xmlns:a16="http://schemas.microsoft.com/office/drawing/2014/main" id="{1AC5CE02-BFB5-A452-540A-F8F068328E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55502" y="5490938"/>
            <a:ext cx="5602579" cy="4510076"/>
          </a:xfrm>
          <a:prstGeom prst="rect">
            <a:avLst/>
          </a:prstGeom>
        </p:spPr>
      </p:pic>
      <p:grpSp>
        <p:nvGrpSpPr>
          <p:cNvPr id="2" name="Group 1">
            <a:extLst>
              <a:ext uri="{FF2B5EF4-FFF2-40B4-BE49-F238E27FC236}">
                <a16:creationId xmlns:a16="http://schemas.microsoft.com/office/drawing/2014/main" id="{12EBBA54-9023-FD41-6A25-E60F1E197B0D}"/>
              </a:ext>
            </a:extLst>
          </p:cNvPr>
          <p:cNvGrpSpPr/>
          <p:nvPr/>
        </p:nvGrpSpPr>
        <p:grpSpPr>
          <a:xfrm>
            <a:off x="457200" y="286943"/>
            <a:ext cx="14544675" cy="2808221"/>
            <a:chOff x="312421" y="-467304"/>
            <a:chExt cx="14544675" cy="2808221"/>
          </a:xfrm>
        </p:grpSpPr>
        <p:sp>
          <p:nvSpPr>
            <p:cNvPr id="3" name="Line Callout 1 (Border and Accent Bar) 3">
              <a:extLst>
                <a:ext uri="{FF2B5EF4-FFF2-40B4-BE49-F238E27FC236}">
                  <a16:creationId xmlns:a16="http://schemas.microsoft.com/office/drawing/2014/main" id="{AC899EE0-5EA6-EFE0-BE3E-D012E1D2DCD8}"/>
                </a:ext>
              </a:extLst>
            </p:cNvPr>
            <p:cNvSpPr/>
            <p:nvPr/>
          </p:nvSpPr>
          <p:spPr>
            <a:xfrm>
              <a:off x="312421" y="-13061"/>
              <a:ext cx="13944600" cy="235397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Vai trò và </a:t>
              </a:r>
              <a:r>
                <a:rPr lang="vi-VN" sz="4000">
                  <a:solidFill>
                    <a:srgbClr val="C00000"/>
                  </a:solidFill>
                  <a:latin typeface="Arial" panose="020B0604020202020204" pitchFamily="34" charset="0"/>
                  <a:cs typeface="Arial" panose="020B0604020202020204" pitchFamily="34" charset="0"/>
                </a:rPr>
                <a:t>ý nghĩa của tư duy độc lập đối với sự trưởng thành của bản thân</a:t>
              </a:r>
              <a:r>
                <a:rPr lang="en-US" sz="4000">
                  <a:solidFill>
                    <a:srgbClr val="C00000"/>
                  </a:solidFill>
                  <a:latin typeface="Arial" panose="020B0604020202020204" pitchFamily="34" charset="0"/>
                  <a:cs typeface="Arial" panose="020B0604020202020204" pitchFamily="34" charset="0"/>
                </a:rPr>
                <a:t>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3A1722B7-E18D-2695-208A-BCE1949B2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56946" y="-467304"/>
              <a:ext cx="1200150" cy="1200150"/>
            </a:xfrm>
            <a:prstGeom prst="rect">
              <a:avLst/>
            </a:prstGeom>
          </p:spPr>
        </p:pic>
      </p:grpSp>
      <p:sp>
        <p:nvSpPr>
          <p:cNvPr id="9" name="Freeform 9">
            <a:extLst>
              <a:ext uri="{FF2B5EF4-FFF2-40B4-BE49-F238E27FC236}">
                <a16:creationId xmlns:a16="http://schemas.microsoft.com/office/drawing/2014/main" id="{3FDBE73E-82AA-4510-3C35-B4B7C17DDB7B}"/>
              </a:ext>
            </a:extLst>
          </p:cNvPr>
          <p:cNvSpPr/>
          <p:nvPr/>
        </p:nvSpPr>
        <p:spPr>
          <a:xfrm>
            <a:off x="313020" y="9205475"/>
            <a:ext cx="1450873" cy="867650"/>
          </a:xfrm>
          <a:custGeom>
            <a:avLst/>
            <a:gdLst/>
            <a:ahLst/>
            <a:cxnLst/>
            <a:rect l="l" t="t" r="r" b="b"/>
            <a:pathLst>
              <a:path w="4003803" h="1338962">
                <a:moveTo>
                  <a:pt x="0" y="0"/>
                </a:moveTo>
                <a:lnTo>
                  <a:pt x="4003804" y="0"/>
                </a:lnTo>
                <a:lnTo>
                  <a:pt x="4003804" y="1338963"/>
                </a:lnTo>
                <a:lnTo>
                  <a:pt x="0" y="13389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81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outVertical)">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a:extLst>
            <a:ext uri="{FF2B5EF4-FFF2-40B4-BE49-F238E27FC236}">
              <a16:creationId xmlns:a16="http://schemas.microsoft.com/office/drawing/2014/main" id="{96116082-0737-5BB0-BA2D-33736788AF2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92CC832-E23F-EFE2-5A9C-3C855471AA7C}"/>
              </a:ext>
            </a:extLst>
          </p:cNvPr>
          <p:cNvSpPr/>
          <p:nvPr/>
        </p:nvSpPr>
        <p:spPr>
          <a:xfrm>
            <a:off x="16325879" y="93819"/>
            <a:ext cx="1964857" cy="548438"/>
          </a:xfrm>
          <a:custGeom>
            <a:avLst/>
            <a:gdLst/>
            <a:ahLst/>
            <a:cxnLst/>
            <a:rect l="l" t="t" r="r" b="b"/>
            <a:pathLst>
              <a:path w="4194109" h="1944541">
                <a:moveTo>
                  <a:pt x="0" y="0"/>
                </a:moveTo>
                <a:lnTo>
                  <a:pt x="4194109" y="0"/>
                </a:lnTo>
                <a:lnTo>
                  <a:pt x="4194109" y="1944541"/>
                </a:lnTo>
                <a:lnTo>
                  <a:pt x="0" y="1944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5">
            <a:extLst>
              <a:ext uri="{FF2B5EF4-FFF2-40B4-BE49-F238E27FC236}">
                <a16:creationId xmlns:a16="http://schemas.microsoft.com/office/drawing/2014/main" id="{B45EC90A-0ABB-718E-101B-BE6BB6107614}"/>
              </a:ext>
            </a:extLst>
          </p:cNvPr>
          <p:cNvGrpSpPr/>
          <p:nvPr/>
        </p:nvGrpSpPr>
        <p:grpSpPr>
          <a:xfrm rot="-10800000">
            <a:off x="11805498" y="3575497"/>
            <a:ext cx="5602579" cy="6424988"/>
            <a:chOff x="-9098" y="-6509"/>
            <a:chExt cx="5328688" cy="7859338"/>
          </a:xfrm>
        </p:grpSpPr>
        <p:sp>
          <p:nvSpPr>
            <p:cNvPr id="6" name="Freeform 6">
              <a:extLst>
                <a:ext uri="{FF2B5EF4-FFF2-40B4-BE49-F238E27FC236}">
                  <a16:creationId xmlns:a16="http://schemas.microsoft.com/office/drawing/2014/main" id="{BD0393C5-1B0D-5387-63D0-E785E6C3D54D}"/>
                </a:ext>
              </a:extLst>
            </p:cNvPr>
            <p:cNvSpPr/>
            <p:nvPr/>
          </p:nvSpPr>
          <p:spPr>
            <a:xfrm>
              <a:off x="-9098" y="-6509"/>
              <a:ext cx="5328688" cy="7859338"/>
            </a:xfrm>
            <a:custGeom>
              <a:avLst/>
              <a:gdLst/>
              <a:ahLst/>
              <a:cxnLst/>
              <a:rect l="l" t="t" r="r" b="b"/>
              <a:pathLst>
                <a:path w="5328688" h="7859338">
                  <a:moveTo>
                    <a:pt x="63030" y="7265785"/>
                  </a:moveTo>
                  <a:cubicBezTo>
                    <a:pt x="63030" y="7265785"/>
                    <a:pt x="0" y="7019220"/>
                    <a:pt x="10218" y="1214762"/>
                  </a:cubicBezTo>
                  <a:cubicBezTo>
                    <a:pt x="18651" y="990971"/>
                    <a:pt x="65033" y="645332"/>
                    <a:pt x="65033" y="645332"/>
                  </a:cubicBezTo>
                  <a:cubicBezTo>
                    <a:pt x="82233" y="502466"/>
                    <a:pt x="56685" y="337866"/>
                    <a:pt x="181385" y="223925"/>
                  </a:cubicBezTo>
                  <a:cubicBezTo>
                    <a:pt x="346794" y="72788"/>
                    <a:pt x="621643" y="0"/>
                    <a:pt x="4435615" y="6965"/>
                  </a:cubicBezTo>
                  <a:cubicBezTo>
                    <a:pt x="4652363" y="16819"/>
                    <a:pt x="4856678" y="36481"/>
                    <a:pt x="4990866" y="101690"/>
                  </a:cubicBezTo>
                  <a:cubicBezTo>
                    <a:pt x="5246912" y="226120"/>
                    <a:pt x="5328688" y="459160"/>
                    <a:pt x="5323200" y="704684"/>
                  </a:cubicBezTo>
                  <a:cubicBezTo>
                    <a:pt x="5323200" y="704684"/>
                    <a:pt x="5279912" y="1013073"/>
                    <a:pt x="5287345" y="1248607"/>
                  </a:cubicBezTo>
                  <a:cubicBezTo>
                    <a:pt x="5294469" y="7007586"/>
                    <a:pt x="5301625" y="7203189"/>
                    <a:pt x="5301625" y="7203189"/>
                  </a:cubicBezTo>
                  <a:cubicBezTo>
                    <a:pt x="5284944" y="7418921"/>
                    <a:pt x="5170300" y="7629533"/>
                    <a:pt x="4973431" y="7741157"/>
                  </a:cubicBezTo>
                  <a:cubicBezTo>
                    <a:pt x="4823079" y="7826406"/>
                    <a:pt x="4625048" y="7841504"/>
                    <a:pt x="3671338" y="7830762"/>
                  </a:cubicBezTo>
                  <a:cubicBezTo>
                    <a:pt x="645952" y="7825485"/>
                    <a:pt x="384604" y="7859338"/>
                    <a:pt x="254278" y="7750181"/>
                  </a:cubicBezTo>
                  <a:cubicBezTo>
                    <a:pt x="145767" y="7659295"/>
                    <a:pt x="81795" y="7465984"/>
                    <a:pt x="63030" y="7265785"/>
                  </a:cubicBezTo>
                  <a:close/>
                </a:path>
              </a:pathLst>
            </a:custGeom>
            <a:solidFill>
              <a:schemeClr val="accent3">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grpSp>
        <p:nvGrpSpPr>
          <p:cNvPr id="7" name="Group 7">
            <a:extLst>
              <a:ext uri="{FF2B5EF4-FFF2-40B4-BE49-F238E27FC236}">
                <a16:creationId xmlns:a16="http://schemas.microsoft.com/office/drawing/2014/main" id="{466F4F74-7FBD-2B59-A36C-FA53ABEA5AC7}"/>
              </a:ext>
            </a:extLst>
          </p:cNvPr>
          <p:cNvGrpSpPr/>
          <p:nvPr/>
        </p:nvGrpSpPr>
        <p:grpSpPr>
          <a:xfrm>
            <a:off x="1038457" y="3596381"/>
            <a:ext cx="9882368" cy="6249382"/>
            <a:chOff x="-9098" y="-6508"/>
            <a:chExt cx="13355140" cy="8445483"/>
          </a:xfrm>
        </p:grpSpPr>
        <p:sp>
          <p:nvSpPr>
            <p:cNvPr id="8" name="Freeform 8">
              <a:extLst>
                <a:ext uri="{FF2B5EF4-FFF2-40B4-BE49-F238E27FC236}">
                  <a16:creationId xmlns:a16="http://schemas.microsoft.com/office/drawing/2014/main" id="{424A62B0-839B-1474-9035-453CCC534D8C}"/>
                </a:ext>
              </a:extLst>
            </p:cNvPr>
            <p:cNvSpPr/>
            <p:nvPr/>
          </p:nvSpPr>
          <p:spPr>
            <a:xfrm>
              <a:off x="-9098" y="-6508"/>
              <a:ext cx="13355140" cy="8445483"/>
            </a:xfrm>
            <a:custGeom>
              <a:avLst/>
              <a:gdLst/>
              <a:ahLst/>
              <a:cxnLst/>
              <a:rect l="l" t="t" r="r" b="b"/>
              <a:pathLst>
                <a:path w="13355141" h="8445483">
                  <a:moveTo>
                    <a:pt x="63030" y="7851929"/>
                  </a:moveTo>
                  <a:cubicBezTo>
                    <a:pt x="63030" y="7851929"/>
                    <a:pt x="0" y="7605365"/>
                    <a:pt x="10218" y="1214762"/>
                  </a:cubicBezTo>
                  <a:cubicBezTo>
                    <a:pt x="18651" y="990971"/>
                    <a:pt x="65033" y="645332"/>
                    <a:pt x="65033" y="645332"/>
                  </a:cubicBezTo>
                  <a:cubicBezTo>
                    <a:pt x="82233" y="502466"/>
                    <a:pt x="56685" y="337866"/>
                    <a:pt x="181385" y="223925"/>
                  </a:cubicBezTo>
                  <a:cubicBezTo>
                    <a:pt x="346794" y="72788"/>
                    <a:pt x="621643" y="0"/>
                    <a:pt x="12462068" y="6965"/>
                  </a:cubicBezTo>
                  <a:cubicBezTo>
                    <a:pt x="12678816" y="16819"/>
                    <a:pt x="12883132" y="36481"/>
                    <a:pt x="13017319" y="101690"/>
                  </a:cubicBezTo>
                  <a:cubicBezTo>
                    <a:pt x="13273366" y="226120"/>
                    <a:pt x="13355141" y="459160"/>
                    <a:pt x="13349653" y="704684"/>
                  </a:cubicBezTo>
                  <a:cubicBezTo>
                    <a:pt x="13349653" y="704684"/>
                    <a:pt x="13306365" y="1013073"/>
                    <a:pt x="13313799" y="1248607"/>
                  </a:cubicBezTo>
                  <a:cubicBezTo>
                    <a:pt x="13320923" y="7593730"/>
                    <a:pt x="13328079" y="7789333"/>
                    <a:pt x="13328079" y="7789333"/>
                  </a:cubicBezTo>
                  <a:cubicBezTo>
                    <a:pt x="13311398" y="8005066"/>
                    <a:pt x="13196752" y="8215678"/>
                    <a:pt x="12999884" y="8327302"/>
                  </a:cubicBezTo>
                  <a:cubicBezTo>
                    <a:pt x="12849532" y="8412550"/>
                    <a:pt x="12651501" y="8427648"/>
                    <a:pt x="10063604" y="8416906"/>
                  </a:cubicBezTo>
                  <a:cubicBezTo>
                    <a:pt x="645952" y="8411629"/>
                    <a:pt x="384604" y="8445483"/>
                    <a:pt x="254278" y="8336325"/>
                  </a:cubicBezTo>
                  <a:cubicBezTo>
                    <a:pt x="145767" y="8245440"/>
                    <a:pt x="81795" y="8052128"/>
                    <a:pt x="63030" y="7851929"/>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C4CCDB64-BDA9-A485-51EB-DBFDDD8CB200}"/>
              </a:ext>
            </a:extLst>
          </p:cNvPr>
          <p:cNvSpPr txBox="1"/>
          <p:nvPr/>
        </p:nvSpPr>
        <p:spPr>
          <a:xfrm>
            <a:off x="1672475" y="3811140"/>
            <a:ext cx="8462125" cy="580665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Tư duy độc lập giúp em phân tích và đánh giá các tình huống và vấn đề một cách khách quan</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Tư duy độc lập là cách để ta tự rèn luyện và phát triển bản thân.</a:t>
            </a:r>
          </a:p>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Tư duy độc lập giúp ta nhận thức về trách nhiệm và hành động tự giác.</a:t>
            </a:r>
          </a:p>
        </p:txBody>
      </p:sp>
      <p:pic>
        <p:nvPicPr>
          <p:cNvPr id="19" name="Picture 10">
            <a:extLst>
              <a:ext uri="{FF2B5EF4-FFF2-40B4-BE49-F238E27FC236}">
                <a16:creationId xmlns:a16="http://schemas.microsoft.com/office/drawing/2014/main" id="{0FC132BC-0FC9-E710-869C-65F5A8E7D7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55502" y="5490938"/>
            <a:ext cx="5602579" cy="4510076"/>
          </a:xfrm>
          <a:prstGeom prst="rect">
            <a:avLst/>
          </a:prstGeom>
        </p:spPr>
      </p:pic>
      <p:grpSp>
        <p:nvGrpSpPr>
          <p:cNvPr id="2" name="Group 1">
            <a:extLst>
              <a:ext uri="{FF2B5EF4-FFF2-40B4-BE49-F238E27FC236}">
                <a16:creationId xmlns:a16="http://schemas.microsoft.com/office/drawing/2014/main" id="{D1C470B9-03FB-083A-9AD4-EBABA969CF9C}"/>
              </a:ext>
            </a:extLst>
          </p:cNvPr>
          <p:cNvGrpSpPr/>
          <p:nvPr/>
        </p:nvGrpSpPr>
        <p:grpSpPr>
          <a:xfrm>
            <a:off x="457200" y="286943"/>
            <a:ext cx="14544675" cy="2808221"/>
            <a:chOff x="312421" y="-467304"/>
            <a:chExt cx="14544675" cy="2808221"/>
          </a:xfrm>
        </p:grpSpPr>
        <p:sp>
          <p:nvSpPr>
            <p:cNvPr id="3" name="Line Callout 1 (Border and Accent Bar) 3">
              <a:extLst>
                <a:ext uri="{FF2B5EF4-FFF2-40B4-BE49-F238E27FC236}">
                  <a16:creationId xmlns:a16="http://schemas.microsoft.com/office/drawing/2014/main" id="{D8AB88B4-5418-5679-697D-A0E979133529}"/>
                </a:ext>
              </a:extLst>
            </p:cNvPr>
            <p:cNvSpPr/>
            <p:nvPr/>
          </p:nvSpPr>
          <p:spPr>
            <a:xfrm>
              <a:off x="312421" y="-13061"/>
              <a:ext cx="13944600" cy="235397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Vai trò và </a:t>
              </a:r>
              <a:r>
                <a:rPr lang="vi-VN" sz="4000">
                  <a:solidFill>
                    <a:srgbClr val="C00000"/>
                  </a:solidFill>
                  <a:latin typeface="Arial" panose="020B0604020202020204" pitchFamily="34" charset="0"/>
                  <a:cs typeface="Arial" panose="020B0604020202020204" pitchFamily="34" charset="0"/>
                </a:rPr>
                <a:t>ý nghĩa của tư duy độc lập đối với sự trưởng thành của bản thân</a:t>
              </a:r>
              <a:r>
                <a:rPr lang="en-US" sz="4000">
                  <a:solidFill>
                    <a:srgbClr val="C00000"/>
                  </a:solidFill>
                  <a:latin typeface="Arial" panose="020B0604020202020204" pitchFamily="34" charset="0"/>
                  <a:cs typeface="Arial" panose="020B0604020202020204" pitchFamily="34" charset="0"/>
                </a:rPr>
                <a:t>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F695B059-375A-C364-5225-016572D181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56946" y="-467304"/>
              <a:ext cx="1200150" cy="1200150"/>
            </a:xfrm>
            <a:prstGeom prst="rect">
              <a:avLst/>
            </a:prstGeom>
          </p:spPr>
        </p:pic>
      </p:grpSp>
      <p:sp>
        <p:nvSpPr>
          <p:cNvPr id="9" name="Freeform 9">
            <a:extLst>
              <a:ext uri="{FF2B5EF4-FFF2-40B4-BE49-F238E27FC236}">
                <a16:creationId xmlns:a16="http://schemas.microsoft.com/office/drawing/2014/main" id="{C548E260-95E1-DA1C-F7C4-74E06D76F86B}"/>
              </a:ext>
            </a:extLst>
          </p:cNvPr>
          <p:cNvSpPr/>
          <p:nvPr/>
        </p:nvSpPr>
        <p:spPr>
          <a:xfrm>
            <a:off x="313020" y="9205475"/>
            <a:ext cx="1450873" cy="867650"/>
          </a:xfrm>
          <a:custGeom>
            <a:avLst/>
            <a:gdLst/>
            <a:ahLst/>
            <a:cxnLst/>
            <a:rect l="l" t="t" r="r" b="b"/>
            <a:pathLst>
              <a:path w="4003803" h="1338962">
                <a:moveTo>
                  <a:pt x="0" y="0"/>
                </a:moveTo>
                <a:lnTo>
                  <a:pt x="4003804" y="0"/>
                </a:lnTo>
                <a:lnTo>
                  <a:pt x="4003804" y="1338963"/>
                </a:lnTo>
                <a:lnTo>
                  <a:pt x="0" y="13389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85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out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out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outVertical)">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F8B093-668A-46D1-26AA-F4380A1001F8}"/>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Tư duy độc lập">
            <a:extLst>
              <a:ext uri="{FF2B5EF4-FFF2-40B4-BE49-F238E27FC236}">
                <a16:creationId xmlns:a16="http://schemas.microsoft.com/office/drawing/2014/main" id="{5186D65E-3905-212A-8895-171A19709D75}"/>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8990" b="8000"/>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EE98C55C-53F9-889A-F400-F67FDBD0753F}"/>
              </a:ext>
            </a:extLst>
          </p:cNvPr>
          <p:cNvGrpSpPr/>
          <p:nvPr/>
        </p:nvGrpSpPr>
        <p:grpSpPr>
          <a:xfrm>
            <a:off x="3846738" y="2219305"/>
            <a:ext cx="10594523" cy="5848390"/>
            <a:chOff x="281696" y="-1903638"/>
            <a:chExt cx="10594523" cy="5848390"/>
          </a:xfrm>
        </p:grpSpPr>
        <p:sp>
          <p:nvSpPr>
            <p:cNvPr id="12" name="Round Same Side Corner Rectangle 3">
              <a:extLst>
                <a:ext uri="{FF2B5EF4-FFF2-40B4-BE49-F238E27FC236}">
                  <a16:creationId xmlns:a16="http://schemas.microsoft.com/office/drawing/2014/main" id="{A96C95E6-B736-4749-892E-6889974D330D}"/>
                </a:ext>
              </a:extLst>
            </p:cNvPr>
            <p:cNvSpPr/>
            <p:nvPr/>
          </p:nvSpPr>
          <p:spPr>
            <a:xfrm rot="5400000">
              <a:off x="2654763" y="-4276705"/>
              <a:ext cx="5848390" cy="1059452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4A7E9F9-6B21-F92A-D558-3D72BD105E5D}"/>
                </a:ext>
              </a:extLst>
            </p:cNvPr>
            <p:cNvSpPr txBox="1"/>
            <p:nvPr/>
          </p:nvSpPr>
          <p:spPr>
            <a:xfrm>
              <a:off x="721208" y="-1438483"/>
              <a:ext cx="9715500" cy="4918078"/>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KẾT LUẬN</a:t>
              </a:r>
            </a:p>
            <a:p>
              <a:pPr algn="just">
                <a:lnSpc>
                  <a:spcPct val="150000"/>
                </a:lnSpc>
              </a:pPr>
              <a:r>
                <a:rPr lang="vi-VN" sz="4000">
                  <a:latin typeface="Arial" panose="020B0604020202020204" pitchFamily="34" charset="0"/>
                  <a:cs typeface="Arial" panose="020B0604020202020204" pitchFamily="34" charset="0"/>
                </a:rPr>
                <a:t>Tư duy độc lập có vai trò quan trọng trong cuộc sống vì nó giúp con người đứng vững và tự tin đối mặt với những thách thức và quyết định trong cuộc sống.</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129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0E7EC"/>
        </a:solidFill>
        <a:effectLst/>
      </p:bgPr>
    </p:bg>
    <p:spTree>
      <p:nvGrpSpPr>
        <p:cNvPr id="1" name=""/>
        <p:cNvGrpSpPr/>
        <p:nvPr/>
      </p:nvGrpSpPr>
      <p:grpSpPr>
        <a:xfrm>
          <a:off x="0" y="0"/>
          <a:ext cx="0" cy="0"/>
          <a:chOff x="0" y="0"/>
          <a:chExt cx="0" cy="0"/>
        </a:xfrm>
      </p:grpSpPr>
      <p:sp>
        <p:nvSpPr>
          <p:cNvPr id="2" name="Freeform 2"/>
          <p:cNvSpPr/>
          <p:nvPr/>
        </p:nvSpPr>
        <p:spPr>
          <a:xfrm rot="4236192">
            <a:off x="16492908" y="-272901"/>
            <a:ext cx="1571481" cy="1553378"/>
          </a:xfrm>
          <a:custGeom>
            <a:avLst/>
            <a:gdLst/>
            <a:ahLst/>
            <a:cxnLst/>
            <a:rect l="l" t="t" r="r" b="b"/>
            <a:pathLst>
              <a:path w="7549463" h="7834349">
                <a:moveTo>
                  <a:pt x="0" y="0"/>
                </a:moveTo>
                <a:lnTo>
                  <a:pt x="7549464" y="0"/>
                </a:lnTo>
                <a:lnTo>
                  <a:pt x="7549464" y="7834348"/>
                </a:lnTo>
                <a:lnTo>
                  <a:pt x="0" y="78343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a:off x="0" y="65314"/>
            <a:ext cx="1328057" cy="533400"/>
          </a:xfrm>
          <a:custGeom>
            <a:avLst/>
            <a:gdLst/>
            <a:ahLst/>
            <a:cxnLst/>
            <a:rect l="l" t="t" r="r" b="b"/>
            <a:pathLst>
              <a:path w="2115516" h="574138">
                <a:moveTo>
                  <a:pt x="0" y="0"/>
                </a:moveTo>
                <a:lnTo>
                  <a:pt x="2115516" y="0"/>
                </a:lnTo>
                <a:lnTo>
                  <a:pt x="2115516" y="574138"/>
                </a:lnTo>
                <a:lnTo>
                  <a:pt x="0" y="574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F4ACC6A-8931-89DD-7DCE-827929CE8395}"/>
              </a:ext>
            </a:extLst>
          </p:cNvPr>
          <p:cNvSpPr txBox="1"/>
          <p:nvPr/>
        </p:nvSpPr>
        <p:spPr>
          <a:xfrm>
            <a:off x="1959085" y="555277"/>
            <a:ext cx="14369830"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Kể về những tình huống mà em thể hiện tư duy độc lập và cách em rèn luyện</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Freeform 5">
            <a:extLst>
              <a:ext uri="{FF2B5EF4-FFF2-40B4-BE49-F238E27FC236}">
                <a16:creationId xmlns:a16="http://schemas.microsoft.com/office/drawing/2014/main" id="{9C76CFBB-9BFE-503A-B10E-DA1153B2B30F}"/>
              </a:ext>
            </a:extLst>
          </p:cNvPr>
          <p:cNvSpPr/>
          <p:nvPr/>
        </p:nvSpPr>
        <p:spPr>
          <a:xfrm rot="10800000">
            <a:off x="6781799" y="2935051"/>
            <a:ext cx="10633979" cy="6774904"/>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2EF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12">
            <a:extLst>
              <a:ext uri="{FF2B5EF4-FFF2-40B4-BE49-F238E27FC236}">
                <a16:creationId xmlns:a16="http://schemas.microsoft.com/office/drawing/2014/main" id="{4EEA63F0-1576-3D82-78B6-75B99F2E5968}"/>
              </a:ext>
            </a:extLst>
          </p:cNvPr>
          <p:cNvSpPr/>
          <p:nvPr/>
        </p:nvSpPr>
        <p:spPr>
          <a:xfrm rot="10800000">
            <a:off x="971901" y="2935049"/>
            <a:ext cx="5049387" cy="677490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602AB9D-FE2E-0A32-CB77-97909BA81E0C}"/>
              </a:ext>
            </a:extLst>
          </p:cNvPr>
          <p:cNvGrpSpPr/>
          <p:nvPr/>
        </p:nvGrpSpPr>
        <p:grpSpPr>
          <a:xfrm>
            <a:off x="8278243" y="3414106"/>
            <a:ext cx="7641090" cy="1215349"/>
            <a:chOff x="7683843" y="2053540"/>
            <a:chExt cx="7641090" cy="1215349"/>
          </a:xfrm>
        </p:grpSpPr>
        <p:sp>
          <p:nvSpPr>
            <p:cNvPr id="9" name="Freeform 8">
              <a:extLst>
                <a:ext uri="{FF2B5EF4-FFF2-40B4-BE49-F238E27FC236}">
                  <a16:creationId xmlns:a16="http://schemas.microsoft.com/office/drawing/2014/main" id="{E555CA36-0DB0-0C92-1933-7CAF0DE6FFE4}"/>
                </a:ext>
              </a:extLst>
            </p:cNvPr>
            <p:cNvSpPr/>
            <p:nvPr/>
          </p:nvSpPr>
          <p:spPr>
            <a:xfrm>
              <a:off x="7683843" y="2053540"/>
              <a:ext cx="7641090" cy="1215349"/>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05DA266-6148-CAE2-3982-2335132FFA24}"/>
                </a:ext>
              </a:extLst>
            </p:cNvPr>
            <p:cNvSpPr txBox="1"/>
            <p:nvPr/>
          </p:nvSpPr>
          <p:spPr>
            <a:xfrm>
              <a:off x="8444353" y="2306430"/>
              <a:ext cx="61200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prstClr val="white"/>
                  </a:solidFill>
                  <a:latin typeface="Arial" panose="020B0604020202020204" pitchFamily="34" charset="0"/>
                  <a:cs typeface="Arial" panose="020B0604020202020204" pitchFamily="34" charset="0"/>
                </a:rPr>
                <a:t>HOẠT ĐỘNG NHÓM</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1A1944F-12E3-2B74-14C7-8A29F5476BAB}"/>
              </a:ext>
            </a:extLst>
          </p:cNvPr>
          <p:cNvSpPr txBox="1"/>
          <p:nvPr/>
        </p:nvSpPr>
        <p:spPr>
          <a:xfrm>
            <a:off x="7839686" y="4705210"/>
            <a:ext cx="8527794"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 lớp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chia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thành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nhóm nhỏ (3 – 4 HS</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các em hãy 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ể</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với bạn trong nhóm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về những tình huống mà em thể hiện tư duy độc lập và cách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rèn luyện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9">
            <a:extLst>
              <a:ext uri="{FF2B5EF4-FFF2-40B4-BE49-F238E27FC236}">
                <a16:creationId xmlns:a16="http://schemas.microsoft.com/office/drawing/2014/main" id="{34D4E66D-9232-86D5-0B54-DDE1D95C6B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9200" y="4889788"/>
            <a:ext cx="4595438" cy="48419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outVertical)">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a:extLst>
            <a:ext uri="{FF2B5EF4-FFF2-40B4-BE49-F238E27FC236}">
              <a16:creationId xmlns:a16="http://schemas.microsoft.com/office/drawing/2014/main" id="{3AFB82DB-3A8A-83D5-D98F-9BAF6CF296A0}"/>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ED4FBA6A-F131-F493-0C0F-E45EDA9464D1}"/>
              </a:ext>
            </a:extLst>
          </p:cNvPr>
          <p:cNvSpPr/>
          <p:nvPr/>
        </p:nvSpPr>
        <p:spPr>
          <a:xfrm>
            <a:off x="0" y="94591"/>
            <a:ext cx="1618355" cy="1335050"/>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74F99B93-F89A-B5DF-74CA-1D63CFCE022E}"/>
              </a:ext>
            </a:extLst>
          </p:cNvPr>
          <p:cNvSpPr/>
          <p:nvPr/>
        </p:nvSpPr>
        <p:spPr>
          <a:xfrm rot="-7340905">
            <a:off x="16938757" y="-122956"/>
            <a:ext cx="1134143" cy="1398675"/>
          </a:xfrm>
          <a:custGeom>
            <a:avLst/>
            <a:gdLst/>
            <a:ahLst/>
            <a:cxnLst/>
            <a:rect l="l" t="t" r="r" b="b"/>
            <a:pathLst>
              <a:path w="4911170" h="5096497">
                <a:moveTo>
                  <a:pt x="0" y="0"/>
                </a:moveTo>
                <a:lnTo>
                  <a:pt x="4911170" y="0"/>
                </a:lnTo>
                <a:lnTo>
                  <a:pt x="4911170" y="5096498"/>
                </a:lnTo>
                <a:lnTo>
                  <a:pt x="0" y="5096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C9701D10-8E8E-6C00-491D-8EFA6F7F688A}"/>
              </a:ext>
            </a:extLst>
          </p:cNvPr>
          <p:cNvGrpSpPr/>
          <p:nvPr/>
        </p:nvGrpSpPr>
        <p:grpSpPr>
          <a:xfrm>
            <a:off x="5733095" y="0"/>
            <a:ext cx="6821800" cy="1257301"/>
            <a:chOff x="4834930" y="84190"/>
            <a:chExt cx="6620009" cy="1116102"/>
          </a:xfrm>
        </p:grpSpPr>
        <p:sp>
          <p:nvSpPr>
            <p:cNvPr id="3" name="Round Same Side Corner Rectangle 11">
              <a:extLst>
                <a:ext uri="{FF2B5EF4-FFF2-40B4-BE49-F238E27FC236}">
                  <a16:creationId xmlns:a16="http://schemas.microsoft.com/office/drawing/2014/main" id="{8C5AF217-345C-0B49-337A-C11DAF5A6262}"/>
                </a:ext>
              </a:extLst>
            </p:cNvPr>
            <p:cNvSpPr/>
            <p:nvPr/>
          </p:nvSpPr>
          <p:spPr>
            <a:xfrm flipV="1">
              <a:off x="4834930" y="84190"/>
              <a:ext cx="6620009" cy="1116102"/>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1A15419-4B25-798E-CEFE-5E4B0994E277}"/>
                </a:ext>
              </a:extLst>
            </p:cNvPr>
            <p:cNvSpPr txBox="1"/>
            <p:nvPr/>
          </p:nvSpPr>
          <p:spPr>
            <a:xfrm>
              <a:off x="4943275" y="300725"/>
              <a:ext cx="6403317" cy="683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THAM KHẢO</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aphicFrame>
        <p:nvGraphicFramePr>
          <p:cNvPr id="7" name="Table 6">
            <a:extLst>
              <a:ext uri="{FF2B5EF4-FFF2-40B4-BE49-F238E27FC236}">
                <a16:creationId xmlns:a16="http://schemas.microsoft.com/office/drawing/2014/main" id="{11C4D8AC-2206-4E76-72BD-A729771852CC}"/>
              </a:ext>
            </a:extLst>
          </p:cNvPr>
          <p:cNvGraphicFramePr>
            <a:graphicFrameLocks noGrp="1"/>
          </p:cNvGraphicFramePr>
          <p:nvPr>
            <p:extLst>
              <p:ext uri="{D42A27DB-BD31-4B8C-83A1-F6EECF244321}">
                <p14:modId xmlns:p14="http://schemas.microsoft.com/office/powerpoint/2010/main" val="1385261445"/>
              </p:ext>
            </p:extLst>
          </p:nvPr>
        </p:nvGraphicFramePr>
        <p:xfrm>
          <a:off x="710745" y="1673570"/>
          <a:ext cx="16866509" cy="8346730"/>
        </p:xfrm>
        <a:graphic>
          <a:graphicData uri="http://schemas.openxmlformats.org/drawingml/2006/table">
            <a:tbl>
              <a:tblPr firstRow="1" firstCol="1" bandRow="1">
                <a:tableStyleId>{22838BEF-8BB2-4498-84A7-C5851F593DF1}</a:tableStyleId>
              </a:tblPr>
              <a:tblGrid>
                <a:gridCol w="7747455">
                  <a:extLst>
                    <a:ext uri="{9D8B030D-6E8A-4147-A177-3AD203B41FA5}">
                      <a16:colId xmlns:a16="http://schemas.microsoft.com/office/drawing/2014/main" val="2890195800"/>
                    </a:ext>
                  </a:extLst>
                </a:gridCol>
                <a:gridCol w="9119054">
                  <a:extLst>
                    <a:ext uri="{9D8B030D-6E8A-4147-A177-3AD203B41FA5}">
                      <a16:colId xmlns:a16="http://schemas.microsoft.com/office/drawing/2014/main" val="2343890545"/>
                    </a:ext>
                  </a:extLst>
                </a:gridCol>
              </a:tblGrid>
              <a:tr h="1066800">
                <a:tc>
                  <a:txBody>
                    <a:bodyPr/>
                    <a:lstStyle/>
                    <a:p>
                      <a:pPr marL="0" marR="0" algn="ctr">
                        <a:lnSpc>
                          <a:spcPct val="100000"/>
                        </a:lnSpc>
                        <a:spcBef>
                          <a:spcPts val="0"/>
                        </a:spcBef>
                        <a:spcAft>
                          <a:spcPts val="0"/>
                        </a:spcAft>
                      </a:pPr>
                      <a:r>
                        <a:rPr lang="en-US" sz="3000">
                          <a:solidFill>
                            <a:schemeClr val="tx1"/>
                          </a:solidFill>
                          <a:effectLst/>
                          <a:latin typeface="Arial" panose="020B0604020202020204" pitchFamily="34" charset="0"/>
                          <a:cs typeface="Arial" panose="020B0604020202020204" pitchFamily="34" charset="0"/>
                        </a:rPr>
                        <a:t>Tình huống</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tc>
                <a:tc>
                  <a:txBody>
                    <a:bodyPr/>
                    <a:lstStyle/>
                    <a:p>
                      <a:pPr marL="0" marR="0" algn="ctr">
                        <a:lnSpc>
                          <a:spcPct val="100000"/>
                        </a:lnSpc>
                        <a:spcBef>
                          <a:spcPts val="0"/>
                        </a:spcBef>
                        <a:spcAft>
                          <a:spcPts val="0"/>
                        </a:spcAft>
                      </a:pPr>
                      <a:r>
                        <a:rPr lang="en-US" sz="3000">
                          <a:solidFill>
                            <a:schemeClr val="tx1"/>
                          </a:solidFill>
                          <a:effectLst/>
                          <a:latin typeface="Arial" panose="020B0604020202020204" pitchFamily="34" charset="0"/>
                          <a:cs typeface="Arial" panose="020B0604020202020204" pitchFamily="34" charset="0"/>
                        </a:rPr>
                        <a:t>Cách rèn luyện</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tc>
                <a:extLst>
                  <a:ext uri="{0D108BD9-81ED-4DB2-BD59-A6C34878D82A}">
                    <a16:rowId xmlns:a16="http://schemas.microsoft.com/office/drawing/2014/main" val="1886864193"/>
                  </a:ext>
                </a:extLst>
              </a:tr>
              <a:tr h="3581400">
                <a:tc>
                  <a:txBody>
                    <a:bodyPr/>
                    <a:lstStyle/>
                    <a:p>
                      <a:pPr marL="457200" marR="0" lvl="1" algn="l">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1. </a:t>
                      </a:r>
                      <a:r>
                        <a:rPr lang="vi-VN" sz="3000" b="0">
                          <a:solidFill>
                            <a:schemeClr val="tx1"/>
                          </a:solidFill>
                          <a:effectLst/>
                          <a:latin typeface="Arial" panose="020B0604020202020204" pitchFamily="34" charset="0"/>
                          <a:cs typeface="Arial" panose="020B0604020202020204" pitchFamily="34" charset="0"/>
                        </a:rPr>
                        <a:t>Khi em nghe được thông tin mình bị nhóm bạn trong lớp nói xấu, em đặt nghi vấn cho thông tin này và tìm hiểu vấn đề một cách khách quan.</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tc>
                  <a:txBody>
                    <a:bodyPr/>
                    <a:lstStyle/>
                    <a:p>
                      <a:pPr marL="342900" marR="0" lvl="0" indent="-342900" algn="l">
                        <a:lnSpc>
                          <a:spcPct val="150000"/>
                        </a:lnSpc>
                        <a:spcBef>
                          <a:spcPts val="0"/>
                        </a:spcBef>
                        <a:spcAft>
                          <a:spcPts val="0"/>
                        </a:spcAft>
                        <a:buFont typeface="Arial" panose="020B0604020202020204" pitchFamily="34" charset="0"/>
                        <a:buChar char="−"/>
                      </a:pPr>
                      <a:r>
                        <a:rPr lang="vi-VN" sz="3000">
                          <a:solidFill>
                            <a:schemeClr val="tx1"/>
                          </a:solidFill>
                          <a:effectLst/>
                          <a:latin typeface="Arial" panose="020B0604020202020204" pitchFamily="34" charset="0"/>
                          <a:cs typeface="Arial" panose="020B0604020202020204" pitchFamily="34" charset="0"/>
                        </a:rPr>
                        <a:t>Luôn kiểm chứng thông tin trước khi đưa ra những nhận định.</a:t>
                      </a:r>
                    </a:p>
                    <a:p>
                      <a:pPr marL="342900" marR="0" lvl="0" indent="-342900" algn="l">
                        <a:lnSpc>
                          <a:spcPct val="150000"/>
                        </a:lnSpc>
                        <a:spcBef>
                          <a:spcPts val="0"/>
                        </a:spcBef>
                        <a:spcAft>
                          <a:spcPts val="0"/>
                        </a:spcAft>
                        <a:buFont typeface="Arial" panose="020B0604020202020204" pitchFamily="34" charset="0"/>
                        <a:buChar char="−"/>
                      </a:pPr>
                      <a:r>
                        <a:rPr lang="vi-VN" sz="3000">
                          <a:solidFill>
                            <a:schemeClr val="tx1"/>
                          </a:solidFill>
                          <a:effectLst/>
                          <a:latin typeface="Arial" panose="020B0604020202020204" pitchFamily="34" charset="0"/>
                          <a:cs typeface="Arial" panose="020B0604020202020204" pitchFamily="34" charset="0"/>
                        </a:rPr>
                        <a:t>Không nghe theo ý kiến nào nếu chưa có đủ lí lẽ thuyết phục.</a:t>
                      </a:r>
                      <a:endParaRPr lang="en-US" sz="3000">
                        <a:solidFill>
                          <a:schemeClr val="tx1"/>
                        </a:solidFill>
                        <a:effectLst/>
                        <a:latin typeface="Arial" panose="020B0604020202020204" pitchFamily="34" charset="0"/>
                        <a:cs typeface="Arial" panose="020B0604020202020204" pitchFamily="34" charset="0"/>
                      </a:endParaRPr>
                    </a:p>
                    <a:p>
                      <a:pPr marL="342900" marR="0" lvl="0" indent="-342900" algn="l">
                        <a:lnSpc>
                          <a:spcPct val="150000"/>
                        </a:lnSpc>
                        <a:spcBef>
                          <a:spcPts val="0"/>
                        </a:spcBef>
                        <a:spcAft>
                          <a:spcPts val="0"/>
                        </a:spcAft>
                        <a:buFont typeface="Arial" panose="020B0604020202020204" pitchFamily="34" charset="0"/>
                        <a:buChar char="−"/>
                      </a:pPr>
                      <a:r>
                        <a:rPr lang="en-US" sz="3000">
                          <a:solidFill>
                            <a:schemeClr val="tx1"/>
                          </a:solidFill>
                          <a:effectLst/>
                          <a:latin typeface="Arial" panose="020B0604020202020204" pitchFamily="34" charset="0"/>
                          <a:cs typeface="Arial" panose="020B0604020202020204" pitchFamily="34" charset="0"/>
                        </a:rPr>
                        <a:t>…</a:t>
                      </a:r>
                      <a:endParaRPr lang="vi-VN" sz="3000">
                        <a:solidFill>
                          <a:schemeClr val="tx1"/>
                        </a:solidFill>
                        <a:effectLst/>
                        <a:latin typeface="Arial" panose="020B0604020202020204" pitchFamily="34" charset="0"/>
                        <a:cs typeface="Arial" panose="020B0604020202020204" pitchFamily="34" charset="0"/>
                      </a:endParaRPr>
                    </a:p>
                  </a:txBody>
                  <a:tcPr marL="51953" marR="51953" marT="0" marB="0" anchor="ctr">
                    <a:solidFill>
                      <a:schemeClr val="bg1"/>
                    </a:solidFill>
                  </a:tcPr>
                </a:tc>
                <a:extLst>
                  <a:ext uri="{0D108BD9-81ED-4DB2-BD59-A6C34878D82A}">
                    <a16:rowId xmlns:a16="http://schemas.microsoft.com/office/drawing/2014/main" val="83531417"/>
                  </a:ext>
                </a:extLst>
              </a:tr>
              <a:tr h="3698530">
                <a:tc>
                  <a:txBody>
                    <a:bodyPr/>
                    <a:lstStyle/>
                    <a:p>
                      <a:pPr marL="457200" marR="0" lvl="1" algn="l">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2. </a:t>
                      </a:r>
                      <a:r>
                        <a:rPr lang="vi-VN" sz="3000" b="0">
                          <a:solidFill>
                            <a:schemeClr val="tx1"/>
                          </a:solidFill>
                          <a:effectLst/>
                          <a:latin typeface="Arial" panose="020B0604020202020204" pitchFamily="34" charset="0"/>
                          <a:cs typeface="Arial" panose="020B0604020202020204" pitchFamily="34" charset="0"/>
                        </a:rPr>
                        <a:t>Nhiều ý kiến cho rằng xu thế của giới trẻ hiện nay là sống rất thực dụng, riêng em không nghĩ như vậy.</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953" marR="51953" marT="0" marB="0" anchor="ctr">
                    <a:solidFill>
                      <a:schemeClr val="bg1"/>
                    </a:solidFill>
                  </a:tcPr>
                </a:tc>
                <a:tc>
                  <a:txBody>
                    <a:bodyPr/>
                    <a:lstStyle/>
                    <a:p>
                      <a:pPr marL="342900" marR="0" lvl="0" indent="-342900" algn="l">
                        <a:lnSpc>
                          <a:spcPct val="150000"/>
                        </a:lnSpc>
                        <a:spcBef>
                          <a:spcPts val="0"/>
                        </a:spcBef>
                        <a:spcAft>
                          <a:spcPts val="0"/>
                        </a:spcAft>
                        <a:buFont typeface="Arial" panose="020B0604020202020204" pitchFamily="34" charset="0"/>
                        <a:buChar char="−"/>
                      </a:pPr>
                      <a:r>
                        <a:rPr lang="vi-VN" sz="3000">
                          <a:solidFill>
                            <a:schemeClr val="tx1"/>
                          </a:solidFill>
                          <a:effectLst/>
                          <a:latin typeface="Arial" panose="020B0604020202020204" pitchFamily="34" charset="0"/>
                          <a:cs typeface="Arial" panose="020B0604020202020204" pitchFamily="34" charset="0"/>
                        </a:rPr>
                        <a:t>Trau dồi kiến thức để có đủ thông tin cho suy nghĩ độc lập.</a:t>
                      </a:r>
                    </a:p>
                    <a:p>
                      <a:pPr marL="342900" marR="0" lvl="0" indent="-342900" algn="l">
                        <a:lnSpc>
                          <a:spcPct val="150000"/>
                        </a:lnSpc>
                        <a:spcBef>
                          <a:spcPts val="0"/>
                        </a:spcBef>
                        <a:spcAft>
                          <a:spcPts val="0"/>
                        </a:spcAft>
                        <a:buFont typeface="Arial" panose="020B0604020202020204" pitchFamily="34" charset="0"/>
                        <a:buChar char="−"/>
                      </a:pPr>
                      <a:r>
                        <a:rPr lang="vi-VN" sz="3000">
                          <a:solidFill>
                            <a:schemeClr val="tx1"/>
                          </a:solidFill>
                          <a:effectLst/>
                          <a:latin typeface="Arial" panose="020B0604020202020204" pitchFamily="34" charset="0"/>
                          <a:cs typeface="Arial" panose="020B0604020202020204" pitchFamily="34" charset="0"/>
                        </a:rPr>
                        <a:t>Nhìn mọi vấn đề cần khách quan, tìm ra cả ưu và nhược điểm.</a:t>
                      </a:r>
                      <a:endParaRPr lang="en-US" sz="3000">
                        <a:solidFill>
                          <a:schemeClr val="tx1"/>
                        </a:solidFill>
                        <a:effectLst/>
                        <a:latin typeface="Arial" panose="020B0604020202020204" pitchFamily="34" charset="0"/>
                        <a:cs typeface="Arial" panose="020B0604020202020204" pitchFamily="34" charset="0"/>
                      </a:endParaRPr>
                    </a:p>
                    <a:p>
                      <a:pPr marL="342900" marR="0" lvl="0" indent="-342900" algn="l">
                        <a:lnSpc>
                          <a:spcPct val="150000"/>
                        </a:lnSpc>
                        <a:spcBef>
                          <a:spcPts val="0"/>
                        </a:spcBef>
                        <a:spcAft>
                          <a:spcPts val="0"/>
                        </a:spcAft>
                        <a:buFont typeface="Arial" panose="020B0604020202020204" pitchFamily="34" charset="0"/>
                        <a:buChar char="−"/>
                      </a:pPr>
                      <a:r>
                        <a:rPr lang="en-US" sz="3000">
                          <a:solidFill>
                            <a:schemeClr val="tx1"/>
                          </a:solidFill>
                          <a:effectLst/>
                          <a:latin typeface="Arial" panose="020B0604020202020204" pitchFamily="34" charset="0"/>
                          <a:cs typeface="Arial" panose="020B0604020202020204" pitchFamily="34" charset="0"/>
                        </a:rPr>
                        <a:t>…</a:t>
                      </a:r>
                      <a:endParaRPr lang="vi-VN" sz="3000">
                        <a:solidFill>
                          <a:schemeClr val="tx1"/>
                        </a:solidFill>
                        <a:effectLst/>
                        <a:latin typeface="Arial" panose="020B0604020202020204" pitchFamily="34" charset="0"/>
                        <a:cs typeface="Arial" panose="020B0604020202020204" pitchFamily="34" charset="0"/>
                      </a:endParaRPr>
                    </a:p>
                  </a:txBody>
                  <a:tcPr marL="51953" marR="51953" marT="0" marB="0" anchor="ctr">
                    <a:solidFill>
                      <a:schemeClr val="bg1"/>
                    </a:solidFill>
                  </a:tcPr>
                </a:tc>
                <a:extLst>
                  <a:ext uri="{0D108BD9-81ED-4DB2-BD59-A6C34878D82A}">
                    <a16:rowId xmlns:a16="http://schemas.microsoft.com/office/drawing/2014/main" val="2778728872"/>
                  </a:ext>
                </a:extLst>
              </a:tr>
            </a:tbl>
          </a:graphicData>
        </a:graphic>
      </p:graphicFrame>
    </p:spTree>
    <p:extLst>
      <p:ext uri="{BB962C8B-B14F-4D97-AF65-F5344CB8AC3E}">
        <p14:creationId xmlns:p14="http://schemas.microsoft.com/office/powerpoint/2010/main" val="12483483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D72399C2-BE7D-2A82-8B65-37560C72EB88}"/>
            </a:ext>
          </a:extLst>
        </p:cNvPr>
        <p:cNvGrpSpPr/>
        <p:nvPr/>
      </p:nvGrpSpPr>
      <p:grpSpPr>
        <a:xfrm>
          <a:off x="0" y="0"/>
          <a:ext cx="0" cy="0"/>
          <a:chOff x="0" y="0"/>
          <a:chExt cx="0" cy="0"/>
        </a:xfrm>
      </p:grpSpPr>
      <p:sp>
        <p:nvSpPr>
          <p:cNvPr id="22" name="Freeform 3">
            <a:extLst>
              <a:ext uri="{FF2B5EF4-FFF2-40B4-BE49-F238E27FC236}">
                <a16:creationId xmlns:a16="http://schemas.microsoft.com/office/drawing/2014/main" id="{E9782B1E-DB0D-97E0-E459-C8DDA95CB422}"/>
              </a:ext>
            </a:extLst>
          </p:cNvPr>
          <p:cNvSpPr/>
          <p:nvPr/>
        </p:nvSpPr>
        <p:spPr>
          <a:xfrm>
            <a:off x="1143000" y="1409700"/>
            <a:ext cx="16001999" cy="833462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E2F1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4">
            <a:extLst>
              <a:ext uri="{FF2B5EF4-FFF2-40B4-BE49-F238E27FC236}">
                <a16:creationId xmlns:a16="http://schemas.microsoft.com/office/drawing/2014/main" id="{E4403249-0A35-6754-09F3-963278DA95B1}"/>
              </a:ext>
            </a:extLst>
          </p:cNvPr>
          <p:cNvSpPr/>
          <p:nvPr/>
        </p:nvSpPr>
        <p:spPr>
          <a:xfrm>
            <a:off x="487136" y="482401"/>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BCC203FE-4FBA-E453-6539-BBF7F2ECCFE8}"/>
              </a:ext>
            </a:extLst>
          </p:cNvPr>
          <p:cNvGrpSpPr/>
          <p:nvPr/>
        </p:nvGrpSpPr>
        <p:grpSpPr>
          <a:xfrm>
            <a:off x="5505735" y="787605"/>
            <a:ext cx="7276528" cy="1244189"/>
            <a:chOff x="5721387" y="1270945"/>
            <a:chExt cx="7276528" cy="1244189"/>
          </a:xfrm>
        </p:grpSpPr>
        <p:pic>
          <p:nvPicPr>
            <p:cNvPr id="26" name="Picture 9">
              <a:extLst>
                <a:ext uri="{FF2B5EF4-FFF2-40B4-BE49-F238E27FC236}">
                  <a16:creationId xmlns:a16="http://schemas.microsoft.com/office/drawing/2014/main" id="{66B46432-74E5-F74A-59C8-1486E08157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44189"/>
            </a:xfrm>
            <a:prstGeom prst="rect">
              <a:avLst/>
            </a:prstGeom>
          </p:spPr>
        </p:pic>
        <p:sp>
          <p:nvSpPr>
            <p:cNvPr id="27" name="TextBox 26">
              <a:extLst>
                <a:ext uri="{FF2B5EF4-FFF2-40B4-BE49-F238E27FC236}">
                  <a16:creationId xmlns:a16="http://schemas.microsoft.com/office/drawing/2014/main" id="{4F970294-A4D4-7006-77AF-3B196E9AD7A0}"/>
                </a:ext>
              </a:extLst>
            </p:cNvPr>
            <p:cNvSpPr txBox="1"/>
            <p:nvPr/>
          </p:nvSpPr>
          <p:spPr>
            <a:xfrm>
              <a:off x="5721387" y="1389098"/>
              <a:ext cx="727652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KẾT LUẬN</a:t>
              </a:r>
            </a:p>
          </p:txBody>
        </p:sp>
      </p:grpSp>
      <p:sp>
        <p:nvSpPr>
          <p:cNvPr id="28" name="TextBox 27">
            <a:extLst>
              <a:ext uri="{FF2B5EF4-FFF2-40B4-BE49-F238E27FC236}">
                <a16:creationId xmlns:a16="http://schemas.microsoft.com/office/drawing/2014/main" id="{1D48618A-3B29-FF0C-D80E-ACD59F794BC8}"/>
              </a:ext>
            </a:extLst>
          </p:cNvPr>
          <p:cNvSpPr txBox="1"/>
          <p:nvPr/>
        </p:nvSpPr>
        <p:spPr>
          <a:xfrm>
            <a:off x="7145894" y="2149947"/>
            <a:ext cx="9326911" cy="7364901"/>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Tư duy độc lập quan trọng vì nó giúp chúng ta tự chủ, tự tin, giải quyết vấn đề hiệu quả, thúc đẩy sáng tạo, phát triển cá nhân và có trách nhiệm.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Bằng cách rèn luyện và thực hành tư duy độc lập, ta có thể tận hưởng cuộc sống và đạt được thành công trong mọi lĩnh vực.</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Freeform 7">
            <a:extLst>
              <a:ext uri="{FF2B5EF4-FFF2-40B4-BE49-F238E27FC236}">
                <a16:creationId xmlns:a16="http://schemas.microsoft.com/office/drawing/2014/main" id="{3171D9B3-9E24-2C81-8A9F-E96F7A277A52}"/>
              </a:ext>
            </a:extLst>
          </p:cNvPr>
          <p:cNvSpPr/>
          <p:nvPr/>
        </p:nvSpPr>
        <p:spPr>
          <a:xfrm>
            <a:off x="595994" y="8789455"/>
            <a:ext cx="1219200" cy="1063344"/>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a:extLst>
              <a:ext uri="{FF2B5EF4-FFF2-40B4-BE49-F238E27FC236}">
                <a16:creationId xmlns:a16="http://schemas.microsoft.com/office/drawing/2014/main" id="{388E0A76-B6DF-2735-83B1-036C8B336624}"/>
              </a:ext>
            </a:extLst>
          </p:cNvPr>
          <p:cNvSpPr/>
          <p:nvPr/>
        </p:nvSpPr>
        <p:spPr>
          <a:xfrm>
            <a:off x="14983602" y="667227"/>
            <a:ext cx="2735617" cy="1047272"/>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56E0C0BF-9845-75E2-7724-7F0A070B1553}"/>
              </a:ext>
            </a:extLst>
          </p:cNvPr>
          <p:cNvGrpSpPr/>
          <p:nvPr/>
        </p:nvGrpSpPr>
        <p:grpSpPr>
          <a:xfrm>
            <a:off x="1815194" y="3650032"/>
            <a:ext cx="4658507" cy="3853963"/>
            <a:chOff x="1815194" y="3650032"/>
            <a:chExt cx="4658507" cy="3853963"/>
          </a:xfrm>
        </p:grpSpPr>
        <p:grpSp>
          <p:nvGrpSpPr>
            <p:cNvPr id="32" name="Group 8">
              <a:extLst>
                <a:ext uri="{FF2B5EF4-FFF2-40B4-BE49-F238E27FC236}">
                  <a16:creationId xmlns:a16="http://schemas.microsoft.com/office/drawing/2014/main" id="{C2EBF0B4-A6C0-378D-3107-DBDAF77D2375}"/>
                </a:ext>
              </a:extLst>
            </p:cNvPr>
            <p:cNvGrpSpPr/>
            <p:nvPr/>
          </p:nvGrpSpPr>
          <p:grpSpPr>
            <a:xfrm>
              <a:off x="1815194" y="3650032"/>
              <a:ext cx="4658507" cy="3853963"/>
              <a:chOff x="0" y="0"/>
              <a:chExt cx="1100661" cy="893945"/>
            </a:xfrm>
          </p:grpSpPr>
          <p:sp>
            <p:nvSpPr>
              <p:cNvPr id="34" name="Freeform 9">
                <a:extLst>
                  <a:ext uri="{FF2B5EF4-FFF2-40B4-BE49-F238E27FC236}">
                    <a16:creationId xmlns:a16="http://schemas.microsoft.com/office/drawing/2014/main" id="{23F03183-8DA2-2138-C8DF-5567881DA9B9}"/>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78ED4905-8ADF-EBC8-B30E-D4EB1F7574FE}"/>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37" name="Picture 36" descr="A person with his hand on his chin&#10;&#10;Description automatically generated">
              <a:extLst>
                <a:ext uri="{FF2B5EF4-FFF2-40B4-BE49-F238E27FC236}">
                  <a16:creationId xmlns:a16="http://schemas.microsoft.com/office/drawing/2014/main" id="{4A2630DC-ADC4-6A8A-666D-F54282B03E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2204" y="3821961"/>
              <a:ext cx="3429000" cy="3429000"/>
            </a:xfrm>
            <a:prstGeom prst="rect">
              <a:avLst/>
            </a:prstGeom>
          </p:spPr>
        </p:pic>
      </p:grpSp>
    </p:spTree>
    <p:extLst>
      <p:ext uri="{BB962C8B-B14F-4D97-AF65-F5344CB8AC3E}">
        <p14:creationId xmlns:p14="http://schemas.microsoft.com/office/powerpoint/2010/main" val="38463551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F2D6"/>
        </a:solidFill>
        <a:effectLst/>
      </p:bgPr>
    </p:bg>
    <p:spTree>
      <p:nvGrpSpPr>
        <p:cNvPr id="1" name="">
          <a:extLst>
            <a:ext uri="{FF2B5EF4-FFF2-40B4-BE49-F238E27FC236}">
              <a16:creationId xmlns:a16="http://schemas.microsoft.com/office/drawing/2014/main" id="{567B930D-A9D0-535B-D3C7-E5AE5F9A9577}"/>
            </a:ext>
          </a:extLst>
        </p:cNvPr>
        <p:cNvGrpSpPr/>
        <p:nvPr/>
      </p:nvGrpSpPr>
      <p:grpSpPr>
        <a:xfrm>
          <a:off x="0" y="0"/>
          <a:ext cx="0" cy="0"/>
          <a:chOff x="0" y="0"/>
          <a:chExt cx="0" cy="0"/>
        </a:xfrm>
      </p:grpSpPr>
      <p:sp>
        <p:nvSpPr>
          <p:cNvPr id="32" name="Freeform 8">
            <a:extLst>
              <a:ext uri="{FF2B5EF4-FFF2-40B4-BE49-F238E27FC236}">
                <a16:creationId xmlns:a16="http://schemas.microsoft.com/office/drawing/2014/main" id="{28AFB0B2-DEB9-D226-096A-BAC7534D1D03}"/>
              </a:ext>
            </a:extLst>
          </p:cNvPr>
          <p:cNvSpPr/>
          <p:nvPr/>
        </p:nvSpPr>
        <p:spPr>
          <a:xfrm rot="10297342">
            <a:off x="63013" y="83639"/>
            <a:ext cx="922019" cy="932509"/>
          </a:xfrm>
          <a:custGeom>
            <a:avLst/>
            <a:gdLst/>
            <a:ahLst/>
            <a:cxnLst/>
            <a:rect l="l" t="t" r="r" b="b"/>
            <a:pathLst>
              <a:path w="922019" h="932509">
                <a:moveTo>
                  <a:pt x="0" y="0"/>
                </a:moveTo>
                <a:lnTo>
                  <a:pt x="922019" y="0"/>
                </a:lnTo>
                <a:lnTo>
                  <a:pt x="922019" y="932509"/>
                </a:lnTo>
                <a:lnTo>
                  <a:pt x="0" y="932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5" name="Freeform 5">
            <a:extLst>
              <a:ext uri="{FF2B5EF4-FFF2-40B4-BE49-F238E27FC236}">
                <a16:creationId xmlns:a16="http://schemas.microsoft.com/office/drawing/2014/main" id="{BA91A010-0A2C-86FC-00A7-EFCEB17E14A3}"/>
              </a:ext>
            </a:extLst>
          </p:cNvPr>
          <p:cNvSpPr/>
          <p:nvPr/>
        </p:nvSpPr>
        <p:spPr>
          <a:xfrm flipH="1" flipV="1">
            <a:off x="17301313" y="2721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a:extLst>
              <a:ext uri="{FF2B5EF4-FFF2-40B4-BE49-F238E27FC236}">
                <a16:creationId xmlns:a16="http://schemas.microsoft.com/office/drawing/2014/main" id="{9F9EA9AB-7B64-D85C-3496-25842500A02A}"/>
              </a:ext>
            </a:extLst>
          </p:cNvPr>
          <p:cNvSpPr/>
          <p:nvPr/>
        </p:nvSpPr>
        <p:spPr>
          <a:xfrm>
            <a:off x="-6973" y="8951950"/>
            <a:ext cx="1618355" cy="1335050"/>
          </a:xfrm>
          <a:custGeom>
            <a:avLst/>
            <a:gdLst/>
            <a:ahLst/>
            <a:cxnLst/>
            <a:rect l="l" t="t" r="r" b="b"/>
            <a:pathLst>
              <a:path w="2017509" h="1698376">
                <a:moveTo>
                  <a:pt x="0" y="0"/>
                </a:moveTo>
                <a:lnTo>
                  <a:pt x="2017509" y="0"/>
                </a:lnTo>
                <a:lnTo>
                  <a:pt x="2017509" y="1698376"/>
                </a:lnTo>
                <a:lnTo>
                  <a:pt x="0" y="1698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B532E2F-BEAB-2E40-8D80-DB85F17068DA}"/>
              </a:ext>
            </a:extLst>
          </p:cNvPr>
          <p:cNvSpPr txBox="1"/>
          <p:nvPr/>
        </p:nvSpPr>
        <p:spPr>
          <a:xfrm>
            <a:off x="1941903" y="686942"/>
            <a:ext cx="14404193"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4: Chia sẻ cảm xúc của em khi thể hiện được tư duy độc lập trong giải quyết một vấn đề</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54A8BC23-46FC-8A1C-350F-2AE176A3C312}"/>
              </a:ext>
            </a:extLst>
          </p:cNvPr>
          <p:cNvGrpSpPr/>
          <p:nvPr/>
        </p:nvGrpSpPr>
        <p:grpSpPr>
          <a:xfrm>
            <a:off x="533400" y="2499419"/>
            <a:ext cx="9525000" cy="5692081"/>
            <a:chOff x="135403" y="2005758"/>
            <a:chExt cx="9525000" cy="5692081"/>
          </a:xfrm>
        </p:grpSpPr>
        <p:grpSp>
          <p:nvGrpSpPr>
            <p:cNvPr id="28" name="Group 27">
              <a:extLst>
                <a:ext uri="{FF2B5EF4-FFF2-40B4-BE49-F238E27FC236}">
                  <a16:creationId xmlns:a16="http://schemas.microsoft.com/office/drawing/2014/main" id="{AFAF62C9-CACF-B8DF-7124-58E99AE655DD}"/>
                </a:ext>
              </a:extLst>
            </p:cNvPr>
            <p:cNvGrpSpPr/>
            <p:nvPr/>
          </p:nvGrpSpPr>
          <p:grpSpPr>
            <a:xfrm>
              <a:off x="746225" y="3070222"/>
              <a:ext cx="8914178" cy="4627617"/>
              <a:chOff x="746225" y="3070222"/>
              <a:chExt cx="8914178" cy="4627617"/>
            </a:xfrm>
          </p:grpSpPr>
          <p:sp>
            <p:nvSpPr>
              <p:cNvPr id="30" name="Freeform 3">
                <a:extLst>
                  <a:ext uri="{FF2B5EF4-FFF2-40B4-BE49-F238E27FC236}">
                    <a16:creationId xmlns:a16="http://schemas.microsoft.com/office/drawing/2014/main" id="{651A8071-D0A6-3C6C-88C6-27B24AB214E8}"/>
                  </a:ext>
                </a:extLst>
              </p:cNvPr>
              <p:cNvSpPr/>
              <p:nvPr/>
            </p:nvSpPr>
            <p:spPr>
              <a:xfrm>
                <a:off x="746225" y="3070222"/>
                <a:ext cx="8914178" cy="4627617"/>
              </a:xfrm>
              <a:prstGeom prst="wedgeRectCallout">
                <a:avLst>
                  <a:gd name="adj1" fmla="val 62793"/>
                  <a:gd name="adj2" fmla="val 41325"/>
                </a:avLst>
              </a:prstGeom>
              <a:solidFill>
                <a:schemeClr val="bg1"/>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0164B5F-8B1D-FB2A-163A-78E5364EAA56}"/>
                  </a:ext>
                </a:extLst>
              </p:cNvPr>
              <p:cNvSpPr txBox="1"/>
              <p:nvPr/>
            </p:nvSpPr>
            <p:spPr>
              <a:xfrm>
                <a:off x="1275681" y="3502072"/>
                <a:ext cx="7855266" cy="3763916"/>
              </a:xfrm>
              <a:prstGeom prst="rect">
                <a:avLst/>
              </a:prstGeom>
              <a:noFill/>
            </p:spPr>
            <p:txBody>
              <a:bodyPr wrap="square">
                <a:spAutoFit/>
              </a:bodyPr>
              <a:lstStyle/>
              <a:p>
                <a:pPr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PHỎNG VẤN NHANH</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về cảm xúc của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bản thân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thể hiện được tư duy độc lập.</a:t>
                </a:r>
                <a:endParaRPr lang="en-US" sz="4000" i="1" dirty="0">
                  <a:latin typeface="Arial" panose="020B0604020202020204" pitchFamily="34" charset="0"/>
                  <a:cs typeface="Arial" panose="020B0604020202020204" pitchFamily="34" charset="0"/>
                </a:endParaRPr>
              </a:p>
            </p:txBody>
          </p:sp>
        </p:grpSp>
        <p:pic>
          <p:nvPicPr>
            <p:cNvPr id="29" name="Picture 28">
              <a:extLst>
                <a:ext uri="{FF2B5EF4-FFF2-40B4-BE49-F238E27FC236}">
                  <a16:creationId xmlns:a16="http://schemas.microsoft.com/office/drawing/2014/main" id="{6DDDA27D-F402-ABAA-A0AE-E3051FE9D03B}"/>
                </a:ext>
              </a:extLst>
            </p:cNvPr>
            <p:cNvPicPr>
              <a:picLocks noChangeAspect="1"/>
            </p:cNvPicPr>
            <p:nvPr/>
          </p:nvPicPr>
          <p:blipFill rotWithShape="1">
            <a:blip r:embed="rId8">
              <a:extLst>
                <a:ext uri="{28A0092B-C50C-407E-A947-70E740481C1C}">
                  <a14:useLocalDpi xmlns:a14="http://schemas.microsoft.com/office/drawing/2010/main" val="0"/>
                </a:ext>
              </a:extLst>
            </a:blip>
            <a:srcRect t="5850" r="65971" b="41170"/>
            <a:stretch/>
          </p:blipFill>
          <p:spPr>
            <a:xfrm rot="20608254">
              <a:off x="135403" y="2005758"/>
              <a:ext cx="1337957" cy="1712585"/>
            </a:xfrm>
            <a:prstGeom prst="rect">
              <a:avLst/>
            </a:prstGeom>
          </p:spPr>
        </p:pic>
      </p:grpSp>
      <p:pic>
        <p:nvPicPr>
          <p:cNvPr id="34" name="Picture 33" descr="Cartoon of kids with hats&#10;&#10;Description automatically generated">
            <a:extLst>
              <a:ext uri="{FF2B5EF4-FFF2-40B4-BE49-F238E27FC236}">
                <a16:creationId xmlns:a16="http://schemas.microsoft.com/office/drawing/2014/main" id="{4A245387-9E39-B5FC-C02D-A2E87F0C4B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31449" y="4991100"/>
            <a:ext cx="6096000" cy="6096000"/>
          </a:xfrm>
          <a:prstGeom prst="rect">
            <a:avLst/>
          </a:prstGeom>
        </p:spPr>
      </p:pic>
    </p:spTree>
    <p:extLst>
      <p:ext uri="{BB962C8B-B14F-4D97-AF65-F5344CB8AC3E}">
        <p14:creationId xmlns:p14="http://schemas.microsoft.com/office/powerpoint/2010/main" val="22490817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881FE275-0077-F904-FB7D-3B9FB4214ED8}"/>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2A62294F-6E69-E0D5-CAB3-ABD39D2A877A}"/>
              </a:ext>
            </a:extLst>
          </p:cNvPr>
          <p:cNvSpPr/>
          <p:nvPr/>
        </p:nvSpPr>
        <p:spPr>
          <a:xfrm>
            <a:off x="152400" y="0"/>
            <a:ext cx="2735617" cy="1125938"/>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57F0FC92-D6F8-7DAB-58AB-AB058D561BDF}"/>
              </a:ext>
            </a:extLst>
          </p:cNvPr>
          <p:cNvSpPr/>
          <p:nvPr/>
        </p:nvSpPr>
        <p:spPr>
          <a:xfrm>
            <a:off x="16749652" y="8382978"/>
            <a:ext cx="1572986" cy="1904022"/>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2">
            <a:extLst>
              <a:ext uri="{FF2B5EF4-FFF2-40B4-BE49-F238E27FC236}">
                <a16:creationId xmlns:a16="http://schemas.microsoft.com/office/drawing/2014/main" id="{0261A61C-741C-F073-31DE-44C48FDA2F36}"/>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68348C19-6DED-D42E-371A-0BEEC070A2BD}"/>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A8244356-0A5B-C077-BB6C-35B2193CE7F1}"/>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6">
            <a:extLst>
              <a:ext uri="{FF2B5EF4-FFF2-40B4-BE49-F238E27FC236}">
                <a16:creationId xmlns:a16="http://schemas.microsoft.com/office/drawing/2014/main" id="{16BAF512-E61F-1794-1F67-5BDEB191912A}"/>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TextBox 11">
            <a:extLst>
              <a:ext uri="{FF2B5EF4-FFF2-40B4-BE49-F238E27FC236}">
                <a16:creationId xmlns:a16="http://schemas.microsoft.com/office/drawing/2014/main" id="{010B4D49-3074-9F07-A980-B4FA40187252}"/>
              </a:ext>
            </a:extLst>
          </p:cNvPr>
          <p:cNvSpPr txBox="1"/>
          <p:nvPr/>
        </p:nvSpPr>
        <p:spPr>
          <a:xfrm>
            <a:off x="4371246" y="2368859"/>
            <a:ext cx="9868584" cy="5656741"/>
          </a:xfrm>
          <a:prstGeom prst="rect">
            <a:avLst/>
          </a:prstGeom>
        </p:spPr>
        <p:txBody>
          <a:bodyPr wrap="square" lIns="0" tIns="0" rIns="0" bIns="0" rtlCol="0" anchor="t">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KẾT LUẬN</a:t>
            </a:r>
          </a:p>
          <a:p>
            <a:pPr algn="just">
              <a:lnSpc>
                <a:spcPct val="150000"/>
              </a:lnSpc>
            </a:pPr>
            <a:r>
              <a:rPr lang="vi-VN" sz="4000">
                <a:latin typeface="Arial" panose="020B0604020202020204" pitchFamily="34" charset="0"/>
                <a:cs typeface="Arial" panose="020B0604020202020204" pitchFamily="34" charset="0"/>
              </a:rPr>
              <a:t>Để phát triển tư duy độc lập, </a:t>
            </a:r>
            <a:r>
              <a:rPr lang="en-US" sz="4000">
                <a:latin typeface="Arial" panose="020B0604020202020204" pitchFamily="34" charset="0"/>
                <a:cs typeface="Arial" panose="020B0604020202020204" pitchFamily="34" charset="0"/>
              </a:rPr>
              <a:t>các em</a:t>
            </a:r>
            <a:r>
              <a:rPr lang="vi-VN" sz="4000">
                <a:latin typeface="Arial" panose="020B0604020202020204" pitchFamily="34" charset="0"/>
                <a:cs typeface="Arial" panose="020B0604020202020204" pitchFamily="34" charset="0"/>
              </a:rPr>
              <a:t> cần tích lũy kiến thức, sử dụng thông tin một cách khách quan, suy nghĩ logic và linh hoạt, và có lòng tự tin trong quan điểm của mình nhưng sẵn lòng thay đổi khi cần thiết.</a:t>
            </a:r>
            <a:endParaRPr lang="vi-VN" sz="4000" dirty="0">
              <a:latin typeface="Arial" panose="020B0604020202020204" pitchFamily="34" charset="0"/>
              <a:cs typeface="Arial" panose="020B0604020202020204" pitchFamily="34" charset="0"/>
            </a:endParaRPr>
          </a:p>
        </p:txBody>
      </p:sp>
      <p:sp>
        <p:nvSpPr>
          <p:cNvPr id="10" name="Freeform 12">
            <a:extLst>
              <a:ext uri="{FF2B5EF4-FFF2-40B4-BE49-F238E27FC236}">
                <a16:creationId xmlns:a16="http://schemas.microsoft.com/office/drawing/2014/main" id="{B27F1E6A-F305-C636-CCDC-078B6811C85F}"/>
              </a:ext>
            </a:extLst>
          </p:cNvPr>
          <p:cNvSpPr/>
          <p:nvPr/>
        </p:nvSpPr>
        <p:spPr>
          <a:xfrm>
            <a:off x="598424" y="5507277"/>
            <a:ext cx="2641689" cy="4812380"/>
          </a:xfrm>
          <a:custGeom>
            <a:avLst/>
            <a:gdLst/>
            <a:ahLst/>
            <a:cxnLst/>
            <a:rect l="l" t="t" r="r" b="b"/>
            <a:pathLst>
              <a:path w="6818953" h="12059241">
                <a:moveTo>
                  <a:pt x="0" y="0"/>
                </a:moveTo>
                <a:lnTo>
                  <a:pt x="6818953" y="0"/>
                </a:lnTo>
                <a:lnTo>
                  <a:pt x="6818953" y="12059241"/>
                </a:lnTo>
                <a:lnTo>
                  <a:pt x="0" y="12059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999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a:extLst>
            <a:ext uri="{FF2B5EF4-FFF2-40B4-BE49-F238E27FC236}">
              <a16:creationId xmlns:a16="http://schemas.microsoft.com/office/drawing/2014/main" id="{72ABB756-E423-E852-01F5-BE05C03265BD}"/>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DA354AD7-0C16-6A96-0A92-DF13C485F162}"/>
              </a:ext>
            </a:extLst>
          </p:cNvPr>
          <p:cNvGrpSpPr/>
          <p:nvPr/>
        </p:nvGrpSpPr>
        <p:grpSpPr>
          <a:xfrm>
            <a:off x="-27214" y="114300"/>
            <a:ext cx="2073922" cy="1143000"/>
            <a:chOff x="593078" y="1028700"/>
            <a:chExt cx="2650409" cy="1631896"/>
          </a:xfrm>
        </p:grpSpPr>
        <p:sp>
          <p:nvSpPr>
            <p:cNvPr id="13" name="Freeform 13">
              <a:extLst>
                <a:ext uri="{FF2B5EF4-FFF2-40B4-BE49-F238E27FC236}">
                  <a16:creationId xmlns:a16="http://schemas.microsoft.com/office/drawing/2014/main" id="{8E3145A8-2FD5-DA1A-8B47-AAF115C0453B}"/>
                </a:ext>
              </a:extLst>
            </p:cNvPr>
            <p:cNvSpPr/>
            <p:nvPr/>
          </p:nvSpPr>
          <p:spPr>
            <a:xfrm>
              <a:off x="1127971" y="1028700"/>
              <a:ext cx="2115516" cy="574138"/>
            </a:xfrm>
            <a:custGeom>
              <a:avLst/>
              <a:gdLst/>
              <a:ahLst/>
              <a:cxnLst/>
              <a:rect l="l" t="t" r="r" b="b"/>
              <a:pathLst>
                <a:path w="2115516" h="574138">
                  <a:moveTo>
                    <a:pt x="0" y="0"/>
                  </a:moveTo>
                  <a:lnTo>
                    <a:pt x="2115516" y="0"/>
                  </a:lnTo>
                  <a:lnTo>
                    <a:pt x="2115516" y="574138"/>
                  </a:lnTo>
                  <a:lnTo>
                    <a:pt x="0" y="57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a:extLst>
                <a:ext uri="{FF2B5EF4-FFF2-40B4-BE49-F238E27FC236}">
                  <a16:creationId xmlns:a16="http://schemas.microsoft.com/office/drawing/2014/main" id="{5C0061B2-93B6-0812-795E-8FE30B757AC4}"/>
                </a:ext>
              </a:extLst>
            </p:cNvPr>
            <p:cNvSpPr/>
            <p:nvPr/>
          </p:nvSpPr>
          <p:spPr>
            <a:xfrm>
              <a:off x="593078" y="1869536"/>
              <a:ext cx="2650408" cy="791060"/>
            </a:xfrm>
            <a:custGeom>
              <a:avLst/>
              <a:gdLst/>
              <a:ahLst/>
              <a:cxnLst/>
              <a:rect l="l" t="t" r="r" b="b"/>
              <a:pathLst>
                <a:path w="2650408" h="791060">
                  <a:moveTo>
                    <a:pt x="0" y="0"/>
                  </a:moveTo>
                  <a:lnTo>
                    <a:pt x="2650409" y="0"/>
                  </a:lnTo>
                  <a:lnTo>
                    <a:pt x="2650409" y="791060"/>
                  </a:lnTo>
                  <a:lnTo>
                    <a:pt x="0" y="791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5" name="Freeform 15">
            <a:extLst>
              <a:ext uri="{FF2B5EF4-FFF2-40B4-BE49-F238E27FC236}">
                <a16:creationId xmlns:a16="http://schemas.microsoft.com/office/drawing/2014/main" id="{61B99667-EE22-6987-65E7-ADBC8E98260B}"/>
              </a:ext>
            </a:extLst>
          </p:cNvPr>
          <p:cNvSpPr/>
          <p:nvPr/>
        </p:nvSpPr>
        <p:spPr>
          <a:xfrm>
            <a:off x="16607843" y="189774"/>
            <a:ext cx="1689380" cy="1422151"/>
          </a:xfrm>
          <a:custGeom>
            <a:avLst/>
            <a:gdLst/>
            <a:ahLst/>
            <a:cxnLst/>
            <a:rect l="l" t="t" r="r" b="b"/>
            <a:pathLst>
              <a:path w="1689380" h="1422151">
                <a:moveTo>
                  <a:pt x="0" y="0"/>
                </a:moveTo>
                <a:lnTo>
                  <a:pt x="1689380" y="0"/>
                </a:lnTo>
                <a:lnTo>
                  <a:pt x="1689380" y="1422151"/>
                </a:lnTo>
                <a:lnTo>
                  <a:pt x="0" y="1422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8E78D2F8-C5CD-0FF7-DCCD-5AE0EB1187EA}"/>
              </a:ext>
            </a:extLst>
          </p:cNvPr>
          <p:cNvGrpSpPr/>
          <p:nvPr/>
        </p:nvGrpSpPr>
        <p:grpSpPr>
          <a:xfrm>
            <a:off x="5981699" y="-37857"/>
            <a:ext cx="6324600" cy="1590987"/>
            <a:chOff x="5715000" y="-27216"/>
            <a:chExt cx="6324600" cy="1590987"/>
          </a:xfrm>
        </p:grpSpPr>
        <p:sp>
          <p:nvSpPr>
            <p:cNvPr id="49" name="Round Same Side Corner Rectangle 11">
              <a:extLst>
                <a:ext uri="{FF2B5EF4-FFF2-40B4-BE49-F238E27FC236}">
                  <a16:creationId xmlns:a16="http://schemas.microsoft.com/office/drawing/2014/main" id="{A4CA46CD-06CB-B9E0-B87A-9154F62D3B81}"/>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11F8E85B-230D-B8C2-7AC1-AA69D8EC41AE}"/>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6" name="Freeform 16">
            <a:extLst>
              <a:ext uri="{FF2B5EF4-FFF2-40B4-BE49-F238E27FC236}">
                <a16:creationId xmlns:a16="http://schemas.microsoft.com/office/drawing/2014/main" id="{97579597-975D-1BDF-7FEC-3F9517F3676E}"/>
              </a:ext>
            </a:extLst>
          </p:cNvPr>
          <p:cNvSpPr/>
          <p:nvPr/>
        </p:nvSpPr>
        <p:spPr>
          <a:xfrm>
            <a:off x="17283905" y="8681344"/>
            <a:ext cx="1110360" cy="1587167"/>
          </a:xfrm>
          <a:custGeom>
            <a:avLst/>
            <a:gdLst/>
            <a:ahLst/>
            <a:cxnLst/>
            <a:rect l="l" t="t" r="r" b="b"/>
            <a:pathLst>
              <a:path w="4611410" h="5328309">
                <a:moveTo>
                  <a:pt x="0" y="0"/>
                </a:moveTo>
                <a:lnTo>
                  <a:pt x="4611410" y="0"/>
                </a:lnTo>
                <a:lnTo>
                  <a:pt x="4611410" y="5328310"/>
                </a:lnTo>
                <a:lnTo>
                  <a:pt x="0" y="5328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Line Callout 1 (Border and Accent Bar) 3">
            <a:extLst>
              <a:ext uri="{FF2B5EF4-FFF2-40B4-BE49-F238E27FC236}">
                <a16:creationId xmlns:a16="http://schemas.microsoft.com/office/drawing/2014/main" id="{0A9DE724-4D60-51F1-77F5-5170C7519FBE}"/>
              </a:ext>
            </a:extLst>
          </p:cNvPr>
          <p:cNvSpPr/>
          <p:nvPr/>
        </p:nvSpPr>
        <p:spPr>
          <a:xfrm>
            <a:off x="228600" y="2043123"/>
            <a:ext cx="7467600" cy="2414577"/>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Nhiệm vụ </a:t>
            </a:r>
            <a:r>
              <a:rPr lang="vi-VN" sz="4200" b="1">
                <a:solidFill>
                  <a:srgbClr val="C00000"/>
                </a:solidFill>
                <a:latin typeface="Arial" panose="020B0604020202020204" pitchFamily="34" charset="0"/>
                <a:cs typeface="Arial" panose="020B0604020202020204" pitchFamily="34" charset="0"/>
              </a:rPr>
              <a:t>2: </a:t>
            </a:r>
            <a:endParaRPr lang="en-US" sz="4200" b="1">
              <a:solidFill>
                <a:srgbClr val="C00000"/>
              </a:solidFill>
              <a:latin typeface="Arial" panose="020B0604020202020204" pitchFamily="34" charset="0"/>
              <a:cs typeface="Arial" panose="020B0604020202020204" pitchFamily="34" charset="0"/>
            </a:endParaRPr>
          </a:p>
          <a:p>
            <a:pPr algn="ctr">
              <a:lnSpc>
                <a:spcPct val="150000"/>
              </a:lnSpc>
            </a:pPr>
            <a:r>
              <a:rPr lang="vi-VN" sz="4200" b="1">
                <a:solidFill>
                  <a:srgbClr val="C00000"/>
                </a:solidFill>
                <a:latin typeface="Arial" panose="020B0604020202020204" pitchFamily="34" charset="0"/>
                <a:cs typeface="Arial" panose="020B0604020202020204" pitchFamily="34" charset="0"/>
              </a:rPr>
              <a:t>Định hướng nội dung</a:t>
            </a:r>
            <a:endParaRPr lang="en-US" sz="4200" b="1" i="1" dirty="0">
              <a:solidFill>
                <a:srgbClr val="C00000"/>
              </a:solidFill>
              <a:latin typeface="Arial" panose="020B0604020202020204" pitchFamily="34" charset="0"/>
              <a:cs typeface="Arial" panose="020B0604020202020204" pitchFamily="34" charset="0"/>
            </a:endParaRPr>
          </a:p>
        </p:txBody>
      </p:sp>
      <p:sp>
        <p:nvSpPr>
          <p:cNvPr id="4" name="Rounded Rectangle 17">
            <a:extLst>
              <a:ext uri="{FF2B5EF4-FFF2-40B4-BE49-F238E27FC236}">
                <a16:creationId xmlns:a16="http://schemas.microsoft.com/office/drawing/2014/main" id="{55582BF7-2519-69A4-3034-6C40F0298470}"/>
              </a:ext>
            </a:extLst>
          </p:cNvPr>
          <p:cNvSpPr/>
          <p:nvPr/>
        </p:nvSpPr>
        <p:spPr>
          <a:xfrm>
            <a:off x="8604835" y="2043123"/>
            <a:ext cx="9105904" cy="2770351"/>
          </a:xfrm>
          <a:prstGeom prst="roundRect">
            <a:avLst/>
          </a:prstGeom>
          <a:solidFill>
            <a:schemeClr val="accent5">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Các em </a:t>
            </a:r>
            <a:r>
              <a:rPr lang="vi-VN" sz="3600" b="1">
                <a:solidFill>
                  <a:schemeClr val="bg1"/>
                </a:solidFill>
                <a:latin typeface="Arial" panose="020B0604020202020204" pitchFamily="34" charset="0"/>
                <a:cs typeface="Arial" panose="020B0604020202020204" pitchFamily="34" charset="0"/>
              </a:rPr>
              <a:t>thảo luận nhóm</a:t>
            </a:r>
            <a:r>
              <a:rPr lang="en-US" sz="3600" b="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đọc phần Định hướng nội dung</a:t>
            </a:r>
            <a:r>
              <a:rPr lang="en-US" sz="3600" b="1">
                <a:solidFill>
                  <a:schemeClr val="bg1"/>
                </a:solidFill>
                <a:latin typeface="Arial" panose="020B0604020202020204" pitchFamily="34" charset="0"/>
                <a:cs typeface="Arial" panose="020B0604020202020204" pitchFamily="34" charset="0"/>
              </a:rPr>
              <a:t>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a:t>
            </a:r>
            <a:r>
              <a:rPr lang="en-US" sz="3600" b="1" i="1">
                <a:solidFill>
                  <a:schemeClr val="bg1"/>
                </a:solidFill>
                <a:latin typeface="Arial" panose="020B0604020202020204" pitchFamily="34" charset="0"/>
                <a:cs typeface="Arial" panose="020B0604020202020204" pitchFamily="34" charset="0"/>
              </a:rPr>
              <a:t>GK</a:t>
            </a:r>
            <a:r>
              <a:rPr lang="vi-VN" sz="3600" b="1" i="1">
                <a:solidFill>
                  <a:schemeClr val="bg1"/>
                </a:solidFill>
                <a:latin typeface="Arial" panose="020B0604020202020204" pitchFamily="34" charset="0"/>
                <a:cs typeface="Arial" panose="020B0604020202020204" pitchFamily="34" charset="0"/>
              </a:rPr>
              <a:t> </a:t>
            </a:r>
            <a:r>
              <a:rPr lang="en-US" sz="3600" b="1" i="1">
                <a:solidFill>
                  <a:schemeClr val="bg1"/>
                </a:solidFill>
                <a:latin typeface="Arial" panose="020B0604020202020204" pitchFamily="34" charset="0"/>
                <a:cs typeface="Arial" panose="020B0604020202020204" pitchFamily="34" charset="0"/>
              </a:rPr>
              <a:t>– tr.6)</a:t>
            </a:r>
            <a:r>
              <a:rPr lang="vi-VN" sz="3600" b="1" i="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và quan sát tranh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a:t>
            </a:r>
            <a:r>
              <a:rPr lang="en-US" sz="3600" b="1" i="1">
                <a:solidFill>
                  <a:schemeClr val="bg1"/>
                </a:solidFill>
                <a:latin typeface="Arial" panose="020B0604020202020204" pitchFamily="34" charset="0"/>
                <a:cs typeface="Arial" panose="020B0604020202020204" pitchFamily="34" charset="0"/>
              </a:rPr>
              <a:t>GK– tr.5) </a:t>
            </a:r>
            <a:r>
              <a:rPr lang="en-US" sz="3600" b="1">
                <a:solidFill>
                  <a:schemeClr val="bg1"/>
                </a:solidFill>
                <a:latin typeface="Arial" panose="020B0604020202020204" pitchFamily="34" charset="0"/>
                <a:cs typeface="Arial" panose="020B0604020202020204" pitchFamily="34" charset="0"/>
              </a:rPr>
              <a:t>và trả lời câu hỏi:</a:t>
            </a:r>
            <a:endParaRPr lang="en-US" sz="3600" b="1" dirty="0">
              <a:solidFill>
                <a:schemeClr val="bg1"/>
              </a:solidFill>
              <a:latin typeface="Arial" panose="020B0604020202020204" pitchFamily="34" charset="0"/>
              <a:cs typeface="Arial" panose="020B0604020202020204" pitchFamily="34" charset="0"/>
            </a:endParaRPr>
          </a:p>
        </p:txBody>
      </p:sp>
      <p:sp>
        <p:nvSpPr>
          <p:cNvPr id="5" name="Rounded Rectangle 18">
            <a:extLst>
              <a:ext uri="{FF2B5EF4-FFF2-40B4-BE49-F238E27FC236}">
                <a16:creationId xmlns:a16="http://schemas.microsoft.com/office/drawing/2014/main" id="{BC17EDCC-4E69-4C09-4E1F-3900F382C3FA}"/>
              </a:ext>
            </a:extLst>
          </p:cNvPr>
          <p:cNvSpPr/>
          <p:nvPr/>
        </p:nvSpPr>
        <p:spPr>
          <a:xfrm>
            <a:off x="9062037" y="7997797"/>
            <a:ext cx="8191502" cy="1652119"/>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Mô tả bức tranh chủ đề</a:t>
            </a:r>
            <a:endParaRPr lang="en-US" sz="3600" dirty="0">
              <a:solidFill>
                <a:schemeClr val="tx1"/>
              </a:solidFill>
              <a:latin typeface="Arial" panose="020B0604020202020204" pitchFamily="34" charset="0"/>
              <a:cs typeface="Arial" panose="020B0604020202020204" pitchFamily="34" charset="0"/>
            </a:endParaRPr>
          </a:p>
        </p:txBody>
      </p:sp>
      <p:sp>
        <p:nvSpPr>
          <p:cNvPr id="6" name="Rounded Rectangle 19">
            <a:extLst>
              <a:ext uri="{FF2B5EF4-FFF2-40B4-BE49-F238E27FC236}">
                <a16:creationId xmlns:a16="http://schemas.microsoft.com/office/drawing/2014/main" id="{51880870-72D5-DF3A-740D-A36E3DE02728}"/>
              </a:ext>
            </a:extLst>
          </p:cNvPr>
          <p:cNvSpPr/>
          <p:nvPr/>
        </p:nvSpPr>
        <p:spPr>
          <a:xfrm>
            <a:off x="9062037" y="5346873"/>
            <a:ext cx="8191502" cy="211752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hãy nêu các hoạt động cần thực hiện trong </a:t>
            </a:r>
            <a:r>
              <a:rPr lang="en-US" sz="3600" i="1">
                <a:latin typeface="Arial" panose="020B0604020202020204" pitchFamily="34" charset="0"/>
                <a:cs typeface="Arial" panose="020B0604020202020204" pitchFamily="34" charset="0"/>
              </a:rPr>
              <a:t>C</a:t>
            </a:r>
            <a:r>
              <a:rPr lang="vi-VN" sz="3600" i="1">
                <a:latin typeface="Arial" panose="020B0604020202020204" pitchFamily="34" charset="0"/>
                <a:cs typeface="Arial" panose="020B0604020202020204" pitchFamily="34" charset="0"/>
              </a:rPr>
              <a:t>hủ đề </a:t>
            </a:r>
            <a:r>
              <a:rPr lang="en-US" sz="3600" i="1">
                <a:latin typeface="Arial" panose="020B0604020202020204" pitchFamily="34" charset="0"/>
                <a:cs typeface="Arial" panose="020B0604020202020204" pitchFamily="34" charset="0"/>
              </a:rPr>
              <a:t>1</a:t>
            </a:r>
            <a:r>
              <a:rPr lang="vi-VN" sz="3600">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cxnSp>
        <p:nvCxnSpPr>
          <p:cNvPr id="7" name="Elbow Connector 3">
            <a:extLst>
              <a:ext uri="{FF2B5EF4-FFF2-40B4-BE49-F238E27FC236}">
                <a16:creationId xmlns:a16="http://schemas.microsoft.com/office/drawing/2014/main" id="{AFCE0443-A7EA-0A62-D95B-4DFF52C930F3}"/>
              </a:ext>
            </a:extLst>
          </p:cNvPr>
          <p:cNvCxnSpPr>
            <a:cxnSpLocks/>
          </p:cNvCxnSpPr>
          <p:nvPr/>
        </p:nvCxnSpPr>
        <p:spPr>
          <a:xfrm rot="10800000" flipH="1" flipV="1">
            <a:off x="8604837" y="3192528"/>
            <a:ext cx="457200" cy="2878644"/>
          </a:xfrm>
          <a:prstGeom prst="bentConnector3">
            <a:avLst>
              <a:gd name="adj1" fmla="val -50000"/>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25">
            <a:extLst>
              <a:ext uri="{FF2B5EF4-FFF2-40B4-BE49-F238E27FC236}">
                <a16:creationId xmlns:a16="http://schemas.microsoft.com/office/drawing/2014/main" id="{999016FB-FF3C-44CD-5705-10E93D09C72B}"/>
              </a:ext>
            </a:extLst>
          </p:cNvPr>
          <p:cNvCxnSpPr>
            <a:cxnSpLocks/>
          </p:cNvCxnSpPr>
          <p:nvPr/>
        </p:nvCxnSpPr>
        <p:spPr>
          <a:xfrm rot="10800000" flipH="1" flipV="1">
            <a:off x="8604837" y="3192528"/>
            <a:ext cx="457202" cy="5419696"/>
          </a:xfrm>
          <a:prstGeom prst="bentConnector3">
            <a:avLst>
              <a:gd name="adj1" fmla="val -50000"/>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group of people in uniform&#10;&#10;Description automatically generated">
            <a:extLst>
              <a:ext uri="{FF2B5EF4-FFF2-40B4-BE49-F238E27FC236}">
                <a16:creationId xmlns:a16="http://schemas.microsoft.com/office/drawing/2014/main" id="{265C7FA3-AE9E-196C-A38E-16DA1E404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61" y="4942250"/>
            <a:ext cx="6770278" cy="48440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0880759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1CA187B6-F6DC-9630-38D8-3A1C2974EAD3}"/>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28E498B8-94BA-07C4-8E83-F3B54A90DB4E}"/>
              </a:ext>
            </a:extLst>
          </p:cNvPr>
          <p:cNvSpPr/>
          <p:nvPr/>
        </p:nvSpPr>
        <p:spPr>
          <a:xfrm>
            <a:off x="7162800" y="7048500"/>
            <a:ext cx="3962400" cy="3238500"/>
          </a:xfrm>
          <a:custGeom>
            <a:avLst/>
            <a:gdLst/>
            <a:ahLst/>
            <a:cxnLst/>
            <a:rect l="l" t="t" r="r" b="b"/>
            <a:pathLst>
              <a:path w="5356349" h="4460378">
                <a:moveTo>
                  <a:pt x="0" y="0"/>
                </a:moveTo>
                <a:lnTo>
                  <a:pt x="5356350" y="0"/>
                </a:lnTo>
                <a:lnTo>
                  <a:pt x="5356350" y="4460378"/>
                </a:lnTo>
                <a:lnTo>
                  <a:pt x="0" y="4460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A3E2CD9-BF96-147F-5871-B7CAAE36D888}"/>
              </a:ext>
            </a:extLst>
          </p:cNvPr>
          <p:cNvSpPr/>
          <p:nvPr/>
        </p:nvSpPr>
        <p:spPr>
          <a:xfrm>
            <a:off x="15506700" y="5443"/>
            <a:ext cx="2743200" cy="1050482"/>
          </a:xfrm>
          <a:custGeom>
            <a:avLst/>
            <a:gdLst/>
            <a:ahLst/>
            <a:cxnLst/>
            <a:rect l="l" t="t" r="r" b="b"/>
            <a:pathLst>
              <a:path w="4003803" h="1338962">
                <a:moveTo>
                  <a:pt x="0" y="0"/>
                </a:moveTo>
                <a:lnTo>
                  <a:pt x="4003804" y="0"/>
                </a:lnTo>
                <a:lnTo>
                  <a:pt x="4003804" y="1338962"/>
                </a:lnTo>
                <a:lnTo>
                  <a:pt x="0" y="133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22C6F3B3-2EB2-C896-CC50-64846C0D7C62}"/>
              </a:ext>
            </a:extLst>
          </p:cNvPr>
          <p:cNvSpPr/>
          <p:nvPr/>
        </p:nvSpPr>
        <p:spPr>
          <a:xfrm rot="11163223">
            <a:off x="-620344" y="-66609"/>
            <a:ext cx="2514600" cy="2819400"/>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16">
            <a:extLst>
              <a:ext uri="{FF2B5EF4-FFF2-40B4-BE49-F238E27FC236}">
                <a16:creationId xmlns:a16="http://schemas.microsoft.com/office/drawing/2014/main" id="{DECCF553-F759-095F-1157-04A46C9C4CC3}"/>
              </a:ext>
            </a:extLst>
          </p:cNvPr>
          <p:cNvSpPr txBox="1"/>
          <p:nvPr/>
        </p:nvSpPr>
        <p:spPr>
          <a:xfrm>
            <a:off x="658727" y="3086100"/>
            <a:ext cx="16992600"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ƠN CÁC EM ĐÃ LẮNG NGHE, HẸN GẶP LẠI</a:t>
            </a:r>
            <a:r>
              <a:rPr lang="en-US" sz="7800" b="1" noProof="0">
                <a:solidFill>
                  <a:srgbClr val="C00000"/>
                </a:solidFill>
                <a:latin typeface="Arial" panose="020B0604020202020204" pitchFamily="34" charset="0"/>
                <a:cs typeface="Arial" panose="020B0604020202020204" pitchFamily="34" charset="0"/>
              </a:rPr>
              <a:t> Ở TIẾT HỌC SAU</a:t>
            </a:r>
            <a:r>
              <a:rPr kumimoji="0" lang="en-US"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0691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p:cNvGrpSpPr/>
        <p:nvPr/>
      </p:nvGrpSpPr>
      <p:grpSpPr>
        <a:xfrm>
          <a:off x="0" y="0"/>
          <a:ext cx="0" cy="0"/>
          <a:chOff x="0" y="0"/>
          <a:chExt cx="0" cy="0"/>
        </a:xfrm>
      </p:grpSpPr>
      <p:sp>
        <p:nvSpPr>
          <p:cNvPr id="20" name="Freeform 20"/>
          <p:cNvSpPr/>
          <p:nvPr/>
        </p:nvSpPr>
        <p:spPr>
          <a:xfrm>
            <a:off x="15544800" y="190500"/>
            <a:ext cx="2715986" cy="986919"/>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p:txBody>
      </p:sp>
      <p:sp>
        <p:nvSpPr>
          <p:cNvPr id="7" name="Freeform 7"/>
          <p:cNvSpPr/>
          <p:nvPr/>
        </p:nvSpPr>
        <p:spPr>
          <a:xfrm>
            <a:off x="-189773" y="-37645"/>
            <a:ext cx="1091503" cy="1388058"/>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EBC9A7C5-A5A3-CE5A-A7CE-123D3894D2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2064" y="5813245"/>
            <a:ext cx="4246000" cy="4473755"/>
          </a:xfrm>
          <a:prstGeom prst="rect">
            <a:avLst/>
          </a:prstGeom>
        </p:spPr>
      </p:pic>
      <p:grpSp>
        <p:nvGrpSpPr>
          <p:cNvPr id="5" name="Group 4">
            <a:extLst>
              <a:ext uri="{FF2B5EF4-FFF2-40B4-BE49-F238E27FC236}">
                <a16:creationId xmlns:a16="http://schemas.microsoft.com/office/drawing/2014/main" id="{47B2C51D-25FA-7D33-A46C-5735D1020232}"/>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38A2E313-E26D-5E49-E89A-2824430F276B}"/>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8A93E5-D1BB-76C9-D3D4-73A9969C0042}"/>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9237B0B5-C797-C948-ADF4-0692198165A8}"/>
              </a:ext>
            </a:extLst>
          </p:cNvPr>
          <p:cNvGrpSpPr/>
          <p:nvPr/>
        </p:nvGrpSpPr>
        <p:grpSpPr>
          <a:xfrm>
            <a:off x="901730" y="1423451"/>
            <a:ext cx="5346670" cy="3978446"/>
            <a:chOff x="858610" y="1251316"/>
            <a:chExt cx="5346670" cy="3978446"/>
          </a:xfrm>
        </p:grpSpPr>
        <p:sp>
          <p:nvSpPr>
            <p:cNvPr id="10" name="Line Callout 1 (Border and Accent Bar) 3">
              <a:extLst>
                <a:ext uri="{FF2B5EF4-FFF2-40B4-BE49-F238E27FC236}">
                  <a16:creationId xmlns:a16="http://schemas.microsoft.com/office/drawing/2014/main" id="{86C599AA-EFE2-6ED6-7883-689304A1F3AA}"/>
                </a:ext>
              </a:extLst>
            </p:cNvPr>
            <p:cNvSpPr/>
            <p:nvPr/>
          </p:nvSpPr>
          <p:spPr>
            <a:xfrm>
              <a:off x="858610" y="1847165"/>
              <a:ext cx="5346670" cy="3382597"/>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Các hoạt động cần thực hiện trong </a:t>
              </a:r>
              <a:r>
                <a:rPr lang="en-US" sz="4000" b="1" i="1">
                  <a:solidFill>
                    <a:srgbClr val="C00000"/>
                  </a:solidFill>
                  <a:latin typeface="Arial" panose="020B0604020202020204" pitchFamily="34" charset="0"/>
                  <a:cs typeface="Arial" panose="020B0604020202020204" pitchFamily="34" charset="0"/>
                </a:rPr>
                <a:t>Chủ đề 1 </a:t>
              </a:r>
              <a:r>
                <a:rPr lang="en-US" sz="4000" b="1">
                  <a:solidFill>
                    <a:srgbClr val="C00000"/>
                  </a:solidFill>
                  <a:latin typeface="Arial" panose="020B0604020202020204" pitchFamily="34" charset="0"/>
                  <a:cs typeface="Arial" panose="020B0604020202020204" pitchFamily="34" charset="0"/>
                </a:rPr>
                <a:t>là:</a:t>
              </a:r>
            </a:p>
          </p:txBody>
        </p:sp>
        <p:pic>
          <p:nvPicPr>
            <p:cNvPr id="11" name="Picture 2">
              <a:extLst>
                <a:ext uri="{FF2B5EF4-FFF2-40B4-BE49-F238E27FC236}">
                  <a16:creationId xmlns:a16="http://schemas.microsoft.com/office/drawing/2014/main" id="{9DE4D9D7-08A7-57A0-C2AD-E9E1B04DBE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52410" y="1251316"/>
              <a:ext cx="759069" cy="780351"/>
            </a:xfrm>
            <a:prstGeom prst="rect">
              <a:avLst/>
            </a:prstGeom>
          </p:spPr>
        </p:pic>
      </p:grpSp>
      <p:sp>
        <p:nvSpPr>
          <p:cNvPr id="49" name="Speech Bubble: Rectangle with Corners Rounded 48">
            <a:extLst>
              <a:ext uri="{FF2B5EF4-FFF2-40B4-BE49-F238E27FC236}">
                <a16:creationId xmlns:a16="http://schemas.microsoft.com/office/drawing/2014/main" id="{6FC435B7-87EE-A808-955D-163B6EB98F30}"/>
              </a:ext>
            </a:extLst>
          </p:cNvPr>
          <p:cNvSpPr/>
          <p:nvPr/>
        </p:nvSpPr>
        <p:spPr>
          <a:xfrm>
            <a:off x="8001000" y="2191434"/>
            <a:ext cx="9385270" cy="2212987"/>
          </a:xfrm>
          <a:prstGeom prst="wedgeRoundRectCallout">
            <a:avLst>
              <a:gd name="adj1" fmla="val -57480"/>
              <a:gd name="adj2" fmla="val 43842"/>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Nhận diện những biểu hiện của sự trưởng thành ở bản thân</a:t>
            </a:r>
          </a:p>
        </p:txBody>
      </p:sp>
      <p:sp>
        <p:nvSpPr>
          <p:cNvPr id="50" name="Speech Bubble: Rectangle with Corners Rounded 49">
            <a:extLst>
              <a:ext uri="{FF2B5EF4-FFF2-40B4-BE49-F238E27FC236}">
                <a16:creationId xmlns:a16="http://schemas.microsoft.com/office/drawing/2014/main" id="{7F57B644-B392-2E53-7570-A3C995F60B46}"/>
              </a:ext>
            </a:extLst>
          </p:cNvPr>
          <p:cNvSpPr/>
          <p:nvPr/>
        </p:nvSpPr>
        <p:spPr>
          <a:xfrm>
            <a:off x="8001000" y="4848567"/>
            <a:ext cx="9385270" cy="2212987"/>
          </a:xfrm>
          <a:prstGeom prst="wedgeRoundRectCallout">
            <a:avLst>
              <a:gd name="adj1" fmla="val -59585"/>
              <a:gd name="adj2" fmla="val -43335"/>
              <a:gd name="adj3" fmla="val 16667"/>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Xác định những thuận lợi, khó khăn trong quá trình trưởng thành</a:t>
            </a:r>
          </a:p>
        </p:txBody>
      </p:sp>
      <p:sp>
        <p:nvSpPr>
          <p:cNvPr id="51" name="Speech Bubble: Rectangle with Corners Rounded 50">
            <a:extLst>
              <a:ext uri="{FF2B5EF4-FFF2-40B4-BE49-F238E27FC236}">
                <a16:creationId xmlns:a16="http://schemas.microsoft.com/office/drawing/2014/main" id="{3A17C1B4-21FC-C006-5C78-0AEFDB238151}"/>
              </a:ext>
            </a:extLst>
          </p:cNvPr>
          <p:cNvSpPr/>
          <p:nvPr/>
        </p:nvSpPr>
        <p:spPr>
          <a:xfrm>
            <a:off x="8001000" y="7505700"/>
            <a:ext cx="9385270" cy="2212987"/>
          </a:xfrm>
          <a:prstGeom prst="wedgeRoundRectCallout">
            <a:avLst>
              <a:gd name="adj1" fmla="val -59236"/>
              <a:gd name="adj2" fmla="val -5016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Chỉ ra những biểu hiện và ý nghĩa của tư duy độc lập</a:t>
            </a:r>
          </a:p>
        </p:txBody>
      </p:sp>
    </p:spTree>
    <p:extLst>
      <p:ext uri="{BB962C8B-B14F-4D97-AF65-F5344CB8AC3E}">
        <p14:creationId xmlns:p14="http://schemas.microsoft.com/office/powerpoint/2010/main" val="12740133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barn(inVertical)">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arn(inVertical)">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9F97F85E-F066-31B2-326A-DEF6F8189925}"/>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8F23D891-87FE-897A-A912-7F7A73356163}"/>
              </a:ext>
            </a:extLst>
          </p:cNvPr>
          <p:cNvSpPr/>
          <p:nvPr/>
        </p:nvSpPr>
        <p:spPr>
          <a:xfrm>
            <a:off x="15544800" y="190500"/>
            <a:ext cx="2715986" cy="986919"/>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C5E9A082-1053-EC74-65BA-A97E3561E5A3}"/>
              </a:ext>
            </a:extLst>
          </p:cNvPr>
          <p:cNvSpPr/>
          <p:nvPr/>
        </p:nvSpPr>
        <p:spPr>
          <a:xfrm>
            <a:off x="-189773" y="-37645"/>
            <a:ext cx="1091503" cy="1388058"/>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54663217-BF09-F88A-BCCC-AD7F481B18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2064" y="5813245"/>
            <a:ext cx="4246000" cy="4473755"/>
          </a:xfrm>
          <a:prstGeom prst="rect">
            <a:avLst/>
          </a:prstGeom>
        </p:spPr>
      </p:pic>
      <p:grpSp>
        <p:nvGrpSpPr>
          <p:cNvPr id="5" name="Group 4">
            <a:extLst>
              <a:ext uri="{FF2B5EF4-FFF2-40B4-BE49-F238E27FC236}">
                <a16:creationId xmlns:a16="http://schemas.microsoft.com/office/drawing/2014/main" id="{7A17BAE6-D3A8-7BB3-E3A6-E6C34C5F6381}"/>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A73D3B73-1997-7905-5331-CE962B9F623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694F4-7785-0E31-319B-BD1D0EDAA5F0}"/>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D3730BC-78DE-5E73-8C05-BDC217A702BB}"/>
              </a:ext>
            </a:extLst>
          </p:cNvPr>
          <p:cNvGrpSpPr/>
          <p:nvPr/>
        </p:nvGrpSpPr>
        <p:grpSpPr>
          <a:xfrm>
            <a:off x="901730" y="1423451"/>
            <a:ext cx="5346670" cy="3978446"/>
            <a:chOff x="858610" y="1251316"/>
            <a:chExt cx="5346670" cy="3978446"/>
          </a:xfrm>
        </p:grpSpPr>
        <p:sp>
          <p:nvSpPr>
            <p:cNvPr id="10" name="Line Callout 1 (Border and Accent Bar) 3">
              <a:extLst>
                <a:ext uri="{FF2B5EF4-FFF2-40B4-BE49-F238E27FC236}">
                  <a16:creationId xmlns:a16="http://schemas.microsoft.com/office/drawing/2014/main" id="{76DCB6E0-9C02-CA94-4D34-363DBC4C8AA7}"/>
                </a:ext>
              </a:extLst>
            </p:cNvPr>
            <p:cNvSpPr/>
            <p:nvPr/>
          </p:nvSpPr>
          <p:spPr>
            <a:xfrm>
              <a:off x="858610" y="1847165"/>
              <a:ext cx="5346670" cy="3382597"/>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Các hoạt động cần thực hiện trong </a:t>
              </a:r>
              <a:r>
                <a:rPr lang="en-US" sz="4000" b="1" i="1">
                  <a:solidFill>
                    <a:srgbClr val="C00000"/>
                  </a:solidFill>
                  <a:latin typeface="Arial" panose="020B0604020202020204" pitchFamily="34" charset="0"/>
                  <a:cs typeface="Arial" panose="020B0604020202020204" pitchFamily="34" charset="0"/>
                </a:rPr>
                <a:t>Chủ đề 1 </a:t>
              </a:r>
              <a:r>
                <a:rPr lang="en-US" sz="4000" b="1">
                  <a:solidFill>
                    <a:srgbClr val="C00000"/>
                  </a:solidFill>
                  <a:latin typeface="Arial" panose="020B0604020202020204" pitchFamily="34" charset="0"/>
                  <a:cs typeface="Arial" panose="020B0604020202020204" pitchFamily="34" charset="0"/>
                </a:rPr>
                <a:t>là:</a:t>
              </a:r>
            </a:p>
          </p:txBody>
        </p:sp>
        <p:pic>
          <p:nvPicPr>
            <p:cNvPr id="11" name="Picture 2">
              <a:extLst>
                <a:ext uri="{FF2B5EF4-FFF2-40B4-BE49-F238E27FC236}">
                  <a16:creationId xmlns:a16="http://schemas.microsoft.com/office/drawing/2014/main" id="{B7C3E1FB-8FBC-4F00-571B-082E3826A8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52410" y="1251316"/>
              <a:ext cx="759069" cy="780351"/>
            </a:xfrm>
            <a:prstGeom prst="rect">
              <a:avLst/>
            </a:prstGeom>
          </p:spPr>
        </p:pic>
      </p:grpSp>
      <p:sp>
        <p:nvSpPr>
          <p:cNvPr id="49" name="Speech Bubble: Rectangle with Corners Rounded 48">
            <a:extLst>
              <a:ext uri="{FF2B5EF4-FFF2-40B4-BE49-F238E27FC236}">
                <a16:creationId xmlns:a16="http://schemas.microsoft.com/office/drawing/2014/main" id="{735D501B-52F0-A1C6-F89A-D242BEE15ABE}"/>
              </a:ext>
            </a:extLst>
          </p:cNvPr>
          <p:cNvSpPr/>
          <p:nvPr/>
        </p:nvSpPr>
        <p:spPr>
          <a:xfrm>
            <a:off x="7924800" y="2324100"/>
            <a:ext cx="9461470" cy="3733800"/>
          </a:xfrm>
          <a:prstGeom prst="wedgeRoundRectCallout">
            <a:avLst>
              <a:gd name="adj1" fmla="val -57480"/>
              <a:gd name="adj2" fmla="val 43842"/>
              <a:gd name="adj3" fmla="val 16667"/>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Nhận diện khả năng tư duy độc lập qua các tình huống và chia sẻ kinh nghiệm cá nhân trong tư duy độc lập khi giải quyết vấn đề</a:t>
            </a:r>
          </a:p>
        </p:txBody>
      </p:sp>
      <p:sp>
        <p:nvSpPr>
          <p:cNvPr id="50" name="Speech Bubble: Rectangle with Corners Rounded 49">
            <a:extLst>
              <a:ext uri="{FF2B5EF4-FFF2-40B4-BE49-F238E27FC236}">
                <a16:creationId xmlns:a16="http://schemas.microsoft.com/office/drawing/2014/main" id="{738D1C4D-9E5A-5620-7EA7-564423E471E2}"/>
              </a:ext>
            </a:extLst>
          </p:cNvPr>
          <p:cNvSpPr/>
          <p:nvPr/>
        </p:nvSpPr>
        <p:spPr>
          <a:xfrm>
            <a:off x="7924800" y="6555993"/>
            <a:ext cx="9461470" cy="3007107"/>
          </a:xfrm>
          <a:prstGeom prst="wedgeRoundRectCallout">
            <a:avLst>
              <a:gd name="adj1" fmla="val -59585"/>
              <a:gd name="adj2" fmla="val -43335"/>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Thể hiện khả năng thích ứng với sự thay đổi trong các tình huống</a:t>
            </a:r>
          </a:p>
        </p:txBody>
      </p:sp>
    </p:spTree>
    <p:extLst>
      <p:ext uri="{BB962C8B-B14F-4D97-AF65-F5344CB8AC3E}">
        <p14:creationId xmlns:p14="http://schemas.microsoft.com/office/powerpoint/2010/main" val="17743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275E8B17-9D1B-6D24-705F-2572C208BA0C}"/>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C9AB507E-151B-79C3-BDED-3E6E16C426FE}"/>
              </a:ext>
            </a:extLst>
          </p:cNvPr>
          <p:cNvSpPr/>
          <p:nvPr/>
        </p:nvSpPr>
        <p:spPr>
          <a:xfrm>
            <a:off x="15544800" y="190500"/>
            <a:ext cx="2715986" cy="986919"/>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73FE02D8-1744-73F2-40DF-ABF1E1906453}"/>
              </a:ext>
            </a:extLst>
          </p:cNvPr>
          <p:cNvSpPr/>
          <p:nvPr/>
        </p:nvSpPr>
        <p:spPr>
          <a:xfrm>
            <a:off x="-189773" y="-37645"/>
            <a:ext cx="1091503" cy="1388058"/>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FF3E6218-E0C8-86F7-F8F1-58829DFE4A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2064" y="5813245"/>
            <a:ext cx="4246000" cy="4473755"/>
          </a:xfrm>
          <a:prstGeom prst="rect">
            <a:avLst/>
          </a:prstGeom>
        </p:spPr>
      </p:pic>
      <p:grpSp>
        <p:nvGrpSpPr>
          <p:cNvPr id="5" name="Group 4">
            <a:extLst>
              <a:ext uri="{FF2B5EF4-FFF2-40B4-BE49-F238E27FC236}">
                <a16:creationId xmlns:a16="http://schemas.microsoft.com/office/drawing/2014/main" id="{3B52ED75-F870-E278-464F-5FA31D810E7B}"/>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E7B06117-9262-ACCA-DAB6-854053495016}"/>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1AD9B08-C587-52A6-EAC5-315921212204}"/>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B54DC306-D188-4AA2-9D4A-9DEC11513C1B}"/>
              </a:ext>
            </a:extLst>
          </p:cNvPr>
          <p:cNvGrpSpPr/>
          <p:nvPr/>
        </p:nvGrpSpPr>
        <p:grpSpPr>
          <a:xfrm>
            <a:off x="901730" y="1423451"/>
            <a:ext cx="5346670" cy="3978446"/>
            <a:chOff x="858610" y="1251316"/>
            <a:chExt cx="5346670" cy="3978446"/>
          </a:xfrm>
        </p:grpSpPr>
        <p:sp>
          <p:nvSpPr>
            <p:cNvPr id="10" name="Line Callout 1 (Border and Accent Bar) 3">
              <a:extLst>
                <a:ext uri="{FF2B5EF4-FFF2-40B4-BE49-F238E27FC236}">
                  <a16:creationId xmlns:a16="http://schemas.microsoft.com/office/drawing/2014/main" id="{035C1951-73B1-3DD9-F06B-820676F0134D}"/>
                </a:ext>
              </a:extLst>
            </p:cNvPr>
            <p:cNvSpPr/>
            <p:nvPr/>
          </p:nvSpPr>
          <p:spPr>
            <a:xfrm>
              <a:off x="858610" y="1847165"/>
              <a:ext cx="5346670" cy="3382597"/>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Các hoạt động cần thực hiện trong </a:t>
              </a:r>
              <a:r>
                <a:rPr lang="en-US" sz="4000" b="1" i="1">
                  <a:solidFill>
                    <a:srgbClr val="C00000"/>
                  </a:solidFill>
                  <a:latin typeface="Arial" panose="020B0604020202020204" pitchFamily="34" charset="0"/>
                  <a:cs typeface="Arial" panose="020B0604020202020204" pitchFamily="34" charset="0"/>
                </a:rPr>
                <a:t>Chủ đề 1 </a:t>
              </a:r>
              <a:r>
                <a:rPr lang="en-US" sz="4000" b="1">
                  <a:solidFill>
                    <a:srgbClr val="C00000"/>
                  </a:solidFill>
                  <a:latin typeface="Arial" panose="020B0604020202020204" pitchFamily="34" charset="0"/>
                  <a:cs typeface="Arial" panose="020B0604020202020204" pitchFamily="34" charset="0"/>
                </a:rPr>
                <a:t>là:</a:t>
              </a:r>
            </a:p>
          </p:txBody>
        </p:sp>
        <p:pic>
          <p:nvPicPr>
            <p:cNvPr id="11" name="Picture 2">
              <a:extLst>
                <a:ext uri="{FF2B5EF4-FFF2-40B4-BE49-F238E27FC236}">
                  <a16:creationId xmlns:a16="http://schemas.microsoft.com/office/drawing/2014/main" id="{D996F954-27AC-FD06-7E47-71D0066F4C7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52410" y="1251316"/>
              <a:ext cx="759069" cy="780351"/>
            </a:xfrm>
            <a:prstGeom prst="rect">
              <a:avLst/>
            </a:prstGeom>
          </p:spPr>
        </p:pic>
      </p:grpSp>
      <p:sp>
        <p:nvSpPr>
          <p:cNvPr id="49" name="Speech Bubble: Rectangle with Corners Rounded 48">
            <a:extLst>
              <a:ext uri="{FF2B5EF4-FFF2-40B4-BE49-F238E27FC236}">
                <a16:creationId xmlns:a16="http://schemas.microsoft.com/office/drawing/2014/main" id="{E6A902E2-3803-F725-C0D7-A4E1BB07D3C8}"/>
              </a:ext>
            </a:extLst>
          </p:cNvPr>
          <p:cNvSpPr/>
          <p:nvPr/>
        </p:nvSpPr>
        <p:spPr>
          <a:xfrm>
            <a:off x="7848600" y="2191434"/>
            <a:ext cx="9537670" cy="2212987"/>
          </a:xfrm>
          <a:prstGeom prst="wedgeRoundRectCallout">
            <a:avLst>
              <a:gd name="adj1" fmla="val -57480"/>
              <a:gd name="adj2" fmla="val 43842"/>
              <a:gd name="adj3" fmla="val 16667"/>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Rèn luyện khả năng tư duy độc lập, khả năng thích ứng với sự thay đổi của bản thân</a:t>
            </a:r>
          </a:p>
        </p:txBody>
      </p:sp>
      <p:sp>
        <p:nvSpPr>
          <p:cNvPr id="50" name="Speech Bubble: Rectangle with Corners Rounded 49">
            <a:extLst>
              <a:ext uri="{FF2B5EF4-FFF2-40B4-BE49-F238E27FC236}">
                <a16:creationId xmlns:a16="http://schemas.microsoft.com/office/drawing/2014/main" id="{B7757E5B-D8DA-459F-760A-C7AD8930BADA}"/>
              </a:ext>
            </a:extLst>
          </p:cNvPr>
          <p:cNvSpPr/>
          <p:nvPr/>
        </p:nvSpPr>
        <p:spPr>
          <a:xfrm>
            <a:off x="7848600" y="4848567"/>
            <a:ext cx="9537670" cy="2212987"/>
          </a:xfrm>
          <a:prstGeom prst="wedgeRoundRectCallout">
            <a:avLst>
              <a:gd name="adj1" fmla="val -59585"/>
              <a:gd name="adj2" fmla="val -4333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Điều chỉnh cảm xúc và ứng xử hợp lí trong những tình huống giao tiếp khác nhau</a:t>
            </a:r>
          </a:p>
        </p:txBody>
      </p:sp>
      <p:sp>
        <p:nvSpPr>
          <p:cNvPr id="51" name="Speech Bubble: Rectangle with Corners Rounded 50">
            <a:extLst>
              <a:ext uri="{FF2B5EF4-FFF2-40B4-BE49-F238E27FC236}">
                <a16:creationId xmlns:a16="http://schemas.microsoft.com/office/drawing/2014/main" id="{CB8B092C-833C-3F88-6501-815889928E3D}"/>
              </a:ext>
            </a:extLst>
          </p:cNvPr>
          <p:cNvSpPr/>
          <p:nvPr/>
        </p:nvSpPr>
        <p:spPr>
          <a:xfrm>
            <a:off x="7848600" y="7505700"/>
            <a:ext cx="9537670" cy="2212987"/>
          </a:xfrm>
          <a:prstGeom prst="wedgeRoundRectCallout">
            <a:avLst>
              <a:gd name="adj1" fmla="val -59236"/>
              <a:gd name="adj2" fmla="val -50160"/>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Chia sẻ về sự hợp lí trong điều chỉnh cảm xúc của em</a:t>
            </a:r>
          </a:p>
        </p:txBody>
      </p:sp>
    </p:spTree>
    <p:extLst>
      <p:ext uri="{BB962C8B-B14F-4D97-AF65-F5344CB8AC3E}">
        <p14:creationId xmlns:p14="http://schemas.microsoft.com/office/powerpoint/2010/main" val="27387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3D5"/>
        </a:solidFill>
        <a:effectLst/>
      </p:bgPr>
    </p:bg>
    <p:spTree>
      <p:nvGrpSpPr>
        <p:cNvPr id="1" name="">
          <a:extLst>
            <a:ext uri="{FF2B5EF4-FFF2-40B4-BE49-F238E27FC236}">
              <a16:creationId xmlns:a16="http://schemas.microsoft.com/office/drawing/2014/main" id="{1B5C3F39-94E3-455F-5E04-A7C662EE8DE1}"/>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0C42EB61-2087-F50F-AE4F-5F8BF0FA3EBD}"/>
              </a:ext>
            </a:extLst>
          </p:cNvPr>
          <p:cNvSpPr/>
          <p:nvPr/>
        </p:nvSpPr>
        <p:spPr>
          <a:xfrm>
            <a:off x="15544800" y="190500"/>
            <a:ext cx="2715986" cy="986919"/>
          </a:xfrm>
          <a:custGeom>
            <a:avLst/>
            <a:gdLst/>
            <a:ahLst/>
            <a:cxnLst/>
            <a:rect l="l" t="t" r="r" b="b"/>
            <a:pathLst>
              <a:path w="4003803" h="1338962">
                <a:moveTo>
                  <a:pt x="0" y="0"/>
                </a:moveTo>
                <a:lnTo>
                  <a:pt x="4003803" y="0"/>
                </a:lnTo>
                <a:lnTo>
                  <a:pt x="4003803" y="1338962"/>
                </a:lnTo>
                <a:lnTo>
                  <a:pt x="0" y="1338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9C907DFD-22D2-47B9-C5DA-39B41314C0E2}"/>
              </a:ext>
            </a:extLst>
          </p:cNvPr>
          <p:cNvSpPr/>
          <p:nvPr/>
        </p:nvSpPr>
        <p:spPr>
          <a:xfrm>
            <a:off x="-189773" y="-37645"/>
            <a:ext cx="1091503" cy="1388058"/>
          </a:xfrm>
          <a:custGeom>
            <a:avLst/>
            <a:gdLst/>
            <a:ahLst/>
            <a:cxnLst/>
            <a:rect l="l" t="t" r="r" b="b"/>
            <a:pathLst>
              <a:path w="4611410" h="5328309">
                <a:moveTo>
                  <a:pt x="0" y="0"/>
                </a:moveTo>
                <a:lnTo>
                  <a:pt x="4611410" y="0"/>
                </a:lnTo>
                <a:lnTo>
                  <a:pt x="4611410" y="5328309"/>
                </a:lnTo>
                <a:lnTo>
                  <a:pt x="0" y="5328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DADDE783-63B8-8DEC-6CAA-AA8FA78837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2064" y="5813245"/>
            <a:ext cx="4246000" cy="4473755"/>
          </a:xfrm>
          <a:prstGeom prst="rect">
            <a:avLst/>
          </a:prstGeom>
        </p:spPr>
      </p:pic>
      <p:grpSp>
        <p:nvGrpSpPr>
          <p:cNvPr id="5" name="Group 4">
            <a:extLst>
              <a:ext uri="{FF2B5EF4-FFF2-40B4-BE49-F238E27FC236}">
                <a16:creationId xmlns:a16="http://schemas.microsoft.com/office/drawing/2014/main" id="{68F2016B-81E7-00A6-0B7F-6B97A4E860A7}"/>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7DC4C864-BF8F-7668-CE7D-E4EC975024EC}"/>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A85B39A-6B64-C056-86C0-79E2AA16D653}"/>
                </a:ext>
              </a:extLst>
            </p:cNvPr>
            <p:cNvSpPr txBox="1"/>
            <p:nvPr/>
          </p:nvSpPr>
          <p:spPr>
            <a:xfrm>
              <a:off x="5313042" y="337067"/>
              <a:ext cx="6403317" cy="792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CÂU TRẢ LỜI</a:t>
              </a:r>
              <a:endParaRPr kumimoji="0" lang="en-US" sz="5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8780B55-4849-23C9-3620-6A326A962050}"/>
              </a:ext>
            </a:extLst>
          </p:cNvPr>
          <p:cNvGrpSpPr/>
          <p:nvPr/>
        </p:nvGrpSpPr>
        <p:grpSpPr>
          <a:xfrm>
            <a:off x="901730" y="1423451"/>
            <a:ext cx="5346670" cy="3978446"/>
            <a:chOff x="858610" y="1251316"/>
            <a:chExt cx="5346670" cy="3978446"/>
          </a:xfrm>
        </p:grpSpPr>
        <p:sp>
          <p:nvSpPr>
            <p:cNvPr id="10" name="Line Callout 1 (Border and Accent Bar) 3">
              <a:extLst>
                <a:ext uri="{FF2B5EF4-FFF2-40B4-BE49-F238E27FC236}">
                  <a16:creationId xmlns:a16="http://schemas.microsoft.com/office/drawing/2014/main" id="{2FD77835-DC2D-7262-5840-C7D3FF0E850B}"/>
                </a:ext>
              </a:extLst>
            </p:cNvPr>
            <p:cNvSpPr/>
            <p:nvPr/>
          </p:nvSpPr>
          <p:spPr>
            <a:xfrm>
              <a:off x="858610" y="1847165"/>
              <a:ext cx="5346670" cy="3382597"/>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hoạt động cần thực hiện trong </a:t>
              </a:r>
              <a:r>
                <a:rPr kumimoji="0" lang="en-US"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Chủ đề 1 </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là:</a:t>
              </a:r>
            </a:p>
          </p:txBody>
        </p:sp>
        <p:pic>
          <p:nvPicPr>
            <p:cNvPr id="11" name="Picture 2">
              <a:extLst>
                <a:ext uri="{FF2B5EF4-FFF2-40B4-BE49-F238E27FC236}">
                  <a16:creationId xmlns:a16="http://schemas.microsoft.com/office/drawing/2014/main" id="{D8007EA6-FD81-A409-F27D-42FD40788CF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52410" y="1251316"/>
              <a:ext cx="759069" cy="780351"/>
            </a:xfrm>
            <a:prstGeom prst="rect">
              <a:avLst/>
            </a:prstGeom>
          </p:spPr>
        </p:pic>
      </p:grpSp>
      <p:sp>
        <p:nvSpPr>
          <p:cNvPr id="49" name="Speech Bubble: Rectangle with Corners Rounded 48">
            <a:extLst>
              <a:ext uri="{FF2B5EF4-FFF2-40B4-BE49-F238E27FC236}">
                <a16:creationId xmlns:a16="http://schemas.microsoft.com/office/drawing/2014/main" id="{2AFD54CA-47AB-C41E-B8DF-14417A8E421C}"/>
              </a:ext>
            </a:extLst>
          </p:cNvPr>
          <p:cNvSpPr/>
          <p:nvPr/>
        </p:nvSpPr>
        <p:spPr>
          <a:xfrm>
            <a:off x="7924800" y="2324100"/>
            <a:ext cx="9461470" cy="3382597"/>
          </a:xfrm>
          <a:prstGeom prst="wedgeRoundRectCallout">
            <a:avLst>
              <a:gd name="adj1" fmla="val -58343"/>
              <a:gd name="adj2" fmla="val 4577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Thực hành điều chỉnh cảm xúc và cách thức ứng xử hợp lí trong các tình huống giao tiếp</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Speech Bubble: Rectangle with Corners Rounded 49">
            <a:extLst>
              <a:ext uri="{FF2B5EF4-FFF2-40B4-BE49-F238E27FC236}">
                <a16:creationId xmlns:a16="http://schemas.microsoft.com/office/drawing/2014/main" id="{E175644B-F384-29E8-32A7-04BA576A86CA}"/>
              </a:ext>
            </a:extLst>
          </p:cNvPr>
          <p:cNvSpPr/>
          <p:nvPr/>
        </p:nvSpPr>
        <p:spPr>
          <a:xfrm>
            <a:off x="7924800" y="6180504"/>
            <a:ext cx="9461470" cy="3382597"/>
          </a:xfrm>
          <a:prstGeom prst="wedgeRoundRectCallout">
            <a:avLst>
              <a:gd name="adj1" fmla="val -59585"/>
              <a:gd name="adj2" fmla="val -43335"/>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Thực hiện công việc theo kế hoạch, tuân thủ thời gian, các cam kết đề ra và rèn luyện thông qua tình huống</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3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1077</TotalTime>
  <Words>3263</Words>
  <PresentationFormat>Custom</PresentationFormat>
  <Paragraphs>234</Paragraphs>
  <Slides>50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Wingdings</vt:lpstr>
      <vt:lpstr>Calibri</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2024-03-01T10:03:46Z</dcterms:modified>
  <dc:identifier>DAFwcaNh1Lw</dc:identifier>
</cp:coreProperties>
</file>