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3" r:id="rId4"/>
    <p:sldId id="259" r:id="rId5"/>
    <p:sldId id="266" r:id="rId6"/>
    <p:sldId id="260" r:id="rId7"/>
    <p:sldId id="261" r:id="rId8"/>
    <p:sldId id="262" r:id="rId9"/>
    <p:sldId id="267" r:id="rId10"/>
    <p:sldId id="268" r:id="rId11"/>
    <p:sldId id="269" r:id="rId12"/>
    <p:sldId id="270" r:id="rId13"/>
    <p:sldId id="264" r:id="rId14"/>
    <p:sldId id="265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66FF"/>
    <a:srgbClr val="2D0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37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4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3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4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65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6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0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2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5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7D38609-6565-42A7-A5A3-A1656D2B6A7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6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8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D38609-6565-42A7-A5A3-A1656D2B6A7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8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embed/x_hDwnVPeWs?autoplay=0&amp;mute=1" TargetMode="External"/><Relationship Id="rId4" Type="http://schemas.openxmlformats.org/officeDocument/2006/relationships/image" Target="../media/image7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36978" y="436729"/>
            <a:ext cx="3848669" cy="5595937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Chương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III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Bài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15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924" t="39879" r="52587" b="8628"/>
          <a:stretch/>
        </p:blipFill>
        <p:spPr>
          <a:xfrm>
            <a:off x="4726674" y="436729"/>
            <a:ext cx="7465326" cy="565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/>
        </p:nvCxnSpPr>
        <p:spPr>
          <a:xfrm>
            <a:off x="6701588" y="2130540"/>
            <a:ext cx="0" cy="453023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50736" y="1005621"/>
            <a:ext cx="10764800" cy="5744221"/>
            <a:chOff x="350736" y="964677"/>
            <a:chExt cx="10764800" cy="574422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1" t="11353" r="311" b="41412"/>
            <a:stretch/>
          </p:blipFill>
          <p:spPr>
            <a:xfrm>
              <a:off x="350736" y="2129589"/>
              <a:ext cx="6350852" cy="45793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037" b="6402"/>
            <a:stretch/>
          </p:blipFill>
          <p:spPr>
            <a:xfrm>
              <a:off x="6725652" y="2130540"/>
              <a:ext cx="4389884" cy="453023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1" t="-407" r="311" b="87846"/>
            <a:stretch/>
          </p:blipFill>
          <p:spPr>
            <a:xfrm>
              <a:off x="350736" y="964677"/>
              <a:ext cx="10764800" cy="1217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33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29" y="946292"/>
            <a:ext cx="9416955" cy="587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3" y="1068257"/>
            <a:ext cx="5334000" cy="533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733" b="5672"/>
          <a:stretch/>
        </p:blipFill>
        <p:spPr>
          <a:xfrm>
            <a:off x="6248123" y="580024"/>
            <a:ext cx="5338826" cy="629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7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III. BẢO QUẢN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310990" y="1706534"/>
            <a:ext cx="9491125" cy="5170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Thảo luận nhóm: Làm thí nghiệm và hoàn thành phiếu học tập số 3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36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III. BẢO QUẢN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822636" y="1935757"/>
            <a:ext cx="10467833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n-US" sz="2800" smtClean="0"/>
              <a:t>Để nơi khô ráo, thoáng mát.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Làm khô (phơi khô, sấy khô), hun khói.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Để lạnh hoặc đông lạnh.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Ướp muối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Muối chua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Chế biến thức ăn để bảo quản được lâu hơn.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…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7518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CỦNG CỐ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708387" y="1926714"/>
            <a:ext cx="9491125" cy="2215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Hình thức: HS làm việc cá nhân.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Nhiệm vụ: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Viết 3 nội dung con ấn tượng nhất trong giờ học vào mục con đã học được trong PHT KWL.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Tóm tắt nội dung bài học dưới dạng sơ đồ tư duy. 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NHIỆM VỤ VỀ NHÀ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708387" y="1926714"/>
            <a:ext cx="9491125" cy="17912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Hình thức: HS làm việc cá nhân.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Nhiệm vụ: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HS làm sơ đồ tư duy hoặc infografic về mặt tốt và mặt xấu của lipid.</a:t>
            </a:r>
            <a:endParaRPr lang="en-US" sz="1400" b="1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Xây dựng thực đơn 1 ngày của em</a:t>
            </a:r>
            <a:r>
              <a:rPr lang="en-US" sz="2400" b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91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149" y="981001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I. VAI TRÒ CỦA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21" name="Picture 20"/>
          <p:cNvPicPr/>
          <p:nvPr/>
        </p:nvPicPr>
        <p:blipFill>
          <a:blip r:embed="rId4"/>
          <a:stretch>
            <a:fillRect/>
          </a:stretch>
        </p:blipFill>
        <p:spPr>
          <a:xfrm>
            <a:off x="382138" y="1523054"/>
            <a:ext cx="6782938" cy="1417809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5"/>
          <a:stretch>
            <a:fillRect/>
          </a:stretch>
        </p:blipFill>
        <p:spPr>
          <a:xfrm>
            <a:off x="382138" y="3207973"/>
            <a:ext cx="6782938" cy="349307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61279" y="2910412"/>
            <a:ext cx="96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Gạo</a:t>
            </a:r>
            <a:endParaRPr lang="en-US" sz="1600"/>
          </a:p>
        </p:txBody>
      </p:sp>
      <p:sp>
        <p:nvSpPr>
          <p:cNvPr id="24" name="TextBox 23"/>
          <p:cNvSpPr txBox="1"/>
          <p:nvPr/>
        </p:nvSpPr>
        <p:spPr>
          <a:xfrm>
            <a:off x="1856442" y="2869418"/>
            <a:ext cx="96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Ngô</a:t>
            </a:r>
            <a:endParaRPr lang="en-US" sz="1600"/>
          </a:p>
        </p:txBody>
      </p:sp>
      <p:sp>
        <p:nvSpPr>
          <p:cNvPr id="25" name="TextBox 24"/>
          <p:cNvSpPr txBox="1"/>
          <p:nvPr/>
        </p:nvSpPr>
        <p:spPr>
          <a:xfrm>
            <a:off x="2818770" y="2910412"/>
            <a:ext cx="1327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Khoai lang</a:t>
            </a:r>
            <a:endParaRPr lang="en-US" sz="1600"/>
          </a:p>
        </p:txBody>
      </p:sp>
      <p:sp>
        <p:nvSpPr>
          <p:cNvPr id="26" name="TextBox 25"/>
          <p:cNvSpPr txBox="1"/>
          <p:nvPr/>
        </p:nvSpPr>
        <p:spPr>
          <a:xfrm>
            <a:off x="4330407" y="2910412"/>
            <a:ext cx="111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Mía</a:t>
            </a:r>
            <a:endParaRPr lang="en-US" sz="1600"/>
          </a:p>
        </p:txBody>
      </p:sp>
      <p:sp>
        <p:nvSpPr>
          <p:cNvPr id="27" name="TextBox 26"/>
          <p:cNvSpPr txBox="1"/>
          <p:nvPr/>
        </p:nvSpPr>
        <p:spPr>
          <a:xfrm>
            <a:off x="5030650" y="2910412"/>
            <a:ext cx="111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Hoa quả</a:t>
            </a:r>
            <a:endParaRPr lang="en-US" sz="1600"/>
          </a:p>
        </p:txBody>
      </p:sp>
      <p:sp>
        <p:nvSpPr>
          <p:cNvPr id="28" name="TextBox 27"/>
          <p:cNvSpPr txBox="1"/>
          <p:nvPr/>
        </p:nvSpPr>
        <p:spPr>
          <a:xfrm>
            <a:off x="6114806" y="2940863"/>
            <a:ext cx="111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Mật ong</a:t>
            </a:r>
            <a:endParaRPr lang="en-US" sz="1600"/>
          </a:p>
        </p:txBody>
      </p:sp>
      <p:sp>
        <p:nvSpPr>
          <p:cNvPr id="29" name="TextBox 28"/>
          <p:cNvSpPr txBox="1"/>
          <p:nvPr/>
        </p:nvSpPr>
        <p:spPr>
          <a:xfrm>
            <a:off x="7899205" y="2850047"/>
            <a:ext cx="3282379" cy="224676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Quan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sát</a:t>
            </a:r>
            <a:r>
              <a:rPr lang="en-US" sz="2800" b="1" dirty="0" smtClean="0"/>
              <a:t> </a:t>
            </a:r>
            <a:r>
              <a:rPr lang="en-US" sz="2800" b="1" dirty="0" smtClean="0"/>
              <a:t>H15.1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thảo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luận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nhóm</a:t>
            </a:r>
            <a:r>
              <a:rPr lang="en-US" sz="2800" b="1" dirty="0" smtClean="0"/>
              <a:t> (2HS/</a:t>
            </a:r>
            <a:r>
              <a:rPr lang="en-US" sz="2800" b="1" dirty="0" err="1" smtClean="0"/>
              <a:t>nhóm</a:t>
            </a:r>
            <a:r>
              <a:rPr lang="en-US" sz="2800" b="1" dirty="0" smtClean="0"/>
              <a:t>) </a:t>
            </a:r>
            <a:r>
              <a:rPr lang="en-US" sz="2800" b="1" dirty="0" err="1" smtClean="0"/>
              <a:t>hoàn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thành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phiếu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097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 fontScale="90000"/>
          </a:bodyPr>
          <a:lstStyle/>
          <a:p>
            <a:pPr algn="r"/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 -  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– 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I. VAI TRÒ CỦA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709684" y="2283188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 smtClean="0"/>
              <a:t>…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09684" y="284215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09684" y="3450085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dưỡng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77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I. VAI TRÒ CỦA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709684" y="2283188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Lương thực: lúa gạo, ngô, khoai, sắn, lúa mỳ, lúa mạch… </a:t>
            </a:r>
            <a:endParaRPr lang="en-US" sz="2800"/>
          </a:p>
        </p:txBody>
      </p:sp>
      <p:sp>
        <p:nvSpPr>
          <p:cNvPr id="18" name="TextBox 17"/>
          <p:cNvSpPr txBox="1"/>
          <p:nvPr/>
        </p:nvSpPr>
        <p:spPr>
          <a:xfrm>
            <a:off x="709684" y="284215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Thực phẩm: thịt, cá, trứng, sữa, đậu, đỗ, rau xanh… </a:t>
            </a:r>
            <a:endParaRPr lang="en-US" sz="2800"/>
          </a:p>
        </p:txBody>
      </p:sp>
      <p:sp>
        <p:nvSpPr>
          <p:cNvPr id="19" name="TextBox 18"/>
          <p:cNvSpPr txBox="1"/>
          <p:nvPr/>
        </p:nvSpPr>
        <p:spPr>
          <a:xfrm>
            <a:off x="709684" y="3450085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Lương thực, thực phẩm</a:t>
            </a:r>
            <a:r>
              <a:rPr lang="en-US" sz="2800" smtClean="0">
                <a:sym typeface="Wingdings" panose="05000000000000000000" pitchFamily="2" charset="2"/>
              </a:rPr>
              <a:t> Năng lượng, dinh dưỡng cho cơ thể.</a:t>
            </a:r>
            <a:endParaRPr lang="en-US" sz="2800"/>
          </a:p>
        </p:txBody>
      </p:sp>
      <p:sp>
        <p:nvSpPr>
          <p:cNvPr id="14" name="TextBox 13"/>
          <p:cNvSpPr txBox="1"/>
          <p:nvPr/>
        </p:nvSpPr>
        <p:spPr>
          <a:xfrm>
            <a:off x="709684" y="4089944"/>
            <a:ext cx="10467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Lương thực, thực phẩm</a:t>
            </a:r>
            <a:r>
              <a:rPr lang="en-US" sz="2800">
                <a:sym typeface="Wingdings" panose="05000000000000000000" pitchFamily="2" charset="2"/>
              </a:rPr>
              <a:t> </a:t>
            </a:r>
            <a:r>
              <a:rPr lang="en-US" sz="2800" smtClean="0">
                <a:sym typeface="Wingdings" panose="05000000000000000000" pitchFamily="2" charset="2"/>
              </a:rPr>
              <a:t>dễ bị hư hỏng -&gt; cần được bảo quản thích hợp.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56359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33664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II. CÁC NHÓM CHẤT DINH DƯỠNG TRONG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516787" y="1143000"/>
            <a:ext cx="7620000" cy="5715000"/>
            <a:chOff x="4516787" y="1143000"/>
            <a:chExt cx="7620000" cy="5715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787" y="1143000"/>
              <a:ext cx="7620000" cy="5715000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8775510" y="3331759"/>
              <a:ext cx="2906973" cy="573206"/>
            </a:xfrm>
            <a:prstGeom prst="roundRect">
              <a:avLst/>
            </a:prstGeom>
            <a:solidFill>
              <a:srgbClr val="00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latin typeface="Century Schoolbook" panose="02040604050505020304" pitchFamily="18" charset="0"/>
                </a:rPr>
                <a:t>CARBONHYDRATE</a:t>
              </a:r>
              <a:endParaRPr lang="en-US" sz="2000" b="1">
                <a:latin typeface="Century Schoolbook" panose="020406040505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85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849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II. CÁC NHÓM CHẤT DINH DƯỠNG TRONG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21" name="Freeform 20"/>
          <p:cNvSpPr/>
          <p:nvPr/>
        </p:nvSpPr>
        <p:spPr>
          <a:xfrm>
            <a:off x="4868408" y="2001824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smtClean="0"/>
              <a:t>LƯƠNG THỰC, THỰC PHẨM</a:t>
            </a:r>
            <a:endParaRPr lang="en-US" sz="2800" b="1" kern="1200"/>
          </a:p>
        </p:txBody>
      </p:sp>
      <p:sp>
        <p:nvSpPr>
          <p:cNvPr id="22" name="Freeform 21"/>
          <p:cNvSpPr/>
          <p:nvPr/>
        </p:nvSpPr>
        <p:spPr>
          <a:xfrm>
            <a:off x="766337" y="4103895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smtClean="0">
                <a:solidFill>
                  <a:schemeClr val="tx1"/>
                </a:solidFill>
              </a:rPr>
              <a:t>CARBONHYDRATE (Tinh bột, đường, chất xơ)</a:t>
            </a:r>
            <a:endParaRPr lang="en-US" sz="2400" kern="1200">
              <a:solidFill>
                <a:schemeClr val="tx1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641647" y="4103895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smtClean="0">
                <a:solidFill>
                  <a:schemeClr val="tx1"/>
                </a:solidFill>
              </a:rPr>
              <a:t>PROTEIN</a:t>
            </a:r>
          </a:p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smtClean="0">
                <a:solidFill>
                  <a:schemeClr val="tx1"/>
                </a:solidFill>
              </a:rPr>
              <a:t> (Chất đạm)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516957" y="4103895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smtClean="0">
                <a:solidFill>
                  <a:schemeClr val="tx1"/>
                </a:solidFill>
              </a:rPr>
              <a:t>LIPID</a:t>
            </a:r>
          </a:p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smtClean="0">
                <a:solidFill>
                  <a:schemeClr val="tx1"/>
                </a:solidFill>
              </a:rPr>
              <a:t>(Chất béo)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9392267" y="4125843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smtClean="0">
                <a:solidFill>
                  <a:schemeClr val="tx1"/>
                </a:solidFill>
              </a:rPr>
              <a:t>CHẤT KHOÁNG VÀ VITAMIN</a:t>
            </a:r>
            <a:endParaRPr lang="en-US" sz="2400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017936" y="3189968"/>
            <a:ext cx="0" cy="5358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38233" y="3766782"/>
            <a:ext cx="81477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10938" y="3725839"/>
            <a:ext cx="0" cy="378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22125" y="3766782"/>
            <a:ext cx="0" cy="3371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656394" y="3766782"/>
            <a:ext cx="0" cy="359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358650" y="3766782"/>
            <a:ext cx="0" cy="359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68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890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II. CÁC NHÓM CHẤT DINH DƯỠNG TRONG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995133"/>
              </p:ext>
            </p:extLst>
          </p:nvPr>
        </p:nvGraphicFramePr>
        <p:xfrm>
          <a:off x="293744" y="2253667"/>
          <a:ext cx="11397398" cy="449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621">
                  <a:extLst>
                    <a:ext uri="{9D8B030D-6E8A-4147-A177-3AD203B41FA5}">
                      <a16:colId xmlns:a16="http://schemas.microsoft.com/office/drawing/2014/main" val="3646522551"/>
                    </a:ext>
                  </a:extLst>
                </a:gridCol>
                <a:gridCol w="2211748">
                  <a:extLst>
                    <a:ext uri="{9D8B030D-6E8A-4147-A177-3AD203B41FA5}">
                      <a16:colId xmlns:a16="http://schemas.microsoft.com/office/drawing/2014/main" val="577810313"/>
                    </a:ext>
                  </a:extLst>
                </a:gridCol>
                <a:gridCol w="1783752">
                  <a:extLst>
                    <a:ext uri="{9D8B030D-6E8A-4147-A177-3AD203B41FA5}">
                      <a16:colId xmlns:a16="http://schemas.microsoft.com/office/drawing/2014/main" val="326247666"/>
                    </a:ext>
                  </a:extLst>
                </a:gridCol>
                <a:gridCol w="3630305">
                  <a:extLst>
                    <a:ext uri="{9D8B030D-6E8A-4147-A177-3AD203B41FA5}">
                      <a16:colId xmlns:a16="http://schemas.microsoft.com/office/drawing/2014/main" val="766057488"/>
                    </a:ext>
                  </a:extLst>
                </a:gridCol>
                <a:gridCol w="2906972">
                  <a:extLst>
                    <a:ext uri="{9D8B030D-6E8A-4147-A177-3AD203B41FA5}">
                      <a16:colId xmlns:a16="http://schemas.microsoft.com/office/drawing/2014/main" val="2833718424"/>
                    </a:ext>
                  </a:extLst>
                </a:gridCol>
              </a:tblGrid>
              <a:tr h="532264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STT</a:t>
                      </a:r>
                      <a:endParaRPr lang="en-US" sz="24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NHÓM</a:t>
                      </a:r>
                      <a:r>
                        <a:rPr lang="en-US" sz="2400" baseline="0" smtClean="0"/>
                        <a:t> CHẤT</a:t>
                      </a:r>
                      <a:endParaRPr lang="en-US" sz="2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CÓ</a:t>
                      </a:r>
                      <a:r>
                        <a:rPr lang="en-US" sz="2400" baseline="0" smtClean="0"/>
                        <a:t> Ở ĐÂU?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VAI</a:t>
                      </a:r>
                      <a:r>
                        <a:rPr lang="en-US" sz="2400" baseline="0" smtClean="0"/>
                        <a:t> TRÒ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738901"/>
                  </a:ext>
                </a:extLst>
              </a:tr>
              <a:tr h="659761">
                <a:tc rowSpan="3">
                  <a:txBody>
                    <a:bodyPr/>
                    <a:lstStyle/>
                    <a:p>
                      <a:r>
                        <a:rPr lang="en-US" sz="2000" b="1" smtClean="0"/>
                        <a:t>1.</a:t>
                      </a:r>
                      <a:endParaRPr lang="en-US" sz="2000" b="1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sz="2000" b="1" smtClean="0"/>
                        <a:t>CARBONHYDRATE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TINH BỘT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630400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ĐƯỜNG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904967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CHẤT</a:t>
                      </a:r>
                      <a:r>
                        <a:rPr lang="en-US" sz="2000" b="1" baseline="0" smtClean="0"/>
                        <a:t> XƠ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859725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2.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PROTEIN (CHẤT</a:t>
                      </a:r>
                      <a:r>
                        <a:rPr lang="en-US" sz="2000" b="1" baseline="0" smtClean="0"/>
                        <a:t> ĐẠM)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513966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3. 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LIPID</a:t>
                      </a:r>
                      <a:r>
                        <a:rPr lang="en-US" sz="2000" b="1" baseline="0" smtClean="0"/>
                        <a:t> (CHẤT BÉO)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184287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4. 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CHẤT</a:t>
                      </a:r>
                      <a:r>
                        <a:rPr lang="en-US" sz="2000" b="1" baseline="0" smtClean="0"/>
                        <a:t> KHOÁNG VÀ VITAMIN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482930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2232302" y="1686616"/>
            <a:ext cx="6908359" cy="5170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Thảo luận nhóm: Hoàn thành phiếu học tập số 2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1081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II. CÁC NHÓM CHẤT DINH DƯỠNG TRONG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008993"/>
              </p:ext>
            </p:extLst>
          </p:nvPr>
        </p:nvGraphicFramePr>
        <p:xfrm>
          <a:off x="271437" y="1724223"/>
          <a:ext cx="11765888" cy="5201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497">
                  <a:extLst>
                    <a:ext uri="{9D8B030D-6E8A-4147-A177-3AD203B41FA5}">
                      <a16:colId xmlns:a16="http://schemas.microsoft.com/office/drawing/2014/main" val="3646522551"/>
                    </a:ext>
                  </a:extLst>
                </a:gridCol>
                <a:gridCol w="2224585">
                  <a:extLst>
                    <a:ext uri="{9D8B030D-6E8A-4147-A177-3AD203B41FA5}">
                      <a16:colId xmlns:a16="http://schemas.microsoft.com/office/drawing/2014/main" val="577810313"/>
                    </a:ext>
                  </a:extLst>
                </a:gridCol>
                <a:gridCol w="1241947">
                  <a:extLst>
                    <a:ext uri="{9D8B030D-6E8A-4147-A177-3AD203B41FA5}">
                      <a16:colId xmlns:a16="http://schemas.microsoft.com/office/drawing/2014/main" val="326247666"/>
                    </a:ext>
                  </a:extLst>
                </a:gridCol>
                <a:gridCol w="3753134">
                  <a:extLst>
                    <a:ext uri="{9D8B030D-6E8A-4147-A177-3AD203B41FA5}">
                      <a16:colId xmlns:a16="http://schemas.microsoft.com/office/drawing/2014/main" val="766057488"/>
                    </a:ext>
                  </a:extLst>
                </a:gridCol>
                <a:gridCol w="3807725">
                  <a:extLst>
                    <a:ext uri="{9D8B030D-6E8A-4147-A177-3AD203B41FA5}">
                      <a16:colId xmlns:a16="http://schemas.microsoft.com/office/drawing/2014/main" val="2833718424"/>
                    </a:ext>
                  </a:extLst>
                </a:gridCol>
              </a:tblGrid>
              <a:tr h="459419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STT</a:t>
                      </a:r>
                      <a:endParaRPr lang="en-US" sz="24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NHÓM</a:t>
                      </a:r>
                      <a:r>
                        <a:rPr lang="en-US" sz="2400" baseline="0" smtClean="0"/>
                        <a:t> CHẤT</a:t>
                      </a:r>
                      <a:endParaRPr lang="en-US" sz="2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CÓ</a:t>
                      </a:r>
                      <a:r>
                        <a:rPr lang="en-US" sz="2400" baseline="0" smtClean="0"/>
                        <a:t> Ở ĐÂU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VAI</a:t>
                      </a:r>
                      <a:r>
                        <a:rPr lang="en-US" sz="2400" baseline="0" smtClean="0"/>
                        <a:t> TRÒ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738901"/>
                  </a:ext>
                </a:extLst>
              </a:tr>
              <a:tr h="659761">
                <a:tc rowSpan="3">
                  <a:txBody>
                    <a:bodyPr/>
                    <a:lstStyle/>
                    <a:p>
                      <a:r>
                        <a:rPr lang="en-US" sz="2000" b="1" smtClean="0"/>
                        <a:t>1.</a:t>
                      </a:r>
                      <a:endParaRPr lang="en-US" sz="2000" b="1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sz="2000" b="1" smtClean="0"/>
                        <a:t>CARBONHYDRATE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TINH BỘT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smtClean="0"/>
                        <a:t>- Gạo, ngô, khoai.</a:t>
                      </a:r>
                    </a:p>
                    <a:p>
                      <a:r>
                        <a:rPr lang="en-US" baseline="0" smtClean="0"/>
                        <a:t>- Lúa mỳ, sắn, lúa mạch…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Là</a:t>
                      </a:r>
                      <a:r>
                        <a:rPr lang="en-US" baseline="0" smtClean="0"/>
                        <a:t> nguồn cung cấp năng lượng chính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630400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ĐƯỜNG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- Cây</a:t>
                      </a:r>
                      <a:r>
                        <a:rPr lang="en-US" baseline="0" smtClean="0"/>
                        <a:t> mía, hoa quả (ngọt), mật ong</a:t>
                      </a:r>
                    </a:p>
                    <a:p>
                      <a:r>
                        <a:rPr lang="en-US" baseline="0" smtClean="0"/>
                        <a:t>- Thốt nốt, củ cải đường, 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Cung cấp</a:t>
                      </a:r>
                      <a:r>
                        <a:rPr lang="en-US" baseline="0" smtClean="0"/>
                        <a:t> năng lượng cho cơ thể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904967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CHẤT</a:t>
                      </a:r>
                      <a:r>
                        <a:rPr lang="en-US" sz="2000" b="1" baseline="0" smtClean="0"/>
                        <a:t> XƠ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smtClean="0"/>
                        <a:t>- Rau xanh, khoai lang</a:t>
                      </a:r>
                    </a:p>
                    <a:p>
                      <a:r>
                        <a:rPr lang="en-US" baseline="0" smtClean="0"/>
                        <a:t>-  Củ, quả (rau đay, bông cải xanh, atiso, chuối, táo, bơ, yến mạch, gạo lứt, hạt chia…)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Hỗ trợ</a:t>
                      </a:r>
                      <a:r>
                        <a:rPr lang="en-US" baseline="0" smtClean="0"/>
                        <a:t> tiêu hóa, chống táo bón, giảm cân, giảm nguy cơ tim mạch…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859725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2.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PROTEIN (CHẤT</a:t>
                      </a:r>
                      <a:r>
                        <a:rPr lang="en-US" sz="2000" b="1" baseline="0" smtClean="0"/>
                        <a:t> ĐẠM)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Thịt , cá,</a:t>
                      </a:r>
                      <a:r>
                        <a:rPr lang="en-US" baseline="0" smtClean="0"/>
                        <a:t> trứng, sữa, các loại đậu, đỗ…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Cấu</a:t>
                      </a:r>
                      <a:r>
                        <a:rPr lang="en-US" baseline="0" smtClean="0"/>
                        <a:t> tạo, duy trì, phát triển cơ thể.</a:t>
                      </a:r>
                    </a:p>
                    <a:p>
                      <a:r>
                        <a:rPr lang="en-US" baseline="0" smtClean="0"/>
                        <a:t>Chuyển hóa các chất…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513966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3. 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LIPID</a:t>
                      </a:r>
                      <a:r>
                        <a:rPr lang="en-US" sz="2000" b="1" baseline="0" smtClean="0"/>
                        <a:t> (CHẤT BÉO)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-Dầu</a:t>
                      </a:r>
                      <a:r>
                        <a:rPr lang="en-US" baseline="0" smtClean="0"/>
                        <a:t> TV, bơ, mỡ lợn, lạc, vừng…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Nguồn</a:t>
                      </a:r>
                      <a:r>
                        <a:rPr lang="en-US" baseline="0" smtClean="0"/>
                        <a:t> dự trữ năng lượng, chống lạnh, hòa tan các vitamin…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184287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4. 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CHẤT</a:t>
                      </a:r>
                      <a:r>
                        <a:rPr lang="en-US" sz="2000" b="1" baseline="0" smtClean="0"/>
                        <a:t> KHOÁNG VÀ VITAMIN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Rau xanh, củ</a:t>
                      </a:r>
                      <a:r>
                        <a:rPr lang="en-US" baseline="0" smtClean="0"/>
                        <a:t> quả tươi, hải sản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Cần</a:t>
                      </a:r>
                      <a:r>
                        <a:rPr lang="en-US" baseline="0" smtClean="0"/>
                        <a:t> thiết cho sự phát triển của cơ thể, các quá trình trao đổi chất (Canxi: chắc xương, iôt: tuyến giáp…)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482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5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43993" y="105463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6523"/>
            <a:ext cx="10019763" cy="49712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5978" y="3098723"/>
            <a:ext cx="17446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www.youtube.com/embed/x_hDwnVPeWs?autoplay=0&amp;mute=1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639</TotalTime>
  <Words>930</Words>
  <PresentationFormat>Widescreen</PresentationFormat>
  <Paragraphs>113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Schoolbook</vt:lpstr>
      <vt:lpstr>Times New Roman</vt:lpstr>
      <vt:lpstr>Wingdings</vt:lpstr>
      <vt:lpstr>Retrospect</vt:lpstr>
      <vt:lpstr>Chương III - Bài 15  Một số lương thực, thực phẩm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2021-04-18T05:54:07Z</dcterms:created>
  <dcterms:modified xsi:type="dcterms:W3CDTF">2021-08-18T03:46:37Z</dcterms:modified>
</cp:coreProperties>
</file>