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8" r:id="rId2"/>
    <p:sldId id="257" r:id="rId3"/>
    <p:sldId id="362" r:id="rId4"/>
    <p:sldId id="320" r:id="rId5"/>
    <p:sldId id="366" r:id="rId6"/>
    <p:sldId id="363" r:id="rId7"/>
    <p:sldId id="367" r:id="rId8"/>
    <p:sldId id="365" r:id="rId9"/>
    <p:sldId id="337" r:id="rId10"/>
    <p:sldId id="371" r:id="rId11"/>
    <p:sldId id="372" r:id="rId12"/>
    <p:sldId id="369" r:id="rId13"/>
    <p:sldId id="352" r:id="rId14"/>
    <p:sldId id="364" r:id="rId15"/>
    <p:sldId id="303" r:id="rId16"/>
    <p:sldId id="373" r:id="rId17"/>
    <p:sldId id="374" r:id="rId18"/>
    <p:sldId id="3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BCFCD4"/>
    <a:srgbClr val="0D3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107" d="100"/>
          <a:sy n="107" d="100"/>
        </p:scale>
        <p:origin x="17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4/2/2024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a:t>
            </a:r>
            <a:r>
              <a:rPr lang="en-US" baseline="0" dirty="0"/>
              <a:t> HS </a:t>
            </a:r>
            <a:r>
              <a:rPr lang="en-US" baseline="0" dirty="0" err="1"/>
              <a:t>xem</a:t>
            </a:r>
            <a:r>
              <a:rPr lang="en-US" baseline="0" dirty="0"/>
              <a:t> </a:t>
            </a:r>
            <a:r>
              <a:rPr lang="en-US" baseline="0" dirty="0" err="1"/>
              <a:t>cac</a:t>
            </a:r>
            <a:r>
              <a:rPr lang="en-US" baseline="0" dirty="0"/>
              <a:t> </a:t>
            </a:r>
            <a:r>
              <a:rPr lang="en-US" baseline="0" dirty="0" err="1"/>
              <a:t>hinh</a:t>
            </a:r>
            <a:r>
              <a:rPr lang="en-US" baseline="0" dirty="0"/>
              <a:t> nay </a:t>
            </a:r>
            <a:r>
              <a:rPr lang="en-US" baseline="0" dirty="0" err="1"/>
              <a:t>neu</a:t>
            </a:r>
            <a:r>
              <a:rPr lang="en-US" baseline="0" dirty="0"/>
              <a:t> </a:t>
            </a:r>
            <a:r>
              <a:rPr lang="en-US" baseline="0" dirty="0" err="1"/>
              <a:t>tac</a:t>
            </a:r>
            <a:r>
              <a:rPr lang="en-US" baseline="0" dirty="0"/>
              <a:t> dong </a:t>
            </a:r>
            <a:r>
              <a:rPr lang="en-US" baseline="0" dirty="0" err="1"/>
              <a:t>truoc</a:t>
            </a:r>
            <a:r>
              <a:rPr lang="en-US" baseline="0" dirty="0"/>
              <a:t> </a:t>
            </a:r>
            <a:r>
              <a:rPr lang="en-US" baseline="0" dirty="0" err="1"/>
              <a:t>sau</a:t>
            </a:r>
            <a:r>
              <a:rPr lang="en-US" baseline="0" dirty="0"/>
              <a:t> do </a:t>
            </a:r>
            <a:r>
              <a:rPr lang="en-US" baseline="0" dirty="0" err="1"/>
              <a:t>chuan</a:t>
            </a:r>
            <a:r>
              <a:rPr lang="en-US" baseline="0" dirty="0"/>
              <a:t> dap an</a:t>
            </a:r>
            <a:endParaRPr lang="en-US" dirty="0"/>
          </a:p>
        </p:txBody>
      </p:sp>
      <p:sp>
        <p:nvSpPr>
          <p:cNvPr id="4" name="Slide Number Placeholder 3"/>
          <p:cNvSpPr>
            <a:spLocks noGrp="1"/>
          </p:cNvSpPr>
          <p:nvPr>
            <p:ph type="sldNum" sz="quarter" idx="10"/>
          </p:nvPr>
        </p:nvSpPr>
        <p:spPr/>
        <p:txBody>
          <a:bodyPr/>
          <a:lstStyle/>
          <a:p>
            <a:fld id="{067A2E3D-B53C-42B8-8EB9-1D2F65C9E155}" type="slidenum">
              <a:rPr lang="en-US" smtClean="0"/>
              <a:t>5</a:t>
            </a:fld>
            <a:endParaRPr lang="en-US"/>
          </a:p>
        </p:txBody>
      </p:sp>
    </p:spTree>
    <p:extLst>
      <p:ext uri="{BB962C8B-B14F-4D97-AF65-F5344CB8AC3E}">
        <p14:creationId xmlns:p14="http://schemas.microsoft.com/office/powerpoint/2010/main" val="119272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4.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4.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4.jpeg"/><Relationship Id="rId9"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4.jpeg"/><Relationship Id="rId9" Type="http://schemas.openxmlformats.org/officeDocument/2006/relationships/image" Target="../media/image20.gif"/></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4.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4.jpeg"/><Relationship Id="rId9"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4.jpeg"/><Relationship Id="rId9"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4.jpe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457201"/>
            <a:ext cx="4474760" cy="2286000"/>
          </a:xfrm>
          <a:prstGeom prst="wedgeRoundRectCallout">
            <a:avLst>
              <a:gd name="adj1" fmla="val 24769"/>
              <a:gd name="adj2" fmla="val 10214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476577"/>
            <a:ext cx="3875966" cy="2266623"/>
          </a:xfrm>
          <a:prstGeom prst="cloudCallout">
            <a:avLst>
              <a:gd name="adj1" fmla="val -21308"/>
              <a:gd name="adj2" fmla="val 84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838200"/>
            <a:ext cx="3276600" cy="1477328"/>
          </a:xfrm>
          <a:prstGeom prst="rect">
            <a:avLst/>
          </a:prstGeom>
        </p:spPr>
        <p:txBody>
          <a:bodyPr wrap="square">
            <a:spAutoFit/>
          </a:bodyPr>
          <a:lstStyle/>
          <a:p>
            <a:pPr algn="ctr"/>
            <a:r>
              <a:rPr lang="vi-VN" i="1" dirty="0">
                <a:solidFill>
                  <a:srgbClr val="FF0000"/>
                </a:solidFill>
                <a:latin typeface="Cambria" panose="02040503050406030204" pitchFamily="18" charset="0"/>
                <a:ea typeface="Cambria" panose="02040503050406030204" pitchFamily="18" charset="0"/>
              </a:rPr>
              <a:t>Quan sát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sau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hiểu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của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địa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nấm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đá</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đồng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bằng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được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tạo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thành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 do </a:t>
            </a:r>
            <a:r>
              <a:rPr lang="en-US" i="1" dirty="0" err="1">
                <a:solidFill>
                  <a:srgbClr val="FF0000"/>
                </a:solidFill>
                <a:latin typeface="Cambria" panose="02040503050406030204" pitchFamily="18" charset="0"/>
                <a:ea typeface="Cambria" panose="02040503050406030204" pitchFamily="18" charset="0"/>
              </a:rPr>
              <a:t>tác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động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của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nhân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tố</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tự</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nào</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364440" y="609600"/>
            <a:ext cx="4474760" cy="1938992"/>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nấm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động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mòn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khoét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mòn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gió</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đồng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động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dòng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nước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tụ</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nên</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12" name="TextBox 11"/>
          <p:cNvSpPr txBox="1"/>
          <p:nvPr/>
        </p:nvSpPr>
        <p:spPr>
          <a:xfrm>
            <a:off x="876299" y="6237818"/>
            <a:ext cx="7810501" cy="384721"/>
          </a:xfrm>
          <a:prstGeom prst="rect">
            <a:avLst/>
          </a:prstGeom>
          <a:noFill/>
        </p:spPr>
        <p:txBody>
          <a:bodyPr wrap="square" rtlCol="0">
            <a:spAutoFit/>
          </a:bodyPr>
          <a:lstStyle/>
          <a:p>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Nấm</a:t>
            </a: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đá</a:t>
            </a: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Đồng</a:t>
            </a: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bằng</a:t>
            </a: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sông</a:t>
            </a: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Cửu</a:t>
            </a:r>
            <a:r>
              <a:rPr lang="en-US" sz="1900" b="1" dirty="0">
                <a:solidFill>
                  <a:srgbClr val="FF0000"/>
                </a:solidFill>
                <a:latin typeface="Cambria" panose="02040503050406030204" pitchFamily="18" charset="0"/>
                <a:ea typeface="Cambria" panose="02040503050406030204" pitchFamily="18" charset="0"/>
              </a:rPr>
              <a:t> Long</a:t>
            </a:r>
          </a:p>
        </p:txBody>
      </p:sp>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1" y="4030720"/>
            <a:ext cx="2590800" cy="2092798"/>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4030720"/>
            <a:ext cx="2514599" cy="2092798"/>
          </a:xfrm>
          <a:prstGeom prst="rect">
            <a:avLst/>
          </a:prstGeom>
          <a:ln>
            <a:solidFill>
              <a:srgbClr val="00FF00"/>
            </a:solidFill>
          </a:ln>
        </p:spPr>
      </p:pic>
    </p:spTree>
    <p:extLst>
      <p:ext uri="{BB962C8B-B14F-4D97-AF65-F5344CB8AC3E}">
        <p14:creationId xmlns:p14="http://schemas.microsoft.com/office/powerpoint/2010/main" val="24401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randombar(horizontal)">
                                      <p:cBhvr>
                                        <p:cTn id="48" dur="500"/>
                                        <p:tgtEl>
                                          <p:spTgt spid="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6" dur="500"/>
                                        <p:tgtEl>
                                          <p:spTgt spid="1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6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4000"/>
            <a:ext cx="3439710"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5 </a:t>
            </a:r>
            <a:r>
              <a:rPr lang="en-US" sz="2400" i="1" dirty="0" err="1">
                <a:solidFill>
                  <a:srgbClr val="FF0000"/>
                </a:solidFill>
                <a:latin typeface="Cambria" panose="02040503050406030204" pitchFamily="18" charset="0"/>
                <a:ea typeface="Cambria" panose="02040503050406030204" pitchFamily="18" charset="0"/>
              </a:rPr>
              <a:t>và</a:t>
            </a:r>
            <a:r>
              <a:rPr lang="en-US" sz="2400" i="1" dirty="0">
                <a:solidFill>
                  <a:srgbClr val="FF0000"/>
                </a:solidFill>
                <a:latin typeface="Cambria" panose="02040503050406030204" pitchFamily="18" charset="0"/>
                <a:ea typeface="Cambria" panose="02040503050406030204" pitchFamily="18" charset="0"/>
              </a:rPr>
              <a:t> </a:t>
            </a:r>
          </a:p>
          <a:p>
            <a:pPr algn="ctr"/>
            <a:r>
              <a:rPr lang="en-US" sz="2400" i="1" dirty="0" err="1">
                <a:solidFill>
                  <a:srgbClr val="FF0000"/>
                </a:solidFill>
                <a:latin typeface="Cambria" panose="02040503050406030204" pitchFamily="18" charset="0"/>
                <a:ea typeface="Cambria" panose="02040503050406030204" pitchFamily="18" charset="0"/>
              </a:rPr>
              <a:t>thông</a:t>
            </a:r>
            <a:r>
              <a:rPr lang="en-US" sz="2400" i="1" dirty="0">
                <a:solidFill>
                  <a:srgbClr val="FF0000"/>
                </a:solidFill>
                <a:latin typeface="Cambria" panose="02040503050406030204" pitchFamily="18" charset="0"/>
                <a:ea typeface="Cambria" panose="02040503050406030204" pitchFamily="18" charset="0"/>
              </a:rPr>
              <a:t> tin </a:t>
            </a:r>
            <a:r>
              <a:rPr lang="en-US" sz="2400" i="1" dirty="0" err="1">
                <a:solidFill>
                  <a:srgbClr val="FF0000"/>
                </a:solidFill>
                <a:latin typeface="Cambria" panose="02040503050406030204" pitchFamily="18" charset="0"/>
                <a:ea typeface="Cambria" panose="02040503050406030204" pitchFamily="18" charset="0"/>
              </a:rPr>
              <a:t>trong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bài</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trình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bày</a:t>
            </a:r>
            <a:endParaRPr lang="en-US" sz="2400" i="1" dirty="0">
              <a:solidFill>
                <a:srgbClr val="FF0000"/>
              </a:solidFill>
              <a:latin typeface="Cambria" panose="02040503050406030204" pitchFamily="18" charset="0"/>
              <a:ea typeface="Cambria" panose="02040503050406030204" pitchFamily="18" charset="0"/>
            </a:endParaRPr>
          </a:p>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quá</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trình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tạo</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núi</a:t>
            </a:r>
            <a:r>
              <a:rPr lang="en-US" sz="2400" i="1" dirty="0">
                <a:solidFill>
                  <a:srgbClr val="FF0000"/>
                </a:solidFill>
                <a:latin typeface="Cambria" panose="02040503050406030204" pitchFamily="18" charset="0"/>
                <a:ea typeface="Cambria" panose="02040503050406030204" pitchFamily="18" charset="0"/>
              </a:rPr>
              <a:t>.</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Hiện</a:t>
            </a:r>
            <a:r>
              <a:rPr lang="en-US" sz="2400" b="1" dirty="0">
                <a:solidFill>
                  <a:srgbClr val="0D30DD"/>
                </a:solidFill>
                <a:latin typeface="Cambria" pitchFamily="18" charset="0"/>
              </a:rPr>
              <a:t> </a:t>
            </a:r>
            <a:r>
              <a:rPr lang="en-US" sz="2400" b="1" dirty="0" err="1">
                <a:solidFill>
                  <a:srgbClr val="0D30DD"/>
                </a:solidFill>
                <a:latin typeface="Cambria" pitchFamily="18" charset="0"/>
              </a:rPr>
              <a:t>tượng</a:t>
            </a:r>
            <a:r>
              <a:rPr lang="en-US" sz="2400" b="1" dirty="0">
                <a:solidFill>
                  <a:srgbClr val="0D30DD"/>
                </a:solidFill>
                <a:latin typeface="Cambria" pitchFamily="18" charset="0"/>
              </a:rPr>
              <a:t> </a:t>
            </a:r>
            <a:r>
              <a:rPr lang="en-US" sz="2400" b="1" dirty="0" err="1">
                <a:solidFill>
                  <a:srgbClr val="0D30DD"/>
                </a:solidFill>
                <a:latin typeface="Cambria" pitchFamily="18" charset="0"/>
              </a:rPr>
              <a:t>tạo</a:t>
            </a:r>
            <a:r>
              <a:rPr lang="en-US" sz="2400" b="1" dirty="0">
                <a:solidFill>
                  <a:srgbClr val="0D30DD"/>
                </a:solidFill>
                <a:latin typeface="Cambria" pitchFamily="18" charset="0"/>
              </a:rPr>
              <a:t> </a:t>
            </a:r>
            <a:r>
              <a:rPr lang="en-US" sz="2400" b="1" dirty="0" err="1">
                <a:solidFill>
                  <a:srgbClr val="0D30DD"/>
                </a:solidFill>
                <a:latin typeface="Cambria" pitchFamily="18" charset="0"/>
              </a:rPr>
              <a:t>núi</a:t>
            </a:r>
            <a:endParaRPr lang="en-US" sz="2400" b="1" dirty="0">
              <a:solidFill>
                <a:srgbClr val="0D30DD"/>
              </a:solidFill>
              <a:latin typeface="Cambria" pitchFamily="18" charset="0"/>
            </a:endParaRPr>
          </a:p>
        </p:txBody>
      </p:sp>
      <p:sp>
        <p:nvSpPr>
          <p:cNvPr id="2" name="Rectangle 1"/>
          <p:cNvSpPr/>
          <p:nvPr/>
        </p:nvSpPr>
        <p:spPr>
          <a:xfrm>
            <a:off x="4318721" y="1295400"/>
            <a:ext cx="4520479" cy="218521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Trong quá trình di chuyển, các địa mảng có thể xô vào nhau hoặc tách xa nhau khiến cho các lớp đất đá ở đới tiếp giáp giữa các địa mảng bị dồn ép, uốn lên thành núi; hoặc bị đứt gãy, vật chất nóng chảy phun trào lên mặt đất tạo thành núi lửa. Đồng thời với quá trình nâng cao do nội sinh thì nó cũng chịu tác động phá huỷ của ngoại sinh.</a:t>
            </a:r>
          </a:p>
        </p:txBody>
      </p:sp>
      <p:pic>
        <p:nvPicPr>
          <p:cNvPr id="25" name="Picture 24" descr="Không có mô tả."/>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1111" t="-1" r="16482" b="4519"/>
          <a:stretch/>
        </p:blipFill>
        <p:spPr bwMode="auto">
          <a:xfrm>
            <a:off x="2590800" y="3810000"/>
            <a:ext cx="3784918" cy="2627608"/>
          </a:xfrm>
          <a:prstGeom prst="rect">
            <a:avLst/>
          </a:prstGeom>
          <a:noFill/>
          <a:ln>
            <a:solidFill>
              <a:srgbClr val="00F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8283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439710"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5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d</a:t>
            </a:r>
            <a:r>
              <a:rPr lang="vi-VN" sz="2100" i="1" dirty="0">
                <a:solidFill>
                  <a:srgbClr val="FF0000"/>
                </a:solidFill>
                <a:latin typeface="Cambria" panose="02040503050406030204" pitchFamily="18" charset="0"/>
                <a:ea typeface="Cambria" panose="02040503050406030204" pitchFamily="18" charset="0"/>
              </a:rPr>
              <a:t>ựa vào thời gian hình thành người ta phân núi làm những loại nào?</a:t>
            </a:r>
            <a:endParaRPr lang="en-US" sz="21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Hiện</a:t>
            </a:r>
            <a:r>
              <a:rPr lang="en-US" sz="2400" b="1" dirty="0">
                <a:solidFill>
                  <a:srgbClr val="0D30DD"/>
                </a:solidFill>
                <a:latin typeface="Cambria" pitchFamily="18" charset="0"/>
              </a:rPr>
              <a:t> </a:t>
            </a:r>
            <a:r>
              <a:rPr lang="en-US" sz="2400" b="1" dirty="0" err="1">
                <a:solidFill>
                  <a:srgbClr val="0D30DD"/>
                </a:solidFill>
                <a:latin typeface="Cambria" pitchFamily="18" charset="0"/>
              </a:rPr>
              <a:t>tượng</a:t>
            </a:r>
            <a:r>
              <a:rPr lang="en-US" sz="2400" b="1" dirty="0">
                <a:solidFill>
                  <a:srgbClr val="0D30DD"/>
                </a:solidFill>
                <a:latin typeface="Cambria" pitchFamily="18" charset="0"/>
              </a:rPr>
              <a:t> </a:t>
            </a:r>
            <a:r>
              <a:rPr lang="en-US" sz="2400" b="1" dirty="0" err="1">
                <a:solidFill>
                  <a:srgbClr val="0D30DD"/>
                </a:solidFill>
                <a:latin typeface="Cambria" pitchFamily="18" charset="0"/>
              </a:rPr>
              <a:t>tạo</a:t>
            </a:r>
            <a:r>
              <a:rPr lang="en-US" sz="2400" b="1" dirty="0">
                <a:solidFill>
                  <a:srgbClr val="0D30DD"/>
                </a:solidFill>
                <a:latin typeface="Cambria" pitchFamily="18" charset="0"/>
              </a:rPr>
              <a:t> </a:t>
            </a:r>
            <a:r>
              <a:rPr lang="en-US" sz="2400" b="1" dirty="0" err="1">
                <a:solidFill>
                  <a:srgbClr val="0D30DD"/>
                </a:solidFill>
                <a:latin typeface="Cambria" pitchFamily="18" charset="0"/>
              </a:rPr>
              <a:t>núi</a:t>
            </a:r>
            <a:endParaRPr lang="en-US" sz="2400" b="1" dirty="0">
              <a:solidFill>
                <a:srgbClr val="0D30DD"/>
              </a:solidFill>
              <a:latin typeface="Cambria" pitchFamily="18" charset="0"/>
            </a:endParaRPr>
          </a:p>
        </p:txBody>
      </p:sp>
      <p:sp>
        <p:nvSpPr>
          <p:cNvPr id="2" name="Rectangle 1"/>
          <p:cNvSpPr/>
          <p:nvPr/>
        </p:nvSpPr>
        <p:spPr>
          <a:xfrm>
            <a:off x="4343400" y="1447800"/>
            <a:ext cx="4520479"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Phân làm 2 loại: </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N</a:t>
            </a:r>
            <a:r>
              <a:rPr lang="vi-VN" sz="2200" dirty="0">
                <a:latin typeface="Cambria" panose="02040503050406030204" pitchFamily="18" charset="0"/>
                <a:ea typeface="Cambria" panose="02040503050406030204" pitchFamily="18" charset="0"/>
              </a:rPr>
              <a:t>úi già hình thành cách đây hàng trăm triệu năm</a:t>
            </a:r>
            <a:r>
              <a:rPr lang="en-US" sz="2200" dirty="0">
                <a:latin typeface="Cambria" panose="02040503050406030204" pitchFamily="18" charset="0"/>
                <a:ea typeface="Cambria" panose="02040503050406030204" pitchFamily="18" charset="0"/>
              </a:rPr>
              <a:t>.</a:t>
            </a:r>
          </a:p>
          <a:p>
            <a:pPr algn="just"/>
            <a:r>
              <a:rPr lang="en-US" sz="2200" dirty="0">
                <a:latin typeface="Cambria" panose="02040503050406030204" pitchFamily="18" charset="0"/>
                <a:ea typeface="Cambria" panose="02040503050406030204" pitchFamily="18" charset="0"/>
              </a:rPr>
              <a:t>- N</a:t>
            </a:r>
            <a:r>
              <a:rPr lang="vi-VN" sz="2200" dirty="0">
                <a:latin typeface="Cambria" panose="02040503050406030204" pitchFamily="18" charset="0"/>
                <a:ea typeface="Cambria" panose="02040503050406030204" pitchFamily="18" charset="0"/>
              </a:rPr>
              <a:t>úi trẻ hình thành cách đây vài chục triệu năm.</a:t>
            </a:r>
          </a:p>
        </p:txBody>
      </p:sp>
      <p:pic>
        <p:nvPicPr>
          <p:cNvPr id="25" name="Picture 24" descr="Không có mô tả."/>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1111" t="-1" r="16482" b="4519"/>
          <a:stretch/>
        </p:blipFill>
        <p:spPr bwMode="auto">
          <a:xfrm>
            <a:off x="2590800" y="3810000"/>
            <a:ext cx="3784918" cy="2627608"/>
          </a:xfrm>
          <a:prstGeom prst="rect">
            <a:avLst/>
          </a:prstGeom>
          <a:noFill/>
          <a:ln>
            <a:solidFill>
              <a:srgbClr val="00F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385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6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69928"/>
            <a:ext cx="3439710" cy="155427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ảnh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sau</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p>
          <a:p>
            <a:pPr algn="ct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em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n</a:t>
            </a:r>
            <a:r>
              <a:rPr lang="vi-VN" sz="1900" i="1" dirty="0">
                <a:solidFill>
                  <a:srgbClr val="FF0000"/>
                </a:solidFill>
                <a:latin typeface="Cambria" panose="02040503050406030204" pitchFamily="18" charset="0"/>
                <a:ea typeface="Cambria" panose="02040503050406030204" pitchFamily="18" charset="0"/>
              </a:rPr>
              <a:t>goại sinh có vai trò như thế nào trong việc làm biến đổi </a:t>
            </a:r>
            <a:endParaRPr lang="en-US" sz="1900" i="1" dirty="0">
              <a:solidFill>
                <a:srgbClr val="FF0000"/>
              </a:solidFill>
              <a:latin typeface="Cambria" panose="02040503050406030204" pitchFamily="18" charset="0"/>
              <a:ea typeface="Cambria" panose="02040503050406030204" pitchFamily="18" charset="0"/>
            </a:endParaRPr>
          </a:p>
          <a:p>
            <a:pPr algn="ctr"/>
            <a:r>
              <a:rPr lang="vi-VN" sz="1900" i="1" dirty="0">
                <a:solidFill>
                  <a:srgbClr val="FF0000"/>
                </a:solidFill>
                <a:latin typeface="Cambria" panose="02040503050406030204" pitchFamily="18" charset="0"/>
                <a:ea typeface="Cambria" panose="02040503050406030204" pitchFamily="18" charset="0"/>
              </a:rPr>
              <a:t>hình dạng của núi.</a:t>
            </a:r>
            <a:endParaRPr lang="en-US" sz="19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Hiện</a:t>
            </a:r>
            <a:r>
              <a:rPr lang="en-US" sz="2400" b="1" dirty="0">
                <a:solidFill>
                  <a:srgbClr val="0D30DD"/>
                </a:solidFill>
                <a:latin typeface="Cambria" pitchFamily="18" charset="0"/>
              </a:rPr>
              <a:t> </a:t>
            </a:r>
            <a:r>
              <a:rPr lang="en-US" sz="2400" b="1" dirty="0" err="1">
                <a:solidFill>
                  <a:srgbClr val="0D30DD"/>
                </a:solidFill>
                <a:latin typeface="Cambria" pitchFamily="18" charset="0"/>
              </a:rPr>
              <a:t>tượng</a:t>
            </a:r>
            <a:r>
              <a:rPr lang="en-US" sz="2400" b="1" dirty="0">
                <a:solidFill>
                  <a:srgbClr val="0D30DD"/>
                </a:solidFill>
                <a:latin typeface="Cambria" pitchFamily="18" charset="0"/>
              </a:rPr>
              <a:t> </a:t>
            </a:r>
            <a:r>
              <a:rPr lang="en-US" sz="2400" b="1" dirty="0" err="1">
                <a:solidFill>
                  <a:srgbClr val="0D30DD"/>
                </a:solidFill>
                <a:latin typeface="Cambria" pitchFamily="18" charset="0"/>
              </a:rPr>
              <a:t>tạo</a:t>
            </a:r>
            <a:r>
              <a:rPr lang="en-US" sz="2400" b="1" dirty="0">
                <a:solidFill>
                  <a:srgbClr val="0D30DD"/>
                </a:solidFill>
                <a:latin typeface="Cambria" pitchFamily="18" charset="0"/>
              </a:rPr>
              <a:t> </a:t>
            </a:r>
            <a:r>
              <a:rPr lang="en-US" sz="2400" b="1" dirty="0" err="1">
                <a:solidFill>
                  <a:srgbClr val="0D30DD"/>
                </a:solidFill>
                <a:latin typeface="Cambria" pitchFamily="18" charset="0"/>
              </a:rPr>
              <a:t>núi</a:t>
            </a:r>
            <a:endParaRPr lang="en-US" sz="2400" b="1" dirty="0">
              <a:solidFill>
                <a:srgbClr val="0D30DD"/>
              </a:solidFill>
              <a:latin typeface="Cambria" pitchFamily="18" charset="0"/>
            </a:endParaRPr>
          </a:p>
        </p:txBody>
      </p:sp>
      <p:sp>
        <p:nvSpPr>
          <p:cNvPr id="2" name="Rectangle 1"/>
          <p:cNvSpPr/>
          <p:nvPr/>
        </p:nvSpPr>
        <p:spPr>
          <a:xfrm>
            <a:off x="4343400" y="1752600"/>
            <a:ext cx="4520479" cy="120032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Vai trò của ngoại sinh: có tác động phá hủy, san bằng, hạ thấp độ cao của núi.</a:t>
            </a:r>
          </a:p>
        </p:txBody>
      </p:sp>
      <p:grpSp>
        <p:nvGrpSpPr>
          <p:cNvPr id="25" name="Group 18"/>
          <p:cNvGrpSpPr>
            <a:grpSpLocks/>
          </p:cNvGrpSpPr>
          <p:nvPr/>
        </p:nvGrpSpPr>
        <p:grpSpPr bwMode="auto">
          <a:xfrm>
            <a:off x="2365292" y="3786345"/>
            <a:ext cx="4239173" cy="2753599"/>
            <a:chOff x="3504" y="480"/>
            <a:chExt cx="2561" cy="1128"/>
          </a:xfrm>
        </p:grpSpPr>
        <p:pic>
          <p:nvPicPr>
            <p:cNvPr id="26" name="Picture 18" descr="NL-nho1"/>
            <p:cNvPicPr>
              <a:picLocks noChangeAspect="1" noChangeArrowheads="1" noCrop="1"/>
            </p:cNvPicPr>
            <p:nvPr/>
          </p:nvPicPr>
          <p:blipFill>
            <a:blip r:embed="rId9"/>
            <a:srcRect/>
            <a:stretch>
              <a:fillRect/>
            </a:stretch>
          </p:blipFill>
          <p:spPr bwMode="auto">
            <a:xfrm>
              <a:off x="3504" y="480"/>
              <a:ext cx="2561" cy="1128"/>
            </a:xfrm>
            <a:prstGeom prst="rect">
              <a:avLst/>
            </a:prstGeom>
            <a:ln>
              <a:solidFill>
                <a:srgbClr val="00FF00"/>
              </a:solidFill>
              <a:headEnd/>
              <a:tailEnd/>
            </a:ln>
          </p:spPr>
          <p:style>
            <a:lnRef idx="1">
              <a:schemeClr val="accent5"/>
            </a:lnRef>
            <a:fillRef idx="2">
              <a:schemeClr val="accent5"/>
            </a:fillRef>
            <a:effectRef idx="1">
              <a:schemeClr val="accent5"/>
            </a:effectRef>
            <a:fontRef idx="minor">
              <a:schemeClr val="dk1"/>
            </a:fontRef>
          </p:style>
        </p:pic>
        <p:sp>
          <p:nvSpPr>
            <p:cNvPr id="27" name="Text Box 16"/>
            <p:cNvSpPr txBox="1">
              <a:spLocks noChangeArrowheads="1"/>
            </p:cNvSpPr>
            <p:nvPr/>
          </p:nvSpPr>
          <p:spPr bwMode="auto">
            <a:xfrm>
              <a:off x="4785" y="638"/>
              <a:ext cx="1279" cy="164"/>
            </a:xfrm>
            <a:prstGeom prst="rect">
              <a:avLst/>
            </a:prstGeom>
            <a:ln>
              <a:solidFill>
                <a:srgbClr val="00FF00"/>
              </a:solidFill>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Ngoại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sp>
          <p:nvSpPr>
            <p:cNvPr id="32" name="Text Box 17"/>
            <p:cNvSpPr txBox="1">
              <a:spLocks noChangeArrowheads="1"/>
            </p:cNvSpPr>
            <p:nvPr/>
          </p:nvSpPr>
          <p:spPr bwMode="auto">
            <a:xfrm>
              <a:off x="4837" y="1325"/>
              <a:ext cx="1217" cy="164"/>
            </a:xfrm>
            <a:prstGeom prst="rect">
              <a:avLst/>
            </a:prstGeom>
            <a:ln>
              <a:solidFill>
                <a:srgbClr val="00FF00"/>
              </a:solidFill>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774401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fade">
                                      <p:cBhvr>
                                        <p:cTn id="29" dur="500"/>
                                        <p:tgtEl>
                                          <p:spTgt spid="1036"/>
                                        </p:tgtEl>
                                      </p:cBhvr>
                                    </p:animEffect>
                                  </p:childTnLst>
                                </p:cTn>
                              </p:par>
                              <p:par>
                                <p:cTn id="30" presetID="10" presetClass="entr" presetSubtype="0" fill="hold" nodeType="with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36"/>
                                        </p:tgtEl>
                                        <p:attrNameLst>
                                          <p:attrName>r</p:attrName>
                                        </p:attrNameLst>
                                      </p:cBhvr>
                                    </p:animRot>
                                    <p:animRot by="-240000">
                                      <p:cBhvr>
                                        <p:cTn id="35" dur="200" fill="hold">
                                          <p:stCondLst>
                                            <p:cond delay="200"/>
                                          </p:stCondLst>
                                        </p:cTn>
                                        <p:tgtEl>
                                          <p:spTgt spid="1036"/>
                                        </p:tgtEl>
                                        <p:attrNameLst>
                                          <p:attrName>r</p:attrName>
                                        </p:attrNameLst>
                                      </p:cBhvr>
                                    </p:animRot>
                                    <p:animRot by="240000">
                                      <p:cBhvr>
                                        <p:cTn id="36" dur="200" fill="hold">
                                          <p:stCondLst>
                                            <p:cond delay="400"/>
                                          </p:stCondLst>
                                        </p:cTn>
                                        <p:tgtEl>
                                          <p:spTgt spid="1036"/>
                                        </p:tgtEl>
                                        <p:attrNameLst>
                                          <p:attrName>r</p:attrName>
                                        </p:attrNameLst>
                                      </p:cBhvr>
                                    </p:animRot>
                                    <p:animRot by="-240000">
                                      <p:cBhvr>
                                        <p:cTn id="37" dur="200" fill="hold">
                                          <p:stCondLst>
                                            <p:cond delay="600"/>
                                          </p:stCondLst>
                                        </p:cTn>
                                        <p:tgtEl>
                                          <p:spTgt spid="1036"/>
                                        </p:tgtEl>
                                        <p:attrNameLst>
                                          <p:attrName>r</p:attrName>
                                        </p:attrNameLst>
                                      </p:cBhvr>
                                    </p:animRot>
                                    <p:animRot by="120000">
                                      <p:cBhvr>
                                        <p:cTn id="38" dur="200" fill="hold">
                                          <p:stCondLst>
                                            <p:cond delay="800"/>
                                          </p:stCondLst>
                                        </p:cTn>
                                        <p:tgtEl>
                                          <p:spTgt spid="1036"/>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Hiện</a:t>
            </a:r>
            <a:r>
              <a:rPr lang="en-US" sz="2400" b="1" dirty="0">
                <a:solidFill>
                  <a:srgbClr val="0D30DD"/>
                </a:solidFill>
                <a:latin typeface="Cambria" pitchFamily="18" charset="0"/>
              </a:rPr>
              <a:t> </a:t>
            </a:r>
            <a:r>
              <a:rPr lang="en-US" sz="2400" b="1" dirty="0" err="1">
                <a:solidFill>
                  <a:srgbClr val="0D30DD"/>
                </a:solidFill>
                <a:latin typeface="Cambria" pitchFamily="18" charset="0"/>
              </a:rPr>
              <a:t>tượng</a:t>
            </a:r>
            <a:r>
              <a:rPr lang="en-US" sz="2400" b="1" dirty="0">
                <a:solidFill>
                  <a:srgbClr val="0D30DD"/>
                </a:solidFill>
                <a:latin typeface="Cambria" pitchFamily="18" charset="0"/>
              </a:rPr>
              <a:t> </a:t>
            </a:r>
            <a:r>
              <a:rPr lang="en-US" sz="2400" b="1" dirty="0" err="1">
                <a:solidFill>
                  <a:srgbClr val="0D30DD"/>
                </a:solidFill>
                <a:latin typeface="Cambria" pitchFamily="18" charset="0"/>
              </a:rPr>
              <a:t>tạo</a:t>
            </a:r>
            <a:r>
              <a:rPr lang="en-US" sz="2400" b="1" dirty="0">
                <a:solidFill>
                  <a:srgbClr val="0D30DD"/>
                </a:solidFill>
                <a:latin typeface="Cambria" pitchFamily="18" charset="0"/>
              </a:rPr>
              <a:t> </a:t>
            </a:r>
            <a:r>
              <a:rPr lang="en-US" sz="2400" b="1" dirty="0" err="1">
                <a:solidFill>
                  <a:srgbClr val="0D30DD"/>
                </a:solidFill>
                <a:latin typeface="Cambria" pitchFamily="18" charset="0"/>
              </a:rPr>
              <a:t>núi</a:t>
            </a:r>
            <a:endParaRPr lang="en-US" sz="2400" b="1" dirty="0">
              <a:solidFill>
                <a:srgbClr val="0D30DD"/>
              </a:solidFill>
              <a:latin typeface="Cambria" pitchFamily="18" charset="0"/>
            </a:endParaRPr>
          </a:p>
        </p:txBody>
      </p:sp>
      <p:sp>
        <p:nvSpPr>
          <p:cNvPr id="26" name="Rounded Rectangular Callout 25"/>
          <p:cNvSpPr/>
          <p:nvPr/>
        </p:nvSpPr>
        <p:spPr>
          <a:xfrm>
            <a:off x="362186" y="1676400"/>
            <a:ext cx="6876814" cy="3200400"/>
          </a:xfrm>
          <a:prstGeom prst="wedgeRoundRectCallout">
            <a:avLst>
              <a:gd name="adj1" fmla="val 46591"/>
              <a:gd name="adj2" fmla="val 738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457200" y="1905000"/>
            <a:ext cx="6705600" cy="2677656"/>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Trong quá trình di chuyển, các địa mảng có thể xô vào nhau hoặc tách xa nhau khiến cho các lớp đất đá ở đới tiếp giáp giữa các địa mảng bị dồn ép, uốn lên thành núi; hoặc bị đứt gãy, vật chất nóng chảy phun trào lên mặt đất tạo thành núi lửa. Đồng thời với quá trình nâng cao do nội sinh thì nó cũng chịu tác động phá huỷ của ngoại sinh.</a:t>
            </a:r>
          </a:p>
        </p:txBody>
      </p:sp>
    </p:spTree>
    <p:extLst>
      <p:ext uri="{BB962C8B-B14F-4D97-AF65-F5344CB8AC3E}">
        <p14:creationId xmlns:p14="http://schemas.microsoft.com/office/powerpoint/2010/main" val="19370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228600" y="5910263"/>
            <a:ext cx="5638800" cy="6429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609600" indent="-609600" algn="ctr">
              <a:spcBef>
                <a:spcPct val="20000"/>
              </a:spcBef>
              <a:defRPr/>
            </a:pPr>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endParaRPr lang="en-US" sz="2400" b="1" dirty="0">
              <a:latin typeface="Times New Roman" pitchFamily="18" charset="0"/>
              <a:cs typeface="Times New Roman" pitchFamily="18" charset="0"/>
            </a:endParaRPr>
          </a:p>
        </p:txBody>
      </p:sp>
      <p:sp>
        <p:nvSpPr>
          <p:cNvPr id="32780" name="Rectangle 12"/>
          <p:cNvSpPr>
            <a:spLocks noChangeArrowheads="1"/>
          </p:cNvSpPr>
          <p:nvPr/>
        </p:nvSpPr>
        <p:spPr bwMode="auto">
          <a:xfrm>
            <a:off x="228600" y="3759200"/>
            <a:ext cx="5638800" cy="533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609600" indent="-609600" algn="ctr">
              <a:spcBef>
                <a:spcPct val="20000"/>
              </a:spcBef>
              <a:buClr>
                <a:schemeClr val="hlink"/>
              </a:buClr>
              <a:buSzPct val="60000"/>
              <a:buFont typeface="Wingdings" pitchFamily="2" charset="2"/>
              <a:buNone/>
              <a:defRPr/>
            </a:pPr>
            <a:r>
              <a:rPr lang="en-US" sz="2400" b="1" dirty="0" err="1">
                <a:latin typeface="Times New Roman" pitchFamily="18" charset="0"/>
                <a:cs typeface="Times New Roman" pitchFamily="18" charset="0"/>
              </a:rPr>
              <a:t>B.Nếu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endParaRPr lang="en-US" sz="2400" b="1" dirty="0">
              <a:latin typeface="Times New Roman" pitchFamily="18" charset="0"/>
              <a:cs typeface="Times New Roman" pitchFamily="18" charset="0"/>
            </a:endParaRPr>
          </a:p>
        </p:txBody>
      </p:sp>
      <p:sp>
        <p:nvSpPr>
          <p:cNvPr id="32781" name="Rectangle 13"/>
          <p:cNvSpPr>
            <a:spLocks noChangeArrowheads="1"/>
          </p:cNvSpPr>
          <p:nvPr/>
        </p:nvSpPr>
        <p:spPr bwMode="auto">
          <a:xfrm>
            <a:off x="228600" y="1600200"/>
            <a:ext cx="5562600"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609600" indent="-609600" algn="ctr">
              <a:spcBef>
                <a:spcPct val="20000"/>
              </a:spcBef>
              <a:buClr>
                <a:schemeClr val="hlink"/>
              </a:buClr>
              <a:buSzPct val="60000"/>
              <a:buFont typeface="Wingdings" pitchFamily="2" charset="2"/>
              <a:buNone/>
              <a:defRPr/>
            </a:pPr>
            <a:r>
              <a:rPr lang="en-US" sz="2400" b="1" dirty="0" err="1">
                <a:latin typeface="Times New Roman" pitchFamily="18" charset="0"/>
                <a:cs typeface="Times New Roman" pitchFamily="18" charset="0"/>
              </a:rPr>
              <a:t>A.Nếu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endParaRPr lang="en-US" sz="2400" b="1" dirty="0">
              <a:latin typeface="Times New Roman" pitchFamily="18" charset="0"/>
              <a:cs typeface="Times New Roman" pitchFamily="18" charset="0"/>
            </a:endParaRPr>
          </a:p>
        </p:txBody>
      </p:sp>
      <p:sp>
        <p:nvSpPr>
          <p:cNvPr id="194572" name="Text Box 12"/>
          <p:cNvSpPr txBox="1">
            <a:spLocks noChangeArrowheads="1"/>
          </p:cNvSpPr>
          <p:nvPr/>
        </p:nvSpPr>
        <p:spPr bwMode="auto">
          <a:xfrm>
            <a:off x="304800" y="76200"/>
            <a:ext cx="8458200" cy="46166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defRPr/>
            </a:pPr>
            <a:r>
              <a:rPr lang="en-US" sz="2400" b="1" dirty="0">
                <a:solidFill>
                  <a:srgbClr val="FF0000"/>
                </a:solidFill>
                <a:latin typeface="Times New Roman" pitchFamily="18" charset="0"/>
                <a:cs typeface="Times New Roman" pitchFamily="18" charset="0"/>
              </a:rPr>
              <a:t>EM CÓ BIẾT?</a:t>
            </a:r>
          </a:p>
        </p:txBody>
      </p:sp>
      <p:grpSp>
        <p:nvGrpSpPr>
          <p:cNvPr id="2" name="Group 18"/>
          <p:cNvGrpSpPr>
            <a:grpSpLocks/>
          </p:cNvGrpSpPr>
          <p:nvPr/>
        </p:nvGrpSpPr>
        <p:grpSpPr bwMode="auto">
          <a:xfrm>
            <a:off x="5943600" y="762000"/>
            <a:ext cx="3200400" cy="1676400"/>
            <a:chOff x="3504" y="480"/>
            <a:chExt cx="2561" cy="1128"/>
          </a:xfrm>
        </p:grpSpPr>
        <p:pic>
          <p:nvPicPr>
            <p:cNvPr id="32786" name="Picture 18" descr="NL-nho1"/>
            <p:cNvPicPr>
              <a:picLocks noChangeAspect="1" noChangeArrowheads="1" noCrop="1"/>
            </p:cNvPicPr>
            <p:nvPr/>
          </p:nvPicPr>
          <p:blipFill>
            <a:blip r:embed="rId2"/>
            <a:srcRect/>
            <a:stretch>
              <a:fillRect/>
            </a:stretch>
          </p:blipFill>
          <p:spPr bwMode="auto">
            <a:xfrm>
              <a:off x="3504" y="480"/>
              <a:ext cx="2561" cy="1128"/>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194576" name="Text Box 16"/>
            <p:cNvSpPr txBox="1">
              <a:spLocks noChangeArrowheads="1"/>
            </p:cNvSpPr>
            <p:nvPr/>
          </p:nvSpPr>
          <p:spPr bwMode="auto">
            <a:xfrm>
              <a:off x="4785" y="537"/>
              <a:ext cx="1279" cy="267"/>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Ngoại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sp>
          <p:nvSpPr>
            <p:cNvPr id="194577" name="Text Box 17"/>
            <p:cNvSpPr txBox="1">
              <a:spLocks noChangeArrowheads="1"/>
            </p:cNvSpPr>
            <p:nvPr/>
          </p:nvSpPr>
          <p:spPr bwMode="auto">
            <a:xfrm>
              <a:off x="4845" y="1300"/>
              <a:ext cx="1217" cy="267"/>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grpSp>
      <p:grpSp>
        <p:nvGrpSpPr>
          <p:cNvPr id="3" name="Group 24"/>
          <p:cNvGrpSpPr>
            <a:grpSpLocks/>
          </p:cNvGrpSpPr>
          <p:nvPr/>
        </p:nvGrpSpPr>
        <p:grpSpPr bwMode="auto">
          <a:xfrm>
            <a:off x="5943600" y="3087688"/>
            <a:ext cx="3200400" cy="1484312"/>
            <a:chOff x="3216" y="1920"/>
            <a:chExt cx="2493" cy="1127"/>
          </a:xfrm>
        </p:grpSpPr>
        <p:pic>
          <p:nvPicPr>
            <p:cNvPr id="32782" name="Picture 14" descr="NL-bang"/>
            <p:cNvPicPr>
              <a:picLocks noChangeAspect="1" noChangeArrowheads="1" noCrop="1"/>
            </p:cNvPicPr>
            <p:nvPr/>
          </p:nvPicPr>
          <p:blipFill>
            <a:blip r:embed="rId3"/>
            <a:srcRect/>
            <a:stretch>
              <a:fillRect/>
            </a:stretch>
          </p:blipFill>
          <p:spPr bwMode="auto">
            <a:xfrm>
              <a:off x="3216" y="1920"/>
              <a:ext cx="2493" cy="1127"/>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194579" name="Text Box 19"/>
            <p:cNvSpPr txBox="1">
              <a:spLocks noChangeArrowheads="1"/>
            </p:cNvSpPr>
            <p:nvPr/>
          </p:nvSpPr>
          <p:spPr bwMode="auto">
            <a:xfrm>
              <a:off x="4522" y="2031"/>
              <a:ext cx="1187" cy="30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Ngoại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sp>
          <p:nvSpPr>
            <p:cNvPr id="194580" name="Text Box 20"/>
            <p:cNvSpPr txBox="1">
              <a:spLocks noChangeArrowheads="1"/>
            </p:cNvSpPr>
            <p:nvPr/>
          </p:nvSpPr>
          <p:spPr bwMode="auto">
            <a:xfrm>
              <a:off x="4522" y="2700"/>
              <a:ext cx="1054" cy="30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grpSp>
      <p:grpSp>
        <p:nvGrpSpPr>
          <p:cNvPr id="4" name="Group 23"/>
          <p:cNvGrpSpPr>
            <a:grpSpLocks/>
          </p:cNvGrpSpPr>
          <p:nvPr/>
        </p:nvGrpSpPr>
        <p:grpSpPr bwMode="auto">
          <a:xfrm>
            <a:off x="5943600" y="5143500"/>
            <a:ext cx="3200400" cy="1714500"/>
            <a:chOff x="3216" y="3192"/>
            <a:chExt cx="2493" cy="1128"/>
          </a:xfrm>
        </p:grpSpPr>
        <p:pic>
          <p:nvPicPr>
            <p:cNvPr id="32784" name="Picture 16" descr="NL-lon1"/>
            <p:cNvPicPr>
              <a:picLocks noChangeAspect="1" noChangeArrowheads="1" noCrop="1"/>
            </p:cNvPicPr>
            <p:nvPr/>
          </p:nvPicPr>
          <p:blipFill>
            <a:blip r:embed="rId4"/>
            <a:srcRect/>
            <a:stretch>
              <a:fillRect/>
            </a:stretch>
          </p:blipFill>
          <p:spPr bwMode="auto">
            <a:xfrm>
              <a:off x="3216" y="3192"/>
              <a:ext cx="2493" cy="1128"/>
            </a:xfrm>
            <a:prstGeom prst="rect">
              <a:avLst/>
            </a:prstGeom>
            <a:ln>
              <a:headEnd/>
              <a:tailEnd/>
            </a:ln>
          </p:spPr>
          <p:style>
            <a:lnRef idx="1">
              <a:schemeClr val="dk1"/>
            </a:lnRef>
            <a:fillRef idx="2">
              <a:schemeClr val="dk1"/>
            </a:fillRef>
            <a:effectRef idx="1">
              <a:schemeClr val="dk1"/>
            </a:effectRef>
            <a:fontRef idx="minor">
              <a:schemeClr val="dk1"/>
            </a:fontRef>
          </p:style>
        </p:pic>
        <p:sp>
          <p:nvSpPr>
            <p:cNvPr id="194581" name="Text Box 21"/>
            <p:cNvSpPr txBox="1">
              <a:spLocks noChangeArrowheads="1"/>
            </p:cNvSpPr>
            <p:nvPr/>
          </p:nvSpPr>
          <p:spPr bwMode="auto">
            <a:xfrm>
              <a:off x="4522" y="3288"/>
              <a:ext cx="1187" cy="261"/>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Ngoại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sp>
          <p:nvSpPr>
            <p:cNvPr id="194582" name="Text Box 22"/>
            <p:cNvSpPr txBox="1">
              <a:spLocks noChangeArrowheads="1"/>
            </p:cNvSpPr>
            <p:nvPr/>
          </p:nvSpPr>
          <p:spPr bwMode="auto">
            <a:xfrm>
              <a:off x="4463" y="3919"/>
              <a:ext cx="1056" cy="261"/>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71634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2781"/>
                                        </p:tgtEl>
                                        <p:attrNameLst>
                                          <p:attrName>style.visibility</p:attrName>
                                        </p:attrNameLst>
                                      </p:cBhvr>
                                      <p:to>
                                        <p:strVal val="visible"/>
                                      </p:to>
                                    </p:set>
                                    <p:anim calcmode="discrete" valueType="clr">
                                      <p:cBhvr override="childStyle">
                                        <p:cTn id="7" dur="80"/>
                                        <p:tgtEl>
                                          <p:spTgt spid="327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81"/>
                                        </p:tgtEl>
                                        <p:attrNameLst>
                                          <p:attrName>fillcolor</p:attrName>
                                        </p:attrNameLst>
                                      </p:cBhvr>
                                      <p:tavLst>
                                        <p:tav tm="0">
                                          <p:val>
                                            <p:clrVal>
                                              <a:schemeClr val="accent2"/>
                                            </p:clrVal>
                                          </p:val>
                                        </p:tav>
                                        <p:tav tm="50000">
                                          <p:val>
                                            <p:clrVal>
                                              <a:schemeClr val="hlink"/>
                                            </p:clrVal>
                                          </p:val>
                                        </p:tav>
                                      </p:tavLst>
                                    </p:anim>
                                    <p:set>
                                      <p:cBhvr>
                                        <p:cTn id="9" dur="80"/>
                                        <p:tgtEl>
                                          <p:spTgt spid="3278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32780"/>
                                        </p:tgtEl>
                                        <p:attrNameLst>
                                          <p:attrName>style.visibility</p:attrName>
                                        </p:attrNameLst>
                                      </p:cBhvr>
                                      <p:to>
                                        <p:strVal val="visible"/>
                                      </p:to>
                                    </p:set>
                                    <p:anim calcmode="discrete" valueType="clr">
                                      <p:cBhvr override="childStyle">
                                        <p:cTn id="20" dur="80"/>
                                        <p:tgtEl>
                                          <p:spTgt spid="3278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2780"/>
                                        </p:tgtEl>
                                        <p:attrNameLst>
                                          <p:attrName>fillcolor</p:attrName>
                                        </p:attrNameLst>
                                      </p:cBhvr>
                                      <p:tavLst>
                                        <p:tav tm="0">
                                          <p:val>
                                            <p:clrVal>
                                              <a:schemeClr val="accent2"/>
                                            </p:clrVal>
                                          </p:val>
                                        </p:tav>
                                        <p:tav tm="50000">
                                          <p:val>
                                            <p:clrVal>
                                              <a:schemeClr val="hlink"/>
                                            </p:clrVal>
                                          </p:val>
                                        </p:tav>
                                      </p:tavLst>
                                    </p:anim>
                                    <p:set>
                                      <p:cBhvr>
                                        <p:cTn id="22" dur="80"/>
                                        <p:tgtEl>
                                          <p:spTgt spid="3278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2771"/>
                                        </p:tgtEl>
                                        <p:attrNameLst>
                                          <p:attrName>style.visibility</p:attrName>
                                        </p:attrNameLst>
                                      </p:cBhvr>
                                      <p:to>
                                        <p:strVal val="visible"/>
                                      </p:to>
                                    </p:set>
                                    <p:anim calcmode="discrete" valueType="clr">
                                      <p:cBhvr override="childStyle">
                                        <p:cTn id="33" dur="80"/>
                                        <p:tgtEl>
                                          <p:spTgt spid="3277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2771"/>
                                        </p:tgtEl>
                                        <p:attrNameLst>
                                          <p:attrName>fillcolor</p:attrName>
                                        </p:attrNameLst>
                                      </p:cBhvr>
                                      <p:tavLst>
                                        <p:tav tm="0">
                                          <p:val>
                                            <p:clrVal>
                                              <a:schemeClr val="accent2"/>
                                            </p:clrVal>
                                          </p:val>
                                        </p:tav>
                                        <p:tav tm="50000">
                                          <p:val>
                                            <p:clrVal>
                                              <a:schemeClr val="hlink"/>
                                            </p:clrVal>
                                          </p:val>
                                        </p:tav>
                                      </p:tavLst>
                                    </p:anim>
                                    <p:set>
                                      <p:cBhvr>
                                        <p:cTn id="35" dur="80"/>
                                        <p:tgtEl>
                                          <p:spTgt spid="32771"/>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solidFill>
              <a:srgbClr val="00FF00"/>
            </a:solid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133600"/>
            <a:ext cx="3429000" cy="1477328"/>
          </a:xfrm>
          <a:prstGeom prst="rect">
            <a:avLst/>
          </a:prstGeom>
        </p:spPr>
        <p:txBody>
          <a:bodyPr wrap="square">
            <a:spAutoFit/>
          </a:bodyPr>
          <a:lstStyle/>
          <a:p>
            <a:pPr algn="ctr"/>
            <a:r>
              <a:rPr lang="en-US" i="1" dirty="0" err="1">
                <a:solidFill>
                  <a:srgbClr val="FF0000"/>
                </a:solidFill>
                <a:latin typeface="Cambria" panose="02040503050406030204" pitchFamily="18" charset="0"/>
                <a:ea typeface="Cambria" panose="02040503050406030204" pitchFamily="18" charset="0"/>
              </a:rPr>
              <a:t>Dựa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sau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kiến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thức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đã</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học</a:t>
            </a:r>
            <a:r>
              <a:rPr lang="en-US" i="1" dirty="0">
                <a:solidFill>
                  <a:srgbClr val="FF0000"/>
                </a:solidFill>
                <a:latin typeface="Cambria" panose="02040503050406030204" pitchFamily="18" charset="0"/>
                <a:ea typeface="Cambria" panose="02040503050406030204" pitchFamily="18" charset="0"/>
              </a:rPr>
              <a:t> </a:t>
            </a:r>
            <a:r>
              <a:rPr lang="vi-VN" i="1" dirty="0">
                <a:solidFill>
                  <a:srgbClr val="FF0000"/>
                </a:solidFill>
                <a:latin typeface="Cambria" panose="02040503050406030204" pitchFamily="18" charset="0"/>
                <a:ea typeface="Cambria" panose="02040503050406030204" pitchFamily="18" charset="0"/>
              </a:rPr>
              <a:t>em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nêu</a:t>
            </a:r>
            <a:r>
              <a:rPr lang="en-US" i="1" dirty="0">
                <a:solidFill>
                  <a:srgbClr val="FF0000"/>
                </a:solidFill>
                <a:latin typeface="Cambria" panose="02040503050406030204" pitchFamily="18" charset="0"/>
                <a:ea typeface="Cambria" panose="02040503050406030204" pitchFamily="18" charset="0"/>
              </a:rPr>
              <a:t> </a:t>
            </a:r>
            <a:r>
              <a:rPr lang="vi-VN" i="1" dirty="0">
                <a:solidFill>
                  <a:srgbClr val="FF0000"/>
                </a:solidFill>
                <a:latin typeface="Cambria" panose="02040503050406030204" pitchFamily="18" charset="0"/>
                <a:ea typeface="Cambria" panose="02040503050406030204" pitchFamily="18" charset="0"/>
              </a:rPr>
              <a:t>vai trò của quá trình nội sinh và ngoại sinh trong việc hình thành địa hình bề mặt Trái Đất.</a:t>
            </a:r>
            <a:endParaRPr lang="vi-VN" b="1"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971779"/>
            <a:ext cx="4398560" cy="1762021"/>
          </a:xfrm>
          <a:prstGeom prst="rect">
            <a:avLst/>
          </a:prstGeom>
        </p:spPr>
        <p:txBody>
          <a:bodyPr wrap="square">
            <a:spAutoFit/>
          </a:bodyPr>
          <a:lstStyle/>
          <a:p>
            <a:pPr algn="just"/>
            <a:r>
              <a:rPr lang="vi-VN" sz="1550" dirty="0">
                <a:latin typeface="Cambria" panose="02040503050406030204" pitchFamily="18" charset="0"/>
                <a:ea typeface="Cambria" panose="02040503050406030204" pitchFamily="18" charset="0"/>
              </a:rPr>
              <a:t>- Quá trình nội sinh làm di chuyển các mảng kiến tạo, nén ép các lớp đất đã làm cho chúng bị uốn lên, đứt gãy hoặc đẩy vật chất nóng ch</a:t>
            </a:r>
            <a:r>
              <a:rPr lang="en-US" sz="1550" dirty="0">
                <a:latin typeface="Cambria" panose="02040503050406030204" pitchFamily="18" charset="0"/>
                <a:ea typeface="Cambria" panose="02040503050406030204" pitchFamily="18" charset="0"/>
              </a:rPr>
              <a:t>ả</a:t>
            </a:r>
            <a:r>
              <a:rPr lang="vi-VN" sz="1550" dirty="0">
                <a:latin typeface="Cambria" panose="02040503050406030204" pitchFamily="18" charset="0"/>
                <a:ea typeface="Cambria" panose="02040503050406030204" pitchFamily="18" charset="0"/>
              </a:rPr>
              <a:t>y ở dưới sâu ra ngoài mặt đất tạo thành núi lửa, động đất,...</a:t>
            </a:r>
          </a:p>
          <a:p>
            <a:pPr algn="just"/>
            <a:r>
              <a:rPr lang="vi-VN" sz="1550" dirty="0">
                <a:latin typeface="Cambria" panose="02040503050406030204" pitchFamily="18" charset="0"/>
                <a:ea typeface="Cambria" panose="02040503050406030204" pitchFamily="18" charset="0"/>
              </a:rPr>
              <a:t>- Quá trình ngoại sinh có xu hướng phá vỡ, san bằng các địa hình do nội sinh tạo nên, đồng thời cũng tạo ra các dạng địa hình mới.</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grpSp>
        <p:nvGrpSpPr>
          <p:cNvPr id="27" name="Group 18"/>
          <p:cNvGrpSpPr>
            <a:grpSpLocks/>
          </p:cNvGrpSpPr>
          <p:nvPr/>
        </p:nvGrpSpPr>
        <p:grpSpPr bwMode="auto">
          <a:xfrm>
            <a:off x="2438400" y="4114800"/>
            <a:ext cx="4101092" cy="2408636"/>
            <a:chOff x="3504" y="480"/>
            <a:chExt cx="2561" cy="1128"/>
          </a:xfrm>
        </p:grpSpPr>
        <p:pic>
          <p:nvPicPr>
            <p:cNvPr id="32" name="Picture 18" descr="NL-nho1"/>
            <p:cNvPicPr>
              <a:picLocks noChangeAspect="1" noChangeArrowheads="1" noCrop="1"/>
            </p:cNvPicPr>
            <p:nvPr/>
          </p:nvPicPr>
          <p:blipFill>
            <a:blip r:embed="rId9"/>
            <a:srcRect/>
            <a:stretch>
              <a:fillRect/>
            </a:stretch>
          </p:blipFill>
          <p:spPr bwMode="auto">
            <a:xfrm>
              <a:off x="3504" y="480"/>
              <a:ext cx="2561" cy="1128"/>
            </a:xfrm>
            <a:prstGeom prst="rect">
              <a:avLst/>
            </a:prstGeom>
            <a:ln>
              <a:solidFill>
                <a:srgbClr val="00FF00"/>
              </a:solidFill>
              <a:headEnd/>
              <a:tailEnd/>
            </a:ln>
          </p:spPr>
          <p:style>
            <a:lnRef idx="1">
              <a:schemeClr val="accent5"/>
            </a:lnRef>
            <a:fillRef idx="2">
              <a:schemeClr val="accent5"/>
            </a:fillRef>
            <a:effectRef idx="1">
              <a:schemeClr val="accent5"/>
            </a:effectRef>
            <a:fontRef idx="minor">
              <a:schemeClr val="dk1"/>
            </a:fontRef>
          </p:style>
        </p:pic>
        <p:sp>
          <p:nvSpPr>
            <p:cNvPr id="34" name="Text Box 16"/>
            <p:cNvSpPr txBox="1">
              <a:spLocks noChangeArrowheads="1"/>
            </p:cNvSpPr>
            <p:nvPr/>
          </p:nvSpPr>
          <p:spPr bwMode="auto">
            <a:xfrm>
              <a:off x="4785" y="650"/>
              <a:ext cx="1279" cy="187"/>
            </a:xfrm>
            <a:prstGeom prst="rect">
              <a:avLst/>
            </a:prstGeom>
            <a:ln>
              <a:solidFill>
                <a:srgbClr val="00FF00"/>
              </a:solidFill>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Ngoại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sp>
          <p:nvSpPr>
            <p:cNvPr id="35" name="Text Box 17"/>
            <p:cNvSpPr txBox="1">
              <a:spLocks noChangeArrowheads="1"/>
            </p:cNvSpPr>
            <p:nvPr/>
          </p:nvSpPr>
          <p:spPr bwMode="auto">
            <a:xfrm>
              <a:off x="4845" y="1300"/>
              <a:ext cx="1217" cy="187"/>
            </a:xfrm>
            <a:prstGeom prst="rect">
              <a:avLst/>
            </a:prstGeom>
            <a:ln>
              <a:solidFill>
                <a:srgbClr val="00FF00"/>
              </a:solidFill>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solidFill>
              <a:srgbClr val="00FF00"/>
            </a:solid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57400"/>
            <a:ext cx="342900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5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kiến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thức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đã</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học</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nêu</a:t>
            </a:r>
            <a:r>
              <a:rPr lang="vi-VN" sz="2000" i="1" dirty="0">
                <a:solidFill>
                  <a:srgbClr val="FF0000"/>
                </a:solidFill>
                <a:latin typeface="Cambria" panose="02040503050406030204" pitchFamily="18" charset="0"/>
                <a:ea typeface="Cambria" panose="02040503050406030204" pitchFamily="18" charset="0"/>
              </a:rPr>
              <a:t> tác động đồng thời của quá trình nội sinh và ngoại sinh trong </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hiện tượng tạo núi.</a:t>
            </a:r>
            <a:endParaRPr lang="vi-VN" sz="2000" b="1"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971779"/>
            <a:ext cx="4398560" cy="1762021"/>
          </a:xfrm>
          <a:prstGeom prst="rect">
            <a:avLst/>
          </a:prstGeom>
        </p:spPr>
        <p:txBody>
          <a:bodyPr wrap="square">
            <a:spAutoFit/>
          </a:bodyPr>
          <a:lstStyle/>
          <a:p>
            <a:pPr algn="just"/>
            <a:r>
              <a:rPr lang="vi-VN" sz="1550" dirty="0">
                <a:latin typeface="Cambria" panose="02040503050406030204" pitchFamily="18" charset="0"/>
                <a:ea typeface="Cambria" panose="02040503050406030204" pitchFamily="18" charset="0"/>
              </a:rPr>
              <a:t>Trong quá trình di chuyển, các địa mảng có thể xô vào nhau hoặc tách xa nhau khiến cho các lớp đất đá ở đới tiếp giáp giữa các địa mảng bị dồn ép, uốn lên thành núi; hoặc bị đứt gãy, vật chất nóng chảy phun trào lên mặt đất tạo thành núi lửa. Đồng thời với quá trình nâng cao do nội sinh thì nó cũng chịu tác động phá huỷ của ngoại sinh.</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descr="Không có mô tả."/>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1111" t="-1" r="16482" b="4519"/>
          <a:stretch/>
        </p:blipFill>
        <p:spPr bwMode="auto">
          <a:xfrm>
            <a:off x="2590800" y="3962400"/>
            <a:ext cx="3784918" cy="2627608"/>
          </a:xfrm>
          <a:prstGeom prst="rect">
            <a:avLst/>
          </a:prstGeom>
          <a:noFill/>
          <a:ln>
            <a:solidFill>
              <a:srgbClr val="00F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509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solidFill>
              <a:srgbClr val="00FF00"/>
            </a:solid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73295"/>
            <a:ext cx="3429000" cy="1508105"/>
          </a:xfrm>
          <a:prstGeom prst="rect">
            <a:avLst/>
          </a:prstGeom>
        </p:spPr>
        <p:txBody>
          <a:bodyPr wrap="square">
            <a:spAutoFit/>
          </a:bodyPr>
          <a:lstStyle/>
          <a:p>
            <a:pPr algn="ctr"/>
            <a:r>
              <a:rPr lang="en-US" sz="2300" i="1" dirty="0">
                <a:solidFill>
                  <a:srgbClr val="FF0000"/>
                </a:solidFill>
                <a:latin typeface="Cambria" panose="02040503050406030204" pitchFamily="18" charset="0"/>
                <a:ea typeface="Cambria" panose="02040503050406030204" pitchFamily="18" charset="0"/>
              </a:rPr>
              <a:t>E</a:t>
            </a:r>
            <a:r>
              <a:rPr lang="vi-VN" sz="2300" i="1" dirty="0">
                <a:solidFill>
                  <a:srgbClr val="FF0000"/>
                </a:solidFill>
                <a:latin typeface="Cambria" panose="02040503050406030204" pitchFamily="18" charset="0"/>
                <a:ea typeface="Cambria" panose="02040503050406030204" pitchFamily="18" charset="0"/>
              </a:rPr>
              <a:t>m hãy thu thập thông tin, hình ảnh về một số dạng địa hình do gió, nước tạo thành ở nước ta.</a:t>
            </a:r>
            <a:endParaRPr lang="vi-VN" sz="2300" b="1"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26" descr="ĐỒI CÁT ĐỎ MŨI NÉ- ĐỒI CÁT BAY- ĐỒI CÁT HỒNG - DU LỊCH PHAN THIẾT"/>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54538" y="1738630"/>
            <a:ext cx="4208462" cy="1918970"/>
          </a:xfrm>
          <a:prstGeom prst="rect">
            <a:avLst/>
          </a:prstGeom>
          <a:noFill/>
          <a:ln>
            <a:solidFill>
              <a:srgbClr val="00FF00"/>
            </a:solidFill>
          </a:ln>
        </p:spPr>
      </p:pic>
      <p:sp>
        <p:nvSpPr>
          <p:cNvPr id="2" name="Rectangle 1"/>
          <p:cNvSpPr/>
          <p:nvPr/>
        </p:nvSpPr>
        <p:spPr>
          <a:xfrm>
            <a:off x="4554538" y="3689390"/>
            <a:ext cx="4208462" cy="3016210"/>
          </a:xfrm>
          <a:prstGeom prst="rect">
            <a:avLst/>
          </a:prstGeom>
        </p:spPr>
        <p:txBody>
          <a:bodyPr wrap="square">
            <a:spAutoFit/>
          </a:bodyPr>
          <a:lstStyle/>
          <a:p>
            <a:pPr algn="ctr"/>
            <a:r>
              <a:rPr lang="en-US" sz="1900" b="1" dirty="0" err="1">
                <a:latin typeface="Cambria" panose="02040503050406030204" pitchFamily="18" charset="0"/>
                <a:ea typeface="Cambria" panose="02040503050406030204" pitchFamily="18" charset="0"/>
              </a:rPr>
              <a:t>Đồi</a:t>
            </a:r>
            <a:r>
              <a:rPr lang="en-US" sz="1900" b="1" dirty="0">
                <a:latin typeface="Cambria" panose="02040503050406030204" pitchFamily="18" charset="0"/>
                <a:ea typeface="Cambria" panose="02040503050406030204" pitchFamily="18" charset="0"/>
              </a:rPr>
              <a:t> </a:t>
            </a:r>
            <a:r>
              <a:rPr lang="en-US" sz="1900" b="1" dirty="0" err="1">
                <a:latin typeface="Cambria" panose="02040503050406030204" pitchFamily="18" charset="0"/>
                <a:ea typeface="Cambria" panose="02040503050406030204" pitchFamily="18" charset="0"/>
              </a:rPr>
              <a:t>Cát</a:t>
            </a:r>
            <a:r>
              <a:rPr lang="en-US" sz="1900" b="1" dirty="0">
                <a:latin typeface="Cambria" panose="02040503050406030204" pitchFamily="18" charset="0"/>
                <a:ea typeface="Cambria" panose="02040503050406030204" pitchFamily="18" charset="0"/>
              </a:rPr>
              <a:t> Bay</a:t>
            </a:r>
            <a:endParaRPr lang="en-US"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Có</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tên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gọi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là</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Đồi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Cát</a:t>
            </a:r>
            <a:r>
              <a:rPr lang="en-US" sz="1900" dirty="0">
                <a:latin typeface="Cambria" panose="02040503050406030204" pitchFamily="18" charset="0"/>
                <a:ea typeface="Cambria" panose="02040503050406030204" pitchFamily="18" charset="0"/>
              </a:rPr>
              <a:t> Bay </a:t>
            </a:r>
            <a:r>
              <a:rPr lang="en-US" sz="1900" dirty="0" err="1">
                <a:latin typeface="Cambria" panose="02040503050406030204" pitchFamily="18" charset="0"/>
                <a:ea typeface="Cambria" panose="02040503050406030204" pitchFamily="18" charset="0"/>
              </a:rPr>
              <a:t>bởi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hình</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dáng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của</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nó</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thay</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đổi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liên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tục</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theo</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từng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ngày</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từng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giờ</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Việc</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tạo</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nên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hình</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dáng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trăm</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hình</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trăm</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dáng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của</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cát</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là</a:t>
            </a:r>
            <a:r>
              <a:rPr lang="en-US" sz="1900" dirty="0">
                <a:latin typeface="Cambria" panose="02040503050406030204" pitchFamily="18" charset="0"/>
                <a:ea typeface="Cambria" panose="02040503050406030204" pitchFamily="18" charset="0"/>
              </a:rPr>
              <a:t> do </a:t>
            </a:r>
            <a:r>
              <a:rPr lang="en-US" sz="1900" dirty="0" err="1">
                <a:latin typeface="Cambria" panose="02040503050406030204" pitchFamily="18" charset="0"/>
                <a:ea typeface="Cambria" panose="02040503050406030204" pitchFamily="18" charset="0"/>
              </a:rPr>
              <a:t>gió</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bào</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mòn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và</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thổi</a:t>
            </a:r>
            <a:r>
              <a:rPr lang="en-US" sz="1900" dirty="0">
                <a:latin typeface="Cambria" panose="02040503050406030204" pitchFamily="18" charset="0"/>
                <a:ea typeface="Cambria" panose="02040503050406030204" pitchFamily="18" charset="0"/>
              </a:rPr>
              <a:t> bay </a:t>
            </a:r>
            <a:r>
              <a:rPr lang="en-US" sz="1900" dirty="0" err="1">
                <a:latin typeface="Cambria" panose="02040503050406030204" pitchFamily="18" charset="0"/>
                <a:ea typeface="Cambria" panose="02040503050406030204" pitchFamily="18" charset="0"/>
              </a:rPr>
              <a:t>lớp</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cát</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mỏng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manh</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phía</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trên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Đây</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là</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điểm</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tham</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quan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thu</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hút</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khá</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nhiều</a:t>
            </a:r>
            <a:r>
              <a:rPr lang="en-US" sz="1900" dirty="0">
                <a:latin typeface="Cambria" panose="02040503050406030204" pitchFamily="18" charset="0"/>
                <a:ea typeface="Cambria" panose="02040503050406030204" pitchFamily="18" charset="0"/>
              </a:rPr>
              <a:t> du </a:t>
            </a:r>
            <a:r>
              <a:rPr lang="en-US" sz="1900" dirty="0" err="1">
                <a:latin typeface="Cambria" panose="02040503050406030204" pitchFamily="18" charset="0"/>
                <a:ea typeface="Cambria" panose="02040503050406030204" pitchFamily="18" charset="0"/>
              </a:rPr>
              <a:t>khách</a:t>
            </a:r>
            <a:r>
              <a:rPr lang="en-US" sz="1900" dirty="0">
                <a:latin typeface="Cambria" panose="02040503050406030204" pitchFamily="18" charset="0"/>
                <a:ea typeface="Cambria" panose="02040503050406030204" pitchFamily="18" charset="0"/>
              </a:rPr>
              <a:t> do </a:t>
            </a:r>
            <a:r>
              <a:rPr lang="en-US" sz="1900" dirty="0" err="1">
                <a:latin typeface="Cambria" panose="02040503050406030204" pitchFamily="18" charset="0"/>
                <a:ea typeface="Cambria" panose="02040503050406030204" pitchFamily="18" charset="0"/>
              </a:rPr>
              <a:t>hình</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dáng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màu</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sắc</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đẹp</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của</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cát</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và</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tầm</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nhìn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ra</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biển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tuyệt</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đẹp</a:t>
            </a:r>
            <a:r>
              <a:rPr lang="en-US" sz="1900" dirty="0">
                <a:latin typeface="Cambria" panose="02040503050406030204" pitchFamily="18" charset="0"/>
                <a:ea typeface="Cambria" panose="02040503050406030204" pitchFamily="18" charset="0"/>
              </a:rPr>
              <a:t>.</a:t>
            </a:r>
            <a:endParaRPr lang="en-US" sz="19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1233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solidFill>
              <a:srgbClr val="00FF00"/>
            </a:solid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73295"/>
            <a:ext cx="3429000" cy="1508105"/>
          </a:xfrm>
          <a:prstGeom prst="rect">
            <a:avLst/>
          </a:prstGeom>
        </p:spPr>
        <p:txBody>
          <a:bodyPr wrap="square">
            <a:spAutoFit/>
          </a:bodyPr>
          <a:lstStyle/>
          <a:p>
            <a:pPr algn="ctr"/>
            <a:r>
              <a:rPr lang="en-US" sz="2300" i="1" dirty="0">
                <a:solidFill>
                  <a:srgbClr val="FF0000"/>
                </a:solidFill>
                <a:latin typeface="Cambria" panose="02040503050406030204" pitchFamily="18" charset="0"/>
                <a:ea typeface="Cambria" panose="02040503050406030204" pitchFamily="18" charset="0"/>
              </a:rPr>
              <a:t>E</a:t>
            </a:r>
            <a:r>
              <a:rPr lang="vi-VN" sz="2300" i="1" dirty="0">
                <a:solidFill>
                  <a:srgbClr val="FF0000"/>
                </a:solidFill>
                <a:latin typeface="Cambria" panose="02040503050406030204" pitchFamily="18" charset="0"/>
                <a:ea typeface="Cambria" panose="02040503050406030204" pitchFamily="18" charset="0"/>
              </a:rPr>
              <a:t>m hãy thu thập thông tin, hình ảnh về một số dạng địa hình do gió, nước tạo thành ở nước ta.</a:t>
            </a:r>
            <a:endParaRPr lang="vi-VN" sz="2300" b="1"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
        <p:nvSpPr>
          <p:cNvPr id="2" name="Rectangle 1"/>
          <p:cNvSpPr/>
          <p:nvPr/>
        </p:nvSpPr>
        <p:spPr>
          <a:xfrm>
            <a:off x="4554538" y="3810000"/>
            <a:ext cx="4208462" cy="2846933"/>
          </a:xfrm>
          <a:prstGeom prst="rect">
            <a:avLst/>
          </a:prstGeom>
        </p:spPr>
        <p:txBody>
          <a:bodyPr wrap="square">
            <a:spAutoFit/>
          </a:bodyPr>
          <a:lstStyle/>
          <a:p>
            <a:pPr algn="ctr"/>
            <a:r>
              <a:rPr lang="vi-VN" sz="1900" b="1" dirty="0">
                <a:latin typeface="Cambria" panose="02040503050406030204" pitchFamily="18" charset="0"/>
                <a:ea typeface="Cambria" panose="02040503050406030204" pitchFamily="18" charset="0"/>
              </a:rPr>
              <a:t>Đồng bằng sông Cửu Long</a:t>
            </a:r>
          </a:p>
          <a:p>
            <a:pPr algn="just"/>
            <a:r>
              <a:rPr lang="vi-VN" sz="2000" dirty="0">
                <a:latin typeface="Cambria" panose="02040503050406030204" pitchFamily="18" charset="0"/>
                <a:ea typeface="Cambria" panose="02040503050406030204" pitchFamily="18" charset="0"/>
              </a:rPr>
              <a:t>Vùng đồng bằng sông Cửu Long của Việt Nam được hình thành từ những trầm tích phù sa và bồi dần qua những kỷ nguyên thay đổi mực nước biển, những hoạt động hỗn hợp của sông Tiền và sông Hậu và biển đã hình thành những vạt đất phù sa phì nhiêu màu mỡ.</a:t>
            </a:r>
          </a:p>
        </p:txBody>
      </p:sp>
      <p:pic>
        <p:nvPicPr>
          <p:cNvPr id="24" name="Picture 23" descr="Đồng bằng sông Cửu Long - “Con gà đẻ trứng vàng” của kinh tế Việt Nam -"/>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71999" y="1680865"/>
            <a:ext cx="4114801" cy="2008526"/>
          </a:xfrm>
          <a:prstGeom prst="rect">
            <a:avLst/>
          </a:prstGeom>
          <a:noFill/>
          <a:ln>
            <a:solidFill>
              <a:srgbClr val="00FF00"/>
            </a:solidFill>
          </a:ln>
        </p:spPr>
      </p:pic>
      <p:sp>
        <p:nvSpPr>
          <p:cNvPr id="15" name="TextBox 14">
            <a:extLst>
              <a:ext uri="{FF2B5EF4-FFF2-40B4-BE49-F238E27FC236}">
                <a16:creationId xmlns:a16="http://schemas.microsoft.com/office/drawing/2014/main" id="{F206252E-3DDA-C09B-6B97-B3E0F029B737}"/>
              </a:ext>
            </a:extLst>
          </p:cNvPr>
          <p:cNvSpPr txBox="1"/>
          <p:nvPr/>
        </p:nvSpPr>
        <p:spPr>
          <a:xfrm>
            <a:off x="4287598" y="1096904"/>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3902798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14" presetClass="entr" presetSubtype="1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2286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QUÁ TRÌNH NỘI SINH VÀ</a:t>
            </a:r>
            <a:br>
              <a:rPr lang="en-US"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 </a:t>
            </a:r>
            <a:r>
              <a:rPr lang="en-US" sz="2700" b="1" dirty="0">
                <a:ln w="10541" cmpd="sng">
                  <a:solidFill>
                    <a:schemeClr val="accent1">
                      <a:shade val="88000"/>
                      <a:satMod val="110000"/>
                    </a:schemeClr>
                  </a:solidFill>
                  <a:prstDash val="solid"/>
                </a:ln>
                <a:solidFill>
                  <a:srgbClr val="FF0000"/>
                </a:solidFill>
                <a:latin typeface="Cambria" pitchFamily="18" charset="0"/>
              </a:rPr>
              <a:t>QUÁ TRÌNH </a:t>
            </a:r>
            <a:r>
              <a:rPr lang="vi-VN" sz="2700" b="1" dirty="0">
                <a:ln w="10541" cmpd="sng">
                  <a:solidFill>
                    <a:schemeClr val="accent1">
                      <a:shade val="88000"/>
                      <a:satMod val="110000"/>
                    </a:schemeClr>
                  </a:solidFill>
                  <a:prstDash val="solid"/>
                </a:ln>
                <a:solidFill>
                  <a:srgbClr val="FF0000"/>
                </a:solidFill>
                <a:latin typeface="Cambria" pitchFamily="18" charset="0"/>
              </a:rPr>
              <a:t>NGOẠI SINH. </a:t>
            </a:r>
            <a:br>
              <a:rPr lang="vi-VN" sz="2700" b="1" dirty="0">
                <a:ln w="10541" cmpd="sng">
                  <a:solidFill>
                    <a:schemeClr val="accent1">
                      <a:shade val="88000"/>
                      <a:satMod val="110000"/>
                    </a:schemeClr>
                  </a:solidFill>
                  <a:prstDash val="solid"/>
                </a:ln>
                <a:solidFill>
                  <a:srgbClr val="FF0000"/>
                </a:solidFill>
                <a:latin typeface="Cambria" pitchFamily="18" charset="0"/>
              </a:rPr>
            </a:br>
            <a:r>
              <a:rPr lang="en-US" sz="2700" b="1" dirty="0">
                <a:ln w="10541" cmpd="sng">
                  <a:solidFill>
                    <a:schemeClr val="accent1">
                      <a:shade val="88000"/>
                      <a:satMod val="110000"/>
                    </a:schemeClr>
                  </a:solidFill>
                  <a:prstDash val="solid"/>
                </a:ln>
                <a:solidFill>
                  <a:srgbClr val="FF0000"/>
                </a:solidFill>
                <a:latin typeface="Cambria" pitchFamily="18" charset="0"/>
              </a:rPr>
              <a:t>HIỆN TƯỢNG TẠO NÚI</a:t>
            </a:r>
            <a:endParaRPr lang="vi-VN" sz="27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11:</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00" y="41566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9374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478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11</a:t>
            </a:r>
            <a:r>
              <a:rPr lang="vi-VN" sz="2400" b="1" dirty="0">
                <a:solidFill>
                  <a:srgbClr val="FF0000"/>
                </a:solidFill>
                <a:effectLst>
                  <a:outerShdw blurRad="38100" dist="38100" dir="2700000" algn="tl">
                    <a:srgbClr val="000000">
                      <a:alpha val="43137"/>
                    </a:srgbClr>
                  </a:outerShdw>
                </a:effectLst>
                <a:latin typeface="Cambria" pitchFamily="18" charset="0"/>
              </a:rPr>
              <a:t>. </a:t>
            </a:r>
            <a:r>
              <a:rPr lang="en-US" sz="2400" b="1" dirty="0">
                <a:solidFill>
                  <a:srgbClr val="FF0000"/>
                </a:solidFill>
                <a:effectLst>
                  <a:outerShdw blurRad="38100" dist="38100" dir="2700000" algn="tl">
                    <a:srgbClr val="000000">
                      <a:alpha val="43137"/>
                    </a:srgbClr>
                  </a:outerShdw>
                </a:effectLst>
                <a:latin typeface="Cambria" pitchFamily="18" charset="0"/>
              </a:rPr>
              <a:t>QUÁ TRÌNH NỘI SINH VÀ QUÁ TRÌNH </a:t>
            </a:r>
          </a:p>
          <a:p>
            <a:r>
              <a:rPr lang="en-US" sz="2400" b="1" dirty="0">
                <a:solidFill>
                  <a:srgbClr val="FF0000"/>
                </a:solidFill>
                <a:effectLst>
                  <a:outerShdw blurRad="38100" dist="38100" dir="2700000" algn="tl">
                    <a:srgbClr val="000000">
                      <a:alpha val="43137"/>
                    </a:srgbClr>
                  </a:outerShdw>
                </a:effectLst>
                <a:latin typeface="Cambria" pitchFamily="18" charset="0"/>
              </a:rPr>
              <a:t>NGOẠI SINH, HIỆN TƯỢNG TẠO NÚI</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3144676"/>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QUÁ TRÌNH NỘI SINH VÀ NGOẠI SINH</a:t>
            </a:r>
          </a:p>
        </p:txBody>
      </p:sp>
      <p:sp>
        <p:nvSpPr>
          <p:cNvPr id="27" name="Title 1"/>
          <p:cNvSpPr txBox="1">
            <a:spLocks/>
          </p:cNvSpPr>
          <p:nvPr/>
        </p:nvSpPr>
        <p:spPr>
          <a:xfrm>
            <a:off x="1035640" y="43471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HIỆN TƯỢNG TẠO NÚI</a:t>
            </a:r>
          </a:p>
        </p:txBody>
      </p:sp>
      <p:sp>
        <p:nvSpPr>
          <p:cNvPr id="24" name="Rectangle 23"/>
          <p:cNvSpPr/>
          <p:nvPr/>
        </p:nvSpPr>
        <p:spPr>
          <a:xfrm>
            <a:off x="210665" y="54102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6007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438400"/>
            <a:ext cx="8102831" cy="418238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30374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42566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141202"/>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3471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8" name="Round Same Side Corner Rectangle 47"/>
          <p:cNvSpPr/>
          <p:nvPr/>
        </p:nvSpPr>
        <p:spPr>
          <a:xfrm rot="5400000">
            <a:off x="321357" y="55101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6007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1975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100"/>
                                        <p:tgtEl>
                                          <p:spTgt spid="24"/>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250"/>
                                        <p:tgtEl>
                                          <p:spTgt spid="4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0" grpId="0"/>
      <p:bldP spid="26" grpId="0"/>
      <p:bldP spid="27" grpId="0"/>
      <p:bldP spid="24" grpId="0" animBg="1"/>
      <p:bldP spid="25" grpId="0"/>
      <p:bldP spid="37" grpId="0" animBg="1"/>
      <p:bldP spid="42" grpId="0" animBg="1"/>
      <p:bldP spid="43" grpId="0" animBg="1"/>
      <p:bldP spid="44" grpId="0"/>
      <p:bldP spid="45"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92984"/>
            <a:ext cx="34397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nội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sinh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gì</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Quá</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nội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sinh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động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như</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thế</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đến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bề</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mặt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Đất</a:t>
            </a:r>
            <a:r>
              <a:rPr lang="en-US" sz="2000" i="1" dirty="0">
                <a:solidFill>
                  <a:srgbClr val="FF0000"/>
                </a:solidFill>
                <a:latin typeface="Cambria" panose="02040503050406030204" pitchFamily="18" charset="0"/>
                <a:ea typeface="Cambria" panose="02040503050406030204" pitchFamily="18" charset="0"/>
              </a:rPr>
              <a:t>?</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Quá</a:t>
            </a:r>
            <a:r>
              <a:rPr lang="en-US" sz="2400" b="1" dirty="0">
                <a:solidFill>
                  <a:srgbClr val="0D30DD"/>
                </a:solidFill>
                <a:latin typeface="Cambria" pitchFamily="18" charset="0"/>
              </a:rPr>
              <a:t> </a:t>
            </a:r>
            <a:r>
              <a:rPr lang="en-US" sz="2400" b="1" dirty="0" err="1">
                <a:solidFill>
                  <a:srgbClr val="0D30DD"/>
                </a:solidFill>
                <a:latin typeface="Cambria" pitchFamily="18" charset="0"/>
              </a:rPr>
              <a:t>trình</a:t>
            </a:r>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ngoại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endParaRPr lang="en-US" sz="2400" b="1" dirty="0">
              <a:solidFill>
                <a:srgbClr val="0D30DD"/>
              </a:solidFill>
              <a:latin typeface="Cambria" pitchFamily="18" charset="0"/>
            </a:endParaRPr>
          </a:p>
        </p:txBody>
      </p:sp>
      <p:sp>
        <p:nvSpPr>
          <p:cNvPr id="2" name="Rectangle 1"/>
          <p:cNvSpPr/>
          <p:nvPr/>
        </p:nvSpPr>
        <p:spPr>
          <a:xfrm>
            <a:off x="4343400" y="1295400"/>
            <a:ext cx="4520479" cy="2139047"/>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Nội sinh là các quá trình xảy ra trong lòng Trái Đất. </a:t>
            </a:r>
            <a:endParaRPr lang="en-US"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Quá trình nội sinh làm di chuyển các mảng kiến tạo, nén ép các lớp đất đã làm cho chúng bị uốn lên, đứt gãy hoặc đẩy vật chất nóng ch</a:t>
            </a:r>
            <a:r>
              <a:rPr lang="en-US" sz="1900" dirty="0">
                <a:latin typeface="Cambria" panose="02040503050406030204" pitchFamily="18" charset="0"/>
                <a:ea typeface="Cambria" panose="02040503050406030204" pitchFamily="18" charset="0"/>
              </a:rPr>
              <a:t>ả</a:t>
            </a:r>
            <a:r>
              <a:rPr lang="vi-VN" sz="1900" dirty="0">
                <a:latin typeface="Cambria" panose="02040503050406030204" pitchFamily="18" charset="0"/>
                <a:ea typeface="Cambria" panose="02040503050406030204" pitchFamily="18" charset="0"/>
              </a:rPr>
              <a:t>y ở dưới sâu ra ngoài mặt đất tạo thành núi lửa, động đất,...</a:t>
            </a:r>
          </a:p>
        </p:txBody>
      </p:sp>
      <p:grpSp>
        <p:nvGrpSpPr>
          <p:cNvPr id="26" name="Group 25"/>
          <p:cNvGrpSpPr/>
          <p:nvPr/>
        </p:nvGrpSpPr>
        <p:grpSpPr>
          <a:xfrm>
            <a:off x="2540361" y="4116260"/>
            <a:ext cx="3860439" cy="2228850"/>
            <a:chOff x="764135" y="5064709"/>
            <a:chExt cx="3200400" cy="1714500"/>
          </a:xfrm>
        </p:grpSpPr>
        <p:pic>
          <p:nvPicPr>
            <p:cNvPr id="27" name="Picture 16" descr="NL-lon1"/>
            <p:cNvPicPr>
              <a:picLocks noChangeAspect="1" noChangeArrowheads="1" noCrop="1"/>
            </p:cNvPicPr>
            <p:nvPr/>
          </p:nvPicPr>
          <p:blipFill>
            <a:blip r:embed="rId9"/>
            <a:srcRect/>
            <a:stretch>
              <a:fillRect/>
            </a:stretch>
          </p:blipFill>
          <p:spPr bwMode="auto">
            <a:xfrm>
              <a:off x="764135" y="5064709"/>
              <a:ext cx="3200400" cy="1714500"/>
            </a:xfrm>
            <a:prstGeom prst="rect">
              <a:avLst/>
            </a:prstGeom>
            <a:ln>
              <a:headEnd/>
              <a:tailEnd/>
            </a:ln>
          </p:spPr>
          <p:style>
            <a:lnRef idx="1">
              <a:schemeClr val="dk1"/>
            </a:lnRef>
            <a:fillRef idx="2">
              <a:schemeClr val="dk1"/>
            </a:fillRef>
            <a:effectRef idx="1">
              <a:schemeClr val="dk1"/>
            </a:effectRef>
            <a:fontRef idx="minor">
              <a:schemeClr val="dk1"/>
            </a:fontRef>
          </p:style>
        </p:pic>
        <p:sp>
          <p:nvSpPr>
            <p:cNvPr id="32" name="Text Box 22"/>
            <p:cNvSpPr txBox="1">
              <a:spLocks noChangeArrowheads="1"/>
            </p:cNvSpPr>
            <p:nvPr/>
          </p:nvSpPr>
          <p:spPr bwMode="auto">
            <a:xfrm>
              <a:off x="2415573" y="6223723"/>
              <a:ext cx="1355645" cy="396706"/>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sp>
          <p:nvSpPr>
            <p:cNvPr id="34" name="TextBox 33"/>
            <p:cNvSpPr txBox="1"/>
            <p:nvPr/>
          </p:nvSpPr>
          <p:spPr>
            <a:xfrm>
              <a:off x="1004370" y="5181600"/>
              <a:ext cx="2743200" cy="400110"/>
            </a:xfrm>
            <a:prstGeom prst="rect">
              <a:avLst/>
            </a:prstGeom>
            <a:solidFill>
              <a:srgbClr val="B2B2B2"/>
            </a:solidFill>
          </p:spPr>
          <p:txBody>
            <a:bodyPr wrap="square" rtlCol="0">
              <a:spAutoFit/>
            </a:bodyPr>
            <a:lstStyle/>
            <a:p>
              <a:endParaRPr lang="en-US" sz="2000" dirty="0"/>
            </a:p>
          </p:txBody>
        </p:sp>
      </p:grpSp>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on nep 1"/>
          <p:cNvPicPr>
            <a:picLocks noChangeAspect="1" noChangeArrowheads="1"/>
          </p:cNvPicPr>
          <p:nvPr/>
        </p:nvPicPr>
        <p:blipFill>
          <a:blip r:embed="rId3"/>
          <a:srcRect/>
          <a:stretch>
            <a:fillRect/>
          </a:stretch>
        </p:blipFill>
        <p:spPr bwMode="auto">
          <a:xfrm>
            <a:off x="0" y="1"/>
            <a:ext cx="4572000" cy="3124200"/>
          </a:xfrm>
          <a:prstGeom prst="rect">
            <a:avLst/>
          </a:prstGeom>
          <a:noFill/>
          <a:ln w="28575">
            <a:solidFill>
              <a:schemeClr val="tx1"/>
            </a:solidFill>
            <a:miter lim="800000"/>
            <a:headEnd/>
            <a:tailEnd/>
          </a:ln>
          <a:scene3d>
            <a:camera prst="orthographicFront"/>
            <a:lightRig rig="threePt" dir="t"/>
          </a:scene3d>
          <a:sp3d>
            <a:bevelT w="114300" prst="artDeco"/>
          </a:sp3d>
        </p:spPr>
      </p:pic>
      <p:pic>
        <p:nvPicPr>
          <p:cNvPr id="7" name="Picture 22" descr="Bai 8 Dut gay 3"/>
          <p:cNvPicPr>
            <a:picLocks noChangeAspect="1" noChangeArrowheads="1"/>
          </p:cNvPicPr>
          <p:nvPr/>
        </p:nvPicPr>
        <p:blipFill>
          <a:blip r:embed="rId4"/>
          <a:srcRect/>
          <a:stretch>
            <a:fillRect/>
          </a:stretch>
        </p:blipFill>
        <p:spPr bwMode="auto">
          <a:xfrm>
            <a:off x="0" y="3200400"/>
            <a:ext cx="4572000" cy="3657600"/>
          </a:xfrm>
          <a:prstGeom prst="rect">
            <a:avLst/>
          </a:prstGeom>
          <a:noFill/>
          <a:ln w="28575">
            <a:solidFill>
              <a:srgbClr val="FFFF00"/>
            </a:solidFill>
            <a:miter lim="800000"/>
            <a:headEnd/>
            <a:tailEnd/>
          </a:ln>
          <a:scene3d>
            <a:camera prst="orthographicFront"/>
            <a:lightRig rig="threePt" dir="t"/>
          </a:scene3d>
          <a:sp3d>
            <a:bevelT w="114300" prst="artDeco"/>
          </a:sp3d>
        </p:spPr>
      </p:pic>
      <p:pic>
        <p:nvPicPr>
          <p:cNvPr id="8" name="Content Placeholder 6" descr="tom-pfeiffer.jpg"/>
          <p:cNvPicPr>
            <a:picLocks noGrp="1" noChangeAspect="1"/>
          </p:cNvPicPr>
          <p:nvPr>
            <p:ph idx="1"/>
          </p:nvPr>
        </p:nvPicPr>
        <p:blipFill>
          <a:blip r:embed="rId5"/>
          <a:stretch>
            <a:fillRect/>
          </a:stretch>
        </p:blipFill>
        <p:spPr>
          <a:xfrm>
            <a:off x="4648200" y="0"/>
            <a:ext cx="4495799" cy="3124200"/>
          </a:xfrm>
          <a:scene3d>
            <a:camera prst="orthographicFront"/>
            <a:lightRig rig="threePt" dir="t"/>
          </a:scene3d>
          <a:sp3d>
            <a:bevelT w="114300" prst="artDeco"/>
          </a:sp3d>
        </p:spPr>
      </p:pic>
      <p:pic>
        <p:nvPicPr>
          <p:cNvPr id="9" name="Picture 8" descr="mach-ban-cach-ung-pho-voi-dong-dat-cuc-huu-ich.png"/>
          <p:cNvPicPr>
            <a:picLocks noChangeAspect="1"/>
          </p:cNvPicPr>
          <p:nvPr/>
        </p:nvPicPr>
        <p:blipFill>
          <a:blip r:embed="rId6"/>
          <a:stretch>
            <a:fillRect/>
          </a:stretch>
        </p:blipFill>
        <p:spPr>
          <a:xfrm>
            <a:off x="4648201" y="3200400"/>
            <a:ext cx="4495799" cy="3657600"/>
          </a:xfrm>
          <a:prstGeom prst="rect">
            <a:avLst/>
          </a:prstGeom>
          <a:ln>
            <a:noFill/>
          </a:ln>
          <a:effectLst>
            <a:softEdge rad="112500"/>
          </a:effectLst>
          <a:scene3d>
            <a:camera prst="orthographicFront"/>
            <a:lightRig rig="threePt" dir="t"/>
          </a:scene3d>
          <a:sp3d>
            <a:bevelT w="114300" prst="artDeco"/>
          </a:sp3d>
        </p:spPr>
      </p:pic>
    </p:spTree>
    <p:extLst>
      <p:ext uri="{BB962C8B-B14F-4D97-AF65-F5344CB8AC3E}">
        <p14:creationId xmlns:p14="http://schemas.microsoft.com/office/powerpoint/2010/main" val="41619064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92984"/>
            <a:ext cx="34397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ngoại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sinh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gì</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Quá</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ngoại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sinh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động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như</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thế</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đến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bề</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mặt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Đất</a:t>
            </a:r>
            <a:r>
              <a:rPr lang="en-US" sz="2000" i="1" dirty="0">
                <a:solidFill>
                  <a:srgbClr val="FF0000"/>
                </a:solidFill>
                <a:latin typeface="Cambria" panose="02040503050406030204" pitchFamily="18" charset="0"/>
                <a:ea typeface="Cambria" panose="02040503050406030204" pitchFamily="18" charset="0"/>
              </a:rPr>
              <a:t>?</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Quá</a:t>
            </a:r>
            <a:r>
              <a:rPr lang="en-US" sz="2400" b="1" dirty="0">
                <a:solidFill>
                  <a:srgbClr val="0D30DD"/>
                </a:solidFill>
                <a:latin typeface="Cambria" pitchFamily="18" charset="0"/>
              </a:rPr>
              <a:t> </a:t>
            </a:r>
            <a:r>
              <a:rPr lang="en-US" sz="2400" b="1" dirty="0" err="1">
                <a:solidFill>
                  <a:srgbClr val="0D30DD"/>
                </a:solidFill>
                <a:latin typeface="Cambria" pitchFamily="18" charset="0"/>
              </a:rPr>
              <a:t>trình</a:t>
            </a:r>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ngoại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endParaRPr lang="en-US" sz="2400" b="1" dirty="0">
              <a:solidFill>
                <a:srgbClr val="0D30DD"/>
              </a:solidFill>
              <a:latin typeface="Cambria" pitchFamily="18" charset="0"/>
            </a:endParaRPr>
          </a:p>
        </p:txBody>
      </p:sp>
      <p:sp>
        <p:nvSpPr>
          <p:cNvPr id="2" name="Rectangle 1"/>
          <p:cNvSpPr/>
          <p:nvPr/>
        </p:nvSpPr>
        <p:spPr>
          <a:xfrm>
            <a:off x="4343400" y="1397675"/>
            <a:ext cx="4520479" cy="2031325"/>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Ngoại sinh là các quá trình xảy ra ở bên ngoài, trên bề mặt Trái Đất. </a:t>
            </a:r>
            <a:endParaRPr lang="en-US" sz="2100" dirty="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Quá trình ngoại sinh có xu hướng phá vỡ, san bằng các địa hình do nội sinh tạo nên, đồng thời cũng tạo ra các dạng địa hình mới.</a:t>
            </a:r>
          </a:p>
        </p:txBody>
      </p:sp>
      <p:grpSp>
        <p:nvGrpSpPr>
          <p:cNvPr id="3" name="Group 2"/>
          <p:cNvGrpSpPr/>
          <p:nvPr/>
        </p:nvGrpSpPr>
        <p:grpSpPr>
          <a:xfrm>
            <a:off x="2514600" y="4038600"/>
            <a:ext cx="4038600" cy="2362200"/>
            <a:chOff x="2362200" y="3886200"/>
            <a:chExt cx="3124200" cy="1671935"/>
          </a:xfrm>
        </p:grpSpPr>
        <p:pic>
          <p:nvPicPr>
            <p:cNvPr id="28" name="Picture 27" descr="NL-nho1"/>
            <p:cNvPicPr>
              <a:picLocks noChangeAspect="1" noChangeArrowheads="1" noCrop="1"/>
            </p:cNvPicPr>
            <p:nvPr/>
          </p:nvPicPr>
          <p:blipFill>
            <a:blip r:embed="rId9"/>
            <a:srcRect/>
            <a:stretch>
              <a:fillRect/>
            </a:stretch>
          </p:blipFill>
          <p:spPr bwMode="auto">
            <a:xfrm>
              <a:off x="2362200" y="3886200"/>
              <a:ext cx="3124200" cy="1671935"/>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35" name="Text Box 16"/>
            <p:cNvSpPr txBox="1">
              <a:spLocks noChangeArrowheads="1"/>
            </p:cNvSpPr>
            <p:nvPr/>
          </p:nvSpPr>
          <p:spPr bwMode="auto">
            <a:xfrm>
              <a:off x="3924300" y="4066624"/>
              <a:ext cx="1562099" cy="304976"/>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defRPr/>
              </a:pPr>
              <a:r>
                <a:rPr lang="en-US" sz="2200" b="1" dirty="0" err="1">
                  <a:latin typeface="Times New Roman" pitchFamily="18" charset="0"/>
                  <a:cs typeface="Times New Roman" pitchFamily="18" charset="0"/>
                </a:rPr>
                <a:t>Ngoại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sinh</a:t>
              </a:r>
              <a:endParaRPr lang="en-US" sz="2200" b="1" dirty="0">
                <a:latin typeface="Times New Roman" pitchFamily="18" charset="0"/>
                <a:cs typeface="Times New Roman" pitchFamily="18" charset="0"/>
              </a:endParaRPr>
            </a:p>
          </p:txBody>
        </p:sp>
        <p:sp>
          <p:nvSpPr>
            <p:cNvPr id="36" name="TextBox 35"/>
            <p:cNvSpPr txBox="1"/>
            <p:nvPr/>
          </p:nvSpPr>
          <p:spPr>
            <a:xfrm>
              <a:off x="2537496" y="5020400"/>
              <a:ext cx="2720304" cy="523220"/>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sz="2800" dirty="0">
                <a:solidFill>
                  <a:srgbClr val="33CCCC"/>
                </a:solidFill>
              </a:endParaRPr>
            </a:p>
          </p:txBody>
        </p:sp>
      </p:grpSp>
    </p:spTree>
    <p:extLst>
      <p:ext uri="{BB962C8B-B14F-4D97-AF65-F5344CB8AC3E}">
        <p14:creationId xmlns:p14="http://schemas.microsoft.com/office/powerpoint/2010/main" val="1856088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4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524838"/>
            <a:ext cx="4673161" cy="33331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162" y="0"/>
            <a:ext cx="4470838" cy="35253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162" y="3524838"/>
            <a:ext cx="4470838" cy="3333162"/>
          </a:xfrm>
          <a:prstGeom prst="rect">
            <a:avLst/>
          </a:prstGeom>
        </p:spPr>
      </p:pic>
      <p:pic>
        <p:nvPicPr>
          <p:cNvPr id="5" name="Content Placeholder 3" descr="1_190182.jpg"/>
          <p:cNvPicPr>
            <a:picLocks noChangeAspect="1"/>
          </p:cNvPicPr>
          <p:nvPr/>
        </p:nvPicPr>
        <p:blipFill>
          <a:blip r:embed="rId5"/>
          <a:stretch>
            <a:fillRect/>
          </a:stretch>
        </p:blipFill>
        <p:spPr>
          <a:xfrm>
            <a:off x="-1" y="0"/>
            <a:ext cx="4673161" cy="3525330"/>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03338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69928"/>
            <a:ext cx="3439710" cy="155427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1, 2, 3, 4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các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1, 2 ,3 4,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nào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là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kết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quả</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chủ</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yếu</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của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quá</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trình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nội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sinh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Ngoại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sinh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Vì</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sao</a:t>
            </a:r>
            <a:r>
              <a:rPr lang="en-US" sz="1900" i="1" dirty="0">
                <a:solidFill>
                  <a:srgbClr val="FF0000"/>
                </a:solidFill>
                <a:latin typeface="Cambria" panose="02040503050406030204" pitchFamily="18" charset="0"/>
                <a:ea typeface="Cambria" panose="02040503050406030204" pitchFamily="18" charset="0"/>
              </a:rPr>
              <a:t>?</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Quá</a:t>
            </a:r>
            <a:r>
              <a:rPr lang="en-US" sz="2400" b="1" dirty="0">
                <a:solidFill>
                  <a:srgbClr val="0D30DD"/>
                </a:solidFill>
                <a:latin typeface="Cambria" pitchFamily="18" charset="0"/>
              </a:rPr>
              <a:t> </a:t>
            </a:r>
            <a:r>
              <a:rPr lang="en-US" sz="2400" b="1" dirty="0" err="1">
                <a:solidFill>
                  <a:srgbClr val="0D30DD"/>
                </a:solidFill>
                <a:latin typeface="Cambria" pitchFamily="18" charset="0"/>
              </a:rPr>
              <a:t>trình</a:t>
            </a:r>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ngoại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endParaRPr lang="en-US" sz="2400" b="1" dirty="0">
              <a:solidFill>
                <a:srgbClr val="0D30DD"/>
              </a:solidFill>
              <a:latin typeface="Cambria" pitchFamily="18" charset="0"/>
            </a:endParaRPr>
          </a:p>
        </p:txBody>
      </p:sp>
      <p:sp>
        <p:nvSpPr>
          <p:cNvPr id="2" name="Rectangle 1"/>
          <p:cNvSpPr/>
          <p:nvPr/>
        </p:nvSpPr>
        <p:spPr>
          <a:xfrm>
            <a:off x="4343400" y="1319986"/>
            <a:ext cx="4520479" cy="218521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Hình 1, 2 là kết quả chủ yếu của quá trình nội sinh do các mảng kiến tạo xô vào nhau hoặc tách xa nhau mà thành.</a:t>
            </a:r>
          </a:p>
          <a:p>
            <a:pPr algn="just"/>
            <a:r>
              <a:rPr lang="vi-VN" sz="1700" dirty="0">
                <a:latin typeface="Cambria" panose="02040503050406030204" pitchFamily="18" charset="0"/>
                <a:ea typeface="Cambria" panose="02040503050406030204" pitchFamily="18" charset="0"/>
              </a:rPr>
              <a:t>- Hình 3, 4 là kết quả chủ yếu của quá trình ngoại sinh do lực tác động của sóng kèm theo vật liệu như cát, sỏi va đập vào đá và  lực tác động của gió mang theo cát va đập vào phần đá ở bên dưới bị khoét mòn nhiều hơn.</a:t>
            </a:r>
          </a:p>
        </p:txBody>
      </p:sp>
      <p:pic>
        <p:nvPicPr>
          <p:cNvPr id="32" name="Picture 3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09800" y="3810000"/>
            <a:ext cx="4495800" cy="2666936"/>
          </a:xfrm>
          <a:prstGeom prst="rect">
            <a:avLst/>
          </a:prstGeom>
          <a:noFill/>
          <a:ln>
            <a:solidFill>
              <a:srgbClr val="00FF00"/>
            </a:solidFill>
          </a:ln>
        </p:spPr>
      </p:pic>
    </p:spTree>
    <p:extLst>
      <p:ext uri="{BB962C8B-B14F-4D97-AF65-F5344CB8AC3E}">
        <p14:creationId xmlns:p14="http://schemas.microsoft.com/office/powerpoint/2010/main" val="3488917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Quá</a:t>
            </a:r>
            <a:r>
              <a:rPr lang="en-US" sz="2400" b="1" dirty="0">
                <a:solidFill>
                  <a:srgbClr val="0D30DD"/>
                </a:solidFill>
                <a:latin typeface="Cambria" pitchFamily="18" charset="0"/>
              </a:rPr>
              <a:t> </a:t>
            </a:r>
            <a:r>
              <a:rPr lang="en-US" sz="2400" b="1" dirty="0" err="1">
                <a:solidFill>
                  <a:srgbClr val="0D30DD"/>
                </a:solidFill>
                <a:latin typeface="Cambria" pitchFamily="18" charset="0"/>
              </a:rPr>
              <a:t>trình</a:t>
            </a:r>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ngoại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endParaRPr lang="en-US" sz="2400" b="1" dirty="0">
              <a:solidFill>
                <a:srgbClr val="0D30DD"/>
              </a:solidFill>
              <a:latin typeface="Cambria" pitchFamily="18" charset="0"/>
            </a:endParaRPr>
          </a:p>
        </p:txBody>
      </p:sp>
      <p:sp>
        <p:nvSpPr>
          <p:cNvPr id="26" name="Rounded Rectangular Callout 25"/>
          <p:cNvSpPr/>
          <p:nvPr/>
        </p:nvSpPr>
        <p:spPr>
          <a:xfrm>
            <a:off x="446490" y="1642914"/>
            <a:ext cx="6792509" cy="3614886"/>
          </a:xfrm>
          <a:prstGeom prst="wedgeRoundRectCallout">
            <a:avLst>
              <a:gd name="adj1" fmla="val 47853"/>
              <a:gd name="adj2" fmla="val 624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533400" y="1703725"/>
            <a:ext cx="6629398" cy="3477875"/>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Nội sinh là các quá trình xảy ra trong lòng Trái Đất. </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Quá trình nội sinh làm di chuyển các mảng kiến tạo, nén ép các lớp đất đã làm cho chúng bị uốn lên, đứt gãy hoặc đẩy vật chất nóng chày ở dưới sâu ra ngoài mặt đất tạo thành núi lửa, động đất,...</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Ngoại sinh là các quá trình xảy ra ở bên ngoài, trên bề mặt Trái Đất. </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Quá trình ngoại sinh có xu hướng phá vỡ, san bằng các địa hình do nội sinh tạo nên, đồng thời cũng tạo ra các dạng địa hình mới.</a:t>
            </a:r>
          </a:p>
        </p:txBody>
      </p:sp>
    </p:spTree>
    <p:extLst>
      <p:ext uri="{BB962C8B-B14F-4D97-AF65-F5344CB8AC3E}">
        <p14:creationId xmlns:p14="http://schemas.microsoft.com/office/powerpoint/2010/main" val="184521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34" dur="500"/>
                                        <p:tgtEl>
                                          <p:spTgt spid="2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39" dur="500"/>
                                        <p:tgtEl>
                                          <p:spTgt spid="2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44"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1510</Words>
  <Application>Microsoft Office PowerPoint</Application>
  <PresentationFormat>On-screen Show (4:3)</PresentationFormat>
  <Paragraphs>117</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Times New Roman</vt:lpstr>
      <vt:lpstr>Wingdings</vt:lpstr>
      <vt:lpstr>Office Theme</vt:lpstr>
      <vt:lpstr>PowerPoint Presentation</vt:lpstr>
      <vt:lpstr>QUÁ TRÌNH NỘI SINH VÀ  QUÁ TRÌNH NGOẠI SINH.  HIỆN TƯỢNG TẠO NÚI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2016-02-15T14:28:12Z</dcterms:created>
  <dcterms:modified xsi:type="dcterms:W3CDTF">2024-04-02T01:01:49Z</dcterms:modified>
</cp:coreProperties>
</file>