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4"/>
  </p:notesMasterIdLst>
  <p:sldIdLst>
    <p:sldId id="260" r:id="rId2"/>
    <p:sldId id="258" r:id="rId3"/>
    <p:sldId id="276" r:id="rId4"/>
    <p:sldId id="280" r:id="rId5"/>
    <p:sldId id="285" r:id="rId6"/>
    <p:sldId id="288" r:id="rId7"/>
    <p:sldId id="295" r:id="rId8"/>
    <p:sldId id="296" r:id="rId9"/>
    <p:sldId id="298" r:id="rId10"/>
    <p:sldId id="303" r:id="rId11"/>
    <p:sldId id="309" r:id="rId12"/>
    <p:sldId id="273" r:id="rId13"/>
  </p:sldIdLst>
  <p:sldSz cx="18288000" cy="10287000"/>
  <p:notesSz cx="6858000" cy="9144000"/>
  <p:embeddedFontLst>
    <p:embeddedFont>
      <p:font typeface="Calibri" pitchFamily="34" charset="0"/>
      <p:regular r:id="rId15"/>
      <p:bold r:id="rId16"/>
      <p:italic r:id="rId17"/>
      <p:boldItalic r:id="rId18"/>
    </p:embeddedFont>
    <p:embeddedFont>
      <p:font typeface="Gill Sans MT" pitchFamily="34" charset="0"/>
      <p:regular r:id="rId19"/>
      <p:bold r:id="rId20"/>
      <p:italic r:id="rId21"/>
      <p:boldItalic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2">
          <p15:clr>
            <a:srgbClr val="A4A3A4"/>
          </p15:clr>
        </p15:guide>
        <p15:guide id="2" pos="28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DF4"/>
    <a:srgbClr val="D0D8E8"/>
    <a:srgbClr val="3849A2"/>
    <a:srgbClr val="5485BE"/>
    <a:srgbClr val="A8DCE7"/>
    <a:srgbClr val="D4EDF1"/>
    <a:srgbClr val="7F8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1" d="100"/>
          <a:sy n="51" d="100"/>
        </p:scale>
        <p:origin x="-456" y="-54"/>
      </p:cViewPr>
      <p:guideLst>
        <p:guide orient="horz" pos="2182"/>
        <p:guide pos="287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626882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26669" y="1203448"/>
            <a:ext cx="12955610" cy="3812147"/>
          </a:xfrm>
        </p:spPr>
        <p:txBody>
          <a:bodyPr bIns="0" anchor="b">
            <a:normAutofit/>
          </a:bodyPr>
          <a:lstStyle>
            <a:lvl1pPr algn="l">
              <a:defRPr sz="9900"/>
            </a:lvl1pPr>
          </a:lstStyle>
          <a:p>
            <a:r>
              <a:rPr lang="en-US"/>
              <a:t>Click to edit Master title style</a:t>
            </a:r>
            <a:endParaRPr lang="en-US" dirty="0"/>
          </a:p>
        </p:txBody>
      </p:sp>
      <p:sp>
        <p:nvSpPr>
          <p:cNvPr id="3" name="Subtitle 2"/>
          <p:cNvSpPr>
            <a:spLocks noGrp="1"/>
          </p:cNvSpPr>
          <p:nvPr>
            <p:ph type="subTitle" idx="1"/>
          </p:nvPr>
        </p:nvSpPr>
        <p:spPr>
          <a:xfrm>
            <a:off x="3626670" y="5296807"/>
            <a:ext cx="12955608" cy="1466432"/>
          </a:xfrm>
        </p:spPr>
        <p:txBody>
          <a:bodyPr tIns="91440" bIns="91440">
            <a:normAutofit/>
          </a:bodyPr>
          <a:lstStyle>
            <a:lvl1pPr marL="0" indent="0" algn="l">
              <a:buNone/>
              <a:defRPr sz="2700" b="0" cap="all" baseline="0">
                <a:solidFill>
                  <a:schemeClr val="tx1"/>
                </a:solidFill>
              </a:defRPr>
            </a:lvl1pPr>
            <a:lvl2pPr marL="685800" indent="0" algn="ctr">
              <a:buNone/>
              <a:defRPr sz="27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07/11/2022</a:t>
            </a:fld>
            <a:endParaRPr lang="en-US"/>
          </a:p>
        </p:txBody>
      </p:sp>
      <p:sp>
        <p:nvSpPr>
          <p:cNvPr id="5" name="Footer Placeholder 4"/>
          <p:cNvSpPr>
            <a:spLocks noGrp="1"/>
          </p:cNvSpPr>
          <p:nvPr>
            <p:ph type="ftr" sz="quarter" idx="11"/>
          </p:nvPr>
        </p:nvSpPr>
        <p:spPr>
          <a:xfrm>
            <a:off x="3624751" y="493961"/>
            <a:ext cx="7460873" cy="463802"/>
          </a:xfrm>
        </p:spPr>
        <p:txBody>
          <a:bodyPr/>
          <a:lstStyle/>
          <a:p>
            <a:endParaRPr lang="en-US"/>
          </a:p>
        </p:txBody>
      </p:sp>
      <p:sp>
        <p:nvSpPr>
          <p:cNvPr id="6" name="Slide Number Placeholder 5"/>
          <p:cNvSpPr>
            <a:spLocks noGrp="1"/>
          </p:cNvSpPr>
          <p:nvPr>
            <p:ph type="sldNum" sz="quarter" idx="12"/>
          </p:nvPr>
        </p:nvSpPr>
        <p:spPr>
          <a:xfrm>
            <a:off x="2156497" y="1198460"/>
            <a:ext cx="1216529" cy="755367"/>
          </a:xfrm>
        </p:spPr>
        <p:txBody>
          <a:bodyPr/>
          <a:lstStyle/>
          <a:p>
            <a:fld id="{B6F15528-21DE-4FAA-801E-634DDDAF4B2B}" type="slidenum">
              <a:rPr lang="en-US" smtClean="0"/>
              <a:t>‹#›</a:t>
            </a:fld>
            <a:endParaRPr lang="en-US"/>
          </a:p>
        </p:txBody>
      </p:sp>
      <p:cxnSp>
        <p:nvCxnSpPr>
          <p:cNvPr id="15" name="Straight Connector 14"/>
          <p:cNvCxnSpPr/>
          <p:nvPr/>
        </p:nvCxnSpPr>
        <p:spPr>
          <a:xfrm>
            <a:off x="3626670" y="5292813"/>
            <a:ext cx="1295560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8967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26" name="Straight Connector 25"/>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536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158667" y="1198460"/>
            <a:ext cx="2423613" cy="698983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167008" y="1198460"/>
            <a:ext cx="11743245" cy="69898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14158667" y="1198460"/>
            <a:ext cx="0" cy="6989834"/>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432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33" name="Straight Connector 32"/>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9919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1359" y="2634195"/>
            <a:ext cx="12964731" cy="2831925"/>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2181359" y="5709293"/>
            <a:ext cx="12945669" cy="1519394"/>
          </a:xfrm>
        </p:spPr>
        <p:txBody>
          <a:bodyPr tIns="91440">
            <a:normAutofit/>
          </a:bodyPr>
          <a:lstStyle>
            <a:lvl1pPr marL="0" indent="0" algn="l">
              <a:buNone/>
              <a:defRPr sz="2700">
                <a:solidFill>
                  <a:schemeClr val="tx1"/>
                </a:solidFill>
              </a:defRPr>
            </a:lvl1pPr>
            <a:lvl2pPr marL="685800" indent="0">
              <a:buNone/>
              <a:defRPr sz="27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cxnSp>
        <p:nvCxnSpPr>
          <p:cNvPr id="15" name="Straight Connector 14"/>
          <p:cNvCxnSpPr/>
          <p:nvPr/>
        </p:nvCxnSpPr>
        <p:spPr>
          <a:xfrm>
            <a:off x="2181359" y="5707478"/>
            <a:ext cx="12945669"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8413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73826" y="1207334"/>
            <a:ext cx="14408453" cy="158895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170997" y="3016318"/>
            <a:ext cx="6967728" cy="5172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620657" y="3026015"/>
            <a:ext cx="6967728" cy="5162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07/11/2022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5" name="Straight Connector 3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490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0787" y="1206245"/>
            <a:ext cx="14411492" cy="1584479"/>
          </a:xfrm>
        </p:spPr>
        <p:txBody>
          <a:bodyPr/>
          <a:lstStyle/>
          <a:p>
            <a:r>
              <a:rPr lang="en-US"/>
              <a:t>Click to edit Master title style</a:t>
            </a:r>
            <a:endParaRPr lang="en-US" dirty="0"/>
          </a:p>
        </p:txBody>
      </p:sp>
      <p:sp>
        <p:nvSpPr>
          <p:cNvPr id="3" name="Text Placeholder 2"/>
          <p:cNvSpPr>
            <a:spLocks noGrp="1"/>
          </p:cNvSpPr>
          <p:nvPr>
            <p:ph type="body" idx="1"/>
          </p:nvPr>
        </p:nvSpPr>
        <p:spPr>
          <a:xfrm>
            <a:off x="2170787" y="3029324"/>
            <a:ext cx="6967728" cy="1202915"/>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2170787" y="4236404"/>
            <a:ext cx="6967728" cy="39666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618543" y="3034505"/>
            <a:ext cx="6967728" cy="1203356"/>
          </a:xfrm>
        </p:spPr>
        <p:txBody>
          <a:bodyPr anchor="b">
            <a:normAutofit/>
          </a:bodyPr>
          <a:lstStyle>
            <a:lvl1pPr marL="0" indent="0">
              <a:lnSpc>
                <a:spcPct val="100000"/>
              </a:lnSpc>
              <a:buNone/>
              <a:defRPr sz="3300" b="0" cap="all" baseline="0">
                <a:solidFill>
                  <a:schemeClr val="accent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618543" y="4232237"/>
            <a:ext cx="6967728" cy="39560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07/11/2022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cxnSp>
        <p:nvCxnSpPr>
          <p:cNvPr id="29" name="Straight Connector 28"/>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2568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07/11/2022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cxnSp>
        <p:nvCxnSpPr>
          <p:cNvPr id="25" name="Straight Connector 24"/>
          <p:cNvCxnSpPr/>
          <p:nvPr/>
        </p:nvCxnSpPr>
        <p:spPr>
          <a:xfrm>
            <a:off x="2180844" y="2770632"/>
            <a:ext cx="1441128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0695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07/11/2022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34228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67007" y="1198460"/>
            <a:ext cx="4909649" cy="3370676"/>
          </a:xfrm>
        </p:spPr>
        <p:txBody>
          <a:bodyPr anchor="b">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7565571" y="1198461"/>
            <a:ext cx="9018705" cy="698823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67007" y="4808237"/>
            <a:ext cx="4912520" cy="3372272"/>
          </a:xfrm>
        </p:spPr>
        <p:txBody>
          <a:bodyPr/>
          <a:lstStyle>
            <a:lvl1pPr marL="0" indent="0" algn="l">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07/11/2022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17" name="Straight Connector 16"/>
          <p:cNvCxnSpPr/>
          <p:nvPr/>
        </p:nvCxnSpPr>
        <p:spPr>
          <a:xfrm>
            <a:off x="2172420" y="4808237"/>
            <a:ext cx="49042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11591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1216081" y="723256"/>
            <a:ext cx="6111800" cy="7723652"/>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2176809" y="1694270"/>
            <a:ext cx="8298492" cy="2745876"/>
          </a:xfrm>
        </p:spPr>
        <p:txBody>
          <a:bodyPr anchor="b">
            <a:normAutofit/>
          </a:bodyPr>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186584" y="1683814"/>
            <a:ext cx="4186757" cy="5799491"/>
          </a:xfrm>
          <a:solidFill>
            <a:schemeClr val="bg1">
              <a:lumMod val="85000"/>
            </a:schemeClr>
          </a:solidFill>
          <a:ln w="9525" cap="sq">
            <a:noFill/>
            <a:miter lim="800000"/>
          </a:ln>
          <a:effectLst/>
        </p:spPr>
        <p:txBody>
          <a:bodyPr anchor="t"/>
          <a:lstStyle>
            <a:lvl1pPr marL="0" indent="0" algn="ctr">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2175494" y="4718988"/>
            <a:ext cx="8286606" cy="3005613"/>
          </a:xfrm>
        </p:spPr>
        <p:txBody>
          <a:bodyPr>
            <a:normAutofit/>
          </a:bodyPr>
          <a:lstStyle>
            <a:lvl1pPr marL="0" indent="0" algn="l">
              <a:buNone/>
              <a:defRPr sz="27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a:xfrm>
            <a:off x="2171074" y="8204785"/>
            <a:ext cx="8291027" cy="480185"/>
          </a:xfrm>
        </p:spPr>
        <p:txBody>
          <a:bodyPr/>
          <a:lstStyle>
            <a:lvl1pPr algn="l">
              <a:defRPr/>
            </a:lvl1pPr>
          </a:lstStyle>
          <a:p>
            <a:fld id="{1D8BD707-D9CF-40AE-B4C6-C98DA3205C09}" type="datetimeFigureOut">
              <a:rPr lang="en-US" smtClean="0"/>
              <a:t>07/11/2022</a:t>
            </a:fld>
            <a:endParaRPr lang="en-US"/>
          </a:p>
        </p:txBody>
      </p:sp>
      <p:sp>
        <p:nvSpPr>
          <p:cNvPr id="6" name="Footer Placeholder 5"/>
          <p:cNvSpPr>
            <a:spLocks noGrp="1"/>
          </p:cNvSpPr>
          <p:nvPr>
            <p:ph type="ftr" sz="quarter" idx="11"/>
          </p:nvPr>
        </p:nvSpPr>
        <p:spPr>
          <a:xfrm>
            <a:off x="2171073" y="477961"/>
            <a:ext cx="8311506" cy="481397"/>
          </a:xfrm>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cxnSp>
        <p:nvCxnSpPr>
          <p:cNvPr id="31" name="Straight Connector 30"/>
          <p:cNvCxnSpPr/>
          <p:nvPr/>
        </p:nvCxnSpPr>
        <p:spPr>
          <a:xfrm>
            <a:off x="2171074" y="4715408"/>
            <a:ext cx="8291027"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46776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3029215"/>
            <a:ext cx="18288000" cy="615891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9189720"/>
            <a:ext cx="18288000" cy="1114425"/>
          </a:xfrm>
          <a:prstGeom prst="rect">
            <a:avLst/>
          </a:prstGeom>
        </p:spPr>
      </p:pic>
      <p:sp>
        <p:nvSpPr>
          <p:cNvPr id="2" name="Title Placeholder 1"/>
          <p:cNvSpPr>
            <a:spLocks noGrp="1"/>
          </p:cNvSpPr>
          <p:nvPr>
            <p:ph type="title"/>
          </p:nvPr>
        </p:nvSpPr>
        <p:spPr>
          <a:xfrm>
            <a:off x="2177369" y="1206779"/>
            <a:ext cx="14404913" cy="157385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77369" y="3023599"/>
            <a:ext cx="14404913" cy="5175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331208" y="495555"/>
            <a:ext cx="5251073" cy="463802"/>
          </a:xfrm>
          <a:prstGeom prst="rect">
            <a:avLst/>
          </a:prstGeom>
        </p:spPr>
        <p:txBody>
          <a:bodyPr vert="horz" lIns="91440" tIns="45720" rIns="91440" bIns="45720" rtlCol="0" anchor="ctr"/>
          <a:lstStyle>
            <a:lvl1pPr algn="r">
              <a:defRPr sz="1500">
                <a:solidFill>
                  <a:schemeClr val="tx1">
                    <a:tint val="75000"/>
                  </a:schemeClr>
                </a:solidFill>
              </a:defRPr>
            </a:lvl1pPr>
          </a:lstStyle>
          <a:p>
            <a:fld id="{1D8BD707-D9CF-40AE-B4C6-C98DA3205C09}" type="datetimeFigureOut">
              <a:rPr lang="en-US" smtClean="0"/>
              <a:t>07/11/2022</a:t>
            </a:fld>
            <a:endParaRPr lang="en-US"/>
          </a:p>
        </p:txBody>
      </p:sp>
      <p:sp>
        <p:nvSpPr>
          <p:cNvPr id="5" name="Footer Placeholder 4"/>
          <p:cNvSpPr>
            <a:spLocks noGrp="1"/>
          </p:cNvSpPr>
          <p:nvPr>
            <p:ph type="ftr" sz="quarter" idx="3"/>
          </p:nvPr>
        </p:nvSpPr>
        <p:spPr>
          <a:xfrm>
            <a:off x="2177369" y="493961"/>
            <a:ext cx="8908254" cy="463802"/>
          </a:xfrm>
          <a:prstGeom prst="rect">
            <a:avLst/>
          </a:prstGeom>
        </p:spPr>
        <p:txBody>
          <a:bodyPr vert="horz" lIns="91440" tIns="45720" rIns="91440" bIns="45720" rtlCol="0" anchor="ctr"/>
          <a:lstStyle>
            <a:lvl1pPr algn="l">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091" y="1198460"/>
            <a:ext cx="1216529" cy="755367"/>
          </a:xfrm>
          <a:prstGeom prst="rect">
            <a:avLst/>
          </a:prstGeom>
        </p:spPr>
        <p:txBody>
          <a:bodyPr vert="horz" lIns="91440" tIns="45720" rIns="91440" bIns="45720" rtlCol="0" anchor="t"/>
          <a:lstStyle>
            <a:lvl1pPr algn="r">
              <a:defRPr sz="4200">
                <a:solidFill>
                  <a:schemeClr val="accent1"/>
                </a:solidFill>
              </a:defRPr>
            </a:lvl1pPr>
          </a:lstStyle>
          <a:p>
            <a:fld id="{B6F15528-21DE-4FAA-801E-634DDDAF4B2B}" type="slidenum">
              <a:rPr lang="en-US" smtClean="0"/>
              <a:t>‹#›</a:t>
            </a:fld>
            <a:endParaRPr lang="en-US"/>
          </a:p>
        </p:txBody>
      </p:sp>
      <p:cxnSp>
        <p:nvCxnSpPr>
          <p:cNvPr id="10" name="Straight Connector 9"/>
          <p:cNvCxnSpPr/>
          <p:nvPr/>
        </p:nvCxnSpPr>
        <p:spPr>
          <a:xfrm>
            <a:off x="0" y="9192620"/>
            <a:ext cx="18288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704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4800" b="0" i="0" kern="1200" cap="all">
          <a:solidFill>
            <a:schemeClr val="tx1"/>
          </a:solidFill>
          <a:effectLst/>
          <a:latin typeface="+mj-lt"/>
          <a:ea typeface="+mj-ea"/>
          <a:cs typeface="+mj-cs"/>
        </a:defRPr>
      </a:lvl1pPr>
    </p:titleStyle>
    <p:bodyStyle>
      <a:lvl1pPr marL="342900" indent="-342900" algn="l" defTabSz="1371600" rtl="0" eaLnBrk="1" latinLnBrk="0" hangingPunct="1">
        <a:lnSpc>
          <a:spcPct val="120000"/>
        </a:lnSpc>
        <a:spcBef>
          <a:spcPts val="1500"/>
        </a:spcBef>
        <a:buClr>
          <a:schemeClr val="accent1"/>
        </a:buClr>
        <a:buSzPct val="100000"/>
        <a:buFont typeface="Arial" panose="020B0604020202020204" pitchFamily="34" charset="0"/>
        <a:buChar char="•"/>
        <a:defRPr sz="3000" kern="1200">
          <a:solidFill>
            <a:schemeClr val="tx1"/>
          </a:solidFill>
          <a:effectLst/>
          <a:latin typeface="+mn-lt"/>
          <a:ea typeface="+mn-ea"/>
          <a:cs typeface="+mn-cs"/>
        </a:defRPr>
      </a:lvl1pPr>
      <a:lvl2pPr marL="1028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700" kern="1200" cap="none" baseline="0">
          <a:solidFill>
            <a:schemeClr val="tx1"/>
          </a:solidFill>
          <a:effectLst/>
          <a:latin typeface="+mn-lt"/>
          <a:ea typeface="+mn-ea"/>
          <a:cs typeface="+mn-cs"/>
        </a:defRPr>
      </a:lvl2pPr>
      <a:lvl3pPr marL="1714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400" kern="1200">
          <a:solidFill>
            <a:schemeClr val="tx1"/>
          </a:solidFill>
          <a:effectLst/>
          <a:latin typeface="+mn-lt"/>
          <a:ea typeface="+mn-ea"/>
          <a:cs typeface="+mn-cs"/>
        </a:defRPr>
      </a:lvl3pPr>
      <a:lvl4pPr marL="2400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2100" kern="1200" cap="none" baseline="0">
          <a:solidFill>
            <a:schemeClr val="tx1"/>
          </a:solidFill>
          <a:effectLst/>
          <a:latin typeface="+mn-lt"/>
          <a:ea typeface="+mn-ea"/>
          <a:cs typeface="+mn-cs"/>
        </a:defRPr>
      </a:lvl4pPr>
      <a:lvl5pPr marL="30861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5pPr>
      <a:lvl6pPr marL="37719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6pPr>
      <a:lvl7pPr marL="44577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a:solidFill>
            <a:schemeClr val="tx1"/>
          </a:solidFill>
          <a:effectLst/>
          <a:latin typeface="+mn-lt"/>
          <a:ea typeface="+mn-ea"/>
          <a:cs typeface="+mn-cs"/>
        </a:defRPr>
      </a:lvl7pPr>
      <a:lvl8pPr marL="51435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8pPr>
      <a:lvl9pPr marL="5829300" indent="-342900" algn="l" defTabSz="1371600" rtl="0" eaLnBrk="1" latinLnBrk="0" hangingPunct="1">
        <a:lnSpc>
          <a:spcPct val="120000"/>
        </a:lnSpc>
        <a:spcBef>
          <a:spcPts val="750"/>
        </a:spcBef>
        <a:buClr>
          <a:schemeClr val="accent1"/>
        </a:buClr>
        <a:buSzPct val="100000"/>
        <a:buFont typeface="Arial" panose="020B0604020202020204" pitchFamily="34" charset="0"/>
        <a:buChar char="•"/>
        <a:defRPr sz="1800" kern="1200" baseline="0">
          <a:solidFill>
            <a:schemeClr val="tx1"/>
          </a:solidFill>
          <a:effectLst/>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4" name="TextBox 4"/>
          <p:cNvSpPr txBox="1"/>
          <p:nvPr/>
        </p:nvSpPr>
        <p:spPr>
          <a:xfrm>
            <a:off x="2426718" y="1790436"/>
            <a:ext cx="13434563" cy="3046730"/>
          </a:xfrm>
          <a:prstGeom prst="rect">
            <a:avLst/>
          </a:prstGeom>
        </p:spPr>
        <p:txBody>
          <a:bodyPr lIns="0" tIns="0" rIns="0" bIns="0" rtlCol="0" anchor="t">
            <a:spAutoFit/>
          </a:bodyPr>
          <a:lstStyle/>
          <a:p>
            <a:pPr algn="ctr">
              <a:lnSpc>
                <a:spcPct val="150000"/>
              </a:lnSpc>
            </a:pPr>
            <a:r>
              <a:rPr lang="en-US" sz="6600" b="1">
                <a:solidFill>
                  <a:srgbClr val="3849A2"/>
                </a:solidFill>
                <a:latin typeface="Arial" panose="020B0604020202020204" pitchFamily="34" charset="0"/>
                <a:cs typeface="Arial" panose="020B0604020202020204" pitchFamily="34" charset="0"/>
              </a:rPr>
              <a:t>BÀI 8: SỬ DỤNG VÀ BẢO QUẢN PHÂN BÓN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10" name="TextBox 9"/>
          <p:cNvSpPr txBox="1"/>
          <p:nvPr/>
        </p:nvSpPr>
        <p:spPr>
          <a:xfrm>
            <a:off x="6858070" y="1181100"/>
            <a:ext cx="4931410" cy="1106805"/>
          </a:xfrm>
          <a:prstGeom prst="rect">
            <a:avLst/>
          </a:prstGeom>
          <a:noFill/>
        </p:spPr>
        <p:txBody>
          <a:bodyPr wrap="none" rtlCol="0">
            <a:spAutoFit/>
          </a:bodyPr>
          <a:lstStyle/>
          <a:p>
            <a:r>
              <a:rPr lang="en-US" sz="6600" b="1" dirty="0">
                <a:solidFill>
                  <a:schemeClr val="tx2"/>
                </a:solidFill>
                <a:latin typeface="Arial" panose="020B0604020202020204" pitchFamily="34" charset="0"/>
                <a:cs typeface="Arial" panose="020B0604020202020204" pitchFamily="34" charset="0"/>
              </a:rPr>
              <a:t>LUYỆN TẬP</a:t>
            </a:r>
          </a:p>
        </p:txBody>
      </p:sp>
      <p:sp>
        <p:nvSpPr>
          <p:cNvPr id="102" name="Text Box 101"/>
          <p:cNvSpPr txBox="1"/>
          <p:nvPr/>
        </p:nvSpPr>
        <p:spPr>
          <a:xfrm>
            <a:off x="2405380" y="2933700"/>
            <a:ext cx="15269845" cy="4707890"/>
          </a:xfrm>
          <a:prstGeom prst="rect">
            <a:avLst/>
          </a:prstGeom>
          <a:noFill/>
          <a:ln w="9525">
            <a:noFill/>
          </a:ln>
        </p:spPr>
        <p:txBody>
          <a:bodyPr wrap="square">
            <a:spAutoFit/>
          </a:bodyPr>
          <a:lstStyle/>
          <a:p>
            <a:pPr marL="742950" indent="-742950" algn="just">
              <a:lnSpc>
                <a:spcPct val="150000"/>
              </a:lnSpc>
              <a:buAutoNum type="arabicPeriod"/>
            </a:pPr>
            <a:r>
              <a:rPr lang="en-US" sz="4000" b="0">
                <a:solidFill>
                  <a:srgbClr val="333333"/>
                </a:solidFill>
                <a:latin typeface="Arial" panose="020B0604020202020204" pitchFamily="34" charset="0"/>
                <a:cs typeface="Arial" panose="020B0604020202020204" pitchFamily="34" charset="0"/>
              </a:rPr>
              <a:t>Loại phân bón nào thường được sử dụng để bón lót? Vì sao?</a:t>
            </a:r>
          </a:p>
          <a:p>
            <a:pPr marL="742950" indent="-742950" algn="just">
              <a:lnSpc>
                <a:spcPct val="150000"/>
              </a:lnSpc>
              <a:buAutoNum type="arabicPeriod"/>
            </a:pPr>
            <a:r>
              <a:rPr lang="en-US" sz="4000" b="0">
                <a:solidFill>
                  <a:srgbClr val="333333"/>
                </a:solidFill>
                <a:latin typeface="Arial" panose="020B0604020202020204" pitchFamily="34" charset="0"/>
                <a:cs typeface="Arial" panose="020B0604020202020204" pitchFamily="34" charset="0"/>
              </a:rPr>
              <a:t> Loại phân bón nào thường được sử dụng để bón thúc? Vì sao?</a:t>
            </a:r>
          </a:p>
          <a:p>
            <a:pPr marL="742950" indent="-742950" algn="just">
              <a:lnSpc>
                <a:spcPct val="150000"/>
              </a:lnSpc>
              <a:buAutoNum type="arabicPeriod"/>
            </a:pPr>
            <a:r>
              <a:rPr lang="en-US" sz="4000" b="0">
                <a:solidFill>
                  <a:srgbClr val="333333"/>
                </a:solidFill>
                <a:latin typeface="Arial" panose="020B0604020202020204" pitchFamily="34" charset="0"/>
                <a:cs typeface="Arial" panose="020B0604020202020204" pitchFamily="34" charset="0"/>
              </a:rPr>
              <a:t>Loại phân bón nào có tác dụng cải tạo đất? </a:t>
            </a:r>
          </a:p>
          <a:p>
            <a:pPr marL="742950" indent="-742950" algn="just">
              <a:lnSpc>
                <a:spcPct val="150000"/>
              </a:lnSpc>
              <a:buAutoNum type="arabicPeriod"/>
            </a:pPr>
            <a:r>
              <a:rPr lang="en-US" sz="4000" b="0">
                <a:solidFill>
                  <a:srgbClr val="333333"/>
                </a:solidFill>
                <a:latin typeface="Arial" panose="020B0604020202020204" pitchFamily="34" charset="0"/>
                <a:cs typeface="Arial" panose="020B0604020202020204" pitchFamily="34" charset="0"/>
              </a:rPr>
              <a:t>So sánh các biện pháp sử dụng và bảo quản phân bón hoá học, phân bón hữu cơ và phân bón vi sinh.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
                                            <p:txEl>
                                              <p:pRg st="0" end="0"/>
                                            </p:txEl>
                                          </p:spTgt>
                                        </p:tgtEl>
                                        <p:attrNameLst>
                                          <p:attrName>style.visibility</p:attrName>
                                        </p:attrNameLst>
                                      </p:cBhvr>
                                      <p:to>
                                        <p:strVal val="visible"/>
                                      </p:to>
                                    </p:set>
                                    <p:animEffect transition="in" filter="barn(inVertical)">
                                      <p:cBhvr>
                                        <p:cTn id="12" dur="500"/>
                                        <p:tgtEl>
                                          <p:spTgt spid="10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
                                            <p:txEl>
                                              <p:pRg st="1" end="1"/>
                                            </p:txEl>
                                          </p:spTgt>
                                        </p:tgtEl>
                                        <p:attrNameLst>
                                          <p:attrName>style.visibility</p:attrName>
                                        </p:attrNameLst>
                                      </p:cBhvr>
                                      <p:to>
                                        <p:strVal val="visible"/>
                                      </p:to>
                                    </p:set>
                                    <p:animEffect transition="in" filter="barn(inVertical)">
                                      <p:cBhvr>
                                        <p:cTn id="17" dur="500"/>
                                        <p:tgtEl>
                                          <p:spTgt spid="10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2">
                                            <p:txEl>
                                              <p:pRg st="2" end="2"/>
                                            </p:txEl>
                                          </p:spTgt>
                                        </p:tgtEl>
                                        <p:attrNameLst>
                                          <p:attrName>style.visibility</p:attrName>
                                        </p:attrNameLst>
                                      </p:cBhvr>
                                      <p:to>
                                        <p:strVal val="visible"/>
                                      </p:to>
                                    </p:set>
                                    <p:animEffect transition="in" filter="barn(inVertical)">
                                      <p:cBhvr>
                                        <p:cTn id="22" dur="500"/>
                                        <p:tgtEl>
                                          <p:spTgt spid="10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
                                            <p:txEl>
                                              <p:pRg st="3" end="3"/>
                                            </p:txEl>
                                          </p:spTgt>
                                        </p:tgtEl>
                                        <p:attrNameLst>
                                          <p:attrName>style.visibility</p:attrName>
                                        </p:attrNameLst>
                                      </p:cBhvr>
                                      <p:to>
                                        <p:strVal val="visible"/>
                                      </p:to>
                                    </p:set>
                                    <p:animEffect transition="in" filter="barn(inVertical)">
                                      <p:cBhvr>
                                        <p:cTn id="27" dur="500"/>
                                        <p:tgtEl>
                                          <p:spTgt spid="1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10" name="TextBox 9"/>
          <p:cNvSpPr txBox="1"/>
          <p:nvPr/>
        </p:nvSpPr>
        <p:spPr>
          <a:xfrm>
            <a:off x="6858070" y="1348740"/>
            <a:ext cx="4652645" cy="1106805"/>
          </a:xfrm>
          <a:prstGeom prst="rect">
            <a:avLst/>
          </a:prstGeom>
          <a:noFill/>
        </p:spPr>
        <p:txBody>
          <a:bodyPr wrap="none" rtlCol="0">
            <a:spAutoFit/>
          </a:bodyPr>
          <a:lstStyle/>
          <a:p>
            <a:r>
              <a:rPr lang="en-US" sz="6600" b="1" dirty="0">
                <a:solidFill>
                  <a:schemeClr val="tx2"/>
                </a:solidFill>
                <a:latin typeface="Arial" panose="020B0604020202020204" pitchFamily="34" charset="0"/>
                <a:cs typeface="Arial" panose="020B0604020202020204" pitchFamily="34" charset="0"/>
              </a:rPr>
              <a:t>VẬN DỤNG</a:t>
            </a:r>
          </a:p>
        </p:txBody>
      </p:sp>
      <p:sp>
        <p:nvSpPr>
          <p:cNvPr id="102" name="Text Box 101"/>
          <p:cNvSpPr txBox="1"/>
          <p:nvPr/>
        </p:nvSpPr>
        <p:spPr>
          <a:xfrm>
            <a:off x="1905000" y="3390900"/>
            <a:ext cx="15269845" cy="3784600"/>
          </a:xfrm>
          <a:prstGeom prst="rect">
            <a:avLst/>
          </a:prstGeom>
          <a:noFill/>
          <a:ln w="9525">
            <a:noFill/>
          </a:ln>
        </p:spPr>
        <p:txBody>
          <a:bodyPr wrap="square">
            <a:spAutoFit/>
          </a:bodyPr>
          <a:lstStyle/>
          <a:p>
            <a:pPr indent="0" algn="just">
              <a:lnSpc>
                <a:spcPct val="150000"/>
              </a:lnSpc>
            </a:pPr>
            <a:r>
              <a:rPr lang="en-US" sz="4000" b="0">
                <a:solidFill>
                  <a:srgbClr val="333333"/>
                </a:solidFill>
                <a:latin typeface="Arial" panose="020B0604020202020204" pitchFamily="34" charset="0"/>
                <a:cs typeface="Arial" panose="020B0604020202020204" pitchFamily="34" charset="0"/>
              </a:rPr>
              <a:t>Tìm hiểu về các loại phân bón đang được sử dụng cho các loại cây trồng ở gia đình, địa phương. Thảo luận nhóm để đề xuất các loại phân bón (bổ sung, thay thế) phù hợp cho từng loại cây trống cụ thể và cách sử dụng.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barn(inVertical)">
                                      <p:cBhvr>
                                        <p:cTn id="1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2" name="AutoShape 2"/>
          <p:cNvSpPr/>
          <p:nvPr/>
        </p:nvSpPr>
        <p:spPr>
          <a:xfrm>
            <a:off x="7288514" y="1610983"/>
            <a:ext cx="9525" cy="7065034"/>
          </a:xfrm>
          <a:prstGeom prst="rect">
            <a:avLst/>
          </a:prstGeom>
          <a:solidFill>
            <a:srgbClr val="3D3D3D"/>
          </a:solidFill>
        </p:spPr>
      </p:sp>
      <p:sp>
        <p:nvSpPr>
          <p:cNvPr id="13" name="Google Shape;406;p42"/>
          <p:cNvSpPr txBox="1">
            <a:spLocks noGrp="1"/>
          </p:cNvSpPr>
          <p:nvPr/>
        </p:nvSpPr>
        <p:spPr>
          <a:xfrm>
            <a:off x="6101080" y="3390900"/>
            <a:ext cx="13263880" cy="330962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Teko Light" panose="02000000000000000000"/>
              <a:buNone/>
              <a:defRPr sz="6500" b="0" i="0" u="none" strike="noStrike" cap="none">
                <a:solidFill>
                  <a:schemeClr val="accent1"/>
                </a:solidFill>
                <a:latin typeface="Teko Light" panose="02000000000000000000"/>
                <a:ea typeface="Teko Light" panose="02000000000000000000"/>
                <a:cs typeface="Teko Light" panose="02000000000000000000"/>
                <a:sym typeface="Teko Light" panose="02000000000000000000"/>
              </a:defRPr>
            </a:lvl1pPr>
            <a:lvl2pPr marR="0" lvl="1"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2pPr>
            <a:lvl3pPr marR="0" lvl="2"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3pPr>
            <a:lvl4pPr marR="0" lvl="3"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4pPr>
            <a:lvl5pPr marR="0" lvl="4"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5pPr>
            <a:lvl6pPr marR="0" lvl="5"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6pPr>
            <a:lvl7pPr marR="0" lvl="6"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7pPr>
            <a:lvl8pPr marR="0" lvl="7"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8pPr>
            <a:lvl9pPr marR="0" lvl="8" algn="l" rtl="0">
              <a:lnSpc>
                <a:spcPct val="100000"/>
              </a:lnSpc>
              <a:spcBef>
                <a:spcPts val="0"/>
              </a:spcBef>
              <a:spcAft>
                <a:spcPts val="0"/>
              </a:spcAft>
              <a:buClr>
                <a:schemeClr val="dk1"/>
              </a:buClr>
              <a:buSzPts val="4800"/>
              <a:buFont typeface="Teko Light" panose="02000000000000000000"/>
              <a:buNone/>
              <a:defRPr sz="4800" b="0" i="0" u="none" strike="noStrike" cap="none">
                <a:solidFill>
                  <a:schemeClr val="dk1"/>
                </a:solidFill>
                <a:latin typeface="Teko Light" panose="02000000000000000000"/>
                <a:ea typeface="Teko Light" panose="02000000000000000000"/>
                <a:cs typeface="Teko Light" panose="02000000000000000000"/>
                <a:sym typeface="Teko Light" panose="02000000000000000000"/>
              </a:defRPr>
            </a:lvl9pPr>
          </a:lstStyle>
          <a:p>
            <a:pPr marL="0" lvl="0" indent="0" algn="ctr" rtl="0">
              <a:lnSpc>
                <a:spcPct val="150000"/>
              </a:lnSpc>
              <a:spcBef>
                <a:spcPts val="0"/>
              </a:spcBef>
              <a:spcAft>
                <a:spcPts val="0"/>
              </a:spcAft>
              <a:buNone/>
            </a:pPr>
            <a:r>
              <a:rPr lang="en-US" sz="6600" b="1" dirty="0">
                <a:solidFill>
                  <a:srgbClr val="3849A2"/>
                </a:solidFill>
                <a:latin typeface="Arial" panose="020B0604020202020204" pitchFamily="34" charset="0"/>
                <a:cs typeface="Arial" panose="020B0604020202020204" pitchFamily="34" charset="0"/>
              </a:rPr>
              <a:t>CẢM ƠN CÁC EM ĐÃ </a:t>
            </a:r>
          </a:p>
          <a:p>
            <a:pPr marL="0" lvl="0" indent="0" algn="ctr" rtl="0">
              <a:lnSpc>
                <a:spcPct val="150000"/>
              </a:lnSpc>
              <a:spcBef>
                <a:spcPts val="0"/>
              </a:spcBef>
              <a:spcAft>
                <a:spcPts val="0"/>
              </a:spcAft>
              <a:buNone/>
            </a:pPr>
            <a:r>
              <a:rPr lang="en-US" sz="6600" b="1" dirty="0">
                <a:solidFill>
                  <a:srgbClr val="3849A2"/>
                </a:solidFill>
                <a:latin typeface="Arial" panose="020B0604020202020204" pitchFamily="34" charset="0"/>
                <a:cs typeface="Arial" panose="020B0604020202020204" pitchFamily="34" charset="0"/>
              </a:rPr>
              <a:t>LẮNG NGHE BÀI GIẢNG!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6" name="TextBox 6"/>
          <p:cNvSpPr txBox="1"/>
          <p:nvPr/>
        </p:nvSpPr>
        <p:spPr>
          <a:xfrm>
            <a:off x="1143000" y="800100"/>
            <a:ext cx="16257270" cy="1410335"/>
          </a:xfrm>
          <a:prstGeom prst="rect">
            <a:avLst/>
          </a:prstGeom>
        </p:spPr>
        <p:txBody>
          <a:bodyPr wrap="square" lIns="0" tIns="0" rIns="0" bIns="0" rtlCol="0" anchor="t">
            <a:spAutoFit/>
          </a:bodyPr>
          <a:lstStyle/>
          <a:p>
            <a:pPr algn="ctr">
              <a:lnSpc>
                <a:spcPts val="11000"/>
              </a:lnSpc>
            </a:pPr>
            <a:r>
              <a:rPr lang="en-US" sz="6000" b="1">
                <a:solidFill>
                  <a:srgbClr val="3849A2"/>
                </a:solidFill>
                <a:latin typeface="Arial" panose="020B0604020202020204" pitchFamily="34" charset="0"/>
                <a:cs typeface="Arial" panose="020B0604020202020204" pitchFamily="34" charset="0"/>
              </a:rPr>
              <a:t>I. Sử dụng và bảo quản phân bón hóa học </a:t>
            </a:r>
          </a:p>
        </p:txBody>
      </p:sp>
      <p:pic>
        <p:nvPicPr>
          <p:cNvPr id="106" name="Picture 105"/>
          <p:cNvPicPr/>
          <p:nvPr/>
        </p:nvPicPr>
        <p:blipFill>
          <a:blip r:embed="rId2"/>
          <a:stretch>
            <a:fillRect/>
          </a:stretch>
        </p:blipFill>
        <p:spPr>
          <a:xfrm>
            <a:off x="4752340" y="3009900"/>
            <a:ext cx="8928100" cy="589915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6"/>
                                        </p:tgtEl>
                                        <p:attrNameLst>
                                          <p:attrName>style.visibility</p:attrName>
                                        </p:attrNameLst>
                                      </p:cBhvr>
                                      <p:to>
                                        <p:strVal val="visible"/>
                                      </p:to>
                                    </p:set>
                                    <p:animEffect transition="in" filter="barn(inVertical)">
                                      <p:cBhvr>
                                        <p:cTn id="1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2" name="Hexagon 1"/>
          <p:cNvSpPr/>
          <p:nvPr/>
        </p:nvSpPr>
        <p:spPr>
          <a:xfrm>
            <a:off x="7550785" y="3140710"/>
            <a:ext cx="3352165" cy="2905125"/>
          </a:xfrm>
          <a:prstGeom prst="hexagon">
            <a:avLst/>
          </a:prstGeom>
          <a:solidFill>
            <a:srgbClr val="A8D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lnSpc>
                <a:spcPct val="100000"/>
              </a:lnSpc>
            </a:pPr>
            <a:endParaRPr lang="en-US" sz="2900" b="1">
              <a:solidFill>
                <a:schemeClr val="tx1"/>
              </a:solidFill>
              <a:latin typeface="Arial" panose="020B0604020202020204" pitchFamily="34" charset="0"/>
              <a:cs typeface="Arial" panose="020B0604020202020204" pitchFamily="34" charset="0"/>
            </a:endParaRPr>
          </a:p>
        </p:txBody>
      </p:sp>
      <p:sp>
        <p:nvSpPr>
          <p:cNvPr id="5" name="Isosceles Triangle 4"/>
          <p:cNvSpPr/>
          <p:nvPr/>
        </p:nvSpPr>
        <p:spPr>
          <a:xfrm rot="5400000">
            <a:off x="6156960" y="2644140"/>
            <a:ext cx="2805430" cy="793750"/>
          </a:xfrm>
          <a:prstGeom prst="triangle">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6200000">
            <a:off x="9433560" y="2644140"/>
            <a:ext cx="2805430" cy="793750"/>
          </a:xfrm>
          <a:prstGeom prst="triangle">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5400000">
            <a:off x="6156960" y="5814695"/>
            <a:ext cx="2805430" cy="793750"/>
          </a:xfrm>
          <a:prstGeom prst="triangle">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6200000">
            <a:off x="9433560" y="5774690"/>
            <a:ext cx="2805430" cy="793750"/>
          </a:xfrm>
          <a:prstGeom prst="triangle">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s 11"/>
          <p:cNvSpPr/>
          <p:nvPr/>
        </p:nvSpPr>
        <p:spPr>
          <a:xfrm>
            <a:off x="677545" y="1631950"/>
            <a:ext cx="6428740" cy="2806065"/>
          </a:xfrm>
          <a:prstGeom prst="rect">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s 12"/>
          <p:cNvSpPr/>
          <p:nvPr/>
        </p:nvSpPr>
        <p:spPr>
          <a:xfrm>
            <a:off x="757555" y="4786630"/>
            <a:ext cx="6353175" cy="2806065"/>
          </a:xfrm>
          <a:prstGeom prst="rect">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s 13"/>
          <p:cNvSpPr/>
          <p:nvPr/>
        </p:nvSpPr>
        <p:spPr>
          <a:xfrm>
            <a:off x="11277600" y="1638300"/>
            <a:ext cx="6342380" cy="2799715"/>
          </a:xfrm>
          <a:prstGeom prst="rect">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s 14"/>
          <p:cNvSpPr/>
          <p:nvPr/>
        </p:nvSpPr>
        <p:spPr>
          <a:xfrm>
            <a:off x="11277600" y="4768850"/>
            <a:ext cx="6385560" cy="2804795"/>
          </a:xfrm>
          <a:prstGeom prst="rect">
            <a:avLst/>
          </a:prstGeom>
          <a:solidFill>
            <a:srgbClr val="D4E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p:cNvSpPr txBox="1"/>
          <p:nvPr/>
        </p:nvSpPr>
        <p:spPr>
          <a:xfrm>
            <a:off x="1066800" y="1638300"/>
            <a:ext cx="5607685" cy="2676525"/>
          </a:xfrm>
          <a:prstGeom prst="rect">
            <a:avLst/>
          </a:prstGeom>
          <a:noFill/>
          <a:ln w="9525">
            <a:noFill/>
          </a:ln>
        </p:spPr>
        <p:txBody>
          <a:bodyPr wrap="square" anchor="ctr" anchorCtr="0">
            <a:spAutoFit/>
          </a:bodyPr>
          <a:lstStyle/>
          <a:p>
            <a:pPr indent="0" algn="just">
              <a:lnSpc>
                <a:spcPct val="150000"/>
              </a:lnSpc>
            </a:pPr>
            <a:r>
              <a:rPr lang="en-US" sz="2800" b="0">
                <a:solidFill>
                  <a:srgbClr val="000000"/>
                </a:solidFill>
                <a:latin typeface="Arial" panose="020B0604020202020204" pitchFamily="34" charset="0"/>
                <a:cs typeface="Arial" panose="020B0604020202020204" pitchFamily="34" charset="0"/>
              </a:rPr>
              <a:t>Phân đạm, phân kali có tỉ lệ dinh dưỡng cao, dễ hòa tan và hiệu quả nhanh nên dùng để bón thúc là chính.</a:t>
            </a:r>
          </a:p>
        </p:txBody>
      </p:sp>
      <p:sp>
        <p:nvSpPr>
          <p:cNvPr id="17" name="Text Box 16"/>
          <p:cNvSpPr txBox="1"/>
          <p:nvPr/>
        </p:nvSpPr>
        <p:spPr>
          <a:xfrm>
            <a:off x="11779250" y="2284730"/>
            <a:ext cx="5586095" cy="1383665"/>
          </a:xfrm>
          <a:prstGeom prst="rect">
            <a:avLst/>
          </a:prstGeom>
          <a:noFill/>
          <a:ln w="9525">
            <a:noFill/>
          </a:ln>
        </p:spPr>
        <p:txBody>
          <a:bodyPr wrap="square">
            <a:spAutoFit/>
          </a:bodyPr>
          <a:lstStyle/>
          <a:p>
            <a:pPr indent="0" algn="just">
              <a:lnSpc>
                <a:spcPct val="150000"/>
              </a:lnSpc>
            </a:pPr>
            <a:r>
              <a:rPr lang="en-US" sz="2800" b="0">
                <a:solidFill>
                  <a:srgbClr val="000000"/>
                </a:solidFill>
                <a:latin typeface="Arial" panose="020B0604020202020204" pitchFamily="34" charset="0"/>
                <a:cs typeface="Arial" panose="020B0604020202020204" pitchFamily="34" charset="0"/>
              </a:rPr>
              <a:t>Phân hỗn hợp NPK có thể dùng bón lót hoặc bón thúc.</a:t>
            </a:r>
          </a:p>
        </p:txBody>
      </p:sp>
      <p:sp>
        <p:nvSpPr>
          <p:cNvPr id="18" name="Text Box 17"/>
          <p:cNvSpPr txBox="1"/>
          <p:nvPr/>
        </p:nvSpPr>
        <p:spPr>
          <a:xfrm>
            <a:off x="1079500" y="4872990"/>
            <a:ext cx="5640070" cy="2676525"/>
          </a:xfrm>
          <a:prstGeom prst="rect">
            <a:avLst/>
          </a:prstGeom>
          <a:noFill/>
          <a:ln w="9525">
            <a:noFill/>
          </a:ln>
        </p:spPr>
        <p:txBody>
          <a:bodyPr wrap="square">
            <a:spAutoFit/>
          </a:bodyPr>
          <a:lstStyle/>
          <a:p>
            <a:pPr indent="0" algn="just">
              <a:lnSpc>
                <a:spcPct val="150000"/>
              </a:lnSpc>
            </a:pPr>
            <a:r>
              <a:rPr lang="en-US" sz="2800" b="0">
                <a:solidFill>
                  <a:srgbClr val="000000"/>
                </a:solidFill>
                <a:latin typeface="Arial" panose="020B0604020202020204" pitchFamily="34" charset="0"/>
                <a:cs typeface="Arial" panose="020B0604020202020204" pitchFamily="34" charset="0"/>
              </a:rPr>
              <a:t>Phân lân dùng bón lót để có thời gian cho phân bón hoa tan. Phân lân thiên nhiên chỉ dùng để bón cho đất chua mới có hiệu quả.</a:t>
            </a:r>
          </a:p>
        </p:txBody>
      </p:sp>
      <p:sp>
        <p:nvSpPr>
          <p:cNvPr id="19" name="Text Box 18"/>
          <p:cNvSpPr txBox="1"/>
          <p:nvPr/>
        </p:nvSpPr>
        <p:spPr>
          <a:xfrm>
            <a:off x="11734165" y="5156835"/>
            <a:ext cx="5581015" cy="2030095"/>
          </a:xfrm>
          <a:prstGeom prst="rect">
            <a:avLst/>
          </a:prstGeom>
          <a:noFill/>
          <a:ln w="9525">
            <a:noFill/>
          </a:ln>
        </p:spPr>
        <p:txBody>
          <a:bodyPr wrap="square">
            <a:spAutoFit/>
          </a:bodyPr>
          <a:lstStyle/>
          <a:p>
            <a:pPr indent="0" algn="just">
              <a:lnSpc>
                <a:spcPct val="150000"/>
              </a:lnSpc>
            </a:pPr>
            <a:r>
              <a:rPr lang="en-US" sz="2800" b="0">
                <a:solidFill>
                  <a:srgbClr val="000000"/>
                </a:solidFill>
                <a:latin typeface="Arial" panose="020B0604020202020204" pitchFamily="34" charset="0"/>
                <a:cs typeface="Arial" panose="020B0604020202020204" pitchFamily="34" charset="0"/>
              </a:rPr>
              <a:t>Bón phân đạm, phân kali liên tục qua nhiều năm đất sẽ bị hóa chua vì vậy cần bón vôi để cải tạo đất.</a:t>
            </a:r>
          </a:p>
        </p:txBody>
      </p:sp>
      <p:sp>
        <p:nvSpPr>
          <p:cNvPr id="21" name="Text Box 20"/>
          <p:cNvSpPr txBox="1"/>
          <p:nvPr/>
        </p:nvSpPr>
        <p:spPr>
          <a:xfrm>
            <a:off x="6699250" y="4209097"/>
            <a:ext cx="5080000" cy="768350"/>
          </a:xfrm>
          <a:prstGeom prst="rect">
            <a:avLst/>
          </a:prstGeom>
          <a:noFill/>
          <a:ln w="9525">
            <a:noFill/>
          </a:ln>
        </p:spPr>
        <p:txBody>
          <a:bodyPr>
            <a:spAutoFit/>
          </a:bodyPr>
          <a:lstStyle/>
          <a:p>
            <a:pPr indent="0" algn="ctr"/>
            <a:r>
              <a:rPr lang="en-US" sz="4400" b="1">
                <a:solidFill>
                  <a:srgbClr val="000000"/>
                </a:solidFill>
                <a:latin typeface="Arial" panose="020B0604020202020204" pitchFamily="34" charset="0"/>
                <a:cs typeface="Arial" panose="020B0604020202020204" pitchFamily="34" charset="0"/>
              </a:rPr>
              <a:t>Cách bón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14" name="TextBox 4"/>
          <p:cNvSpPr txBox="1"/>
          <p:nvPr/>
        </p:nvSpPr>
        <p:spPr>
          <a:xfrm>
            <a:off x="3657600" y="571500"/>
            <a:ext cx="11603355" cy="1107440"/>
          </a:xfrm>
          <a:prstGeom prst="rect">
            <a:avLst/>
          </a:prstGeom>
        </p:spPr>
        <p:txBody>
          <a:bodyPr wrap="square" lIns="0" tIns="0" rIns="0" bIns="0" rtlCol="0" anchor="t">
            <a:spAutoFit/>
          </a:bodyPr>
          <a:lstStyle/>
          <a:p>
            <a:pPr algn="ctr">
              <a:lnSpc>
                <a:spcPct val="150000"/>
              </a:lnSpc>
            </a:pPr>
            <a:r>
              <a:rPr lang="en-US" sz="4800" b="1">
                <a:solidFill>
                  <a:srgbClr val="3849A2"/>
                </a:solidFill>
                <a:latin typeface="Arial" panose="020B0604020202020204" pitchFamily="34" charset="0"/>
                <a:cs typeface="Arial" panose="020B0604020202020204" pitchFamily="34" charset="0"/>
              </a:rPr>
              <a:t>2. Bảo quản phân bón hóa học</a:t>
            </a:r>
          </a:p>
        </p:txBody>
      </p:sp>
      <p:sp>
        <p:nvSpPr>
          <p:cNvPr id="15" name="Text Box 14"/>
          <p:cNvSpPr txBox="1"/>
          <p:nvPr/>
        </p:nvSpPr>
        <p:spPr>
          <a:xfrm>
            <a:off x="2291080" y="1866900"/>
            <a:ext cx="14336395" cy="4246245"/>
          </a:xfrm>
          <a:prstGeom prst="rect">
            <a:avLst/>
          </a:prstGeom>
          <a:noFill/>
        </p:spPr>
        <p:txBody>
          <a:bodyPr wrap="square" rtlCol="0">
            <a:spAutoFit/>
          </a:bodyPr>
          <a:lstStyle/>
          <a:p>
            <a:pPr marL="571500" indent="-571500" algn="just">
              <a:lnSpc>
                <a:spcPct val="150000"/>
              </a:lnSpc>
              <a:buFont typeface="Wingdings" panose="05000000000000000000" charset="0"/>
              <a:buChar char="Ø"/>
            </a:pPr>
            <a:r>
              <a:rPr lang="en-US" sz="3600" b="1">
                <a:latin typeface="Arial" panose="020B0604020202020204" pitchFamily="34" charset="0"/>
                <a:cs typeface="Arial" panose="020B0604020202020204" pitchFamily="34" charset="0"/>
              </a:rPr>
              <a:t>Chống ẩm</a:t>
            </a:r>
          </a:p>
          <a:p>
            <a:pPr indent="0" algn="just">
              <a:lnSpc>
                <a:spcPct val="150000"/>
              </a:lnSpc>
              <a:buFont typeface="Wingdings" panose="05000000000000000000" charset="0"/>
              <a:buNone/>
            </a:pPr>
            <a:r>
              <a:rPr lang="en-US" sz="3600">
                <a:latin typeface="Arial" panose="020B0604020202020204" pitchFamily="34" charset="0"/>
                <a:cs typeface="Arial" panose="020B0604020202020204" pitchFamily="34" charset="0"/>
              </a:rPr>
              <a:t>Bảo quản nơi khô ráo, thoáng mắt, không đặt trực tiếp trên nền đất hoặc nền xi măng ( tốt nhất đặt trên giá gỗ, tạo khoảng cách với mặt đất). Có thể bảo quản phân bón trong chum, vại sành hoặc bao nylon được buộc kín.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6" name="TextBox 6"/>
          <p:cNvSpPr txBox="1"/>
          <p:nvPr/>
        </p:nvSpPr>
        <p:spPr>
          <a:xfrm>
            <a:off x="1143000" y="800100"/>
            <a:ext cx="16257270" cy="1410335"/>
          </a:xfrm>
          <a:prstGeom prst="rect">
            <a:avLst/>
          </a:prstGeom>
        </p:spPr>
        <p:txBody>
          <a:bodyPr wrap="square" lIns="0" tIns="0" rIns="0" bIns="0" rtlCol="0" anchor="t">
            <a:spAutoFit/>
          </a:bodyPr>
          <a:lstStyle/>
          <a:p>
            <a:pPr algn="ctr">
              <a:lnSpc>
                <a:spcPts val="11000"/>
              </a:lnSpc>
            </a:pPr>
            <a:r>
              <a:rPr lang="en-US" sz="6000" b="1">
                <a:solidFill>
                  <a:srgbClr val="3849A2"/>
                </a:solidFill>
                <a:latin typeface="Arial" panose="020B0604020202020204" pitchFamily="34" charset="0"/>
                <a:cs typeface="Arial" panose="020B0604020202020204" pitchFamily="34" charset="0"/>
              </a:rPr>
              <a:t>II. Sử dụng và bảo quản phân bón hữu cơ </a:t>
            </a:r>
          </a:p>
        </p:txBody>
      </p:sp>
      <p:pic>
        <p:nvPicPr>
          <p:cNvPr id="125" name="Picture 124"/>
          <p:cNvPicPr/>
          <p:nvPr/>
        </p:nvPicPr>
        <p:blipFill>
          <a:blip r:embed="rId2"/>
          <a:srcRect l="6432" t="10654"/>
          <a:stretch>
            <a:fillRect/>
          </a:stretch>
        </p:blipFill>
        <p:spPr>
          <a:xfrm>
            <a:off x="7772400" y="3238500"/>
            <a:ext cx="9126220" cy="5041900"/>
          </a:xfrm>
          <a:prstGeom prst="rect">
            <a:avLst/>
          </a:prstGeom>
          <a:noFill/>
          <a:ln w="9525">
            <a:noFill/>
          </a:ln>
        </p:spPr>
      </p:pic>
      <p:pic>
        <p:nvPicPr>
          <p:cNvPr id="126" name="Picture 125"/>
          <p:cNvPicPr/>
          <p:nvPr/>
        </p:nvPicPr>
        <p:blipFill>
          <a:blip r:embed="rId3"/>
          <a:stretch>
            <a:fillRect/>
          </a:stretch>
        </p:blipFill>
        <p:spPr>
          <a:xfrm>
            <a:off x="1828800" y="3314700"/>
            <a:ext cx="5080000" cy="508381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5"/>
                                        </p:tgtEl>
                                        <p:attrNameLst>
                                          <p:attrName>style.visibility</p:attrName>
                                        </p:attrNameLst>
                                      </p:cBhvr>
                                      <p:to>
                                        <p:strVal val="visible"/>
                                      </p:to>
                                    </p:set>
                                    <p:animEffect transition="in" filter="barn(inVertical)">
                                      <p:cBhvr>
                                        <p:cTn id="12" dur="500"/>
                                        <p:tgtEl>
                                          <p:spTgt spid="125"/>
                                        </p:tgtEl>
                                      </p:cBhvr>
                                    </p:animEffect>
                                  </p:childTnLst>
                                </p:cTn>
                              </p:par>
                              <p:par>
                                <p:cTn id="13" presetID="16" presetClass="entr" presetSubtype="21"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barn(inVertical)">
                                      <p:cBhvr>
                                        <p:cTn id="1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4" name="TextBox 4"/>
          <p:cNvSpPr txBox="1"/>
          <p:nvPr/>
        </p:nvSpPr>
        <p:spPr>
          <a:xfrm>
            <a:off x="4231640" y="495300"/>
            <a:ext cx="9824720" cy="1107440"/>
          </a:xfrm>
          <a:prstGeom prst="rect">
            <a:avLst/>
          </a:prstGeom>
        </p:spPr>
        <p:txBody>
          <a:bodyPr wrap="square" lIns="0" tIns="0" rIns="0" bIns="0" rtlCol="0" anchor="t">
            <a:spAutoFit/>
          </a:bodyPr>
          <a:lstStyle/>
          <a:p>
            <a:pPr algn="ctr">
              <a:lnSpc>
                <a:spcPct val="150000"/>
              </a:lnSpc>
            </a:pPr>
            <a:r>
              <a:rPr lang="en-US" sz="4800" b="1">
                <a:solidFill>
                  <a:srgbClr val="3849A2"/>
                </a:solidFill>
                <a:latin typeface="Arial" panose="020B0604020202020204" pitchFamily="34" charset="0"/>
                <a:cs typeface="Arial" panose="020B0604020202020204" pitchFamily="34" charset="0"/>
              </a:rPr>
              <a:t>Đáp án</a:t>
            </a:r>
          </a:p>
        </p:txBody>
      </p:sp>
      <p:sp>
        <p:nvSpPr>
          <p:cNvPr id="107" name="Text Box 106"/>
          <p:cNvSpPr txBox="1"/>
          <p:nvPr/>
        </p:nvSpPr>
        <p:spPr>
          <a:xfrm>
            <a:off x="1371600" y="1866900"/>
            <a:ext cx="15858490" cy="3784600"/>
          </a:xfrm>
          <a:prstGeom prst="rect">
            <a:avLst/>
          </a:prstGeom>
          <a:noFill/>
          <a:ln w="9525">
            <a:noFill/>
          </a:ln>
        </p:spPr>
        <p:txBody>
          <a:bodyPr wrap="square" anchor="ctr" anchorCtr="0">
            <a:spAutoFit/>
          </a:bodyPr>
          <a:lstStyle/>
          <a:p>
            <a:pPr indent="0" algn="just">
              <a:lnSpc>
                <a:spcPct val="150000"/>
              </a:lnSpc>
              <a:buFont typeface="+mj-lt"/>
              <a:buNone/>
            </a:pPr>
            <a:r>
              <a:rPr lang="en-US" sz="4000">
                <a:solidFill>
                  <a:srgbClr val="333333"/>
                </a:solidFill>
                <a:latin typeface="Arial" panose="020B0604020202020204" pitchFamily="34" charset="0"/>
                <a:cs typeface="Arial" panose="020B0604020202020204" pitchFamily="34" charset="0"/>
              </a:rPr>
              <a:t>Phân hữu cơ dùng để bón lót vì các chất dinh dưỡng trong phân thường ở dạng khó tiêu (không hòa tan) cây không sử dụng được ngay, phải có thời gian để phân bón phân hủy thành các chất hòa tan cây mới sử dụng được. Do đó phải bón vào đất trước khi gieo trồng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barn(inVertical)">
                                      <p:cBhvr>
                                        <p:cTn id="12"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15" name="Text Box 14"/>
          <p:cNvSpPr txBox="1"/>
          <p:nvPr/>
        </p:nvSpPr>
        <p:spPr>
          <a:xfrm>
            <a:off x="1975485" y="648335"/>
            <a:ext cx="14336395" cy="4246245"/>
          </a:xfrm>
          <a:prstGeom prst="rect">
            <a:avLst/>
          </a:prstGeom>
          <a:noFill/>
        </p:spPr>
        <p:txBody>
          <a:bodyPr wrap="square" rtlCol="0">
            <a:spAutoFit/>
          </a:bodyPr>
          <a:lstStyle/>
          <a:p>
            <a:pPr marL="571500" indent="-571500" algn="just">
              <a:lnSpc>
                <a:spcPct val="150000"/>
              </a:lnSpc>
              <a:buFont typeface="Wingdings" panose="05000000000000000000" charset="0"/>
              <a:buChar char="Ø"/>
            </a:pPr>
            <a:r>
              <a:rPr lang="en-US" sz="3600" b="1">
                <a:latin typeface="Arial" panose="020B0604020202020204" pitchFamily="34" charset="0"/>
                <a:cs typeface="Arial" panose="020B0604020202020204" pitchFamily="34" charset="0"/>
              </a:rPr>
              <a:t>Ủ hỗn hợp</a:t>
            </a:r>
          </a:p>
          <a:p>
            <a:pPr indent="0" algn="just">
              <a:lnSpc>
                <a:spcPct val="150000"/>
              </a:lnSpc>
              <a:buFont typeface="Wingdings" panose="05000000000000000000" charset="0"/>
              <a:buNone/>
            </a:pPr>
            <a:r>
              <a:rPr lang="en-US" sz="3600">
                <a:latin typeface="Arial" panose="020B0604020202020204" pitchFamily="34" charset="0"/>
                <a:cs typeface="Arial" panose="020B0604020202020204" pitchFamily="34" charset="0"/>
              </a:rPr>
              <a:t>là phương pháp kết hợp ủ nóng trước, ủ nguội sau. Sau khi nhiệt độ trong đống ủ đạt khoảng 60°C–70°C thì nén đống ủ và tưới nước để nhiệt độ giảm xuống còn khoảng 20 - 35 °C, giữ độ ẩm từ 60% đến 70% để phân bón hữu cơ phân giải thuận lợi.</a:t>
            </a:r>
          </a:p>
        </p:txBody>
      </p:sp>
      <p:pic>
        <p:nvPicPr>
          <p:cNvPr id="149" name="Picture 148"/>
          <p:cNvPicPr/>
          <p:nvPr/>
        </p:nvPicPr>
        <p:blipFill>
          <a:blip r:embed="rId2"/>
          <a:stretch>
            <a:fillRect/>
          </a:stretch>
        </p:blipFill>
        <p:spPr>
          <a:xfrm>
            <a:off x="3124200" y="5241290"/>
            <a:ext cx="5427345" cy="4725035"/>
          </a:xfrm>
          <a:prstGeom prst="rect">
            <a:avLst/>
          </a:prstGeom>
          <a:noFill/>
          <a:ln w="9525">
            <a:noFill/>
          </a:ln>
        </p:spPr>
      </p:pic>
      <p:pic>
        <p:nvPicPr>
          <p:cNvPr id="148" name="Picture 147"/>
          <p:cNvPicPr/>
          <p:nvPr/>
        </p:nvPicPr>
        <p:blipFill>
          <a:blip r:embed="rId3"/>
          <a:stretch>
            <a:fillRect/>
          </a:stretch>
        </p:blipFill>
        <p:spPr>
          <a:xfrm>
            <a:off x="10515600" y="5219700"/>
            <a:ext cx="5322570" cy="476821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barn(inVertical)">
                                      <p:cBhvr>
                                        <p:cTn id="17" dur="500"/>
                                        <p:tgtEl>
                                          <p:spTgt spid="149"/>
                                        </p:tgtEl>
                                      </p:cBhvr>
                                    </p:animEffect>
                                  </p:childTnLst>
                                </p:cTn>
                              </p:par>
                              <p:par>
                                <p:cTn id="18" presetID="16" presetClass="entr" presetSubtype="21"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barn(inVertical)">
                                      <p:cBhvr>
                                        <p:cTn id="20"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6" name="TextBox 6"/>
          <p:cNvSpPr txBox="1"/>
          <p:nvPr/>
        </p:nvSpPr>
        <p:spPr>
          <a:xfrm>
            <a:off x="1143000" y="876300"/>
            <a:ext cx="16257270" cy="1410335"/>
          </a:xfrm>
          <a:prstGeom prst="rect">
            <a:avLst/>
          </a:prstGeom>
        </p:spPr>
        <p:txBody>
          <a:bodyPr wrap="square" lIns="0" tIns="0" rIns="0" bIns="0" rtlCol="0" anchor="t">
            <a:spAutoFit/>
          </a:bodyPr>
          <a:lstStyle/>
          <a:p>
            <a:pPr algn="ctr">
              <a:lnSpc>
                <a:spcPts val="11000"/>
              </a:lnSpc>
            </a:pPr>
            <a:r>
              <a:rPr lang="en-US" sz="6000" b="1">
                <a:solidFill>
                  <a:srgbClr val="3849A2"/>
                </a:solidFill>
                <a:latin typeface="Arial" panose="020B0604020202020204" pitchFamily="34" charset="0"/>
                <a:cs typeface="Arial" panose="020B0604020202020204" pitchFamily="34" charset="0"/>
              </a:rPr>
              <a:t>II. Sử dụng và bảo quản phân bón vi sinh </a:t>
            </a:r>
          </a:p>
        </p:txBody>
      </p:sp>
      <p:pic>
        <p:nvPicPr>
          <p:cNvPr id="152" name="Picture 151"/>
          <p:cNvPicPr/>
          <p:nvPr/>
        </p:nvPicPr>
        <p:blipFill>
          <a:blip r:embed="rId3">
            <a:clrChange>
              <a:clrFrom>
                <a:srgbClr val="FFFFFF">
                  <a:alpha val="100000"/>
                </a:srgbClr>
              </a:clrFrom>
              <a:clrTo>
                <a:srgbClr val="FFFFFF">
                  <a:alpha val="100000"/>
                  <a:alpha val="0"/>
                </a:srgbClr>
              </a:clrTo>
            </a:clrChange>
          </a:blip>
          <a:stretch>
            <a:fillRect/>
          </a:stretch>
        </p:blipFill>
        <p:spPr>
          <a:xfrm>
            <a:off x="2667000" y="3238500"/>
            <a:ext cx="12905740" cy="5690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barn(inVertical)">
                                      <p:cBhvr>
                                        <p:cTn id="12" dur="5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3F1"/>
        </a:solidFill>
        <a:effectLst/>
      </p:bgPr>
    </p:bg>
    <p:spTree>
      <p:nvGrpSpPr>
        <p:cNvPr id="1" name=""/>
        <p:cNvGrpSpPr/>
        <p:nvPr/>
      </p:nvGrpSpPr>
      <p:grpSpPr>
        <a:xfrm>
          <a:off x="0" y="0"/>
          <a:ext cx="0" cy="0"/>
          <a:chOff x="0" y="0"/>
          <a:chExt cx="0" cy="0"/>
        </a:xfrm>
      </p:grpSpPr>
      <p:sp>
        <p:nvSpPr>
          <p:cNvPr id="4" name="TextBox 4"/>
          <p:cNvSpPr txBox="1"/>
          <p:nvPr/>
        </p:nvSpPr>
        <p:spPr>
          <a:xfrm>
            <a:off x="4231640" y="800100"/>
            <a:ext cx="9824720" cy="1107440"/>
          </a:xfrm>
          <a:prstGeom prst="rect">
            <a:avLst/>
          </a:prstGeom>
        </p:spPr>
        <p:txBody>
          <a:bodyPr wrap="square" lIns="0" tIns="0" rIns="0" bIns="0" rtlCol="0" anchor="t">
            <a:spAutoFit/>
          </a:bodyPr>
          <a:lstStyle/>
          <a:p>
            <a:pPr algn="ctr">
              <a:lnSpc>
                <a:spcPct val="150000"/>
              </a:lnSpc>
            </a:pPr>
            <a:r>
              <a:rPr lang="en-US" sz="4800" b="1">
                <a:solidFill>
                  <a:srgbClr val="3849A2"/>
                </a:solidFill>
                <a:latin typeface="Arial" panose="020B0604020202020204" pitchFamily="34" charset="0"/>
                <a:cs typeface="Arial" panose="020B0604020202020204" pitchFamily="34" charset="0"/>
              </a:rPr>
              <a:t>Đáp án</a:t>
            </a:r>
          </a:p>
        </p:txBody>
      </p:sp>
      <p:sp>
        <p:nvSpPr>
          <p:cNvPr id="107" name="Text Box 106"/>
          <p:cNvSpPr txBox="1"/>
          <p:nvPr/>
        </p:nvSpPr>
        <p:spPr>
          <a:xfrm>
            <a:off x="1066800" y="2152048"/>
            <a:ext cx="15685135" cy="1824923"/>
          </a:xfrm>
          <a:prstGeom prst="rect">
            <a:avLst/>
          </a:prstGeom>
          <a:noFill/>
          <a:ln w="9525">
            <a:noFill/>
          </a:ln>
        </p:spPr>
        <p:txBody>
          <a:bodyPr wrap="square" anchor="ctr" anchorCtr="0">
            <a:spAutoFit/>
          </a:bodyPr>
          <a:lstStyle/>
          <a:p>
            <a:pPr indent="0" algn="just">
              <a:lnSpc>
                <a:spcPct val="150000"/>
              </a:lnSpc>
              <a:buFont typeface="+mj-lt"/>
              <a:buNone/>
            </a:pPr>
            <a:r>
              <a:rPr lang="en-US" sz="4000">
                <a:solidFill>
                  <a:srgbClr val="333333"/>
                </a:solidFill>
                <a:latin typeface="Arial" panose="020B0604020202020204" pitchFamily="34" charset="0"/>
                <a:cs typeface="Arial" panose="020B0604020202020204" pitchFamily="34" charset="0"/>
                <a:sym typeface="+mn-ea"/>
              </a:rPr>
              <a:t>Bón phân vi sinh lại có tác dụng làm tăng số lượng vi sinh vật có ích trong đất vì ph</a:t>
            </a:r>
            <a:r>
              <a:rPr lang="en-US" sz="4000">
                <a:latin typeface="Arial" panose="020B0604020202020204" pitchFamily="34" charset="0"/>
                <a:cs typeface="Arial" panose="020B0604020202020204" pitchFamily="34" charset="0"/>
                <a:sym typeface="+mn-ea"/>
              </a:rPr>
              <a:t>ân vi sinh chứa các vi sinh vật không gây hại. </a:t>
            </a:r>
            <a:endParaRPr lang="en-US" sz="4000">
              <a:solidFill>
                <a:srgbClr val="333333"/>
              </a:solidFill>
              <a:latin typeface="Arial" panose="020B0604020202020204" pitchFamily="34" charset="0"/>
              <a:cs typeface="Arial" panose="020B0604020202020204" pitchFamily="34" charset="0"/>
            </a:endParaRPr>
          </a:p>
        </p:txBody>
      </p:sp>
      <p:sp>
        <p:nvSpPr>
          <p:cNvPr id="3" name="Text Box 2"/>
          <p:cNvSpPr txBox="1"/>
          <p:nvPr/>
        </p:nvSpPr>
        <p:spPr>
          <a:xfrm>
            <a:off x="1066800" y="4000500"/>
            <a:ext cx="8988425" cy="5631180"/>
          </a:xfrm>
          <a:prstGeom prst="rect">
            <a:avLst/>
          </a:prstGeom>
          <a:noFill/>
          <a:ln w="9525">
            <a:noFill/>
          </a:ln>
        </p:spPr>
        <p:txBody>
          <a:bodyPr wrap="square" anchor="ctr" anchorCtr="0">
            <a:spAutoFit/>
          </a:bodyPr>
          <a:lstStyle/>
          <a:p>
            <a:pPr indent="0" algn="just">
              <a:lnSpc>
                <a:spcPct val="150000"/>
              </a:lnSpc>
              <a:buFont typeface="+mj-lt"/>
              <a:buNone/>
            </a:pPr>
            <a:r>
              <a:rPr lang="en-US" sz="4000">
                <a:latin typeface="Arial" panose="020B0604020202020204" pitchFamily="34" charset="0"/>
                <a:cs typeface="Arial" panose="020B0604020202020204" pitchFamily="34" charset="0"/>
                <a:sym typeface="+mn-ea"/>
              </a:rPr>
              <a:t>Phân bón này đa dạng các chủng vi sinh vật khác nhau. Nhưng chủ yếu chứa các vi sinh vật có chức năng hòa tan lân; cố định đạm; phân giải các chất hữu cơ; hoặc vi sinh vật thúc đẩy cây trồng tăng trưởng.</a:t>
            </a:r>
            <a:endParaRPr lang="en-US" sz="4000">
              <a:solidFill>
                <a:srgbClr val="333333"/>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barn(inVertical)">
                                      <p:cBhvr>
                                        <p:cTn id="12" dur="500"/>
                                        <p:tgtEl>
                                          <p:spTgt spid="10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7" grpId="0"/>
      <p:bldP spid="3"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TotalTime>
  <Words>552</Words>
  <PresentationFormat>Custom</PresentationFormat>
  <Paragraphs>28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Teko Light</vt:lpstr>
      <vt:lpstr>Calibri</vt:lpstr>
      <vt:lpstr>Gill Sans MT</vt:lpstr>
      <vt:lpstr>Wingdings</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2022-11-07T14:41:46Z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57CE9FEC0C2142D0B1C9DD427AA63ECD</vt:lpwstr>
  </property>
  <property fmtid="{D5CDD505-2E9C-101B-9397-08002B2CF9AE}" pid="3" name="KSOProductBuildVer">
    <vt:lpwstr>1033-11.2.0.11341</vt:lpwstr>
  </property>
</Properties>
</file>