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07" r:id="rId3"/>
    <p:sldId id="359" r:id="rId4"/>
    <p:sldId id="363" r:id="rId5"/>
    <p:sldId id="366" r:id="rId6"/>
    <p:sldId id="345" r:id="rId7"/>
    <p:sldId id="360" r:id="rId8"/>
    <p:sldId id="361" r:id="rId9"/>
    <p:sldId id="369" r:id="rId10"/>
    <p:sldId id="371" r:id="rId11"/>
  </p:sldIdLst>
  <p:sldSz cx="24384000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0000FF"/>
    <a:srgbClr val="FF0066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>
      <p:cViewPr varScale="1">
        <p:scale>
          <a:sx n="42" d="100"/>
          <a:sy n="42" d="100"/>
        </p:scale>
        <p:origin x="96" y="29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12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778608" y="3719346"/>
            <a:ext cx="338257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ÔN TẬP HỌC KÌ 1</a:t>
            </a:r>
            <a:endParaRPr lang="en-US" sz="6000" b="1" dirty="0">
              <a:solidFill>
                <a:srgbClr val="776249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smtClean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0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8102042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49412" y="7646473"/>
                  <a:ext cx="56048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6815776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LÝ THUYẾT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82488" y="7640053"/>
                  <a:ext cx="561445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</a:p>
              </p:txBody>
            </p:sp>
          </p:grpSp>
        </p:grpSp>
      </p:grpSp>
      <p:sp>
        <p:nvSpPr>
          <p:cNvPr id="54" name="Rounded Rectangle 53"/>
          <p:cNvSpPr/>
          <p:nvPr/>
        </p:nvSpPr>
        <p:spPr>
          <a:xfrm>
            <a:off x="3512667" y="6477000"/>
            <a:ext cx="19013083" cy="64008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9388304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526611"/>
            <a:ext cx="3154623" cy="3197789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4293039" y="10784501"/>
            <a:ext cx="9472086" cy="968318"/>
            <a:chOff x="739068" y="1515168"/>
            <a:chExt cx="9473319" cy="968444"/>
          </a:xfrm>
        </p:grpSpPr>
        <p:sp>
          <p:nvSpPr>
            <p:cNvPr id="4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1508" y="1531208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LÝ THUYẾT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82342" y="7640053"/>
                  <a:ext cx="961742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144000" y="1447801"/>
                <a:ext cx="6248400" cy="2866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 TƠ</a:t>
                </a:r>
              </a:p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endPara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1447801"/>
                <a:ext cx="6248400" cy="2866596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4343400" y="2735992"/>
            <a:ext cx="480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43400" y="2735992"/>
            <a:ext cx="0" cy="1531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19399" y="4314397"/>
            <a:ext cx="685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PHÉP TOÁN VEC TƠ</a:t>
            </a:r>
            <a:endParaRPr 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661328" y="5410200"/>
            <a:ext cx="3587072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8400" y="5410200"/>
            <a:ext cx="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48400" y="5410200"/>
            <a:ext cx="48006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1" y="6324600"/>
                <a:ext cx="4191001" cy="7391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40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CỘNG</a:t>
                </a:r>
              </a:p>
              <a:p>
                <a:pPr algn="ctr"/>
                <a:r>
                  <a:rPr 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*Quy tắc ba điểm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*Quy tắc hình bình hành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360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endParaRPr lang="en-US" sz="36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324600"/>
                <a:ext cx="4191001" cy="7391400"/>
              </a:xfrm>
              <a:prstGeom prst="rect">
                <a:avLst/>
              </a:prstGeom>
              <a:blipFill rotWithShape="0">
                <a:blip r:embed="rId4"/>
                <a:stretch>
                  <a:fillRect l="-2457" t="-1316" r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48200" y="6400800"/>
            <a:ext cx="4114800" cy="731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77398" y="6400800"/>
                <a:ext cx="3733801" cy="7315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40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 VEC TƠ VỚI MỘT SỐ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600" b="0" i="1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3600" b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398" y="6400800"/>
                <a:ext cx="3733801" cy="7315200"/>
              </a:xfrm>
              <a:prstGeom prst="rect">
                <a:avLst/>
              </a:prstGeom>
              <a:blipFill rotWithShape="0">
                <a:blip r:embed="rId5"/>
                <a:stretch>
                  <a:fillRect l="-5186" t="-1329" r="-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5087600" y="4009597"/>
            <a:ext cx="0" cy="23912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392400" y="2735992"/>
            <a:ext cx="7391400" cy="7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354800" y="2743200"/>
            <a:ext cx="0" cy="35886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944600" y="6400800"/>
                <a:ext cx="3505200" cy="716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40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 TƠ CÙNG PHƯƠNG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600" i="1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phương</a:t>
                </a:r>
              </a:p>
              <a:p>
                <a:pPr algn="ctr"/>
                <a:r>
                  <a:rPr 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360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36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 hàng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400800"/>
                <a:ext cx="3505200" cy="7162800"/>
              </a:xfrm>
              <a:prstGeom prst="rect">
                <a:avLst/>
              </a:prstGeom>
              <a:blipFill rotWithShape="0">
                <a:blip r:embed="rId6"/>
                <a:stretch>
                  <a:fillRect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754600" y="6400800"/>
                <a:ext cx="3200400" cy="716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40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 TƠ BẰNG NHAU</a:t>
                </a:r>
              </a:p>
              <a:p>
                <a:pPr algn="ctr"/>
                <a:endParaRPr lang="en-US" sz="40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60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360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6400800"/>
                <a:ext cx="3200400" cy="7162800"/>
              </a:xfrm>
              <a:prstGeom prst="rect">
                <a:avLst/>
              </a:prstGeom>
              <a:blipFill rotWithShape="0">
                <a:blip r:embed="rId7"/>
                <a:stretch>
                  <a:fillRect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0954999" y="6400800"/>
                <a:ext cx="3429001" cy="716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40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 TƠ ĐỐI NHAU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𝑛𝑔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ượ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ướ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𝑛𝑔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 TƠ KHÔNG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99" y="6400800"/>
                <a:ext cx="3429001" cy="7162800"/>
              </a:xfrm>
              <a:prstGeom prst="rect">
                <a:avLst/>
              </a:prstGeom>
              <a:blipFill>
                <a:blip r:embed="rId8"/>
                <a:stretch>
                  <a:fillRect l="-2469" t="-1357" r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800601" y="6477000"/>
                <a:ext cx="3809998" cy="7146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 ĐIỂM, TRỌNG TÂM</a:t>
                </a:r>
              </a:p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I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AB, ta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lvl="0" algn="ctr"/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6477000"/>
                <a:ext cx="3809998" cy="7146700"/>
              </a:xfrm>
              <a:prstGeom prst="rect">
                <a:avLst/>
              </a:prstGeom>
              <a:blipFill>
                <a:blip r:embed="rId9"/>
                <a:stretch>
                  <a:fillRect l="-3846" t="-1536" r="-68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22783800" y="2743200"/>
            <a:ext cx="0" cy="3657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6" grpId="0" animBg="1"/>
      <p:bldP spid="5" grpId="0" animBg="1"/>
      <p:bldP spid="7" grpId="0" animBg="1"/>
      <p:bldP spid="19" grpId="0" animBg="1"/>
      <p:bldP spid="20" grpId="0" animBg="1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98228" y="7640053"/>
                  <a:ext cx="92996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381000" y="6458144"/>
            <a:ext cx="22736076" cy="7486455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 flipH="1">
            <a:off x="13448059" y="6718299"/>
            <a:ext cx="50241" cy="72263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822280" y="2232995"/>
            <a:ext cx="9472086" cy="968318"/>
            <a:chOff x="739068" y="1515168"/>
            <a:chExt cx="9473319" cy="968444"/>
          </a:xfrm>
        </p:grpSpPr>
        <p:sp>
          <p:nvSpPr>
            <p:cNvPr id="24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23325" y="3528422"/>
                <a:ext cx="23544292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Cho 3 điểm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(2;4)</m:t>
                    </m:r>
                  </m:oMath>
                </a14:m>
                <a:endParaRPr lang="en-US" smtClean="0"/>
              </a:p>
              <a:p>
                <a:pPr marL="742950" indent="-742950">
                  <a:buAutoNum type="alphaLcParenR"/>
                </a:pPr>
                <a:r>
                  <a:rPr lang="en-US" smtClean="0"/>
                  <a:t>Chứng minh rằng 3 điểm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mtClean="0"/>
                  <a:t> là ba đỉnh của một tam giác</a:t>
                </a:r>
              </a:p>
              <a:p>
                <a:pPr marL="742950" indent="-742950">
                  <a:buAutoNum type="alphaLcParenR"/>
                </a:pPr>
                <a:r>
                  <a:rPr lang="en-US" smtClean="0"/>
                  <a:t>Tìm tọa độ trung điểm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mtClean="0"/>
                  <a:t> của cạnh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mtClean="0"/>
                  <a:t> và tọa độ trọng tâm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mtClean="0"/>
                  <a:t> của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b="0" smtClean="0">
                  <a:ea typeface="Cambria Math" panose="02040503050406030204" pitchFamily="18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mtClean="0"/>
                  <a:t>Tìm tọa độ điểm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mtClean="0"/>
                  <a:t> để tứ giác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mtClean="0"/>
                  <a:t>là hình bình hành</a:t>
                </a:r>
                <a:endParaRPr lang="en-US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25" y="3528422"/>
                <a:ext cx="23544292" cy="2739211"/>
              </a:xfrm>
              <a:prstGeom prst="rect">
                <a:avLst/>
              </a:prstGeom>
              <a:blipFill rotWithShape="0">
                <a:blip r:embed="rId3"/>
                <a:stretch>
                  <a:fillRect l="-1062" t="-4454" b="-10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123"/>
          <p:cNvGrpSpPr>
            <a:grpSpLocks/>
          </p:cNvGrpSpPr>
          <p:nvPr/>
        </p:nvGrpSpPr>
        <p:grpSpPr bwMode="auto">
          <a:xfrm>
            <a:off x="19050000" y="2514599"/>
            <a:ext cx="3352800" cy="2361041"/>
            <a:chOff x="816" y="3321"/>
            <a:chExt cx="1680" cy="847"/>
          </a:xfrm>
        </p:grpSpPr>
        <p:grpSp>
          <p:nvGrpSpPr>
            <p:cNvPr id="56" name="Group 113"/>
            <p:cNvGrpSpPr>
              <a:grpSpLocks/>
            </p:cNvGrpSpPr>
            <p:nvPr/>
          </p:nvGrpSpPr>
          <p:grpSpPr bwMode="auto">
            <a:xfrm>
              <a:off x="1008" y="3504"/>
              <a:ext cx="1296" cy="480"/>
              <a:chOff x="1008" y="3456"/>
              <a:chExt cx="1296" cy="480"/>
            </a:xfrm>
          </p:grpSpPr>
          <p:sp>
            <p:nvSpPr>
              <p:cNvPr id="62" name="Line 109"/>
              <p:cNvSpPr>
                <a:spLocks noChangeShapeType="1"/>
              </p:cNvSpPr>
              <p:nvPr/>
            </p:nvSpPr>
            <p:spPr bwMode="auto">
              <a:xfrm flipH="1">
                <a:off x="1008" y="3456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Line 110"/>
              <p:cNvSpPr>
                <a:spLocks noChangeShapeType="1"/>
              </p:cNvSpPr>
              <p:nvPr/>
            </p:nvSpPr>
            <p:spPr bwMode="auto">
              <a:xfrm>
                <a:off x="1488" y="34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Line 111"/>
              <p:cNvSpPr>
                <a:spLocks noChangeShapeType="1"/>
              </p:cNvSpPr>
              <p:nvPr/>
            </p:nvSpPr>
            <p:spPr bwMode="auto">
              <a:xfrm flipH="1">
                <a:off x="1824" y="3456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Line 112"/>
              <p:cNvSpPr>
                <a:spLocks noChangeShapeType="1"/>
              </p:cNvSpPr>
              <p:nvPr/>
            </p:nvSpPr>
            <p:spPr bwMode="auto">
              <a:xfrm>
                <a:off x="1008" y="393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7" name="Group 122"/>
            <p:cNvGrpSpPr>
              <a:grpSpLocks/>
            </p:cNvGrpSpPr>
            <p:nvPr/>
          </p:nvGrpSpPr>
          <p:grpSpPr bwMode="auto">
            <a:xfrm>
              <a:off x="816" y="3321"/>
              <a:ext cx="1680" cy="847"/>
              <a:chOff x="816" y="3321"/>
              <a:chExt cx="1680" cy="847"/>
            </a:xfrm>
          </p:grpSpPr>
          <p:sp>
            <p:nvSpPr>
              <p:cNvPr id="58" name="Text Box 116"/>
              <p:cNvSpPr txBox="1">
                <a:spLocks noChangeArrowheads="1"/>
              </p:cNvSpPr>
              <p:nvPr/>
            </p:nvSpPr>
            <p:spPr bwMode="auto">
              <a:xfrm>
                <a:off x="816" y="3897"/>
                <a:ext cx="252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59" name="Text Box 117"/>
              <p:cNvSpPr txBox="1">
                <a:spLocks noChangeArrowheads="1"/>
              </p:cNvSpPr>
              <p:nvPr/>
            </p:nvSpPr>
            <p:spPr bwMode="auto">
              <a:xfrm>
                <a:off x="1296" y="3321"/>
                <a:ext cx="288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60" name="Text Box 118"/>
              <p:cNvSpPr txBox="1">
                <a:spLocks noChangeArrowheads="1"/>
              </p:cNvSpPr>
              <p:nvPr/>
            </p:nvSpPr>
            <p:spPr bwMode="auto">
              <a:xfrm>
                <a:off x="2304" y="3360"/>
                <a:ext cx="192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61" name="Text Box 119"/>
              <p:cNvSpPr txBox="1">
                <a:spLocks noChangeArrowheads="1"/>
              </p:cNvSpPr>
              <p:nvPr/>
            </p:nvSpPr>
            <p:spPr bwMode="auto">
              <a:xfrm>
                <a:off x="1824" y="3897"/>
                <a:ext cx="263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</p:grpSp>
      <p:cxnSp>
        <p:nvCxnSpPr>
          <p:cNvPr id="9" name="Straight Arrow Connector 8"/>
          <p:cNvCxnSpPr/>
          <p:nvPr/>
        </p:nvCxnSpPr>
        <p:spPr>
          <a:xfrm flipV="1">
            <a:off x="19354800" y="3024718"/>
            <a:ext cx="1049746" cy="1417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4" idx="0"/>
          </p:cNvCxnSpPr>
          <p:nvPr/>
        </p:nvCxnSpPr>
        <p:spPr>
          <a:xfrm flipV="1">
            <a:off x="21048254" y="3024718"/>
            <a:ext cx="971369" cy="1328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2280" y="7605648"/>
                <a:ext cx="13655720" cy="83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4;2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(5;4)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80" y="7605648"/>
                <a:ext cx="13655720" cy="838756"/>
              </a:xfrm>
              <a:prstGeom prst="rect">
                <a:avLst/>
              </a:prstGeom>
              <a:blipFill rotWithShape="0">
                <a:blip r:embed="rId4"/>
                <a:stretch>
                  <a:fillRect l="-1786" t="-438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271183" y="8520825"/>
                <a:ext cx="5408692" cy="83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183" y="8520825"/>
                <a:ext cx="5408692" cy="8387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6521" y="8627024"/>
                <a:ext cx="906780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n</a:t>
                </a:r>
                <a:r>
                  <a:rPr lang="en-US" smtClean="0"/>
                  <a:t>ên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/>
                  <a:t> là ba đỉnh của một tam giác</a:t>
                </a:r>
              </a:p>
              <a:p>
                <a:r>
                  <a:rPr lang="en-US" smtClean="0"/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21" y="8627024"/>
                <a:ext cx="9067800" cy="1415772"/>
              </a:xfrm>
              <a:prstGeom prst="rect">
                <a:avLst/>
              </a:prstGeom>
              <a:blipFill rotWithShape="0">
                <a:blip r:embed="rId6"/>
                <a:stretch>
                  <a:fillRect l="-2621" t="-8621" r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0524" y="9534651"/>
                <a:ext cx="744287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b)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mtClean="0"/>
                  <a:t> là </a:t>
                </a:r>
                <a:r>
                  <a:rPr lang="en-US"/>
                  <a:t>trung điểm </a:t>
                </a:r>
                <a:r>
                  <a:rPr lang="en-US" smtClean="0"/>
                  <a:t>của </a:t>
                </a:r>
                <a:r>
                  <a:rPr lang="en-US"/>
                  <a:t>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4" y="9534651"/>
                <a:ext cx="7442876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3276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99056" y="9217538"/>
                <a:ext cx="6324600" cy="133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;3)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056" y="9217538"/>
                <a:ext cx="6324600" cy="13311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75893" y="10710360"/>
                <a:ext cx="643456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mtClean="0"/>
                  <a:t>là trọng </a:t>
                </a:r>
                <a:r>
                  <a:rPr lang="en-US"/>
                  <a:t>tâm </a:t>
                </a:r>
                <a:r>
                  <a:rPr lang="en-US" smtClean="0"/>
                  <a:t>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93" y="10710360"/>
                <a:ext cx="6434568" cy="754053"/>
              </a:xfrm>
              <a:prstGeom prst="rect">
                <a:avLst/>
              </a:prstGeom>
              <a:blipFill rotWithShape="0">
                <a:blip r:embed="rId9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398323" y="10774743"/>
                <a:ext cx="63246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(0;2)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323" y="10774743"/>
                <a:ext cx="6324600" cy="7540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097000" y="6914654"/>
                <a:ext cx="80772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c) Gọi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0" y="6914654"/>
                <a:ext cx="8077200" cy="754053"/>
              </a:xfrm>
              <a:prstGeom prst="rect">
                <a:avLst/>
              </a:prstGeom>
              <a:blipFill rotWithShape="0">
                <a:blip r:embed="rId11"/>
                <a:stretch>
                  <a:fillRect l="-3019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3741959" y="7705802"/>
                <a:ext cx="13655720" cy="83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4;2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1959" y="7705802"/>
                <a:ext cx="13655720" cy="83875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097000" y="8863782"/>
                <a:ext cx="8077200" cy="363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Từ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en-US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mtClean="0">
                  <a:ea typeface="Cambria Math" panose="02040503050406030204" pitchFamily="18" charset="0"/>
                </a:endParaRPr>
              </a:p>
              <a:p>
                <a:endParaRPr lang="en-US"/>
              </a:p>
              <a:p>
                <a:r>
                  <a:rPr lang="en-US" smtClean="0"/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0" y="8863782"/>
                <a:ext cx="8077200" cy="3638240"/>
              </a:xfrm>
              <a:prstGeom prst="rect">
                <a:avLst/>
              </a:prstGeom>
              <a:blipFill rotWithShape="0">
                <a:blip r:embed="rId13"/>
                <a:stretch>
                  <a:fillRect l="-3019" t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69" grpId="0"/>
      <p:bldP spid="20" grpId="0"/>
      <p:bldP spid="7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542704"/>
            <a:ext cx="23391942" cy="834486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5406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74029" y="11550259"/>
                <a:ext cx="123282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spc="-15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Theo tính chất trọng tâm tam giác  </a:t>
                </a:r>
                <a14:m>
                  <m:oMath xmlns:m="http://schemas.openxmlformats.org/officeDocument/2006/math">
                    <m:r>
                      <a:rPr lang="en-US" sz="4800" b="1" i="0" spc="-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11550259"/>
                <a:ext cx="1232821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224"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38334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, điểm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có tính chất nào sau đây thì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 trọng tâm của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𝑨𝑩𝑪</m:t>
                    </m:r>
                  </m:oMath>
                </a14:m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383340"/>
                <a:ext cx="2256588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216" t="-8915" r="-378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𝐺𝐴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𝐺𝐼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249998" y="7460363"/>
                <a:ext cx="4447108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𝐺𝐼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𝐴𝐼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7460363"/>
                <a:ext cx="4447108" cy="11390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268575" y="8828154"/>
                <a:ext cx="671362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</m:acc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acc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575" y="8828154"/>
                <a:ext cx="6713625" cy="9254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034378" y="8832406"/>
            <a:ext cx="1072553" cy="103202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49998" y="6321248"/>
                <a:ext cx="6858000" cy="151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𝐺𝐴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𝐺𝐶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𝐺𝐼</m:t>
                        </m:r>
                      </m:e>
                    </m:acc>
                  </m:oMath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6321248"/>
                <a:ext cx="6858000" cy="15177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4" grpId="0"/>
      <p:bldP spid="55" grpId="0"/>
      <p:bldP spid="5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96240" y="2622943"/>
            <a:ext cx="23391942" cy="7668951"/>
            <a:chOff x="992187" y="2564544"/>
            <a:chExt cx="22353091" cy="372160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50698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394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512403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 Đẳng thức nào sau đây đúng:</a:t>
                </a:r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512403"/>
                <a:ext cx="2256588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216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08286" y="4526340"/>
                <a:ext cx="6821514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𝐵𝐶</m:t>
                        </m:r>
                      </m:e>
                    </m:acc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86" y="4526340"/>
                <a:ext cx="6821514" cy="1664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008286" y="5874603"/>
                <a:ext cx="618107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</m:t>
                        </m:r>
                      </m:e>
                    </m:acc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86" y="5874603"/>
                <a:ext cx="6181077" cy="9254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133600" y="7444263"/>
                <a:ext cx="673069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GB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8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7444263"/>
                <a:ext cx="6730697" cy="9254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008286" y="9011633"/>
                <a:ext cx="5820836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86" y="9011633"/>
                <a:ext cx="5820836" cy="9254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513342" y="739618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51727" y="10283185"/>
            <a:ext cx="22136901" cy="5651380"/>
            <a:chOff x="1205494" y="6941416"/>
            <a:chExt cx="22139783" cy="6545984"/>
          </a:xfrm>
        </p:grpSpPr>
        <p:sp>
          <p:nvSpPr>
            <p:cNvPr id="58" name="Rounded Rectangle 57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88969" y="1139563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8969" y="11395636"/>
                <a:ext cx="2500565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186265" y="10902233"/>
                <a:ext cx="10270511" cy="1817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GB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8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8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48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48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8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4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𝐶𝐷</m:t>
                              </m:r>
                            </m:e>
                          </m:acc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GB" sz="4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65" y="10902233"/>
                <a:ext cx="10270511" cy="18178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62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423513"/>
            <a:ext cx="23391942" cy="4026242"/>
            <a:chOff x="992187" y="2625865"/>
            <a:chExt cx="22353091" cy="402676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625865"/>
              <a:ext cx="3124200" cy="962139"/>
              <a:chOff x="534987" y="1718346"/>
              <a:chExt cx="4197167" cy="110585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830907"/>
                <a:ext cx="419716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989436" y="94560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436" y="9456003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403206"/>
                <a:ext cx="22565882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/>
                      <m:t>Trong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m</m:t>
                    </m:r>
                    <m:r>
                      <m:rPr>
                        <m:nor/>
                      </m:rPr>
                      <a:rPr lang="en-US" sz="4800" b="0" i="0" dirty="0" smtClean="0"/>
                      <m:t>ặ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ph</m:t>
                    </m:r>
                    <m:r>
                      <m:rPr>
                        <m:nor/>
                      </m:rPr>
                      <a:rPr lang="en-US" sz="4800" b="0" i="0" dirty="0" smtClean="0"/>
                      <m:t>ẳ</m:t>
                    </m:r>
                    <m:r>
                      <m:rPr>
                        <m:nor/>
                      </m:rPr>
                      <a:rPr lang="en-US" sz="4800" b="0" i="0" dirty="0" smtClean="0"/>
                      <m:t>ng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ọ</m:t>
                    </m:r>
                    <m:r>
                      <m:rPr>
                        <m:nor/>
                      </m:rPr>
                      <a:rPr lang="en-US" sz="4800" b="0" i="0" dirty="0" smtClean="0"/>
                      <m:t>a</m:t>
                    </m:r>
                    <m:r>
                      <m:rPr>
                        <m:nor/>
                      </m:rPr>
                      <a:rPr lang="en-US" sz="4800" b="0" i="0" dirty="0" smtClean="0"/>
                      <m:t> độ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5;2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(10;8)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vectơ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403206"/>
                <a:ext cx="22565882" cy="940194"/>
              </a:xfrm>
              <a:prstGeom prst="rect">
                <a:avLst/>
              </a:prstGeom>
              <a:blipFill rotWithShape="0">
                <a:blip r:embed="rId4"/>
                <a:stretch>
                  <a:fillRect t="-3871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(15;10)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50;16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(10−5;8−2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940194"/>
              </a:xfrm>
              <a:prstGeom prst="rect">
                <a:avLst/>
              </a:prstGeom>
              <a:blipFill rotWithShape="0">
                <a:blip r:embed="rId9"/>
                <a:stretch>
                  <a:fillRect l="-2301" t="-519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3881703" y="9361554"/>
                <a:ext cx="5236174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703" y="9361554"/>
                <a:ext cx="5236174" cy="9254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270550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8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458200" y="1131867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1318679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230234"/>
                <a:ext cx="22565882" cy="1570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/>
                      <m:t>Trong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nor/>
                      </m:rPr>
                      <a:rPr lang="en-US" sz="4800" dirty="0" smtClean="0"/>
                      <m:t>m</m:t>
                    </m:r>
                    <m:r>
                      <m:rPr>
                        <m:nor/>
                      </m:rPr>
                      <a:rPr lang="en-US" sz="4800" dirty="0" smtClean="0"/>
                      <m:t>ặ</m:t>
                    </m:r>
                    <m:r>
                      <m:rPr>
                        <m:nor/>
                      </m:rPr>
                      <a:rPr lang="en-US" sz="4800" dirty="0" smtClean="0"/>
                      <m:t>t</m:t>
                    </m:r>
                    <m:r>
                      <m:rPr>
                        <m:nor/>
                      </m:rPr>
                      <a:rPr lang="en-US" sz="4800" dirty="0" smtClean="0"/>
                      <m:t> </m:t>
                    </m:r>
                    <m:r>
                      <m:rPr>
                        <m:nor/>
                      </m:rPr>
                      <a:rPr lang="en-US" sz="4800" dirty="0" smtClean="0"/>
                      <m:t>ph</m:t>
                    </m:r>
                    <m:r>
                      <m:rPr>
                        <m:nor/>
                      </m:rPr>
                      <a:rPr lang="en-US" sz="4800" dirty="0" smtClean="0"/>
                      <m:t>ẳ</m:t>
                    </m:r>
                    <m:r>
                      <m:rPr>
                        <m:nor/>
                      </m:rPr>
                      <a:rPr lang="en-US" sz="4800" dirty="0" smtClean="0"/>
                      <m:t>ng</m:t>
                    </m:r>
                    <m:r>
                      <m:rPr>
                        <m:nor/>
                      </m:rPr>
                      <a:rPr lang="en-US" sz="4800" dirty="0" smtClean="0"/>
                      <m:t> </m:t>
                    </m:r>
                    <m:r>
                      <m:rPr>
                        <m:nor/>
                      </m:rPr>
                      <a:rPr lang="en-US" sz="4800" dirty="0" smtClean="0"/>
                      <m:t>t</m:t>
                    </m:r>
                    <m:r>
                      <m:rPr>
                        <m:nor/>
                      </m:rPr>
                      <a:rPr lang="en-US" sz="4800" dirty="0" smtClean="0"/>
                      <m:t>ọ</m:t>
                    </m:r>
                    <m:r>
                      <m:rPr>
                        <m:nor/>
                      </m:rPr>
                      <a:rPr lang="en-US" sz="4800" dirty="0" smtClean="0"/>
                      <m:t>a</m:t>
                    </m:r>
                    <m:r>
                      <m:rPr>
                        <m:nor/>
                      </m:rPr>
                      <a:rPr lang="en-US" sz="4800" dirty="0" smtClean="0"/>
                      <m:t> độ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(5;2)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err="1"/>
                  <a:t>của</a:t>
                </a:r>
                <a:r>
                  <a:rPr lang="en-US" sz="4800"/>
                  <a:t> </a:t>
                </a:r>
                <a:r>
                  <a:rPr lang="en-US" sz="4800" smtClean="0"/>
                  <a:t>trọng tâm tam giác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smtClean="0"/>
                  <a:t> 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30234"/>
                <a:ext cx="22565882" cy="1570366"/>
              </a:xfrm>
              <a:prstGeom prst="rect">
                <a:avLst/>
              </a:prstGeom>
              <a:blipFill rotWithShape="0">
                <a:blip r:embed="rId4"/>
                <a:stretch>
                  <a:fillRect t="-8140" r="-1297" b="-20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49602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(−4;2)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960203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49602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−3;4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4960203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496020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4;0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4960203"/>
                <a:ext cx="444710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960203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960203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646605" y="7405655"/>
                <a:ext cx="1690859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 trọng tâm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605" y="7405655"/>
                <a:ext cx="16908595" cy="830997"/>
              </a:xfrm>
              <a:prstGeom prst="rect">
                <a:avLst/>
              </a:prstGeom>
              <a:blipFill rotWithShape="0">
                <a:blip r:embed="rId9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4553497" y="11368728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ea typeface="Cambria Math" panose="02040503050406030204" pitchFamily="18" charset="0"/>
                  </a:rPr>
                  <a:t>Vậy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3;3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97" y="11368728"/>
                <a:ext cx="4705929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59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527371" y="8305800"/>
                <a:ext cx="16122829" cy="28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3+1+5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5+2+2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8305800"/>
                <a:ext cx="16122829" cy="2827441"/>
              </a:xfrm>
              <a:prstGeom prst="rect">
                <a:avLst/>
              </a:prstGeom>
              <a:blipFill rotWithShape="0">
                <a:blip r:embed="rId11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669000" y="4935562"/>
            <a:ext cx="848881" cy="85563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1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330509" y="991747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509" y="9917476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/>
                  <a:t>Cho hình bình hành ABCD, biết tọa độ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3;5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1;−2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(5;3)</m:t>
                    </m:r>
                  </m:oMath>
                </a14:m>
                <a:r>
                  <a:rPr lang="en-US" sz="4800" dirty="0" smtClean="0"/>
                  <a:t>. </a:t>
                </a:r>
                <a:r>
                  <a:rPr lang="en-US" sz="4800" smtClean="0"/>
                  <a:t>Tọa độ đỉnh D của hình bình hành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216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479387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(1;0)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4793870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479387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7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4793870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4419600"/>
                <a:ext cx="444710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80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4419600"/>
                <a:ext cx="4447108" cy="14752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79387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−7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10)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793870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8592406" y="474780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12792" y="7406667"/>
                <a:ext cx="10668000" cy="164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−2;−7</m:t>
                          </m:r>
                        </m:e>
                      </m:d>
                    </m:oMath>
                  </m:oMathPara>
                </a14:m>
                <a:endParaRPr lang="en-US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792" y="7406667"/>
                <a:ext cx="10668000" cy="16422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072024" y="9458427"/>
                <a:ext cx="12192000" cy="22300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Từ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024" y="9458427"/>
                <a:ext cx="12192000" cy="2230098"/>
              </a:xfrm>
              <a:prstGeom prst="rect">
                <a:avLst/>
              </a:prstGeom>
              <a:blipFill>
                <a:blip r:embed="rId10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7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581400"/>
                <a:ext cx="22565882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𝟓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=(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𝟕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 </a:t>
                </a:r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nếu</a:t>
                </a:r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581400"/>
                <a:ext cx="22565882" cy="940835"/>
              </a:xfrm>
              <a:prstGeom prst="rect">
                <a:avLst/>
              </a:prstGeom>
              <a:blipFill rotWithShape="0">
                <a:blip r:embed="rId3"/>
                <a:stretch>
                  <a:fillRect l="-1216" t="-3247" b="-33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69856" y="5162122"/>
                <a:ext cx="35430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=−15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6" y="5162122"/>
                <a:ext cx="3543010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78249" y="5223658"/>
                <a:ext cx="4708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249" y="5223658"/>
                <a:ext cx="4708543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93050" y="5223658"/>
                <a:ext cx="4741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050" y="5223658"/>
                <a:ext cx="4741244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8202995" y="509421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914185" y="7162800"/>
            <a:ext cx="22136901" cy="6545132"/>
            <a:chOff x="1205494" y="6941416"/>
            <a:chExt cx="22139783" cy="6545984"/>
          </a:xfrm>
        </p:grpSpPr>
        <p:sp>
          <p:nvSpPr>
            <p:cNvPr id="43" name="Rounded Rectangle 4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035060" y="931323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060" y="9313239"/>
                <a:ext cx="2500565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69856" y="8139496"/>
                <a:ext cx="4900213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6" y="8139496"/>
                <a:ext cx="4900213" cy="87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2847" y="9118635"/>
                <a:ext cx="7969673" cy="122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7=2.2+3</m:t>
                              </m:r>
                            </m:e>
                          </m:eqAr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=15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9118635"/>
                <a:ext cx="7969673" cy="12202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62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4813</TotalTime>
  <Words>720</Words>
  <Application>Microsoft Office PowerPoint</Application>
  <PresentationFormat>Custom</PresentationFormat>
  <Paragraphs>186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MS Mincho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491</cp:revision>
  <dcterms:created xsi:type="dcterms:W3CDTF">2013-08-31T11:42:51Z</dcterms:created>
  <dcterms:modified xsi:type="dcterms:W3CDTF">2021-08-31T00:18:02Z</dcterms:modified>
</cp:coreProperties>
</file>