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90" y="1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60B0BAD-9DB3-41E4-A71F-9FF36FA152A9}" type="datetimeFigureOut">
              <a:rPr lang="en-US" smtClean="0"/>
              <a:t>17/10/2020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BD580A-2411-4FB3-A827-79303268014E}" type="slidenum">
              <a:rPr lang="en-US" smtClean="0"/>
              <a:t>‹#›</a:t>
            </a:fld>
            <a:endParaRPr lang="en-US"/>
          </a:p>
        </p:txBody>
      </p:sp>
    </p:spTree>
    <p:extLst>
      <p:ext uri="{BB962C8B-B14F-4D97-AF65-F5344CB8AC3E}">
        <p14:creationId xmlns:p14="http://schemas.microsoft.com/office/powerpoint/2010/main" val="198438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0B0BAD-9DB3-41E4-A71F-9FF36FA152A9}" type="datetimeFigureOut">
              <a:rPr lang="en-US" smtClean="0"/>
              <a:t>17/10/2020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BD580A-2411-4FB3-A827-79303268014E}" type="slidenum">
              <a:rPr lang="en-US" smtClean="0"/>
              <a:t>‹#›</a:t>
            </a:fld>
            <a:endParaRPr lang="en-US"/>
          </a:p>
        </p:txBody>
      </p:sp>
    </p:spTree>
    <p:extLst>
      <p:ext uri="{BB962C8B-B14F-4D97-AF65-F5344CB8AC3E}">
        <p14:creationId xmlns:p14="http://schemas.microsoft.com/office/powerpoint/2010/main" val="2441954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0B0BAD-9DB3-41E4-A71F-9FF36FA152A9}" type="datetimeFigureOut">
              <a:rPr lang="en-US" smtClean="0"/>
              <a:t>17/10/2020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BD580A-2411-4FB3-A827-79303268014E}" type="slidenum">
              <a:rPr lang="en-US" smtClean="0"/>
              <a:t>‹#›</a:t>
            </a:fld>
            <a:endParaRPr lang="en-US"/>
          </a:p>
        </p:txBody>
      </p:sp>
    </p:spTree>
    <p:extLst>
      <p:ext uri="{BB962C8B-B14F-4D97-AF65-F5344CB8AC3E}">
        <p14:creationId xmlns:p14="http://schemas.microsoft.com/office/powerpoint/2010/main" val="4251948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0B0BAD-9DB3-41E4-A71F-9FF36FA152A9}" type="datetimeFigureOut">
              <a:rPr lang="en-US" smtClean="0"/>
              <a:t>17/10/2020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BD580A-2411-4FB3-A827-79303268014E}" type="slidenum">
              <a:rPr lang="en-US" smtClean="0"/>
              <a:t>‹#›</a:t>
            </a:fld>
            <a:endParaRPr lang="en-US"/>
          </a:p>
        </p:txBody>
      </p:sp>
    </p:spTree>
    <p:extLst>
      <p:ext uri="{BB962C8B-B14F-4D97-AF65-F5344CB8AC3E}">
        <p14:creationId xmlns:p14="http://schemas.microsoft.com/office/powerpoint/2010/main" val="316550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60B0BAD-9DB3-41E4-A71F-9FF36FA152A9}" type="datetimeFigureOut">
              <a:rPr lang="en-US" smtClean="0"/>
              <a:t>17/10/2020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BD580A-2411-4FB3-A827-79303268014E}" type="slidenum">
              <a:rPr lang="en-US" smtClean="0"/>
              <a:t>‹#›</a:t>
            </a:fld>
            <a:endParaRPr lang="en-US"/>
          </a:p>
        </p:txBody>
      </p:sp>
    </p:spTree>
    <p:extLst>
      <p:ext uri="{BB962C8B-B14F-4D97-AF65-F5344CB8AC3E}">
        <p14:creationId xmlns:p14="http://schemas.microsoft.com/office/powerpoint/2010/main" val="3205777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60B0BAD-9DB3-41E4-A71F-9FF36FA152A9}" type="datetimeFigureOut">
              <a:rPr lang="en-US" smtClean="0"/>
              <a:t>17/10/2020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BD580A-2411-4FB3-A827-79303268014E}" type="slidenum">
              <a:rPr lang="en-US" smtClean="0"/>
              <a:t>‹#›</a:t>
            </a:fld>
            <a:endParaRPr lang="en-US"/>
          </a:p>
        </p:txBody>
      </p:sp>
    </p:spTree>
    <p:extLst>
      <p:ext uri="{BB962C8B-B14F-4D97-AF65-F5344CB8AC3E}">
        <p14:creationId xmlns:p14="http://schemas.microsoft.com/office/powerpoint/2010/main" val="771201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60B0BAD-9DB3-41E4-A71F-9FF36FA152A9}" type="datetimeFigureOut">
              <a:rPr lang="en-US" smtClean="0"/>
              <a:t>17/10/2020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BD580A-2411-4FB3-A827-79303268014E}" type="slidenum">
              <a:rPr lang="en-US" smtClean="0"/>
              <a:t>‹#›</a:t>
            </a:fld>
            <a:endParaRPr lang="en-US"/>
          </a:p>
        </p:txBody>
      </p:sp>
    </p:spTree>
    <p:extLst>
      <p:ext uri="{BB962C8B-B14F-4D97-AF65-F5344CB8AC3E}">
        <p14:creationId xmlns:p14="http://schemas.microsoft.com/office/powerpoint/2010/main" val="3101336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60B0BAD-9DB3-41E4-A71F-9FF36FA152A9}" type="datetimeFigureOut">
              <a:rPr lang="en-US" smtClean="0"/>
              <a:t>17/10/2020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BD580A-2411-4FB3-A827-79303268014E}" type="slidenum">
              <a:rPr lang="en-US" smtClean="0"/>
              <a:t>‹#›</a:t>
            </a:fld>
            <a:endParaRPr lang="en-US"/>
          </a:p>
        </p:txBody>
      </p:sp>
    </p:spTree>
    <p:extLst>
      <p:ext uri="{BB962C8B-B14F-4D97-AF65-F5344CB8AC3E}">
        <p14:creationId xmlns:p14="http://schemas.microsoft.com/office/powerpoint/2010/main" val="29080328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0B0BAD-9DB3-41E4-A71F-9FF36FA152A9}" type="datetimeFigureOut">
              <a:rPr lang="en-US" smtClean="0"/>
              <a:t>17/10/2020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BD580A-2411-4FB3-A827-79303268014E}" type="slidenum">
              <a:rPr lang="en-US" smtClean="0"/>
              <a:t>‹#›</a:t>
            </a:fld>
            <a:endParaRPr lang="en-US"/>
          </a:p>
        </p:txBody>
      </p:sp>
    </p:spTree>
    <p:extLst>
      <p:ext uri="{BB962C8B-B14F-4D97-AF65-F5344CB8AC3E}">
        <p14:creationId xmlns:p14="http://schemas.microsoft.com/office/powerpoint/2010/main" val="3880264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60B0BAD-9DB3-41E4-A71F-9FF36FA152A9}" type="datetimeFigureOut">
              <a:rPr lang="en-US" smtClean="0"/>
              <a:t>17/10/2020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BD580A-2411-4FB3-A827-79303268014E}" type="slidenum">
              <a:rPr lang="en-US" smtClean="0"/>
              <a:t>‹#›</a:t>
            </a:fld>
            <a:endParaRPr lang="en-US"/>
          </a:p>
        </p:txBody>
      </p:sp>
    </p:spTree>
    <p:extLst>
      <p:ext uri="{BB962C8B-B14F-4D97-AF65-F5344CB8AC3E}">
        <p14:creationId xmlns:p14="http://schemas.microsoft.com/office/powerpoint/2010/main" val="643153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60B0BAD-9DB3-41E4-A71F-9FF36FA152A9}" type="datetimeFigureOut">
              <a:rPr lang="en-US" smtClean="0"/>
              <a:t>17/10/2020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BD580A-2411-4FB3-A827-79303268014E}" type="slidenum">
              <a:rPr lang="en-US" smtClean="0"/>
              <a:t>‹#›</a:t>
            </a:fld>
            <a:endParaRPr lang="en-US"/>
          </a:p>
        </p:txBody>
      </p:sp>
    </p:spTree>
    <p:extLst>
      <p:ext uri="{BB962C8B-B14F-4D97-AF65-F5344CB8AC3E}">
        <p14:creationId xmlns:p14="http://schemas.microsoft.com/office/powerpoint/2010/main" val="2615908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0B0BAD-9DB3-41E4-A71F-9FF36FA152A9}" type="datetimeFigureOut">
              <a:rPr lang="en-US" smtClean="0"/>
              <a:t>17/10/2020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BD580A-2411-4FB3-A827-79303268014E}" type="slidenum">
              <a:rPr lang="en-US" smtClean="0"/>
              <a:t>‹#›</a:t>
            </a:fld>
            <a:endParaRPr lang="en-US"/>
          </a:p>
        </p:txBody>
      </p:sp>
    </p:spTree>
    <p:extLst>
      <p:ext uri="{BB962C8B-B14F-4D97-AF65-F5344CB8AC3E}">
        <p14:creationId xmlns:p14="http://schemas.microsoft.com/office/powerpoint/2010/main" val="18187621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1669616" y="156369"/>
            <a:ext cx="8885238"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vi-VN" altLang="en-US" sz="2400" b="1" dirty="0">
                <a:latin typeface="Times New Roman" panose="02020603050405020304" pitchFamily="18" charset="0"/>
                <a:cs typeface="Times New Roman" panose="02020603050405020304" pitchFamily="18" charset="0"/>
              </a:rPr>
              <a:t>CHỦ ĐỀ 1: HỢP TÁC QUỐC TẾ </a:t>
            </a:r>
            <a:endParaRPr lang="en-US" altLang="en-US" sz="2400" b="1" dirty="0">
              <a:latin typeface="Times New Roman" panose="02020603050405020304" pitchFamily="18" charset="0"/>
              <a:cs typeface="Times New Roman" panose="02020603050405020304" pitchFamily="18" charset="0"/>
            </a:endParaRPr>
          </a:p>
        </p:txBody>
      </p:sp>
      <p:sp>
        <p:nvSpPr>
          <p:cNvPr id="5" name="TextBox 5"/>
          <p:cNvSpPr txBox="1">
            <a:spLocks noChangeArrowheads="1"/>
          </p:cNvSpPr>
          <p:nvPr/>
        </p:nvSpPr>
        <p:spPr bwMode="auto">
          <a:xfrm>
            <a:off x="3699940" y="618331"/>
            <a:ext cx="482459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algn="ctr" eaLnBrk="1" hangingPunct="1">
              <a:spcBef>
                <a:spcPct val="50000"/>
              </a:spcBef>
            </a:pPr>
            <a:r>
              <a:rPr lang="vi-VN" altLang="en-US" sz="2400" b="1" dirty="0" smtClean="0">
                <a:latin typeface="Times New Roman" panose="02020603050405020304" pitchFamily="18" charset="0"/>
                <a:cs typeface="Times New Roman" panose="02020603050405020304" pitchFamily="18" charset="0"/>
              </a:rPr>
              <a:t>KIỂM TRA, ĐÁNH GIÁ CHỦ ĐỀ </a:t>
            </a:r>
            <a:endParaRPr lang="en-US" altLang="en-US" sz="2400" b="1" dirty="0">
              <a:latin typeface="Times New Roman" panose="02020603050405020304" pitchFamily="18" charset="0"/>
              <a:cs typeface="Times New Roman" panose="02020603050405020304" pitchFamily="18" charset="0"/>
            </a:endParaRPr>
          </a:p>
        </p:txBody>
      </p:sp>
      <p:sp>
        <p:nvSpPr>
          <p:cNvPr id="6" name="TextBox 5"/>
          <p:cNvSpPr txBox="1"/>
          <p:nvPr/>
        </p:nvSpPr>
        <p:spPr>
          <a:xfrm>
            <a:off x="1288473" y="1476789"/>
            <a:ext cx="2682081" cy="523220"/>
          </a:xfrm>
          <a:prstGeom prst="rect">
            <a:avLst/>
          </a:prstGeom>
          <a:noFill/>
        </p:spPr>
        <p:txBody>
          <a:bodyPr wrap="none" rtlCol="0">
            <a:spAutoFit/>
          </a:bodyPr>
          <a:lstStyle/>
          <a:p>
            <a:r>
              <a:rPr lang="vi-VN" sz="2800" b="1" dirty="0" smtClean="0">
                <a:latin typeface="+mj-lt"/>
              </a:rPr>
              <a:t>I. LUYỆN TẬP:</a:t>
            </a:r>
            <a:endParaRPr lang="en-US" sz="2800" b="1" dirty="0">
              <a:latin typeface="+mj-lt"/>
            </a:endParaRPr>
          </a:p>
        </p:txBody>
      </p:sp>
      <p:sp>
        <p:nvSpPr>
          <p:cNvPr id="7" name="Rounded Rectangle 6"/>
          <p:cNvSpPr/>
          <p:nvPr/>
        </p:nvSpPr>
        <p:spPr>
          <a:xfrm>
            <a:off x="1749208" y="1938454"/>
            <a:ext cx="9649548" cy="166175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vi-VN" sz="3200" dirty="0" smtClean="0">
                <a:solidFill>
                  <a:srgbClr val="FF0000"/>
                </a:solidFill>
                <a:latin typeface="+mj-lt"/>
              </a:rPr>
              <a:t>Bài tập 1. </a:t>
            </a:r>
            <a:r>
              <a:rPr lang="vi-VN" sz="3200" dirty="0" smtClean="0">
                <a:solidFill>
                  <a:schemeClr val="tx1"/>
                </a:solidFill>
                <a:latin typeface="+mj-lt"/>
              </a:rPr>
              <a:t>SGK/T19. Hãy nêu một số việc làm thể hiện tình hữu nghị với bạn bè và người nước ngoài trong cuộc sống</a:t>
            </a:r>
            <a:endParaRPr lang="en-US" sz="3200" dirty="0">
              <a:solidFill>
                <a:schemeClr val="tx1"/>
              </a:solidFill>
              <a:latin typeface="+mj-lt"/>
            </a:endParaRPr>
          </a:p>
        </p:txBody>
      </p:sp>
      <p:sp>
        <p:nvSpPr>
          <p:cNvPr id="8" name="Rounded Rectangle 7"/>
          <p:cNvSpPr/>
          <p:nvPr/>
        </p:nvSpPr>
        <p:spPr>
          <a:xfrm>
            <a:off x="1828800" y="4061873"/>
            <a:ext cx="9490364" cy="25215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Tx/>
              <a:buChar char="-"/>
            </a:pPr>
            <a:r>
              <a:rPr lang="vi-VN" sz="3200" dirty="0" smtClean="0">
                <a:solidFill>
                  <a:schemeClr val="tx1"/>
                </a:solidFill>
                <a:latin typeface="+mj-lt"/>
              </a:rPr>
              <a:t>Ủng hộ bão lụt bằng tình cảm và vật chất.</a:t>
            </a:r>
          </a:p>
          <a:p>
            <a:pPr marL="285750" indent="-285750" algn="just">
              <a:buFontTx/>
              <a:buChar char="-"/>
            </a:pPr>
            <a:r>
              <a:rPr lang="vi-VN" sz="3200" dirty="0" smtClean="0">
                <a:solidFill>
                  <a:schemeClr val="tx1"/>
                </a:solidFill>
                <a:latin typeface="+mj-lt"/>
              </a:rPr>
              <a:t>Viết thư kết bạn trong nước và nước ngoài.</a:t>
            </a:r>
          </a:p>
          <a:p>
            <a:pPr marL="285750" indent="-285750" algn="just">
              <a:buFontTx/>
              <a:buChar char="-"/>
            </a:pPr>
            <a:r>
              <a:rPr lang="vi-VN" sz="3200" dirty="0" smtClean="0">
                <a:solidFill>
                  <a:schemeClr val="tx1"/>
                </a:solidFill>
                <a:latin typeface="+mj-lt"/>
              </a:rPr>
              <a:t>Luôn tỏ ra lịch sự với người nước ngoài.</a:t>
            </a:r>
          </a:p>
          <a:p>
            <a:pPr marL="285750" indent="-285750" algn="just">
              <a:buFontTx/>
              <a:buChar char="-"/>
            </a:pPr>
            <a:r>
              <a:rPr lang="vi-VN" sz="3200" dirty="0" smtClean="0">
                <a:solidFill>
                  <a:schemeClr val="tx1"/>
                </a:solidFill>
                <a:latin typeface="+mj-lt"/>
              </a:rPr>
              <a:t>Bảo vệ môi trường.</a:t>
            </a:r>
          </a:p>
          <a:p>
            <a:pPr marL="285750" indent="-285750" algn="just">
              <a:buFontTx/>
              <a:buChar char="-"/>
            </a:pPr>
            <a:r>
              <a:rPr lang="vi-VN" sz="3200" dirty="0" smtClean="0">
                <a:solidFill>
                  <a:schemeClr val="tx1"/>
                </a:solidFill>
                <a:latin typeface="+mj-lt"/>
              </a:rPr>
              <a:t>Chia sẻ nỗi đau đối với các nước bị khủng bố</a:t>
            </a:r>
            <a:endParaRPr lang="en-US" sz="3200" dirty="0">
              <a:solidFill>
                <a:schemeClr val="tx1"/>
              </a:solidFill>
              <a:latin typeface="+mj-lt"/>
            </a:endParaRPr>
          </a:p>
        </p:txBody>
      </p:sp>
      <p:sp>
        <p:nvSpPr>
          <p:cNvPr id="9" name="Down Arrow 8"/>
          <p:cNvSpPr/>
          <p:nvPr/>
        </p:nvSpPr>
        <p:spPr>
          <a:xfrm>
            <a:off x="6124899" y="3600208"/>
            <a:ext cx="898165" cy="4911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89958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ircle(in)">
                                      <p:cBhvr>
                                        <p:cTn id="12" dur="2000"/>
                                        <p:tgtEl>
                                          <p:spTgt spid="9"/>
                                        </p:tgtEl>
                                      </p:cBhvr>
                                    </p:animEffect>
                                  </p:childTnLst>
                                </p:cTn>
                              </p:par>
                              <p:par>
                                <p:cTn id="13" presetID="6" presetClass="entr" presetSubtype="16"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circle(in)">
                                      <p:cBhvr>
                                        <p:cTn id="15"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1531071" y="156369"/>
            <a:ext cx="8885238"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vi-VN" altLang="en-US" sz="2400" b="1" dirty="0">
                <a:latin typeface="Times New Roman" panose="02020603050405020304" pitchFamily="18" charset="0"/>
                <a:cs typeface="Times New Roman" panose="02020603050405020304" pitchFamily="18" charset="0"/>
              </a:rPr>
              <a:t>CHỦ ĐỀ 1: HỢP TÁC QUỐC TẾ </a:t>
            </a:r>
            <a:endParaRPr lang="en-US" altLang="en-US" sz="2400" b="1" dirty="0">
              <a:latin typeface="Times New Roman" panose="02020603050405020304" pitchFamily="18" charset="0"/>
              <a:cs typeface="Times New Roman" panose="02020603050405020304" pitchFamily="18" charset="0"/>
            </a:endParaRPr>
          </a:p>
        </p:txBody>
      </p:sp>
      <p:sp>
        <p:nvSpPr>
          <p:cNvPr id="5" name="TextBox 5"/>
          <p:cNvSpPr txBox="1">
            <a:spLocks noChangeArrowheads="1"/>
          </p:cNvSpPr>
          <p:nvPr/>
        </p:nvSpPr>
        <p:spPr bwMode="auto">
          <a:xfrm>
            <a:off x="3699940" y="618331"/>
            <a:ext cx="482459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algn="ctr" eaLnBrk="1" hangingPunct="1">
              <a:spcBef>
                <a:spcPct val="50000"/>
              </a:spcBef>
            </a:pPr>
            <a:r>
              <a:rPr lang="vi-VN" altLang="en-US" sz="2400" b="1" dirty="0" smtClean="0">
                <a:latin typeface="Times New Roman" panose="02020603050405020304" pitchFamily="18" charset="0"/>
                <a:cs typeface="Times New Roman" panose="02020603050405020304" pitchFamily="18" charset="0"/>
              </a:rPr>
              <a:t>KIỂM TRA, ĐÁNH GIÁ CHỦ ĐỀ </a:t>
            </a:r>
            <a:endParaRPr lang="en-US" altLang="en-US" sz="2400" b="1" dirty="0">
              <a:latin typeface="Times New Roman" panose="02020603050405020304" pitchFamily="18" charset="0"/>
              <a:cs typeface="Times New Roman" panose="02020603050405020304" pitchFamily="18" charset="0"/>
            </a:endParaRPr>
          </a:p>
        </p:txBody>
      </p:sp>
      <p:sp>
        <p:nvSpPr>
          <p:cNvPr id="6" name="TextBox 5"/>
          <p:cNvSpPr txBox="1"/>
          <p:nvPr/>
        </p:nvSpPr>
        <p:spPr>
          <a:xfrm>
            <a:off x="1288473" y="1476789"/>
            <a:ext cx="2682081" cy="523220"/>
          </a:xfrm>
          <a:prstGeom prst="rect">
            <a:avLst/>
          </a:prstGeom>
          <a:noFill/>
        </p:spPr>
        <p:txBody>
          <a:bodyPr wrap="none" rtlCol="0">
            <a:spAutoFit/>
          </a:bodyPr>
          <a:lstStyle/>
          <a:p>
            <a:r>
              <a:rPr lang="vi-VN" sz="2800" b="1" dirty="0" smtClean="0">
                <a:latin typeface="+mj-lt"/>
              </a:rPr>
              <a:t>I. LUYỆN TẬP:</a:t>
            </a:r>
            <a:endParaRPr lang="en-US" sz="2800" b="1" dirty="0">
              <a:latin typeface="+mj-lt"/>
            </a:endParaRPr>
          </a:p>
        </p:txBody>
      </p:sp>
      <p:sp>
        <p:nvSpPr>
          <p:cNvPr id="7" name="Rounded Rectangle 6"/>
          <p:cNvSpPr/>
          <p:nvPr/>
        </p:nvSpPr>
        <p:spPr>
          <a:xfrm>
            <a:off x="2121998" y="1963860"/>
            <a:ext cx="8456880" cy="180544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vi-VN" sz="2800" dirty="0" smtClean="0">
                <a:solidFill>
                  <a:srgbClr val="FF0000"/>
                </a:solidFill>
                <a:latin typeface="+mj-lt"/>
              </a:rPr>
              <a:t>Bài tập 2. </a:t>
            </a:r>
            <a:r>
              <a:rPr lang="vi-VN" sz="2800" dirty="0" smtClean="0">
                <a:solidFill>
                  <a:schemeClr val="tx1"/>
                </a:solidFill>
                <a:latin typeface="+mj-lt"/>
              </a:rPr>
              <a:t>SGK/T19. Em sẽ làm gì trong các tình huống dưới đây:</a:t>
            </a:r>
          </a:p>
          <a:p>
            <a:pPr algn="just"/>
            <a:r>
              <a:rPr lang="vi-VN" sz="2800" dirty="0" smtClean="0">
                <a:solidFill>
                  <a:schemeClr val="tx1"/>
                </a:solidFill>
                <a:latin typeface="+mj-lt"/>
              </a:rPr>
              <a:t>A, Bạn có thái độ thiếu lịch sự với người nước ngoài.</a:t>
            </a:r>
          </a:p>
          <a:p>
            <a:pPr algn="just"/>
            <a:r>
              <a:rPr lang="vi-VN" sz="2800" dirty="0" smtClean="0">
                <a:solidFill>
                  <a:schemeClr val="tx1"/>
                </a:solidFill>
                <a:latin typeface="+mj-lt"/>
              </a:rPr>
              <a:t>B, Trường em tổ chức giao lưu với người nước ngoài </a:t>
            </a:r>
            <a:endParaRPr lang="en-US" sz="2800" dirty="0">
              <a:solidFill>
                <a:schemeClr val="tx1"/>
              </a:solidFill>
              <a:latin typeface="+mj-lt"/>
            </a:endParaRPr>
          </a:p>
        </p:txBody>
      </p:sp>
      <p:sp>
        <p:nvSpPr>
          <p:cNvPr id="8" name="Rounded Rectangle 7"/>
          <p:cNvSpPr/>
          <p:nvPr/>
        </p:nvSpPr>
        <p:spPr>
          <a:xfrm>
            <a:off x="1356504" y="4134988"/>
            <a:ext cx="9987868" cy="25215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Tx/>
              <a:buChar char="-"/>
            </a:pPr>
            <a:r>
              <a:rPr lang="vi-VN" sz="2800" dirty="0" smtClean="0">
                <a:solidFill>
                  <a:schemeClr val="tx1"/>
                </a:solidFill>
                <a:latin typeface="+mj-lt"/>
              </a:rPr>
              <a:t>A, Giải thích để bạn đó hiểu rằng đó là hành động không nên làm dù là đối với người trong nước hay người nước ngoài, khuyên bạn hãy rút kinh nghiệm để lần sau xử sự lịc sự, văn hóa hơn.</a:t>
            </a:r>
          </a:p>
          <a:p>
            <a:pPr marL="285750" indent="-285750" algn="just">
              <a:buFontTx/>
              <a:buChar char="-"/>
            </a:pPr>
            <a:r>
              <a:rPr lang="vi-VN" sz="2800" dirty="0" smtClean="0">
                <a:solidFill>
                  <a:schemeClr val="tx1"/>
                </a:solidFill>
                <a:latin typeface="+mj-lt"/>
              </a:rPr>
              <a:t>B. Em ủng hộ hoạt động đó và nếu có thể nói lên suy nghĩ của mình để bạn bè nước ngoài hiểu.</a:t>
            </a:r>
            <a:endParaRPr lang="en-US" sz="2800" dirty="0">
              <a:solidFill>
                <a:schemeClr val="tx1"/>
              </a:solidFill>
              <a:latin typeface="+mj-lt"/>
            </a:endParaRPr>
          </a:p>
        </p:txBody>
      </p:sp>
      <p:sp>
        <p:nvSpPr>
          <p:cNvPr id="9" name="Down Arrow 8"/>
          <p:cNvSpPr/>
          <p:nvPr/>
        </p:nvSpPr>
        <p:spPr>
          <a:xfrm>
            <a:off x="6270171" y="3769306"/>
            <a:ext cx="601684" cy="36568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32476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arn(inVertical)">
                                      <p:cBhvr>
                                        <p:cTn id="1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1669616" y="156369"/>
            <a:ext cx="8885238"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vi-VN" altLang="en-US" sz="2400" b="1" dirty="0">
                <a:latin typeface="Times New Roman" panose="02020603050405020304" pitchFamily="18" charset="0"/>
                <a:cs typeface="Times New Roman" panose="02020603050405020304" pitchFamily="18" charset="0"/>
              </a:rPr>
              <a:t>CHỦ ĐỀ 1: HỢP TÁC QUỐC TẾ </a:t>
            </a:r>
            <a:endParaRPr lang="en-US" altLang="en-US" sz="2400" b="1" dirty="0">
              <a:latin typeface="Times New Roman" panose="02020603050405020304" pitchFamily="18" charset="0"/>
              <a:cs typeface="Times New Roman" panose="02020603050405020304" pitchFamily="18" charset="0"/>
            </a:endParaRPr>
          </a:p>
        </p:txBody>
      </p:sp>
      <p:sp>
        <p:nvSpPr>
          <p:cNvPr id="3" name="TextBox 5"/>
          <p:cNvSpPr txBox="1">
            <a:spLocks noChangeArrowheads="1"/>
          </p:cNvSpPr>
          <p:nvPr/>
        </p:nvSpPr>
        <p:spPr bwMode="auto">
          <a:xfrm>
            <a:off x="3699940" y="618331"/>
            <a:ext cx="482459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algn="ctr" eaLnBrk="1" hangingPunct="1">
              <a:spcBef>
                <a:spcPct val="50000"/>
              </a:spcBef>
            </a:pPr>
            <a:r>
              <a:rPr lang="vi-VN" altLang="en-US" sz="2400" b="1" dirty="0" smtClean="0">
                <a:latin typeface="Times New Roman" panose="02020603050405020304" pitchFamily="18" charset="0"/>
                <a:cs typeface="Times New Roman" panose="02020603050405020304" pitchFamily="18" charset="0"/>
              </a:rPr>
              <a:t>KIỂM TRA, ĐÁNH GIÁ CHỦ ĐỀ </a:t>
            </a:r>
            <a:endParaRPr lang="en-US" altLang="en-US" sz="2400" b="1"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288473" y="1476789"/>
            <a:ext cx="2682081" cy="523220"/>
          </a:xfrm>
          <a:prstGeom prst="rect">
            <a:avLst/>
          </a:prstGeom>
          <a:noFill/>
        </p:spPr>
        <p:txBody>
          <a:bodyPr wrap="none" rtlCol="0">
            <a:spAutoFit/>
          </a:bodyPr>
          <a:lstStyle/>
          <a:p>
            <a:r>
              <a:rPr lang="vi-VN" sz="2800" b="1" dirty="0" smtClean="0">
                <a:latin typeface="Times New Roman" panose="02020603050405020304" pitchFamily="18" charset="0"/>
                <a:cs typeface="Times New Roman" panose="02020603050405020304" pitchFamily="18" charset="0"/>
              </a:rPr>
              <a:t>I. LUYỆN TẬP:</a:t>
            </a:r>
            <a:endParaRPr lang="en-US" sz="2800" b="1" dirty="0">
              <a:latin typeface="Times New Roman" panose="02020603050405020304" pitchFamily="18" charset="0"/>
              <a:cs typeface="Times New Roman" panose="02020603050405020304" pitchFamily="18" charset="0"/>
            </a:endParaRPr>
          </a:p>
        </p:txBody>
      </p:sp>
      <p:sp>
        <p:nvSpPr>
          <p:cNvPr id="5" name="Rounded Rectangle 4"/>
          <p:cNvSpPr/>
          <p:nvPr/>
        </p:nvSpPr>
        <p:spPr>
          <a:xfrm>
            <a:off x="1005840" y="2452255"/>
            <a:ext cx="10202091" cy="242454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vi-VN" sz="4000" dirty="0" smtClean="0">
                <a:solidFill>
                  <a:schemeClr val="tx1"/>
                </a:solidFill>
                <a:latin typeface="Times New Roman" panose="02020603050405020304" pitchFamily="18" charset="0"/>
                <a:cs typeface="Times New Roman" panose="02020603050405020304" pitchFamily="18" charset="0"/>
              </a:rPr>
              <a:t>Các nhóm trình bày kết quả của nhóm mình về quan hệ hợp tác, hữu nghị giữa </a:t>
            </a:r>
            <a:r>
              <a:rPr lang="en-US" sz="4000" dirty="0" err="1" smtClean="0">
                <a:solidFill>
                  <a:schemeClr val="tx1"/>
                </a:solidFill>
                <a:latin typeface="Times New Roman" panose="02020603050405020304" pitchFamily="18" charset="0"/>
                <a:cs typeface="Times New Roman" panose="02020603050405020304" pitchFamily="18" charset="0"/>
              </a:rPr>
              <a:t>với</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một</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quốc</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gia</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trên</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thế</a:t>
            </a:r>
            <a:r>
              <a:rPr lang="en-US" sz="4000" dirty="0" smtClean="0">
                <a:solidFill>
                  <a:schemeClr val="tx1"/>
                </a:solidFill>
                <a:latin typeface="Times New Roman" panose="02020603050405020304" pitchFamily="18" charset="0"/>
                <a:cs typeface="Times New Roman" panose="02020603050405020304" pitchFamily="18" charset="0"/>
              </a:rPr>
              <a:t> </a:t>
            </a:r>
            <a:r>
              <a:rPr lang="en-US" sz="4000" dirty="0" err="1" smtClean="0">
                <a:solidFill>
                  <a:schemeClr val="tx1"/>
                </a:solidFill>
                <a:latin typeface="Times New Roman" panose="02020603050405020304" pitchFamily="18" charset="0"/>
                <a:cs typeface="Times New Roman" panose="02020603050405020304" pitchFamily="18" charset="0"/>
              </a:rPr>
              <a:t>giới</a:t>
            </a:r>
            <a:r>
              <a:rPr lang="vi-VN" sz="4000" dirty="0" smtClean="0">
                <a:solidFill>
                  <a:schemeClr val="tx1"/>
                </a:solidFill>
                <a:latin typeface="Times New Roman" panose="02020603050405020304" pitchFamily="18" charset="0"/>
                <a:cs typeface="Times New Roman" panose="02020603050405020304" pitchFamily="18" charset="0"/>
              </a:rPr>
              <a:t>. </a:t>
            </a:r>
            <a:r>
              <a:rPr lang="vi-VN" sz="4000" dirty="0" smtClean="0">
                <a:solidFill>
                  <a:schemeClr val="tx1"/>
                </a:solidFill>
                <a:latin typeface="Times New Roman" panose="02020603050405020304" pitchFamily="18" charset="0"/>
                <a:cs typeface="Times New Roman" panose="02020603050405020304" pitchFamily="18" charset="0"/>
              </a:rPr>
              <a:t>(</a:t>
            </a:r>
            <a:r>
              <a:rPr lang="en-US" sz="4000" dirty="0" err="1" smtClean="0">
                <a:solidFill>
                  <a:schemeClr val="tx1"/>
                </a:solidFill>
                <a:latin typeface="Times New Roman" panose="02020603050405020304" pitchFamily="18" charset="0"/>
                <a:cs typeface="Times New Roman" panose="02020603050405020304" pitchFamily="18" charset="0"/>
              </a:rPr>
              <a:t>các</a:t>
            </a:r>
            <a:r>
              <a:rPr lang="vi-VN" sz="4000" dirty="0" smtClean="0">
                <a:solidFill>
                  <a:schemeClr val="tx1"/>
                </a:solidFill>
                <a:latin typeface="Times New Roman" panose="02020603050405020304" pitchFamily="18" charset="0"/>
                <a:cs typeface="Times New Roman" panose="02020603050405020304" pitchFamily="18" charset="0"/>
              </a:rPr>
              <a:t> nhóm lần lượt trả lời)</a:t>
            </a:r>
            <a:endParaRPr lang="en-US" sz="4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50055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1669616" y="156369"/>
            <a:ext cx="8885238"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vi-VN" altLang="en-US" sz="2400" b="1" dirty="0">
                <a:latin typeface="Times New Roman" panose="02020603050405020304" pitchFamily="18" charset="0"/>
                <a:cs typeface="Times New Roman" panose="02020603050405020304" pitchFamily="18" charset="0"/>
              </a:rPr>
              <a:t>CHỦ ĐỀ 1: HỢP TÁC QUỐC TẾ </a:t>
            </a:r>
            <a:endParaRPr lang="en-US" altLang="en-US" sz="2400" b="1" dirty="0">
              <a:latin typeface="Times New Roman" panose="02020603050405020304" pitchFamily="18" charset="0"/>
              <a:cs typeface="Times New Roman" panose="02020603050405020304" pitchFamily="18" charset="0"/>
            </a:endParaRPr>
          </a:p>
        </p:txBody>
      </p:sp>
      <p:sp>
        <p:nvSpPr>
          <p:cNvPr id="3" name="TextBox 5"/>
          <p:cNvSpPr txBox="1">
            <a:spLocks noChangeArrowheads="1"/>
          </p:cNvSpPr>
          <p:nvPr/>
        </p:nvSpPr>
        <p:spPr bwMode="auto">
          <a:xfrm>
            <a:off x="3699940" y="618331"/>
            <a:ext cx="482459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algn="ctr" eaLnBrk="1" hangingPunct="1">
              <a:spcBef>
                <a:spcPct val="50000"/>
              </a:spcBef>
            </a:pPr>
            <a:r>
              <a:rPr lang="vi-VN" altLang="en-US" sz="2400" b="1" dirty="0" smtClean="0">
                <a:latin typeface="Times New Roman" panose="02020603050405020304" pitchFamily="18" charset="0"/>
                <a:cs typeface="Times New Roman" panose="02020603050405020304" pitchFamily="18" charset="0"/>
              </a:rPr>
              <a:t>KIỂM TRA, ĐÁNH GIÁ CHỦ ĐỀ </a:t>
            </a:r>
            <a:endParaRPr lang="en-US" altLang="en-US" sz="2400" b="1"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288473" y="1476789"/>
            <a:ext cx="2682081" cy="523220"/>
          </a:xfrm>
          <a:prstGeom prst="rect">
            <a:avLst/>
          </a:prstGeom>
          <a:noFill/>
        </p:spPr>
        <p:txBody>
          <a:bodyPr wrap="none" rtlCol="0">
            <a:spAutoFit/>
          </a:bodyPr>
          <a:lstStyle/>
          <a:p>
            <a:r>
              <a:rPr lang="vi-VN" sz="2800" b="1" dirty="0" smtClean="0">
                <a:latin typeface="+mj-lt"/>
              </a:rPr>
              <a:t>I. LUYỆN TẬP:</a:t>
            </a:r>
            <a:endParaRPr lang="en-US" sz="2800" b="1" dirty="0">
              <a:latin typeface="+mj-lt"/>
            </a:endParaRPr>
          </a:p>
        </p:txBody>
      </p:sp>
      <p:sp>
        <p:nvSpPr>
          <p:cNvPr id="5" name="Rounded Rectangle 4"/>
          <p:cNvSpPr/>
          <p:nvPr/>
        </p:nvSpPr>
        <p:spPr>
          <a:xfrm>
            <a:off x="1159433" y="1938454"/>
            <a:ext cx="9905604" cy="48553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vi-VN" sz="3200" dirty="0" smtClean="0">
                <a:solidFill>
                  <a:schemeClr val="tx1"/>
                </a:solidFill>
                <a:latin typeface="+mj-lt"/>
              </a:rPr>
              <a:t>Cho tình huống: Có 2 người sinh viên nước ngoài, một người Ấn Độ và một người Mỹ đến nhà ông A xin nghỉ trọ trong thời gian họ đi học thực tế tìm hiểu về văn hóa, phong tục, tập quán của Việt Nam. Ông A đống ý cho người sinh viên Ấn Độ trọ. Còn người sinh viên Mĩ bị ông A từ chối với lí do vì ông không thích người Mĩ vì nước Mĩ đã từng xâm lược Việt Nam.</a:t>
            </a:r>
          </a:p>
          <a:p>
            <a:pPr algn="just"/>
            <a:r>
              <a:rPr lang="vi-VN" sz="3200" dirty="0" smtClean="0">
                <a:solidFill>
                  <a:schemeClr val="tx1"/>
                </a:solidFill>
                <a:latin typeface="+mj-lt"/>
              </a:rPr>
              <a:t>Theo em, suy nghĩ và hành động của ông A  như vậy có đúng hay không? Tại sao?</a:t>
            </a:r>
            <a:endParaRPr lang="en-US" sz="3200" dirty="0">
              <a:solidFill>
                <a:schemeClr val="tx1"/>
              </a:solidFill>
              <a:latin typeface="+mj-lt"/>
            </a:endParaRPr>
          </a:p>
        </p:txBody>
      </p:sp>
      <p:sp>
        <p:nvSpPr>
          <p:cNvPr id="6" name="Rounded Rectangle 5"/>
          <p:cNvSpPr/>
          <p:nvPr/>
        </p:nvSpPr>
        <p:spPr>
          <a:xfrm>
            <a:off x="1159433" y="1906376"/>
            <a:ext cx="9905603" cy="4919546"/>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Tx/>
              <a:buChar char="-"/>
            </a:pPr>
            <a:r>
              <a:rPr lang="vi-VN" sz="3600" dirty="0" smtClean="0">
                <a:solidFill>
                  <a:schemeClr val="tx1"/>
                </a:solidFill>
                <a:latin typeface="+mj-lt"/>
              </a:rPr>
              <a:t>Suy nghĩ và hành động của ông A là không đúng. Vì người sinh viên Mĩ không thể chịu trách nhiệm về những gì mà thế hệ trước đã gây ra.</a:t>
            </a:r>
          </a:p>
          <a:p>
            <a:pPr marL="285750" indent="-285750" algn="just">
              <a:buFontTx/>
              <a:buChar char="-"/>
            </a:pPr>
            <a:r>
              <a:rPr lang="vi-VN" sz="3600" dirty="0" smtClean="0">
                <a:solidFill>
                  <a:schemeClr val="tx1"/>
                </a:solidFill>
                <a:latin typeface="+mj-lt"/>
              </a:rPr>
              <a:t>Hơn nữa, xu thế chủ yếu, hiện nay là xu thế hòa bình, hữu nghị giữa các dân tộc trên thế giới nên chúng ta phải biết khép lại quá khứ để hướng tới một tương lai hòa bình hữu nghị.</a:t>
            </a:r>
            <a:endParaRPr lang="en-US" sz="3600" dirty="0">
              <a:solidFill>
                <a:schemeClr val="tx1"/>
              </a:solidFill>
              <a:latin typeface="+mj-lt"/>
            </a:endParaRPr>
          </a:p>
        </p:txBody>
      </p:sp>
    </p:spTree>
    <p:extLst>
      <p:ext uri="{BB962C8B-B14F-4D97-AF65-F5344CB8AC3E}">
        <p14:creationId xmlns:p14="http://schemas.microsoft.com/office/powerpoint/2010/main" val="713922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1669616" y="156369"/>
            <a:ext cx="8885238"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vi-VN" altLang="en-US" sz="2400" b="1" dirty="0">
                <a:latin typeface="Times New Roman" panose="02020603050405020304" pitchFamily="18" charset="0"/>
                <a:cs typeface="Times New Roman" panose="02020603050405020304" pitchFamily="18" charset="0"/>
              </a:rPr>
              <a:t>CHỦ ĐỀ 1: HỢP TÁC QUỐC TẾ </a:t>
            </a:r>
            <a:endParaRPr lang="en-US" altLang="en-US" sz="2400" b="1" dirty="0">
              <a:latin typeface="Times New Roman" panose="02020603050405020304" pitchFamily="18" charset="0"/>
              <a:cs typeface="Times New Roman" panose="02020603050405020304" pitchFamily="18" charset="0"/>
            </a:endParaRPr>
          </a:p>
        </p:txBody>
      </p:sp>
      <p:sp>
        <p:nvSpPr>
          <p:cNvPr id="3" name="TextBox 5"/>
          <p:cNvSpPr txBox="1">
            <a:spLocks noChangeArrowheads="1"/>
          </p:cNvSpPr>
          <p:nvPr/>
        </p:nvSpPr>
        <p:spPr bwMode="auto">
          <a:xfrm>
            <a:off x="3699940" y="618331"/>
            <a:ext cx="482459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algn="ctr" eaLnBrk="1" hangingPunct="1">
              <a:spcBef>
                <a:spcPct val="50000"/>
              </a:spcBef>
            </a:pPr>
            <a:r>
              <a:rPr lang="vi-VN" altLang="en-US" sz="2400" b="1" dirty="0" smtClean="0">
                <a:latin typeface="Times New Roman" panose="02020603050405020304" pitchFamily="18" charset="0"/>
                <a:cs typeface="Times New Roman" panose="02020603050405020304" pitchFamily="18" charset="0"/>
              </a:rPr>
              <a:t>KIỂM TRA, ĐÁNH GIÁ CHỦ ĐỀ </a:t>
            </a:r>
            <a:endParaRPr lang="en-US" altLang="en-US" sz="2400" b="1"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288473" y="1476789"/>
            <a:ext cx="2682081" cy="523220"/>
          </a:xfrm>
          <a:prstGeom prst="rect">
            <a:avLst/>
          </a:prstGeom>
          <a:noFill/>
        </p:spPr>
        <p:txBody>
          <a:bodyPr wrap="none" rtlCol="0">
            <a:spAutoFit/>
          </a:bodyPr>
          <a:lstStyle/>
          <a:p>
            <a:r>
              <a:rPr lang="vi-VN" sz="2800" b="1" dirty="0" smtClean="0">
                <a:latin typeface="+mj-lt"/>
              </a:rPr>
              <a:t>I. LUYỆN TẬP:</a:t>
            </a:r>
            <a:endParaRPr lang="en-US" sz="2800" b="1" dirty="0">
              <a:latin typeface="+mj-lt"/>
            </a:endParaRPr>
          </a:p>
        </p:txBody>
      </p:sp>
      <p:sp>
        <p:nvSpPr>
          <p:cNvPr id="5" name="Rounded Rectangle 4"/>
          <p:cNvSpPr/>
          <p:nvPr/>
        </p:nvSpPr>
        <p:spPr>
          <a:xfrm>
            <a:off x="1058091" y="2168434"/>
            <a:ext cx="9901646" cy="355309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3200" dirty="0" err="1" smtClean="0">
                <a:solidFill>
                  <a:schemeClr val="tx1"/>
                </a:solidFill>
                <a:latin typeface="Times New Roman" panose="02020603050405020304" pitchFamily="18" charset="0"/>
                <a:cs typeface="Times New Roman" panose="02020603050405020304" pitchFamily="18" charset="0"/>
              </a:rPr>
              <a:t>Học</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xong</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bài</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hợp</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tác</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cùng</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phát</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triển</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bạn</a:t>
            </a:r>
            <a:r>
              <a:rPr lang="en-US" sz="3200" dirty="0" smtClean="0">
                <a:solidFill>
                  <a:schemeClr val="tx1"/>
                </a:solidFill>
                <a:latin typeface="Times New Roman" panose="02020603050405020304" pitchFamily="18" charset="0"/>
                <a:cs typeface="Times New Roman" panose="02020603050405020304" pitchFamily="18" charset="0"/>
              </a:rPr>
              <a:t> A </a:t>
            </a:r>
            <a:r>
              <a:rPr lang="en-US" sz="3200" dirty="0" err="1" smtClean="0">
                <a:solidFill>
                  <a:schemeClr val="tx1"/>
                </a:solidFill>
                <a:latin typeface="Times New Roman" panose="02020603050405020304" pitchFamily="18" charset="0"/>
                <a:cs typeface="Times New Roman" panose="02020603050405020304" pitchFamily="18" charset="0"/>
              </a:rPr>
              <a:t>và</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bạn</a:t>
            </a:r>
            <a:r>
              <a:rPr lang="en-US" sz="3200" dirty="0" smtClean="0">
                <a:solidFill>
                  <a:schemeClr val="tx1"/>
                </a:solidFill>
                <a:latin typeface="Times New Roman" panose="02020603050405020304" pitchFamily="18" charset="0"/>
                <a:cs typeface="Times New Roman" panose="02020603050405020304" pitchFamily="18" charset="0"/>
              </a:rPr>
              <a:t> B </a:t>
            </a:r>
            <a:r>
              <a:rPr lang="en-US" sz="3200" dirty="0" err="1" smtClean="0">
                <a:solidFill>
                  <a:schemeClr val="tx1"/>
                </a:solidFill>
                <a:latin typeface="Times New Roman" panose="02020603050405020304" pitchFamily="18" charset="0"/>
                <a:cs typeface="Times New Roman" panose="02020603050405020304" pitchFamily="18" charset="0"/>
              </a:rPr>
              <a:t>có</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tranh</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luận</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với</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nhau</a:t>
            </a:r>
            <a:r>
              <a:rPr lang="en-US" sz="3200" dirty="0" smtClean="0">
                <a:solidFill>
                  <a:schemeClr val="tx1"/>
                </a:solidFill>
                <a:latin typeface="Times New Roman" panose="02020603050405020304" pitchFamily="18" charset="0"/>
                <a:cs typeface="Times New Roman" panose="02020603050405020304" pitchFamily="18" charset="0"/>
              </a:rPr>
              <a:t>. A </a:t>
            </a:r>
            <a:r>
              <a:rPr lang="en-US" sz="3200" dirty="0" err="1" smtClean="0">
                <a:solidFill>
                  <a:schemeClr val="tx1"/>
                </a:solidFill>
                <a:latin typeface="Times New Roman" panose="02020603050405020304" pitchFamily="18" charset="0"/>
                <a:cs typeface="Times New Roman" panose="02020603050405020304" pitchFamily="18" charset="0"/>
              </a:rPr>
              <a:t>cho</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rằng</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trong</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học</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tập</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và</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công</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việc</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nếu</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hợp</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tác</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với</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người</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giỏi</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hơn</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thì</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chúng</a:t>
            </a:r>
            <a:r>
              <a:rPr lang="en-US" sz="3200" dirty="0" smtClean="0">
                <a:solidFill>
                  <a:schemeClr val="tx1"/>
                </a:solidFill>
                <a:latin typeface="Times New Roman" panose="02020603050405020304" pitchFamily="18" charset="0"/>
                <a:cs typeface="Times New Roman" panose="02020603050405020304" pitchFamily="18" charset="0"/>
              </a:rPr>
              <a:t> ta </a:t>
            </a:r>
            <a:r>
              <a:rPr lang="en-US" sz="3200" dirty="0" err="1" smtClean="0">
                <a:solidFill>
                  <a:schemeClr val="tx1"/>
                </a:solidFill>
                <a:latin typeface="Times New Roman" panose="02020603050405020304" pitchFamily="18" charset="0"/>
                <a:cs typeface="Times New Roman" panose="02020603050405020304" pitchFamily="18" charset="0"/>
              </a:rPr>
              <a:t>mới</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có</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thể</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phát</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triển</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được</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Bạn</a:t>
            </a:r>
            <a:r>
              <a:rPr lang="en-US" sz="3200" dirty="0" smtClean="0">
                <a:solidFill>
                  <a:schemeClr val="tx1"/>
                </a:solidFill>
                <a:latin typeface="Times New Roman" panose="02020603050405020304" pitchFamily="18" charset="0"/>
                <a:cs typeface="Times New Roman" panose="02020603050405020304" pitchFamily="18" charset="0"/>
              </a:rPr>
              <a:t> B </a:t>
            </a:r>
            <a:r>
              <a:rPr lang="en-US" sz="3200" dirty="0" err="1" smtClean="0">
                <a:solidFill>
                  <a:schemeClr val="tx1"/>
                </a:solidFill>
                <a:latin typeface="Times New Roman" panose="02020603050405020304" pitchFamily="18" charset="0"/>
                <a:cs typeface="Times New Roman" panose="02020603050405020304" pitchFamily="18" charset="0"/>
              </a:rPr>
              <a:t>cho</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rằng</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chỉ</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nên</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hợp</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tác</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với</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những</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người</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có</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cùng</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trình</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độ</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như</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mình</a:t>
            </a:r>
            <a:r>
              <a:rPr lang="en-US" sz="3200" dirty="0" smtClean="0">
                <a:solidFill>
                  <a:schemeClr val="tx1"/>
                </a:solidFill>
                <a:latin typeface="Times New Roman" panose="02020603050405020304" pitchFamily="18" charset="0"/>
                <a:cs typeface="Times New Roman" panose="02020603050405020304" pitchFamily="18" charset="0"/>
              </a:rPr>
              <a:t>. Theo </a:t>
            </a:r>
            <a:r>
              <a:rPr lang="en-US" sz="3200" dirty="0" err="1" smtClean="0">
                <a:solidFill>
                  <a:schemeClr val="tx1"/>
                </a:solidFill>
                <a:latin typeface="Times New Roman" panose="02020603050405020304" pitchFamily="18" charset="0"/>
                <a:cs typeface="Times New Roman" panose="02020603050405020304" pitchFamily="18" charset="0"/>
              </a:rPr>
              <a:t>bạn</a:t>
            </a:r>
            <a:r>
              <a:rPr lang="en-US" sz="3200" dirty="0" smtClean="0">
                <a:solidFill>
                  <a:schemeClr val="tx1"/>
                </a:solidFill>
                <a:latin typeface="Times New Roman" panose="02020603050405020304" pitchFamily="18" charset="0"/>
                <a:cs typeface="Times New Roman" panose="02020603050405020304" pitchFamily="18" charset="0"/>
              </a:rPr>
              <a:t> B </a:t>
            </a:r>
            <a:r>
              <a:rPr lang="en-US" sz="3200" dirty="0" err="1" smtClean="0">
                <a:solidFill>
                  <a:schemeClr val="tx1"/>
                </a:solidFill>
                <a:latin typeface="Times New Roman" panose="02020603050405020304" pitchFamily="18" charset="0"/>
                <a:cs typeface="Times New Roman" panose="02020603050405020304" pitchFamily="18" charset="0"/>
              </a:rPr>
              <a:t>nếu</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hợp</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tác</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với</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người</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giỏi</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hơn</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hoặc</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kém</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hơn</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sẽ</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không</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có</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sự</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hợp</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tác</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bình</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đẳng</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Em</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đồng</a:t>
            </a:r>
            <a:r>
              <a:rPr lang="en-US" sz="3200" dirty="0" smtClean="0">
                <a:solidFill>
                  <a:schemeClr val="tx1"/>
                </a:solidFill>
                <a:latin typeface="Times New Roman" panose="02020603050405020304" pitchFamily="18" charset="0"/>
                <a:cs typeface="Times New Roman" panose="02020603050405020304" pitchFamily="18" charset="0"/>
              </a:rPr>
              <a:t> ý </a:t>
            </a:r>
            <a:r>
              <a:rPr lang="en-US" sz="3200" dirty="0" err="1" smtClean="0">
                <a:solidFill>
                  <a:schemeClr val="tx1"/>
                </a:solidFill>
                <a:latin typeface="Times New Roman" panose="02020603050405020304" pitchFamily="18" charset="0"/>
                <a:cs typeface="Times New Roman" panose="02020603050405020304" pitchFamily="18" charset="0"/>
              </a:rPr>
              <a:t>với</a:t>
            </a:r>
            <a:r>
              <a:rPr lang="en-US" sz="3200" dirty="0" smtClean="0">
                <a:solidFill>
                  <a:schemeClr val="tx1"/>
                </a:solidFill>
                <a:latin typeface="Times New Roman" panose="02020603050405020304" pitchFamily="18" charset="0"/>
                <a:cs typeface="Times New Roman" panose="02020603050405020304" pitchFamily="18" charset="0"/>
              </a:rPr>
              <a:t> ý </a:t>
            </a:r>
            <a:r>
              <a:rPr lang="en-US" sz="3200" dirty="0" err="1" smtClean="0">
                <a:solidFill>
                  <a:schemeClr val="tx1"/>
                </a:solidFill>
                <a:latin typeface="Times New Roman" panose="02020603050405020304" pitchFamily="18" charset="0"/>
                <a:cs typeface="Times New Roman" panose="02020603050405020304" pitchFamily="18" charset="0"/>
              </a:rPr>
              <a:t>kiến</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nào</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Tại</a:t>
            </a:r>
            <a:r>
              <a:rPr lang="en-US" sz="3200" dirty="0" smtClean="0">
                <a:solidFill>
                  <a:schemeClr val="tx1"/>
                </a:solidFill>
                <a:latin typeface="Times New Roman" panose="02020603050405020304" pitchFamily="18" charset="0"/>
                <a:cs typeface="Times New Roman" panose="02020603050405020304" pitchFamily="18" charset="0"/>
              </a:rPr>
              <a:t> </a:t>
            </a:r>
            <a:r>
              <a:rPr lang="en-US" sz="3200" dirty="0" err="1" smtClean="0">
                <a:solidFill>
                  <a:schemeClr val="tx1"/>
                </a:solidFill>
                <a:latin typeface="Times New Roman" panose="02020603050405020304" pitchFamily="18" charset="0"/>
                <a:cs typeface="Times New Roman" panose="02020603050405020304" pitchFamily="18" charset="0"/>
              </a:rPr>
              <a:t>sao</a:t>
            </a:r>
            <a:r>
              <a:rPr lang="en-US" sz="3200" dirty="0" smtClean="0">
                <a:solidFill>
                  <a:schemeClr val="tx1"/>
                </a:solidFill>
                <a:latin typeface="Times New Roman" panose="02020603050405020304" pitchFamily="18" charset="0"/>
                <a:cs typeface="Times New Roman" panose="02020603050405020304" pitchFamily="18" charset="0"/>
              </a:rPr>
              <a:t>?</a:t>
            </a:r>
            <a:endParaRPr lang="en-US" sz="3200" dirty="0">
              <a:solidFill>
                <a:schemeClr val="tx1"/>
              </a:solidFill>
              <a:latin typeface="Times New Roman" panose="02020603050405020304" pitchFamily="18" charset="0"/>
              <a:cs typeface="Times New Roman" panose="02020603050405020304" pitchFamily="18" charset="0"/>
            </a:endParaRPr>
          </a:p>
        </p:txBody>
      </p:sp>
      <p:sp>
        <p:nvSpPr>
          <p:cNvPr id="6" name="Rounded Rectangle 5"/>
          <p:cNvSpPr/>
          <p:nvPr/>
        </p:nvSpPr>
        <p:spPr>
          <a:xfrm>
            <a:off x="1058091" y="2168433"/>
            <a:ext cx="9901646" cy="3553097"/>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Các</a:t>
            </a:r>
            <a:r>
              <a:rPr lang="en-US" sz="3600" dirty="0" smtClean="0">
                <a:solidFill>
                  <a:schemeClr val="tx1"/>
                </a:solidFill>
                <a:latin typeface="Times New Roman" panose="02020603050405020304" pitchFamily="18" charset="0"/>
                <a:cs typeface="Times New Roman" panose="02020603050405020304" pitchFamily="18" charset="0"/>
              </a:rPr>
              <a:t> ý </a:t>
            </a:r>
            <a:r>
              <a:rPr lang="en-US" sz="3600" dirty="0" err="1" smtClean="0">
                <a:solidFill>
                  <a:schemeClr val="tx1"/>
                </a:solidFill>
                <a:latin typeface="Times New Roman" panose="02020603050405020304" pitchFamily="18" charset="0"/>
                <a:cs typeface="Times New Roman" panose="02020603050405020304" pitchFamily="18" charset="0"/>
              </a:rPr>
              <a:t>kiến</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trên</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phiến</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diện</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và</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không</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đầy</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đủ</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Trong</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học</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tập</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và</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công</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việc</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chúng</a:t>
            </a:r>
            <a:r>
              <a:rPr lang="en-US" sz="3600" dirty="0" smtClean="0">
                <a:solidFill>
                  <a:schemeClr val="tx1"/>
                </a:solidFill>
                <a:latin typeface="Times New Roman" panose="02020603050405020304" pitchFamily="18" charset="0"/>
                <a:cs typeface="Times New Roman" panose="02020603050405020304" pitchFamily="18" charset="0"/>
              </a:rPr>
              <a:t> ta </a:t>
            </a:r>
            <a:r>
              <a:rPr lang="en-US" sz="3600" dirty="0" err="1" smtClean="0">
                <a:solidFill>
                  <a:schemeClr val="tx1"/>
                </a:solidFill>
                <a:latin typeface="Times New Roman" panose="02020603050405020304" pitchFamily="18" charset="0"/>
                <a:cs typeface="Times New Roman" panose="02020603050405020304" pitchFamily="18" charset="0"/>
              </a:rPr>
              <a:t>cần</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có</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sự</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hợp</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tác</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với</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tất</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cả</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mọi</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người</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bởi</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vì</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bất</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kì</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người</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nào</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cũng</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có</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điểm</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yếu</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điểm</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mạnh</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riêng</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Có</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như</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thế</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chúng</a:t>
            </a:r>
            <a:r>
              <a:rPr lang="en-US" sz="3600" dirty="0" smtClean="0">
                <a:solidFill>
                  <a:schemeClr val="tx1"/>
                </a:solidFill>
                <a:latin typeface="Times New Roman" panose="02020603050405020304" pitchFamily="18" charset="0"/>
                <a:cs typeface="Times New Roman" panose="02020603050405020304" pitchFamily="18" charset="0"/>
              </a:rPr>
              <a:t> ta </a:t>
            </a:r>
            <a:r>
              <a:rPr lang="en-US" sz="3600" dirty="0" err="1" smtClean="0">
                <a:solidFill>
                  <a:schemeClr val="tx1"/>
                </a:solidFill>
                <a:latin typeface="Times New Roman" panose="02020603050405020304" pitchFamily="18" charset="0"/>
                <a:cs typeface="Times New Roman" panose="02020603050405020304" pitchFamily="18" charset="0"/>
              </a:rPr>
              <a:t>mới</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học</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hỏi</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được</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cái</a:t>
            </a:r>
            <a:r>
              <a:rPr lang="en-US" sz="3600" dirty="0" smtClean="0">
                <a:solidFill>
                  <a:schemeClr val="tx1"/>
                </a:solidFill>
                <a:latin typeface="Times New Roman" panose="02020603050405020304" pitchFamily="18" charset="0"/>
                <a:cs typeface="Times New Roman" panose="02020603050405020304" pitchFamily="18" charset="0"/>
              </a:rPr>
              <a:t> hay </a:t>
            </a:r>
            <a:r>
              <a:rPr lang="en-US" sz="3600" dirty="0" err="1" smtClean="0">
                <a:solidFill>
                  <a:schemeClr val="tx1"/>
                </a:solidFill>
                <a:latin typeface="Times New Roman" panose="02020603050405020304" pitchFamily="18" charset="0"/>
                <a:cs typeface="Times New Roman" panose="02020603050405020304" pitchFamily="18" charset="0"/>
              </a:rPr>
              <a:t>của</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nhau</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để</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cùng</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nhau</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phát</a:t>
            </a:r>
            <a:r>
              <a:rPr lang="en-US" sz="3600" dirty="0" smtClean="0">
                <a:solidFill>
                  <a:schemeClr val="tx1"/>
                </a:solidFill>
                <a:latin typeface="Times New Roman" panose="02020603050405020304" pitchFamily="18" charset="0"/>
                <a:cs typeface="Times New Roman" panose="02020603050405020304" pitchFamily="18" charset="0"/>
              </a:rPr>
              <a:t> </a:t>
            </a:r>
            <a:r>
              <a:rPr lang="en-US" sz="3600" dirty="0" err="1" smtClean="0">
                <a:solidFill>
                  <a:schemeClr val="tx1"/>
                </a:solidFill>
                <a:latin typeface="Times New Roman" panose="02020603050405020304" pitchFamily="18" charset="0"/>
                <a:cs typeface="Times New Roman" panose="02020603050405020304" pitchFamily="18" charset="0"/>
              </a:rPr>
              <a:t>triển</a:t>
            </a:r>
            <a:endParaRPr lang="en-US" sz="3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0140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1669616" y="156369"/>
            <a:ext cx="8885238"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vi-VN" altLang="en-US" sz="2400" b="1" dirty="0">
                <a:latin typeface="Times New Roman" panose="02020603050405020304" pitchFamily="18" charset="0"/>
                <a:cs typeface="Times New Roman" panose="02020603050405020304" pitchFamily="18" charset="0"/>
              </a:rPr>
              <a:t>CHỦ ĐỀ 1: HỢP TÁC QUỐC TẾ </a:t>
            </a:r>
            <a:endParaRPr lang="en-US" altLang="en-US" sz="2400" b="1" dirty="0">
              <a:latin typeface="Times New Roman" panose="02020603050405020304" pitchFamily="18" charset="0"/>
              <a:cs typeface="Times New Roman" panose="02020603050405020304" pitchFamily="18" charset="0"/>
            </a:endParaRPr>
          </a:p>
        </p:txBody>
      </p:sp>
      <p:sp>
        <p:nvSpPr>
          <p:cNvPr id="3" name="TextBox 5"/>
          <p:cNvSpPr txBox="1">
            <a:spLocks noChangeArrowheads="1"/>
          </p:cNvSpPr>
          <p:nvPr/>
        </p:nvSpPr>
        <p:spPr bwMode="auto">
          <a:xfrm>
            <a:off x="3699940" y="618331"/>
            <a:ext cx="482459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algn="ctr" eaLnBrk="1" hangingPunct="1">
              <a:spcBef>
                <a:spcPct val="50000"/>
              </a:spcBef>
            </a:pPr>
            <a:r>
              <a:rPr lang="vi-VN" altLang="en-US" sz="2400" b="1" dirty="0" smtClean="0">
                <a:latin typeface="Times New Roman" panose="02020603050405020304" pitchFamily="18" charset="0"/>
                <a:cs typeface="Times New Roman" panose="02020603050405020304" pitchFamily="18" charset="0"/>
              </a:rPr>
              <a:t>KIỂM TRA, ĐÁNH GIÁ CHỦ ĐỀ </a:t>
            </a:r>
            <a:endParaRPr lang="en-US" altLang="en-US" sz="2400" b="1"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288473" y="1476789"/>
            <a:ext cx="4056880" cy="523220"/>
          </a:xfrm>
          <a:prstGeom prst="rect">
            <a:avLst/>
          </a:prstGeom>
          <a:noFill/>
        </p:spPr>
        <p:txBody>
          <a:bodyPr wrap="none" rtlCol="0">
            <a:spAutoFit/>
          </a:bodyPr>
          <a:lstStyle/>
          <a:p>
            <a:r>
              <a:rPr lang="en-US" sz="2800" b="1" dirty="0" smtClean="0">
                <a:latin typeface="Times New Roman" panose="02020603050405020304" pitchFamily="18" charset="0"/>
                <a:cs typeface="Times New Roman" panose="02020603050405020304" pitchFamily="18" charset="0"/>
              </a:rPr>
              <a:t>II. KIỂM TRA CHỦ ĐỀ:</a:t>
            </a:r>
            <a:endParaRPr lang="en-US" sz="2800" b="1" dirty="0">
              <a:latin typeface="Times New Roman" panose="02020603050405020304" pitchFamily="18" charset="0"/>
              <a:cs typeface="Times New Roman" panose="02020603050405020304" pitchFamily="18" charset="0"/>
            </a:endParaRPr>
          </a:p>
        </p:txBody>
      </p:sp>
      <p:sp>
        <p:nvSpPr>
          <p:cNvPr id="5" name="TextBox 4"/>
          <p:cNvSpPr txBox="1"/>
          <p:nvPr/>
        </p:nvSpPr>
        <p:spPr>
          <a:xfrm>
            <a:off x="825751" y="2095061"/>
            <a:ext cx="10572968" cy="2308324"/>
          </a:xfrm>
          <a:prstGeom prst="rect">
            <a:avLst/>
          </a:prstGeom>
          <a:solidFill>
            <a:schemeClr val="accent4">
              <a:lumMod val="60000"/>
              <a:lumOff val="40000"/>
            </a:schemeClr>
          </a:solidFill>
        </p:spPr>
        <p:txBody>
          <a:bodyPr wrap="square" rtlCol="0">
            <a:spAutoFit/>
          </a:bodyPr>
          <a:lstStyle/>
          <a:p>
            <a:pPr algn="just"/>
            <a:r>
              <a:rPr lang="en-US" sz="3600" dirty="0" err="1" smtClean="0">
                <a:solidFill>
                  <a:srgbClr val="FF0000"/>
                </a:solidFill>
                <a:latin typeface="Times New Roman" panose="02020603050405020304" pitchFamily="18" charset="0"/>
                <a:cs typeface="Times New Roman" panose="02020603050405020304" pitchFamily="18" charset="0"/>
              </a:rPr>
              <a:t>Câu</a:t>
            </a:r>
            <a:r>
              <a:rPr lang="en-US" sz="3600" dirty="0" smtClean="0">
                <a:solidFill>
                  <a:srgbClr val="FF0000"/>
                </a:solidFill>
                <a:latin typeface="Times New Roman" panose="02020603050405020304" pitchFamily="18" charset="0"/>
                <a:cs typeface="Times New Roman" panose="02020603050405020304" pitchFamily="18" charset="0"/>
              </a:rPr>
              <a:t> 1</a:t>
            </a:r>
            <a:r>
              <a:rPr lang="en-US" sz="3600" dirty="0" smtClean="0">
                <a:latin typeface="Times New Roman" panose="02020603050405020304" pitchFamily="18" charset="0"/>
                <a:cs typeface="Times New Roman" panose="02020603050405020304" pitchFamily="18" charset="0"/>
              </a:rPr>
              <a:t>: 5 </a:t>
            </a:r>
            <a:r>
              <a:rPr lang="en-US" sz="3600" dirty="0" err="1" smtClean="0">
                <a:latin typeface="Times New Roman" panose="02020603050405020304" pitchFamily="18" charset="0"/>
                <a:cs typeface="Times New Roman" panose="02020603050405020304" pitchFamily="18" charset="0"/>
              </a:rPr>
              <a:t>điểm</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Hãy</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kể</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hai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việc</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làm</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của</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bản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thân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em</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hoặc</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của</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mọi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người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sống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xung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quanh</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thể</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hiện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tình</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hữu</a:t>
            </a:r>
            <a:r>
              <a:rPr lang="en-US" sz="3600" dirty="0" smtClean="0">
                <a:latin typeface="Times New Roman" panose="02020603050405020304" pitchFamily="18" charset="0"/>
                <a:cs typeface="Times New Roman" panose="02020603050405020304" pitchFamily="18" charset="0"/>
              </a:rPr>
              <a:t> </a:t>
            </a:r>
          </a:p>
          <a:p>
            <a:pPr algn="just"/>
            <a:r>
              <a:rPr lang="en-US" sz="3600" dirty="0" err="1" smtClean="0">
                <a:latin typeface="Times New Roman" panose="02020603050405020304" pitchFamily="18" charset="0"/>
                <a:cs typeface="Times New Roman" panose="02020603050405020304" pitchFamily="18" charset="0"/>
              </a:rPr>
              <a:t>Nghị</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với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các</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dân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tộc</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trên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thế</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giới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Từ</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đó</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em</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cho</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biết</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thế</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nào</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là</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tình</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hữu</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nghị</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giữa</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các</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dân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tộc</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trên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thế</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giới</a:t>
            </a:r>
            <a:r>
              <a:rPr lang="en-US" sz="3600" dirty="0" smtClean="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825751" y="4498437"/>
            <a:ext cx="10572968" cy="1754326"/>
          </a:xfrm>
          <a:prstGeom prst="rect">
            <a:avLst/>
          </a:prstGeom>
          <a:solidFill>
            <a:srgbClr val="92D050"/>
          </a:solidFill>
        </p:spPr>
        <p:txBody>
          <a:bodyPr wrap="square" rtlCol="0">
            <a:spAutoFit/>
          </a:bodyPr>
          <a:lstStyle/>
          <a:p>
            <a:r>
              <a:rPr lang="en-US" sz="3600" dirty="0" err="1" smtClean="0">
                <a:solidFill>
                  <a:srgbClr val="FF0000"/>
                </a:solidFill>
                <a:latin typeface="Times New Roman" panose="02020603050405020304" pitchFamily="18" charset="0"/>
                <a:cs typeface="Times New Roman" panose="02020603050405020304" pitchFamily="18" charset="0"/>
              </a:rPr>
              <a:t>Câu</a:t>
            </a:r>
            <a:r>
              <a:rPr lang="en-US" sz="3600" dirty="0" smtClean="0">
                <a:solidFill>
                  <a:srgbClr val="FF0000"/>
                </a:solidFill>
                <a:latin typeface="Times New Roman" panose="02020603050405020304" pitchFamily="18" charset="0"/>
                <a:cs typeface="Times New Roman" panose="02020603050405020304" pitchFamily="18" charset="0"/>
              </a:rPr>
              <a:t> 2</a:t>
            </a:r>
            <a:r>
              <a:rPr lang="en-US" sz="3600" dirty="0" smtClean="0">
                <a:latin typeface="Times New Roman" panose="02020603050405020304" pitchFamily="18" charset="0"/>
                <a:cs typeface="Times New Roman" panose="02020603050405020304" pitchFamily="18" charset="0"/>
              </a:rPr>
              <a:t>: 5 </a:t>
            </a:r>
            <a:r>
              <a:rPr lang="en-US" sz="3600" dirty="0" err="1" smtClean="0">
                <a:latin typeface="Times New Roman" panose="02020603050405020304" pitchFamily="18" charset="0"/>
                <a:cs typeface="Times New Roman" panose="02020603050405020304" pitchFamily="18" charset="0"/>
              </a:rPr>
              <a:t>điểm</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Em</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sẽ</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làm</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gì</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trong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tình</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huống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sau</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Giờ</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kiểm</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tra</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toán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bạn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ngồi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cạnh</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rủ</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em</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mỗi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người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làm</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một</a:t>
            </a:r>
            <a:r>
              <a:rPr lang="en-US" sz="3600" dirty="0" smtClean="0">
                <a:latin typeface="Times New Roman" panose="02020603050405020304" pitchFamily="18" charset="0"/>
                <a:cs typeface="Times New Roman" panose="02020603050405020304" pitchFamily="18" charset="0"/>
              </a:rPr>
              <a:t> </a:t>
            </a:r>
          </a:p>
          <a:p>
            <a:r>
              <a:rPr lang="en-US" sz="3600" dirty="0" err="1" smtClean="0">
                <a:latin typeface="Times New Roman" panose="02020603050405020304" pitchFamily="18" charset="0"/>
                <a:cs typeface="Times New Roman" panose="02020603050405020304" pitchFamily="18" charset="0"/>
              </a:rPr>
              <a:t>Phần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đề</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rồi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cùng</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nhau</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chép</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cho</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nhanh</a:t>
            </a:r>
            <a:r>
              <a:rPr lang="en-US" sz="3600" dirty="0" smtClean="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sp>
        <p:nvSpPr>
          <p:cNvPr id="7" name="Text Box 3"/>
          <p:cNvSpPr txBox="1">
            <a:spLocks noChangeArrowheads="1"/>
          </p:cNvSpPr>
          <p:nvPr/>
        </p:nvSpPr>
        <p:spPr bwMode="auto">
          <a:xfrm>
            <a:off x="1669616" y="156369"/>
            <a:ext cx="8885238"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vi-VN" altLang="en-US" sz="2400" b="1" dirty="0">
                <a:latin typeface="Times New Roman" panose="02020603050405020304" pitchFamily="18" charset="0"/>
                <a:cs typeface="Times New Roman" panose="02020603050405020304" pitchFamily="18" charset="0"/>
              </a:rPr>
              <a:t>CHỦ ĐỀ 1: HỢP TÁC QUỐC TẾ </a:t>
            </a:r>
            <a:endParaRPr lang="en-US" altLang="en-US" sz="2400" b="1" dirty="0">
              <a:latin typeface="Times New Roman" panose="02020603050405020304" pitchFamily="18" charset="0"/>
              <a:cs typeface="Times New Roman" panose="02020603050405020304" pitchFamily="18" charset="0"/>
            </a:endParaRPr>
          </a:p>
        </p:txBody>
      </p:sp>
      <p:sp>
        <p:nvSpPr>
          <p:cNvPr id="8" name="TextBox 5"/>
          <p:cNvSpPr txBox="1">
            <a:spLocks noChangeArrowheads="1"/>
          </p:cNvSpPr>
          <p:nvPr/>
        </p:nvSpPr>
        <p:spPr bwMode="auto">
          <a:xfrm>
            <a:off x="3699940" y="618331"/>
            <a:ext cx="482459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algn="ctr" eaLnBrk="1" hangingPunct="1">
              <a:spcBef>
                <a:spcPct val="50000"/>
              </a:spcBef>
            </a:pPr>
            <a:r>
              <a:rPr lang="vi-VN" altLang="en-US" sz="2400" b="1" dirty="0" smtClean="0">
                <a:latin typeface="Times New Roman" panose="02020603050405020304" pitchFamily="18" charset="0"/>
                <a:cs typeface="Times New Roman" panose="02020603050405020304" pitchFamily="18" charset="0"/>
              </a:rPr>
              <a:t>KIỂM TRA, ĐÁNH GIÁ CHỦ ĐỀ </a:t>
            </a:r>
            <a:endParaRPr lang="en-US" alt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57424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1669616" y="156369"/>
            <a:ext cx="8885238"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vi-VN" altLang="en-US" sz="2400" b="1" dirty="0">
                <a:latin typeface="Times New Roman" panose="02020603050405020304" pitchFamily="18" charset="0"/>
                <a:cs typeface="Times New Roman" panose="02020603050405020304" pitchFamily="18" charset="0"/>
              </a:rPr>
              <a:t>CHỦ ĐỀ 1: HỢP TÁC QUỐC TẾ </a:t>
            </a:r>
            <a:endParaRPr lang="en-US" altLang="en-US" sz="2400" b="1" dirty="0">
              <a:latin typeface="Times New Roman" panose="02020603050405020304" pitchFamily="18" charset="0"/>
              <a:cs typeface="Times New Roman" panose="02020603050405020304" pitchFamily="18" charset="0"/>
            </a:endParaRPr>
          </a:p>
        </p:txBody>
      </p:sp>
      <p:sp>
        <p:nvSpPr>
          <p:cNvPr id="3" name="TextBox 5"/>
          <p:cNvSpPr txBox="1">
            <a:spLocks noChangeArrowheads="1"/>
          </p:cNvSpPr>
          <p:nvPr/>
        </p:nvSpPr>
        <p:spPr bwMode="auto">
          <a:xfrm>
            <a:off x="3699940" y="618331"/>
            <a:ext cx="482459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nTime" panose="020B7200000000000000" pitchFamily="34" charset="0"/>
              </a:defRPr>
            </a:lvl1pPr>
            <a:lvl2pPr marL="742950" indent="-285750">
              <a:defRPr>
                <a:solidFill>
                  <a:schemeClr val="tx1"/>
                </a:solidFill>
                <a:latin typeface=".VnTime" panose="020B7200000000000000" pitchFamily="34" charset="0"/>
              </a:defRPr>
            </a:lvl2pPr>
            <a:lvl3pPr marL="1143000" indent="-228600">
              <a:defRPr>
                <a:solidFill>
                  <a:schemeClr val="tx1"/>
                </a:solidFill>
                <a:latin typeface=".VnTime" panose="020B7200000000000000" pitchFamily="34" charset="0"/>
              </a:defRPr>
            </a:lvl3pPr>
            <a:lvl4pPr marL="1600200" indent="-228600">
              <a:defRPr>
                <a:solidFill>
                  <a:schemeClr val="tx1"/>
                </a:solidFill>
                <a:latin typeface=".VnTime" panose="020B7200000000000000" pitchFamily="34" charset="0"/>
              </a:defRPr>
            </a:lvl4pPr>
            <a:lvl5pPr marL="2057400" indent="-228600">
              <a:defRPr>
                <a:solidFill>
                  <a:schemeClr val="tx1"/>
                </a:solidFill>
                <a:latin typeface=".VnTime" panose="020B7200000000000000" pitchFamily="34" charset="0"/>
              </a:defRPr>
            </a:lvl5pPr>
            <a:lvl6pPr marL="2514600" indent="-228600" eaLnBrk="0" fontAlgn="base" hangingPunct="0">
              <a:spcBef>
                <a:spcPct val="0"/>
              </a:spcBef>
              <a:spcAft>
                <a:spcPct val="0"/>
              </a:spcAft>
              <a:defRPr>
                <a:solidFill>
                  <a:schemeClr val="tx1"/>
                </a:solidFill>
                <a:latin typeface=".VnTime" panose="020B7200000000000000" pitchFamily="34" charset="0"/>
              </a:defRPr>
            </a:lvl6pPr>
            <a:lvl7pPr marL="2971800" indent="-228600" eaLnBrk="0" fontAlgn="base" hangingPunct="0">
              <a:spcBef>
                <a:spcPct val="0"/>
              </a:spcBef>
              <a:spcAft>
                <a:spcPct val="0"/>
              </a:spcAft>
              <a:defRPr>
                <a:solidFill>
                  <a:schemeClr val="tx1"/>
                </a:solidFill>
                <a:latin typeface=".VnTime" panose="020B7200000000000000" pitchFamily="34" charset="0"/>
              </a:defRPr>
            </a:lvl7pPr>
            <a:lvl8pPr marL="3429000" indent="-228600" eaLnBrk="0" fontAlgn="base" hangingPunct="0">
              <a:spcBef>
                <a:spcPct val="0"/>
              </a:spcBef>
              <a:spcAft>
                <a:spcPct val="0"/>
              </a:spcAft>
              <a:defRPr>
                <a:solidFill>
                  <a:schemeClr val="tx1"/>
                </a:solidFill>
                <a:latin typeface=".VnTime" panose="020B7200000000000000" pitchFamily="34" charset="0"/>
              </a:defRPr>
            </a:lvl8pPr>
            <a:lvl9pPr marL="3886200" indent="-228600" eaLnBrk="0" fontAlgn="base" hangingPunct="0">
              <a:spcBef>
                <a:spcPct val="0"/>
              </a:spcBef>
              <a:spcAft>
                <a:spcPct val="0"/>
              </a:spcAft>
              <a:defRPr>
                <a:solidFill>
                  <a:schemeClr val="tx1"/>
                </a:solidFill>
                <a:latin typeface=".VnTime" panose="020B7200000000000000" pitchFamily="34" charset="0"/>
              </a:defRPr>
            </a:lvl9pPr>
          </a:lstStyle>
          <a:p>
            <a:pPr algn="ctr" eaLnBrk="1" hangingPunct="1">
              <a:spcBef>
                <a:spcPct val="50000"/>
              </a:spcBef>
            </a:pPr>
            <a:r>
              <a:rPr lang="vi-VN" altLang="en-US" sz="2400" b="1" dirty="0" smtClean="0">
                <a:latin typeface="Times New Roman" panose="02020603050405020304" pitchFamily="18" charset="0"/>
                <a:cs typeface="Times New Roman" panose="02020603050405020304" pitchFamily="18" charset="0"/>
              </a:rPr>
              <a:t>KIỂM TRA, ĐÁNH GIÁ CHỦ ĐỀ </a:t>
            </a:r>
            <a:endParaRPr lang="en-US" altLang="en-US" sz="2400" b="1" dirty="0">
              <a:latin typeface="Times New Roman" panose="02020603050405020304" pitchFamily="18" charset="0"/>
              <a:cs typeface="Times New Roman" panose="02020603050405020304" pitchFamily="18" charset="0"/>
            </a:endParaRPr>
          </a:p>
        </p:txBody>
      </p:sp>
      <p:sp>
        <p:nvSpPr>
          <p:cNvPr id="5" name="Oval 4"/>
          <p:cNvSpPr/>
          <p:nvPr/>
        </p:nvSpPr>
        <p:spPr>
          <a:xfrm>
            <a:off x="3461658" y="1541958"/>
            <a:ext cx="4924697"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smtClean="0">
                <a:solidFill>
                  <a:schemeClr val="tx1"/>
                </a:solidFill>
                <a:latin typeface="Times New Roman" panose="02020603050405020304" pitchFamily="18" charset="0"/>
                <a:cs typeface="Times New Roman" panose="02020603050405020304" pitchFamily="18" charset="0"/>
              </a:rPr>
              <a:t>DẶN DÒ</a:t>
            </a:r>
            <a:endParaRPr lang="en-US" sz="4400" b="1" dirty="0">
              <a:solidFill>
                <a:schemeClr val="tx1"/>
              </a:solidFill>
              <a:latin typeface="Times New Roman" panose="02020603050405020304" pitchFamily="18" charset="0"/>
              <a:cs typeface="Times New Roman" panose="02020603050405020304" pitchFamily="18" charset="0"/>
            </a:endParaRPr>
          </a:p>
        </p:txBody>
      </p:sp>
      <p:sp>
        <p:nvSpPr>
          <p:cNvPr id="6" name="Rounded Rectangle 5"/>
          <p:cNvSpPr/>
          <p:nvPr/>
        </p:nvSpPr>
        <p:spPr>
          <a:xfrm>
            <a:off x="1449977" y="2704010"/>
            <a:ext cx="9261566" cy="34877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Tx/>
              <a:buChar char="-"/>
            </a:pPr>
            <a:r>
              <a:rPr lang="en-US" sz="4000" dirty="0" smtClean="0">
                <a:solidFill>
                  <a:schemeClr val="tx1"/>
                </a:solidFill>
                <a:latin typeface="Times New Roman" panose="02020603050405020304" pitchFamily="18" charset="0"/>
                <a:cs typeface="Times New Roman" panose="02020603050405020304" pitchFamily="18" charset="0"/>
              </a:rPr>
              <a:t>ÔN CÁC BÀI ĐÃ HỌC TỪ BÀI 1 ĐẾN BÀI 6. TIẾT SAU THI GIỮA KÌ 1</a:t>
            </a:r>
          </a:p>
          <a:p>
            <a:pPr marL="285750" indent="-285750" algn="just">
              <a:buFontTx/>
              <a:buChar char="-"/>
            </a:pPr>
            <a:r>
              <a:rPr lang="en-US" sz="4000" dirty="0" smtClean="0">
                <a:solidFill>
                  <a:schemeClr val="tx1"/>
                </a:solidFill>
                <a:latin typeface="Times New Roman" panose="02020603050405020304" pitchFamily="18" charset="0"/>
                <a:cs typeface="Times New Roman" panose="02020603050405020304" pitchFamily="18" charset="0"/>
              </a:rPr>
              <a:t>HÌNH THỨC THI: 100% TRẮC NGHIỆM</a:t>
            </a:r>
            <a:endParaRPr lang="en-US" sz="4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2781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849</Words>
  <PresentationFormat>Widescreen</PresentationFormat>
  <Paragraphs>47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2020-10-14T14:15:59Z</dcterms:created>
  <dcterms:modified xsi:type="dcterms:W3CDTF">2020-10-17T03:08:48Z</dcterms:modified>
</cp:coreProperties>
</file>