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56" r:id="rId2"/>
    <p:sldId id="257" r:id="rId3"/>
    <p:sldId id="272" r:id="rId4"/>
    <p:sldId id="271" r:id="rId5"/>
    <p:sldId id="270" r:id="rId6"/>
    <p:sldId id="273" r:id="rId7"/>
    <p:sldId id="259" r:id="rId8"/>
    <p:sldId id="258" r:id="rId9"/>
    <p:sldId id="263" r:id="rId10"/>
    <p:sldId id="269" r:id="rId11"/>
    <p:sldId id="261" r:id="rId12"/>
    <p:sldId id="274" r:id="rId13"/>
    <p:sldId id="262" r:id="rId14"/>
    <p:sldId id="275" r:id="rId15"/>
    <p:sldId id="266" r:id="rId16"/>
    <p:sldId id="276" r:id="rId17"/>
    <p:sldId id="277" r:id="rId18"/>
    <p:sldId id="278" r:id="rId19"/>
    <p:sldId id="279" r:id="rId20"/>
    <p:sldId id="264" r:id="rId21"/>
    <p:sldId id="280" r:id="rId22"/>
    <p:sldId id="281" r:id="rId23"/>
    <p:sldId id="282" r:id="rId24"/>
    <p:sldId id="283" r:id="rId25"/>
    <p:sldId id="260" r:id="rId26"/>
    <p:sldId id="284" r:id="rId27"/>
  </p:sldIdLst>
  <p:sldSz cx="18288000" cy="10287000"/>
  <p:notesSz cx="6858000" cy="9144000"/>
  <p:embeddedFontLst>
    <p:embeddedFont>
      <p:font typeface="Calibri" pitchFamily="34" charset="0"/>
      <p:regular r:id="rId28"/>
      <p:bold r:id="rId29"/>
      <p:italic r:id="rId30"/>
      <p:boldItalic r:id="rId31"/>
    </p:embeddedFont>
    <p:embeddedFont>
      <p:font typeface="Cambria Math"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2" autoAdjust="0"/>
  </p:normalViewPr>
  <p:slideViewPr>
    <p:cSldViewPr>
      <p:cViewPr varScale="1">
        <p:scale>
          <a:sx n="49" d="100"/>
          <a:sy n="49" d="100"/>
        </p:scale>
        <p:origin x="-6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9" Type="http://schemas.openxmlformats.org/officeDocument/2006/relationships/image" Target="../media/image4.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7" Type="http://schemas.openxmlformats.org/officeDocument/2006/relationships/image" Target="../media/image24.png"/><Relationship Id="rId46"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45"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52.svg"/><Relationship Id="rId1" Type="http://schemas.openxmlformats.org/officeDocument/2006/relationships/slideLayout" Target="../slideLayouts/slideLayout7.xml"/><Relationship Id="rId30"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8.sv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6.sv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 Id="rId14" Type="http://schemas.openxmlformats.org/officeDocument/2006/relationships/image" Target="NULL"/></Relationships>
</file>

<file path=ppt/slides/_rels/slide17.xml.rels><?xml version="1.0" encoding="UTF-8" standalone="yes"?>
<Relationships xmlns="http://schemas.openxmlformats.org/package/2006/relationships"><Relationship Id="rId47" Type="http://schemas.openxmlformats.org/officeDocument/2006/relationships/image" Target="../media/image16.svg"/><Relationship Id="rId50"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7.xml"/><Relationship Id="rId37" Type="http://schemas.openxmlformats.org/officeDocument/2006/relationships/image" Target="../media/image58.svg"/><Relationship Id="rId49" Type="http://schemas.openxmlformats.org/officeDocument/2006/relationships/image" Target="../media/image60.svg"/><Relationship Id="rId48"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42.png"/><Relationship Id="rId1" Type="http://schemas.openxmlformats.org/officeDocument/2006/relationships/slideLayout" Target="../slideLayouts/slideLayout7.xml"/><Relationship Id="rId1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6.sv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9" Type="http://schemas.openxmlformats.org/officeDocument/2006/relationships/image" Target="../media/image4.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51" Type="http://schemas.openxmlformats.org/officeDocument/2006/relationships/image" Target="../media/image36.svg"/><Relationship Id="rId3" Type="http://schemas.openxmlformats.org/officeDocument/2006/relationships/image" Target="../media/image2.svg"/><Relationship Id="rId50" Type="http://schemas.openxmlformats.org/officeDocument/2006/relationships/image" Target="../media/image15.pn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0.svg"/><Relationship Id="rId49" Type="http://schemas.openxmlformats.org/officeDocument/2006/relationships/image" Target="../media/image60.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43000" y="6043886"/>
            <a:ext cx="16949842" cy="8539915"/>
            <a:chOff x="-2207022" y="3807396"/>
            <a:chExt cx="21614864" cy="108903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07022" y="6530823"/>
              <a:ext cx="4443254" cy="7273183"/>
            </a:xfrm>
            <a:prstGeom prst="rect">
              <a:avLst/>
            </a:prstGeom>
          </p:spPr>
        </p:pic>
        <p:grpSp>
          <p:nvGrpSpPr>
            <p:cNvPr id="11" name="Group 10"/>
            <p:cNvGrpSpPr/>
            <p:nvPr/>
          </p:nvGrpSpPr>
          <p:grpSpPr>
            <a:xfrm>
              <a:off x="-1184274" y="3807396"/>
              <a:ext cx="20592116" cy="10890313"/>
              <a:chOff x="-1184274" y="3807396"/>
              <a:chExt cx="20592116" cy="10890313"/>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98469" y="6168591"/>
                <a:ext cx="12509373" cy="85291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84274" y="5839882"/>
                <a:ext cx="2397757" cy="1595599"/>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059411" y="3807396"/>
                <a:ext cx="4405339" cy="3836650"/>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450030" y="5282849"/>
                <a:ext cx="1433722" cy="1991279"/>
              </a:xfrm>
              <a:prstGeom prst="rect">
                <a:avLst/>
              </a:prstGeom>
            </p:spPr>
          </p:pic>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330109" y="5282848"/>
                <a:ext cx="1533887" cy="2062685"/>
              </a:xfrm>
              <a:prstGeom prst="rect">
                <a:avLst/>
              </a:prstGeom>
            </p:spPr>
          </p:pic>
        </p:grpSp>
      </p:grpSp>
      <p:sp>
        <p:nvSpPr>
          <p:cNvPr id="8" name="TextBox 8"/>
          <p:cNvSpPr txBox="1"/>
          <p:nvPr/>
        </p:nvSpPr>
        <p:spPr>
          <a:xfrm>
            <a:off x="1371600" y="1772029"/>
            <a:ext cx="15822857" cy="369331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CHÀO MỪNG CẢ LỚP </a:t>
            </a:r>
          </a:p>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ĐẾN VỚI BUỔI HỌC HÔM NAY!</a:t>
            </a:r>
            <a:endParaRPr lang="en-US" sz="8000" b="1" dirty="0">
              <a:solidFill>
                <a:srgbClr val="8C3839"/>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Rectangle 19"/>
          <p:cNvSpPr/>
          <p:nvPr/>
        </p:nvSpPr>
        <p:spPr>
          <a:xfrm>
            <a:off x="-26276" y="-35472"/>
            <a:ext cx="18314276" cy="10322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6703" y="9258300"/>
            <a:ext cx="2896048" cy="1028700"/>
          </a:xfrm>
          <a:prstGeom prst="rect">
            <a:avLst/>
          </a:prstGeom>
        </p:spPr>
      </p:pic>
      <p:sp>
        <p:nvSpPr>
          <p:cNvPr id="23" name="Oval Callout 22"/>
          <p:cNvSpPr/>
          <p:nvPr/>
        </p:nvSpPr>
        <p:spPr>
          <a:xfrm>
            <a:off x="1114364" y="533400"/>
            <a:ext cx="1968579" cy="1447800"/>
          </a:xfrm>
          <a:prstGeom prst="wedgeEllipseCallout">
            <a:avLst>
              <a:gd name="adj1" fmla="val 25795"/>
              <a:gd name="adj2" fmla="val 5771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
        <p:nvSpPr>
          <p:cNvPr id="24" name="Rectangle 23"/>
          <p:cNvSpPr/>
          <p:nvPr/>
        </p:nvSpPr>
        <p:spPr>
          <a:xfrm>
            <a:off x="3810224" y="490675"/>
            <a:ext cx="12649200" cy="5324535"/>
          </a:xfrm>
          <a:prstGeom prst="rect">
            <a:avLst/>
          </a:prstGeom>
        </p:spPr>
        <p:txBody>
          <a:bodyPr wrap="square">
            <a:spAutoFit/>
          </a:bodyPr>
          <a:lstStyle/>
          <a:p>
            <a:pPr algn="just">
              <a:lnSpc>
                <a:spcPct val="150000"/>
              </a:lnSpc>
              <a:spcBef>
                <a:spcPts val="600"/>
              </a:spcBef>
              <a:spcAft>
                <a:spcPts val="600"/>
              </a:spcAft>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Lan mua 5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sách</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5x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Bình</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mua 3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3x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Dung mua 6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6x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thị</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tổng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bạn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là:</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T(x) = 5x + 3x + 6x = (5 + 3 + 6).x = 14x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1295400" y="5815210"/>
            <a:ext cx="16154399" cy="2862322"/>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30 000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T(x) = </a:t>
            </a:r>
            <a:r>
              <a:rPr lang="en-US" sz="4000" dirty="0" smtClean="0">
                <a:latin typeface="Arial" panose="020B0604020202020204" pitchFamily="34" charset="0"/>
                <a:cs typeface="Arial" panose="020B0604020202020204" pitchFamily="34" charset="0"/>
              </a:rPr>
              <a:t>14x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x = 30 000.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a:p>
            <a:pPr algn="ctr">
              <a:lnSpc>
                <a:spcPct val="150000"/>
              </a:lnSpc>
            </a:pPr>
            <a:r>
              <a:rPr lang="en-US" sz="4000" dirty="0">
                <a:latin typeface="Arial" panose="020B0604020202020204" pitchFamily="34" charset="0"/>
                <a:cs typeface="Arial" panose="020B0604020202020204" pitchFamily="34" charset="0"/>
              </a:rPr>
              <a:t>T(30 000) = 14 . 30 000 = 420 000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a:t>
            </a:r>
          </a:p>
        </p:txBody>
      </p:sp>
      <p:pic>
        <p:nvPicPr>
          <p:cNvPr id="26"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5"/>
              </a:ext>
            </a:extLst>
          </a:blip>
          <a:srcRect/>
          <a:stretch>
            <a:fillRect/>
          </a:stretch>
        </p:blipFill>
        <p:spPr>
          <a:xfrm flipV="1">
            <a:off x="915338" y="8222088"/>
            <a:ext cx="2366632" cy="2667311"/>
          </a:xfrm>
          <a:prstGeom prst="rect">
            <a:avLst/>
          </a:prstGeom>
        </p:spPr>
      </p:pic>
      <p:pic>
        <p:nvPicPr>
          <p:cNvPr id="27" name="Picture 26"/>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6861405" y="7367974"/>
            <a:ext cx="879339" cy="1984967"/>
          </a:xfrm>
          <a:prstGeom prst="rect">
            <a:avLst/>
          </a:prstGeom>
        </p:spPr>
      </p:pic>
      <p:pic>
        <p:nvPicPr>
          <p:cNvPr id="28" name="Picture 27"/>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15724920" y="1257300"/>
            <a:ext cx="1469007" cy="2743200"/>
          </a:xfrm>
          <a:prstGeom prst="rect">
            <a:avLst/>
          </a:prstGeom>
        </p:spPr>
      </p:pic>
    </p:spTree>
    <p:extLst>
      <p:ext uri="{BB962C8B-B14F-4D97-AF65-F5344CB8AC3E}">
        <p14:creationId xmlns:p14="http://schemas.microsoft.com/office/powerpoint/2010/main" val="365014027"/>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additive="base">
                                        <p:cTn id="12"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4">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 calcmode="lin" valueType="num">
                                      <p:cBhvr additive="base">
                                        <p:cTn id="16" dur="500"/>
                                        <p:tgtEl>
                                          <p:spTgt spid="24">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4">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4">
                                            <p:txEl>
                                              <p:pRg st="2" end="2"/>
                                            </p:txEl>
                                          </p:spTgt>
                                        </p:tgtEl>
                                        <p:attrNameLst>
                                          <p:attrName>style.visibility</p:attrName>
                                        </p:attrNameLst>
                                      </p:cBhvr>
                                      <p:to>
                                        <p:strVal val="visible"/>
                                      </p:to>
                                    </p:set>
                                    <p:anim calcmode="lin" valueType="num">
                                      <p:cBhvr additive="base">
                                        <p:cTn id="20" dur="500"/>
                                        <p:tgtEl>
                                          <p:spTgt spid="24">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4">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4">
                                            <p:txEl>
                                              <p:pRg st="3" end="3"/>
                                            </p:txEl>
                                          </p:spTgt>
                                        </p:tgtEl>
                                        <p:attrNameLst>
                                          <p:attrName>style.visibility</p:attrName>
                                        </p:attrNameLst>
                                      </p:cBhvr>
                                      <p:to>
                                        <p:strVal val="visible"/>
                                      </p:to>
                                    </p:set>
                                    <p:anim calcmode="lin" valueType="num">
                                      <p:cBhvr additive="base">
                                        <p:cTn id="24" dur="500"/>
                                        <p:tgtEl>
                                          <p:spTgt spid="24">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4">
                                            <p:txEl>
                                              <p:pRg st="3" end="3"/>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24">
                                            <p:txEl>
                                              <p:pRg st="4" end="4"/>
                                            </p:txEl>
                                          </p:spTgt>
                                        </p:tgtEl>
                                        <p:attrNameLst>
                                          <p:attrName>style.visibility</p:attrName>
                                        </p:attrNameLst>
                                      </p:cBhvr>
                                      <p:to>
                                        <p:strVal val="visible"/>
                                      </p:to>
                                    </p:set>
                                    <p:anim calcmode="lin" valueType="num">
                                      <p:cBhvr additive="base">
                                        <p:cTn id="28" dur="500"/>
                                        <p:tgtEl>
                                          <p:spTgt spid="24">
                                            <p:txEl>
                                              <p:pRg st="4" end="4"/>
                                            </p:txEl>
                                          </p:spTgt>
                                        </p:tgtEl>
                                        <p:attrNameLst>
                                          <p:attrName>ppt_y</p:attrName>
                                        </p:attrNameLst>
                                      </p:cBhvr>
                                      <p:tavLst>
                                        <p:tav tm="0">
                                          <p:val>
                                            <p:strVal val="#ppt_y+#ppt_h*1.125000"/>
                                          </p:val>
                                        </p:tav>
                                        <p:tav tm="100000">
                                          <p:val>
                                            <p:strVal val="#ppt_y"/>
                                          </p:val>
                                        </p:tav>
                                      </p:tavLst>
                                    </p:anim>
                                    <p:animEffect transition="in" filter="wipe(up)">
                                      <p:cBhvr>
                                        <p:cTn id="29" dur="500"/>
                                        <p:tgtEl>
                                          <p:spTgt spid="2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7" name="Rectangle 6"/>
          <p:cNvSpPr/>
          <p:nvPr/>
        </p:nvSpPr>
        <p:spPr>
          <a:xfrm>
            <a:off x="0" y="-41564"/>
            <a:ext cx="18288000" cy="10328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381000" y="6066938"/>
            <a:ext cx="6209631" cy="6085440"/>
          </a:xfrm>
          <a:prstGeom prst="rect">
            <a:avLst/>
          </a:prstGeom>
        </p:spPr>
      </p:pic>
      <p:pic>
        <p:nvPicPr>
          <p:cNvPr id="5" name="Picture 5"/>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159862" y="5198499"/>
            <a:ext cx="2133600" cy="1357745"/>
          </a:xfrm>
          <a:prstGeom prst="rect">
            <a:avLst/>
          </a:prstGeom>
        </p:spPr>
      </p:pic>
      <p:sp>
        <p:nvSpPr>
          <p:cNvPr id="9" name="Rounded Rectangle 8"/>
          <p:cNvSpPr/>
          <p:nvPr/>
        </p:nvSpPr>
        <p:spPr>
          <a:xfrm>
            <a:off x="1143000" y="495300"/>
            <a:ext cx="2788847" cy="1223598"/>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200" b="1" dirty="0" err="1" smtClean="0">
                <a:solidFill>
                  <a:schemeClr val="bg1"/>
                </a:solidFill>
                <a:latin typeface="Arial" panose="020B0604020202020204" pitchFamily="34" charset="0"/>
                <a:cs typeface="Arial" panose="020B0604020202020204" pitchFamily="34" charset="0"/>
              </a:rPr>
              <a:t>Ví</a:t>
            </a:r>
            <a:r>
              <a:rPr lang="en-US" sz="4200" b="1" dirty="0" smtClean="0">
                <a:solidFill>
                  <a:schemeClr val="bg1"/>
                </a:solidFill>
                <a:latin typeface="Arial" panose="020B0604020202020204" pitchFamily="34" charset="0"/>
                <a:cs typeface="Arial" panose="020B0604020202020204" pitchFamily="34" charset="0"/>
              </a:rPr>
              <a:t> </a:t>
            </a:r>
            <a:r>
              <a:rPr lang="en-US" sz="4200" b="1" dirty="0" err="1" smtClean="0">
                <a:solidFill>
                  <a:schemeClr val="bg1"/>
                </a:solidFill>
                <a:latin typeface="Arial" panose="020B0604020202020204" pitchFamily="34" charset="0"/>
                <a:cs typeface="Arial" panose="020B0604020202020204" pitchFamily="34" charset="0"/>
              </a:rPr>
              <a:t>dụ</a:t>
            </a:r>
            <a:r>
              <a:rPr lang="en-US" sz="4200" b="1" dirty="0" smtClean="0">
                <a:solidFill>
                  <a:schemeClr val="bg1"/>
                </a:solidFill>
                <a:latin typeface="Arial" panose="020B0604020202020204" pitchFamily="34" charset="0"/>
                <a:cs typeface="Arial" panose="020B0604020202020204" pitchFamily="34" charset="0"/>
              </a:rPr>
              <a:t> 2</a:t>
            </a:r>
            <a:endParaRPr lang="en-US" sz="42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4286535" y="455030"/>
            <a:ext cx="13308738" cy="4755148"/>
          </a:xfrm>
          <a:prstGeom prst="rect">
            <a:avLst/>
          </a:prstGeom>
        </p:spPr>
        <p:txBody>
          <a:bodyPr wrap="square">
            <a:spAutoFit/>
          </a:bodyPr>
          <a:lstStyle/>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Cho hai đa thức F = x</a:t>
            </a:r>
            <a:r>
              <a:rPr lang="nl-NL" sz="4200" baseline="30000" dirty="0">
                <a:latin typeface="Arial" panose="020B0604020202020204" pitchFamily="34" charset="0"/>
                <a:ea typeface="Calibri" panose="020F0502020204030204" pitchFamily="34" charset="0"/>
                <a:cs typeface="Arial" panose="020B0604020202020204" pitchFamily="34" charset="0"/>
              </a:rPr>
              <a:t>3</a:t>
            </a:r>
            <a:r>
              <a:rPr lang="nl-NL" sz="4200" dirty="0">
                <a:latin typeface="Arial" panose="020B0604020202020204" pitchFamily="34" charset="0"/>
                <a:ea typeface="Calibri" panose="020F0502020204030204" pitchFamily="34" charset="0"/>
                <a:cs typeface="Arial" panose="020B0604020202020204" pitchFamily="34" charset="0"/>
              </a:rPr>
              <a:t> – 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 3x -5 và G  =  3x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- 2x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a) Gọi H(x) là tổng của hai đa thức F và G. Tìm H(x</a:t>
            </a:r>
            <a:r>
              <a:rPr lang="nl-NL" sz="4200" dirty="0" smtClean="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b) Tìm hệ số cao nhất và hệ số tự do của H(x).</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c) Trong tập hợp (-3; -2; -1; 0; 1; 2; 3}, những số nào là nghiệm của H(x)?</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6762415" y="6066938"/>
            <a:ext cx="11353800" cy="3914918"/>
          </a:xfrm>
          <a:prstGeom prst="rect">
            <a:avLst/>
          </a:prstGeom>
        </p:spPr>
        <p:txBody>
          <a:bodyPr wrap="square">
            <a:spAutoFit/>
          </a:bodyPr>
          <a:lstStyle/>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a) </a:t>
            </a:r>
            <a:r>
              <a:rPr lang="en-US" sz="4200" dirty="0" err="1">
                <a:latin typeface="Arial" panose="020B0604020202020204" pitchFamily="34" charset="0"/>
                <a:ea typeface="Calibri" panose="020F0502020204030204" pitchFamily="34" charset="0"/>
                <a:cs typeface="Arial" panose="020B0604020202020204" pitchFamily="34" charset="0"/>
              </a:rPr>
              <a:t>Có</a:t>
            </a:r>
            <a:r>
              <a:rPr lang="en-US" sz="4200" dirty="0">
                <a:latin typeface="Arial" panose="020B0604020202020204" pitchFamily="34" charset="0"/>
                <a:ea typeface="Calibri" panose="020F0502020204030204" pitchFamily="34" charset="0"/>
                <a:cs typeface="Arial" panose="020B0604020202020204" pitchFamily="34" charset="0"/>
              </a:rPr>
              <a:t>: H(x) = (x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3x </a:t>
            </a:r>
            <a:r>
              <a:rPr lang="en-US" sz="4200" dirty="0" smtClean="0">
                <a:latin typeface="Arial" panose="020B0604020202020204" pitchFamily="34" charset="0"/>
                <a:ea typeface="Calibri" panose="020F0502020204030204" pitchFamily="34" charset="0"/>
                <a:cs typeface="Arial" panose="020B0604020202020204" pitchFamily="34" charset="0"/>
              </a:rPr>
              <a:t>- 5</a:t>
            </a:r>
            <a:r>
              <a:rPr lang="en-US" sz="4200" dirty="0">
                <a:latin typeface="Arial" panose="020B0604020202020204" pitchFamily="34" charset="0"/>
                <a:ea typeface="Calibri" panose="020F0502020204030204" pitchFamily="34" charset="0"/>
                <a:cs typeface="Arial" panose="020B0604020202020204" pitchFamily="34" charset="0"/>
              </a:rPr>
              <a:t>) + (3x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- 2x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		= </a:t>
            </a:r>
            <a:r>
              <a:rPr lang="en-US" sz="4200" dirty="0">
                <a:latin typeface="Arial" panose="020B0604020202020204" pitchFamily="34" charset="0"/>
                <a:ea typeface="Calibri" panose="020F0502020204030204" pitchFamily="34" charset="0"/>
                <a:cs typeface="Arial" panose="020B0604020202020204" pitchFamily="34" charset="0"/>
              </a:rPr>
              <a:t>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3x - 5 + 3x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- 2x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3 </a:t>
            </a: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2 </a:t>
            </a:r>
            <a:r>
              <a:rPr lang="en-US" sz="4200" dirty="0">
                <a:latin typeface="Arial" panose="020B0604020202020204" pitchFamily="34" charset="0"/>
                <a:ea typeface="Calibri" panose="020F0502020204030204" pitchFamily="34" charset="0"/>
                <a:cs typeface="Arial" panose="020B0604020202020204" pitchFamily="34" charset="0"/>
              </a:rPr>
              <a:t>+3x) + (-3x – 2x) + (-5-1)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3 </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- 5x </a:t>
            </a:r>
            <a:r>
              <a:rPr lang="en-US" sz="4200" dirty="0" smtClean="0">
                <a:latin typeface="Arial" panose="020B0604020202020204" pitchFamily="34" charset="0"/>
                <a:ea typeface="Calibri" panose="020F0502020204030204" pitchFamily="34" charset="0"/>
                <a:cs typeface="Arial" panose="020B0604020202020204" pitchFamily="34" charset="0"/>
              </a:rPr>
              <a:t>- 6</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Callout 12"/>
          <p:cNvSpPr/>
          <p:nvPr/>
        </p:nvSpPr>
        <p:spPr>
          <a:xfrm>
            <a:off x="10940904" y="4665594"/>
            <a:ext cx="1968579" cy="1267271"/>
          </a:xfrm>
          <a:prstGeom prst="wedgeEllipseCallout">
            <a:avLst>
              <a:gd name="adj1" fmla="val 25795"/>
              <a:gd name="adj2" fmla="val 5771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66800" y="571500"/>
            <a:ext cx="13536078" cy="707886"/>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H(x)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H(x)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-6.</a:t>
            </a:r>
          </a:p>
        </p:txBody>
      </p:sp>
      <p:sp>
        <p:nvSpPr>
          <p:cNvPr id="4" name="Rectangle 3"/>
          <p:cNvSpPr/>
          <p:nvPr/>
        </p:nvSpPr>
        <p:spPr>
          <a:xfrm>
            <a:off x="1066800" y="1498899"/>
            <a:ext cx="15759442" cy="707886"/>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H(x)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x ta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3722871516"/>
              </p:ext>
            </p:extLst>
          </p:nvPr>
        </p:nvGraphicFramePr>
        <p:xfrm>
          <a:off x="1066800" y="2540968"/>
          <a:ext cx="15849604" cy="4114800"/>
        </p:xfrm>
        <a:graphic>
          <a:graphicData uri="http://schemas.openxmlformats.org/drawingml/2006/table">
            <a:tbl>
              <a:tblPr firstRow="1" firstCol="1" bandRow="1"/>
              <a:tblGrid>
                <a:gridCol w="4875236"/>
                <a:gridCol w="1566314"/>
                <a:gridCol w="1568009"/>
                <a:gridCol w="1568009"/>
                <a:gridCol w="1568009"/>
                <a:gridCol w="1568009"/>
                <a:gridCol w="1568009"/>
                <a:gridCol w="1568009"/>
              </a:tblGrid>
              <a:tr h="367627">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x</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-3</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3</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627">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x</a:t>
                      </a:r>
                      <a:r>
                        <a:rPr lang="en-US" sz="3600" baseline="30000">
                          <a:effectLst/>
                          <a:latin typeface="Arial" panose="020B0604020202020204" pitchFamily="34" charset="0"/>
                          <a:ea typeface="Calibri" panose="020F0502020204030204" pitchFamily="34" charset="0"/>
                          <a:cs typeface="Arial" panose="020B0604020202020204" pitchFamily="34" charset="0"/>
                        </a:rPr>
                        <a:t>3</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-27</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-8</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27</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627">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2x</a:t>
                      </a:r>
                      <a:r>
                        <a:rPr lang="en-US" sz="3600" baseline="300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627">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-5x</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0</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35254">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H(x) = x</a:t>
                      </a:r>
                      <a:r>
                        <a:rPr lang="en-US" sz="3600" baseline="30000">
                          <a:effectLst/>
                          <a:latin typeface="Arial" panose="020B0604020202020204" pitchFamily="34" charset="0"/>
                          <a:ea typeface="Calibri" panose="020F0502020204030204" pitchFamily="34" charset="0"/>
                          <a:cs typeface="Arial" panose="020B0604020202020204" pitchFamily="34" charset="0"/>
                        </a:rPr>
                        <a:t>3</a:t>
                      </a:r>
                      <a:r>
                        <a:rPr lang="en-US" sz="3600">
                          <a:effectLst/>
                          <a:latin typeface="Arial" panose="020B0604020202020204" pitchFamily="34" charset="0"/>
                          <a:ea typeface="Calibri" panose="020F0502020204030204" pitchFamily="34" charset="0"/>
                          <a:cs typeface="Arial" panose="020B0604020202020204" pitchFamily="34" charset="0"/>
                        </a:rPr>
                        <a:t>  + 2x</a:t>
                      </a:r>
                      <a:r>
                        <a:rPr lang="en-US" sz="3600" baseline="30000">
                          <a:effectLst/>
                          <a:latin typeface="Arial" panose="020B0604020202020204" pitchFamily="34" charset="0"/>
                          <a:ea typeface="Calibri" panose="020F0502020204030204" pitchFamily="34" charset="0"/>
                          <a:cs typeface="Arial" panose="020B0604020202020204" pitchFamily="34" charset="0"/>
                        </a:rPr>
                        <a:t>2</a:t>
                      </a:r>
                      <a:r>
                        <a:rPr lang="en-US" sz="3600">
                          <a:effectLst/>
                          <a:latin typeface="Arial" panose="020B0604020202020204" pitchFamily="34" charset="0"/>
                          <a:ea typeface="Calibri" panose="020F0502020204030204" pitchFamily="34" charset="0"/>
                          <a:cs typeface="Arial" panose="020B0604020202020204" pitchFamily="34" charset="0"/>
                        </a:rPr>
                        <a:t> - 5x - 6</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4</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-6</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24</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914400" y="6655768"/>
            <a:ext cx="16992600" cy="2092881"/>
          </a:xfrm>
          <a:prstGeom prst="rect">
            <a:avLst/>
          </a:prstGeom>
        </p:spPr>
        <p:txBody>
          <a:bodyPr wrap="squar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Dựa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H(-3) = 0 ; H(-2) = 4 ; H(-1)= 0 ; H(0) = -6 ; H(1) =  -8 ; H(2) = 0 ; H(3) = 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914400" y="8616609"/>
            <a:ext cx="16992600" cy="901593"/>
          </a:xfrm>
          <a:prstGeom prst="rect">
            <a:avLst/>
          </a:prstGeom>
        </p:spPr>
        <p:txBody>
          <a:bodyPr wrap="square">
            <a:spAutoFit/>
          </a:bodyPr>
          <a:lstStyle/>
          <a:p>
            <a:pPr algn="just">
              <a:lnSpc>
                <a:spcPct val="150000"/>
              </a:lnSpc>
              <a:spcBef>
                <a:spcPts val="600"/>
              </a:spcBef>
              <a:spcAft>
                <a:spcPts val="600"/>
              </a:spcAft>
            </a:pPr>
            <a:r>
              <a:rPr lang="en-US" sz="4000" dirty="0" err="1" smtClean="0">
                <a:latin typeface="Arial" panose="020B0604020202020204" pitchFamily="34" charset="0"/>
                <a:ea typeface="Calibri" panose="020F0502020204030204" pitchFamily="34" charset="0"/>
                <a:cs typeface="Arial" panose="020B0604020202020204" pitchFamily="34" charset="0"/>
              </a:rPr>
              <a:t>Vậy</a:t>
            </a:r>
            <a:r>
              <a:rPr lang="en-US" sz="4000" dirty="0" smtClean="0">
                <a:latin typeface="Arial" panose="020B0604020202020204" pitchFamily="34" charset="0"/>
                <a:ea typeface="Calibri" panose="020F0502020204030204" pitchFamily="34" charset="0"/>
                <a:cs typeface="Arial" panose="020B0604020202020204" pitchFamily="34" charset="0"/>
              </a:rPr>
              <a:t> x = -3; x = -1 </a:t>
            </a:r>
            <a:r>
              <a:rPr lang="en-US" sz="4000" dirty="0" err="1" smtClean="0">
                <a:latin typeface="Arial" panose="020B0604020202020204" pitchFamily="34" charset="0"/>
                <a:ea typeface="Calibri" panose="020F0502020204030204" pitchFamily="34" charset="0"/>
                <a:cs typeface="Arial" panose="020B0604020202020204" pitchFamily="34" charset="0"/>
              </a:rPr>
              <a:t>và</a:t>
            </a:r>
            <a:r>
              <a:rPr lang="en-US" sz="4000" dirty="0" smtClean="0">
                <a:latin typeface="Arial" panose="020B0604020202020204" pitchFamily="34" charset="0"/>
                <a:ea typeface="Calibri" panose="020F0502020204030204" pitchFamily="34" charset="0"/>
                <a:cs typeface="Arial" panose="020B0604020202020204" pitchFamily="34" charset="0"/>
              </a:rPr>
              <a:t> x = 2 </a:t>
            </a:r>
            <a:r>
              <a:rPr lang="en-US" sz="4000" dirty="0" err="1" smtClean="0">
                <a:latin typeface="Arial" panose="020B0604020202020204" pitchFamily="34" charset="0"/>
                <a:ea typeface="Calibri" panose="020F0502020204030204" pitchFamily="34" charset="0"/>
                <a:cs typeface="Arial" panose="020B0604020202020204" pitchFamily="34" charset="0"/>
              </a:rPr>
              <a:t>là</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ba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nghiệm</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của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đa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thức</a:t>
            </a:r>
            <a:r>
              <a:rPr lang="en-US" sz="4000" dirty="0" smtClean="0">
                <a:latin typeface="Arial" panose="020B0604020202020204" pitchFamily="34" charset="0"/>
                <a:ea typeface="Calibri" panose="020F0502020204030204" pitchFamily="34" charset="0"/>
                <a:cs typeface="Arial" panose="020B0604020202020204" pitchFamily="34" charset="0"/>
              </a:rPr>
              <a:t> H(x).</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0387" y="207213"/>
            <a:ext cx="1711709" cy="143645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0" y="8943781"/>
            <a:ext cx="1817790" cy="1104357"/>
          </a:xfrm>
          <a:prstGeom prst="rect">
            <a:avLst/>
          </a:prstGeom>
        </p:spPr>
      </p:pic>
    </p:spTree>
    <p:extLst>
      <p:ext uri="{BB962C8B-B14F-4D97-AF65-F5344CB8AC3E}">
        <p14:creationId xmlns:p14="http://schemas.microsoft.com/office/powerpoint/2010/main" val="81034346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anim calcmode="lin" valueType="num">
                                      <p:cBhvr>
                                        <p:cTn id="27" dur="500" fill="hold"/>
                                        <p:tgtEl>
                                          <p:spTgt spid="34"/>
                                        </p:tgtEl>
                                        <p:attrNameLst>
                                          <p:attrName>ppt_x</p:attrName>
                                        </p:attrNameLst>
                                      </p:cBhvr>
                                      <p:tavLst>
                                        <p:tav tm="0">
                                          <p:val>
                                            <p:strVal val="#ppt_x"/>
                                          </p:val>
                                        </p:tav>
                                        <p:tav tm="100000">
                                          <p:val>
                                            <p:strVal val="#ppt_x"/>
                                          </p:val>
                                        </p:tav>
                                      </p:tavLst>
                                    </p:anim>
                                    <p:anim calcmode="lin" valueType="num">
                                      <p:cBhvr>
                                        <p:cTn id="2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33995"/>
            <a:ext cx="18287996" cy="1977095"/>
          </a:xfrm>
          <a:custGeom>
            <a:avLst/>
            <a:gdLst/>
            <a:ahLst/>
            <a:cxnLst/>
            <a:rect l="l" t="t" r="r" b="b"/>
            <a:pathLst>
              <a:path w="4816592" h="1363620">
                <a:moveTo>
                  <a:pt x="0" y="0"/>
                </a:moveTo>
                <a:lnTo>
                  <a:pt x="4816592" y="0"/>
                </a:lnTo>
                <a:lnTo>
                  <a:pt x="4816592" y="1363620"/>
                </a:lnTo>
                <a:lnTo>
                  <a:pt x="0" y="1363620"/>
                </a:lnTo>
                <a:close/>
              </a:path>
            </a:pathLst>
          </a:custGeom>
          <a:solidFill>
            <a:srgbClr val="8C3839"/>
          </a:solidFill>
        </p:spPr>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335000" y="8801100"/>
            <a:ext cx="7508612" cy="5119508"/>
          </a:xfrm>
          <a:prstGeom prst="rect">
            <a:avLst/>
          </a:prstGeom>
        </p:spPr>
      </p:pic>
      <p:sp>
        <p:nvSpPr>
          <p:cNvPr id="12" name="TextBox 11"/>
          <p:cNvSpPr txBox="1"/>
          <p:nvPr/>
        </p:nvSpPr>
        <p:spPr>
          <a:xfrm>
            <a:off x="5219698" y="571500"/>
            <a:ext cx="7848600" cy="1107996"/>
          </a:xfrm>
          <a:prstGeom prst="rect">
            <a:avLst/>
          </a:prstGeom>
          <a:noFill/>
        </p:spPr>
        <p:txBody>
          <a:bodyPr wrap="square" rtlCol="0">
            <a:spAutoFit/>
          </a:bodyPr>
          <a:lstStyle/>
          <a:p>
            <a:pPr algn="ctr"/>
            <a:r>
              <a:rPr lang="en-US" sz="6600" b="1" dirty="0" smtClean="0">
                <a:solidFill>
                  <a:schemeClr val="bg1"/>
                </a:solidFill>
                <a:latin typeface="Arial" panose="020B0604020202020204" pitchFamily="34" charset="0"/>
                <a:cs typeface="Arial" panose="020B0604020202020204" pitchFamily="34" charset="0"/>
              </a:rPr>
              <a:t>LUYỆN TẬP</a:t>
            </a:r>
            <a:endParaRPr lang="en-US" sz="6600" b="1" dirty="0">
              <a:solidFill>
                <a:schemeClr val="bg1"/>
              </a:solidFill>
              <a:latin typeface="Arial" panose="020B0604020202020204" pitchFamily="34" charset="0"/>
              <a:cs typeface="Arial" panose="020B0604020202020204" pitchFamily="34"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68600" y="7739287"/>
            <a:ext cx="2438400" cy="2123625"/>
          </a:xfrm>
          <a:prstGeom prst="rect">
            <a:avLst/>
          </a:prstGeom>
        </p:spPr>
      </p:pic>
      <p:pic>
        <p:nvPicPr>
          <p:cNvPr id="14"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499292" y="8842143"/>
            <a:ext cx="795615" cy="1069898"/>
          </a:xfrm>
          <a:prstGeom prst="rect">
            <a:avLst/>
          </a:prstGeom>
        </p:spPr>
      </p:pic>
      <p:sp>
        <p:nvSpPr>
          <p:cNvPr id="15" name="Rounded Rectangle 14"/>
          <p:cNvSpPr/>
          <p:nvPr/>
        </p:nvSpPr>
        <p:spPr>
          <a:xfrm>
            <a:off x="1447800" y="2243795"/>
            <a:ext cx="5715000" cy="1223305"/>
          </a:xfrm>
          <a:prstGeom prst="roundRect">
            <a:avLst/>
          </a:prstGeom>
          <a:solidFill>
            <a:schemeClr val="accent3">
              <a:lumMod val="20000"/>
              <a:lumOff val="80000"/>
            </a:schemeClr>
          </a:solidFill>
          <a:ln w="38100">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200" b="1" dirty="0" err="1" smtClean="0">
                <a:ln w="57150">
                  <a:noFill/>
                </a:ln>
                <a:solidFill>
                  <a:schemeClr val="accent4">
                    <a:lumMod val="50000"/>
                  </a:schemeClr>
                </a:solidFill>
                <a:latin typeface="Arial" panose="020B0604020202020204" pitchFamily="34" charset="0"/>
                <a:cs typeface="Arial" panose="020B0604020202020204" pitchFamily="34" charset="0"/>
              </a:rPr>
              <a:t>Bài</a:t>
            </a:r>
            <a:r>
              <a:rPr lang="en-US" sz="4200" b="1" dirty="0" smtClean="0">
                <a:ln w="57150">
                  <a:noFill/>
                </a:ln>
                <a:solidFill>
                  <a:schemeClr val="accent4">
                    <a:lumMod val="50000"/>
                  </a:schemeClr>
                </a:solidFill>
                <a:latin typeface="Arial" panose="020B0604020202020204" pitchFamily="34" charset="0"/>
                <a:cs typeface="Arial" panose="020B0604020202020204" pitchFamily="34" charset="0"/>
              </a:rPr>
              <a:t> 7.18 (SGK - tr35) </a:t>
            </a:r>
            <a:endParaRPr lang="en-US" sz="4200" b="1" dirty="0">
              <a:ln w="57150">
                <a:noFill/>
              </a:ln>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1555938" y="3238278"/>
                <a:ext cx="13825815" cy="6624634"/>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Cho </a:t>
                </a:r>
                <a:r>
                  <a:rPr lang="en-US" sz="4200" dirty="0" err="1">
                    <a:latin typeface="Arial" panose="020B0604020202020204" pitchFamily="34" charset="0"/>
                    <a:ea typeface="Calibri" panose="020F0502020204030204" pitchFamily="34" charset="0"/>
                    <a:cs typeface="Arial" panose="020B0604020202020204" pitchFamily="34" charset="0"/>
                  </a:rPr>
                  <a:t>các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đơn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baseline="30000" dirty="0">
                    <a:effectLst/>
                    <a:latin typeface="Arial" panose="020B0604020202020204" pitchFamily="34" charset="0"/>
                    <a:ea typeface="Calibri" panose="020F0502020204030204" pitchFamily="34" charset="0"/>
                    <a:cs typeface="Arial" panose="020B0604020202020204" pitchFamily="34" charset="0"/>
                  </a:rPr>
                  <a:t>6</a:t>
                </a:r>
                <a:r>
                  <a:rPr lang="en-US" sz="4200" dirty="0">
                    <a:effectLst/>
                    <a:latin typeface="Arial" panose="020B0604020202020204" pitchFamily="34" charset="0"/>
                    <a:ea typeface="Calibri" panose="020F0502020204030204" pitchFamily="34" charset="0"/>
                    <a:cs typeface="Arial" panose="020B0604020202020204" pitchFamily="34" charset="0"/>
                  </a:rPr>
                  <a:t>; −5x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r>
                  <a:rPr lang="en-US" sz="4200" dirty="0">
                    <a:effectLst/>
                    <a:latin typeface="Arial" panose="020B0604020202020204" pitchFamily="34" charset="0"/>
                    <a:ea typeface="Calibri" panose="020F0502020204030204" pitchFamily="34" charset="0"/>
                    <a:cs typeface="Arial" panose="020B0604020202020204" pitchFamily="34" charset="0"/>
                  </a:rPr>
                  <a:t>; −3x</a:t>
                </a:r>
                <a:r>
                  <a:rPr lang="en-US" sz="4200" baseline="30000" dirty="0">
                    <a:effectLst/>
                    <a:latin typeface="Arial" panose="020B0604020202020204" pitchFamily="34" charset="0"/>
                    <a:ea typeface="Calibri" panose="020F0502020204030204" pitchFamily="34" charset="0"/>
                    <a:cs typeface="Arial" panose="020B0604020202020204" pitchFamily="34" charset="0"/>
                  </a:rPr>
                  <a:t>5</a:t>
                </a:r>
                <a:r>
                  <a:rPr lang="en-US" sz="4200" dirty="0">
                    <a:effectLst/>
                    <a:latin typeface="Arial" panose="020B0604020202020204" pitchFamily="34" charset="0"/>
                    <a:ea typeface="Calibri" panose="020F0502020204030204" pitchFamily="34" charset="0"/>
                    <a:cs typeface="Arial" panose="020B0604020202020204" pitchFamily="34" charset="0"/>
                  </a:rPr>
                  <a:t>; 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a:effectLst/>
                            <a:latin typeface="Cambria Math"/>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3</m:t>
                        </m:r>
                      </m:num>
                      <m:den>
                        <m:r>
                          <a:rPr lang="en-US" sz="4200" i="1">
                            <a:effectLst/>
                            <a:latin typeface="Cambria Math" panose="02040503050406030204" pitchFamily="18" charset="0"/>
                            <a:ea typeface="Calibri" panose="020F0502020204030204" pitchFamily="34" charset="0"/>
                            <a:cs typeface="Arial" panose="020B0604020202020204" pitchFamily="34" charset="0"/>
                          </a:rPr>
                          <m:t>5</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a:effectLst/>
                            <a:latin typeface="Cambria Math"/>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 </a:t>
                </a:r>
                <a:r>
                  <a:rPr lang="en-US" sz="4200" dirty="0">
                    <a:effectLst/>
                    <a:latin typeface="Arial" panose="020B0604020202020204" pitchFamily="34" charset="0"/>
                    <a:ea typeface="Calibri" panose="020F0502020204030204" pitchFamily="34" charset="0"/>
                    <a:cs typeface="Arial" panose="020B0604020202020204" pitchFamily="34" charset="0"/>
                  </a:rPr>
                  <a:t>; 8 ; -3x. </a:t>
                </a:r>
                <a:r>
                  <a:rPr lang="en-US" sz="4200" dirty="0" err="1">
                    <a:effectLst/>
                    <a:latin typeface="Arial" panose="020B0604020202020204" pitchFamily="34" charset="0"/>
                    <a:ea typeface="Calibri" panose="020F0502020204030204" pitchFamily="34" charset="0"/>
                    <a:cs typeface="Arial" panose="020B0604020202020204" pitchFamily="34" charset="0"/>
                  </a:rPr>
                  <a:t>Gọi</a:t>
                </a:r>
                <a:r>
                  <a:rPr lang="en-US" sz="4200" dirty="0">
                    <a:effectLst/>
                    <a:latin typeface="Arial" panose="020B0604020202020204" pitchFamily="34" charset="0"/>
                    <a:ea typeface="Calibri" panose="020F0502020204030204" pitchFamily="34" charset="0"/>
                    <a:cs typeface="Arial" panose="020B0604020202020204" pitchFamily="34" charset="0"/>
                  </a:rPr>
                  <a:t> A </a:t>
                </a:r>
                <a:r>
                  <a:rPr lang="en-US" sz="4200" dirty="0" err="1">
                    <a:effectLst/>
                    <a:latin typeface="Arial" panose="020B0604020202020204" pitchFamily="34" charset="0"/>
                    <a:ea typeface="Calibri" panose="020F0502020204030204" pitchFamily="34" charset="0"/>
                    <a:cs typeface="Arial" panose="020B0604020202020204" pitchFamily="34" charset="0"/>
                  </a:rPr>
                  <a:t>là</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tổng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các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đơn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thức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đã</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cho</a:t>
                </a:r>
                <a:r>
                  <a:rPr lang="en-US" sz="42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600"/>
                  </a:spcBef>
                  <a:spcAft>
                    <a:spcPts val="600"/>
                  </a:spcAft>
                </a:pPr>
                <a:r>
                  <a:rPr lang="en-US" sz="4200" dirty="0">
                    <a:effectLst/>
                    <a:latin typeface="Arial" panose="020B0604020202020204" pitchFamily="34" charset="0"/>
                    <a:ea typeface="Times New Roman" panose="02020603050405020304" pitchFamily="18" charset="0"/>
                    <a:cs typeface="Arial" panose="020B0604020202020204" pitchFamily="34" charset="0"/>
                  </a:rPr>
                  <a:t>a) </a:t>
                </a:r>
                <a:r>
                  <a:rPr lang="en-US" sz="4200" dirty="0" err="1">
                    <a:effectLst/>
                    <a:latin typeface="Arial" panose="020B0604020202020204" pitchFamily="34" charset="0"/>
                    <a:ea typeface="Times New Roman" panose="02020603050405020304" pitchFamily="18" charset="0"/>
                    <a:cs typeface="Arial" panose="020B0604020202020204" pitchFamily="34" charset="0"/>
                  </a:rPr>
                  <a:t>Hãy</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thu</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gọn</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tổng</a:t>
                </a:r>
                <a:r>
                  <a:rPr lang="en-US" sz="4200" dirty="0">
                    <a:effectLst/>
                    <a:latin typeface="Arial" panose="020B0604020202020204" pitchFamily="34" charset="0"/>
                    <a:ea typeface="Times New Roman" panose="02020603050405020304" pitchFamily="18" charset="0"/>
                    <a:cs typeface="Arial" panose="020B0604020202020204" pitchFamily="34" charset="0"/>
                  </a:rPr>
                  <a:t> A </a:t>
                </a:r>
                <a:r>
                  <a:rPr lang="en-US" sz="4200" dirty="0" err="1">
                    <a:effectLst/>
                    <a:latin typeface="Arial" panose="020B0604020202020204" pitchFamily="34" charset="0"/>
                    <a:ea typeface="Times New Roman" panose="02020603050405020304" pitchFamily="18" charset="0"/>
                    <a:cs typeface="Arial" panose="020B0604020202020204" pitchFamily="34" charset="0"/>
                  </a:rPr>
                  <a:t>và</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sắp</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xếp</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hạng</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tử</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đa</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200" dirty="0">
                    <a:effectLst/>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a:effectLst/>
                    <a:latin typeface="Arial" panose="020B0604020202020204" pitchFamily="34" charset="0"/>
                    <a:ea typeface="Times New Roman" panose="02020603050405020304" pitchFamily="18" charset="0"/>
                    <a:cs typeface="Arial" panose="020B0604020202020204" pitchFamily="34" charset="0"/>
                  </a:rPr>
                  <a:t>b) </a:t>
                </a:r>
                <a:r>
                  <a:rPr lang="en-US" sz="4200" dirty="0" err="1">
                    <a:effectLst/>
                    <a:latin typeface="Arial" panose="020B0604020202020204" pitchFamily="34" charset="0"/>
                    <a:ea typeface="Times New Roman" panose="02020603050405020304" pitchFamily="18" charset="0"/>
                    <a:cs typeface="Arial" panose="020B0604020202020204" pitchFamily="34" charset="0"/>
                  </a:rPr>
                  <a:t>Tìm</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cao</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tự</a:t>
                </a:r>
                <a:r>
                  <a:rPr lang="en-US" sz="4200" dirty="0">
                    <a:effectLst/>
                    <a:latin typeface="Arial" panose="020B0604020202020204" pitchFamily="34" charset="0"/>
                    <a:ea typeface="Times New Roman" panose="02020603050405020304" pitchFamily="18" charset="0"/>
                    <a:cs typeface="Arial" panose="020B0604020202020204" pitchFamily="34" charset="0"/>
                  </a:rPr>
                  <a:t> do </a:t>
                </a:r>
                <a:r>
                  <a:rPr lang="en-US" sz="4200" dirty="0" err="1">
                    <a:effectLst/>
                    <a:latin typeface="Arial" panose="020B0604020202020204" pitchFamily="34" charset="0"/>
                    <a:ea typeface="Times New Roman" panose="02020603050405020304" pitchFamily="18" charset="0"/>
                    <a:cs typeface="Arial" panose="020B0604020202020204" pitchFamily="34" charset="0"/>
                  </a:rPr>
                  <a:t>và</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200" dirty="0">
                    <a:effectLst/>
                    <a:latin typeface="Arial" panose="020B0604020202020204" pitchFamily="34" charset="0"/>
                    <a:ea typeface="Times New Roman" panose="02020603050405020304" pitchFamily="18" charset="0"/>
                    <a:cs typeface="Arial" panose="020B0604020202020204" pitchFamily="34" charset="0"/>
                  </a:rPr>
                  <a:t> x</a:t>
                </a:r>
                <a:r>
                  <a:rPr lang="en-US" sz="42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đa</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thu</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effectLst/>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555938" y="3238278"/>
                <a:ext cx="13825815" cy="6624634"/>
              </a:xfrm>
              <a:prstGeom prst="rect">
                <a:avLst/>
              </a:prstGeom>
              <a:blipFill rotWithShape="0">
                <a:blip r:embed="rId14"/>
                <a:stretch>
                  <a:fillRect l="-1675" r="-1720" b="-1472"/>
                </a:stretch>
              </a:blipFill>
            </p:spPr>
            <p:txBody>
              <a:bodyPr/>
              <a:lstStyle/>
              <a:p>
                <a:r>
                  <a:rPr lang="en-US">
                    <a:noFill/>
                  </a:rPr>
                  <a:t> </a:t>
                </a:r>
              </a:p>
            </p:txBody>
          </p:sp>
        </mc:Fallback>
      </mc:AlternateContent>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8219208" y="530690"/>
            <a:ext cx="1860590" cy="1217258"/>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766455" y="1902849"/>
                <a:ext cx="13487400" cy="3860544"/>
              </a:xfrm>
              <a:prstGeom prst="rect">
                <a:avLst/>
              </a:prstGeom>
            </p:spPr>
            <p:txBody>
              <a:bodyPr wrap="square">
                <a:spAutoFit/>
              </a:bodyPr>
              <a:lstStyle/>
              <a:p>
                <a:pPr algn="just">
                  <a:lnSpc>
                    <a:spcPct val="120000"/>
                  </a:lnSpc>
                  <a:spcBef>
                    <a:spcPts val="600"/>
                  </a:spcBef>
                  <a:spcAft>
                    <a:spcPts val="600"/>
                  </a:spcAft>
                </a:pPr>
                <a:r>
                  <a:rPr lang="en-US"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 A</a:t>
                </a:r>
                <a:r>
                  <a:rPr lang="en-US" sz="4000" dirty="0" smtClean="0">
                    <a:latin typeface="Arial" panose="020B0604020202020204" pitchFamily="34" charset="0"/>
                    <a:ea typeface="Times New Roman" panose="02020603050405020304" pitchFamily="18" charset="0"/>
                    <a:cs typeface="Arial" panose="020B0604020202020204" pitchFamily="34" charset="0"/>
                  </a:rPr>
                  <a:t> = 2x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6</a:t>
                </a:r>
                <a:r>
                  <a:rPr lang="en-US" sz="4000" dirty="0" smtClean="0">
                    <a:latin typeface="Arial" panose="020B0604020202020204" pitchFamily="34" charset="0"/>
                    <a:ea typeface="Times New Roman" panose="02020603050405020304" pitchFamily="18" charset="0"/>
                    <a:cs typeface="Arial" panose="020B0604020202020204" pitchFamily="34" charset="0"/>
                  </a:rPr>
                  <a:t> − 5x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− 3x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5</a:t>
                </a:r>
                <a:r>
                  <a:rPr lang="en-US" sz="4000" dirty="0" smtClean="0">
                    <a:latin typeface="Arial" panose="020B0604020202020204" pitchFamily="34" charset="0"/>
                    <a:ea typeface="Times New Roman" panose="02020603050405020304" pitchFamily="18" charset="0"/>
                    <a:cs typeface="Arial" panose="020B0604020202020204" pitchFamily="34" charset="0"/>
                  </a:rPr>
                  <a:t> + 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+8 − 3x</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  = 2x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6</a:t>
                </a:r>
                <a:r>
                  <a:rPr lang="en-US" sz="4000" dirty="0" smtClean="0">
                    <a:latin typeface="Arial" panose="020B0604020202020204" pitchFamily="34" charset="0"/>
                    <a:ea typeface="Times New Roman" panose="02020603050405020304" pitchFamily="18" charset="0"/>
                    <a:cs typeface="Arial" panose="020B0604020202020204" pitchFamily="34" charset="0"/>
                  </a:rPr>
                  <a:t> −3x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5</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r>
                  <a:rPr lang="en-US" sz="4000" dirty="0">
                    <a:latin typeface="Arial" panose="020B0604020202020204" pitchFamily="34" charset="0"/>
                    <a:ea typeface="Times New Roman" panose="02020603050405020304" pitchFamily="18" charset="0"/>
                    <a:cs typeface="Arial" panose="020B0604020202020204" pitchFamily="34" charset="0"/>
                  </a:rPr>
                  <a:t>−</a:t>
                </a:r>
                <a:r>
                  <a:rPr lang="en-US" sz="4000" dirty="0" smtClean="0">
                    <a:latin typeface="Arial" panose="020B0604020202020204" pitchFamily="34" charset="0"/>
                    <a:ea typeface="Times New Roman" panose="02020603050405020304" pitchFamily="18" charset="0"/>
                    <a:cs typeface="Arial" panose="020B0604020202020204" pitchFamily="34" charset="0"/>
                  </a:rPr>
                  <a:t>5x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− 3x + 8</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 2x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6</a:t>
                </a:r>
                <a:r>
                  <a:rPr lang="en-US" sz="4000" dirty="0" smtClean="0">
                    <a:latin typeface="Arial" panose="020B0604020202020204" pitchFamily="34" charset="0"/>
                    <a:ea typeface="Times New Roman" panose="02020603050405020304" pitchFamily="18" charset="0"/>
                    <a:cs typeface="Arial" panose="020B0604020202020204" pitchFamily="34" charset="0"/>
                  </a:rPr>
                  <a:t> − 3x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5</a:t>
                </a:r>
                <a:r>
                  <a:rPr lang="en-US" sz="4000" dirty="0" smtClean="0">
                    <a:latin typeface="Arial" panose="020B0604020202020204" pitchFamily="34" charset="0"/>
                    <a:ea typeface="Times New Roman" panose="02020603050405020304" pitchFamily="18" charset="0"/>
                    <a:cs typeface="Arial" panose="020B0604020202020204" pitchFamily="34" charset="0"/>
                  </a:rPr>
                  <a:t> − 4x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10</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 − 3x + 8</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766455" y="1902849"/>
                <a:ext cx="13487400" cy="3860544"/>
              </a:xfrm>
              <a:prstGeom prst="rect">
                <a:avLst/>
              </a:prstGeom>
              <a:blipFill rotWithShape="0">
                <a:blip r:embed="rId2"/>
                <a:stretch>
                  <a:fillRect l="-1627" b="-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766455" y="5174673"/>
                <a:ext cx="14935200" cy="4633576"/>
              </a:xfrm>
              <a:prstGeom prst="rect">
                <a:avLst/>
              </a:prstGeom>
            </p:spPr>
            <p:txBody>
              <a:bodyPr wrap="square">
                <a:spAutoFit/>
              </a:bodyPr>
              <a:lstStyle/>
              <a:p>
                <a:pPr algn="just">
                  <a:lnSpc>
                    <a:spcPct val="150000"/>
                  </a:lnSpc>
                  <a:spcBef>
                    <a:spcPts val="600"/>
                  </a:spcBef>
                  <a:spcAft>
                    <a:spcPts val="600"/>
                  </a:spcAft>
                </a:pPr>
                <a:r>
                  <a:rPr lang="en-US"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en-US"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hạng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tử</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2x</a:t>
                </a:r>
                <a:r>
                  <a:rPr lang="en-US" sz="4000" baseline="30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nhất</a:t>
                </a:r>
                <a:r>
                  <a:rPr lang="en-US" sz="40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nhất</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fr-FR"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tự</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do: 8</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fr-FR"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là</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tx1"/>
                            </a:solidFill>
                            <a:effectLst/>
                            <a:latin typeface="Cambria Math"/>
                            <a:ea typeface="Calibri" panose="020F0502020204030204" pitchFamily="34" charset="0"/>
                            <a:cs typeface="Arial" panose="020B0604020202020204" pitchFamily="34" charset="0"/>
                          </a:rPr>
                        </m:ctrlPr>
                      </m:fPr>
                      <m:num>
                        <m:r>
                          <a:rPr lang="fr-FR"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oMath>
                </a14:m>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66455" y="5174673"/>
                <a:ext cx="14935200" cy="4633576"/>
              </a:xfrm>
              <a:prstGeom prst="rect">
                <a:avLst/>
              </a:prstGeom>
              <a:blipFill rotWithShape="0">
                <a:blip r:embed="rId3"/>
                <a:stretch>
                  <a:fillRect l="-1469"/>
                </a:stretch>
              </a:blipFill>
            </p:spPr>
            <p:txBody>
              <a:bodyPr/>
              <a:lstStyle/>
              <a:p>
                <a:r>
                  <a:rPr lang="en-US">
                    <a:noFill/>
                  </a:rPr>
                  <a:t> </a:t>
                </a:r>
              </a:p>
            </p:txBody>
          </p:sp>
        </mc:Fallback>
      </mc:AlternateContent>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16611" y="635578"/>
            <a:ext cx="3571389" cy="3571389"/>
          </a:xfrm>
          <a:prstGeom prst="rect">
            <a:avLst/>
          </a:prstGeom>
        </p:spPr>
      </p:pic>
      <p:pic>
        <p:nvPicPr>
          <p:cNvPr id="13" name="Picture 12"/>
          <p:cNvPicPr>
            <a:picLocks noChangeAspect="1"/>
          </p:cNvPicPr>
          <p:nvPr/>
        </p:nvPicPr>
        <p:blipFill>
          <a:blip r:embed="rId5"/>
          <a:stretch>
            <a:fillRect/>
          </a:stretch>
        </p:blipFill>
        <p:spPr>
          <a:xfrm>
            <a:off x="10117898" y="7333646"/>
            <a:ext cx="4724400" cy="2799644"/>
          </a:xfrm>
          <a:prstGeom prst="rect">
            <a:avLst/>
          </a:prstGeom>
        </p:spPr>
      </p:pic>
    </p:spTree>
    <p:extLst>
      <p:ext uri="{BB962C8B-B14F-4D97-AF65-F5344CB8AC3E}">
        <p14:creationId xmlns:p14="http://schemas.microsoft.com/office/powerpoint/2010/main" val="26282119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6" name="Rectangle 5"/>
          <p:cNvSpPr/>
          <p:nvPr/>
        </p:nvSpPr>
        <p:spPr>
          <a:xfrm>
            <a:off x="0" y="-41564"/>
            <a:ext cx="18288000" cy="10328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219200" y="571500"/>
            <a:ext cx="5715000" cy="1223305"/>
          </a:xfrm>
          <a:prstGeom prst="roundRect">
            <a:avLst/>
          </a:prstGeom>
          <a:solidFill>
            <a:schemeClr val="accent3">
              <a:lumMod val="20000"/>
              <a:lumOff val="80000"/>
            </a:schemeClr>
          </a:solidFill>
          <a:ln w="38100">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200" b="1" dirty="0" err="1" smtClean="0">
                <a:ln w="57150">
                  <a:noFill/>
                </a:ln>
                <a:solidFill>
                  <a:schemeClr val="accent4">
                    <a:lumMod val="50000"/>
                  </a:schemeClr>
                </a:solidFill>
                <a:latin typeface="Arial" panose="020B0604020202020204" pitchFamily="34" charset="0"/>
                <a:cs typeface="Arial" panose="020B0604020202020204" pitchFamily="34" charset="0"/>
              </a:rPr>
              <a:t>Bài</a:t>
            </a:r>
            <a:r>
              <a:rPr lang="en-US" sz="4200" b="1" dirty="0" smtClean="0">
                <a:ln w="57150">
                  <a:noFill/>
                </a:ln>
                <a:solidFill>
                  <a:schemeClr val="accent4">
                    <a:lumMod val="50000"/>
                  </a:schemeClr>
                </a:solidFill>
                <a:latin typeface="Arial" panose="020B0604020202020204" pitchFamily="34" charset="0"/>
                <a:cs typeface="Arial" panose="020B0604020202020204" pitchFamily="34" charset="0"/>
              </a:rPr>
              <a:t> 7.21 (SGK - tr35) </a:t>
            </a:r>
            <a:endParaRPr lang="en-US" sz="4200" b="1" dirty="0">
              <a:ln w="57150">
                <a:noFill/>
              </a:ln>
              <a:solidFill>
                <a:schemeClr val="accent4">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1219200" y="1837991"/>
            <a:ext cx="16459200" cy="6678751"/>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Cho </a:t>
            </a:r>
            <a:r>
              <a:rPr lang="en-US" sz="4200" dirty="0" err="1">
                <a:latin typeface="Arial" panose="020B0604020202020204" pitchFamily="34" charset="0"/>
                <a:ea typeface="Calibri" panose="020F0502020204030204" pitchFamily="34" charset="0"/>
                <a:cs typeface="Arial" panose="020B0604020202020204" pitchFamily="34" charset="0"/>
              </a:rPr>
              <a:t>hai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  </a:t>
            </a:r>
            <a:r>
              <a:rPr lang="fr-FR" sz="4200" dirty="0">
                <a:latin typeface="Arial" panose="020B0604020202020204" pitchFamily="34" charset="0"/>
                <a:ea typeface="Times New Roman" panose="02020603050405020304" pitchFamily="18" charset="0"/>
                <a:cs typeface="Arial" panose="020B0604020202020204" pitchFamily="34" charset="0"/>
              </a:rPr>
              <a:t>P = −5x</a:t>
            </a:r>
            <a:r>
              <a:rPr lang="fr-FR" sz="4200" baseline="30000" dirty="0">
                <a:latin typeface="Arial" panose="020B0604020202020204" pitchFamily="34" charset="0"/>
                <a:ea typeface="Times New Roman" panose="02020603050405020304" pitchFamily="18" charset="0"/>
                <a:cs typeface="Arial" panose="020B0604020202020204" pitchFamily="34" charset="0"/>
              </a:rPr>
              <a:t>4 </a:t>
            </a:r>
            <a:r>
              <a:rPr lang="fr-FR" sz="4200" dirty="0">
                <a:latin typeface="Arial" panose="020B0604020202020204" pitchFamily="34" charset="0"/>
                <a:ea typeface="Times New Roman" panose="02020603050405020304" pitchFamily="18" charset="0"/>
                <a:cs typeface="Arial" panose="020B0604020202020204" pitchFamily="34" charset="0"/>
              </a:rPr>
              <a:t>+ 3x</a:t>
            </a:r>
            <a:r>
              <a:rPr lang="fr-FR" sz="4200" baseline="30000" dirty="0">
                <a:latin typeface="Arial" panose="020B0604020202020204" pitchFamily="34" charset="0"/>
                <a:ea typeface="Times New Roman" panose="02020603050405020304" pitchFamily="18" charset="0"/>
                <a:cs typeface="Arial" panose="020B0604020202020204" pitchFamily="34" charset="0"/>
              </a:rPr>
              <a:t>3</a:t>
            </a:r>
            <a:r>
              <a:rPr lang="fr-FR" sz="4200" dirty="0">
                <a:latin typeface="Arial" panose="020B0604020202020204" pitchFamily="34" charset="0"/>
                <a:ea typeface="Times New Roman" panose="02020603050405020304" pitchFamily="18" charset="0"/>
                <a:cs typeface="Arial" panose="020B0604020202020204" pitchFamily="34" charset="0"/>
              </a:rPr>
              <a:t> + 7x</a:t>
            </a:r>
            <a:r>
              <a:rPr lang="fr-FR" sz="4200" baseline="30000" dirty="0">
                <a:latin typeface="Arial" panose="020B0604020202020204" pitchFamily="34" charset="0"/>
                <a:ea typeface="Times New Roman" panose="02020603050405020304" pitchFamily="18" charset="0"/>
                <a:cs typeface="Arial" panose="020B0604020202020204" pitchFamily="34" charset="0"/>
              </a:rPr>
              <a:t>2</a:t>
            </a:r>
            <a:r>
              <a:rPr lang="fr-FR" sz="4200" dirty="0">
                <a:latin typeface="Arial" panose="020B0604020202020204" pitchFamily="34" charset="0"/>
                <a:ea typeface="Times New Roman" panose="02020603050405020304" pitchFamily="18" charset="0"/>
                <a:cs typeface="Arial" panose="020B0604020202020204" pitchFamily="34" charset="0"/>
              </a:rPr>
              <a:t> + x – 3</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  Q = 5x</a:t>
            </a:r>
            <a:r>
              <a:rPr lang="fr-FR" sz="4200" baseline="30000" dirty="0">
                <a:latin typeface="Arial" panose="020B0604020202020204" pitchFamily="34" charset="0"/>
                <a:ea typeface="Times New Roman" panose="02020603050405020304" pitchFamily="18" charset="0"/>
                <a:cs typeface="Arial" panose="020B0604020202020204" pitchFamily="34" charset="0"/>
              </a:rPr>
              <a:t>4</a:t>
            </a:r>
            <a:r>
              <a:rPr lang="fr-FR" sz="4200" dirty="0">
                <a:latin typeface="Arial" panose="020B0604020202020204" pitchFamily="34" charset="0"/>
                <a:ea typeface="Times New Roman" panose="02020603050405020304" pitchFamily="18" charset="0"/>
                <a:cs typeface="Arial" panose="020B0604020202020204" pitchFamily="34" charset="0"/>
              </a:rPr>
              <a:t> – 4x</a:t>
            </a:r>
            <a:r>
              <a:rPr lang="fr-FR" sz="4200" baseline="30000" dirty="0">
                <a:latin typeface="Arial" panose="020B0604020202020204" pitchFamily="34" charset="0"/>
                <a:ea typeface="Times New Roman" panose="02020603050405020304" pitchFamily="18" charset="0"/>
                <a:cs typeface="Arial" panose="020B0604020202020204" pitchFamily="34" charset="0"/>
              </a:rPr>
              <a:t>3 </a:t>
            </a:r>
            <a:r>
              <a:rPr lang="fr-FR" sz="4200" dirty="0">
                <a:latin typeface="Arial" panose="020B0604020202020204" pitchFamily="34" charset="0"/>
                <a:ea typeface="Times New Roman" panose="02020603050405020304" pitchFamily="18" charset="0"/>
                <a:cs typeface="Arial" panose="020B0604020202020204" pitchFamily="34" charset="0"/>
              </a:rPr>
              <a:t>– x</a:t>
            </a:r>
            <a:r>
              <a:rPr lang="fr-FR" sz="4200" baseline="30000" dirty="0">
                <a:latin typeface="Arial" panose="020B0604020202020204" pitchFamily="34" charset="0"/>
                <a:ea typeface="Times New Roman" panose="02020603050405020304" pitchFamily="18" charset="0"/>
                <a:cs typeface="Arial" panose="020B0604020202020204" pitchFamily="34" charset="0"/>
              </a:rPr>
              <a:t>2</a:t>
            </a:r>
            <a:r>
              <a:rPr lang="fr-FR" sz="4200" dirty="0">
                <a:latin typeface="Arial" panose="020B0604020202020204" pitchFamily="34" charset="0"/>
                <a:ea typeface="Times New Roman" panose="02020603050405020304" pitchFamily="18" charset="0"/>
                <a:cs typeface="Arial" panose="020B0604020202020204" pitchFamily="34" charset="0"/>
              </a:rPr>
              <a:t> + 3x +  3</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a) </a:t>
            </a:r>
            <a:r>
              <a:rPr lang="fr-FR" sz="4200" dirty="0" err="1">
                <a:latin typeface="Arial" panose="020B0604020202020204" pitchFamily="34" charset="0"/>
                <a:ea typeface="Times New Roman" panose="02020603050405020304" pitchFamily="18" charset="0"/>
                <a:cs typeface="Arial" panose="020B0604020202020204" pitchFamily="34" charset="0"/>
              </a:rPr>
              <a:t>Xác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định</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bậc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P – Q.</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b) </a:t>
            </a:r>
            <a:r>
              <a:rPr lang="fr-FR" sz="4200" dirty="0" err="1">
                <a:latin typeface="Arial" panose="020B0604020202020204" pitchFamily="34" charset="0"/>
                <a:ea typeface="Times New Roman" panose="02020603050405020304" pitchFamily="18" charset="0"/>
                <a:cs typeface="Arial" panose="020B0604020202020204" pitchFamily="34" charset="0"/>
              </a:rPr>
              <a:t>Tính</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giá</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trị</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mỗi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tại</a:t>
            </a:r>
            <a:r>
              <a:rPr lang="fr-FR" sz="4200" dirty="0">
                <a:latin typeface="Arial" panose="020B0604020202020204" pitchFamily="34" charset="0"/>
                <a:ea typeface="Times New Roman" panose="02020603050405020304" pitchFamily="18" charset="0"/>
                <a:cs typeface="Arial" panose="020B0604020202020204" pitchFamily="34" charset="0"/>
              </a:rPr>
              <a:t> x = 1; 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c)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nào</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trong</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hai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có</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nghiệm</a:t>
            </a:r>
            <a:r>
              <a:rPr lang="fr-FR" sz="4200" dirty="0">
                <a:latin typeface="Arial" panose="020B0604020202020204" pitchFamily="34" charset="0"/>
                <a:ea typeface="Times New Roman" panose="02020603050405020304" pitchFamily="18" charset="0"/>
                <a:cs typeface="Arial" panose="020B0604020202020204" pitchFamily="34" charset="0"/>
              </a:rPr>
              <a:t> là x = 0?</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28692" y="8877300"/>
            <a:ext cx="4630615" cy="5218931"/>
          </a:xfrm>
          <a:prstGeom prst="rect">
            <a:avLst/>
          </a:prstGeom>
        </p:spPr>
      </p:pic>
      <p:pic>
        <p:nvPicPr>
          <p:cNvPr id="10"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716000" y="-3123431"/>
            <a:ext cx="645250" cy="5218931"/>
          </a:xfrm>
          <a:prstGeom prst="rect">
            <a:avLst/>
          </a:prstGeom>
        </p:spPr>
      </p:pic>
      <p:pic>
        <p:nvPicPr>
          <p:cNvPr id="11"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330233" y="-2609466"/>
            <a:ext cx="645250" cy="5218931"/>
          </a:xfrm>
          <a:prstGeom prst="rect">
            <a:avLst/>
          </a:prstGeom>
        </p:spPr>
      </p:pic>
      <p:pic>
        <p:nvPicPr>
          <p:cNvPr id="12"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4588767" y="390039"/>
            <a:ext cx="5218931" cy="284669"/>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8121610" y="650029"/>
            <a:ext cx="1968579" cy="1267271"/>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
        <p:nvSpPr>
          <p:cNvPr id="3" name="Rectangle 2"/>
          <p:cNvSpPr/>
          <p:nvPr/>
        </p:nvSpPr>
        <p:spPr>
          <a:xfrm>
            <a:off x="1676400" y="1562100"/>
            <a:ext cx="14325600" cy="4093428"/>
          </a:xfrm>
          <a:prstGeom prst="rect">
            <a:avLst/>
          </a:prstGeom>
        </p:spPr>
        <p:txBody>
          <a:bodyPr wrap="square">
            <a:spAutoFit/>
          </a:bodyPr>
          <a:lstStyle/>
          <a:p>
            <a:pPr>
              <a:lnSpc>
                <a:spcPct val="130000"/>
              </a:lnSpc>
            </a:pPr>
            <a:r>
              <a:rPr lang="pt-BR" sz="4000" dirty="0" smtClean="0">
                <a:latin typeface="Arial" panose="020B0604020202020204" pitchFamily="34" charset="0"/>
                <a:cs typeface="Arial" panose="020B0604020202020204" pitchFamily="34" charset="0"/>
              </a:rPr>
              <a:t>a) P + Q </a:t>
            </a:r>
            <a:endParaRPr lang="pt-BR" sz="4000" dirty="0">
              <a:latin typeface="Arial" panose="020B0604020202020204" pitchFamily="34" charset="0"/>
              <a:cs typeface="Arial" panose="020B0604020202020204" pitchFamily="34" charset="0"/>
            </a:endParaRP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 </a:t>
            </a:r>
            <a:endParaRPr lang="pt-BR" sz="4000" dirty="0">
              <a:latin typeface="Arial" panose="020B0604020202020204" pitchFamily="34" charset="0"/>
              <a:cs typeface="Arial" panose="020B0604020202020204" pitchFamily="34" charset="0"/>
            </a:endParaRPr>
          </a:p>
          <a:p>
            <a:pPr>
              <a:lnSpc>
                <a:spcPct val="130000"/>
              </a:lnSpc>
            </a:pPr>
            <a:r>
              <a:rPr lang="pt-BR" sz="4000" dirty="0">
                <a:latin typeface="Arial" panose="020B0604020202020204" pitchFamily="34" charset="0"/>
                <a:cs typeface="Arial" panose="020B0604020202020204" pitchFamily="34" charset="0"/>
              </a:rPr>
              <a:t>=(-</a:t>
            </a:r>
            <a:r>
              <a:rPr lang="pt-BR" sz="4000" dirty="0" smtClean="0">
                <a:latin typeface="Arial" panose="020B0604020202020204" pitchFamily="34" charset="0"/>
                <a:cs typeface="Arial" panose="020B0604020202020204" pitchFamily="34" charset="0"/>
              </a:rPr>
              <a:t>5x</a:t>
            </a:r>
            <a:r>
              <a:rPr lang="pt-BR" sz="4000" baseline="30000" dirty="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+ 3x) + (-3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+ 6x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+ 4x </a:t>
            </a:r>
            <a:endParaRPr lang="pt-BR" sz="4000" dirty="0">
              <a:latin typeface="Arial" panose="020B0604020202020204" pitchFamily="34" charset="0"/>
              <a:cs typeface="Arial" panose="020B0604020202020204" pitchFamily="34" charset="0"/>
            </a:endParaRPr>
          </a:p>
        </p:txBody>
      </p:sp>
      <p:sp>
        <p:nvSpPr>
          <p:cNvPr id="14" name="Rectangle 13"/>
          <p:cNvSpPr/>
          <p:nvPr/>
        </p:nvSpPr>
        <p:spPr>
          <a:xfrm>
            <a:off x="1676400" y="5572237"/>
            <a:ext cx="13144501" cy="4093428"/>
          </a:xfrm>
          <a:prstGeom prst="rect">
            <a:avLst/>
          </a:prstGeom>
        </p:spPr>
        <p:txBody>
          <a:bodyPr wrap="square">
            <a:spAutoFit/>
          </a:bodyPr>
          <a:lstStyle/>
          <a:p>
            <a:pPr>
              <a:lnSpc>
                <a:spcPct val="130000"/>
              </a:lnSpc>
            </a:pPr>
            <a:r>
              <a:rPr lang="pt-BR" sz="4000" dirty="0" smtClean="0">
                <a:latin typeface="Arial" panose="020B0604020202020204" pitchFamily="34" charset="0"/>
                <a:cs typeface="Arial" panose="020B0604020202020204" pitchFamily="34" charset="0"/>
              </a:rPr>
              <a:t>P </a:t>
            </a:r>
            <a:r>
              <a:rPr lang="pt-BR" sz="4000" dirty="0">
                <a:latin typeface="Arial" panose="020B0604020202020204" pitchFamily="34" charset="0"/>
                <a:cs typeface="Arial" panose="020B0604020202020204" pitchFamily="34" charset="0"/>
              </a:rPr>
              <a:t>-</a:t>
            </a:r>
            <a:r>
              <a:rPr lang="pt-BR" sz="4000" dirty="0" smtClean="0">
                <a:latin typeface="Arial" panose="020B0604020202020204" pitchFamily="34" charset="0"/>
                <a:cs typeface="Arial" panose="020B0604020202020204" pitchFamily="34" charset="0"/>
              </a:rPr>
              <a:t> Q </a:t>
            </a:r>
            <a:endParaRPr lang="pt-BR" sz="4000" dirty="0">
              <a:latin typeface="Arial" panose="020B0604020202020204" pitchFamily="34" charset="0"/>
              <a:cs typeface="Arial" panose="020B0604020202020204" pitchFamily="34" charset="0"/>
            </a:endParaRP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 </a:t>
            </a:r>
            <a:endParaRPr lang="pt-BR" sz="4000" dirty="0">
              <a:latin typeface="Arial" panose="020B0604020202020204" pitchFamily="34" charset="0"/>
              <a:cs typeface="Arial" panose="020B0604020202020204" pitchFamily="34" charset="0"/>
            </a:endParaRPr>
          </a:p>
          <a:p>
            <a:pPr>
              <a:lnSpc>
                <a:spcPct val="130000"/>
              </a:lnSpc>
            </a:pPr>
            <a:r>
              <a:rPr lang="pt-BR" sz="4000" dirty="0">
                <a:latin typeface="Arial" panose="020B0604020202020204" pitchFamily="34" charset="0"/>
                <a:cs typeface="Arial" panose="020B0604020202020204" pitchFamily="34" charset="0"/>
              </a:rPr>
              <a:t>=(-</a:t>
            </a:r>
            <a:r>
              <a:rPr lang="pt-BR" sz="4000" dirty="0" smtClean="0">
                <a:latin typeface="Arial" panose="020B0604020202020204" pitchFamily="34" charset="0"/>
                <a:cs typeface="Arial" panose="020B0604020202020204" pitchFamily="34" charset="0"/>
              </a:rPr>
              <a:t>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- 3x) + (-3 - 3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-10x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+ 8x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- 2x - 6</a:t>
            </a:r>
            <a:endParaRPr lang="pt-BR" sz="4000" dirty="0">
              <a:latin typeface="Arial" panose="020B0604020202020204" pitchFamily="34" charset="0"/>
              <a:cs typeface="Arial" panose="020B0604020202020204" pitchFamily="34" charset="0"/>
            </a:endParaRPr>
          </a:p>
        </p:txBody>
      </p:sp>
      <p:pic>
        <p:nvPicPr>
          <p:cNvPr id="15"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4687078" y="4533900"/>
            <a:ext cx="3931699" cy="5573286"/>
          </a:xfrm>
          <a:prstGeom prst="rect">
            <a:avLst/>
          </a:prstGeom>
        </p:spPr>
      </p:pic>
    </p:spTree>
    <p:extLst>
      <p:ext uri="{BB962C8B-B14F-4D97-AF65-F5344CB8AC3E}">
        <p14:creationId xmlns:p14="http://schemas.microsoft.com/office/powerpoint/2010/main" val="37030487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734600"/>
            <a:ext cx="13030200" cy="8817799"/>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b) </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 </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6.1</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4.1</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9 </a:t>
            </a:r>
            <a:endParaRPr lang="vi-VN" sz="42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 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4</a:t>
            </a:r>
            <a:r>
              <a:rPr lang="vi-VN" sz="4200" dirty="0">
                <a:latin typeface="Arial" panose="020B0604020202020204" pitchFamily="34" charset="0"/>
                <a:cs typeface="Arial" panose="020B0604020202020204" pitchFamily="34" charset="0"/>
              </a:rPr>
              <a:t>.(-1</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3 </a:t>
            </a:r>
            <a:endParaRPr lang="vi-VN" sz="42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-10.1</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7.1</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8.1</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2.1</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3 </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 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10.(-</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7</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1)</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8</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 - </a:t>
            </a:r>
            <a:r>
              <a:rPr lang="vi-VN" sz="4200" dirty="0">
                <a:latin typeface="Arial" panose="020B0604020202020204" pitchFamily="34" charset="0"/>
                <a:cs typeface="Arial" panose="020B0604020202020204" pitchFamily="34" charset="0"/>
              </a:rPr>
              <a:t>2.(-1</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13 </a:t>
            </a:r>
          </a:p>
        </p:txBody>
      </p:sp>
      <p:pic>
        <p:nvPicPr>
          <p:cNvPr id="8"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7"/>
              </a:ext>
            </a:extLst>
          </a:blip>
          <a:srcRect/>
          <a:stretch>
            <a:fillRect/>
          </a:stretch>
        </p:blipFill>
        <p:spPr>
          <a:xfrm rot="20727836">
            <a:off x="14576784" y="1317930"/>
            <a:ext cx="2222387" cy="2521885"/>
          </a:xfrm>
          <a:prstGeom prst="rect">
            <a:avLst/>
          </a:prstGeom>
        </p:spPr>
      </p:pic>
      <p:pic>
        <p:nvPicPr>
          <p:cNvPr id="9" name="Picture 29"/>
          <p:cNvPicPr>
            <a:picLocks noChangeAspect="1"/>
          </p:cNvPicPr>
          <p:nvPr/>
        </p:nvPicPr>
        <p:blipFill>
          <a:blip r:embed="rId48"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529142">
            <a:off x="14801452" y="4750680"/>
            <a:ext cx="1955182" cy="2088059"/>
          </a:xfrm>
          <a:prstGeom prst="rect">
            <a:avLst/>
          </a:prstGeom>
        </p:spPr>
      </p:pic>
      <p:pic>
        <p:nvPicPr>
          <p:cNvPr id="11" name="Picture 19"/>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flipH="1">
            <a:off x="15181928" y="7511069"/>
            <a:ext cx="1979579" cy="2561809"/>
          </a:xfrm>
          <a:prstGeom prst="rect">
            <a:avLst/>
          </a:prstGeom>
        </p:spPr>
      </p:pic>
    </p:spTree>
    <p:extLst>
      <p:ext uri="{BB962C8B-B14F-4D97-AF65-F5344CB8AC3E}">
        <p14:creationId xmlns:p14="http://schemas.microsoft.com/office/powerpoint/2010/main" val="304711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4">
                                            <p:txEl>
                                              <p:pRg st="5" end="5"/>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6" end="6"/>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4">
                                            <p:txEl>
                                              <p:pRg st="7" end="7"/>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p:tgtEl>
                                          <p:spTgt spid="4">
                                            <p:txEl>
                                              <p:pRg st="8" end="8"/>
                                            </p:txEl>
                                          </p:spTgt>
                                        </p:tgtEl>
                                        <p:attrNameLst>
                                          <p:attrName>ppt_y</p:attrName>
                                        </p:attrNameLst>
                                      </p:cBhvr>
                                      <p:tavLst>
                                        <p:tav tm="0">
                                          <p:val>
                                            <p:strVal val="#ppt_y+#ppt_h*1.125000"/>
                                          </p:val>
                                        </p:tav>
                                        <p:tav tm="100000">
                                          <p:val>
                                            <p:strVal val="#ppt_y"/>
                                          </p:val>
                                        </p:tav>
                                      </p:tavLst>
                                    </p:anim>
                                    <p:animEffect transition="in" filter="wipe(up)">
                                      <p:cBhvr>
                                        <p:cTn id="4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76400" y="1028700"/>
            <a:ext cx="12649200" cy="5909310"/>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c) Ta thấy:</a:t>
            </a:r>
          </a:p>
          <a:p>
            <a:pPr algn="just">
              <a:lnSpc>
                <a:spcPct val="150000"/>
              </a:lnSpc>
            </a:pPr>
            <a:r>
              <a:rPr lang="vi-VN" sz="4200" dirty="0">
                <a:latin typeface="Arial" panose="020B0604020202020204" pitchFamily="34" charset="0"/>
                <a:cs typeface="Arial" panose="020B0604020202020204" pitchFamily="34" charset="0"/>
              </a:rPr>
              <a:t>Biểu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 </a:t>
            </a:r>
            <a:r>
              <a:rPr lang="vi-VN" sz="4200" dirty="0">
                <a:latin typeface="Arial" panose="020B0604020202020204" pitchFamily="34" charset="0"/>
                <a:cs typeface="Arial" panose="020B0604020202020204" pitchFamily="34" charset="0"/>
              </a:rPr>
              <a:t>có hệ số tự do là 0</a:t>
            </a:r>
          </a:p>
          <a:p>
            <a:pPr algn="just">
              <a:lnSpc>
                <a:spcPct val="150000"/>
              </a:lnSpc>
            </a:pPr>
            <a:r>
              <a:rPr lang="vi-VN" sz="4200" dirty="0">
                <a:latin typeface="Arial" panose="020B0604020202020204" pitchFamily="34" charset="0"/>
                <a:cs typeface="Arial" panose="020B0604020202020204" pitchFamily="34" charset="0"/>
              </a:rPr>
              <a:t>⇒ 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Biểu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 </a:t>
            </a:r>
            <a:r>
              <a:rPr lang="vi-VN" sz="4200" dirty="0">
                <a:latin typeface="Arial" panose="020B0604020202020204" pitchFamily="34" charset="0"/>
                <a:cs typeface="Arial" panose="020B0604020202020204" pitchFamily="34" charset="0"/>
              </a:rPr>
              <a:t>có hệ số tự do là -</a:t>
            </a:r>
            <a:r>
              <a:rPr lang="vi-VN" sz="4200" dirty="0" smtClean="0">
                <a:latin typeface="Arial" panose="020B0604020202020204" pitchFamily="34" charset="0"/>
                <a:cs typeface="Arial" panose="020B0604020202020204" pitchFamily="34" charset="0"/>
              </a:rPr>
              <a:t>6</a:t>
            </a:r>
            <a:r>
              <a:rPr lang="en-US"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 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6</a:t>
            </a:r>
          </a:p>
          <a:p>
            <a:pPr algn="just">
              <a:lnSpc>
                <a:spcPct val="150000"/>
              </a:lnSpc>
            </a:pPr>
            <a:r>
              <a:rPr lang="vi-VN" sz="4200" dirty="0">
                <a:latin typeface="Arial" panose="020B0604020202020204" pitchFamily="34" charset="0"/>
                <a:cs typeface="Arial" panose="020B0604020202020204" pitchFamily="34" charset="0"/>
              </a:rPr>
              <a:t>Vậy: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 </a:t>
            </a:r>
            <a:r>
              <a:rPr lang="vi-VN" sz="4200" dirty="0">
                <a:latin typeface="Arial" panose="020B0604020202020204" pitchFamily="34" charset="0"/>
                <a:cs typeface="Arial" panose="020B0604020202020204" pitchFamily="34" charset="0"/>
              </a:rPr>
              <a:t>có nghiệm là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a:t>
            </a:r>
            <a:r>
              <a:rPr lang="vi-VN" sz="4200"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2"/>
          <a:stretch>
            <a:fillRect/>
          </a:stretch>
        </p:blipFill>
        <p:spPr>
          <a:xfrm>
            <a:off x="10972800" y="6134100"/>
            <a:ext cx="6312975" cy="39713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61062">
            <a:off x="15009424" y="-213079"/>
            <a:ext cx="2926748" cy="256507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8695350"/>
            <a:ext cx="2030144" cy="1420491"/>
          </a:xfrm>
          <a:prstGeom prst="rect">
            <a:avLst/>
          </a:prstGeom>
        </p:spPr>
      </p:pic>
    </p:spTree>
    <p:extLst>
      <p:ext uri="{BB962C8B-B14F-4D97-AF65-F5344CB8AC3E}">
        <p14:creationId xmlns:p14="http://schemas.microsoft.com/office/powerpoint/2010/main" val="4068670552"/>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33995"/>
            <a:ext cx="18287996" cy="1977095"/>
          </a:xfrm>
          <a:custGeom>
            <a:avLst/>
            <a:gdLst/>
            <a:ahLst/>
            <a:cxnLst/>
            <a:rect l="l" t="t" r="r" b="b"/>
            <a:pathLst>
              <a:path w="4816592" h="1363620">
                <a:moveTo>
                  <a:pt x="0" y="0"/>
                </a:moveTo>
                <a:lnTo>
                  <a:pt x="4816592" y="0"/>
                </a:lnTo>
                <a:lnTo>
                  <a:pt x="4816592" y="1363620"/>
                </a:lnTo>
                <a:lnTo>
                  <a:pt x="0" y="1363620"/>
                </a:lnTo>
                <a:close/>
              </a:path>
            </a:pathLst>
          </a:custGeom>
          <a:solidFill>
            <a:srgbClr val="8C3839"/>
          </a:solidFill>
        </p:spPr>
      </p:sp>
      <p:sp>
        <p:nvSpPr>
          <p:cNvPr id="12" name="TextBox 11"/>
          <p:cNvSpPr txBox="1"/>
          <p:nvPr/>
        </p:nvSpPr>
        <p:spPr>
          <a:xfrm>
            <a:off x="5219698" y="571500"/>
            <a:ext cx="7848600" cy="1107996"/>
          </a:xfrm>
          <a:prstGeom prst="rect">
            <a:avLst/>
          </a:prstGeom>
          <a:noFill/>
        </p:spPr>
        <p:txBody>
          <a:bodyPr wrap="square" rtlCol="0">
            <a:spAutoFit/>
          </a:bodyPr>
          <a:lstStyle/>
          <a:p>
            <a:pPr algn="ctr"/>
            <a:r>
              <a:rPr lang="en-US" sz="6600" b="1" dirty="0" smtClean="0">
                <a:solidFill>
                  <a:schemeClr val="bg1"/>
                </a:solidFill>
                <a:latin typeface="Arial" panose="020B0604020202020204" pitchFamily="34" charset="0"/>
                <a:cs typeface="Arial" panose="020B0604020202020204" pitchFamily="34" charset="0"/>
              </a:rPr>
              <a:t>VẬN DỤNG</a:t>
            </a:r>
            <a:endParaRPr lang="en-US" sz="6600" b="1" dirty="0">
              <a:solidFill>
                <a:schemeClr val="bg1"/>
              </a:solidFill>
              <a:latin typeface="Arial" panose="020B0604020202020204" pitchFamily="34" charset="0"/>
              <a:cs typeface="Arial" panose="020B0604020202020204" pitchFamily="34" charset="0"/>
            </a:endParaRPr>
          </a:p>
        </p:txBody>
      </p:sp>
      <p:pic>
        <p:nvPicPr>
          <p:cNvPr id="1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978745" y="8648700"/>
            <a:ext cx="1066800" cy="1434572"/>
          </a:xfrm>
          <a:prstGeom prst="rect">
            <a:avLst/>
          </a:prstGeom>
        </p:spPr>
      </p:pic>
      <p:sp>
        <p:nvSpPr>
          <p:cNvPr id="15" name="Rounded Rectangle 14"/>
          <p:cNvSpPr/>
          <p:nvPr/>
        </p:nvSpPr>
        <p:spPr>
          <a:xfrm>
            <a:off x="1524000" y="2247850"/>
            <a:ext cx="5715000" cy="1223305"/>
          </a:xfrm>
          <a:prstGeom prst="roundRect">
            <a:avLst/>
          </a:prstGeom>
          <a:solidFill>
            <a:schemeClr val="accent5">
              <a:lumMod val="20000"/>
              <a:lumOff val="80000"/>
            </a:schemeClr>
          </a:solidFill>
          <a:ln w="38100">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200" b="1" dirty="0" err="1" smtClean="0">
                <a:ln w="57150">
                  <a:noFill/>
                </a:ln>
                <a:solidFill>
                  <a:srgbClr val="002060"/>
                </a:solidFill>
                <a:latin typeface="Arial" panose="020B0604020202020204" pitchFamily="34" charset="0"/>
                <a:cs typeface="Arial" panose="020B0604020202020204" pitchFamily="34" charset="0"/>
              </a:rPr>
              <a:t>Bài</a:t>
            </a:r>
            <a:r>
              <a:rPr lang="en-US" sz="4200" b="1" dirty="0" smtClean="0">
                <a:ln w="57150">
                  <a:noFill/>
                </a:ln>
                <a:solidFill>
                  <a:srgbClr val="002060"/>
                </a:solidFill>
                <a:latin typeface="Arial" panose="020B0604020202020204" pitchFamily="34" charset="0"/>
                <a:cs typeface="Arial" panose="020B0604020202020204" pitchFamily="34" charset="0"/>
              </a:rPr>
              <a:t> 7.19 (SGK - tr35) </a:t>
            </a:r>
            <a:endParaRPr lang="en-US" sz="4200" b="1" dirty="0">
              <a:ln w="57150">
                <a:noFill/>
              </a:ln>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1524000" y="3471155"/>
            <a:ext cx="15468600" cy="6370975"/>
          </a:xfrm>
          <a:prstGeom prst="rect">
            <a:avLst/>
          </a:prstGeom>
        </p:spPr>
        <p:txBody>
          <a:bodyPr wrap="squar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Một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chứa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nước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hình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hộp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chữ</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nhật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thiết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kế</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kích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thước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theo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tỉ</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lệ</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4200" dirty="0" err="1">
                <a:latin typeface="Arial" panose="020B0604020202020204" pitchFamily="34" charset="0"/>
                <a:ea typeface="Times New Roman" panose="02020603050405020304" pitchFamily="18" charset="0"/>
                <a:cs typeface="Arial" panose="020B0604020202020204" pitchFamily="34" charset="0"/>
              </a:rPr>
              <a:t>Chiều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cao</a:t>
            </a:r>
            <a:r>
              <a:rPr lang="en-US" sz="4200" dirty="0">
                <a:latin typeface="Arial" panose="020B0604020202020204" pitchFamily="34" charset="0"/>
                <a:ea typeface="Times New Roman" panose="02020603050405020304" pitchFamily="18" charset="0"/>
                <a:cs typeface="Arial" panose="020B0604020202020204" pitchFamily="34" charset="0"/>
              </a:rPr>
              <a:t> : </a:t>
            </a:r>
            <a:r>
              <a:rPr lang="en-US" sz="4200" dirty="0" err="1">
                <a:latin typeface="Arial" panose="020B0604020202020204" pitchFamily="34" charset="0"/>
                <a:ea typeface="Times New Roman" panose="02020603050405020304" pitchFamily="18" charset="0"/>
                <a:cs typeface="Arial" panose="020B0604020202020204" pitchFamily="34" charset="0"/>
              </a:rPr>
              <a:t>chiều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rộng</a:t>
            </a:r>
            <a:r>
              <a:rPr lang="en-US" sz="4200" dirty="0">
                <a:latin typeface="Arial" panose="020B0604020202020204" pitchFamily="34" charset="0"/>
                <a:ea typeface="Times New Roman" panose="02020603050405020304" pitchFamily="18" charset="0"/>
                <a:cs typeface="Arial" panose="020B0604020202020204" pitchFamily="34" charset="0"/>
              </a:rPr>
              <a:t> : </a:t>
            </a:r>
            <a:r>
              <a:rPr lang="en-US" sz="4200" dirty="0" err="1">
                <a:latin typeface="Arial" panose="020B0604020202020204" pitchFamily="34" charset="0"/>
                <a:ea typeface="Times New Roman" panose="02020603050405020304" pitchFamily="18" charset="0"/>
                <a:cs typeface="Arial" panose="020B0604020202020204" pitchFamily="34" charset="0"/>
              </a:rPr>
              <a:t>chiều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dài</a:t>
            </a:r>
            <a:r>
              <a:rPr lang="en-US" sz="4200" dirty="0">
                <a:latin typeface="Arial" panose="020B0604020202020204" pitchFamily="34" charset="0"/>
                <a:ea typeface="Times New Roman" panose="02020603050405020304" pitchFamily="18" charset="0"/>
                <a:cs typeface="Arial" panose="020B0604020202020204" pitchFamily="34" charset="0"/>
              </a:rPr>
              <a:t> = 1 : 2 : 3.</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200" dirty="0" err="1">
                <a:latin typeface="Arial" panose="020B0604020202020204" pitchFamily="34" charset="0"/>
                <a:ea typeface="Times New Roman" panose="02020603050405020304" pitchFamily="18" charset="0"/>
                <a:cs typeface="Arial" panose="020B0604020202020204" pitchFamily="34" charset="0"/>
              </a:rPr>
              <a:t>Trong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bể</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hiện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còn</a:t>
            </a:r>
            <a:r>
              <a:rPr lang="en-US" sz="4200" dirty="0">
                <a:latin typeface="Arial" panose="020B0604020202020204" pitchFamily="34" charset="0"/>
                <a:ea typeface="Times New Roman" panose="02020603050405020304" pitchFamily="18" charset="0"/>
                <a:cs typeface="Arial" panose="020B0604020202020204" pitchFamily="34" charset="0"/>
              </a:rPr>
              <a:t> 0,7 m</a:t>
            </a:r>
            <a:r>
              <a:rPr lang="en-US" sz="4200" baseline="30000" dirty="0">
                <a:latin typeface="Arial" panose="020B0604020202020204" pitchFamily="34" charset="0"/>
                <a:ea typeface="Times New Roman" panose="02020603050405020304" pitchFamily="18" charset="0"/>
                <a:cs typeface="Arial" panose="020B0604020202020204" pitchFamily="34" charset="0"/>
              </a:rPr>
              <a:t>3</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nước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Gọi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chiều</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cao</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bể</a:t>
            </a:r>
            <a:r>
              <a:rPr lang="fr-FR" sz="4200" dirty="0">
                <a:latin typeface="Arial" panose="020B0604020202020204" pitchFamily="34" charset="0"/>
                <a:ea typeface="Times New Roman" panose="02020603050405020304" pitchFamily="18" charset="0"/>
                <a:cs typeface="Arial" panose="020B0604020202020204" pitchFamily="34" charset="0"/>
              </a:rPr>
              <a:t> là x (</a:t>
            </a:r>
            <a:r>
              <a:rPr lang="fr-FR" sz="4200" dirty="0" err="1">
                <a:latin typeface="Arial" panose="020B0604020202020204" pitchFamily="34" charset="0"/>
                <a:ea typeface="Times New Roman" panose="02020603050405020304" pitchFamily="18" charset="0"/>
                <a:cs typeface="Arial" panose="020B0604020202020204" pitchFamily="34" charset="0"/>
              </a:rPr>
              <a:t>mét</a:t>
            </a:r>
            <a:r>
              <a:rPr lang="fr-FR" sz="4200" dirty="0">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err="1">
                <a:latin typeface="Arial" panose="020B0604020202020204" pitchFamily="34" charset="0"/>
                <a:ea typeface="Times New Roman" panose="02020603050405020304" pitchFamily="18" charset="0"/>
                <a:cs typeface="Arial" panose="020B0604020202020204" pitchFamily="34" charset="0"/>
              </a:rPr>
              <a:t>Hãy</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viết</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biểu</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thị</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số</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mét</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khối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nước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cần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phải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bơm</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thêm</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vào</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bể</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để</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bể</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đầy</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nước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Xác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định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bậc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của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thức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đó</a:t>
            </a:r>
            <a:r>
              <a:rPr lang="en-US" sz="4200" dirty="0">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4"/>
          <a:stretch>
            <a:fillRect/>
          </a:stretch>
        </p:blipFill>
        <p:spPr>
          <a:xfrm>
            <a:off x="14791441" y="1442506"/>
            <a:ext cx="2081657" cy="2011331"/>
          </a:xfrm>
          <a:prstGeom prst="rect">
            <a:avLst/>
          </a:prstGeom>
        </p:spPr>
      </p:pic>
    </p:spTree>
    <p:extLst>
      <p:ext uri="{BB962C8B-B14F-4D97-AF65-F5344CB8AC3E}">
        <p14:creationId xmlns:p14="http://schemas.microsoft.com/office/powerpoint/2010/main" val="347368423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a16="http://schemas.microsoft.com/office/drawing/2014/main" xmlns=""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vi-VN" sz="4400" b="1" noProof="1" smtClean="0">
                <a:solidFill>
                  <a:srgbClr val="002060"/>
                </a:solidFill>
                <a:latin typeface="Arial" panose="020B0604020202020204" pitchFamily="34" charset="0"/>
                <a:cs typeface="Arial" panose="020B0604020202020204" pitchFamily="34" charset="0"/>
              </a:rPr>
              <a:t>1</a:t>
            </a:r>
            <a:r>
              <a:rPr lang="en-US" sz="4400" b="1" noProof="1" smtClean="0">
                <a:solidFill>
                  <a:srgbClr val="002060"/>
                </a:solidFill>
                <a:latin typeface="Arial" panose="020B0604020202020204" pitchFamily="34" charset="0"/>
                <a:cs typeface="Arial" panose="020B0604020202020204" pitchFamily="34" charset="0"/>
              </a:rPr>
              <a:t>: </a:t>
            </a:r>
            <a:r>
              <a:rPr lang="nl-NL" sz="4400" dirty="0" smtClean="0">
                <a:solidFill>
                  <a:schemeClr val="tx1"/>
                </a:solidFill>
                <a:latin typeface="Arial" panose="020B0604020202020204" pitchFamily="34" charset="0"/>
                <a:cs typeface="Arial" panose="020B0604020202020204" pitchFamily="34" charset="0"/>
              </a:rPr>
              <a:t>Cho </a:t>
            </a:r>
            <a:r>
              <a:rPr lang="nl-NL" sz="4400" dirty="0">
                <a:solidFill>
                  <a:schemeClr val="tx1"/>
                </a:solidFill>
                <a:latin typeface="Arial" panose="020B0604020202020204" pitchFamily="34" charset="0"/>
                <a:cs typeface="Arial" panose="020B0604020202020204" pitchFamily="34" charset="0"/>
              </a:rPr>
              <a:t>hai đa thức P(x) và Q(x) dưới đây, hai đa thức nào thỏa mãn P(x) + Q(x) = x</a:t>
            </a:r>
            <a:r>
              <a:rPr lang="nl-NL" sz="4400" baseline="30000" dirty="0">
                <a:solidFill>
                  <a:schemeClr val="tx1"/>
                </a:solidFill>
                <a:latin typeface="Arial" panose="020B0604020202020204" pitchFamily="34" charset="0"/>
                <a:cs typeface="Arial" panose="020B0604020202020204" pitchFamily="34" charset="0"/>
              </a:rPr>
              <a:t>2</a:t>
            </a:r>
            <a:r>
              <a:rPr lang="nl-NL" sz="4400" dirty="0">
                <a:solidFill>
                  <a:schemeClr val="tx1"/>
                </a:solidFill>
                <a:latin typeface="Arial" panose="020B0604020202020204" pitchFamily="34" charset="0"/>
                <a:cs typeface="Arial" panose="020B0604020202020204" pitchFamily="34" charset="0"/>
              </a:rPr>
              <a:t> + </a:t>
            </a:r>
            <a:r>
              <a:rPr lang="nl-NL"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a16="http://schemas.microsoft.com/office/drawing/2014/main" xmlns="" id="{8B66CBE4-2DB9-BCF7-D1C4-281B894BFE17}"/>
              </a:ext>
            </a:extLst>
          </p:cNvPr>
          <p:cNvSpPr/>
          <p:nvPr/>
        </p:nvSpPr>
        <p:spPr>
          <a:xfrm>
            <a:off x="980441" y="75996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B</a:t>
            </a:r>
            <a:r>
              <a:rPr lang="en-US" sz="4200" noProof="1" smtClean="0">
                <a:solidFill>
                  <a:schemeClr val="tx1"/>
                </a:solidFill>
                <a:latin typeface="Arial" panose="020B0604020202020204" pitchFamily="34" charset="0"/>
                <a:cs typeface="Arial" panose="020B0604020202020204" pitchFamily="34" charset="0"/>
              </a:rPr>
              <a:t>. </a:t>
            </a:r>
            <a:r>
              <a:rPr lang="fr-FR" sz="4400" dirty="0">
                <a:solidFill>
                  <a:schemeClr val="tx1"/>
                </a:solidFill>
                <a:latin typeface="Arial" panose="020B0604020202020204" pitchFamily="34" charset="0"/>
                <a:cs typeface="Arial" panose="020B0604020202020204" pitchFamily="34" charset="0"/>
              </a:rPr>
              <a:t>P(x)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x ;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xmlns=""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smtClean="0">
                <a:solidFill>
                  <a:schemeClr val="tx1"/>
                </a:solidFill>
                <a:latin typeface="Arial" panose="020B0604020202020204" pitchFamily="34" charset="0"/>
                <a:cs typeface="Arial" panose="020B0604020202020204" pitchFamily="34" charset="0"/>
              </a:rPr>
              <a:t>A. </a:t>
            </a:r>
            <a:r>
              <a:rPr lang="fr-FR" sz="4400" dirty="0">
                <a:solidFill>
                  <a:schemeClr val="tx1"/>
                </a:solidFill>
                <a:latin typeface="Arial" panose="020B0604020202020204" pitchFamily="34" charset="0"/>
                <a:cs typeface="Arial" panose="020B0604020202020204" pitchFamily="34" charset="0"/>
              </a:rPr>
              <a:t>P(x)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xmlns="" id="{6A919885-0285-0403-1E09-FA94D8BC080B}"/>
              </a:ext>
            </a:extLst>
          </p:cNvPr>
          <p:cNvSpPr/>
          <p:nvPr/>
        </p:nvSpPr>
        <p:spPr>
          <a:xfrm>
            <a:off x="9144000" y="515944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C. </a:t>
            </a:r>
            <a:r>
              <a:rPr lang="fr-FR" sz="4400" dirty="0">
                <a:solidFill>
                  <a:schemeClr val="tx1"/>
                </a:solidFill>
                <a:latin typeface="Arial" panose="020B0604020202020204" pitchFamily="34" charset="0"/>
                <a:cs typeface="Arial" panose="020B0604020202020204" pitchFamily="34" charset="0"/>
              </a:rPr>
              <a:t>P(x)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xmlns="" id="{2E7D83A4-3758-8699-4DD0-010A80780539}"/>
              </a:ext>
            </a:extLst>
          </p:cNvPr>
          <p:cNvSpPr/>
          <p:nvPr/>
        </p:nvSpPr>
        <p:spPr>
          <a:xfrm>
            <a:off x="9144000" y="76123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D. </a:t>
            </a:r>
            <a:r>
              <a:rPr lang="fr-FR" sz="4400" dirty="0">
                <a:solidFill>
                  <a:schemeClr val="tx1"/>
                </a:solidFill>
                <a:latin typeface="Arial" panose="020B0604020202020204" pitchFamily="34" charset="0"/>
                <a:cs typeface="Arial" panose="020B0604020202020204" pitchFamily="34" charset="0"/>
              </a:rPr>
              <a:t>P (x)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x;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96629" y="8213253"/>
            <a:ext cx="1322384" cy="1151007"/>
          </a:xfrm>
          <a:prstGeom prst="rect">
            <a:avLst/>
          </a:prstGeom>
        </p:spPr>
      </p:pic>
      <p:pic>
        <p:nvPicPr>
          <p:cNvPr id="28" name="Picture 27">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871423" y="5648166"/>
            <a:ext cx="1317851" cy="1174085"/>
          </a:xfrm>
          <a:prstGeom prst="rect">
            <a:avLst/>
          </a:prstGeom>
        </p:spPr>
      </p:pic>
      <p:pic>
        <p:nvPicPr>
          <p:cNvPr id="29"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814599" y="8182555"/>
            <a:ext cx="1317851" cy="1174085"/>
          </a:xfrm>
          <a:prstGeom prst="rect">
            <a:avLst/>
          </a:prstGeom>
        </p:spPr>
      </p:pic>
      <p:pic>
        <p:nvPicPr>
          <p:cNvPr id="30"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96629" y="5605429"/>
            <a:ext cx="1317851" cy="1174085"/>
          </a:xfrm>
          <a:prstGeom prst="rect">
            <a:avLst/>
          </a:prstGeom>
        </p:spPr>
      </p:pic>
      <p:pic>
        <p:nvPicPr>
          <p:cNvPr id="31"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7307559" y="8359306"/>
            <a:ext cx="723679" cy="1715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0" y="2019300"/>
            <a:ext cx="18288000" cy="8267700"/>
          </a:xfrm>
          <a:custGeom>
            <a:avLst/>
            <a:gdLst/>
            <a:ahLst/>
            <a:cxnLst/>
            <a:rect l="l" t="t" r="r" b="b"/>
            <a:pathLst>
              <a:path w="2408296" h="2709333">
                <a:moveTo>
                  <a:pt x="0" y="0"/>
                </a:moveTo>
                <a:lnTo>
                  <a:pt x="2408296" y="0"/>
                </a:lnTo>
                <a:lnTo>
                  <a:pt x="2408296" y="2709333"/>
                </a:lnTo>
                <a:lnTo>
                  <a:pt x="0" y="2709333"/>
                </a:lnTo>
                <a:close/>
              </a:path>
            </a:pathLst>
          </a:custGeom>
          <a:solidFill>
            <a:srgbClr val="F1DBDB"/>
          </a:solidFill>
          <a:ln>
            <a:solidFill>
              <a:srgbClr val="F1DBDB"/>
            </a:solidFill>
          </a:ln>
        </p:spPr>
      </p:sp>
      <p:sp>
        <p:nvSpPr>
          <p:cNvPr id="5" name="TextBox 5"/>
          <p:cNvSpPr txBox="1"/>
          <p:nvPr/>
        </p:nvSpPr>
        <p:spPr>
          <a:xfrm>
            <a:off x="9067800" y="-216991"/>
            <a:ext cx="3111818" cy="3303092"/>
          </a:xfrm>
          <a:prstGeom prst="rect">
            <a:avLst/>
          </a:prstGeom>
        </p:spPr>
        <p:txBody>
          <a:bodyPr lIns="50800" tIns="50800" rIns="50800" bIns="50800" rtlCol="0" anchor="ctr"/>
          <a:lstStyle/>
          <a:p>
            <a:pPr algn="ctr">
              <a:lnSpc>
                <a:spcPts val="2659"/>
              </a:lnSpc>
            </a:pPr>
            <a:endParaRPr/>
          </a:p>
        </p:txBody>
      </p:sp>
      <p:sp>
        <p:nvSpPr>
          <p:cNvPr id="12" name="Oval Callout 11"/>
          <p:cNvSpPr/>
          <p:nvPr/>
        </p:nvSpPr>
        <p:spPr>
          <a:xfrm>
            <a:off x="8153400" y="495300"/>
            <a:ext cx="1968579" cy="1267271"/>
          </a:xfrm>
          <a:prstGeom prst="wedgeEllipseCallout">
            <a:avLst>
              <a:gd name="adj1" fmla="val 25795"/>
              <a:gd name="adj2" fmla="val 5771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08264" y="2424157"/>
            <a:ext cx="7086600" cy="3295516"/>
          </a:xfrm>
          <a:prstGeom prst="rect">
            <a:avLst/>
          </a:prstGeom>
        </p:spPr>
      </p:pic>
      <p:sp>
        <p:nvSpPr>
          <p:cNvPr id="15" name="Rectangle 14"/>
          <p:cNvSpPr/>
          <p:nvPr/>
        </p:nvSpPr>
        <p:spPr>
          <a:xfrm>
            <a:off x="7852064" y="2149793"/>
            <a:ext cx="9902536" cy="3785652"/>
          </a:xfrm>
          <a:prstGeom prst="rect">
            <a:avLst/>
          </a:prstGeom>
        </p:spPr>
        <p:txBody>
          <a:bodyPr wrap="square">
            <a:spAutoFit/>
          </a:bodyPr>
          <a:lstStyle/>
          <a:p>
            <a:pPr marL="571500" indent="-571500">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Theo </a:t>
            </a:r>
            <a:r>
              <a:rPr lang="vi-VN" sz="4000" dirty="0">
                <a:latin typeface="Arial" panose="020B0604020202020204" pitchFamily="34" charset="0"/>
                <a:cs typeface="Arial" panose="020B0604020202020204" pitchFamily="34" charset="0"/>
              </a:rPr>
              <a:t>đề bài, ta có: Chiều cao của bể là: x (mét)</a:t>
            </a:r>
          </a:p>
          <a:p>
            <a:pPr marL="571500" indent="-571500">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Kích </a:t>
            </a:r>
            <a:r>
              <a:rPr lang="vi-VN" sz="4000" dirty="0">
                <a:latin typeface="Arial" panose="020B0604020202020204" pitchFamily="34" charset="0"/>
                <a:cs typeface="Arial" panose="020B0604020202020204" pitchFamily="34" charset="0"/>
              </a:rPr>
              <a:t>thước của bể theo tỉ lệ: chiều cao : chiều rộng : chiều dài = 1 : 2 : 3.</a:t>
            </a:r>
          </a:p>
        </p:txBody>
      </p:sp>
      <p:sp>
        <p:nvSpPr>
          <p:cNvPr id="16" name="Rectangle 15"/>
          <p:cNvSpPr/>
          <p:nvPr/>
        </p:nvSpPr>
        <p:spPr>
          <a:xfrm>
            <a:off x="1524000" y="5935445"/>
            <a:ext cx="16230600" cy="3979359"/>
          </a:xfrm>
          <a:prstGeom prst="rect">
            <a:avLst/>
          </a:prstGeom>
        </p:spPr>
        <p:txBody>
          <a:bodyPr wrap="square">
            <a:spAutoFit/>
          </a:bodyPr>
          <a:lstStyle/>
          <a:p>
            <a:pPr algn="just">
              <a:lnSpc>
                <a:spcPct val="150000"/>
              </a:lnSpc>
              <a:spcBef>
                <a:spcPts val="600"/>
              </a:spcBef>
              <a:spcAft>
                <a:spcPts val="600"/>
              </a:spcAft>
            </a:pPr>
            <a:r>
              <a:rPr lang="fr-FR" sz="4000" dirty="0" err="1" smtClean="0">
                <a:latin typeface="Arial" panose="020B0604020202020204" pitchFamily="34" charset="0"/>
                <a:ea typeface="Calibri" panose="020F0502020204030204" pitchFamily="34" charset="0"/>
                <a:cs typeface="Arial" panose="020B0604020202020204" pitchFamily="34" charset="0"/>
              </a:rPr>
              <a:t>Chiều</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rộng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của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là: 2x (</a:t>
            </a:r>
            <a:r>
              <a:rPr lang="fr-FR" sz="4000" dirty="0" err="1">
                <a:latin typeface="Arial" panose="020B0604020202020204" pitchFamily="34" charset="0"/>
                <a:ea typeface="Calibri" panose="020F0502020204030204" pitchFamily="34" charset="0"/>
                <a:cs typeface="Arial" panose="020B0604020202020204" pitchFamily="34" charset="0"/>
              </a:rPr>
              <a:t>mét</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latin typeface="Arial" panose="020B0604020202020204" pitchFamily="34" charset="0"/>
                <a:ea typeface="Calibri" panose="020F0502020204030204" pitchFamily="34" charset="0"/>
                <a:cs typeface="Arial" panose="020B0604020202020204" pitchFamily="34" charset="0"/>
              </a:rPr>
              <a:t>Chiều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dài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của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là: 3x(</a:t>
            </a:r>
            <a:r>
              <a:rPr lang="fr-FR" sz="4000" dirty="0" err="1">
                <a:latin typeface="Arial" panose="020B0604020202020204" pitchFamily="34" charset="0"/>
                <a:ea typeface="Calibri" panose="020F0502020204030204" pitchFamily="34" charset="0"/>
                <a:cs typeface="Arial" panose="020B0604020202020204" pitchFamily="34" charset="0"/>
              </a:rPr>
              <a:t>mét</a:t>
            </a:r>
            <a:r>
              <a:rPr lang="fr-FR" sz="4000" dirty="0">
                <a:latin typeface="Arial" panose="020B0604020202020204" pitchFamily="34" charset="0"/>
                <a:ea typeface="Calibri" panose="020F0502020204030204" pitchFamily="34" charset="0"/>
                <a:cs typeface="Arial" panose="020B0604020202020204" pitchFamily="34" charset="0"/>
              </a:rPr>
              <a:t>).V = x . 2x . 3x = 6x</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 (m</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latin typeface="Arial" panose="020B0604020202020204" pitchFamily="34" charset="0"/>
                <a:ea typeface="Calibri" panose="020F0502020204030204" pitchFamily="34" charset="0"/>
                <a:cs typeface="Arial" panose="020B0604020202020204" pitchFamily="34" charset="0"/>
              </a:rPr>
              <a:t>Vậy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thức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biểu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thị</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mét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khối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nước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phải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bơm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thêm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vào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để</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đầy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nước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là:</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A </a:t>
            </a:r>
            <a:r>
              <a:rPr lang="fr-FR" sz="4000" dirty="0">
                <a:latin typeface="Arial" panose="020B0604020202020204" pitchFamily="34" charset="0"/>
                <a:ea typeface="Calibri" panose="020F0502020204030204" pitchFamily="34" charset="0"/>
                <a:cs typeface="Arial" panose="020B0604020202020204" pitchFamily="34" charset="0"/>
              </a:rPr>
              <a:t>= 6x</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 – 0,7 (m</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Right Arrow 16"/>
          <p:cNvSpPr/>
          <p:nvPr/>
        </p:nvSpPr>
        <p:spPr>
          <a:xfrm>
            <a:off x="533400" y="6362700"/>
            <a:ext cx="914400" cy="4589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400" y="554708"/>
            <a:ext cx="3276600" cy="1570840"/>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500"/>
                                        <p:tgtEl>
                                          <p:spTgt spid="15">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wipe(left)">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right)">
                                      <p:cBhvr>
                                        <p:cTn id="26" dur="500"/>
                                        <p:tgtEl>
                                          <p:spTgt spid="1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Effect transition="in" filter="fade">
                                      <p:cBhvr>
                                        <p:cTn id="33" dur="500"/>
                                        <p:tgtEl>
                                          <p:spTgt spid="16">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xEl>
                                              <p:pRg st="2" end="2"/>
                                            </p:txEl>
                                          </p:spTgt>
                                        </p:tgtEl>
                                        <p:attrNameLst>
                                          <p:attrName>style.visibility</p:attrName>
                                        </p:attrNameLst>
                                      </p:cBhvr>
                                      <p:to>
                                        <p:strVal val="visible"/>
                                      </p:to>
                                    </p:set>
                                    <p:animEffect transition="in" filter="fade">
                                      <p:cBhvr>
                                        <p:cTn id="36"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99411" y="557345"/>
            <a:ext cx="2665956" cy="3695280"/>
          </a:xfrm>
          <a:prstGeom prst="rect">
            <a:avLst/>
          </a:prstGeom>
        </p:spPr>
        <p:txBody>
          <a:bodyPr lIns="50800" tIns="50800" rIns="50800" bIns="50800" rtlCol="0" anchor="ctr"/>
          <a:lstStyle/>
          <a:p>
            <a:pPr algn="ctr">
              <a:lnSpc>
                <a:spcPts val="2659"/>
              </a:lnSpc>
            </a:pPr>
            <a:endParaRPr/>
          </a:p>
        </p:txBody>
      </p:sp>
      <p:grpSp>
        <p:nvGrpSpPr>
          <p:cNvPr id="27" name="Group 26"/>
          <p:cNvGrpSpPr/>
          <p:nvPr/>
        </p:nvGrpSpPr>
        <p:grpSpPr>
          <a:xfrm>
            <a:off x="990600" y="419100"/>
            <a:ext cx="6006567" cy="1295398"/>
            <a:chOff x="1199411" y="800101"/>
            <a:chExt cx="6006567" cy="1295398"/>
          </a:xfrm>
        </p:grpSpPr>
        <p:sp>
          <p:nvSpPr>
            <p:cNvPr id="3" name="Freeform 3"/>
            <p:cNvSpPr/>
            <p:nvPr/>
          </p:nvSpPr>
          <p:spPr>
            <a:xfrm>
              <a:off x="1199411" y="800101"/>
              <a:ext cx="6006567" cy="1295398"/>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22" name="TextBox 22"/>
            <p:cNvSpPr txBox="1"/>
            <p:nvPr/>
          </p:nvSpPr>
          <p:spPr>
            <a:xfrm>
              <a:off x="1514106" y="1159327"/>
              <a:ext cx="5344887" cy="615553"/>
            </a:xfrm>
            <a:prstGeom prst="rect">
              <a:avLst/>
            </a:prstGeom>
          </p:spPr>
          <p:txBody>
            <a:bodyPr wrap="square" lIns="0" tIns="0" rIns="0" bIns="0" rtlCol="0" anchor="t">
              <a:spAutoFit/>
            </a:bodyPr>
            <a:lstStyle/>
            <a:p>
              <a:pPr algn="ctr">
                <a:spcBef>
                  <a:spcPct val="0"/>
                </a:spcBef>
              </a:pPr>
              <a:r>
                <a:rPr lang="en-US" sz="4000" b="1" dirty="0" err="1" smtClean="0">
                  <a:solidFill>
                    <a:srgbClr val="FFFFFF"/>
                  </a:solidFill>
                  <a:latin typeface="Arial" panose="020B0604020202020204" pitchFamily="34" charset="0"/>
                  <a:cs typeface="Arial" panose="020B0604020202020204" pitchFamily="34" charset="0"/>
                </a:rPr>
                <a:t>Bài</a:t>
              </a:r>
              <a:r>
                <a:rPr lang="en-US" sz="4000" b="1" dirty="0" smtClean="0">
                  <a:solidFill>
                    <a:srgbClr val="FFFFFF"/>
                  </a:solidFill>
                  <a:latin typeface="Arial" panose="020B0604020202020204" pitchFamily="34" charset="0"/>
                  <a:cs typeface="Arial" panose="020B0604020202020204" pitchFamily="34" charset="0"/>
                </a:rPr>
                <a:t> 7.20 (SGK - tr35)</a:t>
              </a:r>
              <a:endParaRPr lang="en-US" sz="4000" b="1" dirty="0">
                <a:solidFill>
                  <a:srgbClr val="FFFFFF"/>
                </a:solidFill>
                <a:latin typeface="Arial" panose="020B0604020202020204" pitchFamily="34" charset="0"/>
                <a:cs typeface="Arial" panose="020B0604020202020204" pitchFamily="34" charset="0"/>
              </a:endParaRPr>
            </a:p>
          </p:txBody>
        </p:sp>
      </p:grpSp>
      <p:sp>
        <p:nvSpPr>
          <p:cNvPr id="28" name="Rectangle 27"/>
          <p:cNvSpPr/>
          <p:nvPr/>
        </p:nvSpPr>
        <p:spPr>
          <a:xfrm>
            <a:off x="990600" y="1753105"/>
            <a:ext cx="15821891" cy="8186857"/>
          </a:xfrm>
          <a:prstGeom prst="rect">
            <a:avLst/>
          </a:prstGeom>
        </p:spPr>
        <p:txBody>
          <a:bodyPr wrap="square">
            <a:spAutoFit/>
          </a:bodyPr>
          <a:lstStyle/>
          <a:p>
            <a:pPr algn="just">
              <a:lnSpc>
                <a:spcPct val="150000"/>
              </a:lnSpc>
              <a:spcBef>
                <a:spcPts val="600"/>
              </a:spcBef>
              <a:spcAft>
                <a:spcPts val="600"/>
              </a:spcAft>
            </a:pP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Ngoài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thang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Celsius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nhiều</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nước</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còn</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dùng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thang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Fahrenheit,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gọi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để</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trong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dự</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bảo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thời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tiết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Muốn</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tính</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xem</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x</a:t>
            </a:r>
            <a:r>
              <a:rPr lang="fr-FR" sz="3600" baseline="300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 ta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dùng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thức</a:t>
            </a:r>
            <a:r>
              <a:rPr lang="fr-FR"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T(x) = 1,8x + 32</a:t>
            </a:r>
            <a:endParaRPr lang="en-US" sz="36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Chẳng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hạn</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0</a:t>
            </a:r>
            <a:r>
              <a:rPr lang="fr-FR" sz="3600" baseline="30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T(0</a:t>
            </a:r>
            <a:r>
              <a:rPr lang="fr-FR"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 32</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baseline="300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F</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Hỏi</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0</a:t>
            </a:r>
            <a:r>
              <a:rPr lang="en-US" sz="3600" baseline="30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F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Bef>
                <a:spcPts val="600"/>
              </a:spcBef>
              <a:spcAft>
                <a:spcPts val="600"/>
              </a:spcAft>
            </a:pP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vào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một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ngày</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mùa</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hè</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ở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Hà</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Nội</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là</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35</a:t>
            </a:r>
            <a:r>
              <a:rPr lang="en-US" sz="3600" baseline="30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đó</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a:t>
            </a:r>
            <a:endParaRPr lang="en-US" sz="36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vào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một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ngày</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mùa</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đông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ở New York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Mĩ</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là</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41</a:t>
            </a:r>
            <a:r>
              <a:rPr lang="en-US" sz="3600" baseline="30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F.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đó</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a:t>
            </a:r>
            <a:endParaRPr lang="en-US" sz="36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7400" y="4381500"/>
            <a:ext cx="3048000" cy="2036815"/>
          </a:xfrm>
          <a:prstGeom prst="rect">
            <a:avLst/>
          </a:prstGeom>
        </p:spPr>
      </p:pic>
    </p:spTree>
    <p:extLst>
      <p:ext uri="{BB962C8B-B14F-4D97-AF65-F5344CB8AC3E}">
        <p14:creationId xmlns:p14="http://schemas.microsoft.com/office/powerpoint/2010/main" val="3519120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8121610" y="166674"/>
            <a:ext cx="1968579" cy="1267271"/>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
        <p:nvSpPr>
          <p:cNvPr id="4" name="Rectangle 3"/>
          <p:cNvSpPr/>
          <p:nvPr/>
        </p:nvSpPr>
        <p:spPr>
          <a:xfrm>
            <a:off x="1447800" y="1544958"/>
            <a:ext cx="16002000" cy="563231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a) Để biết </a:t>
            </a:r>
            <a:r>
              <a:rPr lang="vi-VN" sz="4000" dirty="0" smtClean="0">
                <a:latin typeface="Arial" panose="020B0604020202020204" pitchFamily="34" charset="0"/>
                <a:cs typeface="Arial" panose="020B0604020202020204" pitchFamily="34" charset="0"/>
              </a:rPr>
              <a:t>0</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a:t>
            </a:r>
            <a:r>
              <a:rPr lang="vi-VN" sz="4000" dirty="0">
                <a:latin typeface="Arial" panose="020B0604020202020204" pitchFamily="34" charset="0"/>
                <a:cs typeface="Arial" panose="020B0604020202020204" pitchFamily="34" charset="0"/>
              </a:rPr>
              <a:t>tương ứng với bao nhiêu độ C, ta có:</a:t>
            </a:r>
          </a:p>
          <a:p>
            <a:pPr algn="just">
              <a:lnSpc>
                <a:spcPct val="150000"/>
              </a:lnSpc>
            </a:pPr>
            <a:r>
              <a:rPr lang="vi-VN" sz="4000" dirty="0">
                <a:latin typeface="Arial" panose="020B0604020202020204" pitchFamily="34" charset="0"/>
                <a:cs typeface="Arial" panose="020B0604020202020204" pitchFamily="34" charset="0"/>
              </a:rPr>
              <a:t>T(x) = </a:t>
            </a:r>
            <a:r>
              <a:rPr lang="vi-VN" sz="4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1,8x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17,78</a:t>
            </a:r>
          </a:p>
          <a:p>
            <a:pPr algn="just">
              <a:lnSpc>
                <a:spcPct val="150000"/>
              </a:lnSpc>
            </a:pPr>
            <a:r>
              <a:rPr lang="vi-VN" sz="4000" dirty="0">
                <a:latin typeface="Arial" panose="020B0604020202020204" pitchFamily="34" charset="0"/>
                <a:cs typeface="Arial" panose="020B0604020202020204" pitchFamily="34" charset="0"/>
              </a:rPr>
              <a:t>Vậy </a:t>
            </a:r>
            <a:r>
              <a:rPr lang="vi-VN" sz="4000" dirty="0" smtClean="0">
                <a:latin typeface="Arial" panose="020B0604020202020204" pitchFamily="34" charset="0"/>
                <a:cs typeface="Arial" panose="020B0604020202020204" pitchFamily="34" charset="0"/>
              </a:rPr>
              <a:t>0</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a:t>
            </a:r>
            <a:r>
              <a:rPr lang="vi-VN" sz="4000" dirty="0">
                <a:latin typeface="Arial" panose="020B0604020202020204" pitchFamily="34" charset="0"/>
                <a:cs typeface="Arial" panose="020B0604020202020204" pitchFamily="34" charset="0"/>
              </a:rPr>
              <a:t>tương ứng với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17,78 </a:t>
            </a:r>
            <a:r>
              <a:rPr lang="vi-VN" sz="4000" dirty="0">
                <a:latin typeface="Arial" panose="020B0604020202020204" pitchFamily="34" charset="0"/>
                <a:cs typeface="Arial" panose="020B0604020202020204" pitchFamily="34" charset="0"/>
              </a:rPr>
              <a:t>độ C.</a:t>
            </a:r>
          </a:p>
          <a:p>
            <a:pPr algn="just">
              <a:lnSpc>
                <a:spcPct val="150000"/>
              </a:lnSpc>
            </a:pPr>
            <a:r>
              <a:rPr lang="vi-VN" sz="4000" dirty="0">
                <a:latin typeface="Arial" panose="020B0604020202020204" pitchFamily="34" charset="0"/>
                <a:cs typeface="Arial" panose="020B0604020202020204" pitchFamily="34" charset="0"/>
              </a:rPr>
              <a:t>b) Muốn tính </a:t>
            </a:r>
            <a:r>
              <a:rPr lang="vi-VN" sz="4000" dirty="0" smtClean="0">
                <a:latin typeface="Arial" panose="020B0604020202020204" pitchFamily="34" charset="0"/>
                <a:cs typeface="Arial" panose="020B0604020202020204" pitchFamily="34" charset="0"/>
              </a:rPr>
              <a:t>35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C </a:t>
            </a:r>
            <a:r>
              <a:rPr lang="vi-VN" sz="4000" dirty="0">
                <a:latin typeface="Arial" panose="020B0604020202020204" pitchFamily="34" charset="0"/>
                <a:cs typeface="Arial" panose="020B0604020202020204" pitchFamily="34" charset="0"/>
              </a:rPr>
              <a:t>tương ứng với bao nhiêu độ F, ta thay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35 </a:t>
            </a:r>
            <a:r>
              <a:rPr lang="vi-VN" sz="4000" dirty="0">
                <a:latin typeface="Arial" panose="020B0604020202020204" pitchFamily="34" charset="0"/>
                <a:cs typeface="Arial" panose="020B0604020202020204" pitchFamily="34" charset="0"/>
              </a:rPr>
              <a:t>vào biểu thức T(x</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T(35)</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1,8</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.35</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95</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Vậy</a:t>
            </a:r>
            <a:r>
              <a:rPr lang="en-US" sz="4000" dirty="0" smtClean="0">
                <a:latin typeface="Arial" panose="020B0604020202020204" pitchFamily="34" charset="0"/>
                <a:cs typeface="Arial" panose="020B0604020202020204" pitchFamily="34" charset="0"/>
              </a:rPr>
              <a:t> 35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C tương </a:t>
            </a:r>
            <a:r>
              <a:rPr lang="vi-VN" sz="4000" dirty="0">
                <a:latin typeface="Arial" panose="020B0604020202020204" pitchFamily="34" charset="0"/>
                <a:cs typeface="Arial" panose="020B0604020202020204" pitchFamily="34" charset="0"/>
              </a:rPr>
              <a:t>ứng với </a:t>
            </a:r>
            <a:r>
              <a:rPr lang="vi-VN" sz="4000" dirty="0" smtClean="0">
                <a:latin typeface="Arial" panose="020B0604020202020204" pitchFamily="34" charset="0"/>
                <a:cs typeface="Arial" panose="020B0604020202020204" pitchFamily="34" charset="0"/>
              </a:rPr>
              <a:t>95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a:t>
            </a:r>
            <a:r>
              <a:rPr lang="en-US"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sp>
        <p:nvSpPr>
          <p:cNvPr id="9" name="Rectangle 8"/>
          <p:cNvSpPr/>
          <p:nvPr/>
        </p:nvSpPr>
        <p:spPr>
          <a:xfrm>
            <a:off x="1447800" y="7028156"/>
            <a:ext cx="12877800"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 Để biết </a:t>
            </a:r>
            <a:r>
              <a:rPr lang="vi-VN" sz="4000" dirty="0" smtClean="0">
                <a:latin typeface="Arial" panose="020B0604020202020204" pitchFamily="34" charset="0"/>
                <a:cs typeface="Arial" panose="020B0604020202020204" pitchFamily="34" charset="0"/>
              </a:rPr>
              <a:t>41</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a:t>
            </a:r>
            <a:r>
              <a:rPr lang="vi-VN" sz="4000" dirty="0">
                <a:latin typeface="Arial" panose="020B0604020202020204" pitchFamily="34" charset="0"/>
                <a:cs typeface="Arial" panose="020B0604020202020204" pitchFamily="34" charset="0"/>
              </a:rPr>
              <a:t>tương ứng với bao nhiêu độ C, ta có:</a:t>
            </a:r>
          </a:p>
          <a:p>
            <a:pPr algn="just">
              <a:lnSpc>
                <a:spcPct val="150000"/>
              </a:lnSpc>
            </a:pPr>
            <a:r>
              <a:rPr lang="vi-VN" sz="4000" dirty="0">
                <a:latin typeface="Arial" panose="020B0604020202020204" pitchFamily="34" charset="0"/>
                <a:cs typeface="Arial" panose="020B0604020202020204" pitchFamily="34" charset="0"/>
              </a:rPr>
              <a:t>T(x</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41</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41</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1,8x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x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5</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Vậy </a:t>
            </a:r>
            <a:r>
              <a:rPr lang="vi-VN" sz="4000" dirty="0" smtClean="0">
                <a:latin typeface="Arial" panose="020B0604020202020204" pitchFamily="34" charset="0"/>
                <a:cs typeface="Arial" panose="020B0604020202020204" pitchFamily="34" charset="0"/>
              </a:rPr>
              <a:t>41</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tương </a:t>
            </a:r>
            <a:r>
              <a:rPr lang="vi-VN" sz="4000" dirty="0">
                <a:latin typeface="Arial" panose="020B0604020202020204" pitchFamily="34" charset="0"/>
                <a:cs typeface="Arial" panose="020B0604020202020204" pitchFamily="34" charset="0"/>
              </a:rPr>
              <a:t>ứng với </a:t>
            </a:r>
            <a:r>
              <a:rPr lang="vi-VN" sz="4000" dirty="0" smtClean="0">
                <a:latin typeface="Arial" panose="020B0604020202020204" pitchFamily="34" charset="0"/>
                <a:cs typeface="Arial" panose="020B0604020202020204" pitchFamily="34" charset="0"/>
              </a:rPr>
              <a:t>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C</a:t>
            </a:r>
            <a:r>
              <a:rPr lang="vi-VN" sz="4000" dirty="0">
                <a:latin typeface="Arial" panose="020B0604020202020204" pitchFamily="34" charset="0"/>
                <a:cs typeface="Arial" panose="020B0604020202020204" pitchFamily="34" charset="0"/>
              </a:rPr>
              <a:t>.</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487401" y="800309"/>
            <a:ext cx="3962399" cy="363127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2200" y="6057900"/>
            <a:ext cx="3352800" cy="3352800"/>
          </a:xfrm>
          <a:prstGeom prst="rect">
            <a:avLst/>
          </a:prstGeom>
        </p:spPr>
      </p:pic>
    </p:spTree>
    <p:extLst>
      <p:ext uri="{BB962C8B-B14F-4D97-AF65-F5344CB8AC3E}">
        <p14:creationId xmlns:p14="http://schemas.microsoft.com/office/powerpoint/2010/main" val="2684849341"/>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dissolve">
                                      <p:cBhvr>
                                        <p:cTn id="24" dur="500"/>
                                        <p:tgtEl>
                                          <p:spTgt spid="4">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99411" y="557345"/>
            <a:ext cx="2665956" cy="3695280"/>
          </a:xfrm>
          <a:prstGeom prst="rect">
            <a:avLst/>
          </a:prstGeom>
        </p:spPr>
        <p:txBody>
          <a:bodyPr lIns="50800" tIns="50800" rIns="50800" bIns="50800" rtlCol="0" anchor="ctr"/>
          <a:lstStyle/>
          <a:p>
            <a:pPr algn="ctr">
              <a:lnSpc>
                <a:spcPts val="2659"/>
              </a:lnSpc>
            </a:pPr>
            <a:endParaRPr/>
          </a:p>
        </p:txBody>
      </p:sp>
      <p:grpSp>
        <p:nvGrpSpPr>
          <p:cNvPr id="27" name="Group 26"/>
          <p:cNvGrpSpPr/>
          <p:nvPr/>
        </p:nvGrpSpPr>
        <p:grpSpPr>
          <a:xfrm>
            <a:off x="990600" y="419100"/>
            <a:ext cx="6006567" cy="1295398"/>
            <a:chOff x="1199411" y="800101"/>
            <a:chExt cx="6006567" cy="1295398"/>
          </a:xfrm>
        </p:grpSpPr>
        <p:sp>
          <p:nvSpPr>
            <p:cNvPr id="3" name="Freeform 3"/>
            <p:cNvSpPr/>
            <p:nvPr/>
          </p:nvSpPr>
          <p:spPr>
            <a:xfrm>
              <a:off x="1199411" y="800101"/>
              <a:ext cx="6006567" cy="1295398"/>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22" name="TextBox 22"/>
            <p:cNvSpPr txBox="1"/>
            <p:nvPr/>
          </p:nvSpPr>
          <p:spPr>
            <a:xfrm>
              <a:off x="1514106" y="1159327"/>
              <a:ext cx="5344887" cy="615553"/>
            </a:xfrm>
            <a:prstGeom prst="rect">
              <a:avLst/>
            </a:prstGeom>
          </p:spPr>
          <p:txBody>
            <a:bodyPr wrap="square" lIns="0" tIns="0" rIns="0" bIns="0" rtlCol="0" anchor="t">
              <a:spAutoFit/>
            </a:bodyPr>
            <a:lstStyle/>
            <a:p>
              <a:pPr algn="ctr">
                <a:spcBef>
                  <a:spcPct val="0"/>
                </a:spcBef>
              </a:pPr>
              <a:r>
                <a:rPr lang="en-US" sz="4000" b="1" dirty="0" err="1" smtClean="0">
                  <a:solidFill>
                    <a:srgbClr val="FFFFFF"/>
                  </a:solidFill>
                  <a:latin typeface="Arial" panose="020B0604020202020204" pitchFamily="34" charset="0"/>
                  <a:cs typeface="Arial" panose="020B0604020202020204" pitchFamily="34" charset="0"/>
                </a:rPr>
                <a:t>Bài</a:t>
              </a:r>
              <a:r>
                <a:rPr lang="en-US" sz="4000" b="1" dirty="0" smtClean="0">
                  <a:solidFill>
                    <a:srgbClr val="FFFFFF"/>
                  </a:solidFill>
                  <a:latin typeface="Arial" panose="020B0604020202020204" pitchFamily="34" charset="0"/>
                  <a:cs typeface="Arial" panose="020B0604020202020204" pitchFamily="34" charset="0"/>
                </a:rPr>
                <a:t> 7.22 (SGK - tr35)</a:t>
              </a:r>
              <a:endParaRPr lang="en-US" sz="4000" b="1" dirty="0">
                <a:solidFill>
                  <a:srgbClr val="FFFFFF"/>
                </a:solidFill>
                <a:latin typeface="Arial" panose="020B0604020202020204" pitchFamily="34" charset="0"/>
                <a:cs typeface="Arial" panose="020B0604020202020204" pitchFamily="34" charset="0"/>
              </a:endParaRPr>
            </a:p>
          </p:txBody>
        </p:sp>
      </p:grpSp>
      <p:sp>
        <p:nvSpPr>
          <p:cNvPr id="2" name="Rectangle 1"/>
          <p:cNvSpPr/>
          <p:nvPr/>
        </p:nvSpPr>
        <p:spPr>
          <a:xfrm>
            <a:off x="997527" y="1753105"/>
            <a:ext cx="13861474" cy="3600986"/>
          </a:xfrm>
          <a:prstGeom prst="rect">
            <a:avLst/>
          </a:prstGeom>
        </p:spPr>
        <p:txBody>
          <a:bodyPr wrap="square">
            <a:spAutoFit/>
          </a:bodyPr>
          <a:lstStyle/>
          <a:p>
            <a:pPr algn="just">
              <a:lnSpc>
                <a:spcPct val="150000"/>
              </a:lnSpc>
            </a:pPr>
            <a:r>
              <a:rPr lang="vi-VN" sz="3800" dirty="0">
                <a:latin typeface="Arial" panose="020B0604020202020204" pitchFamily="34" charset="0"/>
                <a:cs typeface="Arial" panose="020B0604020202020204" pitchFamily="34" charset="0"/>
              </a:rPr>
              <a:t>Một xe khách đi từ Hà Nội lên Yên Bái (trên đường cao tốc Hà Nội - Lào Cai) với vận tốc 60 km/h. Sau đó 25 phút, một xe du lịch cũng đi từ Hà Nội lên Yên Bái (đi cùng đường với xe khách) với vận tốc 85 km/h. Cả hai xe đều không nghỉ dọc đường</a:t>
            </a:r>
            <a:r>
              <a:rPr lang="vi-VN" sz="3800" dirty="0" smtClean="0">
                <a:latin typeface="Arial" panose="020B0604020202020204" pitchFamily="34" charset="0"/>
                <a:cs typeface="Arial" panose="020B0604020202020204" pitchFamily="34" charset="0"/>
              </a:rPr>
              <a:t>.</a:t>
            </a:r>
            <a:endParaRPr lang="vi-VN" sz="3800" dirty="0">
              <a:latin typeface="Arial" panose="020B0604020202020204" pitchFamily="34" charset="0"/>
              <a:cs typeface="Arial" panose="020B0604020202020204" pitchFamily="34" charset="0"/>
            </a:endParaRPr>
          </a:p>
        </p:txBody>
      </p:sp>
      <p:sp>
        <p:nvSpPr>
          <p:cNvPr id="5" name="Rectangle 4"/>
          <p:cNvSpPr/>
          <p:nvPr/>
        </p:nvSpPr>
        <p:spPr>
          <a:xfrm>
            <a:off x="997526" y="5322734"/>
            <a:ext cx="16743218" cy="4478149"/>
          </a:xfrm>
          <a:prstGeom prst="rect">
            <a:avLst/>
          </a:prstGeom>
        </p:spPr>
        <p:txBody>
          <a:bodyPr wrap="square">
            <a:spAutoFit/>
          </a:bodyPr>
          <a:lstStyle/>
          <a:p>
            <a:pPr lvl="0" algn="just">
              <a:lnSpc>
                <a:spcPct val="150000"/>
              </a:lnSpc>
            </a:pPr>
            <a:r>
              <a:rPr lang="vi-VN" sz="3800" dirty="0">
                <a:solidFill>
                  <a:prstClr val="black"/>
                </a:solidFill>
                <a:cs typeface="Arial" panose="020B0604020202020204" pitchFamily="34" charset="0"/>
              </a:rPr>
              <a:t>a) Gọi D(x) là đa thức biểu thị quãng đường xe du lịch đi được và K(x) là đa thức biểu thị quãng đường xe khách đi được kể từ khi xuất phát cho đến khi xe du lịch đi được x giờ. Tìm D(x) và K(x).</a:t>
            </a:r>
          </a:p>
          <a:p>
            <a:pPr lvl="0" algn="just">
              <a:lnSpc>
                <a:spcPct val="150000"/>
              </a:lnSpc>
            </a:pPr>
            <a:r>
              <a:rPr lang="vi-VN" sz="3800" dirty="0">
                <a:solidFill>
                  <a:prstClr val="black"/>
                </a:solidFill>
                <a:cs typeface="Arial" panose="020B0604020202020204" pitchFamily="34" charset="0"/>
              </a:rPr>
              <a:t>b) Chứng tỏ rằng đa thức f(x) = K(x) − D(x) có nghiệm là x = 1. Hãy giải thích ý nghĩa nghiệm x = 1 của đa thức f(x).</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033177" y="1714498"/>
            <a:ext cx="2960344" cy="3604772"/>
          </a:xfrm>
          <a:prstGeom prst="rect">
            <a:avLst/>
          </a:prstGeom>
          <a:ln>
            <a:noFill/>
          </a:ln>
          <a:effectLst>
            <a:softEdge rad="112500"/>
          </a:effectLst>
        </p:spPr>
      </p:pic>
      <p:grpSp>
        <p:nvGrpSpPr>
          <p:cNvPr id="11" name="Google Shape;1034;p39"/>
          <p:cNvGrpSpPr/>
          <p:nvPr/>
        </p:nvGrpSpPr>
        <p:grpSpPr>
          <a:xfrm>
            <a:off x="11350984" y="420377"/>
            <a:ext cx="762000" cy="1332728"/>
            <a:chOff x="4288050" y="738650"/>
            <a:chExt cx="567900" cy="993250"/>
          </a:xfrm>
        </p:grpSpPr>
        <p:sp>
          <p:nvSpPr>
            <p:cNvPr id="12" name="Google Shape;1035;p39"/>
            <p:cNvSpPr/>
            <p:nvPr/>
          </p:nvSpPr>
          <p:spPr>
            <a:xfrm rot="10800000" flipH="1">
              <a:off x="4288050" y="1164000"/>
              <a:ext cx="567900" cy="567900"/>
            </a:xfrm>
            <a:prstGeom prst="ellipse">
              <a:avLst/>
            </a:prstGeom>
            <a:solidFill>
              <a:srgbClr val="EFEFE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smtClean="0">
                <a:ln>
                  <a:noFill/>
                </a:ln>
                <a:solidFill>
                  <a:srgbClr val="000000"/>
                </a:solidFill>
                <a:effectLst/>
                <a:uLnTx/>
                <a:uFillTx/>
                <a:ea typeface="Calibri"/>
                <a:cs typeface="Calibri"/>
                <a:sym typeface="Calibri"/>
              </a:endParaRPr>
            </a:p>
          </p:txBody>
        </p:sp>
        <p:sp>
          <p:nvSpPr>
            <p:cNvPr id="13" name="Google Shape;1036;p39"/>
            <p:cNvSpPr/>
            <p:nvPr/>
          </p:nvSpPr>
          <p:spPr>
            <a:xfrm>
              <a:off x="4307825" y="738650"/>
              <a:ext cx="528353" cy="773907"/>
            </a:xfrm>
            <a:custGeom>
              <a:avLst/>
              <a:gdLst/>
              <a:ahLst/>
              <a:cxnLst/>
              <a:rect l="l" t="t" r="r" b="b"/>
              <a:pathLst>
                <a:path w="3295" h="4816" extrusionOk="0">
                  <a:moveTo>
                    <a:pt x="1647" y="0"/>
                  </a:moveTo>
                  <a:cubicBezTo>
                    <a:pt x="737" y="0"/>
                    <a:pt x="0" y="738"/>
                    <a:pt x="0" y="1648"/>
                  </a:cubicBezTo>
                  <a:cubicBezTo>
                    <a:pt x="0" y="2558"/>
                    <a:pt x="1647" y="4816"/>
                    <a:pt x="1647" y="4816"/>
                  </a:cubicBezTo>
                  <a:cubicBezTo>
                    <a:pt x="1647" y="4816"/>
                    <a:pt x="3295" y="2558"/>
                    <a:pt x="3295" y="1648"/>
                  </a:cubicBezTo>
                  <a:cubicBezTo>
                    <a:pt x="3295" y="738"/>
                    <a:pt x="2558" y="0"/>
                    <a:pt x="1647" y="0"/>
                  </a:cubicBezTo>
                  <a:close/>
                  <a:moveTo>
                    <a:pt x="763" y="1624"/>
                  </a:moveTo>
                  <a:cubicBezTo>
                    <a:pt x="763" y="1136"/>
                    <a:pt x="1159" y="740"/>
                    <a:pt x="1647" y="740"/>
                  </a:cubicBezTo>
                  <a:cubicBezTo>
                    <a:pt x="2136" y="740"/>
                    <a:pt x="2532" y="1136"/>
                    <a:pt x="2532" y="1624"/>
                  </a:cubicBezTo>
                  <a:cubicBezTo>
                    <a:pt x="2532" y="1629"/>
                    <a:pt x="2532" y="1629"/>
                    <a:pt x="2532" y="1629"/>
                  </a:cubicBezTo>
                  <a:cubicBezTo>
                    <a:pt x="2529" y="2115"/>
                    <a:pt x="2134" y="2509"/>
                    <a:pt x="1647" y="2509"/>
                  </a:cubicBezTo>
                  <a:cubicBezTo>
                    <a:pt x="1161" y="2509"/>
                    <a:pt x="766" y="2115"/>
                    <a:pt x="763" y="1629"/>
                  </a:cubicBezTo>
                  <a:lnTo>
                    <a:pt x="763" y="1624"/>
                  </a:lnTo>
                  <a:close/>
                </a:path>
              </a:pathLst>
            </a:custGeom>
            <a:solidFill>
              <a:srgbClr val="6A69F6"/>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smtClean="0">
                <a:ln>
                  <a:noFill/>
                </a:ln>
                <a:solidFill>
                  <a:srgbClr val="000000"/>
                </a:solidFill>
                <a:effectLst/>
                <a:uLnTx/>
                <a:uFillTx/>
                <a:ea typeface="Calibri"/>
                <a:cs typeface="Calibri"/>
                <a:sym typeface="Calibri"/>
              </a:endParaRPr>
            </a:p>
          </p:txBody>
        </p:sp>
      </p:grpSp>
    </p:spTree>
    <p:extLst>
      <p:ext uri="{BB962C8B-B14F-4D97-AF65-F5344CB8AC3E}">
        <p14:creationId xmlns:p14="http://schemas.microsoft.com/office/powerpoint/2010/main" val="1235371396"/>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8121610" y="459195"/>
            <a:ext cx="1968579" cy="1267271"/>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219200" y="1842761"/>
                <a:ext cx="7532536" cy="4440575"/>
              </a:xfrm>
              <a:prstGeom prst="rect">
                <a:avLst/>
              </a:prstGeom>
            </p:spPr>
            <p:txBody>
              <a:bodyPr wrap="square">
                <a:spAutoFit/>
              </a:bodyPr>
              <a:lstStyle/>
              <a:p>
                <a:pPr algn="just">
                  <a:lnSpc>
                    <a:spcPct val="130000"/>
                  </a:lnSpc>
                  <a:spcBef>
                    <a:spcPts val="600"/>
                  </a:spcBef>
                  <a:spcAft>
                    <a:spcPts val="6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Đổi</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a:effectLst/>
                    <a:latin typeface="Arial" panose="020B0604020202020204" pitchFamily="34" charset="0"/>
                    <a:ea typeface="Calibri" panose="020F0502020204030204" pitchFamily="34" charset="0"/>
                    <a:cs typeface="Arial" panose="020B0604020202020204" pitchFamily="34" charset="0"/>
                  </a:rPr>
                  <a:t>25 </a:t>
                </a:r>
                <a:r>
                  <a:rPr lang="fr-FR" sz="4000" dirty="0" err="1">
                    <a:effectLst/>
                    <a:latin typeface="Arial" panose="020B0604020202020204" pitchFamily="34" charset="0"/>
                    <a:ea typeface="Calibri" panose="020F0502020204030204" pitchFamily="34" charset="0"/>
                    <a:cs typeface="Arial" panose="020B0604020202020204" pitchFamily="34" charset="0"/>
                  </a:rPr>
                  <a:t>phút</a:t>
                </a:r>
                <a:r>
                  <a:rPr lang="fr-FR"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effectLst/>
                            <a:latin typeface="Cambria Math"/>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5</m:t>
                        </m:r>
                      </m:num>
                      <m:den>
                        <m:r>
                          <a:rPr lang="fr-FR" sz="4000" i="1">
                            <a:effectLst/>
                            <a:latin typeface="Cambria Math" panose="02040503050406030204" pitchFamily="18" charset="0"/>
                            <a:ea typeface="Calibri" panose="020F0502020204030204" pitchFamily="34" charset="0"/>
                            <a:cs typeface="Arial" panose="020B0604020202020204" pitchFamily="34" charset="0"/>
                          </a:rPr>
                          <m:t>12</m:t>
                        </m:r>
                      </m:den>
                    </m:f>
                  </m:oMath>
                </a14:m>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giờ</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fr-FR" sz="4000" dirty="0" smtClean="0">
                    <a:effectLst/>
                    <a:latin typeface="Arial" panose="020B0604020202020204" pitchFamily="34" charset="0"/>
                    <a:ea typeface="Calibri" panose="020F0502020204030204" pitchFamily="34" charset="0"/>
                    <a:cs typeface="Arial" panose="020B0604020202020204" pitchFamily="34" charset="0"/>
                  </a:rPr>
                  <a:t>Theo </a:t>
                </a:r>
                <a:r>
                  <a:rPr lang="fr-FR" sz="4000" dirty="0" err="1">
                    <a:effectLst/>
                    <a:latin typeface="Arial" panose="020B0604020202020204" pitchFamily="34" charset="0"/>
                    <a:ea typeface="Calibri" panose="020F0502020204030204" pitchFamily="34" charset="0"/>
                    <a:cs typeface="Arial" panose="020B0604020202020204" pitchFamily="34" charset="0"/>
                  </a:rPr>
                  <a:t>đề</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bài</a:t>
                </a:r>
                <a:r>
                  <a:rPr lang="fr-FR" sz="4000" dirty="0">
                    <a:effectLst/>
                    <a:latin typeface="Arial" panose="020B0604020202020204" pitchFamily="34" charset="0"/>
                    <a:ea typeface="Calibri" panose="020F0502020204030204" pitchFamily="34" charset="0"/>
                    <a:cs typeface="Arial" panose="020B0604020202020204" pitchFamily="34" charset="0"/>
                  </a:rPr>
                  <a:t>, ta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smtClean="0">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D(x) = 85x</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K(x) = 60</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5</m:t>
                        </m:r>
                      </m:num>
                      <m:den>
                        <m:r>
                          <a:rPr lang="en-US" sz="4000" i="1">
                            <a:effectLst/>
                            <a:latin typeface="Cambria Math" panose="02040503050406030204" pitchFamily="18" charset="0"/>
                            <a:ea typeface="Calibri" panose="020F0502020204030204" pitchFamily="34" charset="0"/>
                            <a:cs typeface="Arial" panose="020B0604020202020204" pitchFamily="34" charset="0"/>
                          </a:rPr>
                          <m:t>12</m:t>
                        </m:r>
                      </m:den>
                    </m:f>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+ 60x = 60x + 25</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19200" y="1842761"/>
                <a:ext cx="7532536" cy="4440575"/>
              </a:xfrm>
              <a:prstGeom prst="rect">
                <a:avLst/>
              </a:prstGeom>
              <a:blipFill rotWithShape="0">
                <a:blip r:embed="rId2"/>
                <a:stretch>
                  <a:fillRect l="-2832" b="-274"/>
                </a:stretch>
              </a:blipFill>
            </p:spPr>
            <p:txBody>
              <a:bodyPr/>
              <a:lstStyle/>
              <a:p>
                <a:r>
                  <a:rPr lang="en-US">
                    <a:noFill/>
                  </a:rPr>
                  <a:t> </a:t>
                </a:r>
              </a:p>
            </p:txBody>
          </p:sp>
        </mc:Fallback>
      </mc:AlternateContent>
      <p:sp>
        <p:nvSpPr>
          <p:cNvPr id="5" name="Rectangle 4"/>
          <p:cNvSpPr/>
          <p:nvPr/>
        </p:nvSpPr>
        <p:spPr>
          <a:xfrm>
            <a:off x="8901545" y="2024241"/>
            <a:ext cx="8727716" cy="7263527"/>
          </a:xfrm>
          <a:prstGeom prst="rect">
            <a:avLst/>
          </a:prstGeom>
        </p:spPr>
        <p:txBody>
          <a:bodyPr wrap="square">
            <a:spAutoFit/>
          </a:bodyPr>
          <a:lstStyle/>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b) f(x) = K(x) </a:t>
            </a:r>
            <a:r>
              <a:rPr lang="en-US" sz="4000" smtClean="0">
                <a:latin typeface="Arial" panose="020B0604020202020204" pitchFamily="34" charset="0"/>
                <a:ea typeface="Calibri" panose="020F0502020204030204" pitchFamily="34" charset="0"/>
                <a:cs typeface="Arial" panose="020B0604020202020204" pitchFamily="34" charset="0"/>
              </a:rPr>
              <a:t>- D(x)</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 60x + 25 - 85x</a:t>
            </a: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 -25x + 25 </a:t>
            </a:r>
          </a:p>
          <a:p>
            <a:pPr algn="just">
              <a:lnSpc>
                <a:spcPct val="130000"/>
              </a:lnSpc>
              <a:spcBef>
                <a:spcPts val="600"/>
              </a:spcBef>
              <a:spcAft>
                <a:spcPts val="600"/>
              </a:spcAft>
            </a:pPr>
            <a:r>
              <a:rPr lang="fr-FR" sz="4000" dirty="0" err="1" smtClean="0">
                <a:effectLst/>
                <a:latin typeface="Arial" panose="020B0604020202020204" pitchFamily="34" charset="0"/>
                <a:ea typeface="Calibri" panose="020F0502020204030204" pitchFamily="34" charset="0"/>
                <a:cs typeface="Arial" panose="020B0604020202020204" pitchFamily="34" charset="0"/>
              </a:rPr>
              <a:t>Thay</a:t>
            </a:r>
            <a:r>
              <a:rPr lang="fr-FR" sz="4000" dirty="0" smtClean="0">
                <a:effectLst/>
                <a:latin typeface="Arial" panose="020B0604020202020204" pitchFamily="34" charset="0"/>
                <a:ea typeface="Calibri" panose="020F0502020204030204" pitchFamily="34" charset="0"/>
                <a:cs typeface="Arial" panose="020B0604020202020204" pitchFamily="34" charset="0"/>
              </a:rPr>
              <a:t> x = 1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vào</a:t>
            </a:r>
            <a:r>
              <a:rPr lang="fr-FR" sz="4000" dirty="0" smtClean="0">
                <a:effectLst/>
                <a:latin typeface="Arial" panose="020B0604020202020204" pitchFamily="34" charset="0"/>
                <a:ea typeface="Calibri" panose="020F0502020204030204" pitchFamily="34" charset="0"/>
                <a:cs typeface="Arial" panose="020B0604020202020204" pitchFamily="34" charset="0"/>
              </a:rPr>
              <a:t> f(x), </a:t>
            </a:r>
            <a:r>
              <a:rPr lang="fr-FR" sz="4000" dirty="0">
                <a:effectLst/>
                <a:latin typeface="Arial" panose="020B0604020202020204" pitchFamily="34" charset="0"/>
                <a:ea typeface="Calibri" panose="020F0502020204030204" pitchFamily="34" charset="0"/>
                <a:cs typeface="Arial" panose="020B0604020202020204" pitchFamily="34" charset="0"/>
              </a:rPr>
              <a:t>ta </a:t>
            </a:r>
            <a:r>
              <a:rPr lang="fr-FR" sz="4000" dirty="0" err="1">
                <a:effectLst/>
                <a:latin typeface="Arial" panose="020B0604020202020204" pitchFamily="34" charset="0"/>
                <a:ea typeface="Calibri" panose="020F0502020204030204" pitchFamily="34" charset="0"/>
                <a:cs typeface="Arial" panose="020B0604020202020204" pitchFamily="34" charset="0"/>
              </a:rPr>
              <a:t>được</a:t>
            </a:r>
            <a:r>
              <a:rPr lang="fr-FR"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f(1) = -25. 1 + 25 = 0</a:t>
            </a:r>
          </a:p>
          <a:p>
            <a:pPr algn="just">
              <a:lnSpc>
                <a:spcPct val="130000"/>
              </a:lnSpc>
              <a:spcBef>
                <a:spcPts val="600"/>
              </a:spcBef>
              <a:spcAft>
                <a:spcPts val="600"/>
              </a:spcAft>
            </a:pPr>
            <a:r>
              <a:rPr lang="en-US" sz="40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đa</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f(x) = K(x) - D(x)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có</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nghiệm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là</a:t>
            </a:r>
            <a:r>
              <a:rPr lang="en-US" sz="4000" dirty="0" smtClean="0">
                <a:effectLst/>
                <a:latin typeface="Arial" panose="020B0604020202020204" pitchFamily="34" charset="0"/>
                <a:ea typeface="Calibri" panose="020F0502020204030204" pitchFamily="34" charset="0"/>
                <a:cs typeface="Arial" panose="020B0604020202020204" pitchFamily="34" charset="0"/>
              </a:rPr>
              <a:t> x = 1,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tức</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là</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khi</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xe</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giờ</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gặp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6" name="Picture 5"/>
          <p:cNvPicPr>
            <a:picLocks noChangeAspect="1"/>
          </p:cNvPicPr>
          <p:nvPr/>
        </p:nvPicPr>
        <p:blipFill>
          <a:blip r:embed="rId3"/>
          <a:stretch>
            <a:fillRect/>
          </a:stretch>
        </p:blipFill>
        <p:spPr>
          <a:xfrm>
            <a:off x="2326028" y="6162316"/>
            <a:ext cx="4554289" cy="3733992"/>
          </a:xfrm>
          <a:prstGeom prst="rect">
            <a:avLst/>
          </a:prstGeom>
        </p:spPr>
      </p:pic>
    </p:spTree>
    <p:extLst>
      <p:ext uri="{BB962C8B-B14F-4D97-AF65-F5344CB8AC3E}">
        <p14:creationId xmlns:p14="http://schemas.microsoft.com/office/powerpoint/2010/main" val="348106089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765125" y="1717762"/>
            <a:ext cx="7594620" cy="1963409"/>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4" name="TextBox 4"/>
          <p:cNvSpPr txBox="1"/>
          <p:nvPr/>
        </p:nvSpPr>
        <p:spPr>
          <a:xfrm>
            <a:off x="9778981" y="1266401"/>
            <a:ext cx="3138714" cy="5092775"/>
          </a:xfrm>
          <a:prstGeom prst="rect">
            <a:avLst/>
          </a:prstGeom>
        </p:spPr>
        <p:txBody>
          <a:bodyPr lIns="50800" tIns="50800" rIns="50800" bIns="50800" rtlCol="0" anchor="ctr"/>
          <a:lstStyle/>
          <a:p>
            <a:pPr algn="ctr">
              <a:lnSpc>
                <a:spcPts val="2659"/>
              </a:lnSpc>
            </a:pPr>
            <a:endParaRPr/>
          </a:p>
        </p:txBody>
      </p:sp>
      <p:sp>
        <p:nvSpPr>
          <p:cNvPr id="6" name="Freeform 6"/>
          <p:cNvSpPr/>
          <p:nvPr/>
        </p:nvSpPr>
        <p:spPr>
          <a:xfrm>
            <a:off x="9765125" y="4271573"/>
            <a:ext cx="7594620" cy="1963409"/>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7" name="TextBox 7"/>
          <p:cNvSpPr txBox="1"/>
          <p:nvPr/>
        </p:nvSpPr>
        <p:spPr>
          <a:xfrm>
            <a:off x="9778980" y="3822238"/>
            <a:ext cx="3138714" cy="5092775"/>
          </a:xfrm>
          <a:prstGeom prst="rect">
            <a:avLst/>
          </a:prstGeom>
        </p:spPr>
        <p:txBody>
          <a:bodyPr lIns="50800" tIns="50800" rIns="50800" bIns="50800" rtlCol="0" anchor="ctr"/>
          <a:lstStyle/>
          <a:p>
            <a:pPr algn="ctr">
              <a:lnSpc>
                <a:spcPts val="2659"/>
              </a:lnSpc>
            </a:pPr>
            <a:endParaRPr/>
          </a:p>
        </p:txBody>
      </p:sp>
      <p:sp>
        <p:nvSpPr>
          <p:cNvPr id="9" name="Freeform 9"/>
          <p:cNvSpPr/>
          <p:nvPr/>
        </p:nvSpPr>
        <p:spPr>
          <a:xfrm>
            <a:off x="9765125" y="6830429"/>
            <a:ext cx="7594620" cy="1963409"/>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10" name="TextBox 10"/>
          <p:cNvSpPr txBox="1"/>
          <p:nvPr/>
        </p:nvSpPr>
        <p:spPr>
          <a:xfrm>
            <a:off x="9778980" y="6378076"/>
            <a:ext cx="3138714" cy="5092775"/>
          </a:xfrm>
          <a:prstGeom prst="rect">
            <a:avLst/>
          </a:prstGeom>
        </p:spPr>
        <p:txBody>
          <a:bodyPr lIns="50800" tIns="50800" rIns="50800" bIns="50800" rtlCol="0" anchor="ctr"/>
          <a:lstStyle/>
          <a:p>
            <a:pPr algn="ctr">
              <a:lnSpc>
                <a:spcPts val="2659"/>
              </a:lnSpc>
            </a:pPr>
            <a:endParaRPr/>
          </a:p>
        </p:txBody>
      </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99410" y="5778198"/>
            <a:ext cx="4630615" cy="5218931"/>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52724" y="5778198"/>
            <a:ext cx="645250" cy="5218931"/>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520672" y="5778198"/>
            <a:ext cx="645250" cy="5218931"/>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6221490" y="8245329"/>
            <a:ext cx="5218931" cy="284669"/>
          </a:xfrm>
          <a:prstGeom prst="rect">
            <a:avLst/>
          </a:prstGeom>
        </p:spPr>
      </p:pic>
      <p:sp>
        <p:nvSpPr>
          <p:cNvPr id="21" name="TextBox 21"/>
          <p:cNvSpPr txBox="1"/>
          <p:nvPr/>
        </p:nvSpPr>
        <p:spPr>
          <a:xfrm>
            <a:off x="1620982" y="1266401"/>
            <a:ext cx="6176593" cy="3046988"/>
          </a:xfrm>
          <a:prstGeom prst="rect">
            <a:avLst/>
          </a:prstGeom>
        </p:spPr>
        <p:txBody>
          <a:bodyPr wrap="square" lIns="0" tIns="0" rIns="0" bIns="0" rtlCol="0" anchor="t">
            <a:spAutoFit/>
          </a:bodyPr>
          <a:lstStyle/>
          <a:p>
            <a:pPr algn="ctr">
              <a:lnSpc>
                <a:spcPct val="150000"/>
              </a:lnSpc>
              <a:spcBef>
                <a:spcPct val="0"/>
              </a:spcBef>
            </a:pPr>
            <a:r>
              <a:rPr lang="en-US" sz="6600" b="1" dirty="0" smtClean="0">
                <a:solidFill>
                  <a:srgbClr val="8C3839"/>
                </a:solidFill>
                <a:latin typeface="Arial" panose="020B0604020202020204" pitchFamily="34" charset="0"/>
                <a:cs typeface="Arial" panose="020B0604020202020204" pitchFamily="34" charset="0"/>
              </a:rPr>
              <a:t>HƯỚNG DẪN VỀ NHÀ</a:t>
            </a:r>
            <a:endParaRPr lang="en-US" sz="6600" b="1" dirty="0">
              <a:solidFill>
                <a:srgbClr val="8C3839"/>
              </a:solidFill>
              <a:latin typeface="Arial" panose="020B0604020202020204" pitchFamily="34" charset="0"/>
              <a:cs typeface="Arial" panose="020B0604020202020204" pitchFamily="34" charset="0"/>
            </a:endParaRPr>
          </a:p>
        </p:txBody>
      </p:sp>
      <p:sp>
        <p:nvSpPr>
          <p:cNvPr id="27" name="TextBox 26"/>
          <p:cNvSpPr txBox="1"/>
          <p:nvPr/>
        </p:nvSpPr>
        <p:spPr>
          <a:xfrm>
            <a:off x="10363200" y="2095500"/>
            <a:ext cx="6477000" cy="982513"/>
          </a:xfrm>
          <a:prstGeom prst="rect">
            <a:avLst/>
          </a:prstGeom>
          <a:noFill/>
        </p:spPr>
        <p:txBody>
          <a:bodyPr wrap="square" rtlCol="0">
            <a:spAutoFit/>
          </a:bodyPr>
          <a:lstStyle/>
          <a:p>
            <a:pPr algn="ctr">
              <a:lnSpc>
                <a:spcPct val="150000"/>
              </a:lnSpc>
            </a:pPr>
            <a:r>
              <a:rPr lang="en-US" sz="4400" dirty="0" err="1" smtClean="0">
                <a:solidFill>
                  <a:schemeClr val="bg1"/>
                </a:solidFill>
                <a:latin typeface="Arial" panose="020B0604020202020204" pitchFamily="34" charset="0"/>
                <a:cs typeface="Arial" panose="020B0604020202020204" pitchFamily="34" charset="0"/>
              </a:rPr>
              <a:t>Ôn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tập</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kiến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thức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đã</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học</a:t>
            </a:r>
            <a:endParaRPr lang="en-US" sz="4400"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10235581" y="4666578"/>
            <a:ext cx="6477000" cy="982513"/>
          </a:xfrm>
          <a:prstGeom prst="rect">
            <a:avLst/>
          </a:prstGeom>
          <a:noFill/>
        </p:spPr>
        <p:txBody>
          <a:bodyPr wrap="square" rtlCol="0">
            <a:spAutoFit/>
          </a:bodyPr>
          <a:lstStyle/>
          <a:p>
            <a:pPr algn="ctr">
              <a:lnSpc>
                <a:spcPct val="150000"/>
              </a:lnSpc>
            </a:pPr>
            <a:r>
              <a:rPr lang="en-US" sz="4400" dirty="0" err="1" smtClean="0">
                <a:solidFill>
                  <a:schemeClr val="bg1"/>
                </a:solidFill>
                <a:latin typeface="Arial" panose="020B0604020202020204" pitchFamily="34" charset="0"/>
                <a:cs typeface="Arial" panose="020B0604020202020204" pitchFamily="34" charset="0"/>
              </a:rPr>
              <a:t>Làm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bài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tập</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trong</a:t>
            </a:r>
            <a:r>
              <a:rPr lang="en-US" sz="4400" dirty="0" smtClean="0">
                <a:solidFill>
                  <a:schemeClr val="bg1"/>
                </a:solidFill>
                <a:latin typeface="Arial" panose="020B0604020202020204" pitchFamily="34" charset="0"/>
                <a:cs typeface="Arial" panose="020B0604020202020204" pitchFamily="34" charset="0"/>
              </a:rPr>
              <a:t> SBT</a:t>
            </a:r>
            <a:endParaRPr lang="en-US" sz="4400" dirty="0">
              <a:solidFill>
                <a:schemeClr val="bg1"/>
              </a:solidFill>
              <a:latin typeface="Arial" panose="020B0604020202020204" pitchFamily="34" charset="0"/>
              <a:cs typeface="Arial" panose="020B0604020202020204" pitchFamily="34" charset="0"/>
            </a:endParaRPr>
          </a:p>
        </p:txBody>
      </p:sp>
      <p:sp>
        <p:nvSpPr>
          <p:cNvPr id="29" name="TextBox 28"/>
          <p:cNvSpPr txBox="1"/>
          <p:nvPr/>
        </p:nvSpPr>
        <p:spPr>
          <a:xfrm>
            <a:off x="10137559" y="7192432"/>
            <a:ext cx="6818735" cy="1107996"/>
          </a:xfrm>
          <a:prstGeom prst="rect">
            <a:avLst/>
          </a:prstGeom>
          <a:noFill/>
        </p:spPr>
        <p:txBody>
          <a:bodyPr wrap="square" rtlCol="0">
            <a:spAutoFit/>
          </a:bodyPr>
          <a:lstStyle/>
          <a:p>
            <a:pPr algn="ctr">
              <a:lnSpc>
                <a:spcPct val="150000"/>
              </a:lnSpc>
            </a:pPr>
            <a:r>
              <a:rPr lang="en-US" sz="4400" dirty="0" err="1" smtClean="0">
                <a:solidFill>
                  <a:schemeClr val="bg1"/>
                </a:solidFill>
                <a:latin typeface="Arial" panose="020B0604020202020204" pitchFamily="34" charset="0"/>
                <a:cs typeface="Arial" panose="020B0604020202020204" pitchFamily="34" charset="0"/>
              </a:rPr>
              <a:t>Chuẩn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bị</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bài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sau</a:t>
            </a:r>
            <a:r>
              <a:rPr lang="en-US" sz="4400" dirty="0" smtClean="0">
                <a:solidFill>
                  <a:schemeClr val="bg1"/>
                </a:solidFill>
                <a:latin typeface="Arial" panose="020B0604020202020204" pitchFamily="34" charset="0"/>
                <a:cs typeface="Arial" panose="020B0604020202020204" pitchFamily="34" charset="0"/>
              </a:rPr>
              <a:t> - </a:t>
            </a:r>
            <a:r>
              <a:rPr lang="en-US" sz="4400" b="1" dirty="0" err="1" smtClean="0">
                <a:solidFill>
                  <a:schemeClr val="bg1"/>
                </a:solidFill>
                <a:latin typeface="Arial" panose="020B0604020202020204" pitchFamily="34" charset="0"/>
                <a:cs typeface="Arial" panose="020B0604020202020204" pitchFamily="34" charset="0"/>
              </a:rPr>
              <a:t>Bài</a:t>
            </a:r>
            <a:r>
              <a:rPr lang="en-US" sz="4400" b="1" dirty="0" smtClean="0">
                <a:solidFill>
                  <a:schemeClr val="bg1"/>
                </a:solidFill>
                <a:latin typeface="Arial" panose="020B0604020202020204" pitchFamily="34" charset="0"/>
                <a:cs typeface="Arial" panose="020B0604020202020204" pitchFamily="34" charset="0"/>
              </a:rPr>
              <a:t> 27</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43000" y="6043886"/>
            <a:ext cx="16949842" cy="8539915"/>
            <a:chOff x="-2207022" y="3807396"/>
            <a:chExt cx="21614864" cy="108903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07022" y="6530823"/>
              <a:ext cx="4443254" cy="7273183"/>
            </a:xfrm>
            <a:prstGeom prst="rect">
              <a:avLst/>
            </a:prstGeom>
          </p:spPr>
        </p:pic>
        <p:grpSp>
          <p:nvGrpSpPr>
            <p:cNvPr id="11" name="Group 10"/>
            <p:cNvGrpSpPr/>
            <p:nvPr/>
          </p:nvGrpSpPr>
          <p:grpSpPr>
            <a:xfrm>
              <a:off x="-1184274" y="3807396"/>
              <a:ext cx="20592116" cy="10890313"/>
              <a:chOff x="-1184274" y="3807396"/>
              <a:chExt cx="20592116" cy="10890313"/>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98469" y="6168591"/>
                <a:ext cx="12509373" cy="85291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84274" y="5839882"/>
                <a:ext cx="2397757" cy="1595599"/>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059411" y="3807396"/>
                <a:ext cx="4405339" cy="3836650"/>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450030" y="5282849"/>
                <a:ext cx="1433722" cy="1991279"/>
              </a:xfrm>
              <a:prstGeom prst="rect">
                <a:avLst/>
              </a:prstGeom>
            </p:spPr>
          </p:pic>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330109" y="5282848"/>
                <a:ext cx="1533887" cy="2062685"/>
              </a:xfrm>
              <a:prstGeom prst="rect">
                <a:avLst/>
              </a:prstGeom>
            </p:spPr>
          </p:pic>
        </p:grpSp>
      </p:grpSp>
      <p:sp>
        <p:nvSpPr>
          <p:cNvPr id="8" name="TextBox 8"/>
          <p:cNvSpPr txBox="1"/>
          <p:nvPr/>
        </p:nvSpPr>
        <p:spPr>
          <a:xfrm>
            <a:off x="1295400" y="1796158"/>
            <a:ext cx="15822857" cy="346517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CẢM ƠN CÁC EM ĐÃ </a:t>
            </a:r>
          </a:p>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THAM GIA BUỔI HỌC HÔM NAY!</a:t>
            </a:r>
            <a:endParaRPr lang="en-US" sz="8000" b="1" dirty="0">
              <a:solidFill>
                <a:srgbClr val="8C383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20733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a16="http://schemas.microsoft.com/office/drawing/2014/main" xmlns=""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smtClean="0">
                <a:solidFill>
                  <a:srgbClr val="002060"/>
                </a:solidFill>
                <a:latin typeface="Arial" panose="020B0604020202020204" pitchFamily="34" charset="0"/>
                <a:cs typeface="Arial" panose="020B0604020202020204" pitchFamily="34" charset="0"/>
              </a:rPr>
              <a:t>2: </a:t>
            </a:r>
            <a:r>
              <a:rPr lang="fr-FR" sz="4400" dirty="0">
                <a:solidFill>
                  <a:schemeClr val="tx1"/>
                </a:solidFill>
                <a:latin typeface="Arial" panose="020B0604020202020204" pitchFamily="34" charset="0"/>
                <a:cs typeface="Arial" panose="020B0604020202020204" pitchFamily="34" charset="0"/>
              </a:rPr>
              <a:t>Cho  f(x) = 5x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- 4x</a:t>
            </a:r>
            <a:r>
              <a:rPr lang="fr-FR" sz="4400" baseline="30000" dirty="0">
                <a:solidFill>
                  <a:schemeClr val="tx1"/>
                </a:solidFill>
                <a:latin typeface="Arial" panose="020B0604020202020204" pitchFamily="34" charset="0"/>
                <a:cs typeface="Arial" panose="020B0604020202020204" pitchFamily="34" charset="0"/>
              </a:rPr>
              <a:t>3</a:t>
            </a:r>
            <a:r>
              <a:rPr lang="fr-FR" sz="4400" dirty="0">
                <a:solidFill>
                  <a:schemeClr val="tx1"/>
                </a:solidFill>
                <a:latin typeface="Arial" panose="020B0604020202020204" pitchFamily="34" charset="0"/>
                <a:cs typeface="Arial" panose="020B0604020202020204" pitchFamily="34" charset="0"/>
              </a:rPr>
              <a:t> + 6x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2x + 1 </a:t>
            </a:r>
            <a:r>
              <a:rPr lang="fr-FR" sz="4400" dirty="0" err="1">
                <a:solidFill>
                  <a:schemeClr val="tx1"/>
                </a:solidFill>
                <a:latin typeface="Arial" panose="020B0604020202020204" pitchFamily="34" charset="0"/>
                <a:cs typeface="Arial" panose="020B0604020202020204" pitchFamily="34" charset="0"/>
              </a:rPr>
              <a:t>và</a:t>
            </a:r>
            <a:r>
              <a:rPr lang="fr-FR" sz="4400" dirty="0">
                <a:solidFill>
                  <a:schemeClr val="tx1"/>
                </a:solidFill>
                <a:latin typeface="Arial" panose="020B0604020202020204" pitchFamily="34" charset="0"/>
                <a:cs typeface="Arial" panose="020B0604020202020204" pitchFamily="34" charset="0"/>
              </a:rPr>
              <a:t> g(x) = 2x</a:t>
            </a:r>
            <a:r>
              <a:rPr lang="fr-FR" sz="4400" baseline="30000" dirty="0">
                <a:solidFill>
                  <a:schemeClr val="tx1"/>
                </a:solidFill>
                <a:latin typeface="Arial" panose="020B0604020202020204" pitchFamily="34" charset="0"/>
                <a:cs typeface="Arial" panose="020B0604020202020204" pitchFamily="34" charset="0"/>
              </a:rPr>
              <a:t>5</a:t>
            </a:r>
            <a:r>
              <a:rPr lang="fr-FR" sz="4400" dirty="0">
                <a:solidFill>
                  <a:schemeClr val="tx1"/>
                </a:solidFill>
                <a:latin typeface="Arial" panose="020B0604020202020204" pitchFamily="34" charset="0"/>
                <a:cs typeface="Arial" panose="020B0604020202020204" pitchFamily="34" charset="0"/>
              </a:rPr>
              <a:t> + 5x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- 6x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- 2x+ 6. </a:t>
            </a:r>
            <a:r>
              <a:rPr lang="fr-FR" sz="4400" dirty="0" err="1">
                <a:solidFill>
                  <a:schemeClr val="tx1"/>
                </a:solidFill>
                <a:latin typeface="Arial" panose="020B0604020202020204" pitchFamily="34" charset="0"/>
                <a:cs typeface="Arial" panose="020B0604020202020204" pitchFamily="34" charset="0"/>
              </a:rPr>
              <a:t>Tính</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hiệu</a:t>
            </a:r>
            <a:r>
              <a:rPr lang="fr-FR" sz="4400" dirty="0">
                <a:solidFill>
                  <a:schemeClr val="tx1"/>
                </a:solidFill>
                <a:latin typeface="Arial" panose="020B0604020202020204" pitchFamily="34" charset="0"/>
                <a:cs typeface="Arial" panose="020B0604020202020204" pitchFamily="34" charset="0"/>
              </a:rPr>
              <a:t> f(x) - g(x) </a:t>
            </a:r>
            <a:r>
              <a:rPr lang="fr-FR" sz="4400" dirty="0" err="1">
                <a:solidFill>
                  <a:schemeClr val="tx1"/>
                </a:solidFill>
                <a:latin typeface="Arial" panose="020B0604020202020204" pitchFamily="34" charset="0"/>
                <a:cs typeface="Arial" panose="020B0604020202020204" pitchFamily="34" charset="0"/>
              </a:rPr>
              <a:t>rồi</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sắp</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xếp</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kết</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quả</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theo</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lũy</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thừa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tăng</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dần</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của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biến</a:t>
            </a:r>
            <a:r>
              <a:rPr lang="fr-FR" sz="4400" dirty="0">
                <a:solidFill>
                  <a:schemeClr val="tx1"/>
                </a:solidFill>
                <a:latin typeface="Arial" panose="020B0604020202020204" pitchFamily="34" charset="0"/>
                <a:cs typeface="Arial" panose="020B0604020202020204" pitchFamily="34" charset="0"/>
              </a:rPr>
              <a:t> ta </a:t>
            </a:r>
            <a:r>
              <a:rPr lang="fr-FR" sz="4400" dirty="0" err="1">
                <a:solidFill>
                  <a:schemeClr val="tx1"/>
                </a:solidFill>
                <a:latin typeface="Arial" panose="020B0604020202020204" pitchFamily="34" charset="0"/>
                <a:cs typeface="Arial" panose="020B0604020202020204" pitchFamily="34" charset="0"/>
              </a:rPr>
              <a:t>được</a:t>
            </a:r>
            <a:r>
              <a:rPr lang="fr-FR" sz="4400" dirty="0" smtClean="0">
                <a:solidFill>
                  <a:schemeClr val="tx1"/>
                </a:solidFill>
                <a:latin typeface="Arial" panose="020B0604020202020204" pitchFamily="34" charset="0"/>
                <a:cs typeface="Arial" panose="020B0604020202020204" pitchFamily="34" charset="0"/>
              </a:rPr>
              <a:t>:</a:t>
            </a:r>
            <a:r>
              <a:rPr lang="en-US" sz="4400" b="1" noProof="1" smtClean="0">
                <a:solidFill>
                  <a:schemeClr val="tx1"/>
                </a:solidFill>
                <a:latin typeface="Arial" panose="020B0604020202020204" pitchFamily="34" charset="0"/>
                <a:cs typeface="Arial" panose="020B0604020202020204" pitchFamily="34" charset="0"/>
              </a:rPr>
              <a:t> </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a16="http://schemas.microsoft.com/office/drawing/2014/main" xmlns="" id="{8B66CBE4-2DB9-BCF7-D1C4-281B894BFE17}"/>
              </a:ext>
            </a:extLst>
          </p:cNvPr>
          <p:cNvSpPr/>
          <p:nvPr/>
        </p:nvSpPr>
        <p:spPr>
          <a:xfrm>
            <a:off x="91440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D. -5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- 2x</a:t>
            </a:r>
            <a:r>
              <a:rPr lang="fr-FR" sz="4200" baseline="30000" noProof="1" smtClean="0">
                <a:solidFill>
                  <a:schemeClr val="tx1"/>
                </a:solidFill>
                <a:latin typeface="Arial" panose="020B0604020202020204" pitchFamily="34" charset="0"/>
                <a:cs typeface="Arial" panose="020B0604020202020204" pitchFamily="34" charset="0"/>
              </a:rPr>
              <a:t>5</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xmlns=""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A. -5 - 12x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+ 2x</a:t>
            </a:r>
            <a:r>
              <a:rPr lang="fr-FR" sz="4200" baseline="30000" noProof="1" smtClean="0">
                <a:solidFill>
                  <a:schemeClr val="tx1"/>
                </a:solidFill>
                <a:latin typeface="Arial" panose="020B0604020202020204" pitchFamily="34" charset="0"/>
                <a:cs typeface="Arial" panose="020B0604020202020204" pitchFamily="34" charset="0"/>
              </a:rPr>
              <a:t>5</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xmlns="" id="{6A919885-0285-0403-1E09-FA94D8BC080B}"/>
              </a:ext>
            </a:extLst>
          </p:cNvPr>
          <p:cNvSpPr/>
          <p:nvPr/>
        </p:nvSpPr>
        <p:spPr>
          <a:xfrm>
            <a:off x="9906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a:solidFill>
                  <a:schemeClr val="tx1"/>
                </a:solidFill>
                <a:latin typeface="Arial" panose="020B0604020202020204" pitchFamily="34" charset="0"/>
                <a:cs typeface="Arial" panose="020B0604020202020204" pitchFamily="34" charset="0"/>
              </a:rPr>
              <a:t> </a:t>
            </a:r>
            <a:r>
              <a:rPr lang="fr-FR" sz="4200" noProof="1" smtClean="0">
                <a:solidFill>
                  <a:schemeClr val="tx1"/>
                </a:solidFill>
                <a:latin typeface="Arial" panose="020B0604020202020204" pitchFamily="34" charset="0"/>
                <a:cs typeface="Arial" panose="020B0604020202020204" pitchFamily="34" charset="0"/>
              </a:rPr>
              <a:t>B. -2x</a:t>
            </a:r>
            <a:r>
              <a:rPr lang="fr-FR" sz="4200" baseline="30000" noProof="1" smtClean="0">
                <a:solidFill>
                  <a:schemeClr val="tx1"/>
                </a:solidFill>
                <a:latin typeface="Arial" panose="020B0604020202020204" pitchFamily="34" charset="0"/>
                <a:cs typeface="Arial" panose="020B0604020202020204" pitchFamily="34" charset="0"/>
              </a:rPr>
              <a:t>5</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- 5</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xmlns="" id="{2E7D83A4-3758-8699-4DD0-010A80780539}"/>
              </a:ext>
            </a:extLst>
          </p:cNvPr>
          <p:cNvSpPr/>
          <p:nvPr/>
        </p:nvSpPr>
        <p:spPr>
          <a:xfrm>
            <a:off x="9143670" y="517095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C. 2x</a:t>
            </a:r>
            <a:r>
              <a:rPr lang="fr-FR" sz="4200" baseline="30000" noProof="1" smtClean="0">
                <a:solidFill>
                  <a:schemeClr val="tx1"/>
                </a:solidFill>
                <a:latin typeface="Arial" panose="020B0604020202020204" pitchFamily="34" charset="0"/>
                <a:cs typeface="Arial" panose="020B0604020202020204" pitchFamily="34" charset="0"/>
              </a:rPr>
              <a:t>5</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- 5</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733673" y="8212487"/>
            <a:ext cx="1322384" cy="1151007"/>
          </a:xfrm>
          <a:prstGeom prst="rect">
            <a:avLst/>
          </a:prstGeom>
        </p:spPr>
      </p:pic>
      <p:pic>
        <p:nvPicPr>
          <p:cNvPr id="28" name="Picture 27">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46551" y="8163505"/>
            <a:ext cx="1317851" cy="1174085"/>
          </a:xfrm>
          <a:prstGeom prst="rect">
            <a:avLst/>
          </a:prstGeom>
        </p:spPr>
      </p:pic>
      <p:pic>
        <p:nvPicPr>
          <p:cNvPr id="29"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688084" y="5744233"/>
            <a:ext cx="1317851" cy="1174085"/>
          </a:xfrm>
          <a:prstGeom prst="rect">
            <a:avLst/>
          </a:prstGeom>
        </p:spPr>
      </p:pic>
      <p:pic>
        <p:nvPicPr>
          <p:cNvPr id="30"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99634" y="5682678"/>
            <a:ext cx="1317851" cy="1174085"/>
          </a:xfrm>
          <a:prstGeom prst="rect">
            <a:avLst/>
          </a:prstGeom>
        </p:spPr>
      </p:pic>
      <p:pic>
        <p:nvPicPr>
          <p:cNvPr id="31"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156902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a16="http://schemas.microsoft.com/office/drawing/2014/main" xmlns=""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a:solidFill>
                  <a:srgbClr val="002060"/>
                </a:solidFill>
                <a:latin typeface="Arial" panose="020B0604020202020204" pitchFamily="34" charset="0"/>
                <a:cs typeface="Arial" panose="020B0604020202020204" pitchFamily="34" charset="0"/>
              </a:rPr>
              <a:t>3</a:t>
            </a:r>
            <a:r>
              <a:rPr lang="en-US" sz="4400" b="1" noProof="1" smtClean="0">
                <a:solidFill>
                  <a:srgbClr val="002060"/>
                </a:solidFill>
                <a:latin typeface="Arial" panose="020B0604020202020204" pitchFamily="34" charset="0"/>
                <a:cs typeface="Arial" panose="020B0604020202020204" pitchFamily="34" charset="0"/>
              </a:rPr>
              <a:t>: </a:t>
            </a:r>
            <a:r>
              <a:rPr lang="fr-FR" sz="4400" dirty="0">
                <a:solidFill>
                  <a:schemeClr val="tx1"/>
                </a:solidFill>
                <a:latin typeface="Arial" panose="020B0604020202020204" pitchFamily="34" charset="0"/>
                <a:cs typeface="Arial" panose="020B0604020202020204" pitchFamily="34" charset="0"/>
              </a:rPr>
              <a:t>Cho P(x) = 5x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+ 4x</a:t>
            </a:r>
            <a:r>
              <a:rPr lang="fr-FR" sz="4400" baseline="30000" dirty="0">
                <a:solidFill>
                  <a:schemeClr val="tx1"/>
                </a:solidFill>
                <a:latin typeface="Arial" panose="020B0604020202020204" pitchFamily="34" charset="0"/>
                <a:cs typeface="Arial" panose="020B0604020202020204" pitchFamily="34" charset="0"/>
              </a:rPr>
              <a:t>3</a:t>
            </a:r>
            <a:r>
              <a:rPr lang="fr-FR" sz="4400" dirty="0">
                <a:solidFill>
                  <a:schemeClr val="tx1"/>
                </a:solidFill>
                <a:latin typeface="Arial" panose="020B0604020202020204" pitchFamily="34" charset="0"/>
                <a:cs typeface="Arial" panose="020B0604020202020204" pitchFamily="34" charset="0"/>
              </a:rPr>
              <a:t> - 3x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+ 2x - 1 </a:t>
            </a:r>
            <a:r>
              <a:rPr lang="fr-FR" sz="4400" dirty="0" err="1">
                <a:solidFill>
                  <a:schemeClr val="tx1"/>
                </a:solidFill>
                <a:latin typeface="Arial" panose="020B0604020202020204" pitchFamily="34" charset="0"/>
                <a:cs typeface="Arial" panose="020B0604020202020204" pitchFamily="34" charset="0"/>
              </a:rPr>
              <a:t>và</a:t>
            </a:r>
            <a:r>
              <a:rPr lang="fr-FR" sz="4400" dirty="0">
                <a:solidFill>
                  <a:schemeClr val="tx1"/>
                </a:solidFill>
                <a:latin typeface="Arial" panose="020B0604020202020204" pitchFamily="34" charset="0"/>
                <a:cs typeface="Arial" panose="020B0604020202020204" pitchFamily="34" charset="0"/>
              </a:rPr>
              <a:t> Q(x) = -x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+ 2x</a:t>
            </a:r>
            <a:r>
              <a:rPr lang="fr-FR" sz="4400" baseline="30000" dirty="0">
                <a:solidFill>
                  <a:schemeClr val="tx1"/>
                </a:solidFill>
                <a:latin typeface="Arial" panose="020B0604020202020204" pitchFamily="34" charset="0"/>
                <a:cs typeface="Arial" panose="020B0604020202020204" pitchFamily="34" charset="0"/>
              </a:rPr>
              <a:t>3</a:t>
            </a:r>
            <a:r>
              <a:rPr lang="fr-FR" sz="4400" dirty="0">
                <a:solidFill>
                  <a:schemeClr val="tx1"/>
                </a:solidFill>
                <a:latin typeface="Arial" panose="020B0604020202020204" pitchFamily="34" charset="0"/>
                <a:cs typeface="Arial" panose="020B0604020202020204" pitchFamily="34" charset="0"/>
              </a:rPr>
              <a:t> - 3x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+ 4x - 5. </a:t>
            </a:r>
            <a:r>
              <a:rPr lang="fr-FR" sz="4400" dirty="0" err="1">
                <a:solidFill>
                  <a:schemeClr val="tx1"/>
                </a:solidFill>
                <a:latin typeface="Arial" panose="020B0604020202020204" pitchFamily="34" charset="0"/>
                <a:cs typeface="Arial" panose="020B0604020202020204" pitchFamily="34" charset="0"/>
              </a:rPr>
              <a:t>Tính</a:t>
            </a:r>
            <a:r>
              <a:rPr lang="fr-FR" sz="4400" dirty="0">
                <a:solidFill>
                  <a:schemeClr val="tx1"/>
                </a:solidFill>
                <a:latin typeface="Arial" panose="020B0604020202020204" pitchFamily="34" charset="0"/>
                <a:cs typeface="Arial" panose="020B0604020202020204" pitchFamily="34" charset="0"/>
              </a:rPr>
              <a:t> P(x) + Q</a:t>
            </a:r>
            <a:r>
              <a:rPr lang="fr-FR" sz="4400" dirty="0" smtClean="0">
                <a:solidFill>
                  <a:schemeClr val="tx1"/>
                </a:solidFill>
                <a:latin typeface="Arial" panose="020B0604020202020204" pitchFamily="34" charset="0"/>
                <a:cs typeface="Arial" panose="020B0604020202020204" pitchFamily="34" charset="0"/>
              </a:rPr>
              <a:t>(x</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rồi</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tìm</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bậc</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của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đa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thức</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thu</a:t>
            </a:r>
            <a:r>
              <a:rPr lang="fr-FR" sz="4400" dirty="0">
                <a:solidFill>
                  <a:schemeClr val="tx1"/>
                </a:solidFill>
                <a:latin typeface="Arial" panose="020B0604020202020204" pitchFamily="34" charset="0"/>
                <a:cs typeface="Arial" panose="020B0604020202020204" pitchFamily="34" charset="0"/>
              </a:rPr>
              <a:t> </a:t>
            </a:r>
            <a:r>
              <a:rPr lang="fr-FR" sz="4400" dirty="0" err="1" smtClean="0">
                <a:solidFill>
                  <a:schemeClr val="tx1"/>
                </a:solidFill>
                <a:latin typeface="Arial" panose="020B0604020202020204" pitchFamily="34" charset="0"/>
                <a:cs typeface="Arial" panose="020B0604020202020204" pitchFamily="34" charset="0"/>
              </a:rPr>
              <a:t>gọn</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a16="http://schemas.microsoft.com/office/drawing/2014/main" xmlns="" id="{8B66CBE4-2DB9-BCF7-D1C4-281B894BFE17}"/>
              </a:ext>
            </a:extLst>
          </p:cNvPr>
          <p:cNvSpPr/>
          <p:nvPr/>
        </p:nvSpPr>
        <p:spPr>
          <a:xfrm>
            <a:off x="9098411" y="5149233"/>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C. P(x) + Q(x) = 4x</a:t>
            </a:r>
            <a:r>
              <a:rPr lang="fr-FR" sz="4200" baseline="30000" noProof="1" smtClean="0">
                <a:solidFill>
                  <a:schemeClr val="tx1"/>
                </a:solidFill>
                <a:latin typeface="Arial" panose="020B0604020202020204" pitchFamily="34" charset="0"/>
                <a:cs typeface="Arial" panose="020B0604020202020204" pitchFamily="34" charset="0"/>
              </a:rPr>
              <a:t>4</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+ 6x - 6 </a:t>
            </a:r>
            <a:r>
              <a:rPr lang="fr-FR" sz="4200" noProof="1">
                <a:solidFill>
                  <a:schemeClr val="tx1"/>
                </a:solidFill>
                <a:latin typeface="Arial" panose="020B0604020202020204" pitchFamily="34" charset="0"/>
                <a:cs typeface="Arial" panose="020B0604020202020204" pitchFamily="34" charset="0"/>
              </a:rPr>
              <a:t>có bậc là 4</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xmlns=""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A. P(x) +Q(x)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+ 6x- 6 </a:t>
            </a:r>
            <a:r>
              <a:rPr lang="fr-FR" sz="4200" noProof="1">
                <a:solidFill>
                  <a:schemeClr val="tx1"/>
                </a:solidFill>
                <a:latin typeface="Arial" panose="020B0604020202020204" pitchFamily="34" charset="0"/>
                <a:cs typeface="Arial" panose="020B0604020202020204" pitchFamily="34" charset="0"/>
              </a:rPr>
              <a:t>có bậc là 6</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xmlns="" id="{6A919885-0285-0403-1E09-FA94D8BC080B}"/>
              </a:ext>
            </a:extLst>
          </p:cNvPr>
          <p:cNvSpPr/>
          <p:nvPr/>
        </p:nvSpPr>
        <p:spPr>
          <a:xfrm>
            <a:off x="9906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B. P(x) + Q(x) = 4x</a:t>
            </a:r>
            <a:r>
              <a:rPr lang="fr-FR" sz="4200" baseline="30000" noProof="1" smtClean="0">
                <a:solidFill>
                  <a:schemeClr val="tx1"/>
                </a:solidFill>
                <a:latin typeface="Arial" panose="020B0604020202020204" pitchFamily="34" charset="0"/>
                <a:cs typeface="Arial" panose="020B0604020202020204" pitchFamily="34" charset="0"/>
              </a:rPr>
              <a:t>4</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+ 6x + 6 </a:t>
            </a:r>
            <a:r>
              <a:rPr lang="fr-FR" sz="4200" noProof="1">
                <a:solidFill>
                  <a:schemeClr val="tx1"/>
                </a:solidFill>
                <a:latin typeface="Arial" panose="020B0604020202020204" pitchFamily="34" charset="0"/>
                <a:cs typeface="Arial" panose="020B0604020202020204" pitchFamily="34" charset="0"/>
              </a:rPr>
              <a:t>có bậc là 4</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xmlns="" id="{2E7D83A4-3758-8699-4DD0-010A80780539}"/>
              </a:ext>
            </a:extLst>
          </p:cNvPr>
          <p:cNvSpPr/>
          <p:nvPr/>
        </p:nvSpPr>
        <p:spPr>
          <a:xfrm>
            <a:off x="9117461" y="759331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D. P(x) + Q(x) = 4x</a:t>
            </a:r>
            <a:r>
              <a:rPr lang="fr-FR" sz="4200" baseline="30000" noProof="1" smtClean="0">
                <a:solidFill>
                  <a:schemeClr val="tx1"/>
                </a:solidFill>
                <a:latin typeface="Arial" panose="020B0604020202020204" pitchFamily="34" charset="0"/>
                <a:cs typeface="Arial" panose="020B0604020202020204" pitchFamily="34" charset="0"/>
              </a:rPr>
              <a:t>4</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 - 6 </a:t>
            </a:r>
            <a:r>
              <a:rPr lang="fr-FR" sz="4200" noProof="1">
                <a:solidFill>
                  <a:schemeClr val="tx1"/>
                </a:solidFill>
                <a:latin typeface="Arial" panose="020B0604020202020204" pitchFamily="34" charset="0"/>
                <a:cs typeface="Arial" panose="020B0604020202020204" pitchFamily="34" charset="0"/>
              </a:rPr>
              <a:t>có bậc là 4</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688084" y="5891457"/>
            <a:ext cx="1322384" cy="1151007"/>
          </a:xfrm>
          <a:prstGeom prst="rect">
            <a:avLst/>
          </a:prstGeom>
        </p:spPr>
      </p:pic>
      <p:pic>
        <p:nvPicPr>
          <p:cNvPr id="28" name="Picture 27">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46551" y="8163505"/>
            <a:ext cx="1317851" cy="1174085"/>
          </a:xfrm>
          <a:prstGeom prst="rect">
            <a:avLst/>
          </a:prstGeom>
        </p:spPr>
      </p:pic>
      <p:pic>
        <p:nvPicPr>
          <p:cNvPr id="29"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661875" y="8166595"/>
            <a:ext cx="1317851" cy="1174085"/>
          </a:xfrm>
          <a:prstGeom prst="rect">
            <a:avLst/>
          </a:prstGeom>
        </p:spPr>
      </p:pic>
      <p:pic>
        <p:nvPicPr>
          <p:cNvPr id="30"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99634" y="5682678"/>
            <a:ext cx="1317851" cy="1174085"/>
          </a:xfrm>
          <a:prstGeom prst="rect">
            <a:avLst/>
          </a:prstGeom>
        </p:spPr>
      </p:pic>
      <p:pic>
        <p:nvPicPr>
          <p:cNvPr id="31"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44942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a16="http://schemas.microsoft.com/office/drawing/2014/main" xmlns=""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a:solidFill>
                  <a:srgbClr val="002060"/>
                </a:solidFill>
                <a:latin typeface="Arial" panose="020B0604020202020204" pitchFamily="34" charset="0"/>
                <a:cs typeface="Arial" panose="020B0604020202020204" pitchFamily="34" charset="0"/>
              </a:rPr>
              <a:t>4</a:t>
            </a:r>
            <a:r>
              <a:rPr lang="en-US" sz="4400" b="1" noProof="1" smtClean="0">
                <a:solidFill>
                  <a:srgbClr val="002060"/>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Tìm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hệ</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số</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cao</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nhất</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của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đa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thức</a:t>
            </a:r>
            <a:r>
              <a:rPr lang="en-US" sz="4400" dirty="0">
                <a:solidFill>
                  <a:schemeClr val="tx1"/>
                </a:solidFill>
                <a:latin typeface="Arial" panose="020B0604020202020204" pitchFamily="34" charset="0"/>
                <a:cs typeface="Arial" panose="020B0604020202020204" pitchFamily="34" charset="0"/>
              </a:rPr>
              <a:t> k(x) </a:t>
            </a:r>
            <a:r>
              <a:rPr lang="en-US" sz="4400" dirty="0" err="1">
                <a:solidFill>
                  <a:schemeClr val="tx1"/>
                </a:solidFill>
                <a:latin typeface="Arial" panose="020B0604020202020204" pitchFamily="34" charset="0"/>
                <a:cs typeface="Arial" panose="020B0604020202020204" pitchFamily="34" charset="0"/>
              </a:rPr>
              <a:t>biết</a:t>
            </a:r>
            <a:r>
              <a:rPr lang="en-US" sz="4400" dirty="0">
                <a:solidFill>
                  <a:schemeClr val="tx1"/>
                </a:solidFill>
                <a:latin typeface="Arial" panose="020B0604020202020204" pitchFamily="34" charset="0"/>
                <a:cs typeface="Arial" panose="020B0604020202020204" pitchFamily="34" charset="0"/>
              </a:rPr>
              <a:t> f(x) + k(x) = g(x) </a:t>
            </a:r>
            <a:r>
              <a:rPr lang="en-US" sz="4400" dirty="0" err="1">
                <a:solidFill>
                  <a:schemeClr val="tx1"/>
                </a:solidFill>
                <a:latin typeface="Arial" panose="020B0604020202020204" pitchFamily="34" charset="0"/>
                <a:cs typeface="Arial" panose="020B0604020202020204" pitchFamily="34" charset="0"/>
              </a:rPr>
              <a:t>và</a:t>
            </a:r>
            <a:r>
              <a:rPr lang="en-US" sz="4400" dirty="0">
                <a:solidFill>
                  <a:schemeClr val="tx1"/>
                </a:solidFill>
                <a:latin typeface="Arial" panose="020B0604020202020204" pitchFamily="34" charset="0"/>
                <a:cs typeface="Arial" panose="020B0604020202020204" pitchFamily="34" charset="0"/>
              </a:rPr>
              <a:t> f(x) = x</a:t>
            </a:r>
            <a:r>
              <a:rPr lang="en-US" sz="4400" baseline="30000" dirty="0">
                <a:solidFill>
                  <a:schemeClr val="tx1"/>
                </a:solidFill>
                <a:latin typeface="Arial" panose="020B0604020202020204" pitchFamily="34" charset="0"/>
                <a:cs typeface="Arial" panose="020B0604020202020204" pitchFamily="34" charset="0"/>
              </a:rPr>
              <a:t>4</a:t>
            </a:r>
            <a:r>
              <a:rPr lang="en-US" sz="4400" dirty="0">
                <a:solidFill>
                  <a:schemeClr val="tx1"/>
                </a:solidFill>
                <a:latin typeface="Arial" panose="020B0604020202020204" pitchFamily="34" charset="0"/>
                <a:cs typeface="Arial" panose="020B0604020202020204" pitchFamily="34" charset="0"/>
              </a:rPr>
              <a:t> - 4x</a:t>
            </a:r>
            <a:r>
              <a:rPr lang="en-US" sz="4400" baseline="30000" dirty="0">
                <a:solidFill>
                  <a:schemeClr val="tx1"/>
                </a:solidFill>
                <a:latin typeface="Arial" panose="020B0604020202020204" pitchFamily="34" charset="0"/>
                <a:cs typeface="Arial" panose="020B0604020202020204" pitchFamily="34" charset="0"/>
              </a:rPr>
              <a:t>2</a:t>
            </a:r>
            <a:r>
              <a:rPr lang="en-US" sz="4400" dirty="0">
                <a:solidFill>
                  <a:schemeClr val="tx1"/>
                </a:solidFill>
                <a:latin typeface="Arial" panose="020B0604020202020204" pitchFamily="34" charset="0"/>
                <a:cs typeface="Arial" panose="020B0604020202020204" pitchFamily="34" charset="0"/>
              </a:rPr>
              <a:t> + 6x</a:t>
            </a:r>
            <a:r>
              <a:rPr lang="en-US" sz="4400" baseline="30000" dirty="0">
                <a:solidFill>
                  <a:schemeClr val="tx1"/>
                </a:solidFill>
                <a:latin typeface="Arial" panose="020B0604020202020204" pitchFamily="34" charset="0"/>
                <a:cs typeface="Arial" panose="020B0604020202020204" pitchFamily="34" charset="0"/>
              </a:rPr>
              <a:t>3</a:t>
            </a:r>
            <a:r>
              <a:rPr lang="en-US" sz="4400" dirty="0">
                <a:solidFill>
                  <a:schemeClr val="tx1"/>
                </a:solidFill>
                <a:latin typeface="Arial" panose="020B0604020202020204" pitchFamily="34" charset="0"/>
                <a:cs typeface="Arial" panose="020B0604020202020204" pitchFamily="34" charset="0"/>
              </a:rPr>
              <a:t> + 2x - 1; g(x) = x + </a:t>
            </a:r>
            <a:r>
              <a:rPr lang="en-US" sz="4400" dirty="0" smtClean="0">
                <a:solidFill>
                  <a:schemeClr val="tx1"/>
                </a:solidFill>
                <a:latin typeface="Arial" panose="020B0604020202020204" pitchFamily="34" charset="0"/>
                <a:cs typeface="Arial" panose="020B0604020202020204" pitchFamily="34" charset="0"/>
              </a:rPr>
              <a:t>3</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a16="http://schemas.microsoft.com/office/drawing/2014/main" xmlns="" id="{8B66CBE4-2DB9-BCF7-D1C4-281B894BFE17}"/>
              </a:ext>
            </a:extLst>
          </p:cNvPr>
          <p:cNvSpPr/>
          <p:nvPr/>
        </p:nvSpPr>
        <p:spPr>
          <a:xfrm>
            <a:off x="980441" y="515944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A</a:t>
            </a:r>
            <a:r>
              <a:rPr lang="en-US" sz="4200" noProof="1" smtClean="0">
                <a:solidFill>
                  <a:schemeClr val="tx1"/>
                </a:solidFill>
                <a:latin typeface="Arial" panose="020B0604020202020204" pitchFamily="34" charset="0"/>
                <a:cs typeface="Arial" panose="020B0604020202020204" pitchFamily="34" charset="0"/>
              </a:rPr>
              <a:t>. -1</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xmlns="" id="{3FCD9830-5FD1-BD44-878B-228BD96CE996}"/>
              </a:ext>
            </a:extLst>
          </p:cNvPr>
          <p:cNvSpPr/>
          <p:nvPr/>
        </p:nvSpPr>
        <p:spPr>
          <a:xfrm>
            <a:off x="935968" y="7560486"/>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B</a:t>
            </a:r>
            <a:r>
              <a:rPr lang="en-US" sz="4200" noProof="1" smtClean="0">
                <a:solidFill>
                  <a:schemeClr val="tx1"/>
                </a:solidFill>
                <a:latin typeface="Arial" panose="020B0604020202020204" pitchFamily="34" charset="0"/>
                <a:cs typeface="Arial" panose="020B0604020202020204" pitchFamily="34" charset="0"/>
              </a:rPr>
              <a:t>. 1</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xmlns="" id="{6A919885-0285-0403-1E09-FA94D8BC080B}"/>
              </a:ext>
            </a:extLst>
          </p:cNvPr>
          <p:cNvSpPr/>
          <p:nvPr/>
        </p:nvSpPr>
        <p:spPr>
          <a:xfrm>
            <a:off x="9144000" y="515944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C. </a:t>
            </a:r>
            <a:r>
              <a:rPr lang="en-US" sz="4200" noProof="1" smtClean="0">
                <a:solidFill>
                  <a:schemeClr val="tx1"/>
                </a:solidFill>
                <a:latin typeface="Arial" panose="020B0604020202020204" pitchFamily="34" charset="0"/>
                <a:cs typeface="Arial" panose="020B0604020202020204" pitchFamily="34" charset="0"/>
              </a:rPr>
              <a:t>4</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xmlns="" id="{2E7D83A4-3758-8699-4DD0-010A80780539}"/>
              </a:ext>
            </a:extLst>
          </p:cNvPr>
          <p:cNvSpPr/>
          <p:nvPr/>
        </p:nvSpPr>
        <p:spPr>
          <a:xfrm>
            <a:off x="9144000" y="76123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D. </a:t>
            </a:r>
            <a:r>
              <a:rPr lang="fr-FR" sz="4400" noProof="1">
                <a:solidFill>
                  <a:schemeClr val="tx1"/>
                </a:solidFill>
                <a:latin typeface="Arial" panose="020B0604020202020204" pitchFamily="34" charset="0"/>
                <a:cs typeface="Arial" panose="020B0604020202020204" pitchFamily="34" charset="0"/>
              </a:rPr>
              <a:t>6</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96629" y="5773033"/>
            <a:ext cx="1322384" cy="1151007"/>
          </a:xfrm>
          <a:prstGeom prst="rect">
            <a:avLst/>
          </a:prstGeom>
        </p:spPr>
      </p:pic>
      <p:pic>
        <p:nvPicPr>
          <p:cNvPr id="28" name="Picture 27">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871423" y="5648166"/>
            <a:ext cx="1317851" cy="1174085"/>
          </a:xfrm>
          <a:prstGeom prst="rect">
            <a:avLst/>
          </a:prstGeom>
        </p:spPr>
      </p:pic>
      <p:pic>
        <p:nvPicPr>
          <p:cNvPr id="29"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814599" y="8182555"/>
            <a:ext cx="1317851" cy="1174085"/>
          </a:xfrm>
          <a:prstGeom prst="rect">
            <a:avLst/>
          </a:prstGeom>
        </p:spPr>
      </p:pic>
      <p:pic>
        <p:nvPicPr>
          <p:cNvPr id="30"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51040" y="8014010"/>
            <a:ext cx="1317851" cy="1174085"/>
          </a:xfrm>
          <a:prstGeom prst="rect">
            <a:avLst/>
          </a:prstGeom>
        </p:spPr>
      </p:pic>
      <p:pic>
        <p:nvPicPr>
          <p:cNvPr id="31"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237231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a16="http://schemas.microsoft.com/office/drawing/2014/main" xmlns=""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smtClean="0">
                <a:solidFill>
                  <a:srgbClr val="002060"/>
                </a:solidFill>
                <a:latin typeface="Arial" panose="020B0604020202020204" pitchFamily="34" charset="0"/>
                <a:cs typeface="Arial" panose="020B0604020202020204" pitchFamily="34" charset="0"/>
              </a:rPr>
              <a:t>5: </a:t>
            </a:r>
            <a:r>
              <a:rPr lang="en-US" sz="4400" dirty="0" err="1">
                <a:solidFill>
                  <a:schemeClr val="tx1"/>
                </a:solidFill>
                <a:latin typeface="Arial" panose="020B0604020202020204" pitchFamily="34" charset="0"/>
                <a:cs typeface="Arial" panose="020B0604020202020204" pitchFamily="34" charset="0"/>
              </a:rPr>
              <a:t>Tìm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hệ</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số</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tự</a:t>
            </a:r>
            <a:r>
              <a:rPr lang="en-US" sz="4400" dirty="0">
                <a:solidFill>
                  <a:schemeClr val="tx1"/>
                </a:solidFill>
                <a:latin typeface="Arial" panose="020B0604020202020204" pitchFamily="34" charset="0"/>
                <a:cs typeface="Arial" panose="020B0604020202020204" pitchFamily="34" charset="0"/>
              </a:rPr>
              <a:t> do </a:t>
            </a:r>
            <a:r>
              <a:rPr lang="en-US" sz="4400" dirty="0" err="1">
                <a:solidFill>
                  <a:schemeClr val="tx1"/>
                </a:solidFill>
                <a:latin typeface="Arial" panose="020B0604020202020204" pitchFamily="34" charset="0"/>
                <a:cs typeface="Arial" panose="020B0604020202020204" pitchFamily="34" charset="0"/>
              </a:rPr>
              <a:t>của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hiệu</a:t>
            </a:r>
            <a:r>
              <a:rPr lang="en-US" sz="4400" dirty="0">
                <a:solidFill>
                  <a:schemeClr val="tx1"/>
                </a:solidFill>
                <a:latin typeface="Arial" panose="020B0604020202020204" pitchFamily="34" charset="0"/>
                <a:cs typeface="Arial" panose="020B0604020202020204" pitchFamily="34" charset="0"/>
              </a:rPr>
              <a:t> f(x) - 2.g(x) </a:t>
            </a:r>
            <a:r>
              <a:rPr lang="en-US" sz="4400" dirty="0" err="1">
                <a:solidFill>
                  <a:schemeClr val="tx1"/>
                </a:solidFill>
                <a:latin typeface="Arial" panose="020B0604020202020204" pitchFamily="34" charset="0"/>
                <a:cs typeface="Arial" panose="020B0604020202020204" pitchFamily="34" charset="0"/>
              </a:rPr>
              <a:t>với</a:t>
            </a:r>
            <a:r>
              <a:rPr lang="en-US" sz="4400" dirty="0">
                <a:solidFill>
                  <a:schemeClr val="tx1"/>
                </a:solidFill>
                <a:latin typeface="Arial" panose="020B0604020202020204" pitchFamily="34" charset="0"/>
                <a:cs typeface="Arial" panose="020B0604020202020204" pitchFamily="34" charset="0"/>
              </a:rPr>
              <a:t> f(x) = 5x</a:t>
            </a:r>
            <a:r>
              <a:rPr lang="en-US" sz="4400" baseline="30000" dirty="0">
                <a:solidFill>
                  <a:schemeClr val="tx1"/>
                </a:solidFill>
                <a:latin typeface="Arial" panose="020B0604020202020204" pitchFamily="34" charset="0"/>
                <a:cs typeface="Arial" panose="020B0604020202020204" pitchFamily="34" charset="0"/>
              </a:rPr>
              <a:t>4</a:t>
            </a:r>
            <a:r>
              <a:rPr lang="en-US" sz="4400" dirty="0">
                <a:solidFill>
                  <a:schemeClr val="tx1"/>
                </a:solidFill>
                <a:latin typeface="Arial" panose="020B0604020202020204" pitchFamily="34" charset="0"/>
                <a:cs typeface="Arial" panose="020B0604020202020204" pitchFamily="34" charset="0"/>
              </a:rPr>
              <a:t> + 4x</a:t>
            </a:r>
            <a:r>
              <a:rPr lang="en-US" sz="4400" baseline="30000" dirty="0">
                <a:solidFill>
                  <a:schemeClr val="tx1"/>
                </a:solidFill>
                <a:latin typeface="Arial" panose="020B0604020202020204" pitchFamily="34" charset="0"/>
                <a:cs typeface="Arial" panose="020B0604020202020204" pitchFamily="34" charset="0"/>
              </a:rPr>
              <a:t>3</a:t>
            </a:r>
            <a:r>
              <a:rPr lang="en-US" sz="4400" dirty="0">
                <a:solidFill>
                  <a:schemeClr val="tx1"/>
                </a:solidFill>
                <a:latin typeface="Arial" panose="020B0604020202020204" pitchFamily="34" charset="0"/>
                <a:cs typeface="Arial" panose="020B0604020202020204" pitchFamily="34" charset="0"/>
              </a:rPr>
              <a:t> - 3x</a:t>
            </a:r>
            <a:r>
              <a:rPr lang="en-US" sz="4400" baseline="30000" dirty="0">
                <a:solidFill>
                  <a:schemeClr val="tx1"/>
                </a:solidFill>
                <a:latin typeface="Arial" panose="020B0604020202020204" pitchFamily="34" charset="0"/>
                <a:cs typeface="Arial" panose="020B0604020202020204" pitchFamily="34" charset="0"/>
              </a:rPr>
              <a:t>2</a:t>
            </a:r>
            <a:r>
              <a:rPr lang="en-US" sz="4400" dirty="0">
                <a:solidFill>
                  <a:schemeClr val="tx1"/>
                </a:solidFill>
                <a:latin typeface="Arial" panose="020B0604020202020204" pitchFamily="34" charset="0"/>
                <a:cs typeface="Arial" panose="020B0604020202020204" pitchFamily="34" charset="0"/>
              </a:rPr>
              <a:t> + 2x - 1; g(x) = -x</a:t>
            </a:r>
            <a:r>
              <a:rPr lang="en-US" sz="4400" baseline="30000" dirty="0">
                <a:solidFill>
                  <a:schemeClr val="tx1"/>
                </a:solidFill>
                <a:latin typeface="Arial" panose="020B0604020202020204" pitchFamily="34" charset="0"/>
                <a:cs typeface="Arial" panose="020B0604020202020204" pitchFamily="34" charset="0"/>
              </a:rPr>
              <a:t>4</a:t>
            </a:r>
            <a:r>
              <a:rPr lang="en-US" sz="4400" dirty="0">
                <a:solidFill>
                  <a:schemeClr val="tx1"/>
                </a:solidFill>
                <a:latin typeface="Arial" panose="020B0604020202020204" pitchFamily="34" charset="0"/>
                <a:cs typeface="Arial" panose="020B0604020202020204" pitchFamily="34" charset="0"/>
              </a:rPr>
              <a:t> + 2x</a:t>
            </a:r>
            <a:r>
              <a:rPr lang="en-US" sz="4400" baseline="30000" dirty="0">
                <a:solidFill>
                  <a:schemeClr val="tx1"/>
                </a:solidFill>
                <a:latin typeface="Arial" panose="020B0604020202020204" pitchFamily="34" charset="0"/>
                <a:cs typeface="Arial" panose="020B0604020202020204" pitchFamily="34" charset="0"/>
              </a:rPr>
              <a:t>3</a:t>
            </a:r>
            <a:r>
              <a:rPr lang="en-US" sz="4400" dirty="0">
                <a:solidFill>
                  <a:schemeClr val="tx1"/>
                </a:solidFill>
                <a:latin typeface="Arial" panose="020B0604020202020204" pitchFamily="34" charset="0"/>
                <a:cs typeface="Arial" panose="020B0604020202020204" pitchFamily="34" charset="0"/>
              </a:rPr>
              <a:t> - 3x</a:t>
            </a:r>
            <a:r>
              <a:rPr lang="en-US" sz="4400" baseline="30000" dirty="0">
                <a:solidFill>
                  <a:schemeClr val="tx1"/>
                </a:solidFill>
                <a:latin typeface="Arial" panose="020B0604020202020204" pitchFamily="34" charset="0"/>
                <a:cs typeface="Arial" panose="020B0604020202020204" pitchFamily="34" charset="0"/>
              </a:rPr>
              <a:t>2</a:t>
            </a:r>
            <a:r>
              <a:rPr lang="en-US" sz="4400" dirty="0">
                <a:solidFill>
                  <a:schemeClr val="tx1"/>
                </a:solidFill>
                <a:latin typeface="Arial" panose="020B0604020202020204" pitchFamily="34" charset="0"/>
                <a:cs typeface="Arial" panose="020B0604020202020204" pitchFamily="34" charset="0"/>
              </a:rPr>
              <a:t> + </a:t>
            </a:r>
            <a:r>
              <a:rPr lang="en-US" sz="4400" dirty="0" smtClean="0">
                <a:solidFill>
                  <a:schemeClr val="tx1"/>
                </a:solidFill>
                <a:latin typeface="Arial" panose="020B0604020202020204" pitchFamily="34" charset="0"/>
                <a:cs typeface="Arial" panose="020B0604020202020204" pitchFamily="34" charset="0"/>
              </a:rPr>
              <a:t>4x + 5</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a16="http://schemas.microsoft.com/office/drawing/2014/main" xmlns="" id="{8B66CBE4-2DB9-BCF7-D1C4-281B894BFE17}"/>
              </a:ext>
            </a:extLst>
          </p:cNvPr>
          <p:cNvSpPr/>
          <p:nvPr/>
        </p:nvSpPr>
        <p:spPr>
          <a:xfrm>
            <a:off x="9098411" y="5149233"/>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C. -11</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xmlns=""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A. 7</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xmlns="" id="{6A919885-0285-0403-1E09-FA94D8BC080B}"/>
              </a:ext>
            </a:extLst>
          </p:cNvPr>
          <p:cNvSpPr/>
          <p:nvPr/>
        </p:nvSpPr>
        <p:spPr>
          <a:xfrm>
            <a:off x="9906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B. 11</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xmlns="" id="{2E7D83A4-3758-8699-4DD0-010A80780539}"/>
              </a:ext>
            </a:extLst>
          </p:cNvPr>
          <p:cNvSpPr/>
          <p:nvPr/>
        </p:nvSpPr>
        <p:spPr>
          <a:xfrm>
            <a:off x="9117461" y="759331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D. -7</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688084" y="5891457"/>
            <a:ext cx="1322384" cy="1151007"/>
          </a:xfrm>
          <a:prstGeom prst="rect">
            <a:avLst/>
          </a:prstGeom>
        </p:spPr>
      </p:pic>
      <p:pic>
        <p:nvPicPr>
          <p:cNvPr id="28" name="Picture 27">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46551" y="8163505"/>
            <a:ext cx="1317851" cy="1174085"/>
          </a:xfrm>
          <a:prstGeom prst="rect">
            <a:avLst/>
          </a:prstGeom>
        </p:spPr>
      </p:pic>
      <p:pic>
        <p:nvPicPr>
          <p:cNvPr id="29"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661875" y="8166595"/>
            <a:ext cx="1317851" cy="1174085"/>
          </a:xfrm>
          <a:prstGeom prst="rect">
            <a:avLst/>
          </a:prstGeom>
        </p:spPr>
      </p:pic>
      <p:pic>
        <p:nvPicPr>
          <p:cNvPr id="30"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99634" y="5682678"/>
            <a:ext cx="1317851" cy="1174085"/>
          </a:xfrm>
          <a:prstGeom prst="rect">
            <a:avLst/>
          </a:prstGeom>
        </p:spPr>
      </p:pic>
      <p:pic>
        <p:nvPicPr>
          <p:cNvPr id="31"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94865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8" name="Rectangle 7"/>
          <p:cNvSpPr/>
          <p:nvPr/>
        </p:nvSpPr>
        <p:spPr>
          <a:xfrm>
            <a:off x="-26276" y="-35472"/>
            <a:ext cx="18314276" cy="10322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1843563" y="5087664"/>
            <a:ext cx="7413967" cy="9181993"/>
            <a:chOff x="9282303" y="1028700"/>
            <a:chExt cx="11597832" cy="14363593"/>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82303" y="7484680"/>
              <a:ext cx="11597832" cy="790761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2251455" y="1028700"/>
              <a:ext cx="6359236" cy="82296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82303" y="3568931"/>
              <a:ext cx="5247903" cy="5681785"/>
            </a:xfrm>
            <a:prstGeom prst="rect">
              <a:avLst/>
            </a:prstGeom>
          </p:spPr>
        </p:pic>
      </p:grpSp>
      <p:sp>
        <p:nvSpPr>
          <p:cNvPr id="10" name="TextBox 2"/>
          <p:cNvSpPr txBox="1"/>
          <p:nvPr/>
        </p:nvSpPr>
        <p:spPr>
          <a:xfrm>
            <a:off x="3509003" y="1994758"/>
            <a:ext cx="11243717" cy="3465179"/>
          </a:xfrm>
          <a:prstGeom prst="rect">
            <a:avLst/>
          </a:prstGeom>
        </p:spPr>
        <p:txBody>
          <a:bodyPr lIns="0" tIns="0" rIns="0" bIns="0" rtlCol="0" anchor="t">
            <a:spAutoFit/>
          </a:bodyPr>
          <a:lstStyle/>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LUYỆN TẬP CHUNG TRANG 34 (2 </a:t>
            </a:r>
            <a:r>
              <a:rPr lang="en-US" sz="8000" b="1" dirty="0" err="1" smtClean="0">
                <a:solidFill>
                  <a:srgbClr val="8C3839"/>
                </a:solidFill>
                <a:latin typeface="Arial" panose="020B0604020202020204" pitchFamily="34" charset="0"/>
                <a:cs typeface="Arial" panose="020B0604020202020204" pitchFamily="34" charset="0"/>
              </a:rPr>
              <a:t>Tiết</a:t>
            </a:r>
            <a:r>
              <a:rPr lang="en-US" sz="8000" b="1" dirty="0" smtClean="0">
                <a:solidFill>
                  <a:srgbClr val="8C3839"/>
                </a:solidFill>
                <a:latin typeface="Arial" panose="020B0604020202020204" pitchFamily="34" charset="0"/>
                <a:cs typeface="Arial" panose="020B0604020202020204" pitchFamily="34" charset="0"/>
              </a:rPr>
              <a:t>)</a:t>
            </a:r>
            <a:endParaRPr lang="en-US" sz="8000" b="1" dirty="0">
              <a:solidFill>
                <a:srgbClr val="8C3839"/>
              </a:solidFill>
              <a:latin typeface="Arial" panose="020B0604020202020204" pitchFamily="34" charset="0"/>
              <a:cs typeface="Arial" panose="020B0604020202020204" pitchFamily="34" charset="0"/>
            </a:endParaRPr>
          </a:p>
        </p:txBody>
      </p:sp>
      <p:pic>
        <p:nvPicPr>
          <p:cNvPr id="11"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1032100">
            <a:off x="725392" y="6840009"/>
            <a:ext cx="2182919" cy="2331274"/>
          </a:xfrm>
          <a:prstGeom prst="rect">
            <a:avLst/>
          </a:prstGeom>
        </p:spPr>
      </p:pic>
      <p:pic>
        <p:nvPicPr>
          <p:cNvPr id="12" name="Picture 2"/>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xmlns="" r:embed="rId51"/>
              </a:ext>
            </a:extLst>
          </a:blip>
          <a:srcRect/>
          <a:stretch>
            <a:fillRect/>
          </a:stretch>
        </p:blipFill>
        <p:spPr>
          <a:xfrm>
            <a:off x="3204210" y="7171443"/>
            <a:ext cx="2330681" cy="2513480"/>
          </a:xfrm>
          <a:prstGeom prst="rect">
            <a:avLst/>
          </a:prstGeom>
        </p:spPr>
      </p:pic>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88484" y="9105900"/>
            <a:ext cx="2764986" cy="273482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426424" y="9105900"/>
            <a:ext cx="865199" cy="273482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993678" y="9105900"/>
            <a:ext cx="2764986" cy="273482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631617" y="9105900"/>
            <a:ext cx="865199" cy="2734824"/>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01800" y="9105900"/>
            <a:ext cx="2764986" cy="2734823"/>
          </a:xfrm>
          <a:prstGeom prst="rect">
            <a:avLst/>
          </a:prstGeom>
        </p:spPr>
      </p:pic>
      <p:sp>
        <p:nvSpPr>
          <p:cNvPr id="14" name="Rectangle 13"/>
          <p:cNvSpPr/>
          <p:nvPr/>
        </p:nvSpPr>
        <p:spPr>
          <a:xfrm>
            <a:off x="1207166" y="479916"/>
            <a:ext cx="12407564" cy="738664"/>
          </a:xfrm>
          <a:prstGeom prst="rect">
            <a:avLst/>
          </a:prstGeom>
        </p:spPr>
        <p:txBody>
          <a:bodyPr wrap="none">
            <a:spAutoFit/>
          </a:bodyPr>
          <a:lstStyle/>
          <a:p>
            <a:r>
              <a:rPr lang="vi-VN" sz="4200" i="1" dirty="0">
                <a:solidFill>
                  <a:srgbClr val="002060"/>
                </a:solidFill>
                <a:latin typeface="Arial" panose="020B0604020202020204" pitchFamily="34" charset="0"/>
                <a:cs typeface="Arial" panose="020B0604020202020204" pitchFamily="34" charset="0"/>
              </a:rPr>
              <a:t>HS đọc, nêu phương pháp giải, hoàn thành </a:t>
            </a:r>
            <a:r>
              <a:rPr lang="vi-VN" sz="4200" b="1" i="1" dirty="0">
                <a:solidFill>
                  <a:srgbClr val="002060"/>
                </a:solidFill>
                <a:latin typeface="Arial" panose="020B0604020202020204" pitchFamily="34" charset="0"/>
                <a:cs typeface="Arial" panose="020B0604020202020204" pitchFamily="34" charset="0"/>
              </a:rPr>
              <a:t>Ví dụ 1</a:t>
            </a:r>
            <a:endParaRPr lang="en-US" sz="4200" b="1" i="1" dirty="0">
              <a:solidFill>
                <a:srgbClr val="002060"/>
              </a:solidFill>
              <a:latin typeface="Arial" panose="020B0604020202020204" pitchFamily="34" charset="0"/>
              <a:cs typeface="Arial" panose="020B0604020202020204" pitchFamily="34" charset="0"/>
            </a:endParaRPr>
          </a:p>
        </p:txBody>
      </p:sp>
      <p:sp>
        <p:nvSpPr>
          <p:cNvPr id="15" name="Rounded Rectangle 14"/>
          <p:cNvSpPr/>
          <p:nvPr/>
        </p:nvSpPr>
        <p:spPr>
          <a:xfrm>
            <a:off x="1207166" y="1405302"/>
            <a:ext cx="2788847" cy="1134650"/>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200" b="1" dirty="0" err="1" smtClean="0">
                <a:solidFill>
                  <a:schemeClr val="bg1"/>
                </a:solidFill>
                <a:latin typeface="Arial" panose="020B0604020202020204" pitchFamily="34" charset="0"/>
                <a:cs typeface="Arial" panose="020B0604020202020204" pitchFamily="34" charset="0"/>
              </a:rPr>
              <a:t>Ví</a:t>
            </a:r>
            <a:r>
              <a:rPr lang="en-US" sz="4200" b="1" dirty="0" smtClean="0">
                <a:solidFill>
                  <a:schemeClr val="bg1"/>
                </a:solidFill>
                <a:latin typeface="Arial" panose="020B0604020202020204" pitchFamily="34" charset="0"/>
                <a:cs typeface="Arial" panose="020B0604020202020204" pitchFamily="34" charset="0"/>
              </a:rPr>
              <a:t> </a:t>
            </a:r>
            <a:r>
              <a:rPr lang="en-US" sz="4200" b="1" dirty="0" err="1" smtClean="0">
                <a:solidFill>
                  <a:schemeClr val="bg1"/>
                </a:solidFill>
                <a:latin typeface="Arial" panose="020B0604020202020204" pitchFamily="34" charset="0"/>
                <a:cs typeface="Arial" panose="020B0604020202020204" pitchFamily="34" charset="0"/>
              </a:rPr>
              <a:t>dụ</a:t>
            </a:r>
            <a:r>
              <a:rPr lang="en-US" sz="4200" b="1" dirty="0" smtClean="0">
                <a:solidFill>
                  <a:schemeClr val="bg1"/>
                </a:solidFill>
                <a:latin typeface="Arial" panose="020B0604020202020204" pitchFamily="34" charset="0"/>
                <a:cs typeface="Arial" panose="020B0604020202020204" pitchFamily="34" charset="0"/>
              </a:rPr>
              <a:t> 1</a:t>
            </a:r>
            <a:endParaRPr lang="en-US" sz="4200" b="1"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1154592" y="2508779"/>
            <a:ext cx="16410709" cy="644157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Ba bạn Lan, Bình và Dung rủ nhau đến cửa hàng sách để mua sách cũ được bán đồng giá (nghĩa là các cuốn sách cũ trong cửa hàng đó đều được bán với cùng một giá). Lan mua 5 cuốn, Bình mua 3 cuốn, Dung mua 6 cuốn. Gọi x (đồng) là giá bán một cuốn sách cũ.</a:t>
            </a:r>
          </a:p>
          <a:p>
            <a:pPr algn="just">
              <a:lnSpc>
                <a:spcPct val="150000"/>
              </a:lnSpc>
            </a:pPr>
            <a:r>
              <a:rPr lang="vi-VN" sz="4000" dirty="0">
                <a:latin typeface="Arial" panose="020B0604020202020204" pitchFamily="34" charset="0"/>
                <a:cs typeface="Arial" panose="020B0604020202020204" pitchFamily="34" charset="0"/>
              </a:rPr>
              <a:t>a) Tìm đa thức biểu thị tổng số tiền cả ba bạn phải trả.</a:t>
            </a:r>
          </a:p>
          <a:p>
            <a:pPr algn="just">
              <a:lnSpc>
                <a:spcPct val="150000"/>
              </a:lnSpc>
            </a:pPr>
            <a:r>
              <a:rPr lang="vi-VN" sz="4000" dirty="0">
                <a:latin typeface="Arial" panose="020B0604020202020204" pitchFamily="34" charset="0"/>
                <a:cs typeface="Arial" panose="020B0604020202020204" pitchFamily="34" charset="0"/>
              </a:rPr>
              <a:t>b) Nếu mỗi cuốn sách cũ đều có giá là 30 000 đồng thì tổng số tiền cả ba bạn phải trả là bao nhiêu?</a:t>
            </a:r>
          </a:p>
        </p:txBody>
      </p:sp>
      <p:pic>
        <p:nvPicPr>
          <p:cNvPr id="17"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646518" y="479916"/>
            <a:ext cx="1918783" cy="1276863"/>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81000" y="3238500"/>
            <a:ext cx="4572000" cy="6483403"/>
          </a:xfrm>
          <a:prstGeom prst="rect">
            <a:avLst/>
          </a:prstGeom>
        </p:spPr>
      </p:pic>
      <p:sp>
        <p:nvSpPr>
          <p:cNvPr id="4" name="Freeform 4"/>
          <p:cNvSpPr/>
          <p:nvPr/>
        </p:nvSpPr>
        <p:spPr>
          <a:xfrm>
            <a:off x="0" y="9563100"/>
            <a:ext cx="18287996" cy="757895"/>
          </a:xfrm>
          <a:custGeom>
            <a:avLst/>
            <a:gdLst/>
            <a:ahLst/>
            <a:cxnLst/>
            <a:rect l="l" t="t" r="r" b="b"/>
            <a:pathLst>
              <a:path w="4816592" h="1363620">
                <a:moveTo>
                  <a:pt x="0" y="0"/>
                </a:moveTo>
                <a:lnTo>
                  <a:pt x="4816592" y="0"/>
                </a:lnTo>
                <a:lnTo>
                  <a:pt x="4816592" y="1363620"/>
                </a:lnTo>
                <a:lnTo>
                  <a:pt x="0" y="1363620"/>
                </a:lnTo>
                <a:close/>
              </a:path>
            </a:pathLst>
          </a:custGeom>
          <a:solidFill>
            <a:srgbClr val="8C3839"/>
          </a:solidFill>
        </p:spPr>
      </p:sp>
      <p:sp>
        <p:nvSpPr>
          <p:cNvPr id="9" name="Oval Callout 8"/>
          <p:cNvSpPr/>
          <p:nvPr/>
        </p:nvSpPr>
        <p:spPr>
          <a:xfrm>
            <a:off x="1371600" y="800100"/>
            <a:ext cx="2362200" cy="1588026"/>
          </a:xfrm>
          <a:prstGeom prst="wedgeEllipseCallout">
            <a:avLst>
              <a:gd name="adj1" fmla="val -5877"/>
              <a:gd name="adj2" fmla="val 708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Gợi</a:t>
            </a:r>
            <a:r>
              <a:rPr lang="en-US" sz="4200" b="1" dirty="0" smtClean="0">
                <a:latin typeface="Arial" panose="020B0604020202020204" pitchFamily="34" charset="0"/>
                <a:cs typeface="Arial" panose="020B0604020202020204" pitchFamily="34" charset="0"/>
              </a:rPr>
              <a:t> ý</a:t>
            </a:r>
            <a:endParaRPr lang="en-US" sz="4200" b="1" dirty="0">
              <a:latin typeface="Arial" panose="020B0604020202020204" pitchFamily="34" charset="0"/>
              <a:cs typeface="Arial" panose="020B0604020202020204" pitchFamily="34" charset="0"/>
            </a:endParaRPr>
          </a:p>
        </p:txBody>
      </p:sp>
      <p:sp>
        <p:nvSpPr>
          <p:cNvPr id="10" name="Rectangle 9"/>
          <p:cNvSpPr/>
          <p:nvPr/>
        </p:nvSpPr>
        <p:spPr>
          <a:xfrm>
            <a:off x="4724400" y="571500"/>
            <a:ext cx="12954000" cy="378565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cũ</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5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Bình</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3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Dung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tiền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1" name="Right Arrow 10"/>
          <p:cNvSpPr/>
          <p:nvPr/>
        </p:nvSpPr>
        <p:spPr>
          <a:xfrm>
            <a:off x="4655127" y="4572982"/>
            <a:ext cx="7620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4357152"/>
            <a:ext cx="12252072" cy="707886"/>
          </a:xfrm>
          <a:prstGeom prst="rect">
            <a:avLst/>
          </a:prstGeom>
        </p:spPr>
        <p:txBody>
          <a:bodyPr wrap="none">
            <a:spAutoFit/>
          </a:bodyPr>
          <a:lstStyle/>
          <a:p>
            <a:r>
              <a:rPr lang="en-US" sz="4000" i="1" dirty="0" err="1">
                <a:solidFill>
                  <a:srgbClr val="002060"/>
                </a:solidFill>
                <a:latin typeface="Arial" panose="020B0604020202020204" pitchFamily="34" charset="0"/>
                <a:cs typeface="Arial" panose="020B0604020202020204" pitchFamily="34" charset="0"/>
              </a:rPr>
              <a:t>Đa</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thức</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biểu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thị</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tổng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số</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tiền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cả</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ba</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bạn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phải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trả</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là</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gì</a:t>
            </a:r>
            <a:r>
              <a:rPr lang="en-US" sz="4000" i="1" dirty="0">
                <a:solidFill>
                  <a:srgbClr val="002060"/>
                </a:solidFill>
                <a:latin typeface="Arial" panose="020B0604020202020204" pitchFamily="34" charset="0"/>
                <a:cs typeface="Arial" panose="020B0604020202020204" pitchFamily="34" charset="0"/>
              </a:rPr>
              <a:t>?</a:t>
            </a:r>
          </a:p>
        </p:txBody>
      </p:sp>
      <p:sp>
        <p:nvSpPr>
          <p:cNvPr id="13" name="Rectangle 12"/>
          <p:cNvSpPr/>
          <p:nvPr/>
        </p:nvSpPr>
        <p:spPr>
          <a:xfrm>
            <a:off x="4724400" y="5207526"/>
            <a:ext cx="12954000" cy="19389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Nếu mỗi cuốn sách cũ đều có giá là 30 000 đồng thì ta suy ra được điều gì?</a:t>
            </a:r>
            <a:endParaRPr lang="en-US" sz="40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65910">
            <a:off x="11055187" y="6391466"/>
            <a:ext cx="562589" cy="1317642"/>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5638800" y="7502150"/>
                <a:ext cx="11506200" cy="1938992"/>
              </a:xfrm>
              <a:prstGeom prst="rect">
                <a:avLst/>
              </a:prstGeom>
            </p:spPr>
            <p:txBody>
              <a:bodyPr wrap="square">
                <a:spAutoFit/>
              </a:bodyPr>
              <a:lstStyle/>
              <a:p>
                <a:pPr algn="just">
                  <a:lnSpc>
                    <a:spcPct val="150000"/>
                  </a:lnSpc>
                </a:pPr>
                <a:r>
                  <a:rPr lang="fr-FR" sz="4000" dirty="0" smtClean="0">
                    <a:solidFill>
                      <a:srgbClr val="002060"/>
                    </a:solidFill>
                    <a:latin typeface="Arial" panose="020B0604020202020204" pitchFamily="34" charset="0"/>
                    <a:ea typeface="Calibri" panose="020F0502020204030204" pitchFamily="34" charset="0"/>
                    <a:cs typeface="Arial" panose="020B0604020202020204" pitchFamily="34" charset="0"/>
                  </a:rPr>
                  <a:t>Suy </a:t>
                </a:r>
                <a:r>
                  <a:rPr lang="fr-FR" sz="4000" dirty="0">
                    <a:solidFill>
                      <a:srgbClr val="002060"/>
                    </a:solidFill>
                    <a:latin typeface="Arial" panose="020B0604020202020204" pitchFamily="34" charset="0"/>
                    <a:ea typeface="Calibri" panose="020F0502020204030204" pitchFamily="34" charset="0"/>
                    <a:cs typeface="Arial" panose="020B0604020202020204" pitchFamily="34" charset="0"/>
                  </a:rPr>
                  <a:t>ra x = 30 000 </a:t>
                </a:r>
                <a14:m>
                  <m:oMath xmlns:m="http://schemas.openxmlformats.org/officeDocument/2006/math">
                    <m:r>
                      <a:rPr lang="fr-FR" sz="4000" i="1">
                        <a:solidFill>
                          <a:srgbClr val="00206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Ta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tính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giá</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trị</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thức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x = 30 000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sẽ</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ra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tổng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tiền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bạn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trả</a:t>
                </a:r>
                <a:endParaRPr lang="en-US" sz="4000" dirty="0">
                  <a:solidFill>
                    <a:srgbClr val="002060"/>
                  </a:solidFill>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638800" y="7502150"/>
                <a:ext cx="11506200" cy="1938992"/>
              </a:xfrm>
              <a:prstGeom prst="rect">
                <a:avLst/>
              </a:prstGeom>
              <a:blipFill rotWithShape="0">
                <a:blip r:embed="rId4"/>
                <a:stretch>
                  <a:fillRect l="-1854" r="-1801" b="-6918"/>
                </a:stretch>
              </a:blipFill>
            </p:spPr>
            <p:txBody>
              <a:bodyPr/>
              <a:lstStyle/>
              <a:p>
                <a:r>
                  <a:rPr lang="en-US">
                    <a:noFill/>
                  </a:rPr>
                  <a:t> </a:t>
                </a:r>
              </a:p>
            </p:txBody>
          </p:sp>
        </mc:Fallback>
      </mc:AlternateContent>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2019</Words>
  <PresentationFormat>Custom</PresentationFormat>
  <Paragraphs>203</Paragraphs>
  <Slides>26</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Times New Roman</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2023-02-07T03:45:12Z</dcterms:created>
  <dcterms:modified xsi:type="dcterms:W3CDTF">2023-02-07T03:45:16Z</dcterms:modified>
  <dc:identifier/>
</cp:coreProperties>
</file>