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53" r:id="rId3"/>
    <p:sldId id="302" r:id="rId4"/>
    <p:sldId id="292" r:id="rId5"/>
    <p:sldId id="360" r:id="rId6"/>
    <p:sldId id="391" r:id="rId7"/>
    <p:sldId id="392" r:id="rId8"/>
    <p:sldId id="334" r:id="rId9"/>
    <p:sldId id="377" r:id="rId10"/>
    <p:sldId id="381" r:id="rId11"/>
    <p:sldId id="385" r:id="rId12"/>
    <p:sldId id="383" r:id="rId13"/>
    <p:sldId id="384" r:id="rId14"/>
    <p:sldId id="386" r:id="rId15"/>
    <p:sldId id="389" r:id="rId16"/>
    <p:sldId id="366" r:id="rId17"/>
    <p:sldId id="387" r:id="rId18"/>
    <p:sldId id="388" r:id="rId19"/>
    <p:sldId id="315" r:id="rId20"/>
    <p:sldId id="380" r:id="rId21"/>
    <p:sldId id="331" r:id="rId22"/>
    <p:sldId id="295" r:id="rId23"/>
    <p:sldId id="329" r:id="rId24"/>
    <p:sldId id="342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66" d="100"/>
          <a:sy n="66" d="100"/>
        </p:scale>
        <p:origin x="288" y="-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B1EC23-17C1-486A-93CA-2C90D1761405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474CB0-4BC9-47D3-ABB0-154826CAE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356DC-C372-415A-AA50-C3D877ADE98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2A531-414D-1DA0-8EC3-E9D18B312A8B}"/>
              </a:ext>
            </a:extLst>
          </p:cNvPr>
          <p:cNvSpPr txBox="1"/>
          <p:nvPr userDrawn="1"/>
        </p:nvSpPr>
        <p:spPr>
          <a:xfrm>
            <a:off x="165100" y="44450"/>
            <a:ext cx="7112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0ED21-4CE8-BA5C-C1FB-B25E535DC3F4}"/>
              </a:ext>
            </a:extLst>
          </p:cNvPr>
          <p:cNvSpPr txBox="1"/>
          <p:nvPr userDrawn="1"/>
        </p:nvSpPr>
        <p:spPr>
          <a:xfrm>
            <a:off x="9821863" y="12700"/>
            <a:ext cx="23114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Lesson 1d – Everyday English</a:t>
            </a:r>
            <a:endParaRPr lang="en-US" sz="1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12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821863" y="12700"/>
            <a:ext cx="23114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Lesson 1d – Everyday English</a:t>
            </a:r>
            <a:endParaRPr lang="en-US" sz="1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203972" y="1720840"/>
            <a:ext cx="63436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1d: Everyday English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19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0" y="325438"/>
            <a:ext cx="12192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>
                <a:latin typeface="Calibri" pitchFamily="34" charset="0"/>
              </a:rPr>
              <a:t> b)     Complete the dialogue. Use the sentences in the list. One sentence is extra. Is the dialogue formal or informal?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392113"/>
            <a:ext cx="322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4017963" y="1641475"/>
            <a:ext cx="8174037" cy="4506913"/>
            <a:chOff x="2402" y="968"/>
            <a:chExt cx="5149" cy="2839"/>
          </a:xfrm>
        </p:grpSpPr>
        <p:pic>
          <p:nvPicPr>
            <p:cNvPr id="1434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2" y="968"/>
              <a:ext cx="5149" cy="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6" name="Rectangle 8"/>
            <p:cNvSpPr>
              <a:spLocks noChangeArrowheads="1"/>
            </p:cNvSpPr>
            <p:nvPr/>
          </p:nvSpPr>
          <p:spPr bwMode="auto">
            <a:xfrm>
              <a:off x="5454" y="3150"/>
              <a:ext cx="2097" cy="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0" y="2006600"/>
            <a:ext cx="2570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A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Is his hair fair?</a:t>
            </a:r>
          </a:p>
        </p:txBody>
      </p:sp>
      <p:sp>
        <p:nvSpPr>
          <p:cNvPr id="14341" name="Rectangle 11"/>
          <p:cNvSpPr>
            <a:spLocks noChangeArrowheads="1"/>
          </p:cNvSpPr>
          <p:nvPr/>
        </p:nvSpPr>
        <p:spPr bwMode="auto">
          <a:xfrm>
            <a:off x="-14288" y="2595563"/>
            <a:ext cx="391795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B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What does he look like?</a:t>
            </a:r>
          </a:p>
        </p:txBody>
      </p:sp>
      <p:sp>
        <p:nvSpPr>
          <p:cNvPr id="14342" name="Rectangle 12"/>
          <p:cNvSpPr>
            <a:spLocks noChangeArrowheads="1"/>
          </p:cNvSpPr>
          <p:nvPr/>
        </p:nvSpPr>
        <p:spPr bwMode="auto">
          <a:xfrm>
            <a:off x="-14288" y="3232150"/>
            <a:ext cx="2565401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C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How old is he?</a:t>
            </a:r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-14288" y="3829050"/>
            <a:ext cx="2700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D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What’s he like?</a:t>
            </a:r>
          </a:p>
        </p:txBody>
      </p:sp>
      <p:sp>
        <p:nvSpPr>
          <p:cNvPr id="14344" name="Rectangle 14"/>
          <p:cNvSpPr>
            <a:spLocks noChangeArrowheads="1"/>
          </p:cNvSpPr>
          <p:nvPr/>
        </p:nvSpPr>
        <p:spPr bwMode="auto">
          <a:xfrm>
            <a:off x="0" y="4467225"/>
            <a:ext cx="4117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E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Is he the one with a short</a:t>
            </a:r>
            <a:br>
              <a:rPr lang="en-US" sz="2800">
                <a:solidFill>
                  <a:srgbClr val="FF0000"/>
                </a:solidFill>
                <a:latin typeface="Calibri" pitchFamily="34" charset="0"/>
              </a:rPr>
            </a:b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beard and a moustache?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700" y="482600"/>
            <a:ext cx="31750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465138"/>
            <a:ext cx="2525712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425450"/>
            <a:ext cx="521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 b="1">
                <a:latin typeface="Calibri" pitchFamily="34" charset="0"/>
              </a:rPr>
              <a:t>Listen, read and check.</a:t>
            </a:r>
            <a:r>
              <a:rPr lang="en-US"/>
              <a:t> </a:t>
            </a:r>
          </a:p>
        </p:txBody>
      </p:sp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4017963" y="1641475"/>
            <a:ext cx="8174037" cy="4506913"/>
            <a:chOff x="2402" y="968"/>
            <a:chExt cx="5149" cy="2839"/>
          </a:xfrm>
        </p:grpSpPr>
        <p:pic>
          <p:nvPicPr>
            <p:cNvPr id="1639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2" y="968"/>
              <a:ext cx="5149" cy="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ectangle 6"/>
            <p:cNvSpPr>
              <a:spLocks noChangeArrowheads="1"/>
            </p:cNvSpPr>
            <p:nvPr/>
          </p:nvSpPr>
          <p:spPr bwMode="auto">
            <a:xfrm>
              <a:off x="5454" y="3150"/>
              <a:ext cx="2097" cy="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2006600"/>
            <a:ext cx="2570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A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Is his hair fair?</a:t>
            </a: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-14288" y="2595563"/>
            <a:ext cx="391795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B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What does he look like?</a:t>
            </a:r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-14288" y="3232150"/>
            <a:ext cx="2565401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C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How old is he?</a:t>
            </a: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-14288" y="3829050"/>
            <a:ext cx="2700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D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What’s he like?</a:t>
            </a: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4467225"/>
            <a:ext cx="4156907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E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Is he the one with a short</a:t>
            </a:r>
            <a:br>
              <a:rPr lang="en-US" sz="2800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beard and a moustache?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5690" y="977900"/>
            <a:ext cx="382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+mj-lt"/>
              </a:rPr>
              <a:t>It’s informal style!</a:t>
            </a:r>
          </a:p>
        </p:txBody>
      </p:sp>
      <p:pic>
        <p:nvPicPr>
          <p:cNvPr id="3" name="CD1 - TRACK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3941" y="5326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5608 -0.0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34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60625 0.14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47473 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59349 0.09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74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"/>
                  </p:tgtEl>
                </p:cond>
              </p:nextCondLst>
            </p:seq>
          </p:childTnLst>
        </p:cTn>
      </p:par>
    </p:tnLst>
    <p:bldLst>
      <p:bldP spid="60423" grpId="0"/>
      <p:bldP spid="60424" grpId="0"/>
      <p:bldP spid="60426" grpId="0"/>
      <p:bldP spid="6042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2643188" y="360363"/>
            <a:ext cx="954881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3200" b="1">
                <a:latin typeface="Calibri" pitchFamily="34" charset="0"/>
              </a:rPr>
              <a:t> Take roles and read the dialogue in Exercise 1 aloud. What does the new teacher look like? What is he like?</a:t>
            </a:r>
            <a:r>
              <a:rPr lang="en-US"/>
              <a:t> </a:t>
            </a: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8602663" y="2144713"/>
            <a:ext cx="3406775" cy="4113212"/>
          </a:xfrm>
          <a:prstGeom prst="wedgeRoundRectCallout">
            <a:avLst>
              <a:gd name="adj1" fmla="val 6106"/>
              <a:gd name="adj2" fmla="val -66787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+mj-lt"/>
              </a:rPr>
              <a:t>The new teacher is of medium height and quite slim. He’s got dark hair, a short beard and a moustache. He’s cheerful and very popular.</a:t>
            </a:r>
          </a:p>
        </p:txBody>
      </p:sp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0" y="1697038"/>
            <a:ext cx="8174038" cy="4506912"/>
            <a:chOff x="2402" y="968"/>
            <a:chExt cx="5149" cy="2839"/>
          </a:xfrm>
        </p:grpSpPr>
        <p:pic>
          <p:nvPicPr>
            <p:cNvPr id="17416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2" y="968"/>
              <a:ext cx="5149" cy="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454" y="3150"/>
              <a:ext cx="2097" cy="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2776538" y="2178050"/>
            <a:ext cx="3422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What does he look like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3335338" y="3036888"/>
            <a:ext cx="2124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Is his hair fair?</a:t>
            </a:r>
          </a:p>
        </p:txBody>
      </p:sp>
      <p:sp>
        <p:nvSpPr>
          <p:cNvPr id="17414" name="Rectangle 12"/>
          <p:cNvSpPr>
            <a:spLocks noChangeArrowheads="1"/>
          </p:cNvSpPr>
          <p:nvPr/>
        </p:nvSpPr>
        <p:spPr bwMode="auto">
          <a:xfrm>
            <a:off x="1811338" y="3910013"/>
            <a:ext cx="223471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What’s </a:t>
            </a:r>
            <a:r>
              <a:rPr lang="en-US" sz="2600">
                <a:solidFill>
                  <a:srgbClr val="FF0000"/>
                </a:solidFill>
                <a:latin typeface="Calibri" pitchFamily="34" charset="0"/>
              </a:rPr>
              <a:t>he like?</a:t>
            </a:r>
          </a:p>
        </p:txBody>
      </p:sp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1663700" y="5141913"/>
            <a:ext cx="69818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alibri" pitchFamily="34" charset="0"/>
              </a:rPr>
              <a:t>Is he the one with a short beard and a moustache?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0" y="438150"/>
            <a:ext cx="2617788" cy="519113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While -speaking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4975"/>
            <a:ext cx="1708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731963" y="436563"/>
            <a:ext cx="10280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Act out a similar dialogue. Describe teacher C or D using the dialogue in Exercise 1 as a model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827213"/>
            <a:ext cx="4602162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525" y="1427163"/>
            <a:ext cx="62357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6688" y="481013"/>
            <a:ext cx="2357437" cy="519112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09600" y="1758950"/>
            <a:ext cx="11096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hlink"/>
                </a:solidFill>
                <a:latin typeface="Calibri" pitchFamily="34" charset="0"/>
              </a:rPr>
              <a:t>Write a paragraph to describe one of two teachers in Exercise 4.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WB, page 13</a:t>
            </a: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573088"/>
            <a:ext cx="39020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52563"/>
            <a:ext cx="12192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5970588" y="1758950"/>
            <a:ext cx="1109662" cy="817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5997575" y="1760538"/>
            <a:ext cx="1039813" cy="430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5970588" y="2603500"/>
            <a:ext cx="106680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V="1">
            <a:off x="5983288" y="2185988"/>
            <a:ext cx="1082675" cy="831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  <p:bldP spid="21512" grpId="0" animBg="1"/>
      <p:bldP spid="215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WB, page 13</a:t>
            </a:r>
          </a:p>
        </p:txBody>
      </p:sp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2070100" y="382588"/>
            <a:ext cx="9725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Choose the correct response. Read the exchanges aloud. Which words are stressed in each sentence?</a:t>
            </a:r>
            <a:endParaRPr lang="en-US" sz="3200">
              <a:latin typeface="Calibri" pitchFamily="34" charset="0"/>
            </a:endParaRPr>
          </a:p>
        </p:txBody>
      </p:sp>
      <p:grpSp>
        <p:nvGrpSpPr>
          <p:cNvPr id="20483" name="Group 8"/>
          <p:cNvGrpSpPr>
            <a:grpSpLocks/>
          </p:cNvGrpSpPr>
          <p:nvPr/>
        </p:nvGrpSpPr>
        <p:grpSpPr bwMode="auto">
          <a:xfrm>
            <a:off x="817563" y="2005013"/>
            <a:ext cx="10750550" cy="3440112"/>
            <a:chOff x="515" y="1263"/>
            <a:chExt cx="6772" cy="2167"/>
          </a:xfrm>
        </p:grpSpPr>
        <p:pic>
          <p:nvPicPr>
            <p:cNvPr id="20488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6" y="1263"/>
              <a:ext cx="672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Rectangle 7"/>
            <p:cNvSpPr>
              <a:spLocks noChangeArrowheads="1"/>
            </p:cNvSpPr>
            <p:nvPr/>
          </p:nvSpPr>
          <p:spPr bwMode="auto">
            <a:xfrm>
              <a:off x="515" y="3194"/>
              <a:ext cx="716" cy="2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1785938" y="2954338"/>
            <a:ext cx="527050" cy="4968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Oval 10"/>
          <p:cNvSpPr>
            <a:spLocks noChangeArrowheads="1"/>
          </p:cNvSpPr>
          <p:nvPr/>
        </p:nvSpPr>
        <p:spPr bwMode="auto">
          <a:xfrm>
            <a:off x="1800225" y="4340225"/>
            <a:ext cx="527050" cy="4968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7354888" y="2495550"/>
            <a:ext cx="527050" cy="4968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7396163" y="4795838"/>
            <a:ext cx="527050" cy="4968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10">
            <a:extLst>
              <a:ext uri="{FF2B5EF4-FFF2-40B4-BE49-F238E27FC236}">
                <a16:creationId xmlns:a16="http://schemas.microsoft.com/office/drawing/2014/main" id="{FCB3AD87-6E01-C5BF-7519-37CDE504CD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9739" y="2495549"/>
            <a:ext cx="6662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Line 10">
            <a:extLst>
              <a:ext uri="{FF2B5EF4-FFF2-40B4-BE49-F238E27FC236}">
                <a16:creationId xmlns:a16="http://schemas.microsoft.com/office/drawing/2014/main" id="{D0E1163C-798C-AA8A-52C2-8137799E65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6628" y="2928938"/>
            <a:ext cx="155707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84253C04-0EAC-103F-DC71-3475B6EBAF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1739" y="3403600"/>
            <a:ext cx="50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C8392B17-66EC-BA6E-A596-A58C6F58AC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8754" y="2490239"/>
            <a:ext cx="161974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2B4C92D6-8EB6-C97B-9280-BC6FEF9BB9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55643" y="2954338"/>
            <a:ext cx="52879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09B55DC9-B6EF-B808-F4B5-6F749DB98D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26538" y="2941638"/>
            <a:ext cx="88106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151D7114-F752-444A-3DF4-3C7C986AFF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55326" y="3409949"/>
            <a:ext cx="130307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365BD587-758B-4197-5633-9F3582208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1438" y="4340225"/>
            <a:ext cx="94456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43E9A976-E156-2E68-684C-BD4B945BD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4038" y="4776787"/>
            <a:ext cx="90646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85D9F332-158F-C754-2659-8EC7977156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1739" y="5245099"/>
            <a:ext cx="39846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1551ADD5-110E-CACA-710C-3197D0F33A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5960" y="5234466"/>
            <a:ext cx="72283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4903A0F1-6898-3086-310F-04C843AD05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42275" y="4340225"/>
            <a:ext cx="5621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B914FC23-DEE5-2444-5CE9-EEC7D73DB4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76053" y="4773613"/>
            <a:ext cx="143154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2251C90B-3683-AAA1-F0DB-02EE764CC9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09164" y="5232399"/>
            <a:ext cx="182233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 animBg="1"/>
      <p:bldP spid="48138" grpId="0" animBg="1"/>
      <p:bldP spid="48139" grpId="0" animBg="1"/>
      <p:bldP spid="48140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8" y="458788"/>
            <a:ext cx="71056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5525" y="1241425"/>
            <a:ext cx="43084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4329113"/>
            <a:ext cx="8615363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3586163" y="4714875"/>
            <a:ext cx="2386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7681913" y="4710113"/>
            <a:ext cx="1543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7767638" y="5153021"/>
            <a:ext cx="961495" cy="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3209925" y="5611176"/>
            <a:ext cx="498475" cy="95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4632124" y="5595937"/>
            <a:ext cx="572559" cy="95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V="1">
            <a:off x="6209243" y="5605454"/>
            <a:ext cx="3266262" cy="1111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TA7 RIGHT ON - CD1 - TRACK 09">
            <a:hlinkClick r:id="" action="ppaction://media"/>
            <a:extLst>
              <a:ext uri="{FF2B5EF4-FFF2-40B4-BE49-F238E27FC236}">
                <a16:creationId xmlns:a16="http://schemas.microsoft.com/office/drawing/2014/main" id="{60BB98DF-2331-4973-8185-24D33011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7937" y="564121"/>
            <a:ext cx="495233" cy="495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60" grpId="0" animBg="1"/>
      <p:bldP spid="49161" grpId="0" animBg="1"/>
      <p:bldP spid="49162" grpId="0" animBg="1"/>
      <p:bldP spid="49163" grpId="0" animBg="1"/>
      <p:bldP spid="49164" grpId="0" animBg="1"/>
      <p:bldP spid="491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6257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Everyday Eng.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532313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4763" y="3589338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0" y="475483"/>
            <a:ext cx="4227771" cy="5869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618018" y="1912753"/>
            <a:ext cx="111415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Write a paragraph (60-80 words) to describe your </a:t>
            </a:r>
            <a:r>
              <a:rPr lang="en-US" sz="3600" dirty="0" err="1">
                <a:solidFill>
                  <a:schemeClr val="hlink"/>
                </a:solidFill>
                <a:latin typeface="Calibri" pitchFamily="34" charset="0"/>
              </a:rPr>
              <a:t>favourite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 teacher, using vocabulary and structures in the lesson.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Words to describe a person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Sentences to describe a person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871325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structure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(page 13)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(page 20 SB)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3"/>
          <a:srcRect b="15358"/>
          <a:stretch>
            <a:fillRect/>
          </a:stretch>
        </p:blipFill>
        <p:spPr bwMode="auto">
          <a:xfrm>
            <a:off x="-1905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act out a dialogue, describing a person.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learn and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sentence stress.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837738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720725" y="1306513"/>
            <a:ext cx="106251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>
                <a:latin typeface="Calibri" pitchFamily="34" charset="0"/>
              </a:rPr>
              <a:t>He is tall and chubby. He’s got short black hair. He’s a bossy person. He always bullies his friends.</a:t>
            </a:r>
          </a:p>
        </p:txBody>
      </p:sp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2364273" y="581025"/>
            <a:ext cx="7908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libri" pitchFamily="34" charset="0"/>
              </a:rPr>
              <a:t>Read the descriptions. Who is he?</a:t>
            </a:r>
          </a:p>
        </p:txBody>
      </p:sp>
      <p:pic>
        <p:nvPicPr>
          <p:cNvPr id="11267" name="Picture 5" descr="Doraemon Nobita Nobi Trang Phục Hóa Trang Anime Tự Làm Đồng Phục _ -  AliExpress Mob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525" y="3084513"/>
            <a:ext cx="1316038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3" descr="Tính Cách Các Nhân Vật Trong Phim Hoạt Hình - Chaien trong phim Doraemon  chú mèo máy đến từ tương lai Chaien có sức lực rất mạnh chơi giỏi môn bóng  chà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2363788"/>
            <a:ext cx="271303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5" descr="Ba Ratels QC428 Hoàn Chỉnh Nhất Doraemon Honegawa Suneo Áo Trùm Xe Dán  Laptop Decal Vườn Ươm Trang Trí|Wall Stickers| - AliExpre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9288" y="3068638"/>
            <a:ext cx="23971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16"/>
          <p:cNvSpPr txBox="1">
            <a:spLocks noChangeArrowheads="1"/>
          </p:cNvSpPr>
          <p:nvPr/>
        </p:nvSpPr>
        <p:spPr bwMode="auto">
          <a:xfrm>
            <a:off x="1616075" y="5611813"/>
            <a:ext cx="15255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Nobita</a:t>
            </a:r>
          </a:p>
        </p:txBody>
      </p:sp>
      <p:sp>
        <p:nvSpPr>
          <p:cNvPr id="11271" name="Text Box 17"/>
          <p:cNvSpPr txBox="1">
            <a:spLocks noChangeArrowheads="1"/>
          </p:cNvSpPr>
          <p:nvPr/>
        </p:nvSpPr>
        <p:spPr bwMode="auto">
          <a:xfrm>
            <a:off x="4845050" y="5541963"/>
            <a:ext cx="15255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Jaian</a:t>
            </a:r>
          </a:p>
        </p:txBody>
      </p:sp>
      <p:sp>
        <p:nvSpPr>
          <p:cNvPr id="11272" name="Text Box 18"/>
          <p:cNvSpPr txBox="1">
            <a:spLocks noChangeArrowheads="1"/>
          </p:cNvSpPr>
          <p:nvPr/>
        </p:nvSpPr>
        <p:spPr bwMode="auto">
          <a:xfrm>
            <a:off x="8753475" y="5529263"/>
            <a:ext cx="15255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Suneo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1717675" y="1787525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V="1">
            <a:off x="3116262" y="1801810"/>
            <a:ext cx="1125538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6010275" y="1773238"/>
            <a:ext cx="25209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9883147" y="17859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Oval 23"/>
          <p:cNvSpPr>
            <a:spLocks noChangeArrowheads="1"/>
          </p:cNvSpPr>
          <p:nvPr/>
        </p:nvSpPr>
        <p:spPr bwMode="auto">
          <a:xfrm>
            <a:off x="4433888" y="2438400"/>
            <a:ext cx="2673350" cy="38512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29" dur="5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3" grpId="0" animBg="1"/>
      <p:bldP spid="26644" grpId="0" animBg="1"/>
      <p:bldP spid="26645" grpId="0" animBg="1"/>
      <p:bldP spid="26646" grpId="0" animBg="1"/>
      <p:bldP spid="266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3D9213-18AF-4A6D-B862-599D17683AD6}"/>
              </a:ext>
            </a:extLst>
          </p:cNvPr>
          <p:cNvSpPr txBox="1"/>
          <p:nvPr/>
        </p:nvSpPr>
        <p:spPr>
          <a:xfrm>
            <a:off x="225287" y="424070"/>
            <a:ext cx="11516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Choose the word whose underlined part is pronounced differently from that of the others.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C7D30-229F-4914-85AE-6145165F0278}"/>
              </a:ext>
            </a:extLst>
          </p:cNvPr>
          <p:cNvSpPr txBox="1"/>
          <p:nvPr/>
        </p:nvSpPr>
        <p:spPr>
          <a:xfrm>
            <a:off x="450574" y="1546989"/>
            <a:ext cx="11516139" cy="327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A. kiss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es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B. watch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es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C. go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es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D. mix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3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A. b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ssy		B. w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rried		C. h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nest		D. m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dern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3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3. A. book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B. sport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C. shop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D. song</a:t>
            </a:r>
            <a:r>
              <a:rPr lang="en-US" sz="3400" u="sng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endParaRPr lang="vi-VN" sz="3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416AC-182F-4B79-9900-090B04754CCA}"/>
              </a:ext>
            </a:extLst>
          </p:cNvPr>
          <p:cNvSpPr txBox="1"/>
          <p:nvPr/>
        </p:nvSpPr>
        <p:spPr>
          <a:xfrm>
            <a:off x="9803299" y="4884079"/>
            <a:ext cx="2486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/sɒŋ</a:t>
            </a:r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47833-1429-4941-82BC-F3CEAE3170E3}"/>
              </a:ext>
            </a:extLst>
          </p:cNvPr>
          <p:cNvSpPr txBox="1"/>
          <p:nvPr/>
        </p:nvSpPr>
        <p:spPr>
          <a:xfrm>
            <a:off x="6848062" y="4835663"/>
            <a:ext cx="1675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/ʃɒp</a:t>
            </a:r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B377F-81C9-433D-8CA5-7F58DD34B4C7}"/>
              </a:ext>
            </a:extLst>
          </p:cNvPr>
          <p:cNvSpPr txBox="1"/>
          <p:nvPr/>
        </p:nvSpPr>
        <p:spPr>
          <a:xfrm>
            <a:off x="4038602" y="4835663"/>
            <a:ext cx="2462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/spɔːts/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836D0-F134-462E-A924-3CE03DA8E6E6}"/>
              </a:ext>
            </a:extLst>
          </p:cNvPr>
          <p:cNvSpPr txBox="1"/>
          <p:nvPr/>
        </p:nvSpPr>
        <p:spPr>
          <a:xfrm>
            <a:off x="821635" y="4835663"/>
            <a:ext cx="2146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/bʊk</a:t>
            </a:r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AFA792-50A3-44E9-B251-CEC8A73FBF8A}"/>
              </a:ext>
            </a:extLst>
          </p:cNvPr>
          <p:cNvSpPr txBox="1"/>
          <p:nvPr/>
        </p:nvSpPr>
        <p:spPr>
          <a:xfrm>
            <a:off x="937593" y="3525943"/>
            <a:ext cx="2146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/ˈbɒsi/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C3023-2BCC-49B2-B30F-7E48220FF100}"/>
              </a:ext>
            </a:extLst>
          </p:cNvPr>
          <p:cNvSpPr txBox="1"/>
          <p:nvPr/>
        </p:nvSpPr>
        <p:spPr>
          <a:xfrm>
            <a:off x="4250636" y="3525943"/>
            <a:ext cx="1699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/ˈwʌrid/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08AF1-F288-4CB1-A4D8-44BC7371BFCD}"/>
              </a:ext>
            </a:extLst>
          </p:cNvPr>
          <p:cNvSpPr txBox="1"/>
          <p:nvPr/>
        </p:nvSpPr>
        <p:spPr>
          <a:xfrm>
            <a:off x="6901070" y="3525943"/>
            <a:ext cx="2844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/ˈɒnɪst/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48B74-E499-4278-A8A5-315F63A34C21}"/>
              </a:ext>
            </a:extLst>
          </p:cNvPr>
          <p:cNvSpPr txBox="1"/>
          <p:nvPr/>
        </p:nvSpPr>
        <p:spPr>
          <a:xfrm>
            <a:off x="9352721" y="3525943"/>
            <a:ext cx="2528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/ˈmɒdən/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E946FF-6871-4174-B09D-BEB45B909C8C}"/>
              </a:ext>
            </a:extLst>
          </p:cNvPr>
          <p:cNvSpPr txBox="1"/>
          <p:nvPr/>
        </p:nvSpPr>
        <p:spPr>
          <a:xfrm>
            <a:off x="1255645" y="2200264"/>
            <a:ext cx="2146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/ˈkɪs</a:t>
            </a:r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33A3A-8BBB-42E7-9FF8-4B5ED34E7F4B}"/>
              </a:ext>
            </a:extLst>
          </p:cNvPr>
          <p:cNvSpPr txBox="1"/>
          <p:nvPr/>
        </p:nvSpPr>
        <p:spPr>
          <a:xfrm>
            <a:off x="4250636" y="2199803"/>
            <a:ext cx="2430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ˈwɒtʃ</a:t>
            </a:r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205798-5E03-4AC3-9D30-BCC7C5C706B1}"/>
              </a:ext>
            </a:extLst>
          </p:cNvPr>
          <p:cNvSpPr txBox="1"/>
          <p:nvPr/>
        </p:nvSpPr>
        <p:spPr>
          <a:xfrm>
            <a:off x="6848063" y="2199803"/>
            <a:ext cx="2430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/ɡəʊ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A6812F-0BA0-4162-9E9D-90ECC0D0297E}"/>
              </a:ext>
            </a:extLst>
          </p:cNvPr>
          <p:cNvSpPr txBox="1"/>
          <p:nvPr/>
        </p:nvSpPr>
        <p:spPr>
          <a:xfrm>
            <a:off x="9553160" y="2199803"/>
            <a:ext cx="2528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/ˈmɪks</a:t>
            </a:r>
            <a:r>
              <a:rPr lang="en-US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vi-VN" sz="32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165287-926D-4B27-8B43-8084687D3257}"/>
              </a:ext>
            </a:extLst>
          </p:cNvPr>
          <p:cNvSpPr/>
          <p:nvPr/>
        </p:nvSpPr>
        <p:spPr>
          <a:xfrm>
            <a:off x="6874566" y="1626501"/>
            <a:ext cx="480391" cy="484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7E83D4-1084-4739-A9D1-FA4DAB3D93C8}"/>
              </a:ext>
            </a:extLst>
          </p:cNvPr>
          <p:cNvSpPr/>
          <p:nvPr/>
        </p:nvSpPr>
        <p:spPr>
          <a:xfrm>
            <a:off x="4107234" y="2957535"/>
            <a:ext cx="480391" cy="484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380CBCD-C4FC-4CC1-874F-2400FC6612F5}"/>
              </a:ext>
            </a:extLst>
          </p:cNvPr>
          <p:cNvSpPr/>
          <p:nvPr/>
        </p:nvSpPr>
        <p:spPr>
          <a:xfrm>
            <a:off x="9602859" y="4253026"/>
            <a:ext cx="480391" cy="484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0979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7" grpId="0"/>
      <p:bldP spid="21" grpId="0"/>
      <p:bldP spid="25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9215F6-202E-407D-9706-2B306C2F552B}"/>
              </a:ext>
            </a:extLst>
          </p:cNvPr>
          <p:cNvSpPr txBox="1"/>
          <p:nvPr/>
        </p:nvSpPr>
        <p:spPr>
          <a:xfrm>
            <a:off x="337931" y="396707"/>
            <a:ext cx="11516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98A2"/>
                </a:solidFill>
                <a:latin typeface="+mj-lt"/>
              </a:rPr>
              <a:t>Choose the word whose main stress is placed differently from that of the others.</a:t>
            </a:r>
            <a:endParaRPr lang="vi-VN" sz="3200" dirty="0">
              <a:solidFill>
                <a:srgbClr val="0098A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D10F7-D653-4DE5-9B1F-9EB516B85B20}"/>
              </a:ext>
            </a:extLst>
          </p:cNvPr>
          <p:cNvSpPr txBox="1"/>
          <p:nvPr/>
        </p:nvSpPr>
        <p:spPr>
          <a:xfrm>
            <a:off x="196949" y="1791853"/>
            <a:ext cx="11995051" cy="327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1. A. popular    	   B. talkative    		C. impatient    	D. generous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3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A. cheerful   	   B. bossy     		C. selfish  		D. polite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3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3. A. difference   B. importance  	C. indigo   		D. restaurant</a:t>
            </a:r>
            <a:endParaRPr lang="vi-VN" sz="3400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7DCE9-0AE3-BF06-40DA-E02DDD4714A3}"/>
              </a:ext>
            </a:extLst>
          </p:cNvPr>
          <p:cNvSpPr txBox="1"/>
          <p:nvPr/>
        </p:nvSpPr>
        <p:spPr>
          <a:xfrm>
            <a:off x="665423" y="2346499"/>
            <a:ext cx="24621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/ˈpɒpjələr/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F0F22-0F13-B6E6-D0E6-5601B3DAAD2A}"/>
              </a:ext>
            </a:extLst>
          </p:cNvPr>
          <p:cNvSpPr txBox="1"/>
          <p:nvPr/>
        </p:nvSpPr>
        <p:spPr>
          <a:xfrm>
            <a:off x="3211115" y="2346499"/>
            <a:ext cx="28848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/ˈtɔːkətɪv/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B3B47-303B-C5A0-020B-4D9C71CD08C7}"/>
              </a:ext>
            </a:extLst>
          </p:cNvPr>
          <p:cNvSpPr txBox="1"/>
          <p:nvPr/>
        </p:nvSpPr>
        <p:spPr>
          <a:xfrm>
            <a:off x="6821515" y="2346499"/>
            <a:ext cx="22429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/ɪmˈpeɪʃənt/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68F6B-F8EB-AB1E-2E3F-EE427FEAD943}"/>
              </a:ext>
            </a:extLst>
          </p:cNvPr>
          <p:cNvSpPr txBox="1"/>
          <p:nvPr/>
        </p:nvSpPr>
        <p:spPr>
          <a:xfrm>
            <a:off x="9403696" y="2346499"/>
            <a:ext cx="23377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/ˈdʒenərəs/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AB0F3-E498-D8DC-5EE2-DB6A39DF9934}"/>
              </a:ext>
            </a:extLst>
          </p:cNvPr>
          <p:cNvSpPr txBox="1"/>
          <p:nvPr/>
        </p:nvSpPr>
        <p:spPr>
          <a:xfrm>
            <a:off x="665423" y="3705205"/>
            <a:ext cx="18514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/ˈtʃɪəfəl/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1DDD2-B626-DFDB-4A5A-57B68A44143B}"/>
              </a:ext>
            </a:extLst>
          </p:cNvPr>
          <p:cNvSpPr txBox="1"/>
          <p:nvPr/>
        </p:nvSpPr>
        <p:spPr>
          <a:xfrm>
            <a:off x="3211115" y="3704087"/>
            <a:ext cx="2180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/ˈbɒsi/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6195E-BEBA-76A9-D6C4-919BBA912627}"/>
              </a:ext>
            </a:extLst>
          </p:cNvPr>
          <p:cNvSpPr txBox="1"/>
          <p:nvPr/>
        </p:nvSpPr>
        <p:spPr>
          <a:xfrm>
            <a:off x="6846432" y="3704087"/>
            <a:ext cx="2180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/ˈselfɪʃ/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42935-9ABA-5CCC-48A2-45CE96D60D7E}"/>
              </a:ext>
            </a:extLst>
          </p:cNvPr>
          <p:cNvSpPr txBox="1"/>
          <p:nvPr/>
        </p:nvSpPr>
        <p:spPr>
          <a:xfrm>
            <a:off x="9484477" y="3704087"/>
            <a:ext cx="19689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/pəˈlaɪt/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E2E531-8EF3-7E8A-873A-8C78F4ABFEAD}"/>
              </a:ext>
            </a:extLst>
          </p:cNvPr>
          <p:cNvSpPr txBox="1"/>
          <p:nvPr/>
        </p:nvSpPr>
        <p:spPr>
          <a:xfrm>
            <a:off x="665751" y="5066795"/>
            <a:ext cx="21568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/ˈdɪfərəns/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6FA73A-DA02-F13B-6C0C-74C08172EA97}"/>
              </a:ext>
            </a:extLst>
          </p:cNvPr>
          <p:cNvSpPr txBox="1"/>
          <p:nvPr/>
        </p:nvSpPr>
        <p:spPr>
          <a:xfrm>
            <a:off x="3361907" y="5066795"/>
            <a:ext cx="21568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/ɪmˈpɔːtəns/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3FF3A5-39CA-6617-FEB7-802898765C04}"/>
              </a:ext>
            </a:extLst>
          </p:cNvPr>
          <p:cNvSpPr txBox="1"/>
          <p:nvPr/>
        </p:nvSpPr>
        <p:spPr>
          <a:xfrm>
            <a:off x="6821515" y="5061173"/>
            <a:ext cx="19454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/ˈɪndɪɡəʊ/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BA7A69-AB00-F0FE-E631-E735EABC28D6}"/>
              </a:ext>
            </a:extLst>
          </p:cNvPr>
          <p:cNvSpPr txBox="1"/>
          <p:nvPr/>
        </p:nvSpPr>
        <p:spPr>
          <a:xfrm>
            <a:off x="9562721" y="5061173"/>
            <a:ext cx="28848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/ˈrestrɒnt/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4A2EFE-E979-2ADC-8FB2-C8FB2E663925}"/>
              </a:ext>
            </a:extLst>
          </p:cNvPr>
          <p:cNvSpPr/>
          <p:nvPr/>
        </p:nvSpPr>
        <p:spPr>
          <a:xfrm>
            <a:off x="6581319" y="1897746"/>
            <a:ext cx="480391" cy="484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48D4D8-3947-6B67-FA33-9B4CCFCEBB99}"/>
              </a:ext>
            </a:extLst>
          </p:cNvPr>
          <p:cNvSpPr/>
          <p:nvPr/>
        </p:nvSpPr>
        <p:spPr>
          <a:xfrm>
            <a:off x="9326880" y="3153914"/>
            <a:ext cx="510139" cy="543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DBCDFE-CFBA-0FA1-F2AF-B085E56A9197}"/>
              </a:ext>
            </a:extLst>
          </p:cNvPr>
          <p:cNvSpPr/>
          <p:nvPr/>
        </p:nvSpPr>
        <p:spPr>
          <a:xfrm>
            <a:off x="3149043" y="4504814"/>
            <a:ext cx="480391" cy="484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751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9" grpId="0"/>
      <p:bldP spid="21" grpId="0"/>
      <p:bldP spid="23" grpId="0"/>
      <p:bldP spid="25" grpId="0"/>
      <p:bldP spid="27" grpId="0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2551113" y="300038"/>
            <a:ext cx="9245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en-US" sz="3200" b="1" dirty="0">
                <a:latin typeface="Calibri" pitchFamily="34" charset="0"/>
              </a:rPr>
              <a:t> a) Read the dialogue. Which teacher (A or B) are Jessica and Rita talking about?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19238"/>
            <a:ext cx="39528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8"/>
          <p:cNvGrpSpPr>
            <a:grpSpLocks/>
          </p:cNvGrpSpPr>
          <p:nvPr/>
        </p:nvGrpSpPr>
        <p:grpSpPr bwMode="auto">
          <a:xfrm>
            <a:off x="3825551" y="1464908"/>
            <a:ext cx="8161662" cy="4420977"/>
            <a:chOff x="2402" y="968"/>
            <a:chExt cx="5149" cy="2839"/>
          </a:xfrm>
        </p:grpSpPr>
        <p:pic>
          <p:nvPicPr>
            <p:cNvPr id="1332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2" y="968"/>
              <a:ext cx="5149" cy="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3" name="Rectangle 7"/>
            <p:cNvSpPr>
              <a:spLocks noChangeArrowheads="1"/>
            </p:cNvSpPr>
            <p:nvPr/>
          </p:nvSpPr>
          <p:spPr bwMode="auto">
            <a:xfrm>
              <a:off x="5454" y="3150"/>
              <a:ext cx="2097" cy="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7086600" y="2783927"/>
            <a:ext cx="2000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10482563" y="2783927"/>
            <a:ext cx="1228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6335564" y="3648486"/>
            <a:ext cx="628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6815037" y="4493364"/>
            <a:ext cx="104880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V="1">
            <a:off x="9233888" y="4494372"/>
            <a:ext cx="942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-879410" y="5787817"/>
            <a:ext cx="6729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The answer is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teacher A.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5725" y="438150"/>
            <a:ext cx="2106613" cy="519113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9161</TotalTime>
  <Words>709</Words>
  <Application>Microsoft Office PowerPoint</Application>
  <PresentationFormat>Widescreen</PresentationFormat>
  <Paragraphs>104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177</cp:revision>
  <dcterms:created xsi:type="dcterms:W3CDTF">2020-12-08T03:17:05Z</dcterms:created>
  <dcterms:modified xsi:type="dcterms:W3CDTF">2022-12-18T02:25:54Z</dcterms:modified>
</cp:coreProperties>
</file>