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2" r:id="rId3"/>
    <p:sldId id="263" r:id="rId4"/>
    <p:sldId id="264" r:id="rId5"/>
    <p:sldId id="256" r:id="rId6"/>
    <p:sldId id="265" r:id="rId7"/>
    <p:sldId id="266" r:id="rId8"/>
    <p:sldId id="267" r:id="rId9"/>
    <p:sldId id="268" r:id="rId10"/>
    <p:sldId id="269" r:id="rId11"/>
    <p:sldId id="271" r:id="rId12"/>
    <p:sldId id="270" r:id="rId13"/>
    <p:sldId id="272" r:id="rId14"/>
    <p:sldId id="273" r:id="rId15"/>
    <p:sldId id="257" r:id="rId16"/>
    <p:sldId id="258" r:id="rId17"/>
    <p:sldId id="275"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1" d="100"/>
          <a:sy n="81" d="100"/>
        </p:scale>
        <p:origin x="9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DA3E4-D846-4875-AC52-5AD9D07B7F7C}" type="datetimeFigureOut">
              <a:rPr lang="en-US" smtClean="0"/>
              <a:t>9/29/2022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BE8A8-0B99-43AD-AD80-33406CE3C77D}" type="slidenum">
              <a:rPr lang="en-US" smtClean="0"/>
              <a:t>‹#›</a:t>
            </a:fld>
            <a:endParaRPr lang="en-US"/>
          </a:p>
        </p:txBody>
      </p:sp>
    </p:spTree>
    <p:extLst>
      <p:ext uri="{BB962C8B-B14F-4D97-AF65-F5344CB8AC3E}">
        <p14:creationId xmlns:p14="http://schemas.microsoft.com/office/powerpoint/2010/main" val="4665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30369D-7B04-4030-B75C-043B342868ED}" type="slidenum">
              <a:rPr lang="en-US" smtClean="0"/>
              <a:pPr fontAlgn="base">
                <a:spcBef>
                  <a:spcPct val="0"/>
                </a:spcBef>
                <a:spcAft>
                  <a:spcPct val="0"/>
                </a:spcAft>
                <a:defRPr/>
              </a:pPr>
              <a:t>17</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extLst>
      <p:ext uri="{BB962C8B-B14F-4D97-AF65-F5344CB8AC3E}">
        <p14:creationId xmlns:p14="http://schemas.microsoft.com/office/powerpoint/2010/main" val="75819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54573C-97D8-4E08-A804-0C2295B39BF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360921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4573C-97D8-4E08-A804-0C2295B39BF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243181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4573C-97D8-4E08-A804-0C2295B39BF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77383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4573C-97D8-4E08-A804-0C2295B39BF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314649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54573C-97D8-4E08-A804-0C2295B39BF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114382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54573C-97D8-4E08-A804-0C2295B39BFE}"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342770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54573C-97D8-4E08-A804-0C2295B39BFE}"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330803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54573C-97D8-4E08-A804-0C2295B39BFE}"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299681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4573C-97D8-4E08-A804-0C2295B39BFE}"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409583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54573C-97D8-4E08-A804-0C2295B39BFE}"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336354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54573C-97D8-4E08-A804-0C2295B39BFE}"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4358B-CC1F-4F05-8985-768ACC44FF90}" type="slidenum">
              <a:rPr lang="en-US" smtClean="0"/>
              <a:t>‹#›</a:t>
            </a:fld>
            <a:endParaRPr lang="en-US"/>
          </a:p>
        </p:txBody>
      </p:sp>
    </p:spTree>
    <p:extLst>
      <p:ext uri="{BB962C8B-B14F-4D97-AF65-F5344CB8AC3E}">
        <p14:creationId xmlns:p14="http://schemas.microsoft.com/office/powerpoint/2010/main" val="239926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4573C-97D8-4E08-A804-0C2295B39BFE}" type="datetimeFigureOut">
              <a:rPr lang="en-US" smtClean="0"/>
              <a:t>9/29/2022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4358B-CC1F-4F05-8985-768ACC44FF90}" type="slidenum">
              <a:rPr lang="en-US" smtClean="0"/>
              <a:t>‹#›</a:t>
            </a:fld>
            <a:endParaRPr lang="en-US"/>
          </a:p>
        </p:txBody>
      </p:sp>
    </p:spTree>
    <p:extLst>
      <p:ext uri="{BB962C8B-B14F-4D97-AF65-F5344CB8AC3E}">
        <p14:creationId xmlns:p14="http://schemas.microsoft.com/office/powerpoint/2010/main" val="4118650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hyperlink" Target="CO2%20+%20dd%20Ca(OH)2%20(s&#7909;c%20kh&#237;%20CO2%20v&#224;o%20dd%20n&#432;&#7899;c%20v&#244;i%20trong).mp4"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jpeg"/><Relationship Id="rId7" Type="http://schemas.openxmlformats.org/officeDocument/2006/relationships/image" Target="../media/image37.gif"/><Relationship Id="rId2" Type="http://schemas.openxmlformats.org/officeDocument/2006/relationships/slideLayout" Target="../slideLayouts/slideLayout7.xml"/><Relationship Id="rId1" Type="http://schemas.openxmlformats.org/officeDocument/2006/relationships/audio" Target="file:///F:\GIAO%20AN%20DIEN%20TU\SINH_9\Bai_08_NhiemSacThe\Sinh%209%20BAI%208\Easy%20Listening%20-%20Piano%20-%20Yanni%20-%20Nightingale.mp3" TargetMode="Externa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png"/><Relationship Id="rId9" Type="http://schemas.openxmlformats.org/officeDocument/2006/relationships/image" Target="../media/image39.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C&#417;%20th&#7875;%20ch&#250;ng%20ta%20d&#432;&#7899;i%20g&#243;c%20nh&#236;n%20ho&#225;%20h&#7885;c%20-%20H&#243;a%20h&#7885;c%2010%20B&#7843;ng%20tu&#7847;n%20ho&#224;n%20c&#225;c%20nguy&#234;n%20t&#7889;%20trong%20c&#417;%20th&#7875;%20ng&#432;&#7901;i.mp4"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stretch>
            <a:fillRect/>
          </a:stretch>
        </p:blipFill>
        <p:spPr>
          <a:xfrm>
            <a:off x="920366" y="463427"/>
            <a:ext cx="7080634" cy="5658911"/>
          </a:xfrm>
          <a:prstGeom prst="rect">
            <a:avLst/>
          </a:prstGeom>
        </p:spPr>
      </p:pic>
      <p:pic>
        <p:nvPicPr>
          <p:cNvPr id="6" name="Picture 8" descr="Copy (6) of 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43450"/>
            <a:ext cx="14287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opy (6) of 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515100" y="4572000"/>
            <a:ext cx="1485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7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83" y="0"/>
            <a:ext cx="85611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BÀI 6. TÍNH CHẤT VÀ SỰ CHUYỂN THỂ CỦA CHẤT(3 </a:t>
            </a:r>
            <a:r>
              <a:rPr lang="en-US" sz="2400" b="1" dirty="0" err="1" smtClean="0">
                <a:solidFill>
                  <a:srgbClr val="006600"/>
                </a:solidFill>
                <a:latin typeface="Times New Roman" panose="02020603050405020304" pitchFamily="18" charset="0"/>
                <a:cs typeface="Times New Roman" panose="02020603050405020304" pitchFamily="18" charset="0"/>
              </a:rPr>
              <a:t>tiết</a:t>
            </a:r>
            <a:r>
              <a:rPr lang="en-US" sz="2400" b="1" dirty="0" smtClean="0">
                <a:solidFill>
                  <a:srgbClr val="006600"/>
                </a:solidFill>
                <a:latin typeface="Times New Roman" panose="02020603050405020304" pitchFamily="18" charset="0"/>
                <a:cs typeface="Times New Roman" panose="02020603050405020304" pitchFamily="18" charset="0"/>
              </a:rPr>
              <a:t>)</a:t>
            </a:r>
          </a:p>
        </p:txBody>
      </p:sp>
      <p:cxnSp>
        <p:nvCxnSpPr>
          <p:cNvPr id="6" name="Straight Connector 5"/>
          <p:cNvCxnSpPr>
            <a:stCxn id="4" idx="2"/>
          </p:cNvCxnSpPr>
          <p:nvPr/>
        </p:nvCxnSpPr>
        <p:spPr>
          <a:xfrm>
            <a:off x="4558146" y="461665"/>
            <a:ext cx="13854" cy="6396335"/>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7708" y="378538"/>
            <a:ext cx="2907399" cy="461665"/>
          </a:xfrm>
          <a:prstGeom prst="rect">
            <a:avLst/>
          </a:prstGeom>
        </p:spPr>
        <p:txBody>
          <a:bodyPr wrap="none">
            <a:spAutoFit/>
          </a:bodyPr>
          <a:lstStyle/>
          <a:p>
            <a:pPr lvl="0"/>
            <a:r>
              <a:rPr lang="vi-VN" sz="2400" b="1" dirty="0">
                <a:solidFill>
                  <a:srgbClr val="C00000"/>
                </a:solidFill>
                <a:latin typeface="Times New Roman" panose="02020603050405020304" pitchFamily="18" charset="0"/>
              </a:rPr>
              <a:t>I. Tính chất của chất</a:t>
            </a:r>
          </a:p>
        </p:txBody>
      </p:sp>
      <p:sp>
        <p:nvSpPr>
          <p:cNvPr id="9" name="Rectangle 8"/>
          <p:cNvSpPr/>
          <p:nvPr/>
        </p:nvSpPr>
        <p:spPr>
          <a:xfrm>
            <a:off x="-27708" y="825382"/>
            <a:ext cx="4572000" cy="2308324"/>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khác</a:t>
            </a:r>
            <a:r>
              <a:rPr lang="en-US" sz="2400" b="1" dirty="0" smtClean="0">
                <a:latin typeface="Times New Roman" panose="02020603050405020304" pitchFamily="18" charset="0"/>
                <a:cs typeface="Times New Roman" panose="02020603050405020304" pitchFamily="18" charset="0"/>
              </a:rPr>
              <a:t> ta </a:t>
            </a:r>
            <a:r>
              <a:rPr lang="en-US" sz="2400" b="1" dirty="0" err="1" smtClean="0">
                <a:latin typeface="Times New Roman" panose="02020603050405020304" pitchFamily="18" charset="0"/>
                <a:cs typeface="Times New Roman" panose="02020603050405020304" pitchFamily="18" charset="0"/>
              </a:rPr>
              <a:t>dựa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chúng</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bao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gồm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1562" y="2991202"/>
            <a:ext cx="4572000" cy="1938992"/>
          </a:xfrm>
          <a:prstGeom prst="rect">
            <a:avLst/>
          </a:prstGeom>
        </p:spPr>
        <p:txBody>
          <a:bodyPr>
            <a:spAutoFit/>
          </a:bodyPr>
          <a:lstStyle/>
          <a:p>
            <a:r>
              <a:rPr lang="vi-VN" sz="2400" b="1" dirty="0" smtClean="0">
                <a:latin typeface="Times New Roman" panose="02020603050405020304" pitchFamily="18" charset="0"/>
                <a:cs typeface="Times New Roman" panose="02020603050405020304" pitchFamily="18" charset="0"/>
              </a:rPr>
              <a:t>+ Một số tính chất vật lí của chất: thể, màu sắc, mùi vị, khối lượng, thể tích, tính tan, tính dẻo, tính cứng, tính dẫn điện, tính dẫn nhiệt, nhiệt độ sôi …</a:t>
            </a:r>
            <a:endParaRPr lang="en-US" sz="2400" b="1" dirty="0">
              <a:latin typeface="Times New Roman" panose="02020603050405020304" pitchFamily="18" charset="0"/>
              <a:cs typeface="Times New Roman" panose="02020603050405020304" pitchFamily="18" charset="0"/>
            </a:endParaRPr>
          </a:p>
        </p:txBody>
      </p:sp>
      <p:sp>
        <p:nvSpPr>
          <p:cNvPr id="13" name="TextBox 12">
            <a:hlinkClick r:id="rId2" action="ppaction://hlinkfile"/>
          </p:cNvPr>
          <p:cNvSpPr txBox="1"/>
          <p:nvPr/>
        </p:nvSpPr>
        <p:spPr>
          <a:xfrm>
            <a:off x="4599785" y="532994"/>
            <a:ext cx="1650670" cy="584775"/>
          </a:xfrm>
          <a:prstGeom prst="rect">
            <a:avLst/>
          </a:prstGeom>
          <a:solidFill>
            <a:srgbClr val="FFFF00"/>
          </a:solid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Video</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927" y="4930194"/>
            <a:ext cx="4572000" cy="1938992"/>
          </a:xfrm>
          <a:prstGeom prst="rect">
            <a:avLst/>
          </a:prstGeom>
        </p:spPr>
        <p:txBody>
          <a:bodyPr>
            <a:spAutoFit/>
          </a:bodyPr>
          <a:lstStyle/>
          <a:p>
            <a:r>
              <a:rPr lang="en-US" sz="2400" b="1" dirty="0" err="1" smtClean="0">
                <a:latin typeface="Times New Roman" panose="02020603050405020304" pitchFamily="18" charset="0"/>
                <a:cs typeface="Times New Roman" panose="02020603050405020304" pitchFamily="18" charset="0"/>
              </a:rPr>
              <a:t>Ví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rắn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dẻo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tốt</a:t>
            </a:r>
            <a:r>
              <a:rPr lang="en-US" sz="2400" b="1" dirty="0" smtClean="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599708" y="1365662"/>
            <a:ext cx="4366162" cy="461665"/>
          </a:xfrm>
          <a:prstGeom prst="rect">
            <a:avLst/>
          </a:prstGeom>
          <a:noFill/>
        </p:spPr>
        <p:txBody>
          <a:bodyPr wrap="square" rtlCol="0">
            <a:spAutoFit/>
          </a:bodyPr>
          <a:lstStyle/>
          <a:p>
            <a:r>
              <a:rPr lang="en-US" sz="2400" b="1" i="1" dirty="0" err="1" smtClean="0">
                <a:solidFill>
                  <a:srgbClr val="0000CC"/>
                </a:solidFill>
                <a:latin typeface="Times New Roman" panose="02020603050405020304" pitchFamily="18" charset="0"/>
                <a:cs typeface="Times New Roman" panose="02020603050405020304" pitchFamily="18" charset="0"/>
              </a:rPr>
              <a:t>Nêu</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hiện</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tượng</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quan</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sát</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được</a:t>
            </a:r>
            <a:r>
              <a:rPr lang="en-US" sz="2400" b="1" i="1" dirty="0" smtClean="0">
                <a:solidFill>
                  <a:srgbClr val="0000CC"/>
                </a:solidFill>
                <a:latin typeface="Times New Roman" panose="02020603050405020304" pitchFamily="18" charset="0"/>
                <a:cs typeface="Times New Roman" panose="02020603050405020304" pitchFamily="18" charset="0"/>
              </a:rPr>
              <a:t>?</a:t>
            </a: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572000" y="1827327"/>
            <a:ext cx="4572000" cy="1200329"/>
          </a:xfrm>
          <a:prstGeom prst="rect">
            <a:avLst/>
          </a:prstGeom>
        </p:spPr>
        <p:txBody>
          <a:bodyPr>
            <a:spAutoFit/>
          </a:bodyPr>
          <a:lstStyle/>
          <a:p>
            <a:r>
              <a:rPr lang="vi-VN" sz="2400" b="1" dirty="0" smtClean="0">
                <a:solidFill>
                  <a:srgbClr val="660033"/>
                </a:solidFill>
                <a:latin typeface="Times New Roman" panose="02020603050405020304" pitchFamily="18" charset="0"/>
                <a:cs typeface="Times New Roman" panose="02020603050405020304" pitchFamily="18" charset="0"/>
              </a:rPr>
              <a:t>Kết quả TN</a:t>
            </a:r>
          </a:p>
          <a:p>
            <a:r>
              <a:rPr lang="vi-VN" sz="2400" b="1" dirty="0" smtClean="0">
                <a:solidFill>
                  <a:srgbClr val="660033"/>
                </a:solidFill>
                <a:latin typeface="Times New Roman" panose="02020603050405020304" pitchFamily="18" charset="0"/>
                <a:cs typeface="Times New Roman" panose="02020603050405020304" pitchFamily="18" charset="0"/>
              </a:rPr>
              <a:t>Nước vôi trong số 1 : Trong </a:t>
            </a:r>
          </a:p>
          <a:p>
            <a:r>
              <a:rPr lang="vi-VN" sz="2400" b="1" dirty="0" smtClean="0">
                <a:solidFill>
                  <a:srgbClr val="660033"/>
                </a:solidFill>
                <a:latin typeface="Times New Roman" panose="02020603050405020304" pitchFamily="18" charset="0"/>
                <a:cs typeface="Times New Roman" panose="02020603050405020304" pitchFamily="18" charset="0"/>
              </a:rPr>
              <a:t>Nước vôi trong số 2 : Đục</a:t>
            </a:r>
            <a:endParaRPr lang="vi-VN" sz="2400" b="1" dirty="0">
              <a:solidFill>
                <a:srgbClr val="66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56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ircle(in)">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down)">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08530"/>
            <a:ext cx="7886700" cy="4481443"/>
          </a:xfrm>
        </p:spPr>
        <p:txBody>
          <a:bodyPr/>
          <a:lstStyle/>
          <a:p>
            <a:r>
              <a:rPr lang="vi-VN" b="1" dirty="0" smtClean="0"/>
              <a:t>Hình 6.2</a:t>
            </a:r>
            <a:r>
              <a:rPr lang="vi-VN" dirty="0" smtClean="0"/>
              <a:t>. Một số ví dụ về tính chất hóa học của chất</a:t>
            </a:r>
            <a:endParaRPr lang="en-US" dirty="0" smtClean="0"/>
          </a:p>
        </p:txBody>
      </p:sp>
      <p:pic>
        <p:nvPicPr>
          <p:cNvPr id="5" name="image32.png" descr="34 thu"/>
          <p:cNvPicPr/>
          <p:nvPr/>
        </p:nvPicPr>
        <p:blipFill>
          <a:blip r:embed="rId2"/>
          <a:srcRect/>
          <a:stretch>
            <a:fillRect/>
          </a:stretch>
        </p:blipFill>
        <p:spPr>
          <a:xfrm>
            <a:off x="302560" y="2017059"/>
            <a:ext cx="2380130" cy="2289362"/>
          </a:xfrm>
          <a:prstGeom prst="rect">
            <a:avLst/>
          </a:prstGeom>
          <a:ln/>
        </p:spPr>
      </p:pic>
      <p:pic>
        <p:nvPicPr>
          <p:cNvPr id="6" name="image49.png" descr="34 thu 2"/>
          <p:cNvPicPr/>
          <p:nvPr/>
        </p:nvPicPr>
        <p:blipFill>
          <a:blip r:embed="rId3"/>
          <a:srcRect/>
          <a:stretch>
            <a:fillRect/>
          </a:stretch>
        </p:blipFill>
        <p:spPr>
          <a:xfrm>
            <a:off x="3630706" y="2027145"/>
            <a:ext cx="4397189" cy="2218765"/>
          </a:xfrm>
          <a:prstGeom prst="rect">
            <a:avLst/>
          </a:prstGeom>
          <a:ln/>
        </p:spPr>
      </p:pic>
      <p:sp>
        <p:nvSpPr>
          <p:cNvPr id="7" name="Rectangle 6"/>
          <p:cNvSpPr/>
          <p:nvPr/>
        </p:nvSpPr>
        <p:spPr>
          <a:xfrm>
            <a:off x="657626" y="4621760"/>
            <a:ext cx="2141933" cy="323165"/>
          </a:xfrm>
          <a:prstGeom prst="rect">
            <a:avLst/>
          </a:prstGeom>
        </p:spPr>
        <p:txBody>
          <a:bodyPr wrap="none">
            <a:spAutoFit/>
          </a:bodyPr>
          <a:lstStyle/>
          <a:p>
            <a:r>
              <a:rPr lang="vi-VN" sz="1500" dirty="0"/>
              <a:t>a) Gỗ cháy thành than </a:t>
            </a:r>
            <a:endParaRPr lang="en-US" sz="1500" dirty="0"/>
          </a:p>
        </p:txBody>
      </p:sp>
      <p:sp>
        <p:nvSpPr>
          <p:cNvPr id="8" name="Rectangle 7"/>
          <p:cNvSpPr/>
          <p:nvPr/>
        </p:nvSpPr>
        <p:spPr>
          <a:xfrm>
            <a:off x="3476065" y="4406947"/>
            <a:ext cx="4572000" cy="553998"/>
          </a:xfrm>
          <a:prstGeom prst="rect">
            <a:avLst/>
          </a:prstGeom>
        </p:spPr>
        <p:txBody>
          <a:bodyPr>
            <a:spAutoFit/>
          </a:bodyPr>
          <a:lstStyle/>
          <a:p>
            <a:r>
              <a:rPr lang="vi-VN" sz="1500" dirty="0"/>
              <a:t>b) Dây xích xe đạp bị gỉ do tiếp xúc với oxygen và hơi nước trong không khí</a:t>
            </a:r>
            <a:endParaRPr lang="en-US" sz="1500" dirty="0"/>
          </a:p>
        </p:txBody>
      </p:sp>
    </p:spTree>
    <p:extLst>
      <p:ext uri="{BB962C8B-B14F-4D97-AF65-F5344CB8AC3E}">
        <p14:creationId xmlns:p14="http://schemas.microsoft.com/office/powerpoint/2010/main" val="369298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83" y="0"/>
            <a:ext cx="85611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BÀI 6. TÍNH CHẤT VÀ SỰ CHUYỂN THỂ CỦA CHẤT(3 </a:t>
            </a:r>
            <a:r>
              <a:rPr lang="en-US" sz="2400" b="1" dirty="0" err="1" smtClean="0">
                <a:solidFill>
                  <a:srgbClr val="006600"/>
                </a:solidFill>
                <a:latin typeface="Times New Roman" panose="02020603050405020304" pitchFamily="18" charset="0"/>
                <a:cs typeface="Times New Roman" panose="02020603050405020304" pitchFamily="18" charset="0"/>
              </a:rPr>
              <a:t>tiết</a:t>
            </a:r>
            <a:r>
              <a:rPr lang="en-US" sz="2400" b="1" dirty="0" smtClean="0">
                <a:solidFill>
                  <a:srgbClr val="006600"/>
                </a:solidFill>
                <a:latin typeface="Times New Roman" panose="02020603050405020304" pitchFamily="18" charset="0"/>
                <a:cs typeface="Times New Roman" panose="02020603050405020304" pitchFamily="18" charset="0"/>
              </a:rPr>
              <a:t>)</a:t>
            </a:r>
          </a:p>
        </p:txBody>
      </p:sp>
      <p:cxnSp>
        <p:nvCxnSpPr>
          <p:cNvPr id="6" name="Straight Connector 5"/>
          <p:cNvCxnSpPr>
            <a:stCxn id="4" idx="2"/>
          </p:cNvCxnSpPr>
          <p:nvPr/>
        </p:nvCxnSpPr>
        <p:spPr>
          <a:xfrm>
            <a:off x="4558146" y="461665"/>
            <a:ext cx="13854" cy="6396335"/>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7708" y="378538"/>
            <a:ext cx="2907399" cy="461665"/>
          </a:xfrm>
          <a:prstGeom prst="rect">
            <a:avLst/>
          </a:prstGeom>
        </p:spPr>
        <p:txBody>
          <a:bodyPr wrap="none">
            <a:spAutoFit/>
          </a:bodyPr>
          <a:lstStyle/>
          <a:p>
            <a:pPr lvl="0"/>
            <a:r>
              <a:rPr lang="vi-VN" sz="2400" b="1" dirty="0">
                <a:solidFill>
                  <a:srgbClr val="C00000"/>
                </a:solidFill>
                <a:latin typeface="Times New Roman" panose="02020603050405020304" pitchFamily="18" charset="0"/>
              </a:rPr>
              <a:t>I. Tính chất của chất</a:t>
            </a:r>
          </a:p>
        </p:txBody>
      </p:sp>
      <p:sp>
        <p:nvSpPr>
          <p:cNvPr id="9" name="Rectangle 8"/>
          <p:cNvSpPr/>
          <p:nvPr/>
        </p:nvSpPr>
        <p:spPr>
          <a:xfrm>
            <a:off x="-27708" y="825382"/>
            <a:ext cx="4572000" cy="2308324"/>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khác</a:t>
            </a:r>
            <a:r>
              <a:rPr lang="en-US" sz="2400" b="1" dirty="0" smtClean="0">
                <a:latin typeface="Times New Roman" panose="02020603050405020304" pitchFamily="18" charset="0"/>
                <a:cs typeface="Times New Roman" panose="02020603050405020304" pitchFamily="18" charset="0"/>
              </a:rPr>
              <a:t> ta </a:t>
            </a:r>
            <a:r>
              <a:rPr lang="en-US" sz="2400" b="1" dirty="0" err="1" smtClean="0">
                <a:latin typeface="Times New Roman" panose="02020603050405020304" pitchFamily="18" charset="0"/>
                <a:cs typeface="Times New Roman" panose="02020603050405020304" pitchFamily="18" charset="0"/>
              </a:rPr>
              <a:t>dựa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chúng</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bao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gồm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1562" y="2991202"/>
            <a:ext cx="4572000" cy="1938992"/>
          </a:xfrm>
          <a:prstGeom prst="rect">
            <a:avLst/>
          </a:prstGeom>
        </p:spPr>
        <p:txBody>
          <a:bodyPr>
            <a:spAutoFit/>
          </a:bodyPr>
          <a:lstStyle/>
          <a:p>
            <a:r>
              <a:rPr lang="vi-VN" sz="2400" b="1" dirty="0" smtClean="0">
                <a:latin typeface="Times New Roman" panose="02020603050405020304" pitchFamily="18" charset="0"/>
                <a:cs typeface="Times New Roman" panose="02020603050405020304" pitchFamily="18" charset="0"/>
              </a:rPr>
              <a:t>+ Một số tính chất vật lí của chất: thể, màu sắc, mùi vị, khối lượng, thể tích, tính tan, tính dẻo, tính cứng, tính dẫn điện, tính dẫn nhiệt, nhiệt độ sôi …</a:t>
            </a:r>
            <a:endParaRPr lang="en-US" sz="2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6927" y="4930194"/>
            <a:ext cx="4572000" cy="1938992"/>
          </a:xfrm>
          <a:prstGeom prst="rect">
            <a:avLst/>
          </a:prstGeom>
        </p:spPr>
        <p:txBody>
          <a:bodyPr>
            <a:spAutoFit/>
          </a:bodyPr>
          <a:lstStyle/>
          <a:p>
            <a:r>
              <a:rPr lang="en-US" sz="2400" b="1" dirty="0" err="1" smtClean="0">
                <a:latin typeface="Times New Roman" panose="02020603050405020304" pitchFamily="18" charset="0"/>
                <a:cs typeface="Times New Roman" panose="02020603050405020304" pitchFamily="18" charset="0"/>
              </a:rPr>
              <a:t>Ví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rắn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dẻo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tốt</a:t>
            </a:r>
            <a:r>
              <a:rPr lang="en-US" sz="2400" b="1" dirty="0" smtClean="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702629" y="641268"/>
            <a:ext cx="4037610" cy="830997"/>
          </a:xfrm>
          <a:prstGeom prst="rect">
            <a:avLst/>
          </a:prstGeom>
          <a:noFill/>
        </p:spPr>
        <p:txBody>
          <a:bodyPr wrap="square" rtlCol="0">
            <a:spAutoFit/>
          </a:bodyPr>
          <a:lstStyle/>
          <a:p>
            <a:r>
              <a:rPr lang="en-US" sz="2400" b="1" i="1" dirty="0" err="1" smtClean="0">
                <a:solidFill>
                  <a:srgbClr val="0000CC"/>
                </a:solidFill>
                <a:latin typeface="Times New Roman" panose="02020603050405020304" pitchFamily="18" charset="0"/>
                <a:cs typeface="Times New Roman" panose="02020603050405020304" pitchFamily="18" charset="0"/>
              </a:rPr>
              <a:t>Tính</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chất</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hóa</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học</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của</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chất</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là</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gì</a:t>
            </a:r>
            <a:r>
              <a:rPr lang="en-US" sz="2400" b="1" i="1" dirty="0" smtClean="0">
                <a:solidFill>
                  <a:srgbClr val="0000CC"/>
                </a:solidFill>
                <a:latin typeface="Times New Roman" panose="02020603050405020304" pitchFamily="18" charset="0"/>
                <a:cs typeface="Times New Roman" panose="02020603050405020304" pitchFamily="18" charset="0"/>
              </a:rPr>
              <a:t>?</a:t>
            </a: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99708" y="435889"/>
            <a:ext cx="4572000" cy="2308324"/>
          </a:xfrm>
          <a:prstGeom prst="rect">
            <a:avLst/>
          </a:prstGeom>
        </p:spPr>
        <p:txBody>
          <a:bodyPr>
            <a:spAutoFit/>
          </a:bodyPr>
          <a:lstStyle/>
          <a:p>
            <a:r>
              <a:rPr lang="vi-VN" sz="2400" b="1" dirty="0" smtClean="0">
                <a:latin typeface="Times New Roman" panose="02020603050405020304" pitchFamily="18" charset="0"/>
                <a:cs typeface="Times New Roman" panose="02020603050405020304" pitchFamily="18" charset="0"/>
              </a:rPr>
              <a:t>+ Tính chất hóa học là khả năng chất bị biến đổi thành chất khác.</a:t>
            </a:r>
          </a:p>
          <a:p>
            <a:r>
              <a:rPr lang="vi-VN" sz="2400" b="1" dirty="0" smtClean="0">
                <a:latin typeface="Times New Roman" panose="02020603050405020304" pitchFamily="18" charset="0"/>
                <a:cs typeface="Times New Roman" panose="02020603050405020304" pitchFamily="18" charset="0"/>
              </a:rPr>
              <a:t>Ví dụ: Khả năng cháy, khả năng bị phân hủy, khả năng tác dụng được với chất khác (như nước, acid, oxyen…)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83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9.png" descr="tượng đá"/>
          <p:cNvPicPr>
            <a:picLocks noGrp="1"/>
          </p:cNvPicPr>
          <p:nvPr>
            <p:ph idx="1"/>
          </p:nvPr>
        </p:nvPicPr>
        <p:blipFill>
          <a:blip r:embed="rId2"/>
          <a:srcRect r="86836" b="82900"/>
          <a:stretch>
            <a:fillRect/>
          </a:stretch>
        </p:blipFill>
        <p:spPr>
          <a:xfrm>
            <a:off x="168088" y="0"/>
            <a:ext cx="3382633" cy="3143372"/>
          </a:xfrm>
          <a:prstGeom prst="rect">
            <a:avLst/>
          </a:prstGeom>
          <a:ln/>
        </p:spPr>
      </p:pic>
      <p:pic>
        <p:nvPicPr>
          <p:cNvPr id="6" name="image5.png" descr="34-3"/>
          <p:cNvPicPr/>
          <p:nvPr/>
        </p:nvPicPr>
        <p:blipFill>
          <a:blip r:embed="rId3"/>
          <a:srcRect r="86908" b="82692"/>
          <a:stretch>
            <a:fillRect/>
          </a:stretch>
        </p:blipFill>
        <p:spPr>
          <a:xfrm>
            <a:off x="4456174" y="56032"/>
            <a:ext cx="3961118" cy="3087340"/>
          </a:xfrm>
          <a:prstGeom prst="rect">
            <a:avLst/>
          </a:prstGeom>
          <a:ln/>
        </p:spPr>
      </p:pic>
      <p:pic>
        <p:nvPicPr>
          <p:cNvPr id="7" name="image14.png" descr="345"/>
          <p:cNvPicPr/>
          <p:nvPr/>
        </p:nvPicPr>
        <p:blipFill>
          <a:blip r:embed="rId4"/>
          <a:srcRect r="86480" b="82079"/>
          <a:stretch>
            <a:fillRect/>
          </a:stretch>
        </p:blipFill>
        <p:spPr>
          <a:xfrm>
            <a:off x="403411" y="3640791"/>
            <a:ext cx="3147309" cy="2733958"/>
          </a:xfrm>
          <a:prstGeom prst="rect">
            <a:avLst/>
          </a:prstGeom>
          <a:ln/>
        </p:spPr>
      </p:pic>
      <p:pic>
        <p:nvPicPr>
          <p:cNvPr id="8" name="image12.png" descr="346"/>
          <p:cNvPicPr/>
          <p:nvPr/>
        </p:nvPicPr>
        <p:blipFill>
          <a:blip r:embed="rId5"/>
          <a:srcRect r="86455" b="81515"/>
          <a:stretch>
            <a:fillRect/>
          </a:stretch>
        </p:blipFill>
        <p:spPr>
          <a:xfrm>
            <a:off x="4515858" y="3635857"/>
            <a:ext cx="3901434" cy="2636802"/>
          </a:xfrm>
          <a:prstGeom prst="rect">
            <a:avLst/>
          </a:prstGeom>
          <a:ln/>
        </p:spPr>
      </p:pic>
      <p:sp>
        <p:nvSpPr>
          <p:cNvPr id="9" name="Rectangle 8"/>
          <p:cNvSpPr/>
          <p:nvPr/>
        </p:nvSpPr>
        <p:spPr>
          <a:xfrm>
            <a:off x="168088" y="3235747"/>
            <a:ext cx="3988784" cy="400110"/>
          </a:xfrm>
          <a:prstGeom prst="rect">
            <a:avLst/>
          </a:prstGeom>
        </p:spPr>
        <p:txBody>
          <a:bodyPr wrap="none">
            <a:spAutoFit/>
          </a:bodyPr>
          <a:lstStyle/>
          <a:p>
            <a:r>
              <a:rPr lang="vi-VN" sz="2000" b="1" dirty="0">
                <a:solidFill>
                  <a:srgbClr val="006600"/>
                </a:solidFill>
                <a:latin typeface="Times New Roman" panose="02020603050405020304" pitchFamily="18" charset="0"/>
                <a:cs typeface="Times New Roman" panose="02020603050405020304" pitchFamily="18" charset="0"/>
              </a:rPr>
              <a:t>a) Tượng đá bị hư hại do mưa acid</a:t>
            </a:r>
            <a:endParaRPr lang="en-US" sz="2000" b="1" dirty="0">
              <a:solidFill>
                <a:srgbClr val="0066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456174" y="3035672"/>
            <a:ext cx="4590290" cy="707886"/>
          </a:xfrm>
          <a:prstGeom prst="rect">
            <a:avLst/>
          </a:prstGeom>
        </p:spPr>
        <p:txBody>
          <a:bodyPr wrap="square">
            <a:spAutoFit/>
          </a:bodyPr>
          <a:lstStyle/>
          <a:p>
            <a:r>
              <a:rPr lang="vi-VN" sz="2000" b="1" dirty="0">
                <a:solidFill>
                  <a:srgbClr val="006600"/>
                </a:solidFill>
                <a:latin typeface="Times New Roman" panose="02020603050405020304" pitchFamily="18" charset="0"/>
                <a:cs typeface="Times New Roman" panose="02020603050405020304" pitchFamily="18" charset="0"/>
              </a:rPr>
              <a:t>b) Nước vôi trong bị vẩn đục khi sục khí carbon dioxide</a:t>
            </a:r>
            <a:endParaRPr lang="en-US" sz="2000" b="1" dirty="0">
              <a:solidFill>
                <a:srgbClr val="0066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6374749"/>
            <a:ext cx="4572000" cy="707886"/>
          </a:xfrm>
          <a:prstGeom prst="rect">
            <a:avLst/>
          </a:prstGeom>
        </p:spPr>
        <p:txBody>
          <a:bodyPr>
            <a:spAutoFit/>
          </a:bodyPr>
          <a:lstStyle/>
          <a:p>
            <a:r>
              <a:rPr lang="vi-VN" sz="2000" b="1" dirty="0">
                <a:solidFill>
                  <a:srgbClr val="006600"/>
                </a:solidFill>
                <a:latin typeface="Times New Roman" panose="02020603050405020304" pitchFamily="18" charset="0"/>
                <a:cs typeface="Times New Roman" panose="02020603050405020304" pitchFamily="18" charset="0"/>
              </a:rPr>
              <a:t>c) Nhôm màu trắng bạc, dễ dát mỏng</a:t>
            </a:r>
            <a:r>
              <a:rPr lang="en-US" sz="2000" b="1" dirty="0">
                <a:solidFill>
                  <a:srgbClr val="006600"/>
                </a:solidFill>
                <a:latin typeface="Times New Roman" panose="02020603050405020304" pitchFamily="18" charset="0"/>
                <a:cs typeface="Times New Roman" panose="02020603050405020304" pitchFamily="18" charset="0"/>
              </a:rPr>
              <a:t/>
            </a:r>
            <a:br>
              <a:rPr lang="en-US" sz="2000" b="1" dirty="0">
                <a:solidFill>
                  <a:srgbClr val="006600"/>
                </a:solidFill>
                <a:latin typeface="Times New Roman" panose="02020603050405020304" pitchFamily="18" charset="0"/>
                <a:cs typeface="Times New Roman" panose="02020603050405020304" pitchFamily="18" charset="0"/>
              </a:rPr>
            </a:br>
            <a:endParaRPr lang="en-US" sz="2000" b="1" dirty="0">
              <a:solidFill>
                <a:srgbClr val="0066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631684" y="6319760"/>
            <a:ext cx="4572000" cy="707886"/>
          </a:xfrm>
          <a:prstGeom prst="rect">
            <a:avLst/>
          </a:prstGeom>
        </p:spPr>
        <p:txBody>
          <a:bodyPr>
            <a:spAutoFit/>
          </a:bodyPr>
          <a:lstStyle/>
          <a:p>
            <a:r>
              <a:rPr lang="vi-VN" sz="2000" b="1" dirty="0">
                <a:solidFill>
                  <a:srgbClr val="006600"/>
                </a:solidFill>
                <a:latin typeface="Times New Roman" panose="02020603050405020304" pitchFamily="18" charset="0"/>
                <a:cs typeface="Times New Roman" panose="02020603050405020304" pitchFamily="18" charset="0"/>
              </a:rPr>
              <a:t>d) Nến (paraffin) rắn, có màu trắng</a:t>
            </a:r>
            <a:r>
              <a:rPr lang="en-US" sz="2000" b="1" dirty="0">
                <a:solidFill>
                  <a:srgbClr val="006600"/>
                </a:solidFill>
                <a:latin typeface="Times New Roman" panose="02020603050405020304" pitchFamily="18" charset="0"/>
                <a:cs typeface="Times New Roman" panose="02020603050405020304" pitchFamily="18" charset="0"/>
              </a:rPr>
              <a:t/>
            </a:r>
            <a:br>
              <a:rPr lang="en-US" sz="2000" b="1" dirty="0">
                <a:solidFill>
                  <a:srgbClr val="006600"/>
                </a:solidFill>
                <a:latin typeface="Times New Roman" panose="02020603050405020304" pitchFamily="18" charset="0"/>
                <a:cs typeface="Times New Roman" panose="02020603050405020304" pitchFamily="18" charset="0"/>
              </a:rPr>
            </a:br>
            <a:endParaRPr lang="en-US" sz="20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548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589215"/>
              </p:ext>
            </p:extLst>
          </p:nvPr>
        </p:nvGraphicFramePr>
        <p:xfrm>
          <a:off x="115824" y="797817"/>
          <a:ext cx="8229600" cy="5515591"/>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32111">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marR="0" indent="179705">
                        <a:lnSpc>
                          <a:spcPct val="115000"/>
                        </a:lnSpc>
                        <a:spcBef>
                          <a:spcPts val="600"/>
                        </a:spcBef>
                        <a:spcAft>
                          <a:spcPts val="400"/>
                        </a:spcAft>
                      </a:pPr>
                      <a:r>
                        <a:rPr lang="vi-VN" sz="2000" b="1" dirty="0">
                          <a:solidFill>
                            <a:srgbClr val="006600"/>
                          </a:solidFill>
                          <a:latin typeface="Times New Roman" panose="02020603050405020304" pitchFamily="18" charset="0"/>
                          <a:cs typeface="Times New Roman" panose="02020603050405020304" pitchFamily="18" charset="0"/>
                        </a:rPr>
                        <a:t>Tính chất vật lí</a:t>
                      </a:r>
                      <a:endParaRPr lang="en-US" sz="2000" b="1" dirty="0">
                        <a:solidFill>
                          <a:srgbClr val="006600"/>
                        </a:solidFill>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marL="0" marR="0" indent="179705">
                        <a:lnSpc>
                          <a:spcPct val="115000"/>
                        </a:lnSpc>
                        <a:spcBef>
                          <a:spcPts val="600"/>
                        </a:spcBef>
                        <a:spcAft>
                          <a:spcPts val="400"/>
                        </a:spcAft>
                      </a:pPr>
                      <a:r>
                        <a:rPr lang="vi-VN" sz="2000" b="1" dirty="0">
                          <a:solidFill>
                            <a:srgbClr val="006600"/>
                          </a:solidFill>
                          <a:latin typeface="Times New Roman" panose="02020603050405020304" pitchFamily="18" charset="0"/>
                          <a:cs typeface="Times New Roman" panose="02020603050405020304" pitchFamily="18" charset="0"/>
                        </a:rPr>
                        <a:t>Tính chất hoá học</a:t>
                      </a:r>
                      <a:endParaRPr lang="en-US" sz="2000" b="1" dirty="0">
                        <a:solidFill>
                          <a:srgbClr val="006600"/>
                        </a:solidFill>
                        <a:latin typeface="Times New Roman" panose="02020603050405020304" pitchFamily="18" charset="0"/>
                        <a:ea typeface="Calibri"/>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b="1" dirty="0" smtClean="0">
                          <a:solidFill>
                            <a:srgbClr val="006600"/>
                          </a:solidFill>
                          <a:latin typeface="Times New Roman" panose="02020603050405020304" pitchFamily="18" charset="0"/>
                          <a:cs typeface="Times New Roman" panose="02020603050405020304" pitchFamily="18" charset="0"/>
                        </a:rPr>
                        <a:t>a) Đường tan vào nước</a:t>
                      </a:r>
                      <a:endParaRPr lang="en-US" sz="2000" b="1" dirty="0" smtClean="0">
                        <a:solidFill>
                          <a:srgbClr val="006600"/>
                        </a:solidFill>
                        <a:latin typeface="Times New Roman" panose="02020603050405020304" pitchFamily="18" charset="0"/>
                        <a:cs typeface="Times New Roman" panose="02020603050405020304" pitchFamily="18" charset="0"/>
                      </a:endParaRPr>
                    </a:p>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a:solidFill>
                          <a:srgbClr val="0066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r h="617220">
                <a:tc>
                  <a:txBody>
                    <a:bodyPr/>
                    <a:lstStyle/>
                    <a:p>
                      <a:r>
                        <a:rPr lang="vi-VN" sz="2000" b="1" dirty="0" smtClean="0">
                          <a:solidFill>
                            <a:srgbClr val="006600"/>
                          </a:solidFill>
                          <a:latin typeface="Times New Roman" panose="02020603050405020304" pitchFamily="18" charset="0"/>
                          <a:cs typeface="Times New Roman" panose="02020603050405020304" pitchFamily="18" charset="0"/>
                        </a:rPr>
                        <a:t>b) </a:t>
                      </a:r>
                      <a:r>
                        <a:rPr lang="en-US" sz="2000" b="1" dirty="0" smtClean="0">
                          <a:solidFill>
                            <a:srgbClr val="006600"/>
                          </a:solidFill>
                          <a:latin typeface="Times New Roman" panose="02020603050405020304" pitchFamily="18" charset="0"/>
                          <a:cs typeface="Times New Roman" panose="02020603050405020304" pitchFamily="18" charset="0"/>
                        </a:rPr>
                        <a:t>Đinh sắt để ngoài không khí bị gỉ</a:t>
                      </a: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2"/>
                  </a:ext>
                </a:extLst>
              </a:tr>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b="1" dirty="0" smtClean="0">
                          <a:solidFill>
                            <a:srgbClr val="006600"/>
                          </a:solidFill>
                          <a:latin typeface="Times New Roman" panose="02020603050405020304" pitchFamily="18" charset="0"/>
                          <a:cs typeface="Times New Roman" panose="02020603050405020304" pitchFamily="18" charset="0"/>
                        </a:rPr>
                        <a:t>c) Nến cháy thành khí </a:t>
                      </a:r>
                      <a:endParaRPr lang="en-US" sz="2000" b="1" dirty="0" smtClean="0">
                        <a:solidFill>
                          <a:srgbClr val="0066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000" b="1" dirty="0" smtClean="0">
                          <a:solidFill>
                            <a:srgbClr val="006600"/>
                          </a:solidFill>
                          <a:latin typeface="Times New Roman" panose="02020603050405020304" pitchFamily="18" charset="0"/>
                          <a:cs typeface="Times New Roman" panose="02020603050405020304" pitchFamily="18" charset="0"/>
                        </a:rPr>
                        <a:t>carbon dioxide và hơi nước</a:t>
                      </a:r>
                      <a:endParaRPr lang="en-US" sz="2000" b="1" dirty="0" smtClean="0">
                        <a:solidFill>
                          <a:srgbClr val="006600"/>
                        </a:solidFill>
                        <a:latin typeface="Times New Roman" panose="02020603050405020304" pitchFamily="18" charset="0"/>
                        <a:cs typeface="Times New Roman" panose="02020603050405020304" pitchFamily="18" charset="0"/>
                      </a:endParaRPr>
                    </a:p>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b="1" dirty="0" smtClean="0">
                          <a:solidFill>
                            <a:srgbClr val="006600"/>
                          </a:solidFill>
                          <a:latin typeface="Times New Roman" panose="02020603050405020304" pitchFamily="18" charset="0"/>
                          <a:cs typeface="Times New Roman" panose="02020603050405020304" pitchFamily="18" charset="0"/>
                        </a:rPr>
                        <a:t>d) Bơ chảy lỏng khi để ở nhiệt độ phòng</a:t>
                      </a:r>
                      <a:endParaRPr lang="en-US" sz="2000" b="1" dirty="0" smtClean="0">
                        <a:solidFill>
                          <a:srgbClr val="006600"/>
                        </a:solidFill>
                        <a:latin typeface="Times New Roman" panose="02020603050405020304" pitchFamily="18" charset="0"/>
                        <a:cs typeface="Times New Roman" panose="02020603050405020304" pitchFamily="18" charset="0"/>
                      </a:endParaRPr>
                    </a:p>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4"/>
                  </a:ext>
                </a:extLst>
              </a:tr>
              <a:tr h="525780">
                <a:tc>
                  <a:txBody>
                    <a:bodyPr/>
                    <a:lstStyle/>
                    <a:p>
                      <a:r>
                        <a:rPr lang="en-US" sz="2000" b="1" dirty="0" smtClean="0">
                          <a:solidFill>
                            <a:srgbClr val="006600"/>
                          </a:solidFill>
                          <a:latin typeface="Times New Roman" panose="02020603050405020304" pitchFamily="18" charset="0"/>
                          <a:cs typeface="Times New Roman" panose="02020603050405020304" pitchFamily="18" charset="0"/>
                        </a:rPr>
                        <a:t>e)</a:t>
                      </a:r>
                      <a:r>
                        <a:rPr lang="vi-VN" sz="2000" b="1" dirty="0" smtClean="0">
                          <a:solidFill>
                            <a:srgbClr val="006600"/>
                          </a:solidFill>
                          <a:latin typeface="Times New Roman" panose="02020603050405020304" pitchFamily="18" charset="0"/>
                          <a:cs typeface="Times New Roman" panose="02020603050405020304" pitchFamily="18" charset="0"/>
                        </a:rPr>
                        <a:t>Cơm nếp lên men thành rượu</a:t>
                      </a:r>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5"/>
                  </a:ext>
                </a:extLst>
              </a:tr>
              <a:tr h="607229">
                <a:tc>
                  <a:txBody>
                    <a:bodyPr/>
                    <a:lstStyle/>
                    <a:p>
                      <a:endParaRPr lang="en-US" sz="2000" b="1" dirty="0" smtClean="0">
                        <a:solidFill>
                          <a:srgbClr val="006600"/>
                        </a:solidFill>
                        <a:latin typeface="Times New Roman" panose="02020603050405020304" pitchFamily="18" charset="0"/>
                        <a:cs typeface="Times New Roman" panose="02020603050405020304" pitchFamily="18" charset="0"/>
                      </a:endParaRPr>
                    </a:p>
                    <a:p>
                      <a:r>
                        <a:rPr lang="vi-VN" sz="2000" b="1" dirty="0" smtClean="0">
                          <a:solidFill>
                            <a:srgbClr val="006600"/>
                          </a:solidFill>
                          <a:latin typeface="Times New Roman" panose="02020603050405020304" pitchFamily="18" charset="0"/>
                          <a:cs typeface="Times New Roman" panose="02020603050405020304" pitchFamily="18" charset="0"/>
                        </a:rPr>
                        <a:t>g) Nước hoá hơi</a:t>
                      </a:r>
                      <a:endParaRPr lang="en-US" sz="2000" b="1" dirty="0" smtClean="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en-US" sz="2000" b="1" dirty="0">
                        <a:solidFill>
                          <a:srgbClr val="006600"/>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6"/>
                  </a:ext>
                </a:extLst>
              </a:tr>
            </a:tbl>
          </a:graphicData>
        </a:graphic>
      </p:graphicFrame>
      <p:sp>
        <p:nvSpPr>
          <p:cNvPr id="2" name="TextBox 1"/>
          <p:cNvSpPr txBox="1"/>
          <p:nvPr/>
        </p:nvSpPr>
        <p:spPr>
          <a:xfrm>
            <a:off x="619891" y="397707"/>
            <a:ext cx="4949635" cy="400110"/>
          </a:xfrm>
          <a:prstGeom prst="rect">
            <a:avLst/>
          </a:prstGeom>
          <a:noFill/>
        </p:spPr>
        <p:txBody>
          <a:bodyPr wrap="square" rtlCol="0">
            <a:spAutoFit/>
          </a:bodyPr>
          <a:lstStyle/>
          <a:p>
            <a:r>
              <a:rPr lang="en-US" sz="2000" b="1" dirty="0" err="1" smtClean="0">
                <a:solidFill>
                  <a:srgbClr val="0000CC"/>
                </a:solidFill>
                <a:latin typeface="Times New Roman" panose="02020603050405020304" pitchFamily="18" charset="0"/>
                <a:cs typeface="Times New Roman" panose="02020603050405020304" pitchFamily="18" charset="0"/>
              </a:rPr>
              <a:t>Đánh</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dấu</a:t>
            </a:r>
            <a:r>
              <a:rPr lang="en-US" sz="2000" b="1" dirty="0" smtClean="0">
                <a:solidFill>
                  <a:srgbClr val="0000CC"/>
                </a:solidFill>
                <a:latin typeface="Times New Roman" panose="02020603050405020304" pitchFamily="18" charset="0"/>
                <a:cs typeface="Times New Roman" panose="02020603050405020304" pitchFamily="18" charset="0"/>
              </a:rPr>
              <a:t> X </a:t>
            </a:r>
            <a:r>
              <a:rPr lang="en-US" sz="2000" b="1" dirty="0" err="1" smtClean="0">
                <a:solidFill>
                  <a:srgbClr val="0000CC"/>
                </a:solidFill>
                <a:latin typeface="Times New Roman" panose="02020603050405020304" pitchFamily="18" charset="0"/>
                <a:cs typeface="Times New Roman" panose="02020603050405020304" pitchFamily="18" charset="0"/>
              </a:rPr>
              <a:t>vào</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lựa</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chọn</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sao</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cho</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phù</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hợp</a:t>
            </a:r>
            <a:endParaRPr lang="en-US" sz="2000" b="1" dirty="0">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909990" y="1357662"/>
            <a:ext cx="32063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389953" y="2080078"/>
            <a:ext cx="32063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389953" y="2899475"/>
            <a:ext cx="32063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72385" y="4193884"/>
            <a:ext cx="32063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389953" y="4965778"/>
            <a:ext cx="32063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908011" y="5749549"/>
            <a:ext cx="320634"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37995" y="-23638"/>
            <a:ext cx="2326534"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Luyện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26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1890"/>
            <a:ext cx="8953995" cy="1692771"/>
          </a:xfrm>
          <a:prstGeom prst="rect">
            <a:avLst/>
          </a:prstGeom>
        </p:spPr>
        <p:txBody>
          <a:bodyPr wrap="square">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Vận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vi-VN" sz="2400" b="1" i="1" dirty="0" smtClean="0">
                <a:solidFill>
                  <a:srgbClr val="0000CC"/>
                </a:solidFill>
                <a:latin typeface="Times New Roman" panose="02020603050405020304" pitchFamily="18" charset="0"/>
                <a:cs typeface="Times New Roman" panose="02020603050405020304" pitchFamily="18" charset="0"/>
              </a:rPr>
              <a:t>Vì sao các dụng cụ nấu ăn như nồi, xoong, chảo,… thường làm bằng inox có thành phần chính là sắt; nhưng phần tay cầm của chúng lại làm bằng gỗ hoặc nhựa?</a:t>
            </a:r>
            <a:endParaRPr lang="en-US" sz="2400" b="1" i="1"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1944661"/>
            <a:ext cx="3172663" cy="2125684"/>
          </a:xfrm>
          <a:prstGeom prst="rect">
            <a:avLst/>
          </a:prstGeom>
        </p:spPr>
      </p:pic>
      <p:pic>
        <p:nvPicPr>
          <p:cNvPr id="4" name="Picture 3"/>
          <p:cNvPicPr>
            <a:picLocks noChangeAspect="1"/>
          </p:cNvPicPr>
          <p:nvPr/>
        </p:nvPicPr>
        <p:blipFill>
          <a:blip r:embed="rId3"/>
          <a:stretch>
            <a:fillRect/>
          </a:stretch>
        </p:blipFill>
        <p:spPr>
          <a:xfrm>
            <a:off x="3431969" y="1762573"/>
            <a:ext cx="2489860" cy="2489860"/>
          </a:xfrm>
          <a:prstGeom prst="rect">
            <a:avLst/>
          </a:prstGeom>
        </p:spPr>
      </p:pic>
      <p:pic>
        <p:nvPicPr>
          <p:cNvPr id="5" name="Picture 4"/>
          <p:cNvPicPr>
            <a:picLocks noChangeAspect="1"/>
          </p:cNvPicPr>
          <p:nvPr/>
        </p:nvPicPr>
        <p:blipFill>
          <a:blip r:embed="rId4"/>
          <a:stretch>
            <a:fillRect/>
          </a:stretch>
        </p:blipFill>
        <p:spPr>
          <a:xfrm>
            <a:off x="6181136" y="2070853"/>
            <a:ext cx="2772860" cy="1857599"/>
          </a:xfrm>
          <a:prstGeom prst="rect">
            <a:avLst/>
          </a:prstGeom>
        </p:spPr>
      </p:pic>
      <p:sp>
        <p:nvSpPr>
          <p:cNvPr id="6" name="Rectangle 5"/>
          <p:cNvSpPr/>
          <p:nvPr/>
        </p:nvSpPr>
        <p:spPr>
          <a:xfrm>
            <a:off x="178130" y="4252433"/>
            <a:ext cx="8965870" cy="1200329"/>
          </a:xfrm>
          <a:prstGeom prst="rect">
            <a:avLst/>
          </a:prstGeom>
        </p:spPr>
        <p:txBody>
          <a:bodyPr wrap="square">
            <a:spAutoFit/>
          </a:bodyPr>
          <a:lstStyle/>
          <a:p>
            <a:r>
              <a:rPr lang="vi-VN" sz="2400" b="1" dirty="0" smtClean="0">
                <a:solidFill>
                  <a:srgbClr val="660033"/>
                </a:solidFill>
                <a:latin typeface="Times New Roman" panose="02020603050405020304" pitchFamily="18" charset="0"/>
                <a:cs typeface="Times New Roman" panose="02020603050405020304" pitchFamily="18" charset="0"/>
              </a:rPr>
              <a:t>Do sắt là kim loại nên dẫn nhiệt tốt. Do đó để tránh bị bỏng tay, thì phần tay cầm của chúng thường làm bằng gỗ hoặc nhựa (những chất dẫn nhiệt kém hơn).</a:t>
            </a:r>
            <a:endParaRPr lang="en-US" sz="2400" b="1" dirty="0">
              <a:solidFill>
                <a:srgbClr val="66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6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197" y="354763"/>
            <a:ext cx="8021782" cy="830997"/>
          </a:xfrm>
          <a:prstGeom prst="rect">
            <a:avLst/>
          </a:prstGeom>
        </p:spPr>
        <p:txBody>
          <a:bodyPr wrap="square">
            <a:spAutoFit/>
          </a:bodyPr>
          <a:lstStyle/>
          <a:p>
            <a:r>
              <a:rPr lang="vi-VN" sz="2400" b="1" i="1" dirty="0" smtClean="0">
                <a:solidFill>
                  <a:srgbClr val="0000CC"/>
                </a:solidFill>
                <a:latin typeface="Times New Roman" panose="02020603050405020304" pitchFamily="18" charset="0"/>
                <a:cs typeface="Times New Roman" panose="02020603050405020304" pitchFamily="18" charset="0"/>
              </a:rPr>
              <a:t>Những đồ vật bằng sắt (khóa cửa, dây xích…) khi được bôi dầu mỡ sẽ không bị gỉ. Vì sao?</a:t>
            </a:r>
            <a:endParaRPr lang="en-US" sz="2400" b="1" i="1"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1185760"/>
            <a:ext cx="3188277" cy="1794628"/>
          </a:xfrm>
          <a:prstGeom prst="rect">
            <a:avLst/>
          </a:prstGeom>
        </p:spPr>
      </p:pic>
      <p:pic>
        <p:nvPicPr>
          <p:cNvPr id="4" name="Picture 3"/>
          <p:cNvPicPr>
            <a:picLocks noChangeAspect="1"/>
          </p:cNvPicPr>
          <p:nvPr/>
        </p:nvPicPr>
        <p:blipFill>
          <a:blip r:embed="rId3"/>
          <a:stretch>
            <a:fillRect/>
          </a:stretch>
        </p:blipFill>
        <p:spPr>
          <a:xfrm>
            <a:off x="3336965" y="1185760"/>
            <a:ext cx="2395919" cy="1794627"/>
          </a:xfrm>
          <a:prstGeom prst="rect">
            <a:avLst/>
          </a:prstGeom>
        </p:spPr>
      </p:pic>
      <p:pic>
        <p:nvPicPr>
          <p:cNvPr id="5" name="Picture 4"/>
          <p:cNvPicPr>
            <a:picLocks noChangeAspect="1"/>
          </p:cNvPicPr>
          <p:nvPr/>
        </p:nvPicPr>
        <p:blipFill>
          <a:blip r:embed="rId4"/>
          <a:stretch>
            <a:fillRect/>
          </a:stretch>
        </p:blipFill>
        <p:spPr>
          <a:xfrm>
            <a:off x="5881571" y="1185759"/>
            <a:ext cx="2675627" cy="1794627"/>
          </a:xfrm>
          <a:prstGeom prst="rect">
            <a:avLst/>
          </a:prstGeom>
        </p:spPr>
      </p:pic>
      <p:sp>
        <p:nvSpPr>
          <p:cNvPr id="6" name="Rectangle 5"/>
          <p:cNvSpPr/>
          <p:nvPr/>
        </p:nvSpPr>
        <p:spPr>
          <a:xfrm>
            <a:off x="189756" y="4780531"/>
            <a:ext cx="8954244" cy="1938992"/>
          </a:xfrm>
          <a:prstGeom prst="rect">
            <a:avLst/>
          </a:prstGeom>
        </p:spPr>
        <p:txBody>
          <a:bodyPr wrap="square">
            <a:spAutoFit/>
          </a:bodyPr>
          <a:lstStyle/>
          <a:p>
            <a:r>
              <a:rPr lang="vi-VN" sz="2400" b="1" dirty="0" smtClean="0">
                <a:solidFill>
                  <a:srgbClr val="660033"/>
                </a:solidFill>
                <a:latin typeface="Times New Roman" panose="02020603050405020304" pitchFamily="18" charset="0"/>
                <a:cs typeface="Times New Roman" panose="02020603050405020304" pitchFamily="18" charset="0"/>
              </a:rPr>
              <a:t>+ Các đồ vật bằng sắt có thể bị gỉ do tiếp xúc với oxygen và hơi nước có trong không khí. </a:t>
            </a:r>
          </a:p>
          <a:p>
            <a:r>
              <a:rPr lang="vi-VN" sz="2400" b="1" dirty="0" smtClean="0">
                <a:solidFill>
                  <a:srgbClr val="660033"/>
                </a:solidFill>
                <a:latin typeface="Times New Roman" panose="02020603050405020304" pitchFamily="18" charset="0"/>
                <a:cs typeface="Times New Roman" panose="02020603050405020304" pitchFamily="18" charset="0"/>
              </a:rPr>
              <a:t>+ Việc bôi dầu, mỡ, … trên bề mặt các dụng cụ bằng sắt là ngăn cách không cho sắt tiếp xúc với oxygen và hơi nước có không khí nên sắt không bị gỉ.</a:t>
            </a:r>
            <a:endParaRPr lang="en-US" sz="2400" b="1" dirty="0">
              <a:solidFill>
                <a:srgbClr val="660033"/>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0" y="1185759"/>
            <a:ext cx="4843153" cy="3026971"/>
          </a:xfrm>
          <a:prstGeom prst="rect">
            <a:avLst/>
          </a:prstGeom>
        </p:spPr>
      </p:pic>
      <p:pic>
        <p:nvPicPr>
          <p:cNvPr id="8" name="Picture 7"/>
          <p:cNvPicPr>
            <a:picLocks noChangeAspect="1"/>
          </p:cNvPicPr>
          <p:nvPr/>
        </p:nvPicPr>
        <p:blipFill>
          <a:blip r:embed="rId6"/>
          <a:stretch>
            <a:fillRect/>
          </a:stretch>
        </p:blipFill>
        <p:spPr>
          <a:xfrm>
            <a:off x="4855924" y="1185758"/>
            <a:ext cx="4113083" cy="3026972"/>
          </a:xfrm>
          <a:prstGeom prst="rect">
            <a:avLst/>
          </a:prstGeom>
        </p:spPr>
      </p:pic>
      <p:sp>
        <p:nvSpPr>
          <p:cNvPr id="9" name="TextBox 8"/>
          <p:cNvSpPr txBox="1"/>
          <p:nvPr/>
        </p:nvSpPr>
        <p:spPr>
          <a:xfrm>
            <a:off x="3624942" y="-13372"/>
            <a:ext cx="2585853"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Vận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dụng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4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circle(in)">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500"/>
                                        <p:tgtEl>
                                          <p:spTgt spid="3"/>
                                        </p:tgtEl>
                                        <p:attrNameLst>
                                          <p:attrName>ppt_w</p:attrName>
                                        </p:attrNameLst>
                                      </p:cBhvr>
                                      <p:tavLst>
                                        <p:tav tm="0">
                                          <p:val>
                                            <p:strVal val="ppt_w"/>
                                          </p:val>
                                        </p:tav>
                                        <p:tav tm="100000">
                                          <p:val>
                                            <p:fltVal val="0"/>
                                          </p:val>
                                        </p:tav>
                                      </p:tavLst>
                                    </p:anim>
                                    <p:anim calcmode="lin" valueType="num">
                                      <p:cBhvr>
                                        <p:cTn id="33" dur="500"/>
                                        <p:tgtEl>
                                          <p:spTgt spid="3"/>
                                        </p:tgtEl>
                                        <p:attrNameLst>
                                          <p:attrName>ppt_h</p:attrName>
                                        </p:attrNameLst>
                                      </p:cBhvr>
                                      <p:tavLst>
                                        <p:tav tm="0">
                                          <p:val>
                                            <p:strVal val="ppt_h"/>
                                          </p:val>
                                        </p:tav>
                                        <p:tav tm="100000">
                                          <p:val>
                                            <p:fltVal val="0"/>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4"/>
                                        </p:tgtEl>
                                        <p:attrNameLst>
                                          <p:attrName>ppt_w</p:attrName>
                                        </p:attrNameLst>
                                      </p:cBhvr>
                                      <p:tavLst>
                                        <p:tav tm="0">
                                          <p:val>
                                            <p:strVal val="ppt_w"/>
                                          </p:val>
                                        </p:tav>
                                        <p:tav tm="100000">
                                          <p:val>
                                            <p:fltVal val="0"/>
                                          </p:val>
                                        </p:tav>
                                      </p:tavLst>
                                    </p:anim>
                                    <p:anim calcmode="lin" valueType="num">
                                      <p:cBhvr>
                                        <p:cTn id="38" dur="500"/>
                                        <p:tgtEl>
                                          <p:spTgt spid="4"/>
                                        </p:tgtEl>
                                        <p:attrNameLst>
                                          <p:attrName>ppt_h</p:attrName>
                                        </p:attrNameLst>
                                      </p:cBhvr>
                                      <p:tavLst>
                                        <p:tav tm="0">
                                          <p:val>
                                            <p:strVal val="ppt_h"/>
                                          </p:val>
                                        </p:tav>
                                        <p:tav tm="100000">
                                          <p:val>
                                            <p:fltVal val="0"/>
                                          </p:val>
                                        </p:tav>
                                      </p:tavLst>
                                    </p:anim>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par>
                                <p:cTn id="46" presetID="6"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circle(in)">
                                      <p:cBhvr>
                                        <p:cTn id="5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ED46389A-5C84-4412-B8BD-71D9A25DECB6}" type="slidenum">
              <a:rPr lang="en-US"/>
              <a:pPr>
                <a:defRPr/>
              </a:pPr>
              <a:t>17</a:t>
            </a:fld>
            <a:endParaRPr lang="en-US"/>
          </a:p>
        </p:txBody>
      </p:sp>
      <p:pic>
        <p:nvPicPr>
          <p:cNvPr id="137226" name="Picture 10"/>
          <p:cNvPicPr>
            <a:picLocks noChangeAspect="1" noChangeArrowheads="1"/>
          </p:cNvPicPr>
          <p:nvPr/>
        </p:nvPicPr>
        <p:blipFill>
          <a:blip r:embed="rId4"/>
          <a:srcRect/>
          <a:stretch>
            <a:fillRect/>
          </a:stretch>
        </p:blipFill>
        <p:spPr bwMode="auto">
          <a:xfrm>
            <a:off x="0" y="-1"/>
            <a:ext cx="8961968" cy="6721477"/>
          </a:xfrm>
          <a:prstGeom prst="rect">
            <a:avLst/>
          </a:prstGeom>
          <a:noFill/>
          <a:ln w="9525">
            <a:noFill/>
            <a:miter lim="800000"/>
            <a:headEnd/>
            <a:tailEnd/>
          </a:ln>
        </p:spPr>
      </p:pic>
      <p:pic>
        <p:nvPicPr>
          <p:cNvPr id="21508" name="Picture 14" descr="blumen-pflanzen111"/>
          <p:cNvPicPr>
            <a:picLocks noChangeAspect="1" noChangeArrowheads="1" noCrop="1"/>
          </p:cNvPicPr>
          <p:nvPr/>
        </p:nvPicPr>
        <p:blipFill>
          <a:blip r:embed="rId5"/>
          <a:srcRect/>
          <a:stretch>
            <a:fillRect/>
          </a:stretch>
        </p:blipFill>
        <p:spPr bwMode="auto">
          <a:xfrm>
            <a:off x="640423" y="913453"/>
            <a:ext cx="2612231" cy="2480072"/>
          </a:xfrm>
          <a:prstGeom prst="rect">
            <a:avLst/>
          </a:prstGeom>
          <a:noFill/>
          <a:ln w="9525">
            <a:noFill/>
            <a:miter lim="800000"/>
            <a:headEnd/>
            <a:tailEnd/>
          </a:ln>
        </p:spPr>
      </p:pic>
      <p:sp>
        <p:nvSpPr>
          <p:cNvPr id="137232" name="WordArt 16"/>
          <p:cNvSpPr>
            <a:spLocks noChangeArrowheads="1" noChangeShapeType="1" noTextEdit="1"/>
          </p:cNvSpPr>
          <p:nvPr/>
        </p:nvSpPr>
        <p:spPr bwMode="auto">
          <a:xfrm>
            <a:off x="2228851" y="3000375"/>
            <a:ext cx="4679156" cy="500063"/>
          </a:xfrm>
          <a:prstGeom prst="rect">
            <a:avLst/>
          </a:prstGeom>
        </p:spPr>
        <p:txBody>
          <a:bodyPr wrap="none" fromWordArt="1">
            <a:prstTxWarp prst="textPlain">
              <a:avLst>
                <a:gd name="adj" fmla="val 50000"/>
              </a:avLst>
            </a:prstTxWarp>
          </a:bodyPr>
          <a:lstStyle/>
          <a:p>
            <a:pPr algn="ctr"/>
            <a:r>
              <a:rPr lang="vi-VN" sz="2100" b="1"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Hoàn</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thiện</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các</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bài</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tập</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 SKG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trang</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33,34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vào</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vở</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bài</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tập</a:t>
            </a:r>
            <a:endPar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endParaRPr>
          </a:p>
        </p:txBody>
      </p:sp>
      <p:sp>
        <p:nvSpPr>
          <p:cNvPr id="137233" name="WordArt 17"/>
          <p:cNvSpPr>
            <a:spLocks noChangeArrowheads="1" noChangeShapeType="1" noTextEdit="1"/>
          </p:cNvSpPr>
          <p:nvPr/>
        </p:nvSpPr>
        <p:spPr bwMode="auto">
          <a:xfrm>
            <a:off x="2293145" y="3614737"/>
            <a:ext cx="4679156" cy="500063"/>
          </a:xfrm>
          <a:prstGeom prst="rect">
            <a:avLst/>
          </a:prstGeom>
        </p:spPr>
        <p:txBody>
          <a:bodyPr wrap="none" fromWordArt="1">
            <a:prstTxWarp prst="textPlain">
              <a:avLst>
                <a:gd name="adj" fmla="val 50000"/>
              </a:avLst>
            </a:prstTxWarp>
          </a:bodyPr>
          <a:lstStyle/>
          <a:p>
            <a:pPr algn="ctr"/>
            <a:r>
              <a:rPr lang="vi-VN" sz="21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a:t>
            </a:r>
            <a:r>
              <a:rPr lang="vi-VN" sz="21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-Tìm hiểu trước sự chuyển thể của chất.</a:t>
            </a:r>
            <a:endParaRPr lang="en-US" sz="21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endParaRPr>
          </a:p>
        </p:txBody>
      </p:sp>
      <p:pic>
        <p:nvPicPr>
          <p:cNvPr id="21511" name="Picture 20" descr="1PTRIGB20"/>
          <p:cNvPicPr>
            <a:picLocks noChangeAspect="1" noChangeArrowheads="1" noCrop="1"/>
          </p:cNvPicPr>
          <p:nvPr/>
        </p:nvPicPr>
        <p:blipFill>
          <a:blip r:embed="rId6"/>
          <a:srcRect/>
          <a:stretch>
            <a:fillRect/>
          </a:stretch>
        </p:blipFill>
        <p:spPr bwMode="auto">
          <a:xfrm>
            <a:off x="7435453" y="857250"/>
            <a:ext cx="565547" cy="571500"/>
          </a:xfrm>
          <a:prstGeom prst="rect">
            <a:avLst/>
          </a:prstGeom>
          <a:noFill/>
          <a:ln w="9525">
            <a:noFill/>
            <a:miter lim="800000"/>
            <a:headEnd/>
            <a:tailEnd/>
          </a:ln>
        </p:spPr>
      </p:pic>
      <p:grpSp>
        <p:nvGrpSpPr>
          <p:cNvPr id="2" name="Group 21"/>
          <p:cNvGrpSpPr>
            <a:grpSpLocks/>
          </p:cNvGrpSpPr>
          <p:nvPr/>
        </p:nvGrpSpPr>
        <p:grpSpPr bwMode="auto">
          <a:xfrm>
            <a:off x="3543300" y="1714500"/>
            <a:ext cx="1943100" cy="1038225"/>
            <a:chOff x="2064" y="48"/>
            <a:chExt cx="1632" cy="872"/>
          </a:xfrm>
        </p:grpSpPr>
        <p:grpSp>
          <p:nvGrpSpPr>
            <p:cNvPr id="3" name="Group 12"/>
            <p:cNvGrpSpPr>
              <a:grpSpLocks/>
            </p:cNvGrpSpPr>
            <p:nvPr/>
          </p:nvGrpSpPr>
          <p:grpSpPr bwMode="auto">
            <a:xfrm>
              <a:off x="2064" y="48"/>
              <a:ext cx="1632" cy="872"/>
              <a:chOff x="1997" y="1314"/>
              <a:chExt cx="1889" cy="1009"/>
            </a:xfrm>
          </p:grpSpPr>
          <p:grpSp>
            <p:nvGrpSpPr>
              <p:cNvPr id="4"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a:defRPr/>
                  </a:pPr>
                  <a:endParaRPr lang="en-US" sz="1350"/>
                </a:p>
              </p:txBody>
            </p:sp>
            <p:sp>
              <p:nvSpPr>
                <p:cNvPr id="21523"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vi-VN" sz="1350">
                    <a:latin typeface="Calibri" pitchFamily="34" charset="0"/>
                  </a:endParaRPr>
                </a:p>
              </p:txBody>
            </p:sp>
          </p:grpSp>
          <p:sp>
            <p:nvSpPr>
              <p:cNvPr id="21518"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vi-VN" sz="1350">
                  <a:latin typeface="Calibri" pitchFamily="34" charset="0"/>
                </a:endParaRPr>
              </a:p>
            </p:txBody>
          </p:sp>
          <p:sp>
            <p:nvSpPr>
              <p:cNvPr id="21519"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vi-VN" sz="1350">
                  <a:latin typeface="Calibri" pitchFamily="34" charset="0"/>
                </a:endParaRPr>
              </a:p>
            </p:txBody>
          </p:sp>
          <p:sp>
            <p:nvSpPr>
              <p:cNvPr id="21520"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vi-VN" sz="1350">
                  <a:latin typeface="Calibri" pitchFamily="34" charset="0"/>
                </a:endParaRPr>
              </a:p>
            </p:txBody>
          </p:sp>
          <p:sp>
            <p:nvSpPr>
              <p:cNvPr id="21521"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vi-VN" sz="1350">
                  <a:latin typeface="Calibri" pitchFamily="34" charset="0"/>
                </a:endParaRPr>
              </a:p>
            </p:txBody>
          </p:sp>
        </p:grpSp>
        <p:sp>
          <p:nvSpPr>
            <p:cNvPr id="21516" name="Text Box 20"/>
            <p:cNvSpPr txBox="1">
              <a:spLocks noChangeArrowheads="1"/>
            </p:cNvSpPr>
            <p:nvPr/>
          </p:nvSpPr>
          <p:spPr bwMode="auto">
            <a:xfrm>
              <a:off x="2448" y="217"/>
              <a:ext cx="927" cy="349"/>
            </a:xfrm>
            <a:prstGeom prst="rect">
              <a:avLst/>
            </a:prstGeom>
            <a:noFill/>
            <a:ln w="9525" algn="ctr">
              <a:noFill/>
              <a:miter lim="800000"/>
              <a:headEnd/>
              <a:tailEnd/>
            </a:ln>
          </p:spPr>
          <p:txBody>
            <a:bodyPr wrap="none">
              <a:spAutoFit/>
            </a:bodyPr>
            <a:lstStyle/>
            <a:p>
              <a:pPr algn="ctr" eaLnBrk="0" hangingPunct="0"/>
              <a:r>
                <a:rPr lang="en-US" sz="2100" b="1">
                  <a:latin typeface="Calibri" pitchFamily="34" charset="0"/>
                </a:rPr>
                <a:t>DẶN DÒ</a:t>
              </a:r>
            </a:p>
          </p:txBody>
        </p:sp>
      </p:grpSp>
    </p:spTree>
    <p:extLst>
      <p:ext uri="{BB962C8B-B14F-4D97-AF65-F5344CB8AC3E}">
        <p14:creationId xmlns:p14="http://schemas.microsoft.com/office/powerpoint/2010/main" val="245774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37226"/>
                                        </p:tgtEl>
                                        <p:attrNameLst>
                                          <p:attrName>style.visibility</p:attrName>
                                        </p:attrNameLst>
                                      </p:cBhvr>
                                      <p:to>
                                        <p:strVal val="visible"/>
                                      </p:to>
                                    </p:set>
                                    <p:animEffect transition="in" filter="wheel(4)">
                                      <p:cBhvr>
                                        <p:cTn id="7" dur="1000"/>
                                        <p:tgtEl>
                                          <p:spTgt spid="1372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par>
                          <p:cTn id="12" fill="hold" nodeType="afterGroup">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137232"/>
                                        </p:tgtEl>
                                        <p:attrNameLst>
                                          <p:attrName>style.visibility</p:attrName>
                                        </p:attrNameLst>
                                      </p:cBhvr>
                                      <p:to>
                                        <p:strVal val="visible"/>
                                      </p:to>
                                    </p:set>
                                    <p:animEffect transition="in" filter="slide(fromBottom)">
                                      <p:cBhvr>
                                        <p:cTn id="15" dur="1000"/>
                                        <p:tgtEl>
                                          <p:spTgt spid="137232"/>
                                        </p:tgtEl>
                                      </p:cBhvr>
                                    </p:animEffect>
                                  </p:childTnLst>
                                </p:cTn>
                              </p:par>
                            </p:childTnLst>
                          </p:cTn>
                        </p:par>
                        <p:par>
                          <p:cTn id="16" fill="hold" nodeType="afterGroup">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137233"/>
                                        </p:tgtEl>
                                        <p:attrNameLst>
                                          <p:attrName>style.visibility</p:attrName>
                                        </p:attrNameLst>
                                      </p:cBhvr>
                                      <p:to>
                                        <p:strVal val="visible"/>
                                      </p:to>
                                    </p:set>
                                    <p:animEffect transition="in" filter="slide(fromBottom)">
                                      <p:cBhvr>
                                        <p:cTn id="19" dur="3000"/>
                                        <p:tgtEl>
                                          <p:spTgt spid="137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P spid="1372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6" descr="68338,117624524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Easy Listening - Piano - Yanni - Nightingale.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14400" y="55435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093772">
            <a:off x="7011592" y="4818460"/>
            <a:ext cx="750094"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3" descr="1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00900" y="2571751"/>
            <a:ext cx="600075"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4" descr="1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85725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5" descr="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7351" y="3429000"/>
            <a:ext cx="635794"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1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43000"/>
            <a:ext cx="9286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WordArt 10"/>
          <p:cNvSpPr>
            <a:spLocks noChangeArrowheads="1" noChangeShapeType="1" noTextEdit="1"/>
          </p:cNvSpPr>
          <p:nvPr/>
        </p:nvSpPr>
        <p:spPr bwMode="auto">
          <a:xfrm>
            <a:off x="1828800" y="2457450"/>
            <a:ext cx="5486400" cy="1200150"/>
          </a:xfrm>
          <a:prstGeom prst="rect">
            <a:avLst/>
          </a:prstGeom>
        </p:spPr>
        <p:txBody>
          <a:bodyPr wrap="none" fromWordArt="1">
            <a:prstTxWarp prst="textPlain">
              <a:avLst>
                <a:gd name="adj" fmla="val 50000"/>
              </a:avLst>
            </a:prstTxWarp>
          </a:bodyPr>
          <a:lstStyle/>
          <a:p>
            <a:pPr algn="ctr"/>
            <a:r>
              <a:rPr lang="en-US" sz="2700" i="1" kern="10">
                <a:ln w="9525">
                  <a:solidFill>
                    <a:srgbClr val="000000"/>
                  </a:solidFill>
                  <a:round/>
                  <a:headEnd/>
                  <a:tailEnd/>
                </a:ln>
                <a:gradFill rotWithShape="1">
                  <a:gsLst>
                    <a:gs pos="0">
                      <a:srgbClr val="0000FF"/>
                    </a:gs>
                    <a:gs pos="50000">
                      <a:srgbClr val="FFFF00"/>
                    </a:gs>
                    <a:gs pos="100000">
                      <a:srgbClr val="0000FF"/>
                    </a:gs>
                  </a:gsLst>
                  <a:lin ang="18900000" scaled="1"/>
                </a:gra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Chúc sức khỏe quý thầy cô và các em </a:t>
            </a:r>
          </a:p>
        </p:txBody>
      </p:sp>
    </p:spTree>
    <p:extLst>
      <p:ext uri="{BB962C8B-B14F-4D97-AF65-F5344CB8AC3E}">
        <p14:creationId xmlns:p14="http://schemas.microsoft.com/office/powerpoint/2010/main" val="768330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992"/>
                                        </p:tgtEl>
                                      </p:cBhvr>
                                    </p:cmd>
                                  </p:childTnLst>
                                </p:cTn>
                              </p:par>
                              <p:par>
                                <p:cTn id="7" presetID="2" presetClass="entr" presetSubtype="4" fill="hold" nodeType="withEffect">
                                  <p:stCondLst>
                                    <p:cond delay="0"/>
                                  </p:stCondLst>
                                  <p:childTnLst>
                                    <p:set>
                                      <p:cBhvr>
                                        <p:cTn id="8" dur="1" fill="hold">
                                          <p:stCondLst>
                                            <p:cond delay="0"/>
                                          </p:stCondLst>
                                        </p:cTn>
                                        <p:tgtEl>
                                          <p:spTgt spid="41994"/>
                                        </p:tgtEl>
                                        <p:attrNameLst>
                                          <p:attrName>style.visibility</p:attrName>
                                        </p:attrNameLst>
                                      </p:cBhvr>
                                      <p:to>
                                        <p:strVal val="visible"/>
                                      </p:to>
                                    </p:set>
                                    <p:anim calcmode="lin" valueType="num">
                                      <p:cBhvr additive="base">
                                        <p:cTn id="9" dur="500" fill="hold"/>
                                        <p:tgtEl>
                                          <p:spTgt spid="41994"/>
                                        </p:tgtEl>
                                        <p:attrNameLst>
                                          <p:attrName>ppt_x</p:attrName>
                                        </p:attrNameLst>
                                      </p:cBhvr>
                                      <p:tavLst>
                                        <p:tav tm="0">
                                          <p:val>
                                            <p:strVal val="#ppt_x"/>
                                          </p:val>
                                        </p:tav>
                                        <p:tav tm="100000">
                                          <p:val>
                                            <p:strVal val="#ppt_x"/>
                                          </p:val>
                                        </p:tav>
                                      </p:tavLst>
                                    </p:anim>
                                    <p:anim calcmode="lin" valueType="num">
                                      <p:cBhvr additive="base">
                                        <p:cTn id="10" dur="500" fill="hold"/>
                                        <p:tgtEl>
                                          <p:spTgt spid="41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 repeatCount="3000" fill="hold" display="0">
                  <p:stCondLst>
                    <p:cond delay="indefinite"/>
                  </p:stCondLst>
                  <p:endCondLst>
                    <p:cond evt="onPrev" delay="0">
                      <p:tgtEl>
                        <p:sldTgt/>
                      </p:tgtEl>
                    </p:cond>
                    <p:cond evt="onStopAudio" delay="0">
                      <p:tgtEl>
                        <p:sldTgt/>
                      </p:tgtEl>
                    </p:cond>
                  </p:endCondLst>
                </p:cTn>
                <p:tgtEl>
                  <p:spTgt spid="4199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11735"/>
            <a:ext cx="9007199" cy="5066550"/>
          </a:xfrm>
          <a:prstGeom prst="rect">
            <a:avLst/>
          </a:prstGeom>
        </p:spPr>
      </p:pic>
    </p:spTree>
    <p:extLst>
      <p:ext uri="{BB962C8B-B14F-4D97-AF65-F5344CB8AC3E}">
        <p14:creationId xmlns:p14="http://schemas.microsoft.com/office/powerpoint/2010/main" val="4139581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093" y="86267"/>
            <a:ext cx="7698711"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BÀI 6. TÍNH CHẤT VÀ SỰ CHUYỂN THỂ CỦA CHẤT</a:t>
            </a:r>
          </a:p>
        </p:txBody>
      </p:sp>
      <p:sp>
        <p:nvSpPr>
          <p:cNvPr id="4" name="TextBox 3">
            <a:hlinkClick r:id="rId2" action="ppaction://hlinkfile"/>
          </p:cNvPr>
          <p:cNvSpPr txBox="1"/>
          <p:nvPr/>
        </p:nvSpPr>
        <p:spPr>
          <a:xfrm>
            <a:off x="0" y="547933"/>
            <a:ext cx="2018805" cy="461665"/>
          </a:xfrm>
          <a:prstGeom prst="rect">
            <a:avLst/>
          </a:prstGeom>
          <a:noFill/>
        </p:spPr>
        <p:txBody>
          <a:bodyPr wrap="square" rtlCol="0">
            <a:spAutoFit/>
          </a:bodyPr>
          <a:lstStyle/>
          <a:p>
            <a:pPr defTabSz="457200"/>
            <a:r>
              <a:rPr lang="en-US" sz="2400" b="1" dirty="0">
                <a:solidFill>
                  <a:srgbClr val="002060"/>
                </a:solidFill>
                <a:latin typeface="Times New Roman" pitchFamily="18" charset="0"/>
                <a:cs typeface="Times New Roman" pitchFamily="18" charset="0"/>
              </a:rPr>
              <a:t>A. </a:t>
            </a:r>
            <a:r>
              <a:rPr lang="en-US" sz="2400" b="1" dirty="0" err="1">
                <a:solidFill>
                  <a:srgbClr val="002060"/>
                </a:solidFill>
                <a:latin typeface="Times New Roman" pitchFamily="18" charset="0"/>
                <a:cs typeface="Times New Roman" pitchFamily="18" charset="0"/>
              </a:rPr>
              <a:t>Khởi</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động</a:t>
            </a:r>
            <a:r>
              <a:rPr lang="en-US" sz="2400" b="1" dirty="0" smtClean="0">
                <a:solidFill>
                  <a:srgbClr val="002060"/>
                </a:solidFill>
                <a:latin typeface="Times New Roman" pitchFamily="18" charset="0"/>
                <a:cs typeface="Times New Roman" pitchFamily="18" charset="0"/>
              </a:rPr>
              <a:t> </a:t>
            </a:r>
            <a:endParaRPr lang="en-US" sz="2400" b="1" dirty="0">
              <a:solidFill>
                <a:srgbClr val="002060"/>
              </a:solidFill>
              <a:latin typeface="Times New Roman" pitchFamily="18" charset="0"/>
              <a:cs typeface="Times New Roman" pitchFamily="18" charset="0"/>
            </a:endParaRPr>
          </a:p>
        </p:txBody>
      </p:sp>
      <p:sp>
        <p:nvSpPr>
          <p:cNvPr id="6" name="Content Placeholder 2"/>
          <p:cNvSpPr txBox="1">
            <a:spLocks/>
          </p:cNvSpPr>
          <p:nvPr/>
        </p:nvSpPr>
        <p:spPr>
          <a:xfrm>
            <a:off x="0" y="5571457"/>
            <a:ext cx="8920123" cy="80588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err="1" smtClean="0">
                <a:solidFill>
                  <a:srgbClr val="0000CC"/>
                </a:solidFill>
                <a:latin typeface="Times New Roman" pitchFamily="18" charset="0"/>
                <a:cs typeface="Times New Roman" pitchFamily="18" charset="0"/>
              </a:rPr>
              <a:t>Có</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ba</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bình</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một</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bình</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chứa</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nước</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một</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bình</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chứa</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rượu</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uống</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và</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một</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bình</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chứa</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giấm</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ăn</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Làm</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thế</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nào</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để</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phân</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biệt</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chúng</a:t>
            </a:r>
            <a:r>
              <a:rPr lang="en-US" sz="2400" b="1" i="1" dirty="0" smtClean="0">
                <a:solidFill>
                  <a:srgbClr val="0000CC"/>
                </a:solidFill>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7" name="Hình ảnh 4">
            <a:extLst>
              <a:ext uri="{FF2B5EF4-FFF2-40B4-BE49-F238E27FC236}">
                <a16:creationId xmlns:a16="http://schemas.microsoft.com/office/drawing/2014/main" id="{1248313C-9AC5-4464-9F17-2F2229DA1497}"/>
              </a:ext>
            </a:extLst>
          </p:cNvPr>
          <p:cNvPicPr>
            <a:picLocks noChangeAspect="1"/>
          </p:cNvPicPr>
          <p:nvPr/>
        </p:nvPicPr>
        <p:blipFill>
          <a:blip r:embed="rId3" cstate="print"/>
          <a:stretch>
            <a:fillRect/>
          </a:stretch>
        </p:blipFill>
        <p:spPr>
          <a:xfrm>
            <a:off x="118753" y="3972900"/>
            <a:ext cx="1493372" cy="14943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668" y="1091491"/>
            <a:ext cx="7523099" cy="4214663"/>
          </a:xfrm>
          <a:prstGeom prst="rect">
            <a:avLst/>
          </a:prstGeom>
        </p:spPr>
      </p:pic>
    </p:spTree>
    <p:extLst>
      <p:ext uri="{BB962C8B-B14F-4D97-AF65-F5344CB8AC3E}">
        <p14:creationId xmlns:p14="http://schemas.microsoft.com/office/powerpoint/2010/main" val="26281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837" y="16325"/>
            <a:ext cx="85611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BÀI 6. TÍNH CHẤT VÀ SỰ CHUYỂN THỂ CỦA CHẤT(3 </a:t>
            </a:r>
            <a:r>
              <a:rPr lang="en-US" sz="2400" b="1" dirty="0" err="1" smtClean="0">
                <a:solidFill>
                  <a:srgbClr val="006600"/>
                </a:solidFill>
                <a:latin typeface="Times New Roman" panose="02020603050405020304" pitchFamily="18" charset="0"/>
                <a:cs typeface="Times New Roman" panose="02020603050405020304" pitchFamily="18" charset="0"/>
              </a:rPr>
              <a:t>tiết</a:t>
            </a:r>
            <a:r>
              <a:rPr lang="en-US" sz="2400" b="1" dirty="0" smtClean="0">
                <a:solidFill>
                  <a:srgbClr val="006600"/>
                </a:solidFill>
                <a:latin typeface="Times New Roman" panose="02020603050405020304" pitchFamily="18" charset="0"/>
                <a:cs typeface="Times New Roman" panose="02020603050405020304" pitchFamily="18" charset="0"/>
              </a:rPr>
              <a:t>)</a:t>
            </a:r>
          </a:p>
        </p:txBody>
      </p:sp>
      <p:sp>
        <p:nvSpPr>
          <p:cNvPr id="3" name="Oval 2"/>
          <p:cNvSpPr/>
          <p:nvPr/>
        </p:nvSpPr>
        <p:spPr>
          <a:xfrm>
            <a:off x="1905000" y="2999839"/>
            <a:ext cx="914400" cy="914400"/>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1</a:t>
            </a:r>
          </a:p>
        </p:txBody>
      </p:sp>
      <p:sp>
        <p:nvSpPr>
          <p:cNvPr id="4" name="Oval 3"/>
          <p:cNvSpPr/>
          <p:nvPr/>
        </p:nvSpPr>
        <p:spPr>
          <a:xfrm>
            <a:off x="3733800" y="2999839"/>
            <a:ext cx="914400" cy="914400"/>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2</a:t>
            </a:r>
          </a:p>
        </p:txBody>
      </p:sp>
      <p:sp>
        <p:nvSpPr>
          <p:cNvPr id="7" name="Right Arrow 6"/>
          <p:cNvSpPr/>
          <p:nvPr/>
        </p:nvSpPr>
        <p:spPr>
          <a:xfrm>
            <a:off x="4724400" y="3457039"/>
            <a:ext cx="609600" cy="152400"/>
          </a:xfrm>
          <a:prstGeom prst="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 name="Right Arrow 7"/>
          <p:cNvSpPr/>
          <p:nvPr/>
        </p:nvSpPr>
        <p:spPr>
          <a:xfrm>
            <a:off x="2971800" y="3457039"/>
            <a:ext cx="609600" cy="152400"/>
          </a:xfrm>
          <a:prstGeom prst="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Up Arrow 9"/>
          <p:cNvSpPr/>
          <p:nvPr/>
        </p:nvSpPr>
        <p:spPr>
          <a:xfrm flipH="1">
            <a:off x="2362202" y="2390239"/>
            <a:ext cx="45719" cy="533400"/>
          </a:xfrm>
          <a:prstGeom prst="up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Rectangle 13"/>
          <p:cNvSpPr/>
          <p:nvPr/>
        </p:nvSpPr>
        <p:spPr>
          <a:xfrm>
            <a:off x="1336590" y="1508161"/>
            <a:ext cx="2142662" cy="830997"/>
          </a:xfrm>
          <a:prstGeom prst="rect">
            <a:avLst/>
          </a:prstGeom>
          <a:ln>
            <a:solidFill>
              <a:srgbClr val="FF0000"/>
            </a:solidFill>
          </a:ln>
        </p:spPr>
        <p:txBody>
          <a:bodyPr wrap="square">
            <a:spAutoFit/>
          </a:bodyPr>
          <a:lstStyle/>
          <a:p>
            <a:r>
              <a:rPr lang="vi-VN" sz="2400" b="1" dirty="0" smtClean="0">
                <a:solidFill>
                  <a:srgbClr val="C00000"/>
                </a:solidFill>
                <a:latin typeface="Times New Roman" panose="02020603050405020304" pitchFamily="18" charset="0"/>
              </a:rPr>
              <a:t>I. Tính chất của chất</a:t>
            </a:r>
            <a:endParaRPr lang="vi-VN" sz="2400" b="1" dirty="0">
              <a:solidFill>
                <a:srgbClr val="C00000"/>
              </a:solidFill>
              <a:latin typeface="Times New Roman" panose="02020603050405020304" pitchFamily="18" charset="0"/>
            </a:endParaRPr>
          </a:p>
        </p:txBody>
      </p:sp>
      <p:sp>
        <p:nvSpPr>
          <p:cNvPr id="17" name="Rectangle 16"/>
          <p:cNvSpPr/>
          <p:nvPr/>
        </p:nvSpPr>
        <p:spPr>
          <a:xfrm>
            <a:off x="5410200" y="3206353"/>
            <a:ext cx="1633847" cy="1200329"/>
          </a:xfrm>
          <a:prstGeom prst="rect">
            <a:avLst/>
          </a:prstGeom>
          <a:ln>
            <a:solidFill>
              <a:srgbClr val="FF0000"/>
            </a:solidFill>
          </a:ln>
        </p:spPr>
        <p:txBody>
          <a:bodyPr wrap="square">
            <a:spAutoFit/>
          </a:bodyPr>
          <a:lstStyle/>
          <a:p>
            <a:pPr fontAlgn="base"/>
            <a:r>
              <a:rPr lang="vi-VN" sz="2400" b="1" dirty="0" smtClean="0">
                <a:solidFill>
                  <a:srgbClr val="C00000"/>
                </a:solidFill>
                <a:latin typeface="Times New Roman" pitchFamily="18" charset="0"/>
                <a:cs typeface="Times New Roman" pitchFamily="18" charset="0"/>
              </a:rPr>
              <a:t>II – Sự chuyển thể của chất</a:t>
            </a:r>
            <a:endParaRPr lang="vi-VN" sz="2400" b="1" dirty="0">
              <a:solidFill>
                <a:srgbClr val="C00000"/>
              </a:solidFill>
              <a:latin typeface="Times New Roman" pitchFamily="18" charset="0"/>
              <a:cs typeface="Times New Roman" pitchFamily="18" charset="0"/>
            </a:endParaRPr>
          </a:p>
        </p:txBody>
      </p:sp>
      <p:sp>
        <p:nvSpPr>
          <p:cNvPr id="18" name="TextBox 17"/>
          <p:cNvSpPr txBox="1"/>
          <p:nvPr/>
        </p:nvSpPr>
        <p:spPr>
          <a:xfrm>
            <a:off x="-16925" y="554190"/>
            <a:ext cx="2286000" cy="461665"/>
          </a:xfrm>
          <a:prstGeom prst="rect">
            <a:avLst/>
          </a:prstGeom>
          <a:noFill/>
        </p:spPr>
        <p:txBody>
          <a:bodyPr wrap="square" rtlCol="0">
            <a:spAutoFit/>
          </a:bodyPr>
          <a:lstStyle/>
          <a:p>
            <a:r>
              <a:rPr lang="en-US" sz="2400" b="1" dirty="0">
                <a:solidFill>
                  <a:srgbClr val="0000CC"/>
                </a:solidFill>
                <a:latin typeface="Times New Roman" pitchFamily="18" charset="0"/>
                <a:cs typeface="Times New Roman" pitchFamily="18" charset="0"/>
              </a:rPr>
              <a:t>B. </a:t>
            </a:r>
            <a:r>
              <a:rPr lang="en-US" sz="2400" b="1" dirty="0" err="1">
                <a:solidFill>
                  <a:srgbClr val="0000CC"/>
                </a:solidFill>
                <a:latin typeface="Times New Roman" pitchFamily="18" charset="0"/>
                <a:cs typeface="Times New Roman" pitchFamily="18" charset="0"/>
              </a:rPr>
              <a:t>Nội</a:t>
            </a:r>
            <a:r>
              <a:rPr lang="en-US" sz="2400" b="1" dirty="0">
                <a:solidFill>
                  <a:srgbClr val="0000CC"/>
                </a:solidFill>
                <a:latin typeface="Times New Roman" pitchFamily="18" charset="0"/>
                <a:cs typeface="Times New Roman" pitchFamily="18" charset="0"/>
              </a:rPr>
              <a:t> dung</a:t>
            </a:r>
          </a:p>
        </p:txBody>
      </p:sp>
    </p:spTree>
    <p:extLst>
      <p:ext uri="{BB962C8B-B14F-4D97-AF65-F5344CB8AC3E}">
        <p14:creationId xmlns:p14="http://schemas.microsoft.com/office/powerpoint/2010/main" val="17960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4)">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edge">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animBg="1"/>
      <p:bldP spid="8" grpId="0" animBg="1"/>
      <p:bldP spid="10" grpId="0" animBg="1"/>
      <p:bldP spid="14" grpId="0" animBg="1"/>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83" y="0"/>
            <a:ext cx="85611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BÀI 6. TÍNH CHẤT VÀ SỰ CHUYỂN THỂ CỦA CHẤT(3 </a:t>
            </a:r>
            <a:r>
              <a:rPr lang="en-US" sz="2400" b="1" dirty="0" err="1" smtClean="0">
                <a:solidFill>
                  <a:srgbClr val="006600"/>
                </a:solidFill>
                <a:latin typeface="Times New Roman" panose="02020603050405020304" pitchFamily="18" charset="0"/>
                <a:cs typeface="Times New Roman" panose="02020603050405020304" pitchFamily="18" charset="0"/>
              </a:rPr>
              <a:t>tiết</a:t>
            </a:r>
            <a:r>
              <a:rPr lang="en-US" sz="2400" b="1" dirty="0" smtClean="0">
                <a:solidFill>
                  <a:srgbClr val="006600"/>
                </a:solidFill>
                <a:latin typeface="Times New Roman" panose="02020603050405020304" pitchFamily="18" charset="0"/>
                <a:cs typeface="Times New Roman" panose="02020603050405020304" pitchFamily="18" charset="0"/>
              </a:rPr>
              <a:t>)</a:t>
            </a:r>
          </a:p>
        </p:txBody>
      </p:sp>
      <p:cxnSp>
        <p:nvCxnSpPr>
          <p:cNvPr id="6" name="Straight Connector 5"/>
          <p:cNvCxnSpPr>
            <a:stCxn id="4" idx="2"/>
          </p:cNvCxnSpPr>
          <p:nvPr/>
        </p:nvCxnSpPr>
        <p:spPr>
          <a:xfrm>
            <a:off x="4558146" y="461665"/>
            <a:ext cx="13854" cy="6396335"/>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88038" y="461665"/>
            <a:ext cx="2907399" cy="461665"/>
          </a:xfrm>
          <a:prstGeom prst="rect">
            <a:avLst/>
          </a:prstGeom>
        </p:spPr>
        <p:txBody>
          <a:bodyPr wrap="none">
            <a:spAutoFit/>
          </a:bodyPr>
          <a:lstStyle/>
          <a:p>
            <a:pPr lvl="0"/>
            <a:r>
              <a:rPr lang="vi-VN" sz="2400" b="1" dirty="0">
                <a:solidFill>
                  <a:srgbClr val="C00000"/>
                </a:solidFill>
                <a:latin typeface="Times New Roman" panose="02020603050405020304" pitchFamily="18" charset="0"/>
              </a:rPr>
              <a:t>I. Tính chất của chất</a:t>
            </a:r>
          </a:p>
        </p:txBody>
      </p:sp>
      <p:sp>
        <p:nvSpPr>
          <p:cNvPr id="8" name="Content Placeholder 5"/>
          <p:cNvSpPr txBox="1">
            <a:spLocks/>
          </p:cNvSpPr>
          <p:nvPr/>
        </p:nvSpPr>
        <p:spPr>
          <a:xfrm>
            <a:off x="4558147" y="560756"/>
            <a:ext cx="4585854" cy="8286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Tính</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chất</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của</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chất</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gồm</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những</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tính</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chất</a:t>
            </a:r>
            <a:r>
              <a:rPr lang="en-US" sz="2400" b="1" i="1" dirty="0" smtClean="0">
                <a:solidFill>
                  <a:srgbClr val="0000CC"/>
                </a:solidFill>
                <a:latin typeface="Times New Roman" pitchFamily="18" charset="0"/>
                <a:cs typeface="Times New Roman" pitchFamily="18" charset="0"/>
              </a:rPr>
              <a:t> </a:t>
            </a:r>
            <a:r>
              <a:rPr lang="en-US" sz="2400" b="1" i="1" dirty="0" err="1" smtClean="0">
                <a:solidFill>
                  <a:srgbClr val="0000CC"/>
                </a:solidFill>
                <a:latin typeface="Times New Roman" pitchFamily="18" charset="0"/>
                <a:cs typeface="Times New Roman" pitchFamily="18" charset="0"/>
              </a:rPr>
              <a:t>nào</a:t>
            </a:r>
            <a:r>
              <a:rPr lang="en-US" sz="2400" b="1" i="1" dirty="0" smtClean="0">
                <a:solidFill>
                  <a:srgbClr val="0000CC"/>
                </a:solidFill>
                <a:latin typeface="Times New Roman" pitchFamily="18" charset="0"/>
                <a:cs typeface="Times New Roman" pitchFamily="18" charset="0"/>
              </a:rPr>
              <a:t>?</a:t>
            </a:r>
            <a:endParaRPr lang="vi-VN" sz="2400" b="1" i="1" dirty="0">
              <a:solidFill>
                <a:srgbClr val="0000CC"/>
              </a:solidFill>
              <a:latin typeface="Times New Roman" pitchFamily="18" charset="0"/>
              <a:cs typeface="Times New Roman" pitchFamily="18" charset="0"/>
            </a:endParaRPr>
          </a:p>
        </p:txBody>
      </p:sp>
      <p:sp>
        <p:nvSpPr>
          <p:cNvPr id="9" name="Rectangle 8"/>
          <p:cNvSpPr/>
          <p:nvPr/>
        </p:nvSpPr>
        <p:spPr>
          <a:xfrm>
            <a:off x="0" y="923330"/>
            <a:ext cx="4572000" cy="2308324"/>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khác</a:t>
            </a:r>
            <a:r>
              <a:rPr lang="en-US" sz="2400" b="1" dirty="0" smtClean="0">
                <a:latin typeface="Times New Roman" panose="02020603050405020304" pitchFamily="18" charset="0"/>
                <a:cs typeface="Times New Roman" panose="02020603050405020304" pitchFamily="18" charset="0"/>
              </a:rPr>
              <a:t> ta </a:t>
            </a:r>
            <a:r>
              <a:rPr lang="en-US" sz="2400" b="1" dirty="0" err="1" smtClean="0">
                <a:latin typeface="Times New Roman" panose="02020603050405020304" pitchFamily="18" charset="0"/>
                <a:cs typeface="Times New Roman" panose="02020603050405020304" pitchFamily="18" charset="0"/>
              </a:rPr>
              <a:t>dựa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chúng</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bao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gồm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4572000" y="574215"/>
            <a:ext cx="4572000" cy="1200329"/>
          </a:xfrm>
          <a:prstGeom prst="rect">
            <a:avLst/>
          </a:prstGeom>
        </p:spPr>
        <p:txBody>
          <a:bodyPr>
            <a:spAutoFit/>
          </a:bodyPr>
          <a:lstStyle/>
          <a:p>
            <a:r>
              <a:rPr lang="vi-VN" sz="2400" b="1" i="1" dirty="0" smtClean="0">
                <a:solidFill>
                  <a:srgbClr val="0000CC"/>
                </a:solidFill>
                <a:latin typeface="Times New Roman" panose="02020603050405020304" pitchFamily="18" charset="0"/>
                <a:cs typeface="Times New Roman" panose="02020603050405020304" pitchFamily="18" charset="0"/>
              </a:rPr>
              <a:t>Nêu một số tính chất của nước giúp em phân biệt nước với các chất khác? Cho ví dụ</a:t>
            </a:r>
            <a:endParaRPr lang="vi-VN" sz="2400" b="1" i="1" dirty="0">
              <a:solidFill>
                <a:srgbClr val="0000CC"/>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71690" y="3395267"/>
            <a:ext cx="4484253" cy="3171788"/>
          </a:xfrm>
          <a:prstGeom prst="rect">
            <a:avLst/>
          </a:prstGeom>
        </p:spPr>
      </p:pic>
      <p:sp>
        <p:nvSpPr>
          <p:cNvPr id="12" name="Rectangle 11"/>
          <p:cNvSpPr/>
          <p:nvPr/>
        </p:nvSpPr>
        <p:spPr>
          <a:xfrm>
            <a:off x="4660038" y="1703291"/>
            <a:ext cx="4483962" cy="4401205"/>
          </a:xfrm>
          <a:prstGeom prst="rect">
            <a:avLst/>
          </a:prstGeom>
        </p:spPr>
        <p:txBody>
          <a:bodyPr wrap="square">
            <a:spAutoFit/>
          </a:bodyPr>
          <a:lstStyle/>
          <a:p>
            <a:r>
              <a:rPr lang="vi-VN" sz="2000" b="1" dirty="0" smtClean="0">
                <a:solidFill>
                  <a:srgbClr val="660033"/>
                </a:solidFill>
                <a:latin typeface="Times New Roman" panose="02020603050405020304" pitchFamily="18" charset="0"/>
                <a:cs typeface="Times New Roman" panose="02020603050405020304" pitchFamily="18" charset="0"/>
              </a:rPr>
              <a:t>- Một số tính chất hóa học của nước: </a:t>
            </a:r>
          </a:p>
          <a:p>
            <a:r>
              <a:rPr lang="vi-VN" sz="2000" b="1" dirty="0" smtClean="0">
                <a:solidFill>
                  <a:srgbClr val="660033"/>
                </a:solidFill>
                <a:latin typeface="Times New Roman" panose="02020603050405020304" pitchFamily="18" charset="0"/>
                <a:cs typeface="Times New Roman" panose="02020603050405020304" pitchFamily="18" charset="0"/>
              </a:rPr>
              <a:t>+ Nước là chất lỏng, không màu, không mùi, không vị.</a:t>
            </a:r>
          </a:p>
          <a:p>
            <a:r>
              <a:rPr lang="vi-VN" sz="2000" b="1" dirty="0" smtClean="0">
                <a:solidFill>
                  <a:srgbClr val="660033"/>
                </a:solidFill>
                <a:latin typeface="Times New Roman" panose="02020603050405020304" pitchFamily="18" charset="0"/>
                <a:cs typeface="Times New Roman" panose="02020603050405020304" pitchFamily="18" charset="0"/>
              </a:rPr>
              <a:t>+ Nước sôi ở 100</a:t>
            </a:r>
            <a:r>
              <a:rPr lang="en-US" sz="2000" b="1" baseline="30000" dirty="0" smtClean="0">
                <a:solidFill>
                  <a:srgbClr val="660033"/>
                </a:solidFill>
                <a:latin typeface="Times New Roman" panose="02020603050405020304" pitchFamily="18" charset="0"/>
                <a:cs typeface="Times New Roman" panose="02020603050405020304" pitchFamily="18" charset="0"/>
              </a:rPr>
              <a:t>0</a:t>
            </a:r>
            <a:r>
              <a:rPr lang="vi-VN" sz="2000" b="1" dirty="0" smtClean="0">
                <a:solidFill>
                  <a:srgbClr val="660033"/>
                </a:solidFill>
                <a:latin typeface="Times New Roman" panose="02020603050405020304" pitchFamily="18" charset="0"/>
                <a:cs typeface="Times New Roman" panose="02020603050405020304" pitchFamily="18" charset="0"/>
              </a:rPr>
              <a:t>C và hóa rắn ở 0</a:t>
            </a:r>
            <a:r>
              <a:rPr lang="en-US" sz="2000" b="1" baseline="30000" dirty="0" smtClean="0">
                <a:solidFill>
                  <a:srgbClr val="660033"/>
                </a:solidFill>
                <a:latin typeface="Times New Roman" panose="02020603050405020304" pitchFamily="18" charset="0"/>
                <a:cs typeface="Times New Roman" panose="02020603050405020304" pitchFamily="18" charset="0"/>
              </a:rPr>
              <a:t>0</a:t>
            </a:r>
            <a:r>
              <a:rPr lang="vi-VN" sz="2000" b="1" dirty="0" smtClean="0">
                <a:solidFill>
                  <a:srgbClr val="660033"/>
                </a:solidFill>
                <a:latin typeface="Times New Roman" panose="02020603050405020304" pitchFamily="18" charset="0"/>
                <a:cs typeface="Times New Roman" panose="02020603050405020304" pitchFamily="18" charset="0"/>
              </a:rPr>
              <a:t>C.</a:t>
            </a:r>
          </a:p>
          <a:p>
            <a:r>
              <a:rPr lang="vi-VN" sz="2000" b="1" dirty="0" smtClean="0">
                <a:solidFill>
                  <a:srgbClr val="660033"/>
                </a:solidFill>
                <a:latin typeface="Times New Roman" panose="02020603050405020304" pitchFamily="18" charset="0"/>
                <a:cs typeface="Times New Roman" panose="02020603050405020304" pitchFamily="18" charset="0"/>
              </a:rPr>
              <a:t>+ Nước có thể hòa tan được nhiều chất rắn (như muối, đường…); chất lỏng (như rượu; axit …); chất khí (như Chlorine (clo)…).</a:t>
            </a:r>
          </a:p>
          <a:p>
            <a:r>
              <a:rPr lang="vi-VN" sz="2000" b="1" dirty="0" smtClean="0">
                <a:solidFill>
                  <a:srgbClr val="660033"/>
                </a:solidFill>
                <a:latin typeface="Times New Roman" panose="02020603050405020304" pitchFamily="18" charset="0"/>
                <a:cs typeface="Times New Roman" panose="02020603050405020304" pitchFamily="18" charset="0"/>
              </a:rPr>
              <a:t>- Ví dụ:</a:t>
            </a:r>
          </a:p>
          <a:p>
            <a:r>
              <a:rPr lang="vi-VN" sz="2000" b="1" dirty="0" smtClean="0">
                <a:solidFill>
                  <a:srgbClr val="660033"/>
                </a:solidFill>
                <a:latin typeface="Times New Roman" panose="02020603050405020304" pitchFamily="18" charset="0"/>
                <a:cs typeface="Times New Roman" panose="02020603050405020304" pitchFamily="18" charset="0"/>
              </a:rPr>
              <a:t>+ Bằng cách ngửi mùi có thể phân biệt được nước và cồn.</a:t>
            </a:r>
          </a:p>
          <a:p>
            <a:r>
              <a:rPr lang="vi-VN" sz="2000" b="1" dirty="0" smtClean="0">
                <a:solidFill>
                  <a:srgbClr val="660033"/>
                </a:solidFill>
                <a:latin typeface="Times New Roman" panose="02020603050405020304" pitchFamily="18" charset="0"/>
                <a:cs typeface="Times New Roman" panose="02020603050405020304" pitchFamily="18" charset="0"/>
              </a:rPr>
              <a:t>+ Bằng cách nếm có thể phân biệt được cốc đựng nước lọc và cốc đựng nước đường.</a:t>
            </a:r>
            <a:endParaRPr lang="en-US" sz="2000" b="1" dirty="0">
              <a:solidFill>
                <a:srgbClr val="66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41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ircle(in)">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circle(in)">
                                      <p:cBhvr>
                                        <p:cTn id="32" dur="20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grpId="1" nodeType="clickEffect">
                                  <p:stCondLst>
                                    <p:cond delay="0"/>
                                  </p:stCondLst>
                                  <p:childTnLst>
                                    <p:animEffect transition="out" filter="wedge">
                                      <p:cBhvr>
                                        <p:cTn id="36" dur="2000"/>
                                        <p:tgtEl>
                                          <p:spTgt spid="8">
                                            <p:txEl>
                                              <p:pRg st="0" end="0"/>
                                            </p:txEl>
                                          </p:spTgt>
                                        </p:tgtEl>
                                      </p:cBhvr>
                                    </p:animEffect>
                                    <p:set>
                                      <p:cBhvr>
                                        <p:cTn id="37" dur="1" fill="hold">
                                          <p:stCondLst>
                                            <p:cond delay="1999"/>
                                          </p:stCondLst>
                                        </p:cTn>
                                        <p:tgtEl>
                                          <p:spTgt spid="8">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circle(in)">
                                      <p:cBhvr>
                                        <p:cTn id="52" dur="20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circle(in)">
                                      <p:cBhvr>
                                        <p:cTn id="57" dur="2000"/>
                                        <p:tgtEl>
                                          <p:spTgt spid="1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2">
                                            <p:txEl>
                                              <p:pRg st="2" end="2"/>
                                            </p:txEl>
                                          </p:spTgt>
                                        </p:tgtEl>
                                        <p:attrNameLst>
                                          <p:attrName>style.visibility</p:attrName>
                                        </p:attrNameLst>
                                      </p:cBhvr>
                                      <p:to>
                                        <p:strVal val="visible"/>
                                      </p:to>
                                    </p:set>
                                    <p:animEffect transition="in" filter="barn(inVertical)">
                                      <p:cBhvr>
                                        <p:cTn id="62" dur="500"/>
                                        <p:tgtEl>
                                          <p:spTgt spid="1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2">
                                            <p:txEl>
                                              <p:pRg st="3" end="3"/>
                                            </p:txEl>
                                          </p:spTgt>
                                        </p:tgtEl>
                                        <p:attrNameLst>
                                          <p:attrName>style.visibility</p:attrName>
                                        </p:attrNameLst>
                                      </p:cBhvr>
                                      <p:to>
                                        <p:strVal val="visible"/>
                                      </p:to>
                                    </p:set>
                                    <p:animEffect transition="in" filter="circle(in)">
                                      <p:cBhvr>
                                        <p:cTn id="67" dur="2000"/>
                                        <p:tgtEl>
                                          <p:spTgt spid="1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2">
                                            <p:txEl>
                                              <p:pRg st="4" end="4"/>
                                            </p:txEl>
                                          </p:spTgt>
                                        </p:tgtEl>
                                        <p:attrNameLst>
                                          <p:attrName>style.visibility</p:attrName>
                                        </p:attrNameLst>
                                      </p:cBhvr>
                                      <p:to>
                                        <p:strVal val="visible"/>
                                      </p:to>
                                    </p:set>
                                    <p:animEffect transition="in" filter="fade">
                                      <p:cBhvr>
                                        <p:cTn id="72" dur="1000"/>
                                        <p:tgtEl>
                                          <p:spTgt spid="12">
                                            <p:txEl>
                                              <p:pRg st="4" end="4"/>
                                            </p:txEl>
                                          </p:spTgt>
                                        </p:tgtEl>
                                      </p:cBhvr>
                                    </p:animEffect>
                                    <p:anim calcmode="lin" valueType="num">
                                      <p:cBhvr>
                                        <p:cTn id="73"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74"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
                                            <p:txEl>
                                              <p:pRg st="5" end="5"/>
                                            </p:txEl>
                                          </p:spTgt>
                                        </p:tgtEl>
                                        <p:attrNameLst>
                                          <p:attrName>style.visibility</p:attrName>
                                        </p:attrNameLst>
                                      </p:cBhvr>
                                      <p:to>
                                        <p:strVal val="visible"/>
                                      </p:to>
                                    </p:set>
                                    <p:anim calcmode="lin" valueType="num">
                                      <p:cBhvr additive="base">
                                        <p:cTn id="79"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uild="p"/>
      <p:bldP spid="8" grpId="1" build="allAtOnce"/>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120" y="923012"/>
            <a:ext cx="8210811" cy="977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0000CC"/>
                </a:solidFill>
                <a:latin typeface="Times New Roman" pitchFamily="18" charset="0"/>
                <a:cs typeface="Times New Roman" pitchFamily="18" charset="0"/>
              </a:rPr>
              <a:t>?</a:t>
            </a:r>
            <a:r>
              <a:rPr lang="en-US" sz="2400" b="1" i="1" dirty="0" err="1">
                <a:solidFill>
                  <a:srgbClr val="0000CC"/>
                </a:solidFill>
                <a:latin typeface="Times New Roman" pitchFamily="18" charset="0"/>
                <a:cs typeface="Times New Roman" pitchFamily="18" charset="0"/>
              </a:rPr>
              <a:t>Dựa</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vào</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đặc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điểm</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của</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nước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có</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thể</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phân</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biệt</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được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nước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với</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các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chất</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khác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khác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thể</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thì</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dễ</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nhưng</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với</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chất</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cùng</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thể</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lỏng</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thì</a:t>
            </a:r>
            <a:r>
              <a:rPr lang="en-US" sz="2400" b="1" i="1" dirty="0">
                <a:solidFill>
                  <a:srgbClr val="0000CC"/>
                </a:solidFill>
                <a:latin typeface="Times New Roman" pitchFamily="18" charset="0"/>
                <a:cs typeface="Times New Roman" pitchFamily="18" charset="0"/>
              </a:rPr>
              <a:t> ta </a:t>
            </a:r>
            <a:r>
              <a:rPr lang="en-US" sz="2400" b="1" i="1" dirty="0" err="1">
                <a:solidFill>
                  <a:srgbClr val="0000CC"/>
                </a:solidFill>
                <a:latin typeface="Times New Roman" pitchFamily="18" charset="0"/>
                <a:cs typeface="Times New Roman" pitchFamily="18" charset="0"/>
              </a:rPr>
              <a:t>phải</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dựa</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vào</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các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đặc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điểm</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nào</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khác</a:t>
            </a:r>
            <a:r>
              <a:rPr lang="en-US" sz="2400" b="1" i="1" dirty="0">
                <a:solidFill>
                  <a:srgbClr val="0000CC"/>
                </a:solidFill>
                <a:latin typeface="Times New Roman" pitchFamily="18" charset="0"/>
                <a:cs typeface="Times New Roman" pitchFamily="18" charset="0"/>
              </a:rPr>
              <a:t>?</a:t>
            </a:r>
            <a:endParaRPr lang="vi-VN" sz="2400" b="1" i="1" dirty="0">
              <a:solidFill>
                <a:srgbClr val="0000C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86" y="2106722"/>
            <a:ext cx="2681060" cy="230635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348" y="2106722"/>
            <a:ext cx="2583494" cy="23063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336" y="2029216"/>
            <a:ext cx="2622637" cy="2306355"/>
          </a:xfrm>
          <a:prstGeom prst="rect">
            <a:avLst/>
          </a:prstGeom>
        </p:spPr>
      </p:pic>
      <p:sp>
        <p:nvSpPr>
          <p:cNvPr id="9" name="Rectangle 8"/>
          <p:cNvSpPr/>
          <p:nvPr/>
        </p:nvSpPr>
        <p:spPr>
          <a:xfrm>
            <a:off x="742168" y="4051387"/>
            <a:ext cx="1775564" cy="36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solidFill>
                  <a:schemeClr val="tx1"/>
                </a:solidFill>
                <a:latin typeface="Times New Roman" pitchFamily="18" charset="0"/>
                <a:cs typeface="Times New Roman" pitchFamily="18" charset="0"/>
              </a:rPr>
              <a:t>Nước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lọc</a:t>
            </a:r>
            <a:endParaRPr lang="vi-VN" sz="1500" b="1" dirty="0">
              <a:solidFill>
                <a:schemeClr val="tx1"/>
              </a:solidFill>
              <a:latin typeface="Times New Roman" pitchFamily="18" charset="0"/>
              <a:cs typeface="Times New Roman" pitchFamily="18" charset="0"/>
            </a:endParaRPr>
          </a:p>
        </p:txBody>
      </p:sp>
      <p:sp>
        <p:nvSpPr>
          <p:cNvPr id="10" name="Rectangle 9"/>
          <p:cNvSpPr/>
          <p:nvPr/>
        </p:nvSpPr>
        <p:spPr>
          <a:xfrm>
            <a:off x="3579313" y="4043558"/>
            <a:ext cx="1775564" cy="36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solidFill>
                  <a:schemeClr val="tx1"/>
                </a:solidFill>
                <a:latin typeface="Times New Roman" pitchFamily="18" charset="0"/>
                <a:cs typeface="Times New Roman" pitchFamily="18" charset="0"/>
              </a:rPr>
              <a:t>Dầu</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ăn</a:t>
            </a:r>
            <a:endParaRPr lang="vi-VN" sz="1500" b="1" dirty="0">
              <a:solidFill>
                <a:schemeClr val="tx1"/>
              </a:solidFill>
              <a:latin typeface="Times New Roman" pitchFamily="18" charset="0"/>
              <a:cs typeface="Times New Roman" pitchFamily="18" charset="0"/>
            </a:endParaRPr>
          </a:p>
        </p:txBody>
      </p:sp>
      <p:sp>
        <p:nvSpPr>
          <p:cNvPr id="11" name="Rectangle 10"/>
          <p:cNvSpPr/>
          <p:nvPr/>
        </p:nvSpPr>
        <p:spPr>
          <a:xfrm>
            <a:off x="6360872" y="3996585"/>
            <a:ext cx="1775564" cy="36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solidFill>
                  <a:schemeClr val="tx1"/>
                </a:solidFill>
                <a:latin typeface="Times New Roman" pitchFamily="18" charset="0"/>
                <a:cs typeface="Times New Roman" pitchFamily="18" charset="0"/>
              </a:rPr>
              <a:t>Nước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chanh</a:t>
            </a:r>
            <a:endParaRPr lang="vi-VN" sz="1500" b="1" dirty="0">
              <a:solidFill>
                <a:schemeClr val="tx1"/>
              </a:solidFill>
              <a:latin typeface="Times New Roman" pitchFamily="18" charset="0"/>
              <a:cs typeface="Times New Roman" pitchFamily="18" charset="0"/>
            </a:endParaRPr>
          </a:p>
        </p:txBody>
      </p:sp>
      <p:sp>
        <p:nvSpPr>
          <p:cNvPr id="12" name="Rectangle 11"/>
          <p:cNvSpPr/>
          <p:nvPr/>
        </p:nvSpPr>
        <p:spPr>
          <a:xfrm>
            <a:off x="1089764" y="4849027"/>
            <a:ext cx="6754661" cy="742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6600"/>
                </a:solidFill>
                <a:latin typeface="Times New Roman" pitchFamily="18" charset="0"/>
                <a:cs typeface="Times New Roman" pitchFamily="18" charset="0"/>
              </a:rPr>
              <a:t>Dựa</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vào</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đặc</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điểm</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Mùi</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màu</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vị</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tính</a:t>
            </a:r>
            <a:r>
              <a:rPr lang="en-US" sz="2400" b="1" dirty="0">
                <a:solidFill>
                  <a:srgbClr val="006600"/>
                </a:solidFill>
                <a:latin typeface="Times New Roman" pitchFamily="18" charset="0"/>
                <a:cs typeface="Times New Roman" pitchFamily="18" charset="0"/>
              </a:rPr>
              <a:t> tan…</a:t>
            </a:r>
            <a:endParaRPr lang="vi-VN" sz="2400" b="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344525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7.png"/>
          <p:cNvPicPr>
            <a:picLocks noGrp="1"/>
          </p:cNvPicPr>
          <p:nvPr>
            <p:ph idx="1"/>
          </p:nvPr>
        </p:nvPicPr>
        <p:blipFill>
          <a:blip r:embed="rId2"/>
          <a:srcRect/>
          <a:stretch>
            <a:fillRect/>
          </a:stretch>
        </p:blipFill>
        <p:spPr>
          <a:xfrm>
            <a:off x="479577" y="1126540"/>
            <a:ext cx="2315204" cy="2241948"/>
          </a:xfrm>
          <a:prstGeom prst="rect">
            <a:avLst/>
          </a:prstGeom>
          <a:ln/>
        </p:spPr>
      </p:pic>
      <p:sp>
        <p:nvSpPr>
          <p:cNvPr id="4" name="Footer Placeholder 3"/>
          <p:cNvSpPr>
            <a:spLocks noGrp="1"/>
          </p:cNvSpPr>
          <p:nvPr>
            <p:ph type="ftr" sz="quarter" idx="11"/>
          </p:nvPr>
        </p:nvSpPr>
        <p:spPr>
          <a:xfrm>
            <a:off x="3540952" y="5452531"/>
            <a:ext cx="3086100" cy="273844"/>
          </a:xfrm>
        </p:spPr>
        <p:txBody>
          <a:bodyPr/>
          <a:lstStyle/>
          <a:p>
            <a:r>
              <a:rPr lang="vi-VN" sz="1500" b="1" dirty="0">
                <a:solidFill>
                  <a:schemeClr val="tx1"/>
                </a:solidFill>
                <a:latin typeface="Times New Roman" pitchFamily="18" charset="0"/>
                <a:cs typeface="Times New Roman" pitchFamily="18" charset="0"/>
              </a:rPr>
              <a:t>Dầu ô liu</a:t>
            </a:r>
            <a:endParaRPr lang="en-US" sz="1500" b="1" dirty="0">
              <a:solidFill>
                <a:schemeClr val="tx1"/>
              </a:solidFill>
              <a:latin typeface="Times New Roman" pitchFamily="18" charset="0"/>
              <a:cs typeface="Times New Roman" pitchFamily="18" charset="0"/>
            </a:endParaRPr>
          </a:p>
        </p:txBody>
      </p:sp>
      <p:pic>
        <p:nvPicPr>
          <p:cNvPr id="7" name="image23.png"/>
          <p:cNvPicPr/>
          <p:nvPr/>
        </p:nvPicPr>
        <p:blipFill>
          <a:blip r:embed="rId3"/>
          <a:srcRect/>
          <a:stretch>
            <a:fillRect/>
          </a:stretch>
        </p:blipFill>
        <p:spPr>
          <a:xfrm>
            <a:off x="3490526" y="1273898"/>
            <a:ext cx="2684300" cy="2023993"/>
          </a:xfrm>
          <a:prstGeom prst="rect">
            <a:avLst/>
          </a:prstGeom>
          <a:ln/>
        </p:spPr>
      </p:pic>
      <p:pic>
        <p:nvPicPr>
          <p:cNvPr id="8" name="image25.png"/>
          <p:cNvPicPr/>
          <p:nvPr/>
        </p:nvPicPr>
        <p:blipFill>
          <a:blip r:embed="rId4"/>
          <a:srcRect/>
          <a:stretch>
            <a:fillRect/>
          </a:stretch>
        </p:blipFill>
        <p:spPr>
          <a:xfrm>
            <a:off x="343222" y="3613575"/>
            <a:ext cx="2445431" cy="1875865"/>
          </a:xfrm>
          <a:prstGeom prst="rect">
            <a:avLst/>
          </a:prstGeom>
          <a:ln/>
        </p:spPr>
      </p:pic>
      <p:pic>
        <p:nvPicPr>
          <p:cNvPr id="9" name="image28.png"/>
          <p:cNvPicPr/>
          <p:nvPr/>
        </p:nvPicPr>
        <p:blipFill>
          <a:blip r:embed="rId5"/>
          <a:srcRect/>
          <a:stretch>
            <a:fillRect/>
          </a:stretch>
        </p:blipFill>
        <p:spPr>
          <a:xfrm>
            <a:off x="3490526" y="3506988"/>
            <a:ext cx="2775620" cy="1835524"/>
          </a:xfrm>
          <a:prstGeom prst="rect">
            <a:avLst/>
          </a:prstGeom>
          <a:ln/>
        </p:spPr>
      </p:pic>
      <p:sp>
        <p:nvSpPr>
          <p:cNvPr id="10" name="Rectangle 9"/>
          <p:cNvSpPr/>
          <p:nvPr/>
        </p:nvSpPr>
        <p:spPr>
          <a:xfrm>
            <a:off x="874907" y="3368488"/>
            <a:ext cx="1248255" cy="323165"/>
          </a:xfrm>
          <a:prstGeom prst="rect">
            <a:avLst/>
          </a:prstGeom>
        </p:spPr>
        <p:txBody>
          <a:bodyPr wrap="square">
            <a:spAutoFit/>
          </a:bodyPr>
          <a:lstStyle/>
          <a:p>
            <a:r>
              <a:rPr lang="vi-VN" sz="1500" b="1" dirty="0">
                <a:latin typeface="+mj-lt"/>
              </a:rPr>
              <a:t>Dây đồng</a:t>
            </a:r>
            <a:endParaRPr lang="en-US" sz="1500" b="1" dirty="0">
              <a:latin typeface="+mj-lt"/>
            </a:endParaRPr>
          </a:p>
        </p:txBody>
      </p:sp>
      <p:sp>
        <p:nvSpPr>
          <p:cNvPr id="11" name="Rectangle 10"/>
          <p:cNvSpPr/>
          <p:nvPr/>
        </p:nvSpPr>
        <p:spPr>
          <a:xfrm>
            <a:off x="4263832" y="3303281"/>
            <a:ext cx="1570166" cy="323165"/>
          </a:xfrm>
          <a:prstGeom prst="rect">
            <a:avLst/>
          </a:prstGeom>
        </p:spPr>
        <p:txBody>
          <a:bodyPr wrap="square">
            <a:spAutoFit/>
          </a:bodyPr>
          <a:lstStyle/>
          <a:p>
            <a:r>
              <a:rPr lang="vi-VN" sz="1500" b="1" dirty="0">
                <a:latin typeface="+mj-lt"/>
              </a:rPr>
              <a:t>Kim cương</a:t>
            </a:r>
            <a:endParaRPr lang="en-US" sz="1500" b="1" dirty="0">
              <a:latin typeface="+mj-lt"/>
            </a:endParaRPr>
          </a:p>
        </p:txBody>
      </p:sp>
      <p:sp>
        <p:nvSpPr>
          <p:cNvPr id="12" name="Rectangle 11"/>
          <p:cNvSpPr/>
          <p:nvPr/>
        </p:nvSpPr>
        <p:spPr>
          <a:xfrm>
            <a:off x="1270974" y="5549607"/>
            <a:ext cx="797013" cy="323165"/>
          </a:xfrm>
          <a:prstGeom prst="rect">
            <a:avLst/>
          </a:prstGeom>
        </p:spPr>
        <p:txBody>
          <a:bodyPr wrap="none">
            <a:spAutoFit/>
          </a:bodyPr>
          <a:lstStyle/>
          <a:p>
            <a:r>
              <a:rPr lang="vi-VN" sz="1500" b="1" dirty="0">
                <a:latin typeface="+mj-lt"/>
              </a:rPr>
              <a:t>Đường</a:t>
            </a:r>
            <a:r>
              <a:rPr lang="vi-VN" sz="1350" dirty="0"/>
              <a:t> </a:t>
            </a:r>
            <a:endParaRPr lang="en-US" sz="1350" dirty="0"/>
          </a:p>
        </p:txBody>
      </p:sp>
      <p:sp>
        <p:nvSpPr>
          <p:cNvPr id="2" name="Rectangle 1"/>
          <p:cNvSpPr/>
          <p:nvPr/>
        </p:nvSpPr>
        <p:spPr>
          <a:xfrm>
            <a:off x="6858000" y="1693362"/>
            <a:ext cx="2057400" cy="3649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dirty="0">
                <a:latin typeface="+mj-lt"/>
              </a:rPr>
              <a:t>Quan sát hình ảnh, nêu tính chất vật lý của chất có trong mỗi vật bằng cách hàn thành phiếu học tập sau:</a:t>
            </a:r>
          </a:p>
        </p:txBody>
      </p:sp>
      <p:pic>
        <p:nvPicPr>
          <p:cNvPr id="13" name="Hình ảnh 4">
            <a:extLst>
              <a:ext uri="{FF2B5EF4-FFF2-40B4-BE49-F238E27FC236}">
                <a16:creationId xmlns:a16="http://schemas.microsoft.com/office/drawing/2014/main" id="{1248313C-9AC5-4464-9F17-2F2229DA1497}"/>
              </a:ext>
            </a:extLst>
          </p:cNvPr>
          <p:cNvPicPr>
            <a:picLocks noChangeAspect="1"/>
          </p:cNvPicPr>
          <p:nvPr/>
        </p:nvPicPr>
        <p:blipFill>
          <a:blip r:embed="rId6" cstate="print"/>
          <a:stretch>
            <a:fillRect/>
          </a:stretch>
        </p:blipFill>
        <p:spPr>
          <a:xfrm>
            <a:off x="6834890" y="926301"/>
            <a:ext cx="741415" cy="695194"/>
          </a:xfrm>
          <a:prstGeom prst="rect">
            <a:avLst/>
          </a:prstGeom>
        </p:spPr>
      </p:pic>
    </p:spTree>
    <p:extLst>
      <p:ext uri="{BB962C8B-B14F-4D97-AF65-F5344CB8AC3E}">
        <p14:creationId xmlns:p14="http://schemas.microsoft.com/office/powerpoint/2010/main" val="2840076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4158" y="0"/>
            <a:ext cx="4922729" cy="629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00CC"/>
                </a:solidFill>
                <a:latin typeface="Times New Roman" pitchFamily="18" charset="0"/>
                <a:cs typeface="Times New Roman" pitchFamily="18" charset="0"/>
              </a:rPr>
              <a:t>PH</a:t>
            </a:r>
            <a:r>
              <a:rPr lang="en-US" sz="2400" dirty="0" smtClean="0">
                <a:solidFill>
                  <a:srgbClr val="0000CC"/>
                </a:solidFill>
                <a:latin typeface="Times New Roman" pitchFamily="18" charset="0"/>
                <a:cs typeface="Times New Roman" pitchFamily="18" charset="0"/>
              </a:rPr>
              <a:t>IẾU HỌC TẬP</a:t>
            </a:r>
            <a:endParaRPr lang="vi-VN" sz="2400" dirty="0">
              <a:solidFill>
                <a:srgbClr val="0000CC"/>
              </a:solidFill>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42676820"/>
              </p:ext>
            </p:extLst>
          </p:nvPr>
        </p:nvGraphicFramePr>
        <p:xfrm>
          <a:off x="405890" y="629432"/>
          <a:ext cx="8738110" cy="5613310"/>
        </p:xfrm>
        <a:graphic>
          <a:graphicData uri="http://schemas.openxmlformats.org/drawingml/2006/table">
            <a:tbl>
              <a:tblPr firstRow="1" bandRow="1">
                <a:tableStyleId>{2D5ABB26-0587-4C30-8999-92F81FD0307C}</a:tableStyleId>
              </a:tblPr>
              <a:tblGrid>
                <a:gridCol w="2081276">
                  <a:extLst>
                    <a:ext uri="{9D8B030D-6E8A-4147-A177-3AD203B41FA5}">
                      <a16:colId xmlns:a16="http://schemas.microsoft.com/office/drawing/2014/main" val="20000"/>
                    </a:ext>
                  </a:extLst>
                </a:gridCol>
                <a:gridCol w="1261532">
                  <a:extLst>
                    <a:ext uri="{9D8B030D-6E8A-4147-A177-3AD203B41FA5}">
                      <a16:colId xmlns:a16="http://schemas.microsoft.com/office/drawing/2014/main" val="20001"/>
                    </a:ext>
                  </a:extLst>
                </a:gridCol>
                <a:gridCol w="1486806">
                  <a:extLst>
                    <a:ext uri="{9D8B030D-6E8A-4147-A177-3AD203B41FA5}">
                      <a16:colId xmlns:a16="http://schemas.microsoft.com/office/drawing/2014/main" val="20002"/>
                    </a:ext>
                  </a:extLst>
                </a:gridCol>
                <a:gridCol w="1464278">
                  <a:extLst>
                    <a:ext uri="{9D8B030D-6E8A-4147-A177-3AD203B41FA5}">
                      <a16:colId xmlns:a16="http://schemas.microsoft.com/office/drawing/2014/main" val="20003"/>
                    </a:ext>
                  </a:extLst>
                </a:gridCol>
                <a:gridCol w="2444218">
                  <a:extLst>
                    <a:ext uri="{9D8B030D-6E8A-4147-A177-3AD203B41FA5}">
                      <a16:colId xmlns:a16="http://schemas.microsoft.com/office/drawing/2014/main" val="20004"/>
                    </a:ext>
                  </a:extLst>
                </a:gridCol>
              </a:tblGrid>
              <a:tr h="474935">
                <a:tc rowSpan="2">
                  <a:txBody>
                    <a:bodyPr/>
                    <a:lstStyle/>
                    <a:p>
                      <a:pPr algn="ctr"/>
                      <a:r>
                        <a:rPr lang="vi-VN" sz="2400" b="1" dirty="0" smtClean="0">
                          <a:solidFill>
                            <a:srgbClr val="006600"/>
                          </a:solidFill>
                          <a:latin typeface="Times New Roman" pitchFamily="18" charset="0"/>
                          <a:cs typeface="Times New Roman" pitchFamily="18" charset="0"/>
                        </a:rPr>
                        <a:t>Vật</a:t>
                      </a:r>
                      <a:r>
                        <a:rPr lang="vi-VN" sz="2400" b="1" baseline="0" dirty="0" smtClean="0">
                          <a:solidFill>
                            <a:srgbClr val="006600"/>
                          </a:solidFill>
                          <a:latin typeface="Times New Roman" pitchFamily="18" charset="0"/>
                          <a:cs typeface="Times New Roman" pitchFamily="18" charset="0"/>
                        </a:rPr>
                        <a:t> thể</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vi-VN" sz="2400" b="1" dirty="0" smtClean="0">
                          <a:solidFill>
                            <a:srgbClr val="006600"/>
                          </a:solidFill>
                          <a:latin typeface="Times New Roman" pitchFamily="18" charset="0"/>
                          <a:cs typeface="Times New Roman" pitchFamily="18" charset="0"/>
                        </a:rPr>
                        <a:t>Tính</a:t>
                      </a:r>
                      <a:r>
                        <a:rPr lang="vi-VN" sz="2400" b="1" baseline="0" dirty="0" smtClean="0">
                          <a:solidFill>
                            <a:srgbClr val="006600"/>
                          </a:solidFill>
                          <a:latin typeface="Times New Roman" pitchFamily="18" charset="0"/>
                          <a:cs typeface="Times New Roman" pitchFamily="18" charset="0"/>
                        </a:rPr>
                        <a:t> chất vật lý</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74935">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vi-VN" sz="2400" b="1" dirty="0" smtClean="0">
                          <a:solidFill>
                            <a:srgbClr val="006600"/>
                          </a:solidFill>
                          <a:latin typeface="Times New Roman" pitchFamily="18" charset="0"/>
                          <a:cs typeface="Times New Roman" pitchFamily="18" charset="0"/>
                        </a:rPr>
                        <a:t>Thể</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b="1" dirty="0" smtClean="0">
                          <a:solidFill>
                            <a:srgbClr val="006600"/>
                          </a:solidFill>
                          <a:latin typeface="Times New Roman" pitchFamily="18" charset="0"/>
                          <a:cs typeface="Times New Roman" pitchFamily="18" charset="0"/>
                        </a:rPr>
                        <a:t>Màu</a:t>
                      </a:r>
                      <a:r>
                        <a:rPr lang="vi-VN" sz="2400" b="1" baseline="0" dirty="0" smtClean="0">
                          <a:solidFill>
                            <a:srgbClr val="006600"/>
                          </a:solidFill>
                          <a:latin typeface="Times New Roman" pitchFamily="18" charset="0"/>
                          <a:cs typeface="Times New Roman" pitchFamily="18" charset="0"/>
                        </a:rPr>
                        <a:t> sắc</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b="1" dirty="0" smtClean="0">
                          <a:solidFill>
                            <a:srgbClr val="006600"/>
                          </a:solidFill>
                          <a:latin typeface="Times New Roman" pitchFamily="18" charset="0"/>
                          <a:cs typeface="Times New Roman" pitchFamily="18" charset="0"/>
                        </a:rPr>
                        <a:t>Mùi</a:t>
                      </a:r>
                      <a:r>
                        <a:rPr lang="vi-VN" sz="2400" b="1" baseline="0" dirty="0" smtClean="0">
                          <a:solidFill>
                            <a:srgbClr val="006600"/>
                          </a:solidFill>
                          <a:latin typeface="Times New Roman" pitchFamily="18" charset="0"/>
                          <a:cs typeface="Times New Roman" pitchFamily="18" charset="0"/>
                        </a:rPr>
                        <a:t>/vị</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400" b="1" dirty="0" smtClean="0">
                          <a:solidFill>
                            <a:srgbClr val="006600"/>
                          </a:solidFill>
                          <a:latin typeface="Times New Roman" pitchFamily="18" charset="0"/>
                          <a:cs typeface="Times New Roman" pitchFamily="18" charset="0"/>
                        </a:rPr>
                        <a:t>Tính</a:t>
                      </a:r>
                      <a:r>
                        <a:rPr lang="vi-VN" sz="2400" b="1" baseline="0" dirty="0" smtClean="0">
                          <a:solidFill>
                            <a:srgbClr val="006600"/>
                          </a:solidFill>
                          <a:latin typeface="Times New Roman" pitchFamily="18" charset="0"/>
                          <a:cs typeface="Times New Roman" pitchFamily="18" charset="0"/>
                        </a:rPr>
                        <a:t> chất khác</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74880">
                <a:tc>
                  <a:txBody>
                    <a:bodyPr/>
                    <a:lstStyle/>
                    <a:p>
                      <a:r>
                        <a:rPr lang="vi-VN" sz="2400" b="1" dirty="0" smtClean="0">
                          <a:solidFill>
                            <a:srgbClr val="006600"/>
                          </a:solidFill>
                          <a:latin typeface="Times New Roman" pitchFamily="18" charset="0"/>
                          <a:cs typeface="Times New Roman" pitchFamily="18" charset="0"/>
                        </a:rPr>
                        <a:t>a. Dây</a:t>
                      </a:r>
                      <a:r>
                        <a:rPr lang="vi-VN" sz="2400" b="1" baseline="0" dirty="0" smtClean="0">
                          <a:solidFill>
                            <a:srgbClr val="006600"/>
                          </a:solidFill>
                          <a:latin typeface="Times New Roman" pitchFamily="18" charset="0"/>
                          <a:cs typeface="Times New Roman" pitchFamily="18" charset="0"/>
                        </a:rPr>
                        <a:t> đồng</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1" dirty="0" smtClean="0">
                        <a:solidFill>
                          <a:srgbClr val="006600"/>
                        </a:solidFill>
                        <a:latin typeface="Times New Roman" pitchFamily="18" charset="0"/>
                        <a:cs typeface="Times New Roman" pitchFamily="18" charset="0"/>
                      </a:endParaRPr>
                    </a:p>
                    <a:p>
                      <a:endParaRPr lang="en-US" sz="2400" b="1" dirty="0" smtClean="0">
                        <a:solidFill>
                          <a:srgbClr val="006600"/>
                        </a:solidFill>
                        <a:latin typeface="Times New Roman" pitchFamily="18" charset="0"/>
                        <a:cs typeface="Times New Roman" pitchFamily="18" charset="0"/>
                      </a:endParaRPr>
                    </a:p>
                    <a:p>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4935">
                <a:tc>
                  <a:txBody>
                    <a:bodyPr/>
                    <a:lstStyle/>
                    <a:p>
                      <a:r>
                        <a:rPr lang="vi-VN" sz="2400" b="1" dirty="0" smtClean="0">
                          <a:solidFill>
                            <a:srgbClr val="006600"/>
                          </a:solidFill>
                          <a:latin typeface="Times New Roman" pitchFamily="18" charset="0"/>
                          <a:cs typeface="Times New Roman" pitchFamily="18" charset="0"/>
                        </a:rPr>
                        <a:t>b. Kim cương</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1" dirty="0" smtClean="0">
                        <a:solidFill>
                          <a:srgbClr val="006600"/>
                        </a:solidFill>
                        <a:latin typeface="Times New Roman" pitchFamily="18" charset="0"/>
                        <a:cs typeface="Times New Roman" pitchFamily="18" charset="0"/>
                      </a:endParaRPr>
                    </a:p>
                    <a:p>
                      <a:endParaRPr lang="en-US" sz="2400" b="1" dirty="0" smtClean="0">
                        <a:solidFill>
                          <a:srgbClr val="006600"/>
                        </a:solidFill>
                        <a:latin typeface="Times New Roman" pitchFamily="18" charset="0"/>
                        <a:cs typeface="Times New Roman" pitchFamily="18" charset="0"/>
                      </a:endParaRPr>
                    </a:p>
                    <a:p>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74880">
                <a:tc>
                  <a:txBody>
                    <a:bodyPr/>
                    <a:lstStyle/>
                    <a:p>
                      <a:r>
                        <a:rPr lang="vi-VN" sz="2400" b="1" dirty="0" smtClean="0">
                          <a:solidFill>
                            <a:srgbClr val="006600"/>
                          </a:solidFill>
                          <a:latin typeface="Times New Roman" pitchFamily="18" charset="0"/>
                          <a:cs typeface="Times New Roman" pitchFamily="18" charset="0"/>
                        </a:rPr>
                        <a:t>c. Đường</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1" dirty="0" smtClean="0">
                        <a:solidFill>
                          <a:srgbClr val="006600"/>
                        </a:solidFill>
                        <a:latin typeface="Times New Roman" pitchFamily="18" charset="0"/>
                        <a:cs typeface="Times New Roman" pitchFamily="18" charset="0"/>
                      </a:endParaRPr>
                    </a:p>
                    <a:p>
                      <a:endParaRPr lang="en-US" sz="2400" b="1" dirty="0" smtClean="0">
                        <a:solidFill>
                          <a:srgbClr val="006600"/>
                        </a:solidFill>
                        <a:latin typeface="Times New Roman" pitchFamily="18" charset="0"/>
                        <a:cs typeface="Times New Roman" pitchFamily="18" charset="0"/>
                      </a:endParaRPr>
                    </a:p>
                    <a:p>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74880">
                <a:tc>
                  <a:txBody>
                    <a:bodyPr/>
                    <a:lstStyle/>
                    <a:p>
                      <a:r>
                        <a:rPr lang="vi-VN" sz="2400" b="1" dirty="0" smtClean="0">
                          <a:solidFill>
                            <a:srgbClr val="006600"/>
                          </a:solidFill>
                          <a:latin typeface="Times New Roman" pitchFamily="18" charset="0"/>
                          <a:cs typeface="Times New Roman" pitchFamily="18" charset="0"/>
                        </a:rPr>
                        <a:t>d. Dầu</a:t>
                      </a:r>
                      <a:r>
                        <a:rPr lang="vi-VN" sz="2400" b="1" baseline="0" dirty="0" smtClean="0">
                          <a:solidFill>
                            <a:srgbClr val="006600"/>
                          </a:solidFill>
                          <a:latin typeface="Times New Roman" pitchFamily="18" charset="0"/>
                          <a:cs typeface="Times New Roman" pitchFamily="18" charset="0"/>
                        </a:rPr>
                        <a:t> ô liu</a:t>
                      </a:r>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b="1">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1" dirty="0" smtClean="0">
                        <a:solidFill>
                          <a:srgbClr val="006600"/>
                        </a:solidFill>
                        <a:latin typeface="Times New Roman" pitchFamily="18" charset="0"/>
                        <a:cs typeface="Times New Roman" pitchFamily="18" charset="0"/>
                      </a:endParaRPr>
                    </a:p>
                    <a:p>
                      <a:endParaRPr lang="en-US" sz="2400" b="1" dirty="0" smtClean="0">
                        <a:solidFill>
                          <a:srgbClr val="006600"/>
                        </a:solidFill>
                        <a:latin typeface="Times New Roman" pitchFamily="18" charset="0"/>
                        <a:cs typeface="Times New Roman" pitchFamily="18" charset="0"/>
                      </a:endParaRPr>
                    </a:p>
                    <a:p>
                      <a:endParaRPr lang="vi-VN" sz="2400" b="1" dirty="0">
                        <a:solidFill>
                          <a:srgbClr val="006600"/>
                        </a:solidFill>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2502524" y="1848870"/>
            <a:ext cx="1303781"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thể</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rắn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806305" y="1848870"/>
            <a:ext cx="134434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màu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đỏ</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323870" y="1848871"/>
            <a:ext cx="1158138"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không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655233" y="1497095"/>
            <a:ext cx="2488767" cy="1200329"/>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ánh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kim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dẻo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dẫn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điện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dẫn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nhiệt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tốt</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411779" y="4072282"/>
            <a:ext cx="1303781"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thể</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rắn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715560" y="2704186"/>
            <a:ext cx="1699588" cy="1200329"/>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suốt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không</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err="1" smtClean="0">
                <a:solidFill>
                  <a:srgbClr val="FF0000"/>
                </a:solidFill>
                <a:latin typeface="Times New Roman" panose="02020603050405020304" pitchFamily="18" charset="0"/>
                <a:cs typeface="Times New Roman" panose="02020603050405020304" pitchFamily="18" charset="0"/>
              </a:rPr>
              <a:t>màu</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323868" y="2939967"/>
            <a:ext cx="1158138"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không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655233" y="2755300"/>
            <a:ext cx="2242683" cy="830997"/>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cứng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lấp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lánh</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654923" y="3092367"/>
            <a:ext cx="1303781"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thể</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rắn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674321" y="4072282"/>
            <a:ext cx="1608308"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màu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trắng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5297632" y="4164614"/>
            <a:ext cx="1449436"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vị</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ngọt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762071" y="4210780"/>
            <a:ext cx="2602828"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d</a:t>
            </a:r>
            <a:r>
              <a:rPr lang="vi-VN" sz="2400" b="1" dirty="0" smtClean="0">
                <a:solidFill>
                  <a:srgbClr val="FF0000"/>
                </a:solidFill>
                <a:latin typeface="Times New Roman" panose="02020603050405020304" pitchFamily="18" charset="0"/>
                <a:cs typeface="Times New Roman" panose="02020603050405020304" pitchFamily="18" charset="0"/>
              </a:rPr>
              <a:t>ễ tan trong nước.</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2411778" y="5186966"/>
            <a:ext cx="1303781"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thể</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lỏng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689324" y="5228524"/>
            <a:ext cx="1608308"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màu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5190766" y="5160827"/>
            <a:ext cx="1556302" cy="830997"/>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vị</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ngọt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ngậy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6670086" y="5100289"/>
            <a:ext cx="2550897" cy="1200329"/>
          </a:xfrm>
          <a:prstGeom prst="rect">
            <a:avLst/>
          </a:prstGeom>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không tan trong nước, nhẹ hơn nước.</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29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circle(in)">
                                      <p:cBhvr>
                                        <p:cTn id="54" dur="2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ircle(in)">
                                      <p:cBhvr>
                                        <p:cTn id="59" dur="20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circle(in)">
                                      <p:cBhvr>
                                        <p:cTn id="64" dur="2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circle(in)">
                                      <p:cBhvr>
                                        <p:cTn id="74" dur="2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arn(inVertical)">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83" y="0"/>
            <a:ext cx="85611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BÀI 6. TÍNH CHẤT VÀ SỰ CHUYỂN THỂ CỦA CHẤT(3 </a:t>
            </a:r>
            <a:r>
              <a:rPr lang="en-US" sz="2400" b="1" dirty="0" err="1" smtClean="0">
                <a:solidFill>
                  <a:srgbClr val="006600"/>
                </a:solidFill>
                <a:latin typeface="Times New Roman" panose="02020603050405020304" pitchFamily="18" charset="0"/>
                <a:cs typeface="Times New Roman" panose="02020603050405020304" pitchFamily="18" charset="0"/>
              </a:rPr>
              <a:t>tiết</a:t>
            </a:r>
            <a:r>
              <a:rPr lang="en-US" sz="2400" b="1" dirty="0" smtClean="0">
                <a:solidFill>
                  <a:srgbClr val="006600"/>
                </a:solidFill>
                <a:latin typeface="Times New Roman" panose="02020603050405020304" pitchFamily="18" charset="0"/>
                <a:cs typeface="Times New Roman" panose="02020603050405020304" pitchFamily="18" charset="0"/>
              </a:rPr>
              <a:t>)</a:t>
            </a:r>
          </a:p>
        </p:txBody>
      </p:sp>
      <p:cxnSp>
        <p:nvCxnSpPr>
          <p:cNvPr id="6" name="Straight Connector 5"/>
          <p:cNvCxnSpPr>
            <a:stCxn id="4" idx="2"/>
          </p:cNvCxnSpPr>
          <p:nvPr/>
        </p:nvCxnSpPr>
        <p:spPr>
          <a:xfrm>
            <a:off x="4558146" y="461665"/>
            <a:ext cx="13854" cy="6396335"/>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7708" y="378538"/>
            <a:ext cx="2907399" cy="461665"/>
          </a:xfrm>
          <a:prstGeom prst="rect">
            <a:avLst/>
          </a:prstGeom>
        </p:spPr>
        <p:txBody>
          <a:bodyPr wrap="none">
            <a:spAutoFit/>
          </a:bodyPr>
          <a:lstStyle/>
          <a:p>
            <a:pPr lvl="0"/>
            <a:r>
              <a:rPr lang="vi-VN" sz="2400" b="1" dirty="0">
                <a:solidFill>
                  <a:srgbClr val="C00000"/>
                </a:solidFill>
                <a:latin typeface="Times New Roman" panose="02020603050405020304" pitchFamily="18" charset="0"/>
              </a:rPr>
              <a:t>I. Tính chất của chất</a:t>
            </a:r>
          </a:p>
        </p:txBody>
      </p:sp>
      <p:sp>
        <p:nvSpPr>
          <p:cNvPr id="9" name="Rectangle 8"/>
          <p:cNvSpPr/>
          <p:nvPr/>
        </p:nvSpPr>
        <p:spPr>
          <a:xfrm>
            <a:off x="-27708" y="825382"/>
            <a:ext cx="4572000" cy="2308324"/>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khác</a:t>
            </a:r>
            <a:r>
              <a:rPr lang="en-US" sz="2400" b="1" dirty="0" smtClean="0">
                <a:latin typeface="Times New Roman" panose="02020603050405020304" pitchFamily="18" charset="0"/>
                <a:cs typeface="Times New Roman" panose="02020603050405020304" pitchFamily="18" charset="0"/>
              </a:rPr>
              <a:t> ta </a:t>
            </a:r>
            <a:r>
              <a:rPr lang="en-US" sz="2400" b="1" dirty="0" err="1" smtClean="0">
                <a:latin typeface="Times New Roman" panose="02020603050405020304" pitchFamily="18" charset="0"/>
                <a:cs typeface="Times New Roman" panose="02020603050405020304" pitchFamily="18" charset="0"/>
              </a:rPr>
              <a:t>dựa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chúng</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bao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gồm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hóa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4544292" y="502216"/>
            <a:ext cx="4572000" cy="830997"/>
          </a:xfrm>
          <a:prstGeom prst="rect">
            <a:avLst/>
          </a:prstGeom>
        </p:spPr>
        <p:txBody>
          <a:bodyPr>
            <a:spAutoFit/>
          </a:bodyPr>
          <a:lstStyle/>
          <a:p>
            <a:r>
              <a:rPr lang="en-US" sz="2400" b="1" i="1" dirty="0" err="1" smtClean="0">
                <a:solidFill>
                  <a:srgbClr val="0000CC"/>
                </a:solidFill>
                <a:latin typeface="Times New Roman" panose="02020603050405020304" pitchFamily="18" charset="0"/>
                <a:cs typeface="Times New Roman" panose="02020603050405020304" pitchFamily="18" charset="0"/>
              </a:rPr>
              <a:t>Hãy</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kể</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tên</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một</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số</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tính</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chất</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vật</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lí</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khác</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của</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chất</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mà</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em</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biết</a:t>
            </a:r>
            <a:r>
              <a:rPr lang="en-US" sz="2400" b="1" i="1" dirty="0" smtClean="0">
                <a:solidFill>
                  <a:srgbClr val="0000CC"/>
                </a:solidFill>
                <a:latin typeface="Times New Roman" panose="02020603050405020304" pitchFamily="18" charset="0"/>
                <a:cs typeface="Times New Roman" panose="02020603050405020304" pitchFamily="18" charset="0"/>
              </a:rPr>
              <a:t>.</a:t>
            </a: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65073" y="1333213"/>
            <a:ext cx="4572000" cy="1938992"/>
          </a:xfrm>
          <a:prstGeom prst="rect">
            <a:avLst/>
          </a:prstGeom>
        </p:spPr>
        <p:txBody>
          <a:bodyPr>
            <a:spAutoFit/>
          </a:bodyPr>
          <a:lstStyle/>
          <a:p>
            <a:r>
              <a:rPr lang="vi-VN" sz="2400" b="1" dirty="0" smtClean="0">
                <a:solidFill>
                  <a:srgbClr val="660033"/>
                </a:solidFill>
                <a:latin typeface="Times New Roman" panose="02020603050405020304" pitchFamily="18" charset="0"/>
                <a:cs typeface="Times New Roman" panose="02020603050405020304" pitchFamily="18" charset="0"/>
              </a:rPr>
              <a:t>Một số tính chất vật lí của chất là: thể, màu sắc, mùi vị, khối lượng, thể tích, tính</a:t>
            </a:r>
            <a:r>
              <a:rPr lang="en-US" sz="2400" b="1" dirty="0" smtClean="0">
                <a:solidFill>
                  <a:srgbClr val="660033"/>
                </a:solidFill>
                <a:latin typeface="Times New Roman" panose="02020603050405020304" pitchFamily="18" charset="0"/>
                <a:cs typeface="Times New Roman" panose="02020603050405020304" pitchFamily="18" charset="0"/>
              </a:rPr>
              <a:t> </a:t>
            </a:r>
            <a:r>
              <a:rPr lang="vi-VN" sz="2400" b="1" dirty="0" smtClean="0">
                <a:solidFill>
                  <a:srgbClr val="660033"/>
                </a:solidFill>
                <a:latin typeface="Times New Roman" panose="02020603050405020304" pitchFamily="18" charset="0"/>
                <a:cs typeface="Times New Roman" panose="02020603050405020304" pitchFamily="18" charset="0"/>
              </a:rPr>
              <a:t>tan, tính dẻo, tính cứng, tính dẫn điện, tính dẫn nhiệt, nhiệt độ sôi,...</a:t>
            </a:r>
            <a:endParaRPr lang="vi-VN" sz="2400" b="1" dirty="0">
              <a:solidFill>
                <a:srgbClr val="660033"/>
              </a:solidFill>
              <a:latin typeface="Times New Roman" panose="02020603050405020304" pitchFamily="18" charset="0"/>
              <a:cs typeface="Times New Roman" panose="02020603050405020304" pitchFamily="18" charset="0"/>
            </a:endParaRPr>
          </a:p>
        </p:txBody>
      </p:sp>
      <p:sp>
        <p:nvSpPr>
          <p:cNvPr id="5" name="Rectangle 4"/>
          <p:cNvSpPr/>
          <p:nvPr/>
        </p:nvSpPr>
        <p:spPr>
          <a:xfrm>
            <a:off x="-41562" y="2991202"/>
            <a:ext cx="4572000" cy="1938992"/>
          </a:xfrm>
          <a:prstGeom prst="rect">
            <a:avLst/>
          </a:prstGeom>
        </p:spPr>
        <p:txBody>
          <a:bodyPr>
            <a:spAutoFit/>
          </a:bodyPr>
          <a:lstStyle/>
          <a:p>
            <a:r>
              <a:rPr lang="vi-VN" sz="2400" b="1" dirty="0" smtClean="0">
                <a:latin typeface="Times New Roman" panose="02020603050405020304" pitchFamily="18" charset="0"/>
                <a:cs typeface="Times New Roman" panose="02020603050405020304" pitchFamily="18" charset="0"/>
              </a:rPr>
              <a:t>+ Một số tính chất vật lí của chất: thể, màu sắc, mùi vị, khối lượng, thể tích, tính tan, tính dẻo, tính cứng, tính dẫn điện, tính dẫn nhiệt, nhiệt độ sôi …</a:t>
            </a:r>
            <a:endParaRPr lang="en-US" sz="2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6927" y="4930194"/>
            <a:ext cx="4572000" cy="1938992"/>
          </a:xfrm>
          <a:prstGeom prst="rect">
            <a:avLst/>
          </a:prstGeom>
        </p:spPr>
        <p:txBody>
          <a:bodyPr>
            <a:spAutoFit/>
          </a:bodyPr>
          <a:lstStyle/>
          <a:p>
            <a:r>
              <a:rPr lang="en-US" sz="2400" b="1" dirty="0" err="1" smtClean="0">
                <a:latin typeface="Times New Roman" panose="02020603050405020304" pitchFamily="18" charset="0"/>
                <a:cs typeface="Times New Roman" panose="02020603050405020304" pitchFamily="18" charset="0"/>
              </a:rPr>
              <a:t>Ví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rắn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đỏ</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dẻo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tốt</a:t>
            </a:r>
            <a:r>
              <a:rPr lang="en-US" sz="2400" b="1" dirty="0" smtClean="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4644271" y="609370"/>
            <a:ext cx="4499729" cy="1870303"/>
          </a:xfrm>
          <a:prstGeom prst="rect">
            <a:avLst/>
          </a:prstGeom>
        </p:spPr>
      </p:pic>
    </p:spTree>
    <p:extLst>
      <p:ext uri="{BB962C8B-B14F-4D97-AF65-F5344CB8AC3E}">
        <p14:creationId xmlns:p14="http://schemas.microsoft.com/office/powerpoint/2010/main" val="23133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xit" presetSubtype="0" fill="hold" grpId="1" nodeType="clickEffect">
                                  <p:stCondLst>
                                    <p:cond delay="0"/>
                                  </p:stCondLst>
                                  <p:childTnLst>
                                    <p:animEffect transition="out" filter="wedge">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par>
                                <p:cTn id="29" presetID="20" presetClass="exit" presetSubtype="0" fill="hold" grpId="1" nodeType="withEffect">
                                  <p:stCondLst>
                                    <p:cond delay="0"/>
                                  </p:stCondLst>
                                  <p:childTnLst>
                                    <p:animEffect transition="out" filter="wedge">
                                      <p:cBhvr>
                                        <p:cTn id="30" dur="2000"/>
                                        <p:tgtEl>
                                          <p:spTgt spid="3"/>
                                        </p:tgtEl>
                                      </p:cBhvr>
                                    </p:animEffect>
                                    <p:set>
                                      <p:cBhvr>
                                        <p:cTn id="31" dur="1" fill="hold">
                                          <p:stCondLst>
                                            <p:cond delay="19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TotalTime>
  <Words>1372</Words>
  <Application>Microsoft Office PowerPoint</Application>
  <PresentationFormat>On-screen Show (4:3)</PresentationFormat>
  <Paragraphs>130</Paragraphs>
  <Slides>18</Slides>
  <Notes>1</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2022-09-29T06:58:58Z</dcterms:created>
  <dcterms:modified xsi:type="dcterms:W3CDTF">2022-09-29T09:48:12Z</dcterms:modified>
</cp:coreProperties>
</file>