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 id="2147483686" r:id="rId2"/>
    <p:sldMasterId id="2147483701" r:id="rId3"/>
    <p:sldMasterId id="2147483715" r:id="rId4"/>
    <p:sldMasterId id="2147483730" r:id="rId5"/>
    <p:sldMasterId id="2147483744" r:id="rId6"/>
    <p:sldMasterId id="2147483758" r:id="rId7"/>
    <p:sldMasterId id="2147483772" r:id="rId8"/>
    <p:sldMasterId id="2147483787" r:id="rId9"/>
    <p:sldMasterId id="2147483800" r:id="rId10"/>
  </p:sldMasterIdLst>
  <p:notesMasterIdLst>
    <p:notesMasterId r:id="rId37"/>
  </p:notesMasterIdLst>
  <p:sldIdLst>
    <p:sldId id="370" r:id="rId11"/>
    <p:sldId id="280" r:id="rId12"/>
    <p:sldId id="355" r:id="rId13"/>
    <p:sldId id="301" r:id="rId14"/>
    <p:sldId id="326" r:id="rId15"/>
    <p:sldId id="258" r:id="rId16"/>
    <p:sldId id="356" r:id="rId17"/>
    <p:sldId id="357" r:id="rId18"/>
    <p:sldId id="358" r:id="rId19"/>
    <p:sldId id="369" r:id="rId20"/>
    <p:sldId id="359" r:id="rId21"/>
    <p:sldId id="360" r:id="rId22"/>
    <p:sldId id="361" r:id="rId23"/>
    <p:sldId id="362" r:id="rId24"/>
    <p:sldId id="363" r:id="rId25"/>
    <p:sldId id="303" r:id="rId26"/>
    <p:sldId id="364" r:id="rId27"/>
    <p:sldId id="365" r:id="rId28"/>
    <p:sldId id="366" r:id="rId29"/>
    <p:sldId id="367" r:id="rId30"/>
    <p:sldId id="281" r:id="rId31"/>
    <p:sldId id="368" r:id="rId32"/>
    <p:sldId id="308" r:id="rId33"/>
    <p:sldId id="289" r:id="rId34"/>
    <p:sldId id="371" r:id="rId35"/>
    <p:sldId id="3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8FF"/>
    <a:srgbClr val="FFA034"/>
    <a:srgbClr val="2A9400"/>
    <a:srgbClr val="F1D070"/>
    <a:srgbClr val="006400"/>
    <a:srgbClr val="ED60D2"/>
    <a:srgbClr val="A4EB99"/>
    <a:srgbClr val="81DCA1"/>
    <a:srgbClr val="F6BA7D"/>
    <a:srgbClr val="F9C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40"/>
    <p:restoredTop sz="94851"/>
  </p:normalViewPr>
  <p:slideViewPr>
    <p:cSldViewPr snapToGrid="0" snapToObjects="1" showGuides="1">
      <p:cViewPr varScale="1">
        <p:scale>
          <a:sx n="67" d="100"/>
          <a:sy n="67" d="100"/>
        </p:scale>
        <p:origin x="498" y="72"/>
      </p:cViewPr>
      <p:guideLst>
        <p:guide orient="horz" pos="2205"/>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EF754-104E-A24A-BA53-D56F8E7F516E}"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AC5E7-5CBF-2347-9CEF-FEA707C0D7D2}" type="slidenum">
              <a:rPr lang="en-US" smtClean="0"/>
              <a:t>‹#›</a:t>
            </a:fld>
            <a:endParaRPr lang="en-US"/>
          </a:p>
        </p:txBody>
      </p:sp>
    </p:spTree>
    <p:extLst>
      <p:ext uri="{BB962C8B-B14F-4D97-AF65-F5344CB8AC3E}">
        <p14:creationId xmlns:p14="http://schemas.microsoft.com/office/powerpoint/2010/main" val="240334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F20AC5E7-5CBF-2347-9CEF-FEA707C0D7D2}"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Các</a:t>
            </a:r>
            <a:r>
              <a:rPr lang="en-US" baseline="0"/>
              <a:t> nhóm HS lên trình bày, thảo luận, nhận xét, đánh giá và rút ra kết luận</a:t>
            </a:r>
            <a:endParaRPr lang="en-US"/>
          </a:p>
        </p:txBody>
      </p:sp>
      <p:sp>
        <p:nvSpPr>
          <p:cNvPr id="4" name="Slide Number Placeholder 3"/>
          <p:cNvSpPr>
            <a:spLocks noGrp="1"/>
          </p:cNvSpPr>
          <p:nvPr>
            <p:ph type="sldNum" sz="quarter" idx="10"/>
          </p:nvPr>
        </p:nvSpPr>
        <p:spPr/>
        <p:txBody>
          <a:bodyPr/>
          <a:lstStyle/>
          <a:p>
            <a:fld id="{F20AC5E7-5CBF-2347-9CEF-FEA707C0D7D2}" type="slidenum">
              <a:rPr lang="en-US" smtClean="0"/>
              <a:t>14</a:t>
            </a:fld>
            <a:endParaRPr lang="en-US"/>
          </a:p>
        </p:txBody>
      </p:sp>
    </p:spTree>
    <p:extLst>
      <p:ext uri="{BB962C8B-B14F-4D97-AF65-F5344CB8AC3E}">
        <p14:creationId xmlns:p14="http://schemas.microsoft.com/office/powerpoint/2010/main" val="105261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Các</a:t>
            </a:r>
            <a:r>
              <a:rPr lang="en-US" baseline="0"/>
              <a:t> thầy, cô </a:t>
            </a:r>
            <a:r>
              <a:rPr lang="en-US"/>
              <a:t>Sau khi cho hs quan sát</a:t>
            </a:r>
            <a:r>
              <a:rPr lang="en-US" baseline="0"/>
              <a:t> video về tác hại của thuốc lá, hỏi hút thuốc lá điện tử có hại không rồi cho hs xem video  tác hại của thuốc lá điện tử. </a:t>
            </a:r>
            <a:endParaRPr lang="en-US"/>
          </a:p>
        </p:txBody>
      </p:sp>
      <p:sp>
        <p:nvSpPr>
          <p:cNvPr id="4" name="Slide Number Placeholder 3"/>
          <p:cNvSpPr>
            <a:spLocks noGrp="1"/>
          </p:cNvSpPr>
          <p:nvPr>
            <p:ph type="sldNum" sz="quarter" idx="10"/>
          </p:nvPr>
        </p:nvSpPr>
        <p:spPr/>
        <p:txBody>
          <a:bodyPr/>
          <a:lstStyle/>
          <a:p>
            <a:fld id="{F20AC5E7-5CBF-2347-9CEF-FEA707C0D7D2}" type="slidenum">
              <a:rPr lang="en-US" smtClean="0"/>
              <a:t>17</a:t>
            </a:fld>
            <a:endParaRPr lang="en-US"/>
          </a:p>
        </p:txBody>
      </p:sp>
    </p:spTree>
    <p:extLst>
      <p:ext uri="{BB962C8B-B14F-4D97-AF65-F5344CB8AC3E}">
        <p14:creationId xmlns:p14="http://schemas.microsoft.com/office/powerpoint/2010/main" val="304448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AC5E7-5CBF-2347-9CEF-FEA707C0D7D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4448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AC5E7-5CBF-2347-9CEF-FEA707C0D7D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4448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AC5E7-5CBF-2347-9CEF-FEA707C0D7D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4448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C5E7-5CBF-2347-9CEF-FEA707C0D7D2}" type="slidenum">
              <a:rPr lang="en-US" smtClean="0"/>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91081-FAD8-4D5B-9F85-A9E82C72A265}" type="slidenum">
              <a:rPr lang="en-SG" smtClean="0">
                <a:solidFill>
                  <a:prstClr val="black"/>
                </a:solidFill>
              </a:rPr>
              <a:pPr/>
              <a:t>25</a:t>
            </a:fld>
            <a:endParaRPr lang="en-SG">
              <a:solidFill>
                <a:prstClr val="black"/>
              </a:solidFill>
            </a:endParaRPr>
          </a:p>
        </p:txBody>
      </p:sp>
    </p:spTree>
    <p:extLst>
      <p:ext uri="{BB962C8B-B14F-4D97-AF65-F5344CB8AC3E}">
        <p14:creationId xmlns:p14="http://schemas.microsoft.com/office/powerpoint/2010/main" val="291323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91081-FAD8-4D5B-9F85-A9E82C72A265}" type="slidenum">
              <a:rPr lang="en-SG" smtClean="0">
                <a:solidFill>
                  <a:prstClr val="black"/>
                </a:solidFill>
              </a:rPr>
              <a:pPr/>
              <a:t>26</a:t>
            </a:fld>
            <a:endParaRPr lang="en-SG">
              <a:solidFill>
                <a:prstClr val="black"/>
              </a:solidFill>
            </a:endParaRPr>
          </a:p>
        </p:txBody>
      </p:sp>
    </p:spTree>
    <p:extLst>
      <p:ext uri="{BB962C8B-B14F-4D97-AF65-F5344CB8AC3E}">
        <p14:creationId xmlns:p14="http://schemas.microsoft.com/office/powerpoint/2010/main" val="3582064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2" y="1701808"/>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3" y="2927350"/>
            <a:ext cx="9218083" cy="1752600"/>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8526872-DA58-D24E-B20F-AA27EC45B1D9}" type="datetimeFigureOut">
              <a:rPr lang="en-US" smtClean="0"/>
              <a:t>6/23/2023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AE3E2476-60B2-724A-BCB5-39A2101E9F5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fld id="{E950D601-CD3D-4DA9-99F2-237AC269E6BF}" type="datetime1">
              <a:rPr lang="en-US">
                <a:solidFill>
                  <a:srgbClr val="000000"/>
                </a:solidFill>
              </a:rPr>
              <a:pPr>
                <a:defRPr/>
              </a:pPr>
              <a:t>6/23/2023</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0DACFE6-C8E4-41DA-8BA8-614AF67BF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10843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4BBA8082-F523-461E-8432-A4E4BDF244D9}" type="datetime1">
              <a:rPr lang="en-US">
                <a:solidFill>
                  <a:srgbClr val="000000"/>
                </a:solidFill>
              </a:rPr>
              <a:pPr>
                <a:defRPr/>
              </a:pPr>
              <a:t>6/23/2023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A982B5-8268-4013-A08E-41F3ADF61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6250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6787401-58D1-4DE9-B977-2232B2D16E49}"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9360BD-C5B6-464B-B608-F73065ECE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2313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604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1462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448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6564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451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514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80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2494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5551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544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2785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3" name="矩形 2"/>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spTree>
    <p:extLst>
      <p:ext uri="{BB962C8B-B14F-4D97-AF65-F5344CB8AC3E}">
        <p14:creationId xmlns:p14="http://schemas.microsoft.com/office/powerpoint/2010/main" val="12606689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4601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534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456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1442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54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8468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3424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5864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4709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2945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1646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3" name="矩形 2"/>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spTree>
    <p:extLst>
      <p:ext uri="{BB962C8B-B14F-4D97-AF65-F5344CB8AC3E}">
        <p14:creationId xmlns:p14="http://schemas.microsoft.com/office/powerpoint/2010/main" val="867134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AAF4D64-F77B-4631-A5FF-DA5F9C4C1277}"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18A8A4-D58C-4566-B750-A503C04F9C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30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05748A8-2104-4557-B164-5C505BD903EB}"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6DFEE-BA4F-47DD-A9E7-4331E6FA97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9077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C6057A6-2974-4023-91EA-E1625EE5FAB0}"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37C473-354A-4273-BD22-38C42A9D6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62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19A8FAE7-3E62-4361-95C7-EDCEB7FCCE60}"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4C21E2-1854-4769-B252-5DE1842D5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04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2044A377-0F8E-485E-91FF-4D88DE38DDE6}" type="datetime1">
              <a:rPr lang="en-US">
                <a:solidFill>
                  <a:srgbClr val="000000"/>
                </a:solidFill>
              </a:rPr>
              <a:pPr>
                <a:defRPr/>
              </a:pPr>
              <a:t>6/23/2023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2489DE-F550-4FDC-B311-0CAC7F2784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3186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051549EF-69E1-4A51-897B-4A1CAB8767BD}" type="datetime1">
              <a:rPr lang="en-US">
                <a:solidFill>
                  <a:srgbClr val="000000"/>
                </a:solidFill>
              </a:rPr>
              <a:pPr>
                <a:defRPr/>
              </a:pPr>
              <a:t>6/23/2023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242926-BF7D-49F3-ABF4-8D68865BA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995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04DA54-7F1C-4B33-BA33-E48A2EEA3214}" type="datetime1">
              <a:rPr lang="en-US">
                <a:solidFill>
                  <a:srgbClr val="000000"/>
                </a:solidFill>
              </a:rPr>
              <a:pPr>
                <a:defRPr/>
              </a:pPr>
              <a:t>6/23/2023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FF6ACC-FAFE-4960-8DFB-8E9015E9AC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92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49CE2C-50CA-4904-8073-F75298B4FB04}"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83071-8187-40AC-B055-D8F6BB72FF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918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F14F896-4E38-4DE4-BFD8-BAF447E613A9}"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A75CBC-23BA-417A-B778-E8AD0721B1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562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1404B58-F80A-492E-8A9A-CD8619CABBDD}"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81683-0487-48AE-AA8C-BFE0359B92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116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3E31CD30-C711-404D-B464-C6E79ACB1C83}"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4945EF-1F3C-46D8-B7EB-603B6E3C1D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495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97"/>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fld id="{E950D601-CD3D-4DA9-99F2-237AC269E6BF}" type="datetime1">
              <a:rPr lang="en-US">
                <a:solidFill>
                  <a:srgbClr val="000000"/>
                </a:solidFill>
              </a:rPr>
              <a:pPr>
                <a:defRPr/>
              </a:pPr>
              <a:t>6/23/2023</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0DACFE6-C8E4-41DA-8BA8-614AF67BF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82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7"/>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4BBA8082-F523-461E-8432-A4E4BDF244D9}" type="datetime1">
              <a:rPr lang="en-US">
                <a:solidFill>
                  <a:srgbClr val="000000"/>
                </a:solidFill>
              </a:rPr>
              <a:pPr>
                <a:defRPr/>
              </a:pPr>
              <a:t>6/23/2023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A982B5-8268-4013-A08E-41F3ADF61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5029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6787401-58D1-4DE9-B977-2232B2D16E49}"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9360BD-C5B6-464B-B608-F73065ECE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909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2" y="1701808"/>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3" y="2927350"/>
            <a:ext cx="9218083" cy="1752600"/>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solidFill>
                <a:srgbClr val="000000"/>
              </a:solidFill>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082917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053738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20070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18526872-DA58-D24E-B20F-AA27EC45B1D9}"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623357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051938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164430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405545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295273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33"/>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406490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479990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04513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7954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AAF4D64-F77B-4631-A5FF-DA5F9C4C1277}"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18A8A4-D58C-4566-B750-A503C04F9C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46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526872-DA58-D24E-B20F-AA27EC45B1D9}"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05748A8-2104-4557-B164-5C505BD903EB}"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6DFEE-BA4F-47DD-A9E7-4331E6FA97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289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C6057A6-2974-4023-91EA-E1625EE5FAB0}"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37C473-354A-4273-BD22-38C42A9D6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321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19A8FAE7-3E62-4361-95C7-EDCEB7FCCE60}"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4C21E2-1854-4769-B252-5DE1842D5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8317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2044A377-0F8E-485E-91FF-4D88DE38DDE6}" type="datetime1">
              <a:rPr lang="en-US">
                <a:solidFill>
                  <a:srgbClr val="000000"/>
                </a:solidFill>
              </a:rPr>
              <a:pPr>
                <a:defRPr/>
              </a:pPr>
              <a:t>6/23/2023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2489DE-F550-4FDC-B311-0CAC7F2784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882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051549EF-69E1-4A51-897B-4A1CAB8767BD}" type="datetime1">
              <a:rPr lang="en-US">
                <a:solidFill>
                  <a:srgbClr val="000000"/>
                </a:solidFill>
              </a:rPr>
              <a:pPr>
                <a:defRPr/>
              </a:pPr>
              <a:t>6/23/2023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242926-BF7D-49F3-ABF4-8D68865BA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953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04DA54-7F1C-4B33-BA33-E48A2EEA3214}" type="datetime1">
              <a:rPr lang="en-US">
                <a:solidFill>
                  <a:srgbClr val="000000"/>
                </a:solidFill>
              </a:rPr>
              <a:pPr>
                <a:defRPr/>
              </a:pPr>
              <a:t>6/23/2023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FF6ACC-FAFE-4960-8DFB-8E9015E9AC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650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49CE2C-50CA-4904-8073-F75298B4FB04}"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83071-8187-40AC-B055-D8F6BB72FF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1523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F14F896-4E38-4DE4-BFD8-BAF447E613A9}"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A75CBC-23BA-417A-B778-E8AD0721B1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059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1404B58-F80A-492E-8A9A-CD8619CABBDD}"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81683-0487-48AE-AA8C-BFE0359B92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7821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3E31CD30-C711-404D-B464-C6E79ACB1C83}"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4945EF-1F3C-46D8-B7EB-603B6E3C1D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321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26872-DA58-D24E-B20F-AA27EC45B1D9}" type="datetimeFigureOut">
              <a:rPr lang="en-US" smtClean="0"/>
              <a:t>6/23/2023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393859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fld id="{E950D601-CD3D-4DA9-99F2-237AC269E6BF}" type="datetime1">
              <a:rPr lang="en-US">
                <a:solidFill>
                  <a:srgbClr val="000000"/>
                </a:solidFill>
              </a:rPr>
              <a:pPr>
                <a:defRPr/>
              </a:pPr>
              <a:t>6/23/2023</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0DACFE6-C8E4-41DA-8BA8-614AF67BF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2700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5"/>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4BBA8082-F523-461E-8432-A4E4BDF244D9}" type="datetime1">
              <a:rPr lang="en-US">
                <a:solidFill>
                  <a:srgbClr val="000000"/>
                </a:solidFill>
              </a:rPr>
              <a:pPr>
                <a:defRPr/>
              </a:pPr>
              <a:t>6/23/2023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A982B5-8268-4013-A08E-41F3ADF61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4280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6787401-58D1-4DE9-B977-2232B2D16E49}"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9360BD-C5B6-464B-B608-F73065ECE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2616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2" y="1701808"/>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3" y="2927350"/>
            <a:ext cx="9218083" cy="1752600"/>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solidFill>
                <a:srgbClr val="000000"/>
              </a:solidFill>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067681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975525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4685888"/>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555378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353333"/>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5313354"/>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73988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652626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33"/>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2297627"/>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965872"/>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8534954"/>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9591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2" y="1701808"/>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3" y="2927350"/>
            <a:ext cx="9218083" cy="1752600"/>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solidFill>
                <a:srgbClr val="000000"/>
              </a:solidFill>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6864981"/>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9101267"/>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3966024"/>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422680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01655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6872-DA58-D24E-B20F-AA27EC45B1D9}" type="datetimeFigureOut">
              <a:rPr lang="en-US" smtClean="0"/>
              <a:t>6/23/2023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347880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224585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1770718"/>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33"/>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395705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0951869"/>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9235693"/>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9414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2" y="1701808"/>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3" y="2927350"/>
            <a:ext cx="9218083" cy="1752600"/>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solidFill>
                <a:srgbClr val="000000"/>
              </a:solidFill>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6262960"/>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111981"/>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46918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2135824"/>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4289040"/>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71385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298134"/>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596300"/>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33"/>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0312145"/>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4127685"/>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2645948"/>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86317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AAF4D64-F77B-4631-A5FF-DA5F9C4C1277}"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18A8A4-D58C-4566-B750-A503C04F9C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44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33"/>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26872-DA58-D24E-B20F-AA27EC45B1D9}"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E2476-60B2-724A-BCB5-39A2101E9F59}" type="slidenum">
              <a:rPr lang="en-US" smtClean="0"/>
              <a:t>‹#›</a:t>
            </a:fld>
            <a:endParaRPr lang="en-US"/>
          </a:p>
        </p:txBody>
      </p:sp>
    </p:spTree>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05748A8-2104-4557-B164-5C505BD903EB}"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6DFEE-BA4F-47DD-A9E7-4331E6FA97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72702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C6057A6-2974-4023-91EA-E1625EE5FAB0}"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37C473-354A-4273-BD22-38C42A9D6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0463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19A8FAE7-3E62-4361-95C7-EDCEB7FCCE60}"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4C21E2-1854-4769-B252-5DE1842D5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55217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2044A377-0F8E-485E-91FF-4D88DE38DDE6}" type="datetime1">
              <a:rPr lang="en-US">
                <a:solidFill>
                  <a:srgbClr val="000000"/>
                </a:solidFill>
              </a:rPr>
              <a:pPr>
                <a:defRPr/>
              </a:pPr>
              <a:t>6/23/2023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2489DE-F550-4FDC-B311-0CAC7F2784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69431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051549EF-69E1-4A51-897B-4A1CAB8767BD}" type="datetime1">
              <a:rPr lang="en-US">
                <a:solidFill>
                  <a:srgbClr val="000000"/>
                </a:solidFill>
              </a:rPr>
              <a:pPr>
                <a:defRPr/>
              </a:pPr>
              <a:t>6/23/2023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242926-BF7D-49F3-ABF4-8D68865BA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3224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04DA54-7F1C-4B33-BA33-E48A2EEA3214}" type="datetime1">
              <a:rPr lang="en-US">
                <a:solidFill>
                  <a:srgbClr val="000000"/>
                </a:solidFill>
              </a:rPr>
              <a:pPr>
                <a:defRPr/>
              </a:pPr>
              <a:t>6/23/2023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FF6ACC-FAFE-4960-8DFB-8E9015E9AC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658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49CE2C-50CA-4904-8073-F75298B4FB04}"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83071-8187-40AC-B055-D8F6BB72FF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9004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F14F896-4E38-4DE4-BFD8-BAF447E613A9}" type="datetime1">
              <a:rPr lang="en-US">
                <a:solidFill>
                  <a:srgbClr val="000000"/>
                </a:solidFill>
              </a:rPr>
              <a:pPr>
                <a:defRPr/>
              </a:pPr>
              <a:t>6/23/2023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A75CBC-23BA-417A-B778-E8AD0721B1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64527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1404B58-F80A-492E-8A9A-CD8619CABBDD}"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81683-0487-48AE-AA8C-BFE0359B92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450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3E31CD30-C711-404D-B464-C6E79ACB1C83}" type="datetime1">
              <a:rPr lang="en-US">
                <a:solidFill>
                  <a:srgbClr val="000000"/>
                </a:solidFill>
              </a:rPr>
              <a:pPr>
                <a:defRPr/>
              </a:pPr>
              <a:t>6/23/2023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4945EF-1F3C-46D8-B7EB-603B6E3C1D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96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3.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image" Target="../media/image3.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4"/>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3"/>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8526872-DA58-D24E-B20F-AA27EC45B1D9}" type="datetimeFigureOut">
              <a:rPr lang="en-US" smtClean="0"/>
              <a:t>6/23/2023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AE3E2476-60B2-724A-BCB5-39A2101E9F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85919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1FB82CCE-B7F3-4991-9240-878F91C063B5}" type="datetime1">
              <a:rPr lang="en-US">
                <a:solidFill>
                  <a:srgbClr val="000000"/>
                </a:solidFill>
              </a:rPr>
              <a:pPr fontAlgn="base">
                <a:spcBef>
                  <a:spcPct val="0"/>
                </a:spcBef>
                <a:spcAft>
                  <a:spcPct val="0"/>
                </a:spcAft>
                <a:defRPr/>
              </a:pPr>
              <a:t>6/23/2023</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1E9C5F8-E52B-484B-A92B-EE232EAB3C9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323126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4"/>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3"/>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solidFill>
                <a:srgbClr val="000000"/>
              </a:solidFill>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14668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1FB82CCE-B7F3-4991-9240-878F91C063B5}" type="datetime1">
              <a:rPr lang="en-US">
                <a:solidFill>
                  <a:srgbClr val="000000"/>
                </a:solidFill>
              </a:rPr>
              <a:pPr fontAlgn="base">
                <a:spcBef>
                  <a:spcPct val="0"/>
                </a:spcBef>
                <a:spcAft>
                  <a:spcPct val="0"/>
                </a:spcAft>
                <a:defRPr/>
              </a:pPr>
              <a:t>6/23/2023</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1E9C5F8-E52B-484B-A92B-EE232EAB3C9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80698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4"/>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3"/>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solidFill>
                <a:srgbClr val="000000"/>
              </a:solidFill>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52271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4"/>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3"/>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solidFill>
                <a:srgbClr val="000000"/>
              </a:solidFill>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1159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4"/>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3"/>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18526872-DA58-D24E-B20F-AA27EC45B1D9}" type="datetimeFigureOut">
              <a:rPr lang="en-US" smtClean="0">
                <a:solidFill>
                  <a:srgbClr val="000000"/>
                </a:solidFill>
              </a:rPr>
              <a:pPr/>
              <a:t>6/23/2023</a:t>
            </a:fld>
            <a:endParaRPr lang="en-US">
              <a:solidFill>
                <a:srgbClr val="000000"/>
              </a:solidFill>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solidFill>
                <a:srgbClr val="000000"/>
              </a:solidFill>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AE3E2476-60B2-724A-BCB5-39A2101E9F5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088887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1FB82CCE-B7F3-4991-9240-878F91C063B5}" type="datetime1">
              <a:rPr lang="en-US">
                <a:solidFill>
                  <a:srgbClr val="000000"/>
                </a:solidFill>
              </a:rPr>
              <a:pPr fontAlgn="base">
                <a:spcBef>
                  <a:spcPct val="0"/>
                </a:spcBef>
                <a:spcAft>
                  <a:spcPct val="0"/>
                </a:spcAft>
                <a:defRPr/>
              </a:pPr>
              <a:t>6/23/2023</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1E9C5F8-E52B-484B-A92B-EE232EAB3C9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077528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9CFEE-3ED7-4F62-92BC-84B9259524EA}"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8812A-732C-4F6F-9739-474FE5BA4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09051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5.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gif"/><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0.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6.xml"/><Relationship Id="rId1" Type="http://schemas.openxmlformats.org/officeDocument/2006/relationships/tags" Target="../tags/tag3.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6.xml"/><Relationship Id="rId1" Type="http://schemas.openxmlformats.org/officeDocument/2006/relationships/tags" Target="../tags/tag4.xml"/><Relationship Id="rId5" Type="http://schemas.openxmlformats.org/officeDocument/2006/relationships/image" Target="../media/image23.gif"/><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2057400" y="1524000"/>
            <a:ext cx="8229600" cy="4114800"/>
          </a:xfrm>
          <a:prstGeom prst="rect">
            <a:avLst/>
          </a:prstGeom>
        </p:spPr>
        <p:txBody>
          <a:bodyPr wrap="none" fromWordArt="1">
            <a:prstTxWarp prst="textDoubleWave1">
              <a:avLst>
                <a:gd name="adj1" fmla="val 6500"/>
                <a:gd name="adj2" fmla="val 0"/>
              </a:avLst>
            </a:prstTxWarp>
          </a:bodyPr>
          <a:lstStyle/>
          <a:p>
            <a:pPr algn="ctr"/>
            <a:endParaRPr lang="en-US" sz="3600" kern="10" spc="-360">
              <a:ln w="12700">
                <a:solidFill>
                  <a:srgbClr val="FFFF00"/>
                </a:solidFill>
                <a:round/>
                <a:headEnd/>
                <a:tailEnd/>
              </a:ln>
              <a:solidFill>
                <a:srgbClr val="66FF33"/>
              </a:solidFill>
              <a:effectLst>
                <a:outerShdw dist="125724" dir="18900000" algn="ctr" rotWithShape="0">
                  <a:srgbClr val="000099"/>
                </a:outerShdw>
              </a:effectLst>
            </a:endParaRPr>
          </a:p>
        </p:txBody>
      </p:sp>
      <p:sp>
        <p:nvSpPr>
          <p:cNvPr id="3075" name="Text Box 4"/>
          <p:cNvSpPr txBox="1">
            <a:spLocks noChangeArrowheads="1"/>
          </p:cNvSpPr>
          <p:nvPr/>
        </p:nvSpPr>
        <p:spPr bwMode="auto">
          <a:xfrm>
            <a:off x="4724400" y="5638801"/>
            <a:ext cx="556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FontTx/>
              <a:buNone/>
            </a:pPr>
            <a:endParaRPr lang="en-US" b="1">
              <a:solidFill>
                <a:srgbClr val="8C07F9"/>
              </a:solidFill>
              <a:latin typeface=".VnTime" panose="020B7200000000000000" pitchFamily="34" charset="0"/>
            </a:endParaRPr>
          </a:p>
        </p:txBody>
      </p:sp>
      <p:sp>
        <p:nvSpPr>
          <p:cNvPr id="8" name="Rectangle 7"/>
          <p:cNvSpPr/>
          <p:nvPr/>
        </p:nvSpPr>
        <p:spPr>
          <a:xfrm>
            <a:off x="0" y="1523999"/>
            <a:ext cx="12192000" cy="1015663"/>
          </a:xfrm>
          <a:prstGeom prst="rect">
            <a:avLst/>
          </a:prstGeom>
          <a:solidFill>
            <a:srgbClr val="FFFF00"/>
          </a:solidFill>
        </p:spPr>
        <p:txBody>
          <a:bodyPr wrap="square">
            <a:spAutoFit/>
          </a:bodyPr>
          <a:lstStyle/>
          <a:p>
            <a:pPr algn="ctr">
              <a:defRPr/>
            </a:pPr>
            <a:r>
              <a:rPr lang="en-US" sz="6000" b="1"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rPr>
              <a:t>BÀI GIẢNG MÔN </a:t>
            </a:r>
            <a:r>
              <a:rPr lang="vi-VN" sz="6000" b="1">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cs typeface="Arial" panose="020B0604020202020204" pitchFamily="34" charset="0"/>
              </a:rPr>
              <a:t>KHTN</a:t>
            </a:r>
            <a:r>
              <a:rPr lang="en-US" sz="6000" b="1">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rPr>
              <a:t> 8</a:t>
            </a:r>
            <a:endParaRPr lang="en-US" sz="6000" b="1"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435360" y="3941295"/>
            <a:ext cx="5804140" cy="1219200"/>
          </a:xfrm>
        </p:spPr>
        <p:txBody>
          <a:bodyPr/>
          <a:lstStyle/>
          <a:p>
            <a:pPr algn="just">
              <a:defRPr/>
            </a:pPr>
            <a:r>
              <a:rPr lang="en-US" b="1">
                <a:solidFill>
                  <a:schemeClr val="tx2">
                    <a:lumMod val="50000"/>
                  </a:schemeClr>
                </a:solidFill>
                <a:latin typeface="Times New Roman" panose="02020603050405020304" pitchFamily="18" charset="0"/>
                <a:cs typeface="Times New Roman" panose="02020603050405020304" pitchFamily="18" charset="0"/>
              </a:rPr>
              <a:t>GV: ………………</a:t>
            </a: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30333" y="61582"/>
            <a:ext cx="7931338" cy="1231106"/>
          </a:xfrm>
          <a:prstGeom prst="rect">
            <a:avLst/>
          </a:prstGeom>
          <a:noFill/>
        </p:spPr>
        <p:txBody>
          <a:bodyPr wrap="none" lIns="121920" tIns="60960" rIns="121920" bIns="60960">
            <a:spAutoFit/>
          </a:bodyPr>
          <a:lstStyle/>
          <a:p>
            <a:pPr algn="ctr"/>
            <a:r>
              <a:rPr lang="en-US" sz="7200" b="1" dirty="0">
                <a:ln w="22225">
                  <a:solidFill>
                    <a:srgbClr val="ED7D31"/>
                  </a:solidFill>
                  <a:prstDash val="solid"/>
                </a:ln>
                <a:solidFill>
                  <a:srgbClr val="ED7D31">
                    <a:lumMod val="40000"/>
                    <a:lumOff val="60000"/>
                  </a:srgbClr>
                </a:solidFill>
              </a:rPr>
              <a:t>TRƯỜNG </a:t>
            </a:r>
            <a:r>
              <a:rPr lang="en-US" sz="7200" b="1">
                <a:ln w="22225">
                  <a:solidFill>
                    <a:srgbClr val="ED7D31"/>
                  </a:solidFill>
                  <a:prstDash val="solid"/>
                </a:ln>
                <a:solidFill>
                  <a:srgbClr val="ED7D31">
                    <a:lumMod val="40000"/>
                    <a:lumOff val="60000"/>
                  </a:srgbClr>
                </a:solidFill>
              </a:rPr>
              <a:t>THCS ……..</a:t>
            </a:r>
            <a:endParaRPr lang="en-US" sz="72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276600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883DB0-643D-4C1D-B661-9AE25C370EDB}" type="slidenum">
              <a:rPr lang="en-US" smtClean="0">
                <a:solidFill>
                  <a:srgbClr val="000000"/>
                </a:solidFill>
              </a:rPr>
              <a:pPr eaLnBrk="1" hangingPunct="1"/>
              <a:t>10</a:t>
            </a:fld>
            <a:endParaRPr lang="en-US">
              <a:solidFill>
                <a:srgbClr val="000000"/>
              </a:solidFill>
            </a:endParaRPr>
          </a:p>
        </p:txBody>
      </p:sp>
      <p:pic>
        <p:nvPicPr>
          <p:cNvPr id="122886" name="Picture 6" descr="21-1,2,1"/>
          <p:cNvPicPr>
            <a:picLocks noChangeAspect="1" noChangeArrowheads="1"/>
          </p:cNvPicPr>
          <p:nvPr/>
        </p:nvPicPr>
        <p:blipFill>
          <a:blip r:embed="rId3">
            <a:extLst>
              <a:ext uri="{28A0092B-C50C-407E-A947-70E740481C1C}">
                <a14:useLocalDpi xmlns:a14="http://schemas.microsoft.com/office/drawing/2010/main" val="0"/>
              </a:ext>
            </a:extLst>
          </a:blip>
          <a:srcRect b="35356"/>
          <a:stretch>
            <a:fillRect/>
          </a:stretch>
        </p:blipFill>
        <p:spPr bwMode="auto">
          <a:xfrm>
            <a:off x="1727200" y="298211"/>
            <a:ext cx="8534400" cy="3479310"/>
          </a:xfrm>
          <a:prstGeom prst="rect">
            <a:avLst/>
          </a:prstGeom>
          <a:noFill/>
          <a:ln w="76200" cmpd="tri">
            <a:solidFill>
              <a:srgbClr val="FF33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22888" name="Group 8"/>
          <p:cNvGraphicFramePr>
            <a:graphicFrameLocks noGrp="1"/>
          </p:cNvGraphicFramePr>
          <p:nvPr/>
        </p:nvGraphicFramePr>
        <p:xfrm>
          <a:off x="101600" y="4191000"/>
          <a:ext cx="11988800" cy="2444750"/>
        </p:xfrm>
        <a:graphic>
          <a:graphicData uri="http://schemas.openxmlformats.org/drawingml/2006/table">
            <a:tbl>
              <a:tblPr/>
              <a:tblGrid>
                <a:gridCol w="1835151">
                  <a:extLst>
                    <a:ext uri="{9D8B030D-6E8A-4147-A177-3AD203B41FA5}">
                      <a16:colId xmlns:a16="http://schemas.microsoft.com/office/drawing/2014/main" val="20000"/>
                    </a:ext>
                  </a:extLst>
                </a:gridCol>
                <a:gridCol w="2588683">
                  <a:extLst>
                    <a:ext uri="{9D8B030D-6E8A-4147-A177-3AD203B41FA5}">
                      <a16:colId xmlns:a16="http://schemas.microsoft.com/office/drawing/2014/main" val="20001"/>
                    </a:ext>
                  </a:extLst>
                </a:gridCol>
                <a:gridCol w="3344333">
                  <a:extLst>
                    <a:ext uri="{9D8B030D-6E8A-4147-A177-3AD203B41FA5}">
                      <a16:colId xmlns:a16="http://schemas.microsoft.com/office/drawing/2014/main" val="20002"/>
                    </a:ext>
                  </a:extLst>
                </a:gridCol>
                <a:gridCol w="2087033">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536575">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Times New Roman" pitchFamily="18" charset="0"/>
                        </a:rPr>
                        <a:t>Cử động hô hấp</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Times New Roman" pitchFamily="18" charset="0"/>
                        </a:rPr>
                        <a:t>Hoạt động của các cơ và xương tham gia hô hấp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5025">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Times New Roman" pitchFamily="18" charset="0"/>
                        </a:rPr>
                        <a:t>Cơ liên sườn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Times New Roman" pitchFamily="18" charset="0"/>
                        </a:rPr>
                        <a:t>Hệ thống xương ức và xương sườn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Times New Roman" pitchFamily="18" charset="0"/>
                        </a:rPr>
                        <a:t>Cơ hoành</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000FF"/>
                          </a:solidFill>
                          <a:effectLst/>
                          <a:latin typeface="Times New Roman" pitchFamily="18" charset="0"/>
                        </a:rPr>
                        <a:t>Thể tích phổi</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6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rPr>
                        <a:t>Hít vào</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6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rPr>
                        <a:t>Thở ra</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22916" name="Text Box 36"/>
          <p:cNvSpPr txBox="1">
            <a:spLocks noChangeArrowheads="1"/>
          </p:cNvSpPr>
          <p:nvPr/>
        </p:nvSpPr>
        <p:spPr bwMode="auto">
          <a:xfrm>
            <a:off x="8128000" y="5638800"/>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a:solidFill>
                  <a:srgbClr val="000000"/>
                </a:solidFill>
                <a:latin typeface="Times New Roman" pitchFamily="18" charset="0"/>
                <a:cs typeface="Arial" pitchFamily="34" charset="0"/>
              </a:rPr>
              <a:t>Co </a:t>
            </a:r>
          </a:p>
        </p:txBody>
      </p:sp>
      <p:sp>
        <p:nvSpPr>
          <p:cNvPr id="122917" name="Text Box 37"/>
          <p:cNvSpPr txBox="1">
            <a:spLocks noChangeArrowheads="1"/>
          </p:cNvSpPr>
          <p:nvPr/>
        </p:nvSpPr>
        <p:spPr bwMode="auto">
          <a:xfrm>
            <a:off x="2641600" y="5638800"/>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a:solidFill>
                  <a:srgbClr val="000000"/>
                </a:solidFill>
                <a:latin typeface="Times New Roman" pitchFamily="18" charset="0"/>
                <a:cs typeface="Arial" pitchFamily="34" charset="0"/>
              </a:rPr>
              <a:t>Co </a:t>
            </a:r>
          </a:p>
        </p:txBody>
      </p:sp>
      <p:sp>
        <p:nvSpPr>
          <p:cNvPr id="122918" name="Text Box 38"/>
          <p:cNvSpPr txBox="1">
            <a:spLocks noChangeArrowheads="1"/>
          </p:cNvSpPr>
          <p:nvPr/>
        </p:nvSpPr>
        <p:spPr bwMode="auto">
          <a:xfrm>
            <a:off x="10363200" y="5638800"/>
            <a:ext cx="132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a:solidFill>
                  <a:srgbClr val="000000"/>
                </a:solidFill>
                <a:latin typeface="Times New Roman" pitchFamily="18" charset="0"/>
                <a:cs typeface="Arial" pitchFamily="34" charset="0"/>
              </a:rPr>
              <a:t>Tăng  </a:t>
            </a:r>
          </a:p>
        </p:txBody>
      </p:sp>
      <p:sp>
        <p:nvSpPr>
          <p:cNvPr id="122919" name="Text Box 39"/>
          <p:cNvSpPr txBox="1">
            <a:spLocks noChangeArrowheads="1"/>
          </p:cNvSpPr>
          <p:nvPr/>
        </p:nvSpPr>
        <p:spPr bwMode="auto">
          <a:xfrm>
            <a:off x="2540000" y="6096000"/>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a:solidFill>
                  <a:srgbClr val="000000"/>
                </a:solidFill>
                <a:latin typeface="Times New Roman" pitchFamily="18" charset="0"/>
                <a:cs typeface="Arial" pitchFamily="34" charset="0"/>
              </a:rPr>
              <a:t>Dãn </a:t>
            </a:r>
          </a:p>
        </p:txBody>
      </p:sp>
      <p:sp>
        <p:nvSpPr>
          <p:cNvPr id="122920" name="Text Box 40"/>
          <p:cNvSpPr txBox="1">
            <a:spLocks noChangeArrowheads="1"/>
          </p:cNvSpPr>
          <p:nvPr/>
        </p:nvSpPr>
        <p:spPr bwMode="auto">
          <a:xfrm>
            <a:off x="8128000" y="6096000"/>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a:solidFill>
                  <a:srgbClr val="000000"/>
                </a:solidFill>
                <a:latin typeface="Times New Roman" pitchFamily="18" charset="0"/>
                <a:cs typeface="Arial" pitchFamily="34" charset="0"/>
              </a:rPr>
              <a:t>Dãn </a:t>
            </a:r>
          </a:p>
        </p:txBody>
      </p:sp>
      <p:sp>
        <p:nvSpPr>
          <p:cNvPr id="122921" name="Text Box 41"/>
          <p:cNvSpPr txBox="1">
            <a:spLocks noChangeArrowheads="1"/>
          </p:cNvSpPr>
          <p:nvPr/>
        </p:nvSpPr>
        <p:spPr bwMode="auto">
          <a:xfrm>
            <a:off x="10261600" y="6096000"/>
            <a:ext cx="132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a:solidFill>
                  <a:srgbClr val="000000"/>
                </a:solidFill>
                <a:latin typeface="Times New Roman" pitchFamily="18" charset="0"/>
                <a:cs typeface="Arial" pitchFamily="34" charset="0"/>
              </a:rPr>
              <a:t>Giảm   </a:t>
            </a:r>
          </a:p>
        </p:txBody>
      </p:sp>
      <p:sp>
        <p:nvSpPr>
          <p:cNvPr id="122922" name="Text Box 42"/>
          <p:cNvSpPr txBox="1">
            <a:spLocks noChangeArrowheads="1"/>
          </p:cNvSpPr>
          <p:nvPr/>
        </p:nvSpPr>
        <p:spPr bwMode="auto">
          <a:xfrm>
            <a:off x="4572000" y="5638800"/>
            <a:ext cx="345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a:solidFill>
                  <a:srgbClr val="000000"/>
                </a:solidFill>
                <a:latin typeface="Times New Roman" pitchFamily="18" charset="0"/>
                <a:cs typeface="Arial" pitchFamily="34" charset="0"/>
              </a:rPr>
              <a:t>Nâng lên, nở 2 bên </a:t>
            </a:r>
          </a:p>
        </p:txBody>
      </p:sp>
      <p:sp>
        <p:nvSpPr>
          <p:cNvPr id="122923" name="Text Box 43"/>
          <p:cNvSpPr txBox="1">
            <a:spLocks noChangeArrowheads="1"/>
          </p:cNvSpPr>
          <p:nvPr/>
        </p:nvSpPr>
        <p:spPr bwMode="auto">
          <a:xfrm>
            <a:off x="4978400" y="6096000"/>
            <a:ext cx="203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a:solidFill>
                  <a:srgbClr val="000000"/>
                </a:solidFill>
                <a:latin typeface="Times New Roman" pitchFamily="18" charset="0"/>
                <a:cs typeface="Arial" pitchFamily="34" charset="0"/>
              </a:rPr>
              <a:t>Hạ xuống </a:t>
            </a:r>
          </a:p>
        </p:txBody>
      </p:sp>
      <p:sp>
        <p:nvSpPr>
          <p:cNvPr id="123050" name="Rectangle 170"/>
          <p:cNvSpPr>
            <a:spLocks noChangeArrowheads="1"/>
          </p:cNvSpPr>
          <p:nvPr/>
        </p:nvSpPr>
        <p:spPr bwMode="auto">
          <a:xfrm>
            <a:off x="1937900" y="4744379"/>
            <a:ext cx="8534400"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a:solidFill>
                  <a:srgbClr val="FF0000"/>
                </a:solidFill>
                <a:latin typeface="Times New Roman" pitchFamily="18" charset="0"/>
                <a:cs typeface="Arial" pitchFamily="34" charset="0"/>
              </a:rPr>
              <a:t>? Các cơ và xương lồng ngực đã phối hợp hoạt động với nhau như thế nào để làm tăng thể tích lồng ngực (khi hít vào) và giảm thể tích lồng ngực (khi thở ra)?</a:t>
            </a:r>
          </a:p>
        </p:txBody>
      </p:sp>
    </p:spTree>
    <p:custDataLst>
      <p:tags r:id="rId1"/>
    </p:custDataLst>
    <p:extLst>
      <p:ext uri="{BB962C8B-B14F-4D97-AF65-F5344CB8AC3E}">
        <p14:creationId xmlns:p14="http://schemas.microsoft.com/office/powerpoint/2010/main" val="3651226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23050"/>
                                        </p:tgtEl>
                                        <p:attrNameLst>
                                          <p:attrName>ppt_x</p:attrName>
                                        </p:attrNameLst>
                                      </p:cBhvr>
                                      <p:tavLst>
                                        <p:tav tm="0">
                                          <p:val>
                                            <p:strVal val="ppt_x"/>
                                          </p:val>
                                        </p:tav>
                                        <p:tav tm="100000">
                                          <p:val>
                                            <p:strVal val="ppt_x"/>
                                          </p:val>
                                        </p:tav>
                                      </p:tavLst>
                                    </p:anim>
                                    <p:anim calcmode="lin" valueType="num">
                                      <p:cBhvr additive="base">
                                        <p:cTn id="15" dur="500"/>
                                        <p:tgtEl>
                                          <p:spTgt spid="123050"/>
                                        </p:tgtEl>
                                        <p:attrNameLst>
                                          <p:attrName>ppt_y</p:attrName>
                                        </p:attrNameLst>
                                      </p:cBhvr>
                                      <p:tavLst>
                                        <p:tav tm="0">
                                          <p:val>
                                            <p:strVal val="ppt_y"/>
                                          </p:val>
                                        </p:tav>
                                        <p:tav tm="100000">
                                          <p:val>
                                            <p:strVal val="1+ppt_h/2"/>
                                          </p:val>
                                        </p:tav>
                                      </p:tavLst>
                                    </p:anim>
                                    <p:set>
                                      <p:cBhvr>
                                        <p:cTn id="16" dur="1" fill="hold">
                                          <p:stCondLst>
                                            <p:cond delay="499"/>
                                          </p:stCondLst>
                                        </p:cTn>
                                        <p:tgtEl>
                                          <p:spTgt spid="1230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22888"/>
                                        </p:tgtEl>
                                        <p:attrNameLst>
                                          <p:attrName>style.visibility</p:attrName>
                                        </p:attrNameLst>
                                      </p:cBhvr>
                                      <p:to>
                                        <p:strVal val="visible"/>
                                      </p:to>
                                    </p:set>
                                    <p:animEffect transition="in" filter="blinds(horizontal)">
                                      <p:cBhvr>
                                        <p:cTn id="21" dur="500"/>
                                        <p:tgtEl>
                                          <p:spTgt spid="1228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22917"/>
                                        </p:tgtEl>
                                        <p:attrNameLst>
                                          <p:attrName>style.visibility</p:attrName>
                                        </p:attrNameLst>
                                      </p:cBhvr>
                                      <p:to>
                                        <p:strVal val="visible"/>
                                      </p:to>
                                    </p:se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122922"/>
                                        </p:tgtEl>
                                        <p:attrNameLst>
                                          <p:attrName>style.visibility</p:attrName>
                                        </p:attrNameLst>
                                      </p:cBhvr>
                                      <p:to>
                                        <p:strVal val="visible"/>
                                      </p:to>
                                    </p:se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499"/>
                                          </p:stCondLst>
                                        </p:cTn>
                                        <p:tgtEl>
                                          <p:spTgt spid="122916"/>
                                        </p:tgtEl>
                                        <p:attrNameLst>
                                          <p:attrName>style.visibility</p:attrName>
                                        </p:attrNameLst>
                                      </p:cBhvr>
                                      <p:to>
                                        <p:strVal val="visible"/>
                                      </p:to>
                                    </p:set>
                                  </p:childTnLst>
                                </p:cTn>
                              </p:par>
                            </p:childTnLst>
                          </p:cTn>
                        </p:par>
                        <p:par>
                          <p:cTn id="32" fill="hold" nodeType="afterGroup">
                            <p:stCondLst>
                              <p:cond delay="1500"/>
                            </p:stCondLst>
                            <p:childTnLst>
                              <p:par>
                                <p:cTn id="33" presetID="1" presetClass="entr" presetSubtype="0" fill="hold" grpId="0" nodeType="afterEffect">
                                  <p:stCondLst>
                                    <p:cond delay="0"/>
                                  </p:stCondLst>
                                  <p:childTnLst>
                                    <p:set>
                                      <p:cBhvr>
                                        <p:cTn id="34" dur="1" fill="hold">
                                          <p:stCondLst>
                                            <p:cond delay="499"/>
                                          </p:stCondLst>
                                        </p:cTn>
                                        <p:tgtEl>
                                          <p:spTgt spid="1229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2919"/>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122923"/>
                                        </p:tgtEl>
                                        <p:attrNameLst>
                                          <p:attrName>style.visibility</p:attrName>
                                        </p:attrNameLst>
                                      </p:cBhvr>
                                      <p:to>
                                        <p:strVal val="visible"/>
                                      </p:to>
                                    </p:se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499"/>
                                          </p:stCondLst>
                                        </p:cTn>
                                        <p:tgtEl>
                                          <p:spTgt spid="122920"/>
                                        </p:tgtEl>
                                        <p:attrNameLst>
                                          <p:attrName>style.visibility</p:attrName>
                                        </p:attrNameLst>
                                      </p:cBhvr>
                                      <p:to>
                                        <p:strVal val="visible"/>
                                      </p:to>
                                    </p:set>
                                  </p:childTnLst>
                                </p:cTn>
                              </p:par>
                            </p:childTnLst>
                          </p:cTn>
                        </p:par>
                        <p:par>
                          <p:cTn id="45" fill="hold" nodeType="afterGroup">
                            <p:stCondLst>
                              <p:cond delay="1500"/>
                            </p:stCondLst>
                            <p:childTnLst>
                              <p:par>
                                <p:cTn id="46" presetID="1" presetClass="entr" presetSubtype="0" fill="hold" grpId="0" nodeType="afterEffect">
                                  <p:stCondLst>
                                    <p:cond delay="0"/>
                                  </p:stCondLst>
                                  <p:childTnLst>
                                    <p:set>
                                      <p:cBhvr>
                                        <p:cTn id="47" dur="1" fill="hold">
                                          <p:stCondLst>
                                            <p:cond delay="499"/>
                                          </p:stCondLst>
                                        </p:cTn>
                                        <p:tgtEl>
                                          <p:spTgt spid="122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6" grpId="0" autoUpdateAnimBg="0"/>
      <p:bldP spid="122917" grpId="0" autoUpdateAnimBg="0"/>
      <p:bldP spid="122918" grpId="0" autoUpdateAnimBg="0"/>
      <p:bldP spid="122919" grpId="0" autoUpdateAnimBg="0"/>
      <p:bldP spid="122920" grpId="0" autoUpdateAnimBg="0"/>
      <p:bldP spid="122921" grpId="0" autoUpdateAnimBg="0"/>
      <p:bldP spid="122922" grpId="0" autoUpdateAnimBg="0"/>
      <p:bldP spid="122923" grpId="0" autoUpdateAnimBg="0"/>
      <p:bldP spid="123050" grpId="0" animBg="1" autoUpdateAnimBg="0"/>
      <p:bldP spid="12305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 Cấu tạo và chức năng của hệ hô hấp</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13" name="TextBox 29"/>
          <p:cNvSpPr txBox="1"/>
          <p:nvPr/>
        </p:nvSpPr>
        <p:spPr>
          <a:xfrm>
            <a:off x="462280" y="1497455"/>
            <a:ext cx="6960181" cy="523220"/>
          </a:xfrm>
          <a:prstGeom prst="rect">
            <a:avLst/>
          </a:prstGeom>
          <a:noFill/>
        </p:spPr>
        <p:txBody>
          <a:bodyPr wrap="square" rtlCol="0">
            <a:spAutoFit/>
          </a:bodyPr>
          <a:lstStyle/>
          <a:p>
            <a:r>
              <a:rPr lang="en-US" altLang="en-US" sz="2800" b="1">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rPr>
              <a:t>2. Chức năng của hệ hô hấp</a:t>
            </a:r>
            <a:endParaRPr lang="vi-VN" altLang="en-US" sz="2800" b="1" dirty="0">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3" name="TextBox 2"/>
          <p:cNvSpPr txBox="1"/>
          <p:nvPr/>
        </p:nvSpPr>
        <p:spPr>
          <a:xfrm>
            <a:off x="816113" y="1974072"/>
            <a:ext cx="7415813" cy="830997"/>
          </a:xfrm>
          <a:prstGeom prst="rect">
            <a:avLst/>
          </a:prstGeom>
          <a:noFill/>
        </p:spPr>
        <p:txBody>
          <a:bodyPr wrap="none" rtlCol="0">
            <a:spAutoFit/>
          </a:bodyPr>
          <a:lstStyle/>
          <a:p>
            <a:pPr marL="457200" indent="-457200">
              <a:buAutoNum type="alphaLcPeriod"/>
            </a:pPr>
            <a:r>
              <a:rPr lang="en-US" sz="2400" i="1">
                <a:solidFill>
                  <a:srgbClr val="000000"/>
                </a:solidFill>
                <a:latin typeface="Times New Roman" pitchFamily="18" charset="0"/>
                <a:cs typeface="Times New Roman" pitchFamily="18" charset="0"/>
              </a:rPr>
              <a:t>Thông khí ở phổi</a:t>
            </a:r>
          </a:p>
          <a:p>
            <a:r>
              <a:rPr lang="en-US" sz="24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Sự thông khí ở phổi nhờ cử động hô hấp (hít vào, thở ra).</a:t>
            </a:r>
            <a:endParaRPr lang="en-US" sz="2400">
              <a:solidFill>
                <a:srgbClr val="000000"/>
              </a:solidFill>
              <a:latin typeface="Times New Roman" pitchFamily="18" charset="0"/>
              <a:cs typeface="Times New Roman" pitchFamily="18" charset="0"/>
            </a:endParaRPr>
          </a:p>
        </p:txBody>
      </p:sp>
      <p:sp>
        <p:nvSpPr>
          <p:cNvPr id="6" name="TextBox 5"/>
          <p:cNvSpPr txBox="1"/>
          <p:nvPr/>
        </p:nvSpPr>
        <p:spPr>
          <a:xfrm>
            <a:off x="816101" y="2860787"/>
            <a:ext cx="4064574" cy="461665"/>
          </a:xfrm>
          <a:prstGeom prst="rect">
            <a:avLst/>
          </a:prstGeom>
          <a:noFill/>
        </p:spPr>
        <p:txBody>
          <a:bodyPr wrap="none" rtlCol="0">
            <a:spAutoFit/>
          </a:bodyPr>
          <a:lstStyle/>
          <a:p>
            <a:r>
              <a:rPr lang="en-US" sz="2400" i="1">
                <a:solidFill>
                  <a:srgbClr val="000000"/>
                </a:solidFill>
                <a:latin typeface="Times New Roman" pitchFamily="18" charset="0"/>
                <a:cs typeface="Times New Roman" pitchFamily="18" charset="0"/>
              </a:rPr>
              <a:t>b. Trao đổi khí ở phổi và tế bào</a:t>
            </a:r>
          </a:p>
        </p:txBody>
      </p:sp>
      <p:pic>
        <p:nvPicPr>
          <p:cNvPr id="8" name="Picture 7"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4358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211" t="42264" r="24702" b="30389"/>
          <a:stretch/>
        </p:blipFill>
        <p:spPr bwMode="auto">
          <a:xfrm>
            <a:off x="6662062" y="3211613"/>
            <a:ext cx="4717143" cy="328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16001" y="3628589"/>
            <a:ext cx="4180115" cy="830997"/>
          </a:xfrm>
          <a:prstGeom prst="rect">
            <a:avLst/>
          </a:prstGeom>
          <a:noFill/>
        </p:spPr>
        <p:txBody>
          <a:bodyPr wrap="square" rtlCol="0">
            <a:spAutoFit/>
          </a:bodyPr>
          <a:lstStyle/>
          <a:p>
            <a:r>
              <a:rPr lang="en-US" sz="2400">
                <a:latin typeface="Times New Roman" pitchFamily="18" charset="0"/>
                <a:cs typeface="Times New Roman" pitchFamily="18" charset="0"/>
              </a:rPr>
              <a:t>Quan sát hình 34.3 hãy mô tả sự trao đổi khí ở phổi và ở tế bào?</a:t>
            </a:r>
          </a:p>
        </p:txBody>
      </p:sp>
    </p:spTree>
    <p:extLst>
      <p:ext uri="{BB962C8B-B14F-4D97-AF65-F5344CB8AC3E}">
        <p14:creationId xmlns:p14="http://schemas.microsoft.com/office/powerpoint/2010/main" val="18248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BAD8F8-5FAF-4B71-B96C-EDD7DF9F2E69}" type="slidenum">
              <a:rPr lang="en-US" smtClean="0">
                <a:solidFill>
                  <a:srgbClr val="000000"/>
                </a:solidFill>
              </a:rPr>
              <a:pPr eaLnBrk="1" hangingPunct="1"/>
              <a:t>12</a:t>
            </a:fld>
            <a:endParaRPr lang="en-US">
              <a:solidFill>
                <a:srgbClr val="000000"/>
              </a:solidFill>
            </a:endParaRPr>
          </a:p>
        </p:txBody>
      </p:sp>
      <p:grpSp>
        <p:nvGrpSpPr>
          <p:cNvPr id="100361" name="Group 9"/>
          <p:cNvGrpSpPr>
            <a:grpSpLocks/>
          </p:cNvGrpSpPr>
          <p:nvPr/>
        </p:nvGrpSpPr>
        <p:grpSpPr bwMode="auto">
          <a:xfrm>
            <a:off x="304800" y="1752600"/>
            <a:ext cx="11887200" cy="5105400"/>
            <a:chOff x="144" y="1104"/>
            <a:chExt cx="5376" cy="3456"/>
          </a:xfrm>
        </p:grpSpPr>
        <p:pic>
          <p:nvPicPr>
            <p:cNvPr id="23566" name="Picture 6" descr="H 21-4 TDK o phoi va te b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104"/>
              <a:ext cx="5376"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7"/>
            <p:cNvSpPr txBox="1">
              <a:spLocks noChangeArrowheads="1"/>
            </p:cNvSpPr>
            <p:nvPr/>
          </p:nvSpPr>
          <p:spPr bwMode="auto">
            <a:xfrm>
              <a:off x="624" y="3792"/>
              <a:ext cx="4549" cy="2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b="1">
                  <a:solidFill>
                    <a:srgbClr val="000000"/>
                  </a:solidFill>
                  <a:latin typeface="Times New Roman" pitchFamily="18" charset="0"/>
                </a:rPr>
                <a:t>                                                 </a:t>
              </a:r>
            </a:p>
          </p:txBody>
        </p:sp>
      </p:grpSp>
      <p:pic>
        <p:nvPicPr>
          <p:cNvPr id="28750" name="Picture 78"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ook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7" name="Text Box 15"/>
          <p:cNvSpPr txBox="1">
            <a:spLocks noChangeArrowheads="1"/>
          </p:cNvSpPr>
          <p:nvPr/>
        </p:nvSpPr>
        <p:spPr bwMode="auto">
          <a:xfrm>
            <a:off x="4267200" y="3733800"/>
            <a:ext cx="8043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b="1">
                <a:solidFill>
                  <a:srgbClr val="0000FF"/>
                </a:solidFill>
                <a:latin typeface="Times New Roman" pitchFamily="18" charset="0"/>
              </a:rPr>
              <a:t>CO</a:t>
            </a:r>
            <a:r>
              <a:rPr lang="en-US" b="1" baseline="-25000">
                <a:solidFill>
                  <a:srgbClr val="0000FF"/>
                </a:solidFill>
                <a:latin typeface="Times New Roman" pitchFamily="18" charset="0"/>
              </a:rPr>
              <a:t>2</a:t>
            </a:r>
            <a:endParaRPr lang="en-US" b="1">
              <a:solidFill>
                <a:srgbClr val="0000FF"/>
              </a:solidFill>
              <a:latin typeface="Times New Roman" pitchFamily="18" charset="0"/>
            </a:endParaRPr>
          </a:p>
        </p:txBody>
      </p:sp>
      <p:sp>
        <p:nvSpPr>
          <p:cNvPr id="100368" name="Text Box 16"/>
          <p:cNvSpPr txBox="1">
            <a:spLocks noChangeArrowheads="1"/>
          </p:cNvSpPr>
          <p:nvPr/>
        </p:nvSpPr>
        <p:spPr bwMode="auto">
          <a:xfrm>
            <a:off x="609600" y="3733800"/>
            <a:ext cx="81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b="1">
                <a:solidFill>
                  <a:srgbClr val="FF0066"/>
                </a:solidFill>
                <a:latin typeface="Times New Roman" pitchFamily="18" charset="0"/>
              </a:rPr>
              <a:t>O</a:t>
            </a:r>
            <a:r>
              <a:rPr lang="en-US" b="1" baseline="-25000">
                <a:solidFill>
                  <a:srgbClr val="FF0066"/>
                </a:solidFill>
                <a:latin typeface="Times New Roman" pitchFamily="18" charset="0"/>
              </a:rPr>
              <a:t>2</a:t>
            </a:r>
            <a:endParaRPr lang="en-US" b="1">
              <a:solidFill>
                <a:srgbClr val="FF0066"/>
              </a:solidFill>
              <a:latin typeface="Times New Roman" pitchFamily="18" charset="0"/>
            </a:endParaRPr>
          </a:p>
        </p:txBody>
      </p:sp>
      <p:sp>
        <p:nvSpPr>
          <p:cNvPr id="100371" name="Text Box 19"/>
          <p:cNvSpPr txBox="1">
            <a:spLocks noChangeArrowheads="1"/>
          </p:cNvSpPr>
          <p:nvPr/>
        </p:nvSpPr>
        <p:spPr bwMode="auto">
          <a:xfrm>
            <a:off x="9956800" y="2743209"/>
            <a:ext cx="8043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b="1">
                <a:solidFill>
                  <a:srgbClr val="0000FF"/>
                </a:solidFill>
                <a:latin typeface="Times New Roman" pitchFamily="18" charset="0"/>
              </a:rPr>
              <a:t>CO</a:t>
            </a:r>
            <a:r>
              <a:rPr lang="en-US" b="1" baseline="-25000">
                <a:solidFill>
                  <a:srgbClr val="0000FF"/>
                </a:solidFill>
                <a:latin typeface="Times New Roman" pitchFamily="18" charset="0"/>
              </a:rPr>
              <a:t>2</a:t>
            </a:r>
            <a:endParaRPr lang="en-US" b="1">
              <a:solidFill>
                <a:srgbClr val="0000FF"/>
              </a:solidFill>
              <a:latin typeface="Times New Roman" pitchFamily="18" charset="0"/>
            </a:endParaRPr>
          </a:p>
        </p:txBody>
      </p:sp>
      <p:sp>
        <p:nvSpPr>
          <p:cNvPr id="100380" name="Text Box 28"/>
          <p:cNvSpPr txBox="1">
            <a:spLocks noChangeArrowheads="1"/>
          </p:cNvSpPr>
          <p:nvPr/>
        </p:nvSpPr>
        <p:spPr bwMode="auto">
          <a:xfrm>
            <a:off x="8432800" y="4648209"/>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b="1">
                <a:solidFill>
                  <a:srgbClr val="FF0066"/>
                </a:solidFill>
                <a:latin typeface="Times New Roman" pitchFamily="18" charset="0"/>
              </a:rPr>
              <a:t>O</a:t>
            </a:r>
            <a:r>
              <a:rPr lang="en-US" b="1" baseline="-25000">
                <a:solidFill>
                  <a:srgbClr val="FF0066"/>
                </a:solidFill>
                <a:latin typeface="Times New Roman" pitchFamily="18" charset="0"/>
              </a:rPr>
              <a:t>2</a:t>
            </a:r>
            <a:endParaRPr lang="en-US" b="1">
              <a:solidFill>
                <a:srgbClr val="FF0066"/>
              </a:solidFill>
              <a:latin typeface="Times New Roman" pitchFamily="18" charset="0"/>
            </a:endParaRPr>
          </a:p>
        </p:txBody>
      </p:sp>
      <p:sp>
        <p:nvSpPr>
          <p:cNvPr id="100381" name="Text Box 29"/>
          <p:cNvSpPr txBox="1">
            <a:spLocks noChangeArrowheads="1"/>
          </p:cNvSpPr>
          <p:nvPr/>
        </p:nvSpPr>
        <p:spPr bwMode="auto">
          <a:xfrm>
            <a:off x="637314" y="663367"/>
            <a:ext cx="1134687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spcBef>
                <a:spcPct val="50000"/>
              </a:spcBef>
              <a:spcAft>
                <a:spcPct val="0"/>
              </a:spcAft>
            </a:pPr>
            <a:r>
              <a:rPr lang="en-US" sz="2800" b="1">
                <a:solidFill>
                  <a:srgbClr val="0000FF"/>
                </a:solidFill>
                <a:latin typeface="Times New Roman" pitchFamily="18" charset="0"/>
              </a:rPr>
              <a:t>- </a:t>
            </a:r>
            <a:r>
              <a:rPr lang="en-US" sz="2400">
                <a:solidFill>
                  <a:srgbClr val="0000FF"/>
                </a:solidFill>
                <a:latin typeface="Times New Roman" pitchFamily="18" charset="0"/>
              </a:rPr>
              <a:t>Sự trao đổi khí ở phổi và ở tế bào được thực hiện theo cơ chế khí </a:t>
            </a:r>
            <a:r>
              <a:rPr lang="en-US" b="1">
                <a:solidFill>
                  <a:srgbClr val="FF0000"/>
                </a:solidFill>
              </a:rPr>
              <a:t>O2, CO2</a:t>
            </a:r>
            <a:r>
              <a:rPr lang="en-US">
                <a:solidFill>
                  <a:srgbClr val="000000"/>
                </a:solidFill>
              </a:rPr>
              <a:t> </a:t>
            </a:r>
            <a:r>
              <a:rPr lang="en-US" sz="2400">
                <a:solidFill>
                  <a:srgbClr val="0000FF"/>
                </a:solidFill>
                <a:latin typeface="Times New Roman" pitchFamily="18" charset="0"/>
              </a:rPr>
              <a:t>khuếch tán từ nơi có nồng độ cao đến nơi có nồng độ thấp.</a:t>
            </a:r>
          </a:p>
        </p:txBody>
      </p:sp>
      <p:sp>
        <p:nvSpPr>
          <p:cNvPr id="16" name="TextBox 15"/>
          <p:cNvSpPr txBox="1"/>
          <p:nvPr/>
        </p:nvSpPr>
        <p:spPr>
          <a:xfrm>
            <a:off x="637309" y="201700"/>
            <a:ext cx="4064574" cy="461665"/>
          </a:xfrm>
          <a:prstGeom prst="rect">
            <a:avLst/>
          </a:prstGeom>
          <a:noFill/>
        </p:spPr>
        <p:txBody>
          <a:bodyPr wrap="none" rtlCol="0">
            <a:spAutoFit/>
          </a:bodyPr>
          <a:lstStyle/>
          <a:p>
            <a:r>
              <a:rPr lang="en-US" sz="2400" i="1">
                <a:solidFill>
                  <a:srgbClr val="000000"/>
                </a:solidFill>
                <a:latin typeface="Times New Roman" pitchFamily="18" charset="0"/>
                <a:cs typeface="Times New Roman" pitchFamily="18" charset="0"/>
              </a:rPr>
              <a:t>b. Trao đổi khí ở phổi và tế bào</a:t>
            </a:r>
          </a:p>
        </p:txBody>
      </p:sp>
    </p:spTree>
    <p:extLst>
      <p:ext uri="{BB962C8B-B14F-4D97-AF65-F5344CB8AC3E}">
        <p14:creationId xmlns:p14="http://schemas.microsoft.com/office/powerpoint/2010/main" val="3270091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0361"/>
                                        </p:tgtEl>
                                        <p:attrNameLst>
                                          <p:attrName>style.visibility</p:attrName>
                                        </p:attrNameLst>
                                      </p:cBhvr>
                                      <p:to>
                                        <p:strVal val="visible"/>
                                      </p:to>
                                    </p:set>
                                    <p:anim calcmode="lin" valueType="num">
                                      <p:cBhvr>
                                        <p:cTn id="7" dur="500" fill="hold"/>
                                        <p:tgtEl>
                                          <p:spTgt spid="100361"/>
                                        </p:tgtEl>
                                        <p:attrNameLst>
                                          <p:attrName>ppt_w</p:attrName>
                                        </p:attrNameLst>
                                      </p:cBhvr>
                                      <p:tavLst>
                                        <p:tav tm="0">
                                          <p:val>
                                            <p:fltVal val="0"/>
                                          </p:val>
                                        </p:tav>
                                        <p:tav tm="100000">
                                          <p:val>
                                            <p:strVal val="#ppt_w"/>
                                          </p:val>
                                        </p:tav>
                                      </p:tavLst>
                                    </p:anim>
                                    <p:anim calcmode="lin" valueType="num">
                                      <p:cBhvr>
                                        <p:cTn id="8" dur="500" fill="hold"/>
                                        <p:tgtEl>
                                          <p:spTgt spid="10036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8" fill="hold" nodeType="clickEffect">
                                  <p:stCondLst>
                                    <p:cond delay="0"/>
                                  </p:stCondLst>
                                  <p:childTnLst>
                                    <p:set>
                                      <p:cBhvr>
                                        <p:cTn id="12" dur="1" fill="hold">
                                          <p:stCondLst>
                                            <p:cond delay="0"/>
                                          </p:stCondLst>
                                        </p:cTn>
                                        <p:tgtEl>
                                          <p:spTgt spid="100367"/>
                                        </p:tgtEl>
                                        <p:attrNameLst>
                                          <p:attrName>style.visibility</p:attrName>
                                        </p:attrNameLst>
                                      </p:cBhvr>
                                      <p:to>
                                        <p:strVal val="visible"/>
                                      </p:to>
                                    </p:set>
                                    <p:animEffect transition="in" filter="wheel(8)">
                                      <p:cBhvr>
                                        <p:cTn id="13" dur="500"/>
                                        <p:tgtEl>
                                          <p:spTgt spid="100367"/>
                                        </p:tgtEl>
                                      </p:cBhvr>
                                    </p:animEffect>
                                  </p:childTnLst>
                                </p:cTn>
                              </p:par>
                              <p:par>
                                <p:cTn id="14" presetID="51" presetClass="path" presetSubtype="0" repeatCount="indefinite" accel="50000" decel="50000" fill="hold" nodeType="withEffect">
                                  <p:stCondLst>
                                    <p:cond delay="0"/>
                                  </p:stCondLst>
                                  <p:childTnLst>
                                    <p:animMotion origin="layout" path="M -0.00174 -0.0007 L -0.04775 0.01873 C -0.05539 0.0222 -0.06875 0.03099 -0.08212 0.04047 C -0.09757 0.05134 -0.10921 0.06059 -0.11719 0.06915 L -0.15365 0.10777 " pathEditMode="relative" rAng="3711587" ptsTypes="FffFF">
                                      <p:cBhvr>
                                        <p:cTn id="15" dur="2000" fill="hold"/>
                                        <p:tgtEl>
                                          <p:spTgt spid="100367"/>
                                        </p:tgtEl>
                                        <p:attrNameLst>
                                          <p:attrName>ppt_x</p:attrName>
                                          <p:attrName>ppt_y</p:attrName>
                                        </p:attrNameLst>
                                      </p:cBhvr>
                                      <p:rCtr x="-7847" y="4787"/>
                                    </p:animMotion>
                                  </p:childTnLst>
                                </p:cTn>
                              </p:par>
                              <p:par>
                                <p:cTn id="16" presetID="21" presetClass="entr" presetSubtype="8" fill="hold" nodeType="withEffect">
                                  <p:stCondLst>
                                    <p:cond delay="0"/>
                                  </p:stCondLst>
                                  <p:childTnLst>
                                    <p:set>
                                      <p:cBhvr>
                                        <p:cTn id="17" dur="1" fill="hold">
                                          <p:stCondLst>
                                            <p:cond delay="0"/>
                                          </p:stCondLst>
                                        </p:cTn>
                                        <p:tgtEl>
                                          <p:spTgt spid="100368"/>
                                        </p:tgtEl>
                                        <p:attrNameLst>
                                          <p:attrName>style.visibility</p:attrName>
                                        </p:attrNameLst>
                                      </p:cBhvr>
                                      <p:to>
                                        <p:strVal val="visible"/>
                                      </p:to>
                                    </p:set>
                                    <p:animEffect transition="in" filter="wheel(8)">
                                      <p:cBhvr>
                                        <p:cTn id="18" dur="500"/>
                                        <p:tgtEl>
                                          <p:spTgt spid="100368"/>
                                        </p:tgtEl>
                                      </p:cBhvr>
                                    </p:animEffect>
                                  </p:childTnLst>
                                </p:cTn>
                              </p:par>
                              <p:par>
                                <p:cTn id="19" presetID="37" presetClass="path" presetSubtype="0" repeatCount="indefinite" accel="50000" decel="50000" fill="hold" nodeType="withEffect">
                                  <p:stCondLst>
                                    <p:cond delay="0"/>
                                  </p:stCondLst>
                                  <p:childTnLst>
                                    <p:animMotion origin="layout" path="M -4.44444E-6 5.08788E-7 L 0.05834 -0.00809 C 0.07066 -0.00995 0.08681 -0.01596 0.1033 -0.02822 C 0.12084 -0.04093 0.13386 -0.05365 0.14132 -0.06707 L 0.17865 -0.1272 " pathEditMode="relative" rAng="-1684520" ptsTypes="FffFF">
                                      <p:cBhvr>
                                        <p:cTn id="20" dur="2000" fill="hold"/>
                                        <p:tgtEl>
                                          <p:spTgt spid="100368"/>
                                        </p:tgtEl>
                                        <p:attrNameLst>
                                          <p:attrName>ppt_x</p:attrName>
                                          <p:attrName>ppt_y</p:attrName>
                                        </p:attrNameLst>
                                      </p:cBhvr>
                                      <p:rCtr x="9635" y="-4579"/>
                                    </p:animMotion>
                                  </p:childTnLst>
                                </p:cTn>
                              </p:par>
                              <p:par>
                                <p:cTn id="21" presetID="21" presetClass="entr" presetSubtype="8" fill="hold" nodeType="withEffect">
                                  <p:stCondLst>
                                    <p:cond delay="0"/>
                                  </p:stCondLst>
                                  <p:childTnLst>
                                    <p:set>
                                      <p:cBhvr>
                                        <p:cTn id="22" dur="1" fill="hold">
                                          <p:stCondLst>
                                            <p:cond delay="0"/>
                                          </p:stCondLst>
                                        </p:cTn>
                                        <p:tgtEl>
                                          <p:spTgt spid="100371"/>
                                        </p:tgtEl>
                                        <p:attrNameLst>
                                          <p:attrName>style.visibility</p:attrName>
                                        </p:attrNameLst>
                                      </p:cBhvr>
                                      <p:to>
                                        <p:strVal val="visible"/>
                                      </p:to>
                                    </p:set>
                                    <p:animEffect transition="in" filter="wheel(8)">
                                      <p:cBhvr>
                                        <p:cTn id="23" dur="500"/>
                                        <p:tgtEl>
                                          <p:spTgt spid="100371"/>
                                        </p:tgtEl>
                                      </p:cBhvr>
                                    </p:animEffect>
                                  </p:childTnLst>
                                </p:cTn>
                              </p:par>
                              <p:par>
                                <p:cTn id="24" presetID="37" presetClass="path" presetSubtype="0" repeatCount="indefinite" accel="50000" decel="50000" fill="hold" nodeType="withEffect">
                                  <p:stCondLst>
                                    <p:cond delay="0"/>
                                  </p:stCondLst>
                                  <p:childTnLst>
                                    <p:animMotion origin="layout" path="M -0.03003 0.01202 L -0.06458 0.06683 C -0.07205 0.07909 -0.08368 0.0925 -0.09878 0.10337 C -0.11597 0.11609 -0.12864 0.12234 -0.14097 0.12627 L -0.19305 0.13922 " pathEditMode="relative" rAng="-1822384" ptsTypes="FffFF">
                                      <p:cBhvr>
                                        <p:cTn id="25" dur="2000" fill="hold"/>
                                        <p:tgtEl>
                                          <p:spTgt spid="100371"/>
                                        </p:tgtEl>
                                        <p:attrNameLst>
                                          <p:attrName>ppt_x</p:attrName>
                                          <p:attrName>ppt_y</p:attrName>
                                        </p:attrNameLst>
                                      </p:cBhvr>
                                      <p:rCtr x="-7517" y="7794"/>
                                    </p:animMotion>
                                  </p:childTnLst>
                                </p:cTn>
                              </p:par>
                              <p:par>
                                <p:cTn id="26" presetID="21" presetClass="entr" presetSubtype="8" fill="hold" grpId="0" nodeType="withEffect">
                                  <p:stCondLst>
                                    <p:cond delay="0"/>
                                  </p:stCondLst>
                                  <p:childTnLst>
                                    <p:set>
                                      <p:cBhvr>
                                        <p:cTn id="27" dur="1" fill="hold">
                                          <p:stCondLst>
                                            <p:cond delay="0"/>
                                          </p:stCondLst>
                                        </p:cTn>
                                        <p:tgtEl>
                                          <p:spTgt spid="100380"/>
                                        </p:tgtEl>
                                        <p:attrNameLst>
                                          <p:attrName>style.visibility</p:attrName>
                                        </p:attrNameLst>
                                      </p:cBhvr>
                                      <p:to>
                                        <p:strVal val="visible"/>
                                      </p:to>
                                    </p:set>
                                    <p:animEffect transition="in" filter="wheel(8)">
                                      <p:cBhvr>
                                        <p:cTn id="28" dur="500"/>
                                        <p:tgtEl>
                                          <p:spTgt spid="100380"/>
                                        </p:tgtEl>
                                      </p:cBhvr>
                                    </p:animEffect>
                                  </p:childTnLst>
                                </p:cTn>
                              </p:par>
                              <p:par>
                                <p:cTn id="29" presetID="44" presetClass="path" presetSubtype="0" repeatCount="indefinite" accel="50000" decel="50000" fill="hold" grpId="1" nodeType="withEffect">
                                  <p:stCondLst>
                                    <p:cond delay="0"/>
                                  </p:stCondLst>
                                  <p:childTnLst>
                                    <p:animMotion origin="layout" path="M 1.11111E-6 8.32562E-8 L 0.04566 -0.05042 C 0.05503 -0.06129 0.07135 -0.06961 0.08941 -0.07447 C 0.10764 -0.08164 0.1243 -0.08696 0.1368 -0.08418 L 0.19739 -0.07239 " pathEditMode="relative" rAng="-900066" ptsTypes="FffFF">
                                      <p:cBhvr>
                                        <p:cTn id="30" dur="2000" fill="hold"/>
                                        <p:tgtEl>
                                          <p:spTgt spid="100380"/>
                                        </p:tgtEl>
                                        <p:attrNameLst>
                                          <p:attrName>ppt_x</p:attrName>
                                          <p:attrName>ppt_y</p:attrName>
                                        </p:attrNameLst>
                                      </p:cBhvr>
                                      <p:rCtr x="9462" y="-5597"/>
                                    </p:animMotion>
                                  </p:childTnLst>
                                </p:cTn>
                              </p:par>
                              <p:par>
                                <p:cTn id="31" presetID="24" presetClass="entr" presetSubtype="0" fill="hold" nodeType="withEffect">
                                  <p:stCondLst>
                                    <p:cond delay="0"/>
                                  </p:stCondLst>
                                  <p:childTnLst>
                                    <p:set>
                                      <p:cBhvr>
                                        <p:cTn id="32" dur="1" fill="hold">
                                          <p:stCondLst>
                                            <p:cond delay="0"/>
                                          </p:stCondLst>
                                        </p:cTn>
                                        <p:tgtEl>
                                          <p:spTgt spid="28750"/>
                                        </p:tgtEl>
                                        <p:attrNameLst>
                                          <p:attrName>style.visibility</p:attrName>
                                        </p:attrNameLst>
                                      </p:cBhvr>
                                      <p:to>
                                        <p:strVal val="visible"/>
                                      </p:to>
                                    </p:set>
                                    <p:anim to="" calcmode="lin" valueType="num">
                                      <p:cBhvr>
                                        <p:cTn id="33" dur="1" fill="hold"/>
                                        <p:tgtEl>
                                          <p:spTgt spid="28750"/>
                                        </p:tgtEl>
                                        <p:attrNameLst>
                                          <p:attrName/>
                                        </p:attrNameLst>
                                      </p:cBhvr>
                                    </p:anim>
                                  </p:childTnLst>
                                </p:cTn>
                              </p:par>
                              <p:par>
                                <p:cTn id="34" presetID="16" presetClass="exit" presetSubtype="26" fill="hold" nodeType="withEffect">
                                  <p:stCondLst>
                                    <p:cond delay="0"/>
                                  </p:stCondLst>
                                  <p:childTnLst>
                                    <p:animEffect transition="out" filter="barn(inHorizontal)">
                                      <p:cBhvr>
                                        <p:cTn id="35" dur="500"/>
                                        <p:tgtEl>
                                          <p:spTgt spid="28750"/>
                                        </p:tgtEl>
                                      </p:cBhvr>
                                    </p:animEffect>
                                    <p:set>
                                      <p:cBhvr>
                                        <p:cTn id="36" dur="1" fill="hold">
                                          <p:stCondLst>
                                            <p:cond delay="499"/>
                                          </p:stCondLst>
                                        </p:cTn>
                                        <p:tgtEl>
                                          <p:spTgt spid="2875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00381">
                                            <p:txEl>
                                              <p:pRg st="0" end="0"/>
                                            </p:txEl>
                                          </p:spTgt>
                                        </p:tgtEl>
                                        <p:attrNameLst>
                                          <p:attrName>style.visibility</p:attrName>
                                        </p:attrNameLst>
                                      </p:cBhvr>
                                      <p:to>
                                        <p:strVal val="visible"/>
                                      </p:to>
                                    </p:set>
                                    <p:animEffect transition="in" filter="box(in)">
                                      <p:cBhvr>
                                        <p:cTn id="47" dur="500"/>
                                        <p:tgtEl>
                                          <p:spTgt spid="1003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0" grpId="0"/>
      <p:bldP spid="10038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 Cấu tạo và chức năng của hệ hô hấp</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13" name="TextBox 29"/>
          <p:cNvSpPr txBox="1"/>
          <p:nvPr/>
        </p:nvSpPr>
        <p:spPr>
          <a:xfrm>
            <a:off x="462280" y="1497455"/>
            <a:ext cx="6960181" cy="523220"/>
          </a:xfrm>
          <a:prstGeom prst="rect">
            <a:avLst/>
          </a:prstGeom>
          <a:noFill/>
        </p:spPr>
        <p:txBody>
          <a:bodyPr wrap="square" rtlCol="0">
            <a:spAutoFit/>
          </a:bodyPr>
          <a:lstStyle/>
          <a:p>
            <a:r>
              <a:rPr lang="en-US" altLang="en-US" sz="2800" b="1">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rPr>
              <a:t>2. Chức năng của hệ hô hấp</a:t>
            </a:r>
            <a:endParaRPr lang="vi-VN" altLang="en-US" sz="2800" b="1" dirty="0">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89" t="30556" r="20016" b="35316"/>
          <a:stretch/>
        </p:blipFill>
        <p:spPr bwMode="auto">
          <a:xfrm>
            <a:off x="5442725" y="1872350"/>
            <a:ext cx="5980023" cy="433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3707" y="2583687"/>
            <a:ext cx="3759199" cy="3416320"/>
          </a:xfrm>
          <a:prstGeom prst="rect">
            <a:avLst/>
          </a:prstGeom>
          <a:noFill/>
        </p:spPr>
        <p:txBody>
          <a:bodyPr wrap="square" rtlCol="0">
            <a:spAutoFit/>
          </a:bodyPr>
          <a:lstStyle/>
          <a:p>
            <a:r>
              <a:rPr lang="vi-VN" sz="2400">
                <a:solidFill>
                  <a:srgbClr val="000000"/>
                </a:solidFill>
                <a:latin typeface="Times New Roman" pitchFamily="18" charset="0"/>
                <a:cs typeface="Times New Roman" pitchFamily="18" charset="0"/>
              </a:rPr>
              <a:t>- Đường dẫn khí có chức năng dẫn khí ra vào phổi, ngăn bụi, làm ẩm không khí vào phổi và bảo vệ phổi khỏi tác nhân có hại.</a:t>
            </a:r>
          </a:p>
          <a:p>
            <a:r>
              <a:rPr lang="vi-VN" sz="2400">
                <a:solidFill>
                  <a:srgbClr val="000000"/>
                </a:solidFill>
                <a:latin typeface="Times New Roman" pitchFamily="18" charset="0"/>
                <a:cs typeface="Times New Roman" pitchFamily="18" charset="0"/>
              </a:rPr>
              <a:t>- Phổi: thực hiện chức năng trao đổi khí giữa môi trường ngoài và máu trong mao mạch phổi.</a:t>
            </a:r>
          </a:p>
        </p:txBody>
      </p:sp>
      <p:pic>
        <p:nvPicPr>
          <p:cNvPr id="8" name="Picture 7"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358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bwMode="auto">
          <a:xfrm>
            <a:off x="610355" y="2200787"/>
            <a:ext cx="4494647" cy="3368743"/>
          </a:xfrm>
          <a:prstGeom prst="cloudCallout">
            <a:avLst/>
          </a:prstGeom>
          <a:solidFill>
            <a:srgbClr val="AEC8FF"/>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baseline="0">
                <a:ln>
                  <a:noFill/>
                </a:ln>
                <a:solidFill>
                  <a:schemeClr val="tx1"/>
                </a:solidFill>
                <a:effectLst/>
                <a:latin typeface="Times New Roman" pitchFamily="18" charset="0"/>
                <a:ea typeface="SimSun" panose="02010600030101010101" pitchFamily="2" charset="-122"/>
                <a:cs typeface="Times New Roman" pitchFamily="18" charset="0"/>
              </a:rPr>
              <a:t>Chức</a:t>
            </a:r>
            <a:r>
              <a:rPr kumimoji="0" lang="en-US" sz="2800" b="0" i="0" u="none" strike="noStrike" cap="none" normalizeH="0">
                <a:ln>
                  <a:noFill/>
                </a:ln>
                <a:solidFill>
                  <a:schemeClr val="tx1"/>
                </a:solidFill>
                <a:effectLst/>
                <a:latin typeface="Times New Roman" pitchFamily="18" charset="0"/>
                <a:ea typeface="SimSun" panose="02010600030101010101" pitchFamily="2" charset="-122"/>
                <a:cs typeface="Times New Roman" pitchFamily="18" charset="0"/>
              </a:rPr>
              <a:t> năng của </a:t>
            </a:r>
          </a:p>
          <a:p>
            <a:pPr marL="0" marR="0" indent="0" algn="l"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a:ln>
                  <a:noFill/>
                </a:ln>
                <a:solidFill>
                  <a:schemeClr val="tx1"/>
                </a:solidFill>
                <a:effectLst/>
                <a:latin typeface="Times New Roman" pitchFamily="18" charset="0"/>
                <a:ea typeface="SimSun" panose="02010600030101010101" pitchFamily="2" charset="-122"/>
                <a:cs typeface="Times New Roman" pitchFamily="18" charset="0"/>
              </a:rPr>
              <a:t>hệ hô hấp là gì?</a:t>
            </a:r>
            <a:endParaRPr kumimoji="0" lang="en-US" sz="2800" b="0" i="0" u="none" strike="noStrike" cap="none" normalizeH="0" baseline="0">
              <a:ln>
                <a:noFill/>
              </a:ln>
              <a:solidFill>
                <a:schemeClr val="tx1"/>
              </a:solidFill>
              <a:effectLst/>
              <a:latin typeface="Times New Roman" pitchFamily="18" charset="0"/>
              <a:ea typeface="SimSun" panose="02010600030101010101" pitchFamily="2" charset="-122"/>
              <a:cs typeface="Times New Roman" pitchFamily="18" charset="0"/>
            </a:endParaRPr>
          </a:p>
        </p:txBody>
      </p:sp>
    </p:spTree>
    <p:extLst>
      <p:ext uri="{BB962C8B-B14F-4D97-AF65-F5344CB8AC3E}">
        <p14:creationId xmlns:p14="http://schemas.microsoft.com/office/powerpoint/2010/main" val="11433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II. Một số bệnh về phổi, đường hô hấp</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2" name="TextBox 1"/>
          <p:cNvSpPr txBox="1"/>
          <p:nvPr/>
        </p:nvSpPr>
        <p:spPr>
          <a:xfrm>
            <a:off x="1064303" y="1768287"/>
            <a:ext cx="9983448" cy="1384995"/>
          </a:xfrm>
          <a:prstGeom prst="rect">
            <a:avLst/>
          </a:prstGeom>
          <a:noFill/>
        </p:spPr>
        <p:txBody>
          <a:bodyPr wrap="square" rtlCol="0">
            <a:spAutoFit/>
          </a:bodyPr>
          <a:lstStyle/>
          <a:p>
            <a:r>
              <a:rPr lang="en-US" sz="2800">
                <a:latin typeface="Times New Roman" pitchFamily="18" charset="0"/>
                <a:cs typeface="Times New Roman" pitchFamily="18" charset="0"/>
              </a:rPr>
              <a:t>Y</a:t>
            </a:r>
            <a:r>
              <a:rPr lang="vi-VN" sz="2800">
                <a:latin typeface="Times New Roman" pitchFamily="18" charset="0"/>
                <a:cs typeface="Times New Roman" pitchFamily="18" charset="0"/>
              </a:rPr>
              <a:t>êu cầu nhóm HS </a:t>
            </a:r>
            <a:r>
              <a:rPr lang="en-US" sz="2800">
                <a:latin typeface="Times New Roman" pitchFamily="18" charset="0"/>
                <a:cs typeface="Times New Roman" pitchFamily="18" charset="0"/>
              </a:rPr>
              <a:t>trình bày sản phẩm của nhóm </a:t>
            </a:r>
            <a:r>
              <a:rPr lang="vi-VN" sz="2800">
                <a:latin typeface="Times New Roman" pitchFamily="18" charset="0"/>
                <a:cs typeface="Times New Roman" pitchFamily="18" charset="0"/>
              </a:rPr>
              <a:t>về nguyên nhân, triệu chứng và biện pháp phòng chống một số bệnh </a:t>
            </a:r>
            <a:r>
              <a:rPr lang="en-US" sz="2800">
                <a:latin typeface="Times New Roman" pitchFamily="18" charset="0"/>
                <a:cs typeface="Times New Roman" pitchFamily="18" charset="0"/>
              </a:rPr>
              <a:t>về phổi, đường hô hấp (</a:t>
            </a:r>
            <a:r>
              <a:rPr lang="vi-VN" sz="2800">
                <a:latin typeface="Times New Roman" pitchFamily="18" charset="0"/>
                <a:cs typeface="Times New Roman" pitchFamily="18" charset="0"/>
              </a:rPr>
              <a:t>viêm đường hô hấp, viêm phổi, lao phổi</a:t>
            </a:r>
            <a:r>
              <a:rPr lang="en-US" sz="2800">
                <a:latin typeface="Times New Roman" pitchFamily="18" charset="0"/>
                <a:cs typeface="Times New Roman" pitchFamily="18" charset="0"/>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829" y="3672596"/>
            <a:ext cx="3222715" cy="250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303" y="3327807"/>
            <a:ext cx="5087424" cy="31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93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II. Một số bệnh về phổi, đường hô hấp</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13" name="TextBox 29"/>
          <p:cNvSpPr txBox="1"/>
          <p:nvPr/>
        </p:nvSpPr>
        <p:spPr>
          <a:xfrm>
            <a:off x="462280" y="1497455"/>
            <a:ext cx="6960181" cy="523220"/>
          </a:xfrm>
          <a:prstGeom prst="rect">
            <a:avLst/>
          </a:prstGeom>
          <a:noFill/>
        </p:spPr>
        <p:txBody>
          <a:bodyPr wrap="square" rtlCol="0">
            <a:spAutoFit/>
          </a:bodyPr>
          <a:lstStyle/>
          <a:p>
            <a:r>
              <a:rPr lang="en-US" altLang="en-US" sz="2800" b="1">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rPr>
              <a:t>1. Viêm đường hô hấp</a:t>
            </a:r>
            <a:endParaRPr lang="vi-VN" altLang="en-US" sz="2800" b="1" dirty="0">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3" name="TextBox 2"/>
          <p:cNvSpPr txBox="1"/>
          <p:nvPr/>
        </p:nvSpPr>
        <p:spPr>
          <a:xfrm>
            <a:off x="594431" y="1974072"/>
            <a:ext cx="10740441" cy="1200329"/>
          </a:xfrm>
          <a:prstGeom prst="rect">
            <a:avLst/>
          </a:prstGeom>
          <a:noFill/>
        </p:spPr>
        <p:txBody>
          <a:bodyPr wrap="none" rtlCol="0">
            <a:spAutoFit/>
          </a:bodyPr>
          <a:lstStyle/>
          <a:p>
            <a:r>
              <a:rPr lang="vi-VN" sz="2400">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Nguyên nhân: Không khí bị ô nhiễm, có chứa vi sinh vật hoặc các chất có hại</a:t>
            </a:r>
          </a:p>
          <a:p>
            <a:r>
              <a:rPr lang="vi-VN" sz="2400">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Triệu chứng: ho nhiều, ho có đờm, có thể sốt, nhức đầu, mệt mỏi, tức ngực,...</a:t>
            </a:r>
          </a:p>
          <a:p>
            <a:r>
              <a:rPr lang="vi-VN" sz="2400">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Biện pháp: trồng nhiều cây xanh, đeo khẩu trang khi đi đến nơi có nhiều khói bụi,…</a:t>
            </a:r>
          </a:p>
        </p:txBody>
      </p:sp>
      <p:sp>
        <p:nvSpPr>
          <p:cNvPr id="6" name="TextBox 29"/>
          <p:cNvSpPr txBox="1"/>
          <p:nvPr/>
        </p:nvSpPr>
        <p:spPr>
          <a:xfrm>
            <a:off x="494760" y="3564135"/>
            <a:ext cx="6960181" cy="523220"/>
          </a:xfrm>
          <a:prstGeom prst="rect">
            <a:avLst/>
          </a:prstGeom>
          <a:noFill/>
        </p:spPr>
        <p:txBody>
          <a:bodyPr wrap="square" rtlCol="0">
            <a:spAutoFit/>
          </a:bodyPr>
          <a:lstStyle/>
          <a:p>
            <a:r>
              <a:rPr lang="en-US" altLang="en-US" sz="2800" b="1">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rPr>
              <a:t>2. Viêm phổi</a:t>
            </a:r>
            <a:endParaRPr lang="vi-VN" altLang="en-US" sz="2800" b="1" dirty="0">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8" name="TextBox 7"/>
          <p:cNvSpPr txBox="1"/>
          <p:nvPr/>
        </p:nvSpPr>
        <p:spPr>
          <a:xfrm>
            <a:off x="639401" y="4326180"/>
            <a:ext cx="10847457" cy="1200329"/>
          </a:xfrm>
          <a:prstGeom prst="rect">
            <a:avLst/>
          </a:prstGeom>
          <a:noFill/>
        </p:spPr>
        <p:txBody>
          <a:bodyPr wrap="none" rtlCol="0">
            <a:spAutoFit/>
          </a:bodyPr>
          <a:lstStyle/>
          <a:p>
            <a:r>
              <a:rPr lang="vi-VN" sz="2400">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Nguyên nhân: virus, vi khuẩn, nấm, hóa chất trong không khí xâm nhập vào phổi.</a:t>
            </a:r>
          </a:p>
          <a:p>
            <a:r>
              <a:rPr lang="vi-VN" sz="2400">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Triệu chứng: đau ngực, ho, mệt mỏi, sốt, đổ mồ hôi và ớn lạnh, buồn nôn, khó thở,....</a:t>
            </a:r>
          </a:p>
          <a:p>
            <a:r>
              <a:rPr lang="vi-VN" sz="2400">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Biện pháp: chống ô nhiễm không khí, luyện tập TDTT,...</a:t>
            </a:r>
          </a:p>
        </p:txBody>
      </p:sp>
    </p:spTree>
    <p:extLst>
      <p:ext uri="{BB962C8B-B14F-4D97-AF65-F5344CB8AC3E}">
        <p14:creationId xmlns:p14="http://schemas.microsoft.com/office/powerpoint/2010/main" val="321263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76807" y="2332176"/>
            <a:ext cx="10780612" cy="2308324"/>
          </a:xfrm>
          <a:prstGeom prst="rect">
            <a:avLst/>
          </a:prstGeom>
          <a:noFill/>
        </p:spPr>
        <p:txBody>
          <a:bodyPr wrap="square" rtlCol="0">
            <a:spAutoFit/>
          </a:bodyPr>
          <a:lstStyle/>
          <a:p>
            <a:r>
              <a:rPr lang="vi-VN" sz="2400">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Nguyên nhân: do vi khuẩn Mycobacterium tuberculosis xâm nhập vào phổi, phá hủy các mô và mạch máu trong phổi.</a:t>
            </a:r>
          </a:p>
          <a:p>
            <a:r>
              <a:rPr lang="vi-VN" sz="2400">
                <a:solidFill>
                  <a:srgbClr val="000000"/>
                </a:solidFill>
                <a:latin typeface="Times New Roman" pitchFamily="18" charset="0"/>
                <a:cs typeface="Times New Roman" pitchFamily="18" charset="0"/>
              </a:rPr>
              <a:t>- Triệu chứng: đau ngực, ho khạc kéo dài, có thể ho khạc ra máu, sốt nhẹ về chiều, đổ mồ hôi, sút cân, kém ăn, mệt mỏi,...</a:t>
            </a:r>
          </a:p>
          <a:p>
            <a:r>
              <a:rPr lang="vi-VN" sz="2400">
                <a:solidFill>
                  <a:srgbClr val="000000"/>
                </a:solidFill>
                <a:latin typeface="Times New Roman" pitchFamily="18" charset="0"/>
                <a:cs typeface="Times New Roman" pitchFamily="18" charset="0"/>
              </a:rPr>
              <a:t>- Biện pháp: Giữ gìn vệ sinh hệ hô hấp, chống ô nhiễm không khí, luyện tập thể dục để tăng cường sức khỏe,…</a:t>
            </a:r>
          </a:p>
        </p:txBody>
      </p:sp>
      <p:sp>
        <p:nvSpPr>
          <p:cNvPr id="24" name="TextBox 29"/>
          <p:cNvSpPr txBox="1"/>
          <p:nvPr/>
        </p:nvSpPr>
        <p:spPr>
          <a:xfrm>
            <a:off x="596924" y="1644066"/>
            <a:ext cx="6960181" cy="523220"/>
          </a:xfrm>
          <a:prstGeom prst="rect">
            <a:avLst/>
          </a:prstGeom>
          <a:noFill/>
        </p:spPr>
        <p:txBody>
          <a:bodyPr wrap="square" rtlCol="0">
            <a:spAutoFit/>
          </a:bodyPr>
          <a:lstStyle/>
          <a:p>
            <a:r>
              <a:rPr lang="en-US" altLang="en-US" sz="2800" b="1">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rPr>
              <a:t>3. Lao phổi</a:t>
            </a:r>
            <a:endParaRPr lang="vi-VN" altLang="en-US" sz="2800" b="1" dirty="0">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26" name="TextBox 25"/>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27"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II. Một số bệnh về phổi, đường hô hấp</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III. Thuốc lá và tác hại của khói thuốc lá</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3" name="TextBox 2"/>
          <p:cNvSpPr txBox="1"/>
          <p:nvPr/>
        </p:nvSpPr>
        <p:spPr>
          <a:xfrm>
            <a:off x="594430" y="1753589"/>
            <a:ext cx="6038833" cy="461665"/>
          </a:xfrm>
          <a:prstGeom prst="rect">
            <a:avLst/>
          </a:prstGeom>
          <a:noFill/>
        </p:spPr>
        <p:txBody>
          <a:bodyPr wrap="none" rtlCol="0">
            <a:spAutoFit/>
          </a:bodyPr>
          <a:lstStyle/>
          <a:p>
            <a:r>
              <a:rPr lang="en-US" sz="2400">
                <a:solidFill>
                  <a:srgbClr val="000000"/>
                </a:solidFill>
                <a:latin typeface="Times New Roman" pitchFamily="18" charset="0"/>
                <a:cs typeface="Times New Roman" pitchFamily="18" charset="0"/>
              </a:rPr>
              <a:t>Quan sát video và cho biết tác hại của thuốc lá?</a:t>
            </a:r>
          </a:p>
        </p:txBody>
      </p:sp>
      <p:sp>
        <p:nvSpPr>
          <p:cNvPr id="2" name="Rectangle 1"/>
          <p:cNvSpPr/>
          <p:nvPr/>
        </p:nvSpPr>
        <p:spPr>
          <a:xfrm>
            <a:off x="891389" y="2494827"/>
            <a:ext cx="6491970" cy="369332"/>
          </a:xfrm>
          <a:prstGeom prst="rect">
            <a:avLst/>
          </a:prstGeom>
        </p:spPr>
        <p:txBody>
          <a:bodyPr wrap="none">
            <a:spAutoFit/>
          </a:bodyPr>
          <a:lstStyle/>
          <a:p>
            <a:r>
              <a:rPr lang="en-US"/>
              <a:t>Link video: https://www.youtube.com/watch?v=ReiBW6kWaxc</a:t>
            </a:r>
          </a:p>
        </p:txBody>
      </p:sp>
      <p:sp>
        <p:nvSpPr>
          <p:cNvPr id="4" name="TextBox 3"/>
          <p:cNvSpPr txBox="1"/>
          <p:nvPr/>
        </p:nvSpPr>
        <p:spPr>
          <a:xfrm>
            <a:off x="801449" y="3312829"/>
            <a:ext cx="5609228" cy="461665"/>
          </a:xfrm>
          <a:prstGeom prst="rect">
            <a:avLst/>
          </a:prstGeom>
          <a:noFill/>
        </p:spPr>
        <p:txBody>
          <a:bodyPr wrap="none" rtlCol="0">
            <a:spAutoFit/>
          </a:bodyPr>
          <a:lstStyle/>
          <a:p>
            <a:r>
              <a:rPr lang="en-US" sz="2400">
                <a:latin typeface="Times New Roman" pitchFamily="18" charset="0"/>
                <a:cs typeface="Times New Roman" pitchFamily="18" charset="0"/>
              </a:rPr>
              <a:t>Theo em, hút thuốc lá điện tử có hại không?</a:t>
            </a:r>
          </a:p>
        </p:txBody>
      </p:sp>
      <p:sp>
        <p:nvSpPr>
          <p:cNvPr id="5" name="Rectangle 4"/>
          <p:cNvSpPr/>
          <p:nvPr/>
        </p:nvSpPr>
        <p:spPr>
          <a:xfrm>
            <a:off x="891391" y="4248675"/>
            <a:ext cx="9565504" cy="369332"/>
          </a:xfrm>
          <a:prstGeom prst="rect">
            <a:avLst/>
          </a:prstGeom>
        </p:spPr>
        <p:txBody>
          <a:bodyPr wrap="none">
            <a:spAutoFit/>
          </a:bodyPr>
          <a:lstStyle/>
          <a:p>
            <a:r>
              <a:rPr lang="en-US"/>
              <a:t>Link video tác hại của thuốc lá điện tử: https://www.youtube.com/watch?v=WwSe8HAMEuQ</a:t>
            </a:r>
          </a:p>
        </p:txBody>
      </p:sp>
      <p:sp>
        <p:nvSpPr>
          <p:cNvPr id="6" name="Cloud Callout 5"/>
          <p:cNvSpPr/>
          <p:nvPr/>
        </p:nvSpPr>
        <p:spPr bwMode="auto">
          <a:xfrm>
            <a:off x="3216153" y="2146763"/>
            <a:ext cx="6032783" cy="3639440"/>
          </a:xfrm>
          <a:prstGeom prst="cloudCallout">
            <a:avLst/>
          </a:prstGeom>
          <a:solidFill>
            <a:srgbClr val="AEC8FF"/>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fontAlgn="base">
              <a:spcBef>
                <a:spcPct val="0"/>
              </a:spcBef>
              <a:spcAft>
                <a:spcPct val="0"/>
              </a:spcAft>
            </a:pPr>
            <a:r>
              <a:rPr lang="en-US" sz="2400">
                <a:latin typeface="Times New Roman" pitchFamily="18" charset="0"/>
                <a:ea typeface="SimSun" panose="02010600030101010101" pitchFamily="2" charset="-122"/>
                <a:cs typeface="Times New Roman" pitchFamily="18" charset="0"/>
              </a:rPr>
              <a:t>Nêu </a:t>
            </a:r>
            <a:r>
              <a:rPr lang="vi-VN" sz="2400">
                <a:latin typeface="Times New Roman" pitchFamily="18" charset="0"/>
                <a:ea typeface="SimSun" panose="02010600030101010101" pitchFamily="2" charset="-122"/>
                <a:cs typeface="Times New Roman" pitchFamily="18" charset="0"/>
              </a:rPr>
              <a:t>quan điểm của bản thân </a:t>
            </a:r>
            <a:endParaRPr lang="en-US" sz="2400">
              <a:latin typeface="Times New Roman" pitchFamily="18" charset="0"/>
              <a:ea typeface="SimSun" panose="02010600030101010101" pitchFamily="2" charset="-122"/>
              <a:cs typeface="Times New Roman" pitchFamily="18" charset="0"/>
            </a:endParaRPr>
          </a:p>
          <a:p>
            <a:pPr fontAlgn="base">
              <a:spcBef>
                <a:spcPct val="0"/>
              </a:spcBef>
              <a:spcAft>
                <a:spcPct val="0"/>
              </a:spcAft>
            </a:pPr>
            <a:r>
              <a:rPr lang="vi-VN" sz="2400">
                <a:latin typeface="Times New Roman" pitchFamily="18" charset="0"/>
                <a:ea typeface="SimSun" panose="02010600030101010101" pitchFamily="2" charset="-122"/>
                <a:cs typeface="Times New Roman" pitchFamily="18" charset="0"/>
              </a:rPr>
              <a:t>về việc nên hay không nên </a:t>
            </a:r>
            <a:endParaRPr lang="en-US" sz="2400">
              <a:latin typeface="Times New Roman" pitchFamily="18" charset="0"/>
              <a:ea typeface="SimSun" panose="02010600030101010101" pitchFamily="2" charset="-122"/>
              <a:cs typeface="Times New Roman" pitchFamily="18" charset="0"/>
            </a:endParaRPr>
          </a:p>
          <a:p>
            <a:pPr fontAlgn="base">
              <a:spcBef>
                <a:spcPct val="0"/>
              </a:spcBef>
              <a:spcAft>
                <a:spcPct val="0"/>
              </a:spcAft>
            </a:pPr>
            <a:r>
              <a:rPr lang="vi-VN" sz="2400">
                <a:latin typeface="Times New Roman" pitchFamily="18" charset="0"/>
                <a:ea typeface="SimSun" panose="02010600030101010101" pitchFamily="2" charset="-122"/>
                <a:cs typeface="Times New Roman" pitchFamily="18" charset="0"/>
              </a:rPr>
              <a:t>hút thuốc lá và kinh doanh thuốc lá?</a:t>
            </a:r>
          </a:p>
        </p:txBody>
      </p:sp>
    </p:spTree>
    <p:extLst>
      <p:ext uri="{BB962C8B-B14F-4D97-AF65-F5344CB8AC3E}">
        <p14:creationId xmlns:p14="http://schemas.microsoft.com/office/powerpoint/2010/main" val="32086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III. Thuốc lá và tác hại của khói thuốc lá</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3" name="TextBox 2"/>
          <p:cNvSpPr txBox="1"/>
          <p:nvPr/>
        </p:nvSpPr>
        <p:spPr>
          <a:xfrm>
            <a:off x="879237" y="2038404"/>
            <a:ext cx="8744448" cy="830997"/>
          </a:xfrm>
          <a:prstGeom prst="rect">
            <a:avLst/>
          </a:prstGeom>
          <a:noFill/>
        </p:spPr>
        <p:txBody>
          <a:bodyPr wrap="square" rtlCol="0">
            <a:spAutoFit/>
          </a:bodyPr>
          <a:lstStyle/>
          <a:p>
            <a:r>
              <a:rPr lang="vi-VN" sz="2400">
                <a:solidFill>
                  <a:srgbClr val="000000"/>
                </a:solidFill>
                <a:latin typeface="Times New Roman" pitchFamily="18" charset="0"/>
                <a:cs typeface="Times New Roman" pitchFamily="18" charset="0"/>
              </a:rPr>
              <a:t>Khói thuốc lá chứa nhiều chất độc có hại cho hệ hô hấp như khí CO, khí NOx, nicotin,…</a:t>
            </a:r>
            <a:endParaRPr lang="en-US" sz="2400">
              <a:solidFill>
                <a:srgbClr val="000000"/>
              </a:solidFill>
              <a:latin typeface="Times New Roman" pitchFamily="18" charset="0"/>
              <a:cs typeface="Times New Roman" pitchFamily="18" charset="0"/>
            </a:endParaRPr>
          </a:p>
        </p:txBody>
      </p:sp>
      <p:pic>
        <p:nvPicPr>
          <p:cNvPr id="10" name="Picture 9"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5364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63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9508677"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IV. Thực hành: Hô hấp nhân tạo, cấp cứu người đuối nước</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3" name="TextBox 2"/>
          <p:cNvSpPr txBox="1"/>
          <p:nvPr/>
        </p:nvSpPr>
        <p:spPr>
          <a:xfrm>
            <a:off x="879237" y="1738599"/>
            <a:ext cx="8744448" cy="461665"/>
          </a:xfrm>
          <a:prstGeom prst="rect">
            <a:avLst/>
          </a:prstGeom>
          <a:noFill/>
        </p:spPr>
        <p:txBody>
          <a:bodyPr wrap="square" rtlCol="0">
            <a:spAutoFit/>
          </a:bodyPr>
          <a:lstStyle/>
          <a:p>
            <a:r>
              <a:rPr lang="en-US" sz="2400">
                <a:solidFill>
                  <a:srgbClr val="000000"/>
                </a:solidFill>
                <a:latin typeface="Times New Roman" pitchFamily="18" charset="0"/>
                <a:cs typeface="Times New Roman" pitchFamily="18" charset="0"/>
              </a:rPr>
              <a:t>Có mấy phương pháp hô hấp nhân tạo?</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989" y="2233536"/>
            <a:ext cx="7609383" cy="455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7148" y="2526722"/>
            <a:ext cx="3300357" cy="3416320"/>
          </a:xfrm>
          <a:prstGeom prst="rect">
            <a:avLst/>
          </a:prstGeom>
          <a:noFill/>
        </p:spPr>
        <p:txBody>
          <a:bodyPr wrap="square" rtlCol="0">
            <a:spAutoFit/>
          </a:bodyPr>
          <a:lstStyle/>
          <a:p>
            <a:r>
              <a:rPr lang="en-US" sz="2400">
                <a:latin typeface="Times New Roman" pitchFamily="18" charset="0"/>
                <a:cs typeface="Times New Roman" pitchFamily="18" charset="0"/>
              </a:rPr>
              <a:t>Các em hãy quan sát hình ảnh mô tả các thao tác hô hấp nhân tạo, cấp cứu người đuối nước, hoạt động cặp đôi trả lời câu hỏi:</a:t>
            </a:r>
          </a:p>
          <a:p>
            <a:r>
              <a:rPr lang="en-US" sz="2400">
                <a:latin typeface="Times New Roman" pitchFamily="18" charset="0"/>
                <a:cs typeface="Times New Roman" pitchFamily="18" charset="0"/>
              </a:rPr>
              <a:t>? Nêu các bước tiến hành hô hấp nhân tạo, cấp cứu người đuối nước?</a:t>
            </a:r>
          </a:p>
        </p:txBody>
      </p:sp>
    </p:spTree>
    <p:extLst>
      <p:ext uri="{BB962C8B-B14F-4D97-AF65-F5344CB8AC3E}">
        <p14:creationId xmlns:p14="http://schemas.microsoft.com/office/powerpoint/2010/main" val="97923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81"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latin typeface="Times New Roman" panose="02020603050405020304" pitchFamily="18" charset="0"/>
              <a:cs typeface="Times New Roman" panose="02020603050405020304" pitchFamily="18" charset="0"/>
            </a:endParaRPr>
          </a:p>
        </p:txBody>
      </p:sp>
      <p:sp>
        <p:nvSpPr>
          <p:cNvPr id="20" name="TextBox 19"/>
          <p:cNvSpPr txBox="1"/>
          <p:nvPr/>
        </p:nvSpPr>
        <p:spPr>
          <a:xfrm>
            <a:off x="10063661" y="2727836"/>
            <a:ext cx="1837064" cy="2246769"/>
          </a:xfrm>
          <a:prstGeom prst="rect">
            <a:avLst/>
          </a:prstGeom>
          <a:noFill/>
        </p:spPr>
        <p:txBody>
          <a:bodyPr wrap="square" rtlCol="0">
            <a:spAutoFit/>
          </a:bodyPr>
          <a:lstStyle/>
          <a:p>
            <a:pPr algn="just"/>
            <a:r>
              <a:rPr lang="en-US" sz="2800" dirty="0">
                <a:solidFill>
                  <a:schemeClr val="bg1"/>
                </a:solidFill>
                <a:latin typeface="Times New Roman" panose="02020603050405020304" pitchFamily="18" charset="0"/>
                <a:ea typeface="Hiragino Kaku Gothic StdN W8" panose="020B0800000000000000" pitchFamily="34" charset="-128"/>
                <a:cs typeface="Times New Roman" panose="02020603050405020304" pitchFamily="18" charset="0"/>
              </a:rPr>
              <a:t>Hãy tự nhìn xem mình có bao nhiêu hoa tay?</a:t>
            </a:r>
          </a:p>
        </p:txBody>
      </p:sp>
      <p:grpSp>
        <p:nvGrpSpPr>
          <p:cNvPr id="21" name="Group 20"/>
          <p:cNvGrpSpPr/>
          <p:nvPr/>
        </p:nvGrpSpPr>
        <p:grpSpPr>
          <a:xfrm>
            <a:off x="10307272" y="228092"/>
            <a:ext cx="1656333" cy="1425576"/>
            <a:chOff x="9729788" y="4324350"/>
            <a:chExt cx="806450" cy="758825"/>
          </a:xfrm>
          <a:solidFill>
            <a:srgbClr val="F1D070"/>
          </a:solidFill>
        </p:grpSpPr>
        <p:sp>
          <p:nvSpPr>
            <p:cNvPr id="22" name="Freeform 210"/>
            <p:cNvSpPr/>
            <p:nvPr/>
          </p:nvSpPr>
          <p:spPr bwMode="auto">
            <a:xfrm>
              <a:off x="9802813" y="5029200"/>
              <a:ext cx="30163" cy="53975"/>
            </a:xfrm>
            <a:custGeom>
              <a:avLst/>
              <a:gdLst>
                <a:gd name="T0" fmla="*/ 4 w 8"/>
                <a:gd name="T1" fmla="*/ 14 h 14"/>
                <a:gd name="T2" fmla="*/ 0 w 8"/>
                <a:gd name="T3" fmla="*/ 10 h 14"/>
                <a:gd name="T4" fmla="*/ 0 w 8"/>
                <a:gd name="T5" fmla="*/ 4 h 14"/>
                <a:gd name="T6" fmla="*/ 4 w 8"/>
                <a:gd name="T7" fmla="*/ 0 h 14"/>
                <a:gd name="T8" fmla="*/ 8 w 8"/>
                <a:gd name="T9" fmla="*/ 4 h 14"/>
                <a:gd name="T10" fmla="*/ 8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2" y="14"/>
                    <a:pt x="0" y="12"/>
                    <a:pt x="0" y="10"/>
                  </a:cubicBezTo>
                  <a:cubicBezTo>
                    <a:pt x="0" y="4"/>
                    <a:pt x="0" y="4"/>
                    <a:pt x="0" y="4"/>
                  </a:cubicBezTo>
                  <a:cubicBezTo>
                    <a:pt x="0" y="2"/>
                    <a:pt x="2" y="0"/>
                    <a:pt x="4" y="0"/>
                  </a:cubicBezTo>
                  <a:cubicBezTo>
                    <a:pt x="6" y="0"/>
                    <a:pt x="8" y="2"/>
                    <a:pt x="8" y="4"/>
                  </a:cubicBezTo>
                  <a:cubicBezTo>
                    <a:pt x="8" y="10"/>
                    <a:pt x="8" y="10"/>
                    <a:pt x="8" y="10"/>
                  </a:cubicBezTo>
                  <a:cubicBezTo>
                    <a:pt x="8" y="12"/>
                    <a:pt x="6" y="14"/>
                    <a:pt x="4" y="14"/>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3" name="Freeform 211"/>
            <p:cNvSpPr/>
            <p:nvPr/>
          </p:nvSpPr>
          <p:spPr bwMode="auto">
            <a:xfrm>
              <a:off x="9915526" y="5029200"/>
              <a:ext cx="30163" cy="53975"/>
            </a:xfrm>
            <a:custGeom>
              <a:avLst/>
              <a:gdLst>
                <a:gd name="T0" fmla="*/ 4 w 8"/>
                <a:gd name="T1" fmla="*/ 14 h 14"/>
                <a:gd name="T2" fmla="*/ 0 w 8"/>
                <a:gd name="T3" fmla="*/ 10 h 14"/>
                <a:gd name="T4" fmla="*/ 0 w 8"/>
                <a:gd name="T5" fmla="*/ 4 h 14"/>
                <a:gd name="T6" fmla="*/ 4 w 8"/>
                <a:gd name="T7" fmla="*/ 0 h 14"/>
                <a:gd name="T8" fmla="*/ 8 w 8"/>
                <a:gd name="T9" fmla="*/ 4 h 14"/>
                <a:gd name="T10" fmla="*/ 8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2" y="14"/>
                    <a:pt x="0" y="12"/>
                    <a:pt x="0" y="10"/>
                  </a:cubicBezTo>
                  <a:cubicBezTo>
                    <a:pt x="0" y="4"/>
                    <a:pt x="0" y="4"/>
                    <a:pt x="0" y="4"/>
                  </a:cubicBezTo>
                  <a:cubicBezTo>
                    <a:pt x="0" y="2"/>
                    <a:pt x="2" y="0"/>
                    <a:pt x="4" y="0"/>
                  </a:cubicBezTo>
                  <a:cubicBezTo>
                    <a:pt x="6" y="0"/>
                    <a:pt x="8" y="2"/>
                    <a:pt x="8" y="4"/>
                  </a:cubicBezTo>
                  <a:cubicBezTo>
                    <a:pt x="8" y="10"/>
                    <a:pt x="8" y="10"/>
                    <a:pt x="8" y="10"/>
                  </a:cubicBezTo>
                  <a:cubicBezTo>
                    <a:pt x="8" y="12"/>
                    <a:pt x="6" y="14"/>
                    <a:pt x="4" y="14"/>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4" name="Freeform 212"/>
            <p:cNvSpPr>
              <a:spLocks noEditPoints="1"/>
            </p:cNvSpPr>
            <p:nvPr/>
          </p:nvSpPr>
          <p:spPr bwMode="auto">
            <a:xfrm>
              <a:off x="9809163" y="4803775"/>
              <a:ext cx="128588" cy="134937"/>
            </a:xfrm>
            <a:custGeom>
              <a:avLst/>
              <a:gdLst>
                <a:gd name="T0" fmla="*/ 17 w 34"/>
                <a:gd name="T1" fmla="*/ 36 h 36"/>
                <a:gd name="T2" fmla="*/ 0 w 34"/>
                <a:gd name="T3" fmla="*/ 18 h 36"/>
                <a:gd name="T4" fmla="*/ 17 w 34"/>
                <a:gd name="T5" fmla="*/ 0 h 36"/>
                <a:gd name="T6" fmla="*/ 34 w 34"/>
                <a:gd name="T7" fmla="*/ 18 h 36"/>
                <a:gd name="T8" fmla="*/ 17 w 34"/>
                <a:gd name="T9" fmla="*/ 36 h 36"/>
                <a:gd name="T10" fmla="*/ 17 w 34"/>
                <a:gd name="T11" fmla="*/ 7 h 36"/>
                <a:gd name="T12" fmla="*/ 7 w 34"/>
                <a:gd name="T13" fmla="*/ 18 h 36"/>
                <a:gd name="T14" fmla="*/ 17 w 34"/>
                <a:gd name="T15" fmla="*/ 29 h 36"/>
                <a:gd name="T16" fmla="*/ 27 w 34"/>
                <a:gd name="T17" fmla="*/ 18 h 36"/>
                <a:gd name="T18" fmla="*/ 17 w 34"/>
                <a:gd name="T19"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6">
                  <a:moveTo>
                    <a:pt x="17" y="36"/>
                  </a:moveTo>
                  <a:cubicBezTo>
                    <a:pt x="7" y="36"/>
                    <a:pt x="0" y="28"/>
                    <a:pt x="0" y="18"/>
                  </a:cubicBezTo>
                  <a:cubicBezTo>
                    <a:pt x="0" y="8"/>
                    <a:pt x="7" y="0"/>
                    <a:pt x="17" y="0"/>
                  </a:cubicBezTo>
                  <a:cubicBezTo>
                    <a:pt x="27" y="0"/>
                    <a:pt x="34" y="8"/>
                    <a:pt x="34" y="18"/>
                  </a:cubicBezTo>
                  <a:cubicBezTo>
                    <a:pt x="34" y="28"/>
                    <a:pt x="27" y="36"/>
                    <a:pt x="17" y="36"/>
                  </a:cubicBezTo>
                  <a:close/>
                  <a:moveTo>
                    <a:pt x="17" y="7"/>
                  </a:moveTo>
                  <a:cubicBezTo>
                    <a:pt x="11" y="7"/>
                    <a:pt x="7" y="12"/>
                    <a:pt x="7" y="18"/>
                  </a:cubicBezTo>
                  <a:cubicBezTo>
                    <a:pt x="7" y="24"/>
                    <a:pt x="11" y="29"/>
                    <a:pt x="17" y="29"/>
                  </a:cubicBezTo>
                  <a:cubicBezTo>
                    <a:pt x="23" y="29"/>
                    <a:pt x="27" y="24"/>
                    <a:pt x="27" y="18"/>
                  </a:cubicBezTo>
                  <a:cubicBezTo>
                    <a:pt x="27" y="12"/>
                    <a:pt x="23" y="7"/>
                    <a:pt x="17" y="7"/>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5" name="Freeform 213"/>
            <p:cNvSpPr>
              <a:spLocks noEditPoints="1"/>
            </p:cNvSpPr>
            <p:nvPr/>
          </p:nvSpPr>
          <p:spPr bwMode="auto">
            <a:xfrm>
              <a:off x="9753601" y="4943475"/>
              <a:ext cx="241300" cy="139700"/>
            </a:xfrm>
            <a:custGeom>
              <a:avLst/>
              <a:gdLst>
                <a:gd name="T0" fmla="*/ 61 w 64"/>
                <a:gd name="T1" fmla="*/ 37 h 37"/>
                <a:gd name="T2" fmla="*/ 3 w 64"/>
                <a:gd name="T3" fmla="*/ 37 h 37"/>
                <a:gd name="T4" fmla="*/ 0 w 64"/>
                <a:gd name="T5" fmla="*/ 33 h 37"/>
                <a:gd name="T6" fmla="*/ 0 w 64"/>
                <a:gd name="T7" fmla="*/ 16 h 37"/>
                <a:gd name="T8" fmla="*/ 16 w 64"/>
                <a:gd name="T9" fmla="*/ 0 h 37"/>
                <a:gd name="T10" fmla="*/ 48 w 64"/>
                <a:gd name="T11" fmla="*/ 0 h 37"/>
                <a:gd name="T12" fmla="*/ 64 w 64"/>
                <a:gd name="T13" fmla="*/ 16 h 37"/>
                <a:gd name="T14" fmla="*/ 64 w 64"/>
                <a:gd name="T15" fmla="*/ 33 h 37"/>
                <a:gd name="T16" fmla="*/ 61 w 64"/>
                <a:gd name="T17" fmla="*/ 37 h 37"/>
                <a:gd name="T18" fmla="*/ 7 w 64"/>
                <a:gd name="T19" fmla="*/ 30 h 37"/>
                <a:gd name="T20" fmla="*/ 57 w 64"/>
                <a:gd name="T21" fmla="*/ 30 h 37"/>
                <a:gd name="T22" fmla="*/ 57 w 64"/>
                <a:gd name="T23" fmla="*/ 16 h 37"/>
                <a:gd name="T24" fmla="*/ 48 w 64"/>
                <a:gd name="T25" fmla="*/ 7 h 37"/>
                <a:gd name="T26" fmla="*/ 16 w 64"/>
                <a:gd name="T27" fmla="*/ 7 h 37"/>
                <a:gd name="T28" fmla="*/ 7 w 64"/>
                <a:gd name="T29" fmla="*/ 16 h 37"/>
                <a:gd name="T30" fmla="*/ 7 w 64"/>
                <a:gd name="T3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37">
                  <a:moveTo>
                    <a:pt x="61" y="37"/>
                  </a:moveTo>
                  <a:cubicBezTo>
                    <a:pt x="3" y="37"/>
                    <a:pt x="3" y="37"/>
                    <a:pt x="3" y="37"/>
                  </a:cubicBezTo>
                  <a:cubicBezTo>
                    <a:pt x="1" y="37"/>
                    <a:pt x="0" y="35"/>
                    <a:pt x="0" y="33"/>
                  </a:cubicBezTo>
                  <a:cubicBezTo>
                    <a:pt x="0" y="16"/>
                    <a:pt x="0" y="16"/>
                    <a:pt x="0" y="16"/>
                  </a:cubicBezTo>
                  <a:cubicBezTo>
                    <a:pt x="0" y="7"/>
                    <a:pt x="7" y="0"/>
                    <a:pt x="16" y="0"/>
                  </a:cubicBezTo>
                  <a:cubicBezTo>
                    <a:pt x="48" y="0"/>
                    <a:pt x="48" y="0"/>
                    <a:pt x="48" y="0"/>
                  </a:cubicBezTo>
                  <a:cubicBezTo>
                    <a:pt x="57" y="0"/>
                    <a:pt x="64" y="7"/>
                    <a:pt x="64" y="16"/>
                  </a:cubicBezTo>
                  <a:cubicBezTo>
                    <a:pt x="64" y="33"/>
                    <a:pt x="64" y="33"/>
                    <a:pt x="64" y="33"/>
                  </a:cubicBezTo>
                  <a:cubicBezTo>
                    <a:pt x="64" y="35"/>
                    <a:pt x="63" y="37"/>
                    <a:pt x="61" y="37"/>
                  </a:cubicBezTo>
                  <a:close/>
                  <a:moveTo>
                    <a:pt x="7" y="30"/>
                  </a:moveTo>
                  <a:cubicBezTo>
                    <a:pt x="57" y="30"/>
                    <a:pt x="57" y="30"/>
                    <a:pt x="57" y="30"/>
                  </a:cubicBezTo>
                  <a:cubicBezTo>
                    <a:pt x="57" y="16"/>
                    <a:pt x="57" y="16"/>
                    <a:pt x="57" y="16"/>
                  </a:cubicBezTo>
                  <a:cubicBezTo>
                    <a:pt x="57" y="11"/>
                    <a:pt x="53" y="7"/>
                    <a:pt x="48" y="7"/>
                  </a:cubicBezTo>
                  <a:cubicBezTo>
                    <a:pt x="16" y="7"/>
                    <a:pt x="16" y="7"/>
                    <a:pt x="16" y="7"/>
                  </a:cubicBezTo>
                  <a:cubicBezTo>
                    <a:pt x="11" y="7"/>
                    <a:pt x="7" y="11"/>
                    <a:pt x="7" y="16"/>
                  </a:cubicBezTo>
                  <a:lnTo>
                    <a:pt x="7" y="30"/>
                  </a:ln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6" name="Freeform 214"/>
            <p:cNvSpPr/>
            <p:nvPr/>
          </p:nvSpPr>
          <p:spPr bwMode="auto">
            <a:xfrm>
              <a:off x="9729788" y="5056188"/>
              <a:ext cx="392113" cy="26987"/>
            </a:xfrm>
            <a:custGeom>
              <a:avLst/>
              <a:gdLst>
                <a:gd name="T0" fmla="*/ 100 w 104"/>
                <a:gd name="T1" fmla="*/ 7 h 7"/>
                <a:gd name="T2" fmla="*/ 3 w 104"/>
                <a:gd name="T3" fmla="*/ 7 h 7"/>
                <a:gd name="T4" fmla="*/ 0 w 104"/>
                <a:gd name="T5" fmla="*/ 3 h 7"/>
                <a:gd name="T6" fmla="*/ 3 w 104"/>
                <a:gd name="T7" fmla="*/ 0 h 7"/>
                <a:gd name="T8" fmla="*/ 100 w 104"/>
                <a:gd name="T9" fmla="*/ 0 h 7"/>
                <a:gd name="T10" fmla="*/ 104 w 104"/>
                <a:gd name="T11" fmla="*/ 3 h 7"/>
                <a:gd name="T12" fmla="*/ 100 w 10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4" h="7">
                  <a:moveTo>
                    <a:pt x="100" y="7"/>
                  </a:moveTo>
                  <a:cubicBezTo>
                    <a:pt x="3" y="7"/>
                    <a:pt x="3" y="7"/>
                    <a:pt x="3" y="7"/>
                  </a:cubicBezTo>
                  <a:cubicBezTo>
                    <a:pt x="1" y="7"/>
                    <a:pt x="0" y="5"/>
                    <a:pt x="0" y="3"/>
                  </a:cubicBezTo>
                  <a:cubicBezTo>
                    <a:pt x="0" y="1"/>
                    <a:pt x="1" y="0"/>
                    <a:pt x="3" y="0"/>
                  </a:cubicBezTo>
                  <a:cubicBezTo>
                    <a:pt x="100" y="0"/>
                    <a:pt x="100" y="0"/>
                    <a:pt x="100" y="0"/>
                  </a:cubicBezTo>
                  <a:cubicBezTo>
                    <a:pt x="102" y="0"/>
                    <a:pt x="104" y="1"/>
                    <a:pt x="104" y="3"/>
                  </a:cubicBezTo>
                  <a:cubicBezTo>
                    <a:pt x="104" y="5"/>
                    <a:pt x="102" y="7"/>
                    <a:pt x="100" y="7"/>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8" name="Freeform 215"/>
            <p:cNvSpPr/>
            <p:nvPr/>
          </p:nvSpPr>
          <p:spPr bwMode="auto">
            <a:xfrm>
              <a:off x="9923463" y="4324350"/>
              <a:ext cx="612775" cy="614362"/>
            </a:xfrm>
            <a:custGeom>
              <a:avLst/>
              <a:gdLst>
                <a:gd name="T0" fmla="*/ 82 w 163"/>
                <a:gd name="T1" fmla="*/ 163 h 163"/>
                <a:gd name="T2" fmla="*/ 27 w 163"/>
                <a:gd name="T3" fmla="*/ 142 h 163"/>
                <a:gd name="T4" fmla="*/ 9 w 163"/>
                <a:gd name="T5" fmla="*/ 139 h 163"/>
                <a:gd name="T6" fmla="*/ 6 w 163"/>
                <a:gd name="T7" fmla="*/ 137 h 163"/>
                <a:gd name="T8" fmla="*/ 7 w 163"/>
                <a:gd name="T9" fmla="*/ 133 h 163"/>
                <a:gd name="T10" fmla="*/ 14 w 163"/>
                <a:gd name="T11" fmla="*/ 127 h 163"/>
                <a:gd name="T12" fmla="*/ 0 w 163"/>
                <a:gd name="T13" fmla="*/ 82 h 163"/>
                <a:gd name="T14" fmla="*/ 82 w 163"/>
                <a:gd name="T15" fmla="*/ 0 h 163"/>
                <a:gd name="T16" fmla="*/ 163 w 163"/>
                <a:gd name="T17" fmla="*/ 82 h 163"/>
                <a:gd name="T18" fmla="*/ 139 w 163"/>
                <a:gd name="T19" fmla="*/ 139 h 163"/>
                <a:gd name="T20" fmla="*/ 134 w 163"/>
                <a:gd name="T21" fmla="*/ 139 h 163"/>
                <a:gd name="T22" fmla="*/ 134 w 163"/>
                <a:gd name="T23" fmla="*/ 134 h 163"/>
                <a:gd name="T24" fmla="*/ 156 w 163"/>
                <a:gd name="T25" fmla="*/ 82 h 163"/>
                <a:gd name="T26" fmla="*/ 82 w 163"/>
                <a:gd name="T27" fmla="*/ 8 h 163"/>
                <a:gd name="T28" fmla="*/ 8 w 163"/>
                <a:gd name="T29" fmla="*/ 82 h 163"/>
                <a:gd name="T30" fmla="*/ 21 w 163"/>
                <a:gd name="T31" fmla="*/ 125 h 163"/>
                <a:gd name="T32" fmla="*/ 21 w 163"/>
                <a:gd name="T33" fmla="*/ 129 h 163"/>
                <a:gd name="T34" fmla="*/ 17 w 163"/>
                <a:gd name="T35" fmla="*/ 133 h 163"/>
                <a:gd name="T36" fmla="*/ 29 w 163"/>
                <a:gd name="T37" fmla="*/ 135 h 163"/>
                <a:gd name="T38" fmla="*/ 31 w 163"/>
                <a:gd name="T39" fmla="*/ 136 h 163"/>
                <a:gd name="T40" fmla="*/ 82 w 163"/>
                <a:gd name="T41" fmla="*/ 156 h 163"/>
                <a:gd name="T42" fmla="*/ 88 w 163"/>
                <a:gd name="T43" fmla="*/ 156 h 163"/>
                <a:gd name="T44" fmla="*/ 92 w 163"/>
                <a:gd name="T45" fmla="*/ 159 h 163"/>
                <a:gd name="T46" fmla="*/ 89 w 163"/>
                <a:gd name="T47" fmla="*/ 163 h 163"/>
                <a:gd name="T48" fmla="*/ 82 w 163"/>
                <a:gd name="T4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63">
                  <a:moveTo>
                    <a:pt x="82" y="163"/>
                  </a:moveTo>
                  <a:cubicBezTo>
                    <a:pt x="61" y="163"/>
                    <a:pt x="42" y="156"/>
                    <a:pt x="27" y="142"/>
                  </a:cubicBezTo>
                  <a:cubicBezTo>
                    <a:pt x="9" y="139"/>
                    <a:pt x="9" y="139"/>
                    <a:pt x="9" y="139"/>
                  </a:cubicBezTo>
                  <a:cubicBezTo>
                    <a:pt x="8" y="139"/>
                    <a:pt x="7" y="138"/>
                    <a:pt x="6" y="137"/>
                  </a:cubicBezTo>
                  <a:cubicBezTo>
                    <a:pt x="6" y="136"/>
                    <a:pt x="6" y="134"/>
                    <a:pt x="7" y="133"/>
                  </a:cubicBezTo>
                  <a:cubicBezTo>
                    <a:pt x="14" y="127"/>
                    <a:pt x="14" y="127"/>
                    <a:pt x="14" y="127"/>
                  </a:cubicBezTo>
                  <a:cubicBezTo>
                    <a:pt x="5" y="113"/>
                    <a:pt x="0" y="98"/>
                    <a:pt x="0" y="82"/>
                  </a:cubicBezTo>
                  <a:cubicBezTo>
                    <a:pt x="0" y="37"/>
                    <a:pt x="37" y="0"/>
                    <a:pt x="82" y="0"/>
                  </a:cubicBezTo>
                  <a:cubicBezTo>
                    <a:pt x="127" y="0"/>
                    <a:pt x="163" y="37"/>
                    <a:pt x="163" y="82"/>
                  </a:cubicBezTo>
                  <a:cubicBezTo>
                    <a:pt x="163" y="103"/>
                    <a:pt x="155" y="124"/>
                    <a:pt x="139" y="139"/>
                  </a:cubicBezTo>
                  <a:cubicBezTo>
                    <a:pt x="138" y="140"/>
                    <a:pt x="136" y="140"/>
                    <a:pt x="134" y="139"/>
                  </a:cubicBezTo>
                  <a:cubicBezTo>
                    <a:pt x="133" y="138"/>
                    <a:pt x="133" y="135"/>
                    <a:pt x="134" y="134"/>
                  </a:cubicBezTo>
                  <a:cubicBezTo>
                    <a:pt x="148" y="120"/>
                    <a:pt x="156" y="101"/>
                    <a:pt x="156" y="82"/>
                  </a:cubicBezTo>
                  <a:cubicBezTo>
                    <a:pt x="156" y="41"/>
                    <a:pt x="123" y="8"/>
                    <a:pt x="82" y="8"/>
                  </a:cubicBezTo>
                  <a:cubicBezTo>
                    <a:pt x="41" y="8"/>
                    <a:pt x="8" y="41"/>
                    <a:pt x="8" y="82"/>
                  </a:cubicBezTo>
                  <a:cubicBezTo>
                    <a:pt x="8" y="97"/>
                    <a:pt x="12" y="112"/>
                    <a:pt x="21" y="125"/>
                  </a:cubicBezTo>
                  <a:cubicBezTo>
                    <a:pt x="23" y="126"/>
                    <a:pt x="22" y="128"/>
                    <a:pt x="21" y="129"/>
                  </a:cubicBezTo>
                  <a:cubicBezTo>
                    <a:pt x="17" y="133"/>
                    <a:pt x="17" y="133"/>
                    <a:pt x="17" y="133"/>
                  </a:cubicBezTo>
                  <a:cubicBezTo>
                    <a:pt x="29" y="135"/>
                    <a:pt x="29" y="135"/>
                    <a:pt x="29" y="135"/>
                  </a:cubicBezTo>
                  <a:cubicBezTo>
                    <a:pt x="30" y="135"/>
                    <a:pt x="30" y="135"/>
                    <a:pt x="31" y="136"/>
                  </a:cubicBezTo>
                  <a:cubicBezTo>
                    <a:pt x="45" y="149"/>
                    <a:pt x="63" y="156"/>
                    <a:pt x="82" y="156"/>
                  </a:cubicBezTo>
                  <a:cubicBezTo>
                    <a:pt x="84" y="156"/>
                    <a:pt x="86" y="156"/>
                    <a:pt x="88" y="156"/>
                  </a:cubicBezTo>
                  <a:cubicBezTo>
                    <a:pt x="90" y="155"/>
                    <a:pt x="92" y="157"/>
                    <a:pt x="92" y="159"/>
                  </a:cubicBezTo>
                  <a:cubicBezTo>
                    <a:pt x="93" y="161"/>
                    <a:pt x="91" y="163"/>
                    <a:pt x="89" y="163"/>
                  </a:cubicBezTo>
                  <a:cubicBezTo>
                    <a:pt x="87" y="163"/>
                    <a:pt x="84" y="163"/>
                    <a:pt x="82" y="163"/>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29" name="Freeform 216"/>
            <p:cNvSpPr/>
            <p:nvPr/>
          </p:nvSpPr>
          <p:spPr bwMode="auto">
            <a:xfrm>
              <a:off x="10242551" y="4905375"/>
              <a:ext cx="52388" cy="33337"/>
            </a:xfrm>
            <a:custGeom>
              <a:avLst/>
              <a:gdLst>
                <a:gd name="T0" fmla="*/ 4 w 14"/>
                <a:gd name="T1" fmla="*/ 9 h 9"/>
                <a:gd name="T2" fmla="*/ 0 w 14"/>
                <a:gd name="T3" fmla="*/ 5 h 9"/>
                <a:gd name="T4" fmla="*/ 3 w 14"/>
                <a:gd name="T5" fmla="*/ 2 h 9"/>
                <a:gd name="T6" fmla="*/ 9 w 14"/>
                <a:gd name="T7" fmla="*/ 1 h 9"/>
                <a:gd name="T8" fmla="*/ 13 w 14"/>
                <a:gd name="T9" fmla="*/ 4 h 9"/>
                <a:gd name="T10" fmla="*/ 10 w 14"/>
                <a:gd name="T11" fmla="*/ 8 h 9"/>
                <a:gd name="T12" fmla="*/ 4 w 14"/>
                <a:gd name="T13" fmla="*/ 9 h 9"/>
                <a:gd name="T14" fmla="*/ 4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4" y="9"/>
                  </a:moveTo>
                  <a:cubicBezTo>
                    <a:pt x="2" y="9"/>
                    <a:pt x="0" y="7"/>
                    <a:pt x="0" y="5"/>
                  </a:cubicBezTo>
                  <a:cubicBezTo>
                    <a:pt x="0" y="3"/>
                    <a:pt x="1" y="2"/>
                    <a:pt x="3" y="2"/>
                  </a:cubicBezTo>
                  <a:cubicBezTo>
                    <a:pt x="5" y="1"/>
                    <a:pt x="7" y="1"/>
                    <a:pt x="9" y="1"/>
                  </a:cubicBezTo>
                  <a:cubicBezTo>
                    <a:pt x="11" y="0"/>
                    <a:pt x="13" y="2"/>
                    <a:pt x="13" y="4"/>
                  </a:cubicBezTo>
                  <a:cubicBezTo>
                    <a:pt x="14" y="6"/>
                    <a:pt x="12" y="8"/>
                    <a:pt x="10" y="8"/>
                  </a:cubicBezTo>
                  <a:cubicBezTo>
                    <a:pt x="8" y="8"/>
                    <a:pt x="6" y="9"/>
                    <a:pt x="4" y="9"/>
                  </a:cubicBezTo>
                  <a:cubicBezTo>
                    <a:pt x="4" y="9"/>
                    <a:pt x="4" y="9"/>
                    <a:pt x="4" y="9"/>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0" name="Freeform 217"/>
            <p:cNvSpPr/>
            <p:nvPr/>
          </p:nvSpPr>
          <p:spPr bwMode="auto">
            <a:xfrm>
              <a:off x="10325101" y="4875213"/>
              <a:ext cx="60325" cy="41275"/>
            </a:xfrm>
            <a:custGeom>
              <a:avLst/>
              <a:gdLst>
                <a:gd name="T0" fmla="*/ 4 w 16"/>
                <a:gd name="T1" fmla="*/ 11 h 11"/>
                <a:gd name="T2" fmla="*/ 1 w 16"/>
                <a:gd name="T3" fmla="*/ 9 h 11"/>
                <a:gd name="T4" fmla="*/ 3 w 16"/>
                <a:gd name="T5" fmla="*/ 4 h 11"/>
                <a:gd name="T6" fmla="*/ 10 w 16"/>
                <a:gd name="T7" fmla="*/ 1 h 11"/>
                <a:gd name="T8" fmla="*/ 15 w 16"/>
                <a:gd name="T9" fmla="*/ 2 h 11"/>
                <a:gd name="T10" fmla="*/ 13 w 16"/>
                <a:gd name="T11" fmla="*/ 7 h 11"/>
                <a:gd name="T12" fmla="*/ 5 w 16"/>
                <a:gd name="T13" fmla="*/ 11 h 11"/>
                <a:gd name="T14" fmla="*/ 4 w 1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4" y="11"/>
                  </a:moveTo>
                  <a:cubicBezTo>
                    <a:pt x="3" y="11"/>
                    <a:pt x="1" y="11"/>
                    <a:pt x="1" y="9"/>
                  </a:cubicBezTo>
                  <a:cubicBezTo>
                    <a:pt x="0" y="7"/>
                    <a:pt x="1" y="5"/>
                    <a:pt x="3" y="4"/>
                  </a:cubicBezTo>
                  <a:cubicBezTo>
                    <a:pt x="5" y="3"/>
                    <a:pt x="8" y="2"/>
                    <a:pt x="10" y="1"/>
                  </a:cubicBezTo>
                  <a:cubicBezTo>
                    <a:pt x="12" y="0"/>
                    <a:pt x="14" y="1"/>
                    <a:pt x="15" y="2"/>
                  </a:cubicBezTo>
                  <a:cubicBezTo>
                    <a:pt x="16" y="4"/>
                    <a:pt x="15" y="6"/>
                    <a:pt x="13" y="7"/>
                  </a:cubicBezTo>
                  <a:cubicBezTo>
                    <a:pt x="11" y="9"/>
                    <a:pt x="8" y="10"/>
                    <a:pt x="5" y="11"/>
                  </a:cubicBezTo>
                  <a:cubicBezTo>
                    <a:pt x="5" y="11"/>
                    <a:pt x="4" y="11"/>
                    <a:pt x="4" y="11"/>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1" name="Freeform 218"/>
            <p:cNvSpPr/>
            <p:nvPr/>
          </p:nvSpPr>
          <p:spPr bwMode="auto">
            <a:xfrm>
              <a:off x="10409238" y="4822825"/>
              <a:ext cx="44450" cy="44450"/>
            </a:xfrm>
            <a:custGeom>
              <a:avLst/>
              <a:gdLst>
                <a:gd name="T0" fmla="*/ 4 w 12"/>
                <a:gd name="T1" fmla="*/ 12 h 12"/>
                <a:gd name="T2" fmla="*/ 1 w 12"/>
                <a:gd name="T3" fmla="*/ 11 h 12"/>
                <a:gd name="T4" fmla="*/ 1 w 12"/>
                <a:gd name="T5" fmla="*/ 6 h 12"/>
                <a:gd name="T6" fmla="*/ 5 w 12"/>
                <a:gd name="T7" fmla="*/ 2 h 12"/>
                <a:gd name="T8" fmla="*/ 10 w 12"/>
                <a:gd name="T9" fmla="*/ 2 h 12"/>
                <a:gd name="T10" fmla="*/ 10 w 12"/>
                <a:gd name="T11" fmla="*/ 7 h 12"/>
                <a:gd name="T12" fmla="*/ 6 w 12"/>
                <a:gd name="T13" fmla="*/ 11 h 12"/>
                <a:gd name="T14" fmla="*/ 4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4" y="12"/>
                  </a:moveTo>
                  <a:cubicBezTo>
                    <a:pt x="3" y="12"/>
                    <a:pt x="2" y="12"/>
                    <a:pt x="1" y="11"/>
                  </a:cubicBezTo>
                  <a:cubicBezTo>
                    <a:pt x="0" y="9"/>
                    <a:pt x="0" y="7"/>
                    <a:pt x="1" y="6"/>
                  </a:cubicBezTo>
                  <a:cubicBezTo>
                    <a:pt x="3" y="4"/>
                    <a:pt x="4" y="3"/>
                    <a:pt x="5" y="2"/>
                  </a:cubicBezTo>
                  <a:cubicBezTo>
                    <a:pt x="7" y="0"/>
                    <a:pt x="9" y="0"/>
                    <a:pt x="10" y="2"/>
                  </a:cubicBezTo>
                  <a:cubicBezTo>
                    <a:pt x="12" y="3"/>
                    <a:pt x="12" y="6"/>
                    <a:pt x="10" y="7"/>
                  </a:cubicBezTo>
                  <a:cubicBezTo>
                    <a:pt x="9" y="8"/>
                    <a:pt x="8" y="10"/>
                    <a:pt x="6" y="11"/>
                  </a:cubicBezTo>
                  <a:cubicBezTo>
                    <a:pt x="5" y="12"/>
                    <a:pt x="4" y="12"/>
                    <a:pt x="4" y="12"/>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2" name="Freeform 219"/>
            <p:cNvSpPr/>
            <p:nvPr/>
          </p:nvSpPr>
          <p:spPr bwMode="auto">
            <a:xfrm>
              <a:off x="9998076" y="4814888"/>
              <a:ext cx="60325" cy="57150"/>
            </a:xfrm>
            <a:custGeom>
              <a:avLst/>
              <a:gdLst>
                <a:gd name="T0" fmla="*/ 12 w 16"/>
                <a:gd name="T1" fmla="*/ 15 h 15"/>
                <a:gd name="T2" fmla="*/ 9 w 16"/>
                <a:gd name="T3" fmla="*/ 14 h 15"/>
                <a:gd name="T4" fmla="*/ 2 w 16"/>
                <a:gd name="T5" fmla="*/ 6 h 15"/>
                <a:gd name="T6" fmla="*/ 2 w 16"/>
                <a:gd name="T7" fmla="*/ 1 h 15"/>
                <a:gd name="T8" fmla="*/ 7 w 16"/>
                <a:gd name="T9" fmla="*/ 2 h 15"/>
                <a:gd name="T10" fmla="*/ 14 w 16"/>
                <a:gd name="T11" fmla="*/ 8 h 15"/>
                <a:gd name="T12" fmla="*/ 15 w 16"/>
                <a:gd name="T13" fmla="*/ 14 h 15"/>
                <a:gd name="T14" fmla="*/ 12 w 16"/>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12" y="15"/>
                  </a:moveTo>
                  <a:cubicBezTo>
                    <a:pt x="11" y="15"/>
                    <a:pt x="10" y="15"/>
                    <a:pt x="9" y="14"/>
                  </a:cubicBezTo>
                  <a:cubicBezTo>
                    <a:pt x="7" y="12"/>
                    <a:pt x="4" y="9"/>
                    <a:pt x="2" y="6"/>
                  </a:cubicBezTo>
                  <a:cubicBezTo>
                    <a:pt x="0" y="5"/>
                    <a:pt x="0" y="3"/>
                    <a:pt x="2" y="1"/>
                  </a:cubicBezTo>
                  <a:cubicBezTo>
                    <a:pt x="3" y="0"/>
                    <a:pt x="6" y="0"/>
                    <a:pt x="7" y="2"/>
                  </a:cubicBezTo>
                  <a:cubicBezTo>
                    <a:pt x="9" y="4"/>
                    <a:pt x="12" y="6"/>
                    <a:pt x="14" y="8"/>
                  </a:cubicBezTo>
                  <a:cubicBezTo>
                    <a:pt x="16" y="10"/>
                    <a:pt x="16" y="12"/>
                    <a:pt x="15" y="14"/>
                  </a:cubicBezTo>
                  <a:cubicBezTo>
                    <a:pt x="14" y="14"/>
                    <a:pt x="13" y="15"/>
                    <a:pt x="12" y="15"/>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3" name="Freeform 220"/>
            <p:cNvSpPr/>
            <p:nvPr/>
          </p:nvSpPr>
          <p:spPr bwMode="auto">
            <a:xfrm>
              <a:off x="10129838" y="4441825"/>
              <a:ext cx="200025" cy="293687"/>
            </a:xfrm>
            <a:custGeom>
              <a:avLst/>
              <a:gdLst>
                <a:gd name="T0" fmla="*/ 27 w 53"/>
                <a:gd name="T1" fmla="*/ 78 h 78"/>
                <a:gd name="T2" fmla="*/ 23 w 53"/>
                <a:gd name="T3" fmla="*/ 74 h 78"/>
                <a:gd name="T4" fmla="*/ 23 w 53"/>
                <a:gd name="T5" fmla="*/ 74 h 78"/>
                <a:gd name="T6" fmla="*/ 39 w 53"/>
                <a:gd name="T7" fmla="*/ 41 h 78"/>
                <a:gd name="T8" fmla="*/ 46 w 53"/>
                <a:gd name="T9" fmla="*/ 26 h 78"/>
                <a:gd name="T10" fmla="*/ 27 w 53"/>
                <a:gd name="T11" fmla="*/ 7 h 78"/>
                <a:gd name="T12" fmla="*/ 13 w 53"/>
                <a:gd name="T13" fmla="*/ 13 h 78"/>
                <a:gd name="T14" fmla="*/ 8 w 53"/>
                <a:gd name="T15" fmla="*/ 26 h 78"/>
                <a:gd name="T16" fmla="*/ 4 w 53"/>
                <a:gd name="T17" fmla="*/ 30 h 78"/>
                <a:gd name="T18" fmla="*/ 0 w 53"/>
                <a:gd name="T19" fmla="*/ 26 h 78"/>
                <a:gd name="T20" fmla="*/ 8 w 53"/>
                <a:gd name="T21" fmla="*/ 7 h 78"/>
                <a:gd name="T22" fmla="*/ 28 w 53"/>
                <a:gd name="T23" fmla="*/ 0 h 78"/>
                <a:gd name="T24" fmla="*/ 53 w 53"/>
                <a:gd name="T25" fmla="*/ 25 h 78"/>
                <a:gd name="T26" fmla="*/ 44 w 53"/>
                <a:gd name="T27" fmla="*/ 46 h 78"/>
                <a:gd name="T28" fmla="*/ 30 w 53"/>
                <a:gd name="T29" fmla="*/ 74 h 78"/>
                <a:gd name="T30" fmla="*/ 30 w 53"/>
                <a:gd name="T31" fmla="*/ 74 h 78"/>
                <a:gd name="T32" fmla="*/ 27 w 53"/>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8">
                  <a:moveTo>
                    <a:pt x="27" y="78"/>
                  </a:moveTo>
                  <a:cubicBezTo>
                    <a:pt x="25" y="78"/>
                    <a:pt x="23" y="76"/>
                    <a:pt x="23" y="74"/>
                  </a:cubicBezTo>
                  <a:cubicBezTo>
                    <a:pt x="23" y="74"/>
                    <a:pt x="23" y="74"/>
                    <a:pt x="23" y="74"/>
                  </a:cubicBezTo>
                  <a:cubicBezTo>
                    <a:pt x="23" y="62"/>
                    <a:pt x="29" y="49"/>
                    <a:pt x="39" y="41"/>
                  </a:cubicBezTo>
                  <a:cubicBezTo>
                    <a:pt x="44" y="37"/>
                    <a:pt x="46" y="32"/>
                    <a:pt x="46" y="26"/>
                  </a:cubicBezTo>
                  <a:cubicBezTo>
                    <a:pt x="45" y="16"/>
                    <a:pt x="37" y="8"/>
                    <a:pt x="27" y="7"/>
                  </a:cubicBezTo>
                  <a:cubicBezTo>
                    <a:pt x="22" y="7"/>
                    <a:pt x="17" y="9"/>
                    <a:pt x="13" y="13"/>
                  </a:cubicBezTo>
                  <a:cubicBezTo>
                    <a:pt x="10" y="16"/>
                    <a:pt x="8" y="21"/>
                    <a:pt x="8" y="26"/>
                  </a:cubicBezTo>
                  <a:cubicBezTo>
                    <a:pt x="8" y="28"/>
                    <a:pt x="6" y="30"/>
                    <a:pt x="4" y="30"/>
                  </a:cubicBezTo>
                  <a:cubicBezTo>
                    <a:pt x="2" y="30"/>
                    <a:pt x="0" y="28"/>
                    <a:pt x="0" y="26"/>
                  </a:cubicBezTo>
                  <a:cubicBezTo>
                    <a:pt x="0" y="19"/>
                    <a:pt x="3" y="12"/>
                    <a:pt x="8" y="7"/>
                  </a:cubicBezTo>
                  <a:cubicBezTo>
                    <a:pt x="14" y="2"/>
                    <a:pt x="20" y="0"/>
                    <a:pt x="28" y="0"/>
                  </a:cubicBezTo>
                  <a:cubicBezTo>
                    <a:pt x="41" y="1"/>
                    <a:pt x="53" y="12"/>
                    <a:pt x="53" y="25"/>
                  </a:cubicBezTo>
                  <a:cubicBezTo>
                    <a:pt x="53" y="34"/>
                    <a:pt x="50" y="41"/>
                    <a:pt x="44" y="46"/>
                  </a:cubicBezTo>
                  <a:cubicBezTo>
                    <a:pt x="35" y="54"/>
                    <a:pt x="30" y="64"/>
                    <a:pt x="30" y="74"/>
                  </a:cubicBezTo>
                  <a:cubicBezTo>
                    <a:pt x="30" y="74"/>
                    <a:pt x="30" y="74"/>
                    <a:pt x="30" y="74"/>
                  </a:cubicBezTo>
                  <a:cubicBezTo>
                    <a:pt x="30" y="76"/>
                    <a:pt x="29" y="78"/>
                    <a:pt x="27" y="78"/>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sp>
          <p:nvSpPr>
            <p:cNvPr id="34" name="Freeform 221"/>
            <p:cNvSpPr>
              <a:spLocks noEditPoints="1"/>
            </p:cNvSpPr>
            <p:nvPr/>
          </p:nvSpPr>
          <p:spPr bwMode="auto">
            <a:xfrm>
              <a:off x="10190163" y="4743450"/>
              <a:ext cx="79375" cy="82550"/>
            </a:xfrm>
            <a:custGeom>
              <a:avLst/>
              <a:gdLst>
                <a:gd name="T0" fmla="*/ 11 w 21"/>
                <a:gd name="T1" fmla="*/ 22 h 22"/>
                <a:gd name="T2" fmla="*/ 0 w 21"/>
                <a:gd name="T3" fmla="*/ 11 h 22"/>
                <a:gd name="T4" fmla="*/ 11 w 21"/>
                <a:gd name="T5" fmla="*/ 0 h 22"/>
                <a:gd name="T6" fmla="*/ 21 w 21"/>
                <a:gd name="T7" fmla="*/ 11 h 22"/>
                <a:gd name="T8" fmla="*/ 11 w 21"/>
                <a:gd name="T9" fmla="*/ 22 h 22"/>
                <a:gd name="T10" fmla="*/ 11 w 21"/>
                <a:gd name="T11" fmla="*/ 7 h 22"/>
                <a:gd name="T12" fmla="*/ 7 w 21"/>
                <a:gd name="T13" fmla="*/ 11 h 22"/>
                <a:gd name="T14" fmla="*/ 11 w 21"/>
                <a:gd name="T15" fmla="*/ 14 h 22"/>
                <a:gd name="T16" fmla="*/ 14 w 21"/>
                <a:gd name="T17" fmla="*/ 11 h 22"/>
                <a:gd name="T18" fmla="*/ 11 w 21"/>
                <a:gd name="T1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1" y="22"/>
                  </a:moveTo>
                  <a:cubicBezTo>
                    <a:pt x="5" y="22"/>
                    <a:pt x="0" y="17"/>
                    <a:pt x="0" y="11"/>
                  </a:cubicBezTo>
                  <a:cubicBezTo>
                    <a:pt x="0" y="5"/>
                    <a:pt x="5" y="0"/>
                    <a:pt x="11" y="0"/>
                  </a:cubicBezTo>
                  <a:cubicBezTo>
                    <a:pt x="17" y="0"/>
                    <a:pt x="21" y="5"/>
                    <a:pt x="21" y="11"/>
                  </a:cubicBezTo>
                  <a:cubicBezTo>
                    <a:pt x="21" y="17"/>
                    <a:pt x="17" y="22"/>
                    <a:pt x="11" y="22"/>
                  </a:cubicBezTo>
                  <a:close/>
                  <a:moveTo>
                    <a:pt x="11" y="7"/>
                  </a:moveTo>
                  <a:cubicBezTo>
                    <a:pt x="9" y="7"/>
                    <a:pt x="7" y="9"/>
                    <a:pt x="7" y="11"/>
                  </a:cubicBezTo>
                  <a:cubicBezTo>
                    <a:pt x="7" y="13"/>
                    <a:pt x="9" y="14"/>
                    <a:pt x="11" y="14"/>
                  </a:cubicBezTo>
                  <a:cubicBezTo>
                    <a:pt x="13" y="14"/>
                    <a:pt x="14" y="13"/>
                    <a:pt x="14" y="11"/>
                  </a:cubicBezTo>
                  <a:cubicBezTo>
                    <a:pt x="14" y="9"/>
                    <a:pt x="13" y="7"/>
                    <a:pt x="11" y="7"/>
                  </a:cubicBezTo>
                  <a:close/>
                </a:path>
              </a:pathLst>
            </a:custGeom>
            <a:grpFill/>
            <a:ln w="9525">
              <a:noFill/>
              <a:round/>
            </a:ln>
          </p:spPr>
          <p:txBody>
            <a:bodyPr vert="horz" wrap="square" lIns="91440" tIns="45720" rIns="91440" bIns="45720" numCol="1" anchor="t" anchorCtr="0" compatLnSpc="1"/>
            <a:lstStyle/>
            <a:p>
              <a:endParaRPr lang="en-US">
                <a:solidFill>
                  <a:srgbClr val="FF0000"/>
                </a:solidFill>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5494390" y="713345"/>
            <a:ext cx="3555782" cy="769441"/>
          </a:xfrm>
          <a:prstGeom prst="rect">
            <a:avLst/>
          </a:prstGeom>
          <a:noFill/>
        </p:spPr>
        <p:txBody>
          <a:bodyPr wrap="none" rtlCol="0">
            <a:spAutoFit/>
          </a:bodyPr>
          <a:lstStyle/>
          <a:p>
            <a:pPr algn="ctr"/>
            <a:r>
              <a:rPr lang="en-US" sz="4400" b="1" dirty="0">
                <a:solidFill>
                  <a:srgbClr val="F1D070"/>
                </a:solidFill>
                <a:latin typeface="Times New Roman" panose="02020603050405020304" pitchFamily="18" charset="0"/>
                <a:ea typeface="Hiragino Kaku Gothic StdN W8" panose="020B0800000000000000" pitchFamily="34" charset="-128"/>
                <a:cs typeface="Times New Roman" panose="02020603050405020304" pitchFamily="18" charset="0"/>
              </a:rPr>
              <a:t>KHỞI ĐỘNG</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3" y="1054104"/>
            <a:ext cx="9523668" cy="523220"/>
          </a:xfrm>
          <a:prstGeom prst="rect">
            <a:avLst/>
          </a:prstGeom>
          <a:noFill/>
        </p:spPr>
        <p:txBody>
          <a:bodyPr wrap="square" rtlCol="0">
            <a:spAutoFit/>
          </a:bodyPr>
          <a:lstStyle/>
          <a:p>
            <a:r>
              <a:rPr lang="vi-VN"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IV. Thực hành: Hô hấp nhân tạo, cấp cứu người đuối nước</a:t>
            </a:r>
          </a:p>
        </p:txBody>
      </p:sp>
      <p:sp>
        <p:nvSpPr>
          <p:cNvPr id="3" name="TextBox 2"/>
          <p:cNvSpPr txBox="1"/>
          <p:nvPr/>
        </p:nvSpPr>
        <p:spPr>
          <a:xfrm>
            <a:off x="533405" y="1528742"/>
            <a:ext cx="11658599" cy="5262979"/>
          </a:xfrm>
          <a:prstGeom prst="rect">
            <a:avLst/>
          </a:prstGeom>
          <a:noFill/>
        </p:spPr>
        <p:txBody>
          <a:bodyPr wrap="square" rtlCol="0">
            <a:spAutoFit/>
          </a:bodyPr>
          <a:lstStyle/>
          <a:p>
            <a:r>
              <a:rPr lang="vi-VN" sz="2400">
                <a:solidFill>
                  <a:srgbClr val="000000"/>
                </a:solidFill>
                <a:latin typeface="Times New Roman" pitchFamily="18" charset="0"/>
                <a:cs typeface="Times New Roman" pitchFamily="18" charset="0"/>
              </a:rPr>
              <a:t>Cách tiến hành:</a:t>
            </a:r>
          </a:p>
          <a:p>
            <a:r>
              <a:rPr lang="vi-VN" sz="2400">
                <a:solidFill>
                  <a:srgbClr val="000000"/>
                </a:solidFill>
                <a:latin typeface="Times New Roman" pitchFamily="18" charset="0"/>
                <a:cs typeface="Times New Roman" pitchFamily="18" charset="0"/>
              </a:rPr>
              <a:t>- Bước 1: Nhanh chóng đưa nạn nhân ra khỏi mặt nước. Đặt nạn nhân nằm nơi khô ráo, thoáng khí.</a:t>
            </a:r>
          </a:p>
          <a:p>
            <a:r>
              <a:rPr lang="vi-VN" sz="2400">
                <a:solidFill>
                  <a:srgbClr val="000000"/>
                </a:solidFill>
                <a:latin typeface="Times New Roman" pitchFamily="18" charset="0"/>
                <a:cs typeface="Times New Roman" pitchFamily="18" charset="0"/>
              </a:rPr>
              <a:t>- Bước 2: Tiến hành hô hấp nhân tạo cho nạn nhân</a:t>
            </a:r>
          </a:p>
          <a:p>
            <a:r>
              <a:rPr lang="vi-VN" sz="2400">
                <a:solidFill>
                  <a:srgbClr val="000000"/>
                </a:solidFill>
                <a:latin typeface="Times New Roman" pitchFamily="18" charset="0"/>
                <a:cs typeface="Times New Roman" pitchFamily="18" charset="0"/>
              </a:rPr>
              <a:t>* Phương pháp hà hơi thổi ngạt:</a:t>
            </a:r>
          </a:p>
          <a:p>
            <a:r>
              <a:rPr lang="vi-VN" sz="2400">
                <a:solidFill>
                  <a:srgbClr val="000000"/>
                </a:solidFill>
                <a:latin typeface="Times New Roman" pitchFamily="18" charset="0"/>
                <a:cs typeface="Times New Roman" pitchFamily="18" charset="0"/>
              </a:rPr>
              <a:t>- Đặt nạn nhân nằm ngửa, đầu hơi ngửa ra phía sau.</a:t>
            </a:r>
          </a:p>
          <a:p>
            <a:r>
              <a:rPr lang="vi-VN" sz="2400">
                <a:solidFill>
                  <a:srgbClr val="000000"/>
                </a:solidFill>
                <a:latin typeface="Times New Roman" pitchFamily="18" charset="0"/>
                <a:cs typeface="Times New Roman" pitchFamily="18" charset="0"/>
              </a:rPr>
              <a:t>- Dùng 2 ngón tay để bịt mũi nạn nhân.</a:t>
            </a:r>
          </a:p>
          <a:p>
            <a:r>
              <a:rPr lang="vi-VN" sz="2400">
                <a:solidFill>
                  <a:srgbClr val="000000"/>
                </a:solidFill>
                <a:latin typeface="Times New Roman" pitchFamily="18" charset="0"/>
                <a:cs typeface="Times New Roman" pitchFamily="18" charset="0"/>
              </a:rPr>
              <a:t>- Hít một hơi mạnh rồi ghé môi sát miệng nạn nhân và thổi hết hơi vào. Lặp lại liên tục khoảng 12 - 20 lần/ phút cho tới khi hô hấp của nạn nhân được ổn định.</a:t>
            </a:r>
          </a:p>
          <a:p>
            <a:r>
              <a:rPr lang="vi-VN" sz="2400">
                <a:solidFill>
                  <a:srgbClr val="000000"/>
                </a:solidFill>
                <a:latin typeface="Times New Roman" pitchFamily="18" charset="0"/>
                <a:cs typeface="Times New Roman" pitchFamily="18" charset="0"/>
              </a:rPr>
              <a:t>* Phương pháp ấn lồng ngực:</a:t>
            </a:r>
          </a:p>
          <a:p>
            <a:r>
              <a:rPr lang="vi-VN" sz="2400">
                <a:solidFill>
                  <a:srgbClr val="000000"/>
                </a:solidFill>
                <a:latin typeface="Times New Roman" pitchFamily="18" charset="0"/>
                <a:cs typeface="Times New Roman" pitchFamily="18" charset="0"/>
              </a:rPr>
              <a:t>- Đặt nạn nhân nằm ngửa, đầu hơi ngửa ra phía sau.</a:t>
            </a:r>
          </a:p>
          <a:p>
            <a:r>
              <a:rPr lang="vi-VN" sz="2400">
                <a:solidFill>
                  <a:srgbClr val="000000"/>
                </a:solidFill>
                <a:latin typeface="Times New Roman" pitchFamily="18" charset="0"/>
                <a:cs typeface="Times New Roman" pitchFamily="18" charset="0"/>
              </a:rPr>
              <a:t>- Đặt 2 bàn tay chồng lên nhau, các ngón tay đan vào nhau. Dùng sức nặng cơ thể ấn mạnh vào ngực nạn nhân để đẩy không khí ra ngoài.</a:t>
            </a:r>
          </a:p>
          <a:p>
            <a:r>
              <a:rPr lang="vi-VN" sz="2400">
                <a:solidFill>
                  <a:srgbClr val="000000"/>
                </a:solidFill>
                <a:latin typeface="Times New Roman" pitchFamily="18" charset="0"/>
                <a:cs typeface="Times New Roman" pitchFamily="18" charset="0"/>
              </a:rPr>
              <a:t>- Thực hiện ấn mạnh khoảng 12 - 20 lần/phút cho tới khi hô hấp của nạn nhân được ổn định.</a:t>
            </a:r>
          </a:p>
        </p:txBody>
      </p:sp>
      <p:pic>
        <p:nvPicPr>
          <p:cNvPr id="10" name="Picture 9"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51" y="183372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62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8999" y="1813813"/>
            <a:ext cx="8649324" cy="3108543"/>
          </a:xfrm>
          <a:prstGeom prst="rect">
            <a:avLst/>
          </a:prstGeom>
        </p:spPr>
        <p:txBody>
          <a:bodyPr wrap="square">
            <a:spAutoFit/>
          </a:bodyPr>
          <a:lstStyle/>
          <a:p>
            <a:r>
              <a:rPr lang="en-US" sz="2800">
                <a:latin typeface="Times New Roman" pitchFamily="18" charset="0"/>
                <a:cs typeface="Times New Roman" pitchFamily="18" charset="0"/>
              </a:rPr>
              <a:t>Tổ chức cho HS hoạt động nhóm tiến hành thao tác hô hấp nhân tạo theo các bước tiến hành. Sau khi thực hành hô hấp nhân tạo, trả lời các câu hỏi sau:</a:t>
            </a:r>
          </a:p>
          <a:p>
            <a:r>
              <a:rPr lang="en-US" sz="2800">
                <a:latin typeface="Times New Roman" pitchFamily="18" charset="0"/>
                <a:cs typeface="Times New Roman" pitchFamily="18" charset="0"/>
              </a:rPr>
              <a:t>?1: Nêu ý nghĩa của việc bịt mũi nạn nhân trong phương pháp hà hơi thổi ngạt?</a:t>
            </a:r>
          </a:p>
          <a:p>
            <a:r>
              <a:rPr lang="en-US" sz="2800">
                <a:latin typeface="Times New Roman" pitchFamily="18" charset="0"/>
                <a:cs typeface="Times New Roman" pitchFamily="18" charset="0"/>
              </a:rPr>
              <a:t>?2: Tại sao phải dùng tay ấn vào lồng ngực trong phương pháp ấn lồng ngực?</a:t>
            </a:r>
          </a:p>
        </p:txBody>
      </p:sp>
      <p:sp>
        <p:nvSpPr>
          <p:cNvPr id="24" name="TextBox 23"/>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26" name="TextBox 29"/>
          <p:cNvSpPr txBox="1"/>
          <p:nvPr/>
        </p:nvSpPr>
        <p:spPr>
          <a:xfrm>
            <a:off x="309883" y="1054104"/>
            <a:ext cx="9523668" cy="523220"/>
          </a:xfrm>
          <a:prstGeom prst="rect">
            <a:avLst/>
          </a:prstGeom>
          <a:noFill/>
        </p:spPr>
        <p:txBody>
          <a:bodyPr wrap="square" rtlCol="0">
            <a:spAutoFit/>
          </a:bodyPr>
          <a:lstStyle/>
          <a:p>
            <a:r>
              <a:rPr lang="vi-VN"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IV. Thực hành: Hô hấp nhân tạo, cấp cứu người đuối nước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4358"/>
            <a:ext cx="10972800" cy="582613"/>
          </a:xfrm>
        </p:spPr>
        <p:txBody>
          <a:bodyPr/>
          <a:lstStyle/>
          <a:p>
            <a:pPr algn="ctr"/>
            <a:r>
              <a:rPr lang="vi-VN" altLang="en-US"/>
              <a:t>PHIẾU HỌC TẬP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473643"/>
              </p:ext>
            </p:extLst>
          </p:nvPr>
        </p:nvGraphicFramePr>
        <p:xfrm>
          <a:off x="609600" y="2703730"/>
          <a:ext cx="10972800" cy="38277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1073150">
                <a:tc>
                  <a:txBody>
                    <a:bodyPr/>
                    <a:lstStyle/>
                    <a:p>
                      <a:pPr algn="ctr">
                        <a:buNone/>
                      </a:pPr>
                      <a:r>
                        <a:rPr lang="vi-VN" altLang="en-US" sz="3200">
                          <a:latin typeface="Times New Roman" panose="02020603050405020304" pitchFamily="18" charset="0"/>
                          <a:cs typeface="Times New Roman" panose="02020603050405020304" pitchFamily="18" charset="0"/>
                        </a:rPr>
                        <a:t>K</a:t>
                      </a:r>
                      <a:endParaRPr lang="en-US" altLang="en-US" sz="3200">
                        <a:latin typeface="Times New Roman" panose="02020603050405020304" pitchFamily="18" charset="0"/>
                        <a:cs typeface="Times New Roman" panose="02020603050405020304" pitchFamily="18" charset="0"/>
                      </a:endParaRPr>
                    </a:p>
                    <a:p>
                      <a:pPr algn="ctr">
                        <a:buNone/>
                      </a:pPr>
                      <a:r>
                        <a:rPr lang="en-US" altLang="en-US" sz="3200">
                          <a:latin typeface="Times New Roman" panose="02020603050405020304" pitchFamily="18" charset="0"/>
                          <a:cs typeface="Times New Roman" panose="02020603050405020304" pitchFamily="18" charset="0"/>
                        </a:rPr>
                        <a:t>(Con đã</a:t>
                      </a:r>
                      <a:r>
                        <a:rPr lang="en-US" altLang="en-US" sz="3200" baseline="0">
                          <a:latin typeface="Times New Roman" panose="02020603050405020304" pitchFamily="18" charset="0"/>
                          <a:cs typeface="Times New Roman" panose="02020603050405020304" pitchFamily="18" charset="0"/>
                        </a:rPr>
                        <a:t> biết)</a:t>
                      </a:r>
                      <a:endParaRPr lang="vi-VN" altLang="en-US" sz="3200">
                        <a:latin typeface="Times New Roman" panose="02020603050405020304" pitchFamily="18" charset="0"/>
                        <a:cs typeface="Times New Roman" panose="02020603050405020304" pitchFamily="18" charset="0"/>
                      </a:endParaRPr>
                    </a:p>
                  </a:txBody>
                  <a:tcPr/>
                </a:tc>
                <a:tc>
                  <a:txBody>
                    <a:bodyPr/>
                    <a:lstStyle/>
                    <a:p>
                      <a:pPr algn="ctr">
                        <a:buNone/>
                      </a:pPr>
                      <a:r>
                        <a:rPr lang="vi-VN" altLang="en-US" sz="3200">
                          <a:latin typeface="Times New Roman" panose="02020603050405020304" pitchFamily="18" charset="0"/>
                          <a:cs typeface="Times New Roman" panose="02020603050405020304" pitchFamily="18" charset="0"/>
                        </a:rPr>
                        <a:t>W</a:t>
                      </a:r>
                      <a:endParaRPr lang="en-US" altLang="en-US" sz="3200">
                        <a:latin typeface="Times New Roman" panose="02020603050405020304" pitchFamily="18" charset="0"/>
                        <a:cs typeface="Times New Roman" panose="02020603050405020304" pitchFamily="18" charset="0"/>
                      </a:endParaRPr>
                    </a:p>
                    <a:p>
                      <a:pPr algn="ctr">
                        <a:buNone/>
                      </a:pPr>
                      <a:r>
                        <a:rPr lang="en-US" altLang="en-US" sz="3200">
                          <a:latin typeface="Times New Roman" panose="02020603050405020304" pitchFamily="18" charset="0"/>
                          <a:cs typeface="Times New Roman" panose="02020603050405020304" pitchFamily="18" charset="0"/>
                        </a:rPr>
                        <a:t>(Con chưa</a:t>
                      </a:r>
                      <a:r>
                        <a:rPr lang="en-US" altLang="en-US" sz="3200" baseline="0">
                          <a:latin typeface="Times New Roman" panose="02020603050405020304" pitchFamily="18" charset="0"/>
                          <a:cs typeface="Times New Roman" panose="02020603050405020304" pitchFamily="18" charset="0"/>
                        </a:rPr>
                        <a:t> biết/ muốn được biết)</a:t>
                      </a:r>
                      <a:endParaRPr lang="vi-VN" altLang="en-US" sz="3200">
                        <a:latin typeface="Times New Roman" panose="02020603050405020304" pitchFamily="18" charset="0"/>
                        <a:cs typeface="Times New Roman" panose="02020603050405020304" pitchFamily="18" charset="0"/>
                      </a:endParaRPr>
                    </a:p>
                  </a:txBody>
                  <a:tcPr/>
                </a:tc>
                <a:tc>
                  <a:txBody>
                    <a:bodyPr/>
                    <a:lstStyle/>
                    <a:p>
                      <a:pPr algn="ctr">
                        <a:buNone/>
                      </a:pPr>
                      <a:r>
                        <a:rPr lang="vi-VN" altLang="en-US" sz="3200">
                          <a:latin typeface="Times New Roman" panose="02020603050405020304" pitchFamily="18" charset="0"/>
                          <a:cs typeface="Times New Roman" panose="02020603050405020304" pitchFamily="18" charset="0"/>
                        </a:rPr>
                        <a:t>L</a:t>
                      </a:r>
                      <a:endParaRPr lang="en-US" altLang="en-US" sz="3200">
                        <a:latin typeface="Times New Roman" panose="02020603050405020304" pitchFamily="18" charset="0"/>
                        <a:cs typeface="Times New Roman" panose="02020603050405020304" pitchFamily="18" charset="0"/>
                      </a:endParaRPr>
                    </a:p>
                    <a:p>
                      <a:pPr algn="ctr">
                        <a:buNone/>
                      </a:pPr>
                      <a:r>
                        <a:rPr lang="en-US" altLang="en-US" sz="3200">
                          <a:latin typeface="Times New Roman" panose="02020603050405020304" pitchFamily="18" charset="0"/>
                          <a:cs typeface="Times New Roman" panose="02020603050405020304" pitchFamily="18" charset="0"/>
                        </a:rPr>
                        <a:t>(Con đã</a:t>
                      </a:r>
                      <a:r>
                        <a:rPr lang="en-US" altLang="en-US" sz="3200" baseline="0">
                          <a:latin typeface="Times New Roman" panose="02020603050405020304" pitchFamily="18" charset="0"/>
                          <a:cs typeface="Times New Roman" panose="02020603050405020304" pitchFamily="18" charset="0"/>
                        </a:rPr>
                        <a:t> học được trong giờ)</a:t>
                      </a:r>
                      <a:endParaRPr lang="vi-VN" alt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273300">
                <a:tc>
                  <a:txBody>
                    <a:bodyPr/>
                    <a:lstStyle/>
                    <a:p>
                      <a:pPr algn="ctr">
                        <a:buNone/>
                      </a:pPr>
                      <a:endParaRPr lang="en-US" sz="3200">
                        <a:latin typeface="Times New Roman" panose="02020603050405020304" pitchFamily="18" charset="0"/>
                        <a:cs typeface="Times New Roman" panose="02020603050405020304" pitchFamily="18" charset="0"/>
                      </a:endParaRPr>
                    </a:p>
                  </a:txBody>
                  <a:tcPr/>
                </a:tc>
                <a:tc>
                  <a:txBody>
                    <a:bodyPr/>
                    <a:lstStyle/>
                    <a:p>
                      <a:pPr algn="ctr">
                        <a:buNone/>
                      </a:pPr>
                      <a:endParaRPr lang="en-US" sz="3200">
                        <a:latin typeface="Times New Roman" panose="02020603050405020304" pitchFamily="18" charset="0"/>
                        <a:cs typeface="Times New Roman" panose="02020603050405020304" pitchFamily="18" charset="0"/>
                      </a:endParaRPr>
                    </a:p>
                  </a:txBody>
                  <a:tcPr/>
                </a:tc>
                <a:tc>
                  <a:txBody>
                    <a:bodyPr/>
                    <a:lstStyle/>
                    <a:p>
                      <a:pPr algn="ctr">
                        <a:buNone/>
                      </a:pP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1837267" y="1365134"/>
            <a:ext cx="9602309" cy="461665"/>
          </a:xfrm>
          <a:prstGeom prst="rect">
            <a:avLst/>
          </a:prstGeom>
          <a:noFill/>
        </p:spPr>
        <p:txBody>
          <a:bodyPr wrap="none" rtlCol="0">
            <a:spAutoFit/>
          </a:bodyPr>
          <a:lstStyle/>
          <a:p>
            <a:r>
              <a:rPr lang="en-US" sz="2400">
                <a:solidFill>
                  <a:srgbClr val="FF0000"/>
                </a:solidFill>
                <a:latin typeface="Times New Roman" pitchFamily="18" charset="0"/>
                <a:cs typeface="Times New Roman" pitchFamily="18" charset="0"/>
              </a:rPr>
              <a:t>Hãy hoàn thành phần “Con đã học được trong giờ” trên phiếu học tập KWL.</a:t>
            </a:r>
          </a:p>
        </p:txBody>
      </p:sp>
      <p:grpSp>
        <p:nvGrpSpPr>
          <p:cNvPr id="5" name="Group 4"/>
          <p:cNvGrpSpPr/>
          <p:nvPr/>
        </p:nvGrpSpPr>
        <p:grpSpPr>
          <a:xfrm>
            <a:off x="444281" y="270871"/>
            <a:ext cx="1297827" cy="1325750"/>
            <a:chOff x="5359401" y="3236913"/>
            <a:chExt cx="750888" cy="793750"/>
          </a:xfrm>
          <a:solidFill>
            <a:srgbClr val="FFA034"/>
          </a:solidFill>
        </p:grpSpPr>
        <p:sp>
          <p:nvSpPr>
            <p:cNvPr id="6" name="Freeform 58"/>
            <p:cNvSpPr>
              <a:spLocks noEditPoints="1"/>
            </p:cNvSpPr>
            <p:nvPr/>
          </p:nvSpPr>
          <p:spPr bwMode="auto">
            <a:xfrm>
              <a:off x="5699126" y="3830638"/>
              <a:ext cx="285750" cy="200025"/>
            </a:xfrm>
            <a:custGeom>
              <a:avLst/>
              <a:gdLst>
                <a:gd name="T0" fmla="*/ 4 w 76"/>
                <a:gd name="T1" fmla="*/ 53 h 53"/>
                <a:gd name="T2" fmla="*/ 2 w 76"/>
                <a:gd name="T3" fmla="*/ 52 h 53"/>
                <a:gd name="T4" fmla="*/ 0 w 76"/>
                <a:gd name="T5" fmla="*/ 49 h 53"/>
                <a:gd name="T6" fmla="*/ 0 w 76"/>
                <a:gd name="T7" fmla="*/ 19 h 53"/>
                <a:gd name="T8" fmla="*/ 19 w 76"/>
                <a:gd name="T9" fmla="*/ 0 h 53"/>
                <a:gd name="T10" fmla="*/ 72 w 76"/>
                <a:gd name="T11" fmla="*/ 0 h 53"/>
                <a:gd name="T12" fmla="*/ 76 w 76"/>
                <a:gd name="T13" fmla="*/ 3 h 53"/>
                <a:gd name="T14" fmla="*/ 74 w 76"/>
                <a:gd name="T15" fmla="*/ 7 h 53"/>
                <a:gd name="T16" fmla="*/ 6 w 76"/>
                <a:gd name="T17" fmla="*/ 52 h 53"/>
                <a:gd name="T18" fmla="*/ 4 w 76"/>
                <a:gd name="T19" fmla="*/ 53 h 53"/>
                <a:gd name="T20" fmla="*/ 19 w 76"/>
                <a:gd name="T21" fmla="*/ 7 h 53"/>
                <a:gd name="T22" fmla="*/ 8 w 76"/>
                <a:gd name="T23" fmla="*/ 19 h 53"/>
                <a:gd name="T24" fmla="*/ 8 w 76"/>
                <a:gd name="T25" fmla="*/ 42 h 53"/>
                <a:gd name="T26" fmla="*/ 60 w 76"/>
                <a:gd name="T27" fmla="*/ 7 h 53"/>
                <a:gd name="T28" fmla="*/ 19 w 76"/>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3">
                  <a:moveTo>
                    <a:pt x="4" y="53"/>
                  </a:moveTo>
                  <a:cubicBezTo>
                    <a:pt x="3" y="53"/>
                    <a:pt x="3" y="53"/>
                    <a:pt x="2" y="52"/>
                  </a:cubicBezTo>
                  <a:cubicBezTo>
                    <a:pt x="1" y="52"/>
                    <a:pt x="0" y="51"/>
                    <a:pt x="0" y="49"/>
                  </a:cubicBezTo>
                  <a:cubicBezTo>
                    <a:pt x="0" y="19"/>
                    <a:pt x="0" y="19"/>
                    <a:pt x="0" y="19"/>
                  </a:cubicBezTo>
                  <a:cubicBezTo>
                    <a:pt x="0" y="8"/>
                    <a:pt x="9" y="0"/>
                    <a:pt x="19" y="0"/>
                  </a:cubicBezTo>
                  <a:cubicBezTo>
                    <a:pt x="72" y="0"/>
                    <a:pt x="72" y="0"/>
                    <a:pt x="72" y="0"/>
                  </a:cubicBezTo>
                  <a:cubicBezTo>
                    <a:pt x="74" y="0"/>
                    <a:pt x="75" y="1"/>
                    <a:pt x="76" y="3"/>
                  </a:cubicBezTo>
                  <a:cubicBezTo>
                    <a:pt x="76" y="4"/>
                    <a:pt x="76" y="6"/>
                    <a:pt x="74" y="7"/>
                  </a:cubicBezTo>
                  <a:cubicBezTo>
                    <a:pt x="6" y="52"/>
                    <a:pt x="6" y="52"/>
                    <a:pt x="6" y="52"/>
                  </a:cubicBezTo>
                  <a:cubicBezTo>
                    <a:pt x="5" y="53"/>
                    <a:pt x="5" y="53"/>
                    <a:pt x="4" y="53"/>
                  </a:cubicBezTo>
                  <a:close/>
                  <a:moveTo>
                    <a:pt x="19" y="7"/>
                  </a:moveTo>
                  <a:cubicBezTo>
                    <a:pt x="13" y="7"/>
                    <a:pt x="8" y="12"/>
                    <a:pt x="8" y="19"/>
                  </a:cubicBezTo>
                  <a:cubicBezTo>
                    <a:pt x="8" y="42"/>
                    <a:pt x="8" y="42"/>
                    <a:pt x="8" y="42"/>
                  </a:cubicBezTo>
                  <a:cubicBezTo>
                    <a:pt x="60" y="7"/>
                    <a:pt x="60" y="7"/>
                    <a:pt x="60" y="7"/>
                  </a:cubicBez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7" name="Freeform 59"/>
            <p:cNvSpPr>
              <a:spLocks noEditPoints="1"/>
            </p:cNvSpPr>
            <p:nvPr/>
          </p:nvSpPr>
          <p:spPr bwMode="auto">
            <a:xfrm>
              <a:off x="5476876" y="3324225"/>
              <a:ext cx="392113" cy="87312"/>
            </a:xfrm>
            <a:custGeom>
              <a:avLst/>
              <a:gdLst>
                <a:gd name="T0" fmla="*/ 101 w 104"/>
                <a:gd name="T1" fmla="*/ 23 h 23"/>
                <a:gd name="T2" fmla="*/ 3 w 104"/>
                <a:gd name="T3" fmla="*/ 23 h 23"/>
                <a:gd name="T4" fmla="*/ 0 w 104"/>
                <a:gd name="T5" fmla="*/ 20 h 23"/>
                <a:gd name="T6" fmla="*/ 0 w 104"/>
                <a:gd name="T7" fmla="*/ 4 h 23"/>
                <a:gd name="T8" fmla="*/ 3 w 104"/>
                <a:gd name="T9" fmla="*/ 0 h 23"/>
                <a:gd name="T10" fmla="*/ 101 w 104"/>
                <a:gd name="T11" fmla="*/ 0 h 23"/>
                <a:gd name="T12" fmla="*/ 104 w 104"/>
                <a:gd name="T13" fmla="*/ 4 h 23"/>
                <a:gd name="T14" fmla="*/ 104 w 104"/>
                <a:gd name="T15" fmla="*/ 20 h 23"/>
                <a:gd name="T16" fmla="*/ 101 w 104"/>
                <a:gd name="T17" fmla="*/ 23 h 23"/>
                <a:gd name="T18" fmla="*/ 7 w 104"/>
                <a:gd name="T19" fmla="*/ 16 h 23"/>
                <a:gd name="T20" fmla="*/ 97 w 104"/>
                <a:gd name="T21" fmla="*/ 16 h 23"/>
                <a:gd name="T22" fmla="*/ 97 w 104"/>
                <a:gd name="T23" fmla="*/ 8 h 23"/>
                <a:gd name="T24" fmla="*/ 7 w 104"/>
                <a:gd name="T25" fmla="*/ 8 h 23"/>
                <a:gd name="T26" fmla="*/ 7 w 104"/>
                <a:gd name="T2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23">
                  <a:moveTo>
                    <a:pt x="101" y="23"/>
                  </a:moveTo>
                  <a:cubicBezTo>
                    <a:pt x="3" y="23"/>
                    <a:pt x="3" y="23"/>
                    <a:pt x="3" y="23"/>
                  </a:cubicBezTo>
                  <a:cubicBezTo>
                    <a:pt x="1" y="23"/>
                    <a:pt x="0" y="22"/>
                    <a:pt x="0" y="20"/>
                  </a:cubicBezTo>
                  <a:cubicBezTo>
                    <a:pt x="0" y="4"/>
                    <a:pt x="0" y="4"/>
                    <a:pt x="0" y="4"/>
                  </a:cubicBezTo>
                  <a:cubicBezTo>
                    <a:pt x="0" y="2"/>
                    <a:pt x="1" y="0"/>
                    <a:pt x="3" y="0"/>
                  </a:cubicBezTo>
                  <a:cubicBezTo>
                    <a:pt x="101" y="0"/>
                    <a:pt x="101" y="0"/>
                    <a:pt x="101" y="0"/>
                  </a:cubicBezTo>
                  <a:cubicBezTo>
                    <a:pt x="103" y="0"/>
                    <a:pt x="104" y="2"/>
                    <a:pt x="104" y="4"/>
                  </a:cubicBezTo>
                  <a:cubicBezTo>
                    <a:pt x="104" y="20"/>
                    <a:pt x="104" y="20"/>
                    <a:pt x="104" y="20"/>
                  </a:cubicBezTo>
                  <a:cubicBezTo>
                    <a:pt x="104" y="22"/>
                    <a:pt x="103" y="23"/>
                    <a:pt x="101" y="23"/>
                  </a:cubicBezTo>
                  <a:close/>
                  <a:moveTo>
                    <a:pt x="7" y="16"/>
                  </a:moveTo>
                  <a:cubicBezTo>
                    <a:pt x="97" y="16"/>
                    <a:pt x="97" y="16"/>
                    <a:pt x="97" y="16"/>
                  </a:cubicBezTo>
                  <a:cubicBezTo>
                    <a:pt x="97" y="8"/>
                    <a:pt x="97" y="8"/>
                    <a:pt x="97" y="8"/>
                  </a:cubicBezTo>
                  <a:cubicBezTo>
                    <a:pt x="7" y="8"/>
                    <a:pt x="7" y="8"/>
                    <a:pt x="7" y="8"/>
                  </a:cubicBezTo>
                  <a:lnTo>
                    <a:pt x="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8" name="Freeform 60"/>
            <p:cNvSpPr/>
            <p:nvPr/>
          </p:nvSpPr>
          <p:spPr bwMode="auto">
            <a:xfrm>
              <a:off x="5605464" y="3460750"/>
              <a:ext cx="134938" cy="25400"/>
            </a:xfrm>
            <a:custGeom>
              <a:avLst/>
              <a:gdLst>
                <a:gd name="T0" fmla="*/ 33 w 36"/>
                <a:gd name="T1" fmla="*/ 7 h 7"/>
                <a:gd name="T2" fmla="*/ 3 w 36"/>
                <a:gd name="T3" fmla="*/ 7 h 7"/>
                <a:gd name="T4" fmla="*/ 0 w 36"/>
                <a:gd name="T5" fmla="*/ 3 h 7"/>
                <a:gd name="T6" fmla="*/ 3 w 36"/>
                <a:gd name="T7" fmla="*/ 0 h 7"/>
                <a:gd name="T8" fmla="*/ 33 w 36"/>
                <a:gd name="T9" fmla="*/ 0 h 7"/>
                <a:gd name="T10" fmla="*/ 36 w 36"/>
                <a:gd name="T11" fmla="*/ 3 h 7"/>
                <a:gd name="T12" fmla="*/ 33 w 3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3" y="7"/>
                  </a:moveTo>
                  <a:cubicBezTo>
                    <a:pt x="3" y="7"/>
                    <a:pt x="3" y="7"/>
                    <a:pt x="3" y="7"/>
                  </a:cubicBezTo>
                  <a:cubicBezTo>
                    <a:pt x="1" y="7"/>
                    <a:pt x="0" y="5"/>
                    <a:pt x="0" y="3"/>
                  </a:cubicBezTo>
                  <a:cubicBezTo>
                    <a:pt x="0" y="1"/>
                    <a:pt x="1" y="0"/>
                    <a:pt x="3" y="0"/>
                  </a:cubicBezTo>
                  <a:cubicBezTo>
                    <a:pt x="33" y="0"/>
                    <a:pt x="33" y="0"/>
                    <a:pt x="33" y="0"/>
                  </a:cubicBezTo>
                  <a:cubicBezTo>
                    <a:pt x="35" y="0"/>
                    <a:pt x="36" y="1"/>
                    <a:pt x="36" y="3"/>
                  </a:cubicBezTo>
                  <a:cubicBezTo>
                    <a:pt x="36" y="5"/>
                    <a:pt x="35" y="7"/>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9" name="Freeform 61"/>
            <p:cNvSpPr/>
            <p:nvPr/>
          </p:nvSpPr>
          <p:spPr bwMode="auto">
            <a:xfrm>
              <a:off x="5476876" y="3532188"/>
              <a:ext cx="395288" cy="30162"/>
            </a:xfrm>
            <a:custGeom>
              <a:avLst/>
              <a:gdLst>
                <a:gd name="T0" fmla="*/ 102 w 105"/>
                <a:gd name="T1" fmla="*/ 8 h 8"/>
                <a:gd name="T2" fmla="*/ 3 w 105"/>
                <a:gd name="T3" fmla="*/ 8 h 8"/>
                <a:gd name="T4" fmla="*/ 0 w 105"/>
                <a:gd name="T5" fmla="*/ 4 h 8"/>
                <a:gd name="T6" fmla="*/ 3 w 105"/>
                <a:gd name="T7" fmla="*/ 0 h 8"/>
                <a:gd name="T8" fmla="*/ 102 w 105"/>
                <a:gd name="T9" fmla="*/ 0 h 8"/>
                <a:gd name="T10" fmla="*/ 105 w 105"/>
                <a:gd name="T11" fmla="*/ 4 h 8"/>
                <a:gd name="T12" fmla="*/ 102 w 10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5" h="8">
                  <a:moveTo>
                    <a:pt x="102" y="8"/>
                  </a:moveTo>
                  <a:cubicBezTo>
                    <a:pt x="3" y="8"/>
                    <a:pt x="3" y="8"/>
                    <a:pt x="3" y="8"/>
                  </a:cubicBezTo>
                  <a:cubicBezTo>
                    <a:pt x="1" y="8"/>
                    <a:pt x="0" y="6"/>
                    <a:pt x="0" y="4"/>
                  </a:cubicBezTo>
                  <a:cubicBezTo>
                    <a:pt x="0" y="2"/>
                    <a:pt x="1" y="0"/>
                    <a:pt x="3" y="0"/>
                  </a:cubicBezTo>
                  <a:cubicBezTo>
                    <a:pt x="102" y="0"/>
                    <a:pt x="102" y="0"/>
                    <a:pt x="102" y="0"/>
                  </a:cubicBezTo>
                  <a:cubicBezTo>
                    <a:pt x="104" y="0"/>
                    <a:pt x="105" y="2"/>
                    <a:pt x="105" y="4"/>
                  </a:cubicBezTo>
                  <a:cubicBezTo>
                    <a:pt x="105" y="6"/>
                    <a:pt x="104" y="8"/>
                    <a:pt x="1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0" name="Freeform 62"/>
            <p:cNvSpPr/>
            <p:nvPr/>
          </p:nvSpPr>
          <p:spPr bwMode="auto">
            <a:xfrm>
              <a:off x="5476876" y="3606800"/>
              <a:ext cx="323850" cy="26987"/>
            </a:xfrm>
            <a:custGeom>
              <a:avLst/>
              <a:gdLst>
                <a:gd name="T0" fmla="*/ 82 w 86"/>
                <a:gd name="T1" fmla="*/ 7 h 7"/>
                <a:gd name="T2" fmla="*/ 3 w 86"/>
                <a:gd name="T3" fmla="*/ 7 h 7"/>
                <a:gd name="T4" fmla="*/ 0 w 86"/>
                <a:gd name="T5" fmla="*/ 4 h 7"/>
                <a:gd name="T6" fmla="*/ 3 w 86"/>
                <a:gd name="T7" fmla="*/ 0 h 7"/>
                <a:gd name="T8" fmla="*/ 82 w 86"/>
                <a:gd name="T9" fmla="*/ 0 h 7"/>
                <a:gd name="T10" fmla="*/ 86 w 86"/>
                <a:gd name="T11" fmla="*/ 4 h 7"/>
                <a:gd name="T12" fmla="*/ 82 w 8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6" h="7">
                  <a:moveTo>
                    <a:pt x="82" y="7"/>
                  </a:moveTo>
                  <a:cubicBezTo>
                    <a:pt x="3" y="7"/>
                    <a:pt x="3" y="7"/>
                    <a:pt x="3" y="7"/>
                  </a:cubicBezTo>
                  <a:cubicBezTo>
                    <a:pt x="1" y="7"/>
                    <a:pt x="0" y="6"/>
                    <a:pt x="0" y="4"/>
                  </a:cubicBezTo>
                  <a:cubicBezTo>
                    <a:pt x="0" y="2"/>
                    <a:pt x="1" y="0"/>
                    <a:pt x="3" y="0"/>
                  </a:cubicBezTo>
                  <a:cubicBezTo>
                    <a:pt x="82" y="0"/>
                    <a:pt x="82" y="0"/>
                    <a:pt x="82" y="0"/>
                  </a:cubicBezTo>
                  <a:cubicBezTo>
                    <a:pt x="84" y="0"/>
                    <a:pt x="86" y="2"/>
                    <a:pt x="86" y="4"/>
                  </a:cubicBezTo>
                  <a:cubicBezTo>
                    <a:pt x="86" y="6"/>
                    <a:pt x="84" y="7"/>
                    <a:pt x="8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1" name="Freeform 63"/>
            <p:cNvSpPr/>
            <p:nvPr/>
          </p:nvSpPr>
          <p:spPr bwMode="auto">
            <a:xfrm>
              <a:off x="5476876" y="3683000"/>
              <a:ext cx="244475" cy="26987"/>
            </a:xfrm>
            <a:custGeom>
              <a:avLst/>
              <a:gdLst>
                <a:gd name="T0" fmla="*/ 62 w 65"/>
                <a:gd name="T1" fmla="*/ 7 h 7"/>
                <a:gd name="T2" fmla="*/ 3 w 65"/>
                <a:gd name="T3" fmla="*/ 7 h 7"/>
                <a:gd name="T4" fmla="*/ 0 w 65"/>
                <a:gd name="T5" fmla="*/ 4 h 7"/>
                <a:gd name="T6" fmla="*/ 3 w 65"/>
                <a:gd name="T7" fmla="*/ 0 h 7"/>
                <a:gd name="T8" fmla="*/ 62 w 65"/>
                <a:gd name="T9" fmla="*/ 0 h 7"/>
                <a:gd name="T10" fmla="*/ 65 w 65"/>
                <a:gd name="T11" fmla="*/ 4 h 7"/>
                <a:gd name="T12" fmla="*/ 62 w 6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2" y="7"/>
                  </a:moveTo>
                  <a:cubicBezTo>
                    <a:pt x="3" y="7"/>
                    <a:pt x="3" y="7"/>
                    <a:pt x="3" y="7"/>
                  </a:cubicBezTo>
                  <a:cubicBezTo>
                    <a:pt x="1" y="7"/>
                    <a:pt x="0" y="6"/>
                    <a:pt x="0" y="4"/>
                  </a:cubicBezTo>
                  <a:cubicBezTo>
                    <a:pt x="0" y="2"/>
                    <a:pt x="1" y="0"/>
                    <a:pt x="3" y="0"/>
                  </a:cubicBezTo>
                  <a:cubicBezTo>
                    <a:pt x="62" y="0"/>
                    <a:pt x="62" y="0"/>
                    <a:pt x="62" y="0"/>
                  </a:cubicBezTo>
                  <a:cubicBezTo>
                    <a:pt x="64" y="0"/>
                    <a:pt x="65" y="2"/>
                    <a:pt x="65" y="4"/>
                  </a:cubicBezTo>
                  <a:cubicBezTo>
                    <a:pt x="65" y="6"/>
                    <a:pt x="64" y="7"/>
                    <a:pt x="6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2" name="Freeform 64"/>
            <p:cNvSpPr/>
            <p:nvPr/>
          </p:nvSpPr>
          <p:spPr bwMode="auto">
            <a:xfrm>
              <a:off x="5476876" y="3757613"/>
              <a:ext cx="173038" cy="26987"/>
            </a:xfrm>
            <a:custGeom>
              <a:avLst/>
              <a:gdLst>
                <a:gd name="T0" fmla="*/ 42 w 46"/>
                <a:gd name="T1" fmla="*/ 7 h 7"/>
                <a:gd name="T2" fmla="*/ 3 w 46"/>
                <a:gd name="T3" fmla="*/ 7 h 7"/>
                <a:gd name="T4" fmla="*/ 0 w 46"/>
                <a:gd name="T5" fmla="*/ 3 h 7"/>
                <a:gd name="T6" fmla="*/ 3 w 46"/>
                <a:gd name="T7" fmla="*/ 0 h 7"/>
                <a:gd name="T8" fmla="*/ 42 w 46"/>
                <a:gd name="T9" fmla="*/ 0 h 7"/>
                <a:gd name="T10" fmla="*/ 46 w 46"/>
                <a:gd name="T11" fmla="*/ 3 h 7"/>
                <a:gd name="T12" fmla="*/ 42 w 4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42" y="7"/>
                  </a:moveTo>
                  <a:cubicBezTo>
                    <a:pt x="3" y="7"/>
                    <a:pt x="3" y="7"/>
                    <a:pt x="3" y="7"/>
                  </a:cubicBezTo>
                  <a:cubicBezTo>
                    <a:pt x="1" y="7"/>
                    <a:pt x="0" y="5"/>
                    <a:pt x="0" y="3"/>
                  </a:cubicBezTo>
                  <a:cubicBezTo>
                    <a:pt x="0" y="1"/>
                    <a:pt x="1" y="0"/>
                    <a:pt x="3" y="0"/>
                  </a:cubicBezTo>
                  <a:cubicBezTo>
                    <a:pt x="42" y="0"/>
                    <a:pt x="42" y="0"/>
                    <a:pt x="42" y="0"/>
                  </a:cubicBezTo>
                  <a:cubicBezTo>
                    <a:pt x="44" y="0"/>
                    <a:pt x="46" y="1"/>
                    <a:pt x="46" y="3"/>
                  </a:cubicBezTo>
                  <a:cubicBezTo>
                    <a:pt x="46" y="5"/>
                    <a:pt x="44" y="7"/>
                    <a:pt x="4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3" name="Freeform 65"/>
            <p:cNvSpPr/>
            <p:nvPr/>
          </p:nvSpPr>
          <p:spPr bwMode="auto">
            <a:xfrm>
              <a:off x="5581651" y="3419475"/>
              <a:ext cx="468313" cy="463550"/>
            </a:xfrm>
            <a:custGeom>
              <a:avLst/>
              <a:gdLst>
                <a:gd name="T0" fmla="*/ 19 w 124"/>
                <a:gd name="T1" fmla="*/ 123 h 123"/>
                <a:gd name="T2" fmla="*/ 17 w 124"/>
                <a:gd name="T3" fmla="*/ 122 h 123"/>
                <a:gd name="T4" fmla="*/ 2 w 124"/>
                <a:gd name="T5" fmla="*/ 107 h 123"/>
                <a:gd name="T6" fmla="*/ 2 w 124"/>
                <a:gd name="T7" fmla="*/ 101 h 123"/>
                <a:gd name="T8" fmla="*/ 102 w 124"/>
                <a:gd name="T9" fmla="*/ 1 h 123"/>
                <a:gd name="T10" fmla="*/ 107 w 124"/>
                <a:gd name="T11" fmla="*/ 1 h 123"/>
                <a:gd name="T12" fmla="*/ 122 w 124"/>
                <a:gd name="T13" fmla="*/ 16 h 123"/>
                <a:gd name="T14" fmla="*/ 122 w 124"/>
                <a:gd name="T15" fmla="*/ 21 h 123"/>
                <a:gd name="T16" fmla="*/ 88 w 124"/>
                <a:gd name="T17" fmla="*/ 56 h 123"/>
                <a:gd name="T18" fmla="*/ 83 w 124"/>
                <a:gd name="T19" fmla="*/ 56 h 123"/>
                <a:gd name="T20" fmla="*/ 83 w 124"/>
                <a:gd name="T21" fmla="*/ 50 h 123"/>
                <a:gd name="T22" fmla="*/ 115 w 124"/>
                <a:gd name="T23" fmla="*/ 19 h 123"/>
                <a:gd name="T24" fmla="*/ 105 w 124"/>
                <a:gd name="T25" fmla="*/ 9 h 123"/>
                <a:gd name="T26" fmla="*/ 9 w 124"/>
                <a:gd name="T27" fmla="*/ 104 h 123"/>
                <a:gd name="T28" fmla="*/ 19 w 124"/>
                <a:gd name="T29" fmla="*/ 114 h 123"/>
                <a:gd name="T30" fmla="*/ 68 w 124"/>
                <a:gd name="T31" fmla="*/ 65 h 123"/>
                <a:gd name="T32" fmla="*/ 73 w 124"/>
                <a:gd name="T33" fmla="*/ 65 h 123"/>
                <a:gd name="T34" fmla="*/ 73 w 124"/>
                <a:gd name="T35" fmla="*/ 70 h 123"/>
                <a:gd name="T36" fmla="*/ 22 w 124"/>
                <a:gd name="T37" fmla="*/ 122 h 123"/>
                <a:gd name="T38" fmla="*/ 19 w 124"/>
                <a:gd name="T3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23">
                  <a:moveTo>
                    <a:pt x="19" y="123"/>
                  </a:moveTo>
                  <a:cubicBezTo>
                    <a:pt x="18" y="123"/>
                    <a:pt x="17" y="122"/>
                    <a:pt x="17" y="122"/>
                  </a:cubicBezTo>
                  <a:cubicBezTo>
                    <a:pt x="2" y="107"/>
                    <a:pt x="2" y="107"/>
                    <a:pt x="2" y="107"/>
                  </a:cubicBezTo>
                  <a:cubicBezTo>
                    <a:pt x="0" y="105"/>
                    <a:pt x="0" y="103"/>
                    <a:pt x="2" y="101"/>
                  </a:cubicBezTo>
                  <a:cubicBezTo>
                    <a:pt x="102" y="1"/>
                    <a:pt x="102" y="1"/>
                    <a:pt x="102" y="1"/>
                  </a:cubicBezTo>
                  <a:cubicBezTo>
                    <a:pt x="103" y="0"/>
                    <a:pt x="106" y="0"/>
                    <a:pt x="107" y="1"/>
                  </a:cubicBezTo>
                  <a:cubicBezTo>
                    <a:pt x="122" y="16"/>
                    <a:pt x="122" y="16"/>
                    <a:pt x="122" y="16"/>
                  </a:cubicBezTo>
                  <a:cubicBezTo>
                    <a:pt x="124" y="17"/>
                    <a:pt x="124" y="20"/>
                    <a:pt x="122" y="21"/>
                  </a:cubicBezTo>
                  <a:cubicBezTo>
                    <a:pt x="88" y="56"/>
                    <a:pt x="88" y="56"/>
                    <a:pt x="88" y="56"/>
                  </a:cubicBezTo>
                  <a:cubicBezTo>
                    <a:pt x="87" y="57"/>
                    <a:pt x="84" y="57"/>
                    <a:pt x="83" y="56"/>
                  </a:cubicBezTo>
                  <a:cubicBezTo>
                    <a:pt x="81" y="54"/>
                    <a:pt x="81" y="52"/>
                    <a:pt x="83" y="50"/>
                  </a:cubicBezTo>
                  <a:cubicBezTo>
                    <a:pt x="115" y="19"/>
                    <a:pt x="115" y="19"/>
                    <a:pt x="115" y="19"/>
                  </a:cubicBezTo>
                  <a:cubicBezTo>
                    <a:pt x="105" y="9"/>
                    <a:pt x="105" y="9"/>
                    <a:pt x="105" y="9"/>
                  </a:cubicBezTo>
                  <a:cubicBezTo>
                    <a:pt x="9" y="104"/>
                    <a:pt x="9" y="104"/>
                    <a:pt x="9" y="104"/>
                  </a:cubicBezTo>
                  <a:cubicBezTo>
                    <a:pt x="19" y="114"/>
                    <a:pt x="19" y="114"/>
                    <a:pt x="19" y="114"/>
                  </a:cubicBezTo>
                  <a:cubicBezTo>
                    <a:pt x="68" y="65"/>
                    <a:pt x="68" y="65"/>
                    <a:pt x="68" y="65"/>
                  </a:cubicBezTo>
                  <a:cubicBezTo>
                    <a:pt x="70" y="64"/>
                    <a:pt x="72" y="64"/>
                    <a:pt x="73" y="65"/>
                  </a:cubicBezTo>
                  <a:cubicBezTo>
                    <a:pt x="75" y="66"/>
                    <a:pt x="75" y="69"/>
                    <a:pt x="73" y="70"/>
                  </a:cubicBezTo>
                  <a:cubicBezTo>
                    <a:pt x="22" y="122"/>
                    <a:pt x="22" y="122"/>
                    <a:pt x="22" y="122"/>
                  </a:cubicBezTo>
                  <a:cubicBezTo>
                    <a:pt x="21" y="122"/>
                    <a:pt x="20" y="123"/>
                    <a:pt x="19"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4" name="Freeform 66"/>
            <p:cNvSpPr>
              <a:spLocks noEditPoints="1"/>
            </p:cNvSpPr>
            <p:nvPr/>
          </p:nvSpPr>
          <p:spPr bwMode="auto">
            <a:xfrm>
              <a:off x="5962651" y="3381375"/>
              <a:ext cx="120650" cy="120650"/>
            </a:xfrm>
            <a:custGeom>
              <a:avLst/>
              <a:gdLst>
                <a:gd name="T0" fmla="*/ 19 w 32"/>
                <a:gd name="T1" fmla="*/ 32 h 32"/>
                <a:gd name="T2" fmla="*/ 16 w 32"/>
                <a:gd name="T3" fmla="*/ 31 h 32"/>
                <a:gd name="T4" fmla="*/ 1 w 32"/>
                <a:gd name="T5" fmla="*/ 16 h 32"/>
                <a:gd name="T6" fmla="*/ 1 w 32"/>
                <a:gd name="T7" fmla="*/ 11 h 32"/>
                <a:gd name="T8" fmla="*/ 11 w 32"/>
                <a:gd name="T9" fmla="*/ 1 h 32"/>
                <a:gd name="T10" fmla="*/ 16 w 32"/>
                <a:gd name="T11" fmla="*/ 1 h 32"/>
                <a:gd name="T12" fmla="*/ 31 w 32"/>
                <a:gd name="T13" fmla="*/ 17 h 32"/>
                <a:gd name="T14" fmla="*/ 31 w 32"/>
                <a:gd name="T15" fmla="*/ 22 h 32"/>
                <a:gd name="T16" fmla="*/ 21 w 32"/>
                <a:gd name="T17" fmla="*/ 31 h 32"/>
                <a:gd name="T18" fmla="*/ 19 w 32"/>
                <a:gd name="T19" fmla="*/ 32 h 32"/>
                <a:gd name="T20" fmla="*/ 9 w 32"/>
                <a:gd name="T21" fmla="*/ 14 h 32"/>
                <a:gd name="T22" fmla="*/ 19 w 32"/>
                <a:gd name="T23" fmla="*/ 23 h 32"/>
                <a:gd name="T24" fmla="*/ 23 w 32"/>
                <a:gd name="T25" fmla="*/ 19 h 32"/>
                <a:gd name="T26" fmla="*/ 13 w 32"/>
                <a:gd name="T27" fmla="*/ 9 h 32"/>
                <a:gd name="T28" fmla="*/ 9 w 32"/>
                <a:gd name="T2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2">
                  <a:moveTo>
                    <a:pt x="19" y="32"/>
                  </a:moveTo>
                  <a:cubicBezTo>
                    <a:pt x="18" y="32"/>
                    <a:pt x="17" y="32"/>
                    <a:pt x="16" y="31"/>
                  </a:cubicBezTo>
                  <a:cubicBezTo>
                    <a:pt x="1" y="16"/>
                    <a:pt x="1" y="16"/>
                    <a:pt x="1" y="16"/>
                  </a:cubicBezTo>
                  <a:cubicBezTo>
                    <a:pt x="0" y="15"/>
                    <a:pt x="0" y="12"/>
                    <a:pt x="1" y="11"/>
                  </a:cubicBezTo>
                  <a:cubicBezTo>
                    <a:pt x="11" y="1"/>
                    <a:pt x="11" y="1"/>
                    <a:pt x="11" y="1"/>
                  </a:cubicBezTo>
                  <a:cubicBezTo>
                    <a:pt x="12" y="0"/>
                    <a:pt x="14" y="0"/>
                    <a:pt x="16" y="1"/>
                  </a:cubicBezTo>
                  <a:cubicBezTo>
                    <a:pt x="31" y="17"/>
                    <a:pt x="31" y="17"/>
                    <a:pt x="31" y="17"/>
                  </a:cubicBezTo>
                  <a:cubicBezTo>
                    <a:pt x="32" y="18"/>
                    <a:pt x="32" y="20"/>
                    <a:pt x="31" y="22"/>
                  </a:cubicBezTo>
                  <a:cubicBezTo>
                    <a:pt x="21" y="31"/>
                    <a:pt x="21" y="31"/>
                    <a:pt x="21" y="31"/>
                  </a:cubicBezTo>
                  <a:cubicBezTo>
                    <a:pt x="21" y="32"/>
                    <a:pt x="20" y="32"/>
                    <a:pt x="19" y="32"/>
                  </a:cubicBezTo>
                  <a:close/>
                  <a:moveTo>
                    <a:pt x="9" y="14"/>
                  </a:moveTo>
                  <a:cubicBezTo>
                    <a:pt x="19" y="23"/>
                    <a:pt x="19" y="23"/>
                    <a:pt x="19" y="23"/>
                  </a:cubicBezTo>
                  <a:cubicBezTo>
                    <a:pt x="23" y="19"/>
                    <a:pt x="23" y="19"/>
                    <a:pt x="23" y="19"/>
                  </a:cubicBezTo>
                  <a:cubicBezTo>
                    <a:pt x="13" y="9"/>
                    <a:pt x="13" y="9"/>
                    <a:pt x="13" y="9"/>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5" name="Freeform 67"/>
            <p:cNvSpPr>
              <a:spLocks noEditPoints="1"/>
            </p:cNvSpPr>
            <p:nvPr/>
          </p:nvSpPr>
          <p:spPr bwMode="auto">
            <a:xfrm>
              <a:off x="6003926" y="3362325"/>
              <a:ext cx="101600" cy="98425"/>
            </a:xfrm>
            <a:custGeom>
              <a:avLst/>
              <a:gdLst>
                <a:gd name="T0" fmla="*/ 15 w 27"/>
                <a:gd name="T1" fmla="*/ 26 h 26"/>
                <a:gd name="T2" fmla="*/ 13 w 27"/>
                <a:gd name="T3" fmla="*/ 25 h 26"/>
                <a:gd name="T4" fmla="*/ 1 w 27"/>
                <a:gd name="T5" fmla="*/ 13 h 26"/>
                <a:gd name="T6" fmla="*/ 1 w 27"/>
                <a:gd name="T7" fmla="*/ 8 h 26"/>
                <a:gd name="T8" fmla="*/ 7 w 27"/>
                <a:gd name="T9" fmla="*/ 3 h 26"/>
                <a:gd name="T10" fmla="*/ 15 w 27"/>
                <a:gd name="T11" fmla="*/ 0 h 26"/>
                <a:gd name="T12" fmla="*/ 23 w 27"/>
                <a:gd name="T13" fmla="*/ 3 h 26"/>
                <a:gd name="T14" fmla="*/ 26 w 27"/>
                <a:gd name="T15" fmla="*/ 11 h 26"/>
                <a:gd name="T16" fmla="*/ 23 w 27"/>
                <a:gd name="T17" fmla="*/ 19 h 26"/>
                <a:gd name="T18" fmla="*/ 18 w 27"/>
                <a:gd name="T19" fmla="*/ 25 h 26"/>
                <a:gd name="T20" fmla="*/ 15 w 27"/>
                <a:gd name="T21" fmla="*/ 26 h 26"/>
                <a:gd name="T22" fmla="*/ 9 w 27"/>
                <a:gd name="T23" fmla="*/ 11 h 26"/>
                <a:gd name="T24" fmla="*/ 15 w 27"/>
                <a:gd name="T25" fmla="*/ 17 h 26"/>
                <a:gd name="T26" fmla="*/ 18 w 27"/>
                <a:gd name="T27" fmla="*/ 14 h 26"/>
                <a:gd name="T28" fmla="*/ 19 w 27"/>
                <a:gd name="T29" fmla="*/ 12 h 26"/>
                <a:gd name="T30" fmla="*/ 18 w 27"/>
                <a:gd name="T31" fmla="*/ 9 h 26"/>
                <a:gd name="T32" fmla="*/ 15 w 27"/>
                <a:gd name="T33" fmla="*/ 7 h 26"/>
                <a:gd name="T34" fmla="*/ 12 w 27"/>
                <a:gd name="T35" fmla="*/ 8 h 26"/>
                <a:gd name="T36" fmla="*/ 9 w 27"/>
                <a:gd name="T3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6">
                  <a:moveTo>
                    <a:pt x="15" y="26"/>
                  </a:moveTo>
                  <a:cubicBezTo>
                    <a:pt x="14" y="26"/>
                    <a:pt x="14" y="26"/>
                    <a:pt x="13" y="25"/>
                  </a:cubicBezTo>
                  <a:cubicBezTo>
                    <a:pt x="1" y="13"/>
                    <a:pt x="1" y="13"/>
                    <a:pt x="1" y="13"/>
                  </a:cubicBezTo>
                  <a:cubicBezTo>
                    <a:pt x="0" y="12"/>
                    <a:pt x="0" y="10"/>
                    <a:pt x="1" y="8"/>
                  </a:cubicBezTo>
                  <a:cubicBezTo>
                    <a:pt x="7" y="3"/>
                    <a:pt x="7" y="3"/>
                    <a:pt x="7" y="3"/>
                  </a:cubicBezTo>
                  <a:cubicBezTo>
                    <a:pt x="9" y="1"/>
                    <a:pt x="12" y="0"/>
                    <a:pt x="15" y="0"/>
                  </a:cubicBezTo>
                  <a:cubicBezTo>
                    <a:pt x="18" y="0"/>
                    <a:pt x="21" y="1"/>
                    <a:pt x="23" y="3"/>
                  </a:cubicBezTo>
                  <a:cubicBezTo>
                    <a:pt x="25" y="6"/>
                    <a:pt x="26" y="8"/>
                    <a:pt x="26" y="11"/>
                  </a:cubicBezTo>
                  <a:cubicBezTo>
                    <a:pt x="27" y="14"/>
                    <a:pt x="25" y="17"/>
                    <a:pt x="23" y="19"/>
                  </a:cubicBezTo>
                  <a:cubicBezTo>
                    <a:pt x="18" y="25"/>
                    <a:pt x="18" y="25"/>
                    <a:pt x="18" y="25"/>
                  </a:cubicBezTo>
                  <a:cubicBezTo>
                    <a:pt x="17" y="26"/>
                    <a:pt x="16" y="26"/>
                    <a:pt x="15" y="26"/>
                  </a:cubicBezTo>
                  <a:close/>
                  <a:moveTo>
                    <a:pt x="9" y="11"/>
                  </a:moveTo>
                  <a:cubicBezTo>
                    <a:pt x="15" y="17"/>
                    <a:pt x="15" y="17"/>
                    <a:pt x="15" y="17"/>
                  </a:cubicBezTo>
                  <a:cubicBezTo>
                    <a:pt x="18" y="14"/>
                    <a:pt x="18" y="14"/>
                    <a:pt x="18" y="14"/>
                  </a:cubicBezTo>
                  <a:cubicBezTo>
                    <a:pt x="19" y="14"/>
                    <a:pt x="19" y="13"/>
                    <a:pt x="19" y="12"/>
                  </a:cubicBezTo>
                  <a:cubicBezTo>
                    <a:pt x="19" y="11"/>
                    <a:pt x="19" y="9"/>
                    <a:pt x="18" y="9"/>
                  </a:cubicBezTo>
                  <a:cubicBezTo>
                    <a:pt x="17" y="8"/>
                    <a:pt x="16" y="7"/>
                    <a:pt x="15" y="7"/>
                  </a:cubicBezTo>
                  <a:cubicBezTo>
                    <a:pt x="14" y="7"/>
                    <a:pt x="13" y="7"/>
                    <a:pt x="12" y="8"/>
                  </a:cubicBezTo>
                  <a:lnTo>
                    <a:pt x="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6" name="Freeform 68"/>
            <p:cNvSpPr>
              <a:spLocks noEditPoints="1"/>
            </p:cNvSpPr>
            <p:nvPr/>
          </p:nvSpPr>
          <p:spPr bwMode="auto">
            <a:xfrm>
              <a:off x="5556251" y="3795713"/>
              <a:ext cx="112713" cy="114300"/>
            </a:xfrm>
            <a:custGeom>
              <a:avLst/>
              <a:gdLst>
                <a:gd name="T0" fmla="*/ 4 w 30"/>
                <a:gd name="T1" fmla="*/ 30 h 30"/>
                <a:gd name="T2" fmla="*/ 2 w 30"/>
                <a:gd name="T3" fmla="*/ 29 h 30"/>
                <a:gd name="T4" fmla="*/ 1 w 30"/>
                <a:gd name="T5" fmla="*/ 25 h 30"/>
                <a:gd name="T6" fmla="*/ 8 w 30"/>
                <a:gd name="T7" fmla="*/ 3 h 30"/>
                <a:gd name="T8" fmla="*/ 10 w 30"/>
                <a:gd name="T9" fmla="*/ 0 h 30"/>
                <a:gd name="T10" fmla="*/ 14 w 30"/>
                <a:gd name="T11" fmla="*/ 1 h 30"/>
                <a:gd name="T12" fmla="*/ 29 w 30"/>
                <a:gd name="T13" fmla="*/ 16 h 30"/>
                <a:gd name="T14" fmla="*/ 30 w 30"/>
                <a:gd name="T15" fmla="*/ 20 h 30"/>
                <a:gd name="T16" fmla="*/ 27 w 30"/>
                <a:gd name="T17" fmla="*/ 23 h 30"/>
                <a:gd name="T18" fmla="*/ 5 w 30"/>
                <a:gd name="T19" fmla="*/ 29 h 30"/>
                <a:gd name="T20" fmla="*/ 4 w 30"/>
                <a:gd name="T21" fmla="*/ 30 h 30"/>
                <a:gd name="T22" fmla="*/ 13 w 30"/>
                <a:gd name="T23" fmla="*/ 11 h 30"/>
                <a:gd name="T24" fmla="*/ 10 w 30"/>
                <a:gd name="T25" fmla="*/ 20 h 30"/>
                <a:gd name="T26" fmla="*/ 19 w 30"/>
                <a:gd name="T27" fmla="*/ 17 h 30"/>
                <a:gd name="T28" fmla="*/ 13 w 30"/>
                <a:gd name="T2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4" y="30"/>
                  </a:moveTo>
                  <a:cubicBezTo>
                    <a:pt x="3" y="30"/>
                    <a:pt x="2" y="29"/>
                    <a:pt x="2" y="29"/>
                  </a:cubicBezTo>
                  <a:cubicBezTo>
                    <a:pt x="1" y="28"/>
                    <a:pt x="0" y="26"/>
                    <a:pt x="1" y="25"/>
                  </a:cubicBezTo>
                  <a:cubicBezTo>
                    <a:pt x="8" y="3"/>
                    <a:pt x="8" y="3"/>
                    <a:pt x="8" y="3"/>
                  </a:cubicBezTo>
                  <a:cubicBezTo>
                    <a:pt x="8" y="2"/>
                    <a:pt x="9" y="1"/>
                    <a:pt x="10" y="0"/>
                  </a:cubicBezTo>
                  <a:cubicBezTo>
                    <a:pt x="12" y="0"/>
                    <a:pt x="13" y="0"/>
                    <a:pt x="14" y="1"/>
                  </a:cubicBezTo>
                  <a:cubicBezTo>
                    <a:pt x="29" y="16"/>
                    <a:pt x="29" y="16"/>
                    <a:pt x="29" y="16"/>
                  </a:cubicBezTo>
                  <a:cubicBezTo>
                    <a:pt x="30" y="17"/>
                    <a:pt x="30" y="19"/>
                    <a:pt x="30" y="20"/>
                  </a:cubicBezTo>
                  <a:cubicBezTo>
                    <a:pt x="30" y="21"/>
                    <a:pt x="29" y="22"/>
                    <a:pt x="27" y="23"/>
                  </a:cubicBezTo>
                  <a:cubicBezTo>
                    <a:pt x="5" y="29"/>
                    <a:pt x="5" y="29"/>
                    <a:pt x="5" y="29"/>
                  </a:cubicBezTo>
                  <a:cubicBezTo>
                    <a:pt x="5" y="30"/>
                    <a:pt x="5" y="30"/>
                    <a:pt x="4" y="30"/>
                  </a:cubicBezTo>
                  <a:close/>
                  <a:moveTo>
                    <a:pt x="13" y="11"/>
                  </a:moveTo>
                  <a:cubicBezTo>
                    <a:pt x="10" y="20"/>
                    <a:pt x="10" y="20"/>
                    <a:pt x="10" y="20"/>
                  </a:cubicBezTo>
                  <a:cubicBezTo>
                    <a:pt x="19" y="17"/>
                    <a:pt x="19" y="17"/>
                    <a:pt x="19" y="17"/>
                  </a:cubicBezTo>
                  <a:lnTo>
                    <a:pt x="1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7" name="Freeform 69"/>
            <p:cNvSpPr/>
            <p:nvPr/>
          </p:nvSpPr>
          <p:spPr bwMode="auto">
            <a:xfrm>
              <a:off x="5359401" y="3540125"/>
              <a:ext cx="625475" cy="490537"/>
            </a:xfrm>
            <a:custGeom>
              <a:avLst/>
              <a:gdLst>
                <a:gd name="T0" fmla="*/ 94 w 166"/>
                <a:gd name="T1" fmla="*/ 130 h 130"/>
                <a:gd name="T2" fmla="*/ 19 w 166"/>
                <a:gd name="T3" fmla="*/ 130 h 130"/>
                <a:gd name="T4" fmla="*/ 0 w 166"/>
                <a:gd name="T5" fmla="*/ 111 h 130"/>
                <a:gd name="T6" fmla="*/ 0 w 166"/>
                <a:gd name="T7" fmla="*/ 104 h 130"/>
                <a:gd name="T8" fmla="*/ 4 w 166"/>
                <a:gd name="T9" fmla="*/ 100 h 130"/>
                <a:gd name="T10" fmla="*/ 7 w 166"/>
                <a:gd name="T11" fmla="*/ 104 h 130"/>
                <a:gd name="T12" fmla="*/ 7 w 166"/>
                <a:gd name="T13" fmla="*/ 111 h 130"/>
                <a:gd name="T14" fmla="*/ 19 w 166"/>
                <a:gd name="T15" fmla="*/ 123 h 130"/>
                <a:gd name="T16" fmla="*/ 93 w 166"/>
                <a:gd name="T17" fmla="*/ 123 h 130"/>
                <a:gd name="T18" fmla="*/ 159 w 166"/>
                <a:gd name="T19" fmla="*/ 79 h 130"/>
                <a:gd name="T20" fmla="*/ 159 w 166"/>
                <a:gd name="T21" fmla="*/ 3 h 130"/>
                <a:gd name="T22" fmla="*/ 162 w 166"/>
                <a:gd name="T23" fmla="*/ 0 h 130"/>
                <a:gd name="T24" fmla="*/ 166 w 166"/>
                <a:gd name="T25" fmla="*/ 3 h 130"/>
                <a:gd name="T26" fmla="*/ 166 w 166"/>
                <a:gd name="T27" fmla="*/ 81 h 130"/>
                <a:gd name="T28" fmla="*/ 164 w 166"/>
                <a:gd name="T29" fmla="*/ 84 h 130"/>
                <a:gd name="T30" fmla="*/ 96 w 166"/>
                <a:gd name="T31" fmla="*/ 129 h 130"/>
                <a:gd name="T32" fmla="*/ 94 w 166"/>
                <a:gd name="T3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30">
                  <a:moveTo>
                    <a:pt x="94" y="130"/>
                  </a:moveTo>
                  <a:cubicBezTo>
                    <a:pt x="19" y="130"/>
                    <a:pt x="19" y="130"/>
                    <a:pt x="19" y="130"/>
                  </a:cubicBezTo>
                  <a:cubicBezTo>
                    <a:pt x="8" y="130"/>
                    <a:pt x="0" y="122"/>
                    <a:pt x="0" y="111"/>
                  </a:cubicBezTo>
                  <a:cubicBezTo>
                    <a:pt x="0" y="104"/>
                    <a:pt x="0" y="104"/>
                    <a:pt x="0" y="104"/>
                  </a:cubicBezTo>
                  <a:cubicBezTo>
                    <a:pt x="0" y="102"/>
                    <a:pt x="2" y="100"/>
                    <a:pt x="4" y="100"/>
                  </a:cubicBezTo>
                  <a:cubicBezTo>
                    <a:pt x="6" y="100"/>
                    <a:pt x="7" y="102"/>
                    <a:pt x="7" y="104"/>
                  </a:cubicBezTo>
                  <a:cubicBezTo>
                    <a:pt x="7" y="111"/>
                    <a:pt x="7" y="111"/>
                    <a:pt x="7" y="111"/>
                  </a:cubicBezTo>
                  <a:cubicBezTo>
                    <a:pt x="7" y="118"/>
                    <a:pt x="12" y="123"/>
                    <a:pt x="19" y="123"/>
                  </a:cubicBezTo>
                  <a:cubicBezTo>
                    <a:pt x="93" y="123"/>
                    <a:pt x="93" y="123"/>
                    <a:pt x="93" y="123"/>
                  </a:cubicBezTo>
                  <a:cubicBezTo>
                    <a:pt x="159" y="79"/>
                    <a:pt x="159" y="79"/>
                    <a:pt x="159" y="79"/>
                  </a:cubicBezTo>
                  <a:cubicBezTo>
                    <a:pt x="159" y="3"/>
                    <a:pt x="159" y="3"/>
                    <a:pt x="159" y="3"/>
                  </a:cubicBezTo>
                  <a:cubicBezTo>
                    <a:pt x="159" y="1"/>
                    <a:pt x="160" y="0"/>
                    <a:pt x="162" y="0"/>
                  </a:cubicBezTo>
                  <a:cubicBezTo>
                    <a:pt x="164" y="0"/>
                    <a:pt x="166" y="1"/>
                    <a:pt x="166" y="3"/>
                  </a:cubicBezTo>
                  <a:cubicBezTo>
                    <a:pt x="166" y="81"/>
                    <a:pt x="166" y="81"/>
                    <a:pt x="166" y="81"/>
                  </a:cubicBezTo>
                  <a:cubicBezTo>
                    <a:pt x="166" y="82"/>
                    <a:pt x="165" y="83"/>
                    <a:pt x="164" y="84"/>
                  </a:cubicBezTo>
                  <a:cubicBezTo>
                    <a:pt x="96" y="129"/>
                    <a:pt x="96" y="129"/>
                    <a:pt x="96" y="129"/>
                  </a:cubicBezTo>
                  <a:cubicBezTo>
                    <a:pt x="95" y="130"/>
                    <a:pt x="95" y="130"/>
                    <a:pt x="94"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8" name="Freeform 70"/>
            <p:cNvSpPr/>
            <p:nvPr/>
          </p:nvSpPr>
          <p:spPr bwMode="auto">
            <a:xfrm>
              <a:off x="5359401" y="3236913"/>
              <a:ext cx="625475" cy="623887"/>
            </a:xfrm>
            <a:custGeom>
              <a:avLst/>
              <a:gdLst>
                <a:gd name="T0" fmla="*/ 4 w 166"/>
                <a:gd name="T1" fmla="*/ 165 h 165"/>
                <a:gd name="T2" fmla="*/ 0 w 166"/>
                <a:gd name="T3" fmla="*/ 161 h 165"/>
                <a:gd name="T4" fmla="*/ 0 w 166"/>
                <a:gd name="T5" fmla="*/ 19 h 165"/>
                <a:gd name="T6" fmla="*/ 19 w 166"/>
                <a:gd name="T7" fmla="*/ 0 h 165"/>
                <a:gd name="T8" fmla="*/ 147 w 166"/>
                <a:gd name="T9" fmla="*/ 0 h 165"/>
                <a:gd name="T10" fmla="*/ 166 w 166"/>
                <a:gd name="T11" fmla="*/ 19 h 165"/>
                <a:gd name="T12" fmla="*/ 166 w 166"/>
                <a:gd name="T13" fmla="*/ 35 h 165"/>
                <a:gd name="T14" fmla="*/ 162 w 166"/>
                <a:gd name="T15" fmla="*/ 38 h 165"/>
                <a:gd name="T16" fmla="*/ 159 w 166"/>
                <a:gd name="T17" fmla="*/ 35 h 165"/>
                <a:gd name="T18" fmla="*/ 159 w 166"/>
                <a:gd name="T19" fmla="*/ 19 h 165"/>
                <a:gd name="T20" fmla="*/ 147 w 166"/>
                <a:gd name="T21" fmla="*/ 7 h 165"/>
                <a:gd name="T22" fmla="*/ 19 w 166"/>
                <a:gd name="T23" fmla="*/ 7 h 165"/>
                <a:gd name="T24" fmla="*/ 7 w 166"/>
                <a:gd name="T25" fmla="*/ 19 h 165"/>
                <a:gd name="T26" fmla="*/ 7 w 166"/>
                <a:gd name="T27" fmla="*/ 161 h 165"/>
                <a:gd name="T28" fmla="*/ 4 w 166"/>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65">
                  <a:moveTo>
                    <a:pt x="4" y="165"/>
                  </a:moveTo>
                  <a:cubicBezTo>
                    <a:pt x="2" y="165"/>
                    <a:pt x="0" y="163"/>
                    <a:pt x="0" y="161"/>
                  </a:cubicBezTo>
                  <a:cubicBezTo>
                    <a:pt x="0" y="19"/>
                    <a:pt x="0" y="19"/>
                    <a:pt x="0" y="19"/>
                  </a:cubicBezTo>
                  <a:cubicBezTo>
                    <a:pt x="0" y="8"/>
                    <a:pt x="8" y="0"/>
                    <a:pt x="19" y="0"/>
                  </a:cubicBezTo>
                  <a:cubicBezTo>
                    <a:pt x="147" y="0"/>
                    <a:pt x="147" y="0"/>
                    <a:pt x="147" y="0"/>
                  </a:cubicBezTo>
                  <a:cubicBezTo>
                    <a:pt x="158" y="0"/>
                    <a:pt x="166" y="8"/>
                    <a:pt x="166" y="19"/>
                  </a:cubicBezTo>
                  <a:cubicBezTo>
                    <a:pt x="166" y="35"/>
                    <a:pt x="166" y="35"/>
                    <a:pt x="166" y="35"/>
                  </a:cubicBezTo>
                  <a:cubicBezTo>
                    <a:pt x="166" y="37"/>
                    <a:pt x="164" y="38"/>
                    <a:pt x="162" y="38"/>
                  </a:cubicBezTo>
                  <a:cubicBezTo>
                    <a:pt x="160" y="38"/>
                    <a:pt x="159" y="37"/>
                    <a:pt x="159" y="35"/>
                  </a:cubicBezTo>
                  <a:cubicBezTo>
                    <a:pt x="159" y="19"/>
                    <a:pt x="159" y="19"/>
                    <a:pt x="159" y="19"/>
                  </a:cubicBezTo>
                  <a:cubicBezTo>
                    <a:pt x="159" y="12"/>
                    <a:pt x="154" y="7"/>
                    <a:pt x="147" y="7"/>
                  </a:cubicBezTo>
                  <a:cubicBezTo>
                    <a:pt x="19" y="7"/>
                    <a:pt x="19" y="7"/>
                    <a:pt x="19" y="7"/>
                  </a:cubicBezTo>
                  <a:cubicBezTo>
                    <a:pt x="12" y="7"/>
                    <a:pt x="7" y="12"/>
                    <a:pt x="7" y="19"/>
                  </a:cubicBezTo>
                  <a:cubicBezTo>
                    <a:pt x="7" y="161"/>
                    <a:pt x="7" y="161"/>
                    <a:pt x="7" y="161"/>
                  </a:cubicBezTo>
                  <a:cubicBezTo>
                    <a:pt x="7" y="163"/>
                    <a:pt x="6" y="165"/>
                    <a:pt x="4"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19" name="Freeform 71"/>
            <p:cNvSpPr/>
            <p:nvPr/>
          </p:nvSpPr>
          <p:spPr bwMode="auto">
            <a:xfrm>
              <a:off x="6056314" y="3521075"/>
              <a:ext cx="26988" cy="36512"/>
            </a:xfrm>
            <a:custGeom>
              <a:avLst/>
              <a:gdLst>
                <a:gd name="T0" fmla="*/ 3 w 7"/>
                <a:gd name="T1" fmla="*/ 10 h 10"/>
                <a:gd name="T2" fmla="*/ 0 w 7"/>
                <a:gd name="T3" fmla="*/ 6 h 10"/>
                <a:gd name="T4" fmla="*/ 0 w 7"/>
                <a:gd name="T5" fmla="*/ 4 h 10"/>
                <a:gd name="T6" fmla="*/ 3 w 7"/>
                <a:gd name="T7" fmla="*/ 0 h 10"/>
                <a:gd name="T8" fmla="*/ 7 w 7"/>
                <a:gd name="T9" fmla="*/ 4 h 10"/>
                <a:gd name="T10" fmla="*/ 7 w 7"/>
                <a:gd name="T11" fmla="*/ 6 h 10"/>
                <a:gd name="T12" fmla="*/ 3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3" y="10"/>
                  </a:moveTo>
                  <a:cubicBezTo>
                    <a:pt x="1" y="10"/>
                    <a:pt x="0" y="8"/>
                    <a:pt x="0" y="6"/>
                  </a:cubicBezTo>
                  <a:cubicBezTo>
                    <a:pt x="0" y="4"/>
                    <a:pt x="0" y="4"/>
                    <a:pt x="0" y="4"/>
                  </a:cubicBezTo>
                  <a:cubicBezTo>
                    <a:pt x="0" y="2"/>
                    <a:pt x="1" y="0"/>
                    <a:pt x="3" y="0"/>
                  </a:cubicBezTo>
                  <a:cubicBezTo>
                    <a:pt x="5" y="0"/>
                    <a:pt x="7" y="2"/>
                    <a:pt x="7" y="4"/>
                  </a:cubicBezTo>
                  <a:cubicBezTo>
                    <a:pt x="7" y="6"/>
                    <a:pt x="7" y="6"/>
                    <a:pt x="7" y="6"/>
                  </a:cubicBezTo>
                  <a:cubicBezTo>
                    <a:pt x="7" y="8"/>
                    <a:pt x="5" y="10"/>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20" name="Freeform 72"/>
            <p:cNvSpPr/>
            <p:nvPr/>
          </p:nvSpPr>
          <p:spPr bwMode="auto">
            <a:xfrm>
              <a:off x="6075364" y="3546475"/>
              <a:ext cx="34925" cy="30162"/>
            </a:xfrm>
            <a:custGeom>
              <a:avLst/>
              <a:gdLst>
                <a:gd name="T0" fmla="*/ 6 w 9"/>
                <a:gd name="T1" fmla="*/ 8 h 8"/>
                <a:gd name="T2" fmla="*/ 3 w 9"/>
                <a:gd name="T3" fmla="*/ 8 h 8"/>
                <a:gd name="T4" fmla="*/ 0 w 9"/>
                <a:gd name="T5" fmla="*/ 4 h 8"/>
                <a:gd name="T6" fmla="*/ 3 w 9"/>
                <a:gd name="T7" fmla="*/ 0 h 8"/>
                <a:gd name="T8" fmla="*/ 6 w 9"/>
                <a:gd name="T9" fmla="*/ 0 h 8"/>
                <a:gd name="T10" fmla="*/ 9 w 9"/>
                <a:gd name="T11" fmla="*/ 4 h 8"/>
                <a:gd name="T12" fmla="*/ 6 w 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6" y="8"/>
                  </a:moveTo>
                  <a:cubicBezTo>
                    <a:pt x="3" y="8"/>
                    <a:pt x="3" y="8"/>
                    <a:pt x="3" y="8"/>
                  </a:cubicBezTo>
                  <a:cubicBezTo>
                    <a:pt x="1" y="8"/>
                    <a:pt x="0" y="6"/>
                    <a:pt x="0" y="4"/>
                  </a:cubicBezTo>
                  <a:cubicBezTo>
                    <a:pt x="0" y="2"/>
                    <a:pt x="1" y="0"/>
                    <a:pt x="3" y="0"/>
                  </a:cubicBezTo>
                  <a:cubicBezTo>
                    <a:pt x="6" y="0"/>
                    <a:pt x="6" y="0"/>
                    <a:pt x="6" y="0"/>
                  </a:cubicBezTo>
                  <a:cubicBezTo>
                    <a:pt x="8" y="0"/>
                    <a:pt x="9" y="2"/>
                    <a:pt x="9" y="4"/>
                  </a:cubicBezTo>
                  <a:cubicBezTo>
                    <a:pt x="9" y="6"/>
                    <a:pt x="8"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21" name="Freeform 73"/>
            <p:cNvSpPr/>
            <p:nvPr/>
          </p:nvSpPr>
          <p:spPr bwMode="auto">
            <a:xfrm>
              <a:off x="6056314" y="3565525"/>
              <a:ext cx="26988" cy="38100"/>
            </a:xfrm>
            <a:custGeom>
              <a:avLst/>
              <a:gdLst>
                <a:gd name="T0" fmla="*/ 3 w 7"/>
                <a:gd name="T1" fmla="*/ 10 h 10"/>
                <a:gd name="T2" fmla="*/ 0 w 7"/>
                <a:gd name="T3" fmla="*/ 7 h 10"/>
                <a:gd name="T4" fmla="*/ 0 w 7"/>
                <a:gd name="T5" fmla="*/ 4 h 10"/>
                <a:gd name="T6" fmla="*/ 3 w 7"/>
                <a:gd name="T7" fmla="*/ 0 h 10"/>
                <a:gd name="T8" fmla="*/ 7 w 7"/>
                <a:gd name="T9" fmla="*/ 4 h 10"/>
                <a:gd name="T10" fmla="*/ 7 w 7"/>
                <a:gd name="T11" fmla="*/ 7 h 10"/>
                <a:gd name="T12" fmla="*/ 3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3" y="10"/>
                  </a:moveTo>
                  <a:cubicBezTo>
                    <a:pt x="1" y="10"/>
                    <a:pt x="0" y="9"/>
                    <a:pt x="0" y="7"/>
                  </a:cubicBezTo>
                  <a:cubicBezTo>
                    <a:pt x="0" y="4"/>
                    <a:pt x="0" y="4"/>
                    <a:pt x="0" y="4"/>
                  </a:cubicBezTo>
                  <a:cubicBezTo>
                    <a:pt x="0" y="2"/>
                    <a:pt x="1" y="0"/>
                    <a:pt x="3" y="0"/>
                  </a:cubicBezTo>
                  <a:cubicBezTo>
                    <a:pt x="5" y="0"/>
                    <a:pt x="7" y="2"/>
                    <a:pt x="7" y="4"/>
                  </a:cubicBezTo>
                  <a:cubicBezTo>
                    <a:pt x="7" y="7"/>
                    <a:pt x="7" y="7"/>
                    <a:pt x="7" y="7"/>
                  </a:cubicBezTo>
                  <a:cubicBezTo>
                    <a:pt x="7" y="9"/>
                    <a:pt x="5" y="10"/>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22" name="Freeform 74"/>
            <p:cNvSpPr/>
            <p:nvPr/>
          </p:nvSpPr>
          <p:spPr bwMode="auto">
            <a:xfrm>
              <a:off x="6026151" y="3546475"/>
              <a:ext cx="38100" cy="30162"/>
            </a:xfrm>
            <a:custGeom>
              <a:avLst/>
              <a:gdLst>
                <a:gd name="T0" fmla="*/ 6 w 10"/>
                <a:gd name="T1" fmla="*/ 8 h 8"/>
                <a:gd name="T2" fmla="*/ 4 w 10"/>
                <a:gd name="T3" fmla="*/ 8 h 8"/>
                <a:gd name="T4" fmla="*/ 0 w 10"/>
                <a:gd name="T5" fmla="*/ 4 h 8"/>
                <a:gd name="T6" fmla="*/ 4 w 10"/>
                <a:gd name="T7" fmla="*/ 0 h 8"/>
                <a:gd name="T8" fmla="*/ 6 w 10"/>
                <a:gd name="T9" fmla="*/ 0 h 8"/>
                <a:gd name="T10" fmla="*/ 10 w 10"/>
                <a:gd name="T11" fmla="*/ 4 h 8"/>
                <a:gd name="T12" fmla="*/ 6 w 1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6" y="8"/>
                  </a:moveTo>
                  <a:cubicBezTo>
                    <a:pt x="4" y="8"/>
                    <a:pt x="4" y="8"/>
                    <a:pt x="4" y="8"/>
                  </a:cubicBezTo>
                  <a:cubicBezTo>
                    <a:pt x="2" y="8"/>
                    <a:pt x="0" y="6"/>
                    <a:pt x="0" y="4"/>
                  </a:cubicBezTo>
                  <a:cubicBezTo>
                    <a:pt x="0" y="2"/>
                    <a:pt x="2" y="0"/>
                    <a:pt x="4" y="0"/>
                  </a:cubicBezTo>
                  <a:cubicBezTo>
                    <a:pt x="6" y="0"/>
                    <a:pt x="6" y="0"/>
                    <a:pt x="6" y="0"/>
                  </a:cubicBezTo>
                  <a:cubicBezTo>
                    <a:pt x="8" y="0"/>
                    <a:pt x="10" y="2"/>
                    <a:pt x="10" y="4"/>
                  </a:cubicBezTo>
                  <a:cubicBezTo>
                    <a:pt x="10" y="6"/>
                    <a:pt x="8"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23" name="Freeform 75"/>
            <p:cNvSpPr/>
            <p:nvPr/>
          </p:nvSpPr>
          <p:spPr bwMode="auto">
            <a:xfrm>
              <a:off x="5970589" y="3886200"/>
              <a:ext cx="30163" cy="38100"/>
            </a:xfrm>
            <a:custGeom>
              <a:avLst/>
              <a:gdLst>
                <a:gd name="T0" fmla="*/ 4 w 8"/>
                <a:gd name="T1" fmla="*/ 10 h 10"/>
                <a:gd name="T2" fmla="*/ 0 w 8"/>
                <a:gd name="T3" fmla="*/ 6 h 10"/>
                <a:gd name="T4" fmla="*/ 0 w 8"/>
                <a:gd name="T5" fmla="*/ 4 h 10"/>
                <a:gd name="T6" fmla="*/ 4 w 8"/>
                <a:gd name="T7" fmla="*/ 0 h 10"/>
                <a:gd name="T8" fmla="*/ 8 w 8"/>
                <a:gd name="T9" fmla="*/ 4 h 10"/>
                <a:gd name="T10" fmla="*/ 8 w 8"/>
                <a:gd name="T11" fmla="*/ 6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2" y="10"/>
                    <a:pt x="0" y="8"/>
                    <a:pt x="0" y="6"/>
                  </a:cubicBezTo>
                  <a:cubicBezTo>
                    <a:pt x="0" y="4"/>
                    <a:pt x="0" y="4"/>
                    <a:pt x="0" y="4"/>
                  </a:cubicBezTo>
                  <a:cubicBezTo>
                    <a:pt x="0" y="2"/>
                    <a:pt x="2" y="0"/>
                    <a:pt x="4" y="0"/>
                  </a:cubicBezTo>
                  <a:cubicBezTo>
                    <a:pt x="6" y="0"/>
                    <a:pt x="8" y="2"/>
                    <a:pt x="8" y="4"/>
                  </a:cubicBezTo>
                  <a:cubicBezTo>
                    <a:pt x="8" y="6"/>
                    <a:pt x="8" y="6"/>
                    <a:pt x="8" y="6"/>
                  </a:cubicBezTo>
                  <a:cubicBezTo>
                    <a:pt x="8" y="8"/>
                    <a:pt x="6"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24" name="Freeform 76"/>
            <p:cNvSpPr/>
            <p:nvPr/>
          </p:nvSpPr>
          <p:spPr bwMode="auto">
            <a:xfrm>
              <a:off x="5989639" y="3916363"/>
              <a:ext cx="36513" cy="26987"/>
            </a:xfrm>
            <a:custGeom>
              <a:avLst/>
              <a:gdLst>
                <a:gd name="T0" fmla="*/ 7 w 10"/>
                <a:gd name="T1" fmla="*/ 7 h 7"/>
                <a:gd name="T2" fmla="*/ 4 w 10"/>
                <a:gd name="T3" fmla="*/ 7 h 7"/>
                <a:gd name="T4" fmla="*/ 0 w 10"/>
                <a:gd name="T5" fmla="*/ 3 h 7"/>
                <a:gd name="T6" fmla="*/ 4 w 10"/>
                <a:gd name="T7" fmla="*/ 0 h 7"/>
                <a:gd name="T8" fmla="*/ 7 w 10"/>
                <a:gd name="T9" fmla="*/ 0 h 7"/>
                <a:gd name="T10" fmla="*/ 10 w 10"/>
                <a:gd name="T11" fmla="*/ 3 h 7"/>
                <a:gd name="T12" fmla="*/ 7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7" y="7"/>
                  </a:moveTo>
                  <a:cubicBezTo>
                    <a:pt x="4" y="7"/>
                    <a:pt x="4" y="7"/>
                    <a:pt x="4" y="7"/>
                  </a:cubicBezTo>
                  <a:cubicBezTo>
                    <a:pt x="2" y="7"/>
                    <a:pt x="0" y="5"/>
                    <a:pt x="0" y="3"/>
                  </a:cubicBezTo>
                  <a:cubicBezTo>
                    <a:pt x="0" y="1"/>
                    <a:pt x="2" y="0"/>
                    <a:pt x="4" y="0"/>
                  </a:cubicBezTo>
                  <a:cubicBezTo>
                    <a:pt x="7" y="0"/>
                    <a:pt x="7" y="0"/>
                    <a:pt x="7" y="0"/>
                  </a:cubicBezTo>
                  <a:cubicBezTo>
                    <a:pt x="9" y="0"/>
                    <a:pt x="10" y="1"/>
                    <a:pt x="10" y="3"/>
                  </a:cubicBezTo>
                  <a:cubicBezTo>
                    <a:pt x="10" y="5"/>
                    <a:pt x="9"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25" name="Freeform 77"/>
            <p:cNvSpPr/>
            <p:nvPr/>
          </p:nvSpPr>
          <p:spPr bwMode="auto">
            <a:xfrm>
              <a:off x="5970589" y="3935413"/>
              <a:ext cx="30163" cy="38100"/>
            </a:xfrm>
            <a:custGeom>
              <a:avLst/>
              <a:gdLst>
                <a:gd name="T0" fmla="*/ 4 w 8"/>
                <a:gd name="T1" fmla="*/ 10 h 10"/>
                <a:gd name="T2" fmla="*/ 0 w 8"/>
                <a:gd name="T3" fmla="*/ 6 h 10"/>
                <a:gd name="T4" fmla="*/ 0 w 8"/>
                <a:gd name="T5" fmla="*/ 3 h 10"/>
                <a:gd name="T6" fmla="*/ 4 w 8"/>
                <a:gd name="T7" fmla="*/ 0 h 10"/>
                <a:gd name="T8" fmla="*/ 8 w 8"/>
                <a:gd name="T9" fmla="*/ 3 h 10"/>
                <a:gd name="T10" fmla="*/ 8 w 8"/>
                <a:gd name="T11" fmla="*/ 6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2" y="10"/>
                    <a:pt x="0" y="8"/>
                    <a:pt x="0" y="6"/>
                  </a:cubicBezTo>
                  <a:cubicBezTo>
                    <a:pt x="0" y="3"/>
                    <a:pt x="0" y="3"/>
                    <a:pt x="0" y="3"/>
                  </a:cubicBezTo>
                  <a:cubicBezTo>
                    <a:pt x="0" y="1"/>
                    <a:pt x="2" y="0"/>
                    <a:pt x="4" y="0"/>
                  </a:cubicBezTo>
                  <a:cubicBezTo>
                    <a:pt x="6" y="0"/>
                    <a:pt x="8" y="1"/>
                    <a:pt x="8" y="3"/>
                  </a:cubicBezTo>
                  <a:cubicBezTo>
                    <a:pt x="8" y="6"/>
                    <a:pt x="8" y="6"/>
                    <a:pt x="8" y="6"/>
                  </a:cubicBezTo>
                  <a:cubicBezTo>
                    <a:pt x="8" y="8"/>
                    <a:pt x="6"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sp>
          <p:nvSpPr>
            <p:cNvPr id="26" name="Freeform 78"/>
            <p:cNvSpPr/>
            <p:nvPr/>
          </p:nvSpPr>
          <p:spPr bwMode="auto">
            <a:xfrm>
              <a:off x="5943601" y="3916363"/>
              <a:ext cx="38100" cy="26987"/>
            </a:xfrm>
            <a:custGeom>
              <a:avLst/>
              <a:gdLst>
                <a:gd name="T0" fmla="*/ 6 w 10"/>
                <a:gd name="T1" fmla="*/ 7 h 7"/>
                <a:gd name="T2" fmla="*/ 4 w 10"/>
                <a:gd name="T3" fmla="*/ 7 h 7"/>
                <a:gd name="T4" fmla="*/ 0 w 10"/>
                <a:gd name="T5" fmla="*/ 3 h 7"/>
                <a:gd name="T6" fmla="*/ 4 w 10"/>
                <a:gd name="T7" fmla="*/ 0 h 7"/>
                <a:gd name="T8" fmla="*/ 6 w 10"/>
                <a:gd name="T9" fmla="*/ 0 h 7"/>
                <a:gd name="T10" fmla="*/ 10 w 10"/>
                <a:gd name="T11" fmla="*/ 3 h 7"/>
                <a:gd name="T12" fmla="*/ 6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6" y="7"/>
                  </a:moveTo>
                  <a:cubicBezTo>
                    <a:pt x="4" y="7"/>
                    <a:pt x="4" y="7"/>
                    <a:pt x="4" y="7"/>
                  </a:cubicBezTo>
                  <a:cubicBezTo>
                    <a:pt x="2" y="7"/>
                    <a:pt x="0" y="5"/>
                    <a:pt x="0" y="3"/>
                  </a:cubicBezTo>
                  <a:cubicBezTo>
                    <a:pt x="0" y="1"/>
                    <a:pt x="2" y="0"/>
                    <a:pt x="4" y="0"/>
                  </a:cubicBezTo>
                  <a:cubicBezTo>
                    <a:pt x="6" y="0"/>
                    <a:pt x="6" y="0"/>
                    <a:pt x="6" y="0"/>
                  </a:cubicBezTo>
                  <a:cubicBezTo>
                    <a:pt x="8" y="0"/>
                    <a:pt x="10" y="1"/>
                    <a:pt x="10" y="3"/>
                  </a:cubicBezTo>
                  <a:cubicBezTo>
                    <a:pt x="10" y="5"/>
                    <a:pt x="8"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FA034"/>
                </a:solidFill>
                <a:latin typeface="Times New Roman" panose="02020603050405020304" pitchFamily="18" charset="0"/>
                <a:cs typeface="Times New Roman" panose="02020603050405020304" pitchFamily="18" charset="0"/>
              </a:endParaRPr>
            </a:p>
          </p:txBody>
        </p:sp>
      </p:grpSp>
      <p:sp>
        <p:nvSpPr>
          <p:cNvPr id="27" name="TextBox 26"/>
          <p:cNvSpPr txBox="1"/>
          <p:nvPr/>
        </p:nvSpPr>
        <p:spPr>
          <a:xfrm>
            <a:off x="1837264" y="496313"/>
            <a:ext cx="3121688" cy="707886"/>
          </a:xfrm>
          <a:prstGeom prst="rect">
            <a:avLst/>
          </a:prstGeom>
          <a:noFill/>
        </p:spPr>
        <p:txBody>
          <a:bodyPr wrap="none" rtlCol="0">
            <a:spAutoFit/>
          </a:bodyPr>
          <a:lstStyle/>
          <a:p>
            <a:pPr algn="ctr"/>
            <a:r>
              <a:rPr lang="en-US" sz="4000" b="1" dirty="0">
                <a:solidFill>
                  <a:srgbClr val="FFA034"/>
                </a:solidFill>
                <a:latin typeface="Times New Roman" panose="02020603050405020304" pitchFamily="18" charset="0"/>
                <a:ea typeface="Hiragino Kaku Gothic StdN W8" panose="020B0800000000000000" pitchFamily="34" charset="-128"/>
                <a:cs typeface="Times New Roman" panose="02020603050405020304" pitchFamily="18" charset="0"/>
              </a:rPr>
              <a:t>LUYỆN TẬP</a:t>
            </a:r>
          </a:p>
        </p:txBody>
      </p:sp>
    </p:spTree>
    <p:extLst>
      <p:ext uri="{BB962C8B-B14F-4D97-AF65-F5344CB8AC3E}">
        <p14:creationId xmlns:p14="http://schemas.microsoft.com/office/powerpoint/2010/main" val="3103637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292214" y="586254"/>
            <a:ext cx="4336765" cy="707886"/>
          </a:xfrm>
          <a:prstGeom prst="rect">
            <a:avLst/>
          </a:prstGeom>
          <a:noFill/>
        </p:spPr>
        <p:txBody>
          <a:bodyPr wrap="none" rtlCol="0">
            <a:spAutoFit/>
          </a:bodyPr>
          <a:lstStyle/>
          <a:p>
            <a:pPr algn="ctr"/>
            <a:r>
              <a:rPr lang="vi-VN" altLang="en-US" sz="40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GIAO NHIỆM VỤ</a:t>
            </a:r>
          </a:p>
        </p:txBody>
      </p:sp>
      <p:sp>
        <p:nvSpPr>
          <p:cNvPr id="2" name="TextBox 23"/>
          <p:cNvSpPr txBox="1"/>
          <p:nvPr/>
        </p:nvSpPr>
        <p:spPr>
          <a:xfrm>
            <a:off x="744856" y="1749433"/>
            <a:ext cx="10687685" cy="1323439"/>
          </a:xfrm>
          <a:prstGeom prst="rect">
            <a:avLst/>
          </a:prstGeom>
          <a:noFill/>
        </p:spPr>
        <p:txBody>
          <a:bodyPr wrap="square" rtlCol="0">
            <a:spAutoFit/>
          </a:bodyPr>
          <a:lstStyle/>
          <a:p>
            <a:pPr algn="l"/>
            <a:r>
              <a:rPr lang="vi-VN" altLang="en-US" sz="4000">
                <a:solidFill>
                  <a:srgbClr val="0070C0"/>
                </a:solidFill>
                <a:latin typeface="Times New Roman" panose="02020603050405020304" pitchFamily="18" charset="0"/>
                <a:ea typeface="Hiragino Kaku Gothic StdN W8" panose="020B0800000000000000" pitchFamily="34" charset="-128"/>
                <a:cs typeface="Times New Roman" panose="02020603050405020304" pitchFamily="18" charset="0"/>
              </a:rPr>
              <a:t>- </a:t>
            </a:r>
            <a:r>
              <a:rPr lang="en-US" altLang="en-US" sz="4000">
                <a:solidFill>
                  <a:srgbClr val="0070C0"/>
                </a:solidFill>
                <a:latin typeface="Times New Roman" panose="02020603050405020304" pitchFamily="18" charset="0"/>
                <a:ea typeface="Hiragino Kaku Gothic StdN W8" panose="020B0800000000000000" pitchFamily="34" charset="-128"/>
                <a:cs typeface="Times New Roman" panose="02020603050405020304" pitchFamily="18" charset="0"/>
              </a:rPr>
              <a:t>Mỗi cá nhân tóm tắt nội dung bài học bằng sơ đồ tư duy vào vở ghi.</a:t>
            </a:r>
            <a:endParaRPr lang="vi-VN" altLang="en-US" sz="4000" dirty="0">
              <a:solidFill>
                <a:srgbClr val="0070C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031758" y="380663"/>
            <a:ext cx="2933816" cy="707886"/>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4000" b="1" dirty="0">
                <a:solidFill>
                  <a:schemeClr val="accent5">
                    <a:lumMod val="75000"/>
                  </a:schemeClr>
                </a:solidFill>
                <a:latin typeface="Times New Roman" panose="02020603050405020304" pitchFamily="18" charset="0"/>
                <a:ea typeface="Hiragino Kaku Gothic StdN W8" panose="020B0800000000000000" pitchFamily="34" charset="-128"/>
                <a:cs typeface="Times New Roman" panose="02020603050405020304" pitchFamily="18" charset="0"/>
              </a:rPr>
              <a:t>VẬN DỤNG</a:t>
            </a:r>
          </a:p>
        </p:txBody>
      </p:sp>
      <p:grpSp>
        <p:nvGrpSpPr>
          <p:cNvPr id="25" name="Group 24"/>
          <p:cNvGrpSpPr/>
          <p:nvPr/>
        </p:nvGrpSpPr>
        <p:grpSpPr>
          <a:xfrm>
            <a:off x="365761" y="79824"/>
            <a:ext cx="1435419" cy="1476665"/>
            <a:chOff x="6418264" y="5335588"/>
            <a:chExt cx="828675" cy="852487"/>
          </a:xfrm>
          <a:solidFill>
            <a:schemeClr val="accent5">
              <a:lumMod val="75000"/>
            </a:schemeClr>
          </a:solidFill>
        </p:grpSpPr>
        <p:sp>
          <p:nvSpPr>
            <p:cNvPr id="26" name="Freeform 164"/>
            <p:cNvSpPr>
              <a:spLocks noEditPoints="1"/>
            </p:cNvSpPr>
            <p:nvPr/>
          </p:nvSpPr>
          <p:spPr bwMode="auto">
            <a:xfrm>
              <a:off x="6656389" y="5335588"/>
              <a:ext cx="590550" cy="592137"/>
            </a:xfrm>
            <a:custGeom>
              <a:avLst/>
              <a:gdLst>
                <a:gd name="T0" fmla="*/ 82 w 157"/>
                <a:gd name="T1" fmla="*/ 157 h 157"/>
                <a:gd name="T2" fmla="*/ 29 w 157"/>
                <a:gd name="T3" fmla="*/ 135 h 157"/>
                <a:gd name="T4" fmla="*/ 29 w 157"/>
                <a:gd name="T5" fmla="*/ 29 h 157"/>
                <a:gd name="T6" fmla="*/ 135 w 157"/>
                <a:gd name="T7" fmla="*/ 29 h 157"/>
                <a:gd name="T8" fmla="*/ 157 w 157"/>
                <a:gd name="T9" fmla="*/ 82 h 157"/>
                <a:gd name="T10" fmla="*/ 135 w 157"/>
                <a:gd name="T11" fmla="*/ 135 h 157"/>
                <a:gd name="T12" fmla="*/ 82 w 157"/>
                <a:gd name="T13" fmla="*/ 157 h 157"/>
                <a:gd name="T14" fmla="*/ 82 w 157"/>
                <a:gd name="T15" fmla="*/ 14 h 157"/>
                <a:gd name="T16" fmla="*/ 34 w 157"/>
                <a:gd name="T17" fmla="*/ 34 h 157"/>
                <a:gd name="T18" fmla="*/ 34 w 157"/>
                <a:gd name="T19" fmla="*/ 130 h 157"/>
                <a:gd name="T20" fmla="*/ 130 w 157"/>
                <a:gd name="T21" fmla="*/ 130 h 157"/>
                <a:gd name="T22" fmla="*/ 150 w 157"/>
                <a:gd name="T23" fmla="*/ 82 h 157"/>
                <a:gd name="T24" fmla="*/ 130 w 157"/>
                <a:gd name="T25" fmla="*/ 34 h 157"/>
                <a:gd name="T26" fmla="*/ 82 w 157"/>
                <a:gd name="T27" fmla="*/ 1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7">
                  <a:moveTo>
                    <a:pt x="82" y="157"/>
                  </a:moveTo>
                  <a:cubicBezTo>
                    <a:pt x="63" y="157"/>
                    <a:pt x="44" y="149"/>
                    <a:pt x="29" y="135"/>
                  </a:cubicBezTo>
                  <a:cubicBezTo>
                    <a:pt x="0" y="106"/>
                    <a:pt x="0" y="58"/>
                    <a:pt x="29" y="29"/>
                  </a:cubicBezTo>
                  <a:cubicBezTo>
                    <a:pt x="58" y="0"/>
                    <a:pt x="106" y="0"/>
                    <a:pt x="135" y="29"/>
                  </a:cubicBezTo>
                  <a:cubicBezTo>
                    <a:pt x="149" y="43"/>
                    <a:pt x="157" y="62"/>
                    <a:pt x="157" y="82"/>
                  </a:cubicBezTo>
                  <a:cubicBezTo>
                    <a:pt x="157" y="102"/>
                    <a:pt x="149" y="121"/>
                    <a:pt x="135" y="135"/>
                  </a:cubicBezTo>
                  <a:cubicBezTo>
                    <a:pt x="121" y="149"/>
                    <a:pt x="101" y="157"/>
                    <a:pt x="82" y="157"/>
                  </a:cubicBezTo>
                  <a:close/>
                  <a:moveTo>
                    <a:pt x="82" y="14"/>
                  </a:moveTo>
                  <a:cubicBezTo>
                    <a:pt x="65" y="14"/>
                    <a:pt x="48" y="21"/>
                    <a:pt x="34" y="34"/>
                  </a:cubicBezTo>
                  <a:cubicBezTo>
                    <a:pt x="8" y="60"/>
                    <a:pt x="8" y="103"/>
                    <a:pt x="34" y="130"/>
                  </a:cubicBezTo>
                  <a:cubicBezTo>
                    <a:pt x="61" y="156"/>
                    <a:pt x="104" y="156"/>
                    <a:pt x="130" y="130"/>
                  </a:cubicBezTo>
                  <a:cubicBezTo>
                    <a:pt x="143" y="117"/>
                    <a:pt x="150" y="100"/>
                    <a:pt x="150" y="82"/>
                  </a:cubicBezTo>
                  <a:cubicBezTo>
                    <a:pt x="150" y="64"/>
                    <a:pt x="143" y="47"/>
                    <a:pt x="130" y="34"/>
                  </a:cubicBezTo>
                  <a:cubicBezTo>
                    <a:pt x="117" y="21"/>
                    <a:pt x="99" y="14"/>
                    <a:pt x="82" y="14"/>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7" name="Freeform 165"/>
            <p:cNvSpPr/>
            <p:nvPr/>
          </p:nvSpPr>
          <p:spPr bwMode="auto">
            <a:xfrm>
              <a:off x="7123114" y="5497513"/>
              <a:ext cx="41275" cy="49212"/>
            </a:xfrm>
            <a:custGeom>
              <a:avLst/>
              <a:gdLst>
                <a:gd name="T0" fmla="*/ 7 w 11"/>
                <a:gd name="T1" fmla="*/ 13 h 13"/>
                <a:gd name="T2" fmla="*/ 4 w 11"/>
                <a:gd name="T3" fmla="*/ 11 h 13"/>
                <a:gd name="T4" fmla="*/ 1 w 11"/>
                <a:gd name="T5" fmla="*/ 6 h 13"/>
                <a:gd name="T6" fmla="*/ 2 w 11"/>
                <a:gd name="T7" fmla="*/ 1 h 13"/>
                <a:gd name="T8" fmla="*/ 7 w 11"/>
                <a:gd name="T9" fmla="*/ 2 h 13"/>
                <a:gd name="T10" fmla="*/ 10 w 11"/>
                <a:gd name="T11" fmla="*/ 7 h 13"/>
                <a:gd name="T12" fmla="*/ 9 w 11"/>
                <a:gd name="T13" fmla="*/ 12 h 13"/>
                <a:gd name="T14" fmla="*/ 7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7" y="13"/>
                  </a:moveTo>
                  <a:cubicBezTo>
                    <a:pt x="6" y="13"/>
                    <a:pt x="5" y="12"/>
                    <a:pt x="4" y="11"/>
                  </a:cubicBezTo>
                  <a:cubicBezTo>
                    <a:pt x="3" y="9"/>
                    <a:pt x="2" y="8"/>
                    <a:pt x="1" y="6"/>
                  </a:cubicBezTo>
                  <a:cubicBezTo>
                    <a:pt x="0" y="5"/>
                    <a:pt x="0" y="2"/>
                    <a:pt x="2" y="1"/>
                  </a:cubicBezTo>
                  <a:cubicBezTo>
                    <a:pt x="3" y="0"/>
                    <a:pt x="6" y="0"/>
                    <a:pt x="7" y="2"/>
                  </a:cubicBezTo>
                  <a:cubicBezTo>
                    <a:pt x="8" y="3"/>
                    <a:pt x="9" y="5"/>
                    <a:pt x="10" y="7"/>
                  </a:cubicBezTo>
                  <a:cubicBezTo>
                    <a:pt x="11" y="9"/>
                    <a:pt x="11" y="11"/>
                    <a:pt x="9" y="12"/>
                  </a:cubicBezTo>
                  <a:cubicBezTo>
                    <a:pt x="9" y="12"/>
                    <a:pt x="8" y="13"/>
                    <a:pt x="7" y="13"/>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8" name="Freeform 166"/>
            <p:cNvSpPr/>
            <p:nvPr/>
          </p:nvSpPr>
          <p:spPr bwMode="auto">
            <a:xfrm>
              <a:off x="7040564" y="5429250"/>
              <a:ext cx="60325" cy="49212"/>
            </a:xfrm>
            <a:custGeom>
              <a:avLst/>
              <a:gdLst>
                <a:gd name="T0" fmla="*/ 12 w 16"/>
                <a:gd name="T1" fmla="*/ 13 h 13"/>
                <a:gd name="T2" fmla="*/ 10 w 16"/>
                <a:gd name="T3" fmla="*/ 12 h 13"/>
                <a:gd name="T4" fmla="*/ 3 w 16"/>
                <a:gd name="T5" fmla="*/ 8 h 13"/>
                <a:gd name="T6" fmla="*/ 1 w 16"/>
                <a:gd name="T7" fmla="*/ 3 h 13"/>
                <a:gd name="T8" fmla="*/ 6 w 16"/>
                <a:gd name="T9" fmla="*/ 1 h 13"/>
                <a:gd name="T10" fmla="*/ 14 w 16"/>
                <a:gd name="T11" fmla="*/ 6 h 13"/>
                <a:gd name="T12" fmla="*/ 15 w 16"/>
                <a:gd name="T13" fmla="*/ 11 h 13"/>
                <a:gd name="T14" fmla="*/ 12 w 1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2" y="13"/>
                  </a:moveTo>
                  <a:cubicBezTo>
                    <a:pt x="12" y="13"/>
                    <a:pt x="11" y="13"/>
                    <a:pt x="10" y="12"/>
                  </a:cubicBezTo>
                  <a:cubicBezTo>
                    <a:pt x="8" y="11"/>
                    <a:pt x="5" y="9"/>
                    <a:pt x="3" y="8"/>
                  </a:cubicBezTo>
                  <a:cubicBezTo>
                    <a:pt x="1" y="7"/>
                    <a:pt x="0" y="5"/>
                    <a:pt x="1" y="3"/>
                  </a:cubicBezTo>
                  <a:cubicBezTo>
                    <a:pt x="2" y="1"/>
                    <a:pt x="4" y="0"/>
                    <a:pt x="6" y="1"/>
                  </a:cubicBezTo>
                  <a:cubicBezTo>
                    <a:pt x="9" y="3"/>
                    <a:pt x="12" y="4"/>
                    <a:pt x="14" y="6"/>
                  </a:cubicBezTo>
                  <a:cubicBezTo>
                    <a:pt x="16" y="7"/>
                    <a:pt x="16" y="10"/>
                    <a:pt x="15" y="11"/>
                  </a:cubicBezTo>
                  <a:cubicBezTo>
                    <a:pt x="15" y="12"/>
                    <a:pt x="13" y="13"/>
                    <a:pt x="12" y="13"/>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Freeform 167"/>
            <p:cNvSpPr/>
            <p:nvPr/>
          </p:nvSpPr>
          <p:spPr bwMode="auto">
            <a:xfrm>
              <a:off x="6953251" y="5414963"/>
              <a:ext cx="49213" cy="26987"/>
            </a:xfrm>
            <a:custGeom>
              <a:avLst/>
              <a:gdLst>
                <a:gd name="T0" fmla="*/ 9 w 13"/>
                <a:gd name="T1" fmla="*/ 7 h 7"/>
                <a:gd name="T2" fmla="*/ 9 w 13"/>
                <a:gd name="T3" fmla="*/ 7 h 7"/>
                <a:gd name="T4" fmla="*/ 3 w 13"/>
                <a:gd name="T5" fmla="*/ 7 h 7"/>
                <a:gd name="T6" fmla="*/ 0 w 13"/>
                <a:gd name="T7" fmla="*/ 3 h 7"/>
                <a:gd name="T8" fmla="*/ 3 w 13"/>
                <a:gd name="T9" fmla="*/ 0 h 7"/>
                <a:gd name="T10" fmla="*/ 9 w 13"/>
                <a:gd name="T11" fmla="*/ 0 h 7"/>
                <a:gd name="T12" fmla="*/ 13 w 13"/>
                <a:gd name="T13" fmla="*/ 4 h 7"/>
                <a:gd name="T14" fmla="*/ 9 w 1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9" y="7"/>
                  </a:moveTo>
                  <a:cubicBezTo>
                    <a:pt x="9" y="7"/>
                    <a:pt x="9" y="7"/>
                    <a:pt x="9" y="7"/>
                  </a:cubicBezTo>
                  <a:cubicBezTo>
                    <a:pt x="7" y="7"/>
                    <a:pt x="5" y="7"/>
                    <a:pt x="3" y="7"/>
                  </a:cubicBezTo>
                  <a:cubicBezTo>
                    <a:pt x="1" y="7"/>
                    <a:pt x="0" y="5"/>
                    <a:pt x="0" y="3"/>
                  </a:cubicBezTo>
                  <a:cubicBezTo>
                    <a:pt x="0" y="1"/>
                    <a:pt x="1" y="0"/>
                    <a:pt x="3" y="0"/>
                  </a:cubicBezTo>
                  <a:cubicBezTo>
                    <a:pt x="5" y="0"/>
                    <a:pt x="7" y="0"/>
                    <a:pt x="9" y="0"/>
                  </a:cubicBezTo>
                  <a:cubicBezTo>
                    <a:pt x="11" y="0"/>
                    <a:pt x="13" y="2"/>
                    <a:pt x="13" y="4"/>
                  </a:cubicBezTo>
                  <a:cubicBezTo>
                    <a:pt x="12" y="6"/>
                    <a:pt x="11" y="7"/>
                    <a:pt x="9" y="7"/>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0" name="Freeform 168"/>
            <p:cNvSpPr/>
            <p:nvPr/>
          </p:nvSpPr>
          <p:spPr bwMode="auto">
            <a:xfrm>
              <a:off x="6735764" y="5414963"/>
              <a:ext cx="481013" cy="460375"/>
            </a:xfrm>
            <a:custGeom>
              <a:avLst/>
              <a:gdLst>
                <a:gd name="T0" fmla="*/ 61 w 128"/>
                <a:gd name="T1" fmla="*/ 122 h 122"/>
                <a:gd name="T2" fmla="*/ 18 w 128"/>
                <a:gd name="T3" fmla="*/ 104 h 122"/>
                <a:gd name="T4" fmla="*/ 0 w 128"/>
                <a:gd name="T5" fmla="*/ 61 h 122"/>
                <a:gd name="T6" fmla="*/ 18 w 128"/>
                <a:gd name="T7" fmla="*/ 18 h 122"/>
                <a:gd name="T8" fmla="*/ 61 w 128"/>
                <a:gd name="T9" fmla="*/ 0 h 122"/>
                <a:gd name="T10" fmla="*/ 65 w 128"/>
                <a:gd name="T11" fmla="*/ 3 h 122"/>
                <a:gd name="T12" fmla="*/ 61 w 128"/>
                <a:gd name="T13" fmla="*/ 7 h 122"/>
                <a:gd name="T14" fmla="*/ 23 w 128"/>
                <a:gd name="T15" fmla="*/ 23 h 122"/>
                <a:gd name="T16" fmla="*/ 7 w 128"/>
                <a:gd name="T17" fmla="*/ 61 h 122"/>
                <a:gd name="T18" fmla="*/ 23 w 128"/>
                <a:gd name="T19" fmla="*/ 99 h 122"/>
                <a:gd name="T20" fmla="*/ 99 w 128"/>
                <a:gd name="T21" fmla="*/ 99 h 122"/>
                <a:gd name="T22" fmla="*/ 107 w 128"/>
                <a:gd name="T23" fmla="*/ 33 h 122"/>
                <a:gd name="T24" fmla="*/ 108 w 128"/>
                <a:gd name="T25" fmla="*/ 28 h 122"/>
                <a:gd name="T26" fmla="*/ 113 w 128"/>
                <a:gd name="T27" fmla="*/ 29 h 122"/>
                <a:gd name="T28" fmla="*/ 104 w 128"/>
                <a:gd name="T29" fmla="*/ 104 h 122"/>
                <a:gd name="T30" fmla="*/ 61 w 128"/>
                <a:gd name="T3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22">
                  <a:moveTo>
                    <a:pt x="61" y="122"/>
                  </a:moveTo>
                  <a:cubicBezTo>
                    <a:pt x="45" y="122"/>
                    <a:pt x="30" y="116"/>
                    <a:pt x="18" y="104"/>
                  </a:cubicBezTo>
                  <a:cubicBezTo>
                    <a:pt x="6" y="93"/>
                    <a:pt x="0" y="77"/>
                    <a:pt x="0" y="61"/>
                  </a:cubicBezTo>
                  <a:cubicBezTo>
                    <a:pt x="0" y="45"/>
                    <a:pt x="6" y="29"/>
                    <a:pt x="18" y="18"/>
                  </a:cubicBezTo>
                  <a:cubicBezTo>
                    <a:pt x="29" y="6"/>
                    <a:pt x="45" y="0"/>
                    <a:pt x="61" y="0"/>
                  </a:cubicBezTo>
                  <a:cubicBezTo>
                    <a:pt x="63" y="0"/>
                    <a:pt x="65" y="1"/>
                    <a:pt x="65" y="3"/>
                  </a:cubicBezTo>
                  <a:cubicBezTo>
                    <a:pt x="65" y="5"/>
                    <a:pt x="63" y="7"/>
                    <a:pt x="61" y="7"/>
                  </a:cubicBezTo>
                  <a:cubicBezTo>
                    <a:pt x="47" y="7"/>
                    <a:pt x="33" y="13"/>
                    <a:pt x="23" y="23"/>
                  </a:cubicBezTo>
                  <a:cubicBezTo>
                    <a:pt x="13" y="33"/>
                    <a:pt x="7" y="46"/>
                    <a:pt x="7" y="61"/>
                  </a:cubicBezTo>
                  <a:cubicBezTo>
                    <a:pt x="7" y="75"/>
                    <a:pt x="13" y="89"/>
                    <a:pt x="23" y="99"/>
                  </a:cubicBezTo>
                  <a:cubicBezTo>
                    <a:pt x="44" y="120"/>
                    <a:pt x="78" y="120"/>
                    <a:pt x="99" y="99"/>
                  </a:cubicBezTo>
                  <a:cubicBezTo>
                    <a:pt x="117" y="81"/>
                    <a:pt x="120" y="54"/>
                    <a:pt x="107" y="33"/>
                  </a:cubicBezTo>
                  <a:cubicBezTo>
                    <a:pt x="106" y="31"/>
                    <a:pt x="107" y="29"/>
                    <a:pt x="108" y="28"/>
                  </a:cubicBezTo>
                  <a:cubicBezTo>
                    <a:pt x="110" y="27"/>
                    <a:pt x="112" y="27"/>
                    <a:pt x="113" y="29"/>
                  </a:cubicBezTo>
                  <a:cubicBezTo>
                    <a:pt x="128" y="53"/>
                    <a:pt x="124" y="84"/>
                    <a:pt x="104" y="104"/>
                  </a:cubicBezTo>
                  <a:cubicBezTo>
                    <a:pt x="92" y="116"/>
                    <a:pt x="77" y="122"/>
                    <a:pt x="61" y="122"/>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1" name="Freeform 169"/>
            <p:cNvSpPr/>
            <p:nvPr/>
          </p:nvSpPr>
          <p:spPr bwMode="auto">
            <a:xfrm>
              <a:off x="6478589" y="5837238"/>
              <a:ext cx="293688" cy="290512"/>
            </a:xfrm>
            <a:custGeom>
              <a:avLst/>
              <a:gdLst>
                <a:gd name="T0" fmla="*/ 21 w 78"/>
                <a:gd name="T1" fmla="*/ 77 h 77"/>
                <a:gd name="T2" fmla="*/ 18 w 78"/>
                <a:gd name="T3" fmla="*/ 76 h 77"/>
                <a:gd name="T4" fmla="*/ 2 w 78"/>
                <a:gd name="T5" fmla="*/ 60 h 77"/>
                <a:gd name="T6" fmla="*/ 2 w 78"/>
                <a:gd name="T7" fmla="*/ 55 h 77"/>
                <a:gd name="T8" fmla="*/ 13 w 78"/>
                <a:gd name="T9" fmla="*/ 43 h 77"/>
                <a:gd name="T10" fmla="*/ 18 w 78"/>
                <a:gd name="T11" fmla="*/ 43 h 77"/>
                <a:gd name="T12" fmla="*/ 18 w 78"/>
                <a:gd name="T13" fmla="*/ 49 h 77"/>
                <a:gd name="T14" fmla="*/ 9 w 78"/>
                <a:gd name="T15" fmla="*/ 58 h 77"/>
                <a:gd name="T16" fmla="*/ 21 w 78"/>
                <a:gd name="T17" fmla="*/ 69 h 77"/>
                <a:gd name="T18" fmla="*/ 69 w 78"/>
                <a:gd name="T19" fmla="*/ 20 h 77"/>
                <a:gd name="T20" fmla="*/ 58 w 78"/>
                <a:gd name="T21" fmla="*/ 9 h 77"/>
                <a:gd name="T22" fmla="*/ 28 w 78"/>
                <a:gd name="T23" fmla="*/ 39 h 77"/>
                <a:gd name="T24" fmla="*/ 23 w 78"/>
                <a:gd name="T25" fmla="*/ 39 h 77"/>
                <a:gd name="T26" fmla="*/ 23 w 78"/>
                <a:gd name="T27" fmla="*/ 34 h 77"/>
                <a:gd name="T28" fmla="*/ 55 w 78"/>
                <a:gd name="T29" fmla="*/ 2 h 77"/>
                <a:gd name="T30" fmla="*/ 60 w 78"/>
                <a:gd name="T31" fmla="*/ 2 h 77"/>
                <a:gd name="T32" fmla="*/ 76 w 78"/>
                <a:gd name="T33" fmla="*/ 18 h 77"/>
                <a:gd name="T34" fmla="*/ 78 w 78"/>
                <a:gd name="T35" fmla="*/ 20 h 77"/>
                <a:gd name="T36" fmla="*/ 76 w 78"/>
                <a:gd name="T37" fmla="*/ 23 h 77"/>
                <a:gd name="T38" fmla="*/ 23 w 78"/>
                <a:gd name="T39" fmla="*/ 76 h 77"/>
                <a:gd name="T40" fmla="*/ 21 w 78"/>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77">
                  <a:moveTo>
                    <a:pt x="21" y="77"/>
                  </a:moveTo>
                  <a:cubicBezTo>
                    <a:pt x="20" y="77"/>
                    <a:pt x="19" y="77"/>
                    <a:pt x="18" y="76"/>
                  </a:cubicBezTo>
                  <a:cubicBezTo>
                    <a:pt x="2" y="60"/>
                    <a:pt x="2" y="60"/>
                    <a:pt x="2" y="60"/>
                  </a:cubicBezTo>
                  <a:cubicBezTo>
                    <a:pt x="0" y="59"/>
                    <a:pt x="0" y="56"/>
                    <a:pt x="2" y="55"/>
                  </a:cubicBezTo>
                  <a:cubicBezTo>
                    <a:pt x="13" y="43"/>
                    <a:pt x="13" y="43"/>
                    <a:pt x="13" y="43"/>
                  </a:cubicBezTo>
                  <a:cubicBezTo>
                    <a:pt x="15" y="42"/>
                    <a:pt x="17" y="42"/>
                    <a:pt x="18" y="43"/>
                  </a:cubicBezTo>
                  <a:cubicBezTo>
                    <a:pt x="20" y="45"/>
                    <a:pt x="20" y="47"/>
                    <a:pt x="18" y="49"/>
                  </a:cubicBezTo>
                  <a:cubicBezTo>
                    <a:pt x="9" y="58"/>
                    <a:pt x="9" y="58"/>
                    <a:pt x="9" y="58"/>
                  </a:cubicBezTo>
                  <a:cubicBezTo>
                    <a:pt x="21" y="69"/>
                    <a:pt x="21" y="69"/>
                    <a:pt x="21" y="69"/>
                  </a:cubicBezTo>
                  <a:cubicBezTo>
                    <a:pt x="69" y="20"/>
                    <a:pt x="69" y="20"/>
                    <a:pt x="69" y="20"/>
                  </a:cubicBezTo>
                  <a:cubicBezTo>
                    <a:pt x="58" y="9"/>
                    <a:pt x="58" y="9"/>
                    <a:pt x="58" y="9"/>
                  </a:cubicBezTo>
                  <a:cubicBezTo>
                    <a:pt x="28" y="39"/>
                    <a:pt x="28" y="39"/>
                    <a:pt x="28" y="39"/>
                  </a:cubicBezTo>
                  <a:cubicBezTo>
                    <a:pt x="27" y="40"/>
                    <a:pt x="25" y="40"/>
                    <a:pt x="23" y="39"/>
                  </a:cubicBezTo>
                  <a:cubicBezTo>
                    <a:pt x="22" y="37"/>
                    <a:pt x="22" y="35"/>
                    <a:pt x="23" y="34"/>
                  </a:cubicBezTo>
                  <a:cubicBezTo>
                    <a:pt x="55" y="2"/>
                    <a:pt x="55" y="2"/>
                    <a:pt x="55" y="2"/>
                  </a:cubicBezTo>
                  <a:cubicBezTo>
                    <a:pt x="56" y="0"/>
                    <a:pt x="59" y="0"/>
                    <a:pt x="60" y="2"/>
                  </a:cubicBezTo>
                  <a:cubicBezTo>
                    <a:pt x="76" y="18"/>
                    <a:pt x="76" y="18"/>
                    <a:pt x="76" y="18"/>
                  </a:cubicBezTo>
                  <a:cubicBezTo>
                    <a:pt x="77" y="19"/>
                    <a:pt x="78" y="19"/>
                    <a:pt x="78" y="20"/>
                  </a:cubicBezTo>
                  <a:cubicBezTo>
                    <a:pt x="78" y="21"/>
                    <a:pt x="77" y="22"/>
                    <a:pt x="76" y="23"/>
                  </a:cubicBezTo>
                  <a:cubicBezTo>
                    <a:pt x="23" y="76"/>
                    <a:pt x="23" y="76"/>
                    <a:pt x="23" y="76"/>
                  </a:cubicBezTo>
                  <a:cubicBezTo>
                    <a:pt x="22" y="77"/>
                    <a:pt x="21" y="77"/>
                    <a:pt x="21" y="77"/>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2" name="Freeform 170"/>
            <p:cNvSpPr>
              <a:spLocks noEditPoints="1"/>
            </p:cNvSpPr>
            <p:nvPr/>
          </p:nvSpPr>
          <p:spPr bwMode="auto">
            <a:xfrm>
              <a:off x="6418264" y="6026150"/>
              <a:ext cx="166688" cy="161925"/>
            </a:xfrm>
            <a:custGeom>
              <a:avLst/>
              <a:gdLst>
                <a:gd name="T0" fmla="*/ 30 w 44"/>
                <a:gd name="T1" fmla="*/ 43 h 43"/>
                <a:gd name="T2" fmla="*/ 24 w 44"/>
                <a:gd name="T3" fmla="*/ 40 h 43"/>
                <a:gd name="T4" fmla="*/ 4 w 44"/>
                <a:gd name="T5" fmla="*/ 20 h 43"/>
                <a:gd name="T6" fmla="*/ 4 w 44"/>
                <a:gd name="T7" fmla="*/ 8 h 43"/>
                <a:gd name="T8" fmla="*/ 8 w 44"/>
                <a:gd name="T9" fmla="*/ 3 h 43"/>
                <a:gd name="T10" fmla="*/ 21 w 44"/>
                <a:gd name="T11" fmla="*/ 3 h 43"/>
                <a:gd name="T12" fmla="*/ 41 w 44"/>
                <a:gd name="T13" fmla="*/ 23 h 43"/>
                <a:gd name="T14" fmla="*/ 44 w 44"/>
                <a:gd name="T15" fmla="*/ 29 h 43"/>
                <a:gd name="T16" fmla="*/ 41 w 44"/>
                <a:gd name="T17" fmla="*/ 36 h 43"/>
                <a:gd name="T18" fmla="*/ 36 w 44"/>
                <a:gd name="T19" fmla="*/ 40 h 43"/>
                <a:gd name="T20" fmla="*/ 30 w 44"/>
                <a:gd name="T21" fmla="*/ 43 h 43"/>
                <a:gd name="T22" fmla="*/ 15 w 44"/>
                <a:gd name="T23" fmla="*/ 8 h 43"/>
                <a:gd name="T24" fmla="*/ 13 w 44"/>
                <a:gd name="T25" fmla="*/ 8 h 43"/>
                <a:gd name="T26" fmla="*/ 9 w 44"/>
                <a:gd name="T27" fmla="*/ 13 h 43"/>
                <a:gd name="T28" fmla="*/ 9 w 44"/>
                <a:gd name="T29" fmla="*/ 15 h 43"/>
                <a:gd name="T30" fmla="*/ 29 w 44"/>
                <a:gd name="T31" fmla="*/ 35 h 43"/>
                <a:gd name="T32" fmla="*/ 30 w 44"/>
                <a:gd name="T33" fmla="*/ 36 h 43"/>
                <a:gd name="T34" fmla="*/ 31 w 44"/>
                <a:gd name="T35" fmla="*/ 35 h 43"/>
                <a:gd name="T36" fmla="*/ 36 w 44"/>
                <a:gd name="T37" fmla="*/ 31 h 43"/>
                <a:gd name="T38" fmla="*/ 36 w 44"/>
                <a:gd name="T39" fmla="*/ 29 h 43"/>
                <a:gd name="T40" fmla="*/ 36 w 44"/>
                <a:gd name="T41" fmla="*/ 28 h 43"/>
                <a:gd name="T42" fmla="*/ 16 w 44"/>
                <a:gd name="T43" fmla="*/ 8 h 43"/>
                <a:gd name="T44" fmla="*/ 15 w 44"/>
                <a:gd name="T45"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3">
                  <a:moveTo>
                    <a:pt x="30" y="43"/>
                  </a:moveTo>
                  <a:cubicBezTo>
                    <a:pt x="28" y="43"/>
                    <a:pt x="25" y="42"/>
                    <a:pt x="24" y="40"/>
                  </a:cubicBezTo>
                  <a:cubicBezTo>
                    <a:pt x="4" y="20"/>
                    <a:pt x="4" y="20"/>
                    <a:pt x="4" y="20"/>
                  </a:cubicBezTo>
                  <a:cubicBezTo>
                    <a:pt x="0" y="17"/>
                    <a:pt x="0" y="11"/>
                    <a:pt x="4" y="8"/>
                  </a:cubicBezTo>
                  <a:cubicBezTo>
                    <a:pt x="8" y="3"/>
                    <a:pt x="8" y="3"/>
                    <a:pt x="8" y="3"/>
                  </a:cubicBezTo>
                  <a:cubicBezTo>
                    <a:pt x="12" y="0"/>
                    <a:pt x="17" y="0"/>
                    <a:pt x="21" y="3"/>
                  </a:cubicBezTo>
                  <a:cubicBezTo>
                    <a:pt x="41" y="23"/>
                    <a:pt x="41" y="23"/>
                    <a:pt x="41" y="23"/>
                  </a:cubicBezTo>
                  <a:cubicBezTo>
                    <a:pt x="43" y="25"/>
                    <a:pt x="44" y="27"/>
                    <a:pt x="44" y="29"/>
                  </a:cubicBezTo>
                  <a:cubicBezTo>
                    <a:pt x="44" y="32"/>
                    <a:pt x="43" y="34"/>
                    <a:pt x="41" y="36"/>
                  </a:cubicBezTo>
                  <a:cubicBezTo>
                    <a:pt x="36" y="40"/>
                    <a:pt x="36" y="40"/>
                    <a:pt x="36" y="40"/>
                  </a:cubicBezTo>
                  <a:cubicBezTo>
                    <a:pt x="35" y="42"/>
                    <a:pt x="32" y="43"/>
                    <a:pt x="30" y="43"/>
                  </a:cubicBezTo>
                  <a:close/>
                  <a:moveTo>
                    <a:pt x="15" y="8"/>
                  </a:moveTo>
                  <a:cubicBezTo>
                    <a:pt x="14" y="8"/>
                    <a:pt x="14" y="8"/>
                    <a:pt x="13" y="8"/>
                  </a:cubicBezTo>
                  <a:cubicBezTo>
                    <a:pt x="9" y="13"/>
                    <a:pt x="9" y="13"/>
                    <a:pt x="9" y="13"/>
                  </a:cubicBezTo>
                  <a:cubicBezTo>
                    <a:pt x="8" y="14"/>
                    <a:pt x="8" y="15"/>
                    <a:pt x="9" y="15"/>
                  </a:cubicBezTo>
                  <a:cubicBezTo>
                    <a:pt x="29" y="35"/>
                    <a:pt x="29" y="35"/>
                    <a:pt x="29" y="35"/>
                  </a:cubicBezTo>
                  <a:cubicBezTo>
                    <a:pt x="29" y="36"/>
                    <a:pt x="30" y="36"/>
                    <a:pt x="30" y="36"/>
                  </a:cubicBezTo>
                  <a:cubicBezTo>
                    <a:pt x="30" y="36"/>
                    <a:pt x="31" y="36"/>
                    <a:pt x="31" y="35"/>
                  </a:cubicBezTo>
                  <a:cubicBezTo>
                    <a:pt x="36" y="31"/>
                    <a:pt x="36" y="31"/>
                    <a:pt x="36" y="31"/>
                  </a:cubicBezTo>
                  <a:cubicBezTo>
                    <a:pt x="36" y="30"/>
                    <a:pt x="36" y="30"/>
                    <a:pt x="36" y="29"/>
                  </a:cubicBezTo>
                  <a:cubicBezTo>
                    <a:pt x="36" y="29"/>
                    <a:pt x="36" y="29"/>
                    <a:pt x="36" y="28"/>
                  </a:cubicBezTo>
                  <a:cubicBezTo>
                    <a:pt x="16" y="8"/>
                    <a:pt x="16" y="8"/>
                    <a:pt x="16" y="8"/>
                  </a:cubicBezTo>
                  <a:cubicBezTo>
                    <a:pt x="16" y="8"/>
                    <a:pt x="15" y="8"/>
                    <a:pt x="15" y="8"/>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3" name="Freeform 171"/>
            <p:cNvSpPr>
              <a:spLocks noEditPoints="1"/>
            </p:cNvSpPr>
            <p:nvPr/>
          </p:nvSpPr>
          <p:spPr bwMode="auto">
            <a:xfrm>
              <a:off x="6659564" y="5749925"/>
              <a:ext cx="200025" cy="196850"/>
            </a:xfrm>
            <a:custGeom>
              <a:avLst/>
              <a:gdLst>
                <a:gd name="T0" fmla="*/ 34 w 53"/>
                <a:gd name="T1" fmla="*/ 52 h 52"/>
                <a:gd name="T2" fmla="*/ 26 w 53"/>
                <a:gd name="T3" fmla="*/ 49 h 52"/>
                <a:gd name="T4" fmla="*/ 4 w 53"/>
                <a:gd name="T5" fmla="*/ 27 h 52"/>
                <a:gd name="T6" fmla="*/ 4 w 53"/>
                <a:gd name="T7" fmla="*/ 12 h 52"/>
                <a:gd name="T8" fmla="*/ 15 w 53"/>
                <a:gd name="T9" fmla="*/ 1 h 52"/>
                <a:gd name="T10" fmla="*/ 18 w 53"/>
                <a:gd name="T11" fmla="*/ 0 h 52"/>
                <a:gd name="T12" fmla="*/ 21 w 53"/>
                <a:gd name="T13" fmla="*/ 2 h 52"/>
                <a:gd name="T14" fmla="*/ 33 w 53"/>
                <a:gd name="T15" fmla="*/ 20 h 52"/>
                <a:gd name="T16" fmla="*/ 51 w 53"/>
                <a:gd name="T17" fmla="*/ 32 h 52"/>
                <a:gd name="T18" fmla="*/ 53 w 53"/>
                <a:gd name="T19" fmla="*/ 35 h 52"/>
                <a:gd name="T20" fmla="*/ 52 w 53"/>
                <a:gd name="T21" fmla="*/ 38 h 52"/>
                <a:gd name="T22" fmla="*/ 41 w 53"/>
                <a:gd name="T23" fmla="*/ 49 h 52"/>
                <a:gd name="T24" fmla="*/ 34 w 53"/>
                <a:gd name="T25" fmla="*/ 52 h 52"/>
                <a:gd name="T26" fmla="*/ 17 w 53"/>
                <a:gd name="T27" fmla="*/ 10 h 52"/>
                <a:gd name="T28" fmla="*/ 9 w 53"/>
                <a:gd name="T29" fmla="*/ 17 h 52"/>
                <a:gd name="T30" fmla="*/ 9 w 53"/>
                <a:gd name="T31" fmla="*/ 22 h 52"/>
                <a:gd name="T32" fmla="*/ 31 w 53"/>
                <a:gd name="T33" fmla="*/ 44 h 52"/>
                <a:gd name="T34" fmla="*/ 36 w 53"/>
                <a:gd name="T35" fmla="*/ 44 h 52"/>
                <a:gd name="T36" fmla="*/ 43 w 53"/>
                <a:gd name="T37" fmla="*/ 36 h 52"/>
                <a:gd name="T38" fmla="*/ 28 w 53"/>
                <a:gd name="T39" fmla="*/ 25 h 52"/>
                <a:gd name="T40" fmla="*/ 17 w 53"/>
                <a:gd name="T41"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2">
                  <a:moveTo>
                    <a:pt x="34" y="52"/>
                  </a:moveTo>
                  <a:cubicBezTo>
                    <a:pt x="31" y="52"/>
                    <a:pt x="28" y="51"/>
                    <a:pt x="26" y="49"/>
                  </a:cubicBezTo>
                  <a:cubicBezTo>
                    <a:pt x="4" y="27"/>
                    <a:pt x="4" y="27"/>
                    <a:pt x="4" y="27"/>
                  </a:cubicBezTo>
                  <a:cubicBezTo>
                    <a:pt x="0" y="23"/>
                    <a:pt x="0" y="16"/>
                    <a:pt x="4" y="12"/>
                  </a:cubicBezTo>
                  <a:cubicBezTo>
                    <a:pt x="15" y="1"/>
                    <a:pt x="15" y="1"/>
                    <a:pt x="15" y="1"/>
                  </a:cubicBezTo>
                  <a:cubicBezTo>
                    <a:pt x="16" y="0"/>
                    <a:pt x="17" y="0"/>
                    <a:pt x="18" y="0"/>
                  </a:cubicBezTo>
                  <a:cubicBezTo>
                    <a:pt x="19" y="0"/>
                    <a:pt x="20" y="1"/>
                    <a:pt x="21" y="2"/>
                  </a:cubicBezTo>
                  <a:cubicBezTo>
                    <a:pt x="24" y="9"/>
                    <a:pt x="28" y="15"/>
                    <a:pt x="33" y="20"/>
                  </a:cubicBezTo>
                  <a:cubicBezTo>
                    <a:pt x="38" y="25"/>
                    <a:pt x="44" y="29"/>
                    <a:pt x="51" y="32"/>
                  </a:cubicBezTo>
                  <a:cubicBezTo>
                    <a:pt x="52" y="33"/>
                    <a:pt x="53" y="34"/>
                    <a:pt x="53" y="35"/>
                  </a:cubicBezTo>
                  <a:cubicBezTo>
                    <a:pt x="53" y="36"/>
                    <a:pt x="53" y="37"/>
                    <a:pt x="52" y="38"/>
                  </a:cubicBezTo>
                  <a:cubicBezTo>
                    <a:pt x="41" y="49"/>
                    <a:pt x="41" y="49"/>
                    <a:pt x="41" y="49"/>
                  </a:cubicBezTo>
                  <a:cubicBezTo>
                    <a:pt x="39" y="51"/>
                    <a:pt x="36" y="52"/>
                    <a:pt x="34" y="52"/>
                  </a:cubicBezTo>
                  <a:close/>
                  <a:moveTo>
                    <a:pt x="17" y="10"/>
                  </a:moveTo>
                  <a:cubicBezTo>
                    <a:pt x="9" y="17"/>
                    <a:pt x="9" y="17"/>
                    <a:pt x="9" y="17"/>
                  </a:cubicBezTo>
                  <a:cubicBezTo>
                    <a:pt x="8" y="18"/>
                    <a:pt x="8" y="20"/>
                    <a:pt x="9" y="22"/>
                  </a:cubicBezTo>
                  <a:cubicBezTo>
                    <a:pt x="31" y="44"/>
                    <a:pt x="31" y="44"/>
                    <a:pt x="31" y="44"/>
                  </a:cubicBezTo>
                  <a:cubicBezTo>
                    <a:pt x="33" y="45"/>
                    <a:pt x="35" y="45"/>
                    <a:pt x="36" y="44"/>
                  </a:cubicBezTo>
                  <a:cubicBezTo>
                    <a:pt x="43" y="36"/>
                    <a:pt x="43" y="36"/>
                    <a:pt x="43" y="36"/>
                  </a:cubicBezTo>
                  <a:cubicBezTo>
                    <a:pt x="38" y="33"/>
                    <a:pt x="33" y="29"/>
                    <a:pt x="28" y="25"/>
                  </a:cubicBezTo>
                  <a:cubicBezTo>
                    <a:pt x="24" y="20"/>
                    <a:pt x="20" y="15"/>
                    <a:pt x="17" y="1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4" name="Freeform 172"/>
            <p:cNvSpPr>
              <a:spLocks noEditPoints="1"/>
            </p:cNvSpPr>
            <p:nvPr/>
          </p:nvSpPr>
          <p:spPr bwMode="auto">
            <a:xfrm>
              <a:off x="6862764" y="5459413"/>
              <a:ext cx="203200" cy="254000"/>
            </a:xfrm>
            <a:custGeom>
              <a:avLst/>
              <a:gdLst>
                <a:gd name="T0" fmla="*/ 43 w 54"/>
                <a:gd name="T1" fmla="*/ 67 h 67"/>
                <a:gd name="T2" fmla="*/ 11 w 54"/>
                <a:gd name="T3" fmla="*/ 67 h 67"/>
                <a:gd name="T4" fmla="*/ 8 w 54"/>
                <a:gd name="T5" fmla="*/ 64 h 67"/>
                <a:gd name="T6" fmla="*/ 8 w 54"/>
                <a:gd name="T7" fmla="*/ 60 h 67"/>
                <a:gd name="T8" fmla="*/ 3 w 54"/>
                <a:gd name="T9" fmla="*/ 36 h 67"/>
                <a:gd name="T10" fmla="*/ 1 w 54"/>
                <a:gd name="T11" fmla="*/ 23 h 67"/>
                <a:gd name="T12" fmla="*/ 24 w 54"/>
                <a:gd name="T13" fmla="*/ 0 h 67"/>
                <a:gd name="T14" fmla="*/ 45 w 54"/>
                <a:gd name="T15" fmla="*/ 7 h 67"/>
                <a:gd name="T16" fmla="*/ 54 w 54"/>
                <a:gd name="T17" fmla="*/ 27 h 67"/>
                <a:gd name="T18" fmla="*/ 51 w 54"/>
                <a:gd name="T19" fmla="*/ 37 h 67"/>
                <a:gd name="T20" fmla="*/ 47 w 54"/>
                <a:gd name="T21" fmla="*/ 62 h 67"/>
                <a:gd name="T22" fmla="*/ 47 w 54"/>
                <a:gd name="T23" fmla="*/ 64 h 67"/>
                <a:gd name="T24" fmla="*/ 43 w 54"/>
                <a:gd name="T25" fmla="*/ 67 h 67"/>
                <a:gd name="T26" fmla="*/ 15 w 54"/>
                <a:gd name="T27" fmla="*/ 60 h 67"/>
                <a:gd name="T28" fmla="*/ 39 w 54"/>
                <a:gd name="T29" fmla="*/ 60 h 67"/>
                <a:gd name="T30" fmla="*/ 45 w 54"/>
                <a:gd name="T31" fmla="*/ 34 h 67"/>
                <a:gd name="T32" fmla="*/ 46 w 54"/>
                <a:gd name="T33" fmla="*/ 27 h 67"/>
                <a:gd name="T34" fmla="*/ 40 w 54"/>
                <a:gd name="T35" fmla="*/ 12 h 67"/>
                <a:gd name="T36" fmla="*/ 25 w 54"/>
                <a:gd name="T37" fmla="*/ 8 h 67"/>
                <a:gd name="T38" fmla="*/ 8 w 54"/>
                <a:gd name="T39" fmla="*/ 24 h 67"/>
                <a:gd name="T40" fmla="*/ 9 w 54"/>
                <a:gd name="T41" fmla="*/ 34 h 67"/>
                <a:gd name="T42" fmla="*/ 15 w 54"/>
                <a:gd name="T43"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67">
                  <a:moveTo>
                    <a:pt x="43" y="67"/>
                  </a:moveTo>
                  <a:cubicBezTo>
                    <a:pt x="11" y="67"/>
                    <a:pt x="11" y="67"/>
                    <a:pt x="11" y="67"/>
                  </a:cubicBezTo>
                  <a:cubicBezTo>
                    <a:pt x="9" y="67"/>
                    <a:pt x="8" y="66"/>
                    <a:pt x="8" y="64"/>
                  </a:cubicBezTo>
                  <a:cubicBezTo>
                    <a:pt x="8" y="60"/>
                    <a:pt x="8" y="60"/>
                    <a:pt x="8" y="60"/>
                  </a:cubicBezTo>
                  <a:cubicBezTo>
                    <a:pt x="8" y="53"/>
                    <a:pt x="6" y="45"/>
                    <a:pt x="3" y="36"/>
                  </a:cubicBezTo>
                  <a:cubicBezTo>
                    <a:pt x="1" y="32"/>
                    <a:pt x="0" y="28"/>
                    <a:pt x="1" y="23"/>
                  </a:cubicBezTo>
                  <a:cubicBezTo>
                    <a:pt x="2" y="11"/>
                    <a:pt x="12" y="2"/>
                    <a:pt x="24" y="0"/>
                  </a:cubicBezTo>
                  <a:cubicBezTo>
                    <a:pt x="32" y="0"/>
                    <a:pt x="39" y="2"/>
                    <a:pt x="45" y="7"/>
                  </a:cubicBezTo>
                  <a:cubicBezTo>
                    <a:pt x="50" y="12"/>
                    <a:pt x="54" y="19"/>
                    <a:pt x="54" y="27"/>
                  </a:cubicBezTo>
                  <a:cubicBezTo>
                    <a:pt x="54" y="30"/>
                    <a:pt x="53" y="34"/>
                    <a:pt x="51" y="37"/>
                  </a:cubicBezTo>
                  <a:cubicBezTo>
                    <a:pt x="48" y="44"/>
                    <a:pt x="47" y="53"/>
                    <a:pt x="47" y="62"/>
                  </a:cubicBezTo>
                  <a:cubicBezTo>
                    <a:pt x="47" y="64"/>
                    <a:pt x="47" y="64"/>
                    <a:pt x="47" y="64"/>
                  </a:cubicBezTo>
                  <a:cubicBezTo>
                    <a:pt x="47" y="66"/>
                    <a:pt x="45" y="67"/>
                    <a:pt x="43" y="67"/>
                  </a:cubicBezTo>
                  <a:close/>
                  <a:moveTo>
                    <a:pt x="15" y="60"/>
                  </a:moveTo>
                  <a:cubicBezTo>
                    <a:pt x="39" y="60"/>
                    <a:pt x="39" y="60"/>
                    <a:pt x="39" y="60"/>
                  </a:cubicBezTo>
                  <a:cubicBezTo>
                    <a:pt x="40" y="50"/>
                    <a:pt x="41" y="42"/>
                    <a:pt x="45" y="34"/>
                  </a:cubicBezTo>
                  <a:cubicBezTo>
                    <a:pt x="46" y="32"/>
                    <a:pt x="46" y="29"/>
                    <a:pt x="46" y="27"/>
                  </a:cubicBezTo>
                  <a:cubicBezTo>
                    <a:pt x="46" y="21"/>
                    <a:pt x="44" y="16"/>
                    <a:pt x="40" y="12"/>
                  </a:cubicBezTo>
                  <a:cubicBezTo>
                    <a:pt x="36" y="9"/>
                    <a:pt x="31" y="7"/>
                    <a:pt x="25" y="8"/>
                  </a:cubicBezTo>
                  <a:cubicBezTo>
                    <a:pt x="16" y="9"/>
                    <a:pt x="9" y="16"/>
                    <a:pt x="8" y="24"/>
                  </a:cubicBezTo>
                  <a:cubicBezTo>
                    <a:pt x="8" y="28"/>
                    <a:pt x="8" y="31"/>
                    <a:pt x="9" y="34"/>
                  </a:cubicBezTo>
                  <a:cubicBezTo>
                    <a:pt x="13" y="43"/>
                    <a:pt x="15" y="52"/>
                    <a:pt x="15" y="6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5" name="Freeform 173"/>
            <p:cNvSpPr>
              <a:spLocks noEditPoints="1"/>
            </p:cNvSpPr>
            <p:nvPr/>
          </p:nvSpPr>
          <p:spPr bwMode="auto">
            <a:xfrm>
              <a:off x="6873876" y="5686425"/>
              <a:ext cx="180975" cy="142875"/>
            </a:xfrm>
            <a:custGeom>
              <a:avLst/>
              <a:gdLst>
                <a:gd name="T0" fmla="*/ 24 w 48"/>
                <a:gd name="T1" fmla="*/ 38 h 38"/>
                <a:gd name="T2" fmla="*/ 13 w 48"/>
                <a:gd name="T3" fmla="*/ 29 h 38"/>
                <a:gd name="T4" fmla="*/ 7 w 48"/>
                <a:gd name="T5" fmla="*/ 22 h 38"/>
                <a:gd name="T6" fmla="*/ 7 w 48"/>
                <a:gd name="T7" fmla="*/ 20 h 38"/>
                <a:gd name="T8" fmla="*/ 6 w 48"/>
                <a:gd name="T9" fmla="*/ 20 h 38"/>
                <a:gd name="T10" fmla="*/ 0 w 48"/>
                <a:gd name="T11" fmla="*/ 14 h 38"/>
                <a:gd name="T12" fmla="*/ 0 w 48"/>
                <a:gd name="T13" fmla="*/ 6 h 38"/>
                <a:gd name="T14" fmla="*/ 6 w 48"/>
                <a:gd name="T15" fmla="*/ 0 h 38"/>
                <a:gd name="T16" fmla="*/ 42 w 48"/>
                <a:gd name="T17" fmla="*/ 0 h 38"/>
                <a:gd name="T18" fmla="*/ 48 w 48"/>
                <a:gd name="T19" fmla="*/ 6 h 38"/>
                <a:gd name="T20" fmla="*/ 48 w 48"/>
                <a:gd name="T21" fmla="*/ 14 h 38"/>
                <a:gd name="T22" fmla="*/ 42 w 48"/>
                <a:gd name="T23" fmla="*/ 20 h 38"/>
                <a:gd name="T24" fmla="*/ 41 w 48"/>
                <a:gd name="T25" fmla="*/ 20 h 38"/>
                <a:gd name="T26" fmla="*/ 41 w 48"/>
                <a:gd name="T27" fmla="*/ 22 h 38"/>
                <a:gd name="T28" fmla="*/ 35 w 48"/>
                <a:gd name="T29" fmla="*/ 29 h 38"/>
                <a:gd name="T30" fmla="*/ 24 w 48"/>
                <a:gd name="T31" fmla="*/ 38 h 38"/>
                <a:gd name="T32" fmla="*/ 14 w 48"/>
                <a:gd name="T33" fmla="*/ 21 h 38"/>
                <a:gd name="T34" fmla="*/ 16 w 48"/>
                <a:gd name="T35" fmla="*/ 21 h 38"/>
                <a:gd name="T36" fmla="*/ 20 w 48"/>
                <a:gd name="T37" fmla="*/ 25 h 38"/>
                <a:gd name="T38" fmla="*/ 20 w 48"/>
                <a:gd name="T39" fmla="*/ 26 h 38"/>
                <a:gd name="T40" fmla="*/ 24 w 48"/>
                <a:gd name="T41" fmla="*/ 30 h 38"/>
                <a:gd name="T42" fmla="*/ 28 w 48"/>
                <a:gd name="T43" fmla="*/ 26 h 38"/>
                <a:gd name="T44" fmla="*/ 28 w 48"/>
                <a:gd name="T45" fmla="*/ 25 h 38"/>
                <a:gd name="T46" fmla="*/ 32 w 48"/>
                <a:gd name="T47" fmla="*/ 21 h 38"/>
                <a:gd name="T48" fmla="*/ 34 w 48"/>
                <a:gd name="T49" fmla="*/ 21 h 38"/>
                <a:gd name="T50" fmla="*/ 34 w 48"/>
                <a:gd name="T51" fmla="*/ 20 h 38"/>
                <a:gd name="T52" fmla="*/ 31 w 48"/>
                <a:gd name="T53" fmla="*/ 17 h 38"/>
                <a:gd name="T54" fmla="*/ 35 w 48"/>
                <a:gd name="T55" fmla="*/ 13 h 38"/>
                <a:gd name="T56" fmla="*/ 41 w 48"/>
                <a:gd name="T57" fmla="*/ 13 h 38"/>
                <a:gd name="T58" fmla="*/ 41 w 48"/>
                <a:gd name="T59" fmla="*/ 7 h 38"/>
                <a:gd name="T60" fmla="*/ 8 w 48"/>
                <a:gd name="T61" fmla="*/ 7 h 38"/>
                <a:gd name="T62" fmla="*/ 8 w 48"/>
                <a:gd name="T63" fmla="*/ 13 h 38"/>
                <a:gd name="T64" fmla="*/ 13 w 48"/>
                <a:gd name="T65" fmla="*/ 13 h 38"/>
                <a:gd name="T66" fmla="*/ 17 w 48"/>
                <a:gd name="T67" fmla="*/ 17 h 38"/>
                <a:gd name="T68" fmla="*/ 14 w 48"/>
                <a:gd name="T69" fmla="*/ 20 h 38"/>
                <a:gd name="T70" fmla="*/ 14 w 48"/>
                <a:gd name="T71"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24" y="38"/>
                  </a:moveTo>
                  <a:cubicBezTo>
                    <a:pt x="19" y="38"/>
                    <a:pt x="14" y="34"/>
                    <a:pt x="13" y="29"/>
                  </a:cubicBezTo>
                  <a:cubicBezTo>
                    <a:pt x="10" y="28"/>
                    <a:pt x="7" y="26"/>
                    <a:pt x="7" y="22"/>
                  </a:cubicBezTo>
                  <a:cubicBezTo>
                    <a:pt x="7" y="20"/>
                    <a:pt x="7" y="20"/>
                    <a:pt x="7" y="20"/>
                  </a:cubicBezTo>
                  <a:cubicBezTo>
                    <a:pt x="6" y="20"/>
                    <a:pt x="6" y="20"/>
                    <a:pt x="6" y="20"/>
                  </a:cubicBezTo>
                  <a:cubicBezTo>
                    <a:pt x="3" y="20"/>
                    <a:pt x="0" y="18"/>
                    <a:pt x="0" y="14"/>
                  </a:cubicBezTo>
                  <a:cubicBezTo>
                    <a:pt x="0" y="6"/>
                    <a:pt x="0" y="6"/>
                    <a:pt x="0" y="6"/>
                  </a:cubicBezTo>
                  <a:cubicBezTo>
                    <a:pt x="0" y="3"/>
                    <a:pt x="3" y="0"/>
                    <a:pt x="6" y="0"/>
                  </a:cubicBezTo>
                  <a:cubicBezTo>
                    <a:pt x="42" y="0"/>
                    <a:pt x="42" y="0"/>
                    <a:pt x="42" y="0"/>
                  </a:cubicBezTo>
                  <a:cubicBezTo>
                    <a:pt x="45" y="0"/>
                    <a:pt x="48" y="3"/>
                    <a:pt x="48" y="6"/>
                  </a:cubicBezTo>
                  <a:cubicBezTo>
                    <a:pt x="48" y="14"/>
                    <a:pt x="48" y="14"/>
                    <a:pt x="48" y="14"/>
                  </a:cubicBezTo>
                  <a:cubicBezTo>
                    <a:pt x="48" y="18"/>
                    <a:pt x="45" y="20"/>
                    <a:pt x="42" y="20"/>
                  </a:cubicBezTo>
                  <a:cubicBezTo>
                    <a:pt x="41" y="20"/>
                    <a:pt x="41" y="20"/>
                    <a:pt x="41" y="20"/>
                  </a:cubicBezTo>
                  <a:cubicBezTo>
                    <a:pt x="41" y="22"/>
                    <a:pt x="41" y="22"/>
                    <a:pt x="41" y="22"/>
                  </a:cubicBezTo>
                  <a:cubicBezTo>
                    <a:pt x="41" y="26"/>
                    <a:pt x="39" y="28"/>
                    <a:pt x="35" y="29"/>
                  </a:cubicBezTo>
                  <a:cubicBezTo>
                    <a:pt x="34" y="34"/>
                    <a:pt x="30" y="38"/>
                    <a:pt x="24" y="38"/>
                  </a:cubicBezTo>
                  <a:close/>
                  <a:moveTo>
                    <a:pt x="14" y="21"/>
                  </a:moveTo>
                  <a:cubicBezTo>
                    <a:pt x="16" y="21"/>
                    <a:pt x="16" y="21"/>
                    <a:pt x="16" y="21"/>
                  </a:cubicBezTo>
                  <a:cubicBezTo>
                    <a:pt x="18" y="21"/>
                    <a:pt x="20" y="23"/>
                    <a:pt x="20" y="25"/>
                  </a:cubicBezTo>
                  <a:cubicBezTo>
                    <a:pt x="20" y="26"/>
                    <a:pt x="20" y="26"/>
                    <a:pt x="20" y="26"/>
                  </a:cubicBezTo>
                  <a:cubicBezTo>
                    <a:pt x="20" y="28"/>
                    <a:pt x="22" y="30"/>
                    <a:pt x="24" y="30"/>
                  </a:cubicBezTo>
                  <a:cubicBezTo>
                    <a:pt x="27" y="30"/>
                    <a:pt x="28" y="28"/>
                    <a:pt x="28" y="26"/>
                  </a:cubicBezTo>
                  <a:cubicBezTo>
                    <a:pt x="28" y="25"/>
                    <a:pt x="28" y="25"/>
                    <a:pt x="28" y="25"/>
                  </a:cubicBezTo>
                  <a:cubicBezTo>
                    <a:pt x="28" y="23"/>
                    <a:pt x="30" y="21"/>
                    <a:pt x="32" y="21"/>
                  </a:cubicBezTo>
                  <a:cubicBezTo>
                    <a:pt x="34" y="21"/>
                    <a:pt x="34" y="21"/>
                    <a:pt x="34" y="21"/>
                  </a:cubicBezTo>
                  <a:cubicBezTo>
                    <a:pt x="34" y="20"/>
                    <a:pt x="34" y="20"/>
                    <a:pt x="34" y="20"/>
                  </a:cubicBezTo>
                  <a:cubicBezTo>
                    <a:pt x="33" y="20"/>
                    <a:pt x="31" y="18"/>
                    <a:pt x="31" y="17"/>
                  </a:cubicBezTo>
                  <a:cubicBezTo>
                    <a:pt x="31" y="15"/>
                    <a:pt x="33" y="13"/>
                    <a:pt x="35" y="13"/>
                  </a:cubicBezTo>
                  <a:cubicBezTo>
                    <a:pt x="41" y="13"/>
                    <a:pt x="41" y="13"/>
                    <a:pt x="41" y="13"/>
                  </a:cubicBezTo>
                  <a:cubicBezTo>
                    <a:pt x="41" y="7"/>
                    <a:pt x="41" y="7"/>
                    <a:pt x="41" y="7"/>
                  </a:cubicBezTo>
                  <a:cubicBezTo>
                    <a:pt x="8" y="7"/>
                    <a:pt x="8" y="7"/>
                    <a:pt x="8" y="7"/>
                  </a:cubicBezTo>
                  <a:cubicBezTo>
                    <a:pt x="8" y="13"/>
                    <a:pt x="8" y="13"/>
                    <a:pt x="8" y="13"/>
                  </a:cubicBezTo>
                  <a:cubicBezTo>
                    <a:pt x="13" y="13"/>
                    <a:pt x="13" y="13"/>
                    <a:pt x="13" y="13"/>
                  </a:cubicBezTo>
                  <a:cubicBezTo>
                    <a:pt x="15" y="13"/>
                    <a:pt x="17" y="15"/>
                    <a:pt x="17" y="17"/>
                  </a:cubicBezTo>
                  <a:cubicBezTo>
                    <a:pt x="17" y="18"/>
                    <a:pt x="16" y="20"/>
                    <a:pt x="14" y="20"/>
                  </a:cubicBezTo>
                  <a:lnTo>
                    <a:pt x="14" y="21"/>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6" name="Freeform 174"/>
            <p:cNvSpPr/>
            <p:nvPr/>
          </p:nvSpPr>
          <p:spPr bwMode="auto">
            <a:xfrm>
              <a:off x="6953251" y="5622925"/>
              <a:ext cx="26988" cy="90487"/>
            </a:xfrm>
            <a:custGeom>
              <a:avLst/>
              <a:gdLst>
                <a:gd name="T0" fmla="*/ 3 w 7"/>
                <a:gd name="T1" fmla="*/ 24 h 24"/>
                <a:gd name="T2" fmla="*/ 0 w 7"/>
                <a:gd name="T3" fmla="*/ 21 h 24"/>
                <a:gd name="T4" fmla="*/ 0 w 7"/>
                <a:gd name="T5" fmla="*/ 4 h 24"/>
                <a:gd name="T6" fmla="*/ 3 w 7"/>
                <a:gd name="T7" fmla="*/ 0 h 24"/>
                <a:gd name="T8" fmla="*/ 7 w 7"/>
                <a:gd name="T9" fmla="*/ 4 h 24"/>
                <a:gd name="T10" fmla="*/ 7 w 7"/>
                <a:gd name="T11" fmla="*/ 21 h 24"/>
                <a:gd name="T12" fmla="*/ 3 w 7"/>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7" h="24">
                  <a:moveTo>
                    <a:pt x="3" y="24"/>
                  </a:moveTo>
                  <a:cubicBezTo>
                    <a:pt x="1" y="24"/>
                    <a:pt x="0" y="23"/>
                    <a:pt x="0" y="21"/>
                  </a:cubicBezTo>
                  <a:cubicBezTo>
                    <a:pt x="0" y="4"/>
                    <a:pt x="0" y="4"/>
                    <a:pt x="0" y="4"/>
                  </a:cubicBezTo>
                  <a:cubicBezTo>
                    <a:pt x="0" y="2"/>
                    <a:pt x="1" y="0"/>
                    <a:pt x="3" y="0"/>
                  </a:cubicBezTo>
                  <a:cubicBezTo>
                    <a:pt x="5" y="0"/>
                    <a:pt x="7" y="2"/>
                    <a:pt x="7" y="4"/>
                  </a:cubicBezTo>
                  <a:cubicBezTo>
                    <a:pt x="7" y="21"/>
                    <a:pt x="7" y="21"/>
                    <a:pt x="7" y="21"/>
                  </a:cubicBezTo>
                  <a:cubicBezTo>
                    <a:pt x="7" y="23"/>
                    <a:pt x="5" y="24"/>
                    <a:pt x="3" y="24"/>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7" name="Freeform 175"/>
            <p:cNvSpPr>
              <a:spLocks noEditPoints="1"/>
            </p:cNvSpPr>
            <p:nvPr/>
          </p:nvSpPr>
          <p:spPr bwMode="auto">
            <a:xfrm>
              <a:off x="6927851" y="5573713"/>
              <a:ext cx="74613" cy="74612"/>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7 h 20"/>
                <a:gd name="T12" fmla="*/ 7 w 20"/>
                <a:gd name="T13" fmla="*/ 10 h 20"/>
                <a:gd name="T14" fmla="*/ 10 w 20"/>
                <a:gd name="T15" fmla="*/ 13 h 20"/>
                <a:gd name="T16" fmla="*/ 13 w 20"/>
                <a:gd name="T17" fmla="*/ 10 h 20"/>
                <a:gd name="T18" fmla="*/ 10 w 20"/>
                <a:gd name="T1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7"/>
                  </a:moveTo>
                  <a:cubicBezTo>
                    <a:pt x="9" y="7"/>
                    <a:pt x="7" y="8"/>
                    <a:pt x="7" y="10"/>
                  </a:cubicBezTo>
                  <a:cubicBezTo>
                    <a:pt x="7" y="12"/>
                    <a:pt x="9" y="13"/>
                    <a:pt x="10" y="13"/>
                  </a:cubicBezTo>
                  <a:cubicBezTo>
                    <a:pt x="12" y="13"/>
                    <a:pt x="13" y="12"/>
                    <a:pt x="13" y="10"/>
                  </a:cubicBezTo>
                  <a:cubicBezTo>
                    <a:pt x="13" y="8"/>
                    <a:pt x="12" y="7"/>
                    <a:pt x="10" y="7"/>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endParaRPr lang="en-US">
                <a:solidFill>
                  <a:schemeClr val="accent5">
                    <a:lumMod val="75000"/>
                  </a:schemeClr>
                </a:solidFill>
                <a:latin typeface="Times New Roman" panose="02020603050405020304" pitchFamily="18" charset="0"/>
                <a:cs typeface="Times New Roman" panose="02020603050405020304" pitchFamily="18" charset="0"/>
              </a:endParaRPr>
            </a:p>
          </p:txBody>
        </p:sp>
      </p:grpSp>
      <p:sp>
        <p:nvSpPr>
          <p:cNvPr id="40" name="TextBox 39"/>
          <p:cNvSpPr txBox="1"/>
          <p:nvPr/>
        </p:nvSpPr>
        <p:spPr>
          <a:xfrm flipH="1">
            <a:off x="779949" y="1966005"/>
            <a:ext cx="5625747"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tabLst>
                <a:tab pos="1195070" algn="l"/>
              </a:tabLst>
            </a:pPr>
            <a:r>
              <a:rPr lang="en-US" sz="3600" spc="-150">
                <a:latin typeface="Times New Roman" panose="02020603050405020304" pitchFamily="18" charset="0"/>
                <a:ea typeface="Hiragino Kaku Gothic StdN W8" panose="020B0800000000000000" pitchFamily="34" charset="-128"/>
                <a:cs typeface="Times New Roman" panose="02020603050405020304" pitchFamily="18" charset="0"/>
              </a:rPr>
              <a:t>- Mỗi nhóm thiết kế một áp phích (poster) tuyên truyền không hút thuốc lá.</a:t>
            </a:r>
            <a:endParaRPr lang="en-US" sz="3600" spc="-150" dirty="0">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412" y="3413061"/>
            <a:ext cx="5191593" cy="344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sp>
        <p:nvSpPr>
          <p:cNvPr id="4" name="Horizontal Scroll 3"/>
          <p:cNvSpPr/>
          <p:nvPr/>
        </p:nvSpPr>
        <p:spPr>
          <a:xfrm>
            <a:off x="2227963" y="639760"/>
            <a:ext cx="7583671" cy="5875424"/>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p:nvPr>
        </p:nvSpPr>
        <p:spPr>
          <a:xfrm>
            <a:off x="3023274" y="1580402"/>
            <a:ext cx="6600306" cy="4349346"/>
          </a:xfrm>
        </p:spPr>
        <p:txBody>
          <a:bodyPr>
            <a:normAutofit/>
          </a:bodyPr>
          <a:lstStyle/>
          <a:p>
            <a:pPr>
              <a:lnSpc>
                <a:spcPct val="150000"/>
              </a:lnSpc>
              <a:spcBef>
                <a:spcPts val="0"/>
              </a:spcBef>
            </a:pPr>
            <a:r>
              <a:rPr lang="en-US" sz="3200" dirty="0" err="1">
                <a:latin typeface="Arial" panose="020B0604020202020204" pitchFamily="34" charset="0"/>
                <a:cs typeface="Arial" panose="020B0604020202020204" pitchFamily="34" charset="0"/>
              </a:rPr>
              <a:t>Học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hỏi</a:t>
            </a:r>
            <a:r>
              <a:rPr lang="en-US" sz="3200" dirty="0">
                <a:latin typeface="Arial" panose="020B0604020202020204" pitchFamily="34" charset="0"/>
                <a:cs typeface="Arial" panose="020B0604020202020204" pitchFamily="34" charset="0"/>
              </a:rPr>
              <a:t> SGK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S</a:t>
            </a:r>
            <a:r>
              <a:rPr lang="vi-VN" sz="3200" dirty="0">
                <a:latin typeface="Arial" panose="020B0604020202020204" pitchFamily="34" charset="0"/>
                <a:cs typeface="Arial" panose="020B0604020202020204" pitchFamily="34" charset="0"/>
              </a:rPr>
              <a:t>BT</a:t>
            </a:r>
            <a:r>
              <a:rPr lang="en-US" sz="3200" dirty="0">
                <a:latin typeface="Arial" panose="020B0604020202020204" pitchFamily="34" charset="0"/>
                <a:cs typeface="Arial" panose="020B0604020202020204" pitchFamily="34" charset="0"/>
              </a:rPr>
              <a:t>..</a:t>
            </a:r>
          </a:p>
          <a:p>
            <a:pPr>
              <a:lnSpc>
                <a:spcPct val="150000"/>
              </a:lnSpc>
              <a:spcBef>
                <a:spcPts val="0"/>
              </a:spcBef>
            </a:pPr>
            <a:r>
              <a:rPr lang="en-US" sz="3200" dirty="0" err="1">
                <a:latin typeface="Arial" panose="020B0604020202020204" pitchFamily="34" charset="0"/>
                <a:cs typeface="Arial" panose="020B0604020202020204" pitchFamily="34" charset="0"/>
              </a:rPr>
              <a:t>Đọc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tìm hiểu </a:t>
            </a:r>
            <a:r>
              <a:rPr lang="vi-VN" sz="3200">
                <a:latin typeface="Arial" panose="020B0604020202020204" pitchFamily="34" charset="0"/>
                <a:cs typeface="Arial" panose="020B0604020202020204" pitchFamily="34" charset="0"/>
              </a:rPr>
              <a:t>trước </a:t>
            </a:r>
            <a:endParaRPr lang="en-US" sz="3200">
              <a:latin typeface="Arial" panose="020B0604020202020204" pitchFamily="34" charset="0"/>
              <a:cs typeface="Arial" panose="020B0604020202020204" pitchFamily="34" charset="0"/>
            </a:endParaRPr>
          </a:p>
          <a:p>
            <a:pPr marL="0" indent="0">
              <a:lnSpc>
                <a:spcPct val="150000"/>
              </a:lnSpc>
              <a:spcBef>
                <a:spcPts val="0"/>
              </a:spcBef>
              <a:buNone/>
            </a:pPr>
            <a:r>
              <a:rPr lang="vi-VN" sz="3200">
                <a:latin typeface="Arial" panose="020B0604020202020204" pitchFamily="34" charset="0"/>
                <a:cs typeface="Arial" panose="020B0604020202020204" pitchFamily="34" charset="0"/>
              </a:rPr>
              <a:t>Bài 3</a:t>
            </a:r>
            <a:r>
              <a:rPr lang="en-US" sz="3200">
                <a:latin typeface="Arial" panose="020B0604020202020204" pitchFamily="34" charset="0"/>
                <a:cs typeface="Arial" panose="020B0604020202020204" pitchFamily="34" charset="0"/>
              </a:rPr>
              <a:t>5</a:t>
            </a:r>
            <a:r>
              <a:rPr lang="vi-VN"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Hệ bài tiết ở người</a:t>
            </a:r>
            <a:endParaRPr lang="en-US" sz="3200" dirty="0">
              <a:latin typeface="Arial" panose="020B0604020202020204" pitchFamily="34" charset="0"/>
              <a:cs typeface="Arial" panose="020B0604020202020204" pitchFamily="34" charset="0"/>
            </a:endParaRPr>
          </a:p>
          <a:p>
            <a:endParaRPr lang="en-US" dirty="0"/>
          </a:p>
        </p:txBody>
      </p:sp>
      <p:sp>
        <p:nvSpPr>
          <p:cNvPr id="5" name="Rectangle 2">
            <a:extLst>
              <a:ext uri="{FF2B5EF4-FFF2-40B4-BE49-F238E27FC236}">
                <a16:creationId xmlns:a16="http://schemas.microsoft.com/office/drawing/2014/main" id="{6D86FE18-50E1-4E20-9949-72DFF55BA334}"/>
              </a:ext>
            </a:extLst>
          </p:cNvPr>
          <p:cNvSpPr txBox="1">
            <a:spLocks noChangeArrowheads="1"/>
          </p:cNvSpPr>
          <p:nvPr/>
        </p:nvSpPr>
        <p:spPr>
          <a:xfrm>
            <a:off x="2625363" y="221568"/>
            <a:ext cx="6788873" cy="836384"/>
          </a:xfrm>
          <a:prstGeom prst="rect">
            <a:avLst/>
          </a:prstGeom>
          <a:solidFill>
            <a:srgbClr val="C00000"/>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solidFill>
                  <a:prstClr val="black"/>
                </a:solidFill>
              </a:rPr>
              <a:t> </a:t>
            </a:r>
            <a:r>
              <a:rPr lang="vi-VN" altLang="en-US" sz="4500" b="1" spc="50" dirty="0">
                <a:ln w="9525" cmpd="sng">
                  <a:solidFill>
                    <a:srgbClr val="5B9BD5"/>
                  </a:solidFill>
                  <a:prstDash val="solid"/>
                </a:ln>
                <a:solidFill>
                  <a:srgbClr val="70AD47">
                    <a:tint val="1000"/>
                  </a:srgbClr>
                </a:solidFill>
                <a:effectLst>
                  <a:glow rad="38100">
                    <a:srgbClr val="5B9BD5">
                      <a:alpha val="40000"/>
                    </a:srgbClr>
                  </a:glow>
                </a:effectLst>
                <a:latin typeface="Arial"/>
              </a:rPr>
              <a:t>HƯỚNG DẪN CHUẨN BỊ BÀI</a:t>
            </a:r>
            <a:endParaRPr lang="en-US" altLang="en-US" sz="4500" b="1" spc="50" dirty="0">
              <a:ln w="9525" cmpd="sng">
                <a:solidFill>
                  <a:srgbClr val="5B9BD5"/>
                </a:solidFill>
                <a:prstDash val="solid"/>
              </a:ln>
              <a:solidFill>
                <a:srgbClr val="70AD47">
                  <a:tint val="1000"/>
                </a:srgbClr>
              </a:solidFill>
              <a:effectLst>
                <a:glow rad="38100">
                  <a:srgbClr val="5B9BD5">
                    <a:alpha val="40000"/>
                  </a:srgbClr>
                </a:glow>
              </a:effectLst>
              <a:latin typeface="Calibri"/>
            </a:endParaRPr>
          </a:p>
        </p:txBody>
      </p:sp>
    </p:spTree>
    <p:custDataLst>
      <p:tags r:id="rId1"/>
    </p:custDataLst>
    <p:extLst>
      <p:ext uri="{BB962C8B-B14F-4D97-AF65-F5344CB8AC3E}">
        <p14:creationId xmlns:p14="http://schemas.microsoft.com/office/powerpoint/2010/main" val="1947406959"/>
      </p:ext>
    </p:extLst>
  </p:cSld>
  <p:clrMapOvr>
    <a:masterClrMapping/>
  </p:clrMapOvr>
  <p:transition spd="slow" advTm="300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511" y="84138"/>
            <a:ext cx="9036496" cy="3048000"/>
          </a:xfrm>
        </p:spPr>
        <p:txBody>
          <a:bodyPr>
            <a:prstTxWarp prst="textInflat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spcBef>
                <a:spcPct val="0"/>
              </a:spcBef>
              <a:buNone/>
              <a:defRPr/>
            </a:pPr>
            <a:r>
              <a:rPr lang="en-US"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CẢM </a:t>
            </a:r>
            <a:r>
              <a:rPr lang="en-US" sz="6600" b="1" dirty="0" err="1">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ƠN</a:t>
            </a:r>
            <a:r>
              <a:rPr lang="en-US"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 </a:t>
            </a:r>
            <a:r>
              <a:rPr lang="en-US" sz="6600" b="1" dirty="0" err="1">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CÁC</a:t>
            </a:r>
            <a:r>
              <a:rPr lang="en-US"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 </a:t>
            </a:r>
            <a:r>
              <a:rPr lang="vi-VN"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EM</a:t>
            </a:r>
            <a:r>
              <a:rPr lang="en-US" sz="6600" b="1" dirty="0">
                <a:ln w="11430"/>
                <a:solidFill>
                  <a:srgbClr val="FFFF00"/>
                </a:solidFill>
                <a:effectLst>
                  <a:outerShdw blurRad="50800" dist="39000" dir="5460000" algn="tl">
                    <a:srgbClr val="000000">
                      <a:alpha val="38000"/>
                    </a:srgbClr>
                  </a:outerShdw>
                </a:effectLst>
                <a:latin typeface="Times New Roman" pitchFamily="18" charset="0"/>
                <a:ea typeface="+mj-ea"/>
                <a:cs typeface="Times New Roman" pitchFamily="18" charset="0"/>
              </a:rPr>
              <a:t> ĐÃ CHÚ Ý THEO DÕI </a:t>
            </a:r>
          </a:p>
        </p:txBody>
      </p:sp>
      <p:pic>
        <p:nvPicPr>
          <p:cNvPr id="7" name="Picture 4" descr="cutecolorsanibear1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4899026"/>
            <a:ext cx="2090738"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tecolorsanibear1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1" y="4899026"/>
            <a:ext cx="20923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89705502"/>
      </p:ext>
    </p:extLst>
  </p:cSld>
  <p:clrMapOvr>
    <a:masterClrMapping/>
  </p:clrMapOvr>
  <p:transition spd="slow" advTm="3585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altLang="en-US"/>
              <a:t>PHIẾU HỌC TẬP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4694291"/>
              </p:ext>
            </p:extLst>
          </p:nvPr>
        </p:nvGraphicFramePr>
        <p:xfrm>
          <a:off x="609600" y="1174750"/>
          <a:ext cx="10972800" cy="38277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1073150">
                <a:tc>
                  <a:txBody>
                    <a:bodyPr/>
                    <a:lstStyle/>
                    <a:p>
                      <a:pPr algn="ctr">
                        <a:buNone/>
                      </a:pPr>
                      <a:r>
                        <a:rPr lang="vi-VN" altLang="en-US" sz="3200">
                          <a:latin typeface="Times New Roman" panose="02020603050405020304" pitchFamily="18" charset="0"/>
                          <a:cs typeface="Times New Roman" panose="02020603050405020304" pitchFamily="18" charset="0"/>
                        </a:rPr>
                        <a:t>K</a:t>
                      </a:r>
                      <a:endParaRPr lang="en-US" altLang="en-US" sz="3200">
                        <a:latin typeface="Times New Roman" panose="02020603050405020304" pitchFamily="18" charset="0"/>
                        <a:cs typeface="Times New Roman" panose="02020603050405020304" pitchFamily="18" charset="0"/>
                      </a:endParaRPr>
                    </a:p>
                    <a:p>
                      <a:pPr algn="ctr">
                        <a:buNone/>
                      </a:pPr>
                      <a:r>
                        <a:rPr lang="en-US" altLang="en-US" sz="3200">
                          <a:latin typeface="Times New Roman" panose="02020603050405020304" pitchFamily="18" charset="0"/>
                          <a:cs typeface="Times New Roman" panose="02020603050405020304" pitchFamily="18" charset="0"/>
                        </a:rPr>
                        <a:t>(Con đã</a:t>
                      </a:r>
                      <a:r>
                        <a:rPr lang="en-US" altLang="en-US" sz="3200" baseline="0">
                          <a:latin typeface="Times New Roman" panose="02020603050405020304" pitchFamily="18" charset="0"/>
                          <a:cs typeface="Times New Roman" panose="02020603050405020304" pitchFamily="18" charset="0"/>
                        </a:rPr>
                        <a:t> biết)</a:t>
                      </a:r>
                      <a:endParaRPr lang="vi-VN" altLang="en-US" sz="3200">
                        <a:latin typeface="Times New Roman" panose="02020603050405020304" pitchFamily="18" charset="0"/>
                        <a:cs typeface="Times New Roman" panose="02020603050405020304" pitchFamily="18" charset="0"/>
                      </a:endParaRPr>
                    </a:p>
                  </a:txBody>
                  <a:tcPr/>
                </a:tc>
                <a:tc>
                  <a:txBody>
                    <a:bodyPr/>
                    <a:lstStyle/>
                    <a:p>
                      <a:pPr algn="ctr">
                        <a:buNone/>
                      </a:pPr>
                      <a:r>
                        <a:rPr lang="vi-VN" altLang="en-US" sz="3200">
                          <a:latin typeface="Times New Roman" panose="02020603050405020304" pitchFamily="18" charset="0"/>
                          <a:cs typeface="Times New Roman" panose="02020603050405020304" pitchFamily="18" charset="0"/>
                        </a:rPr>
                        <a:t>W</a:t>
                      </a:r>
                      <a:endParaRPr lang="en-US" altLang="en-US" sz="3200">
                        <a:latin typeface="Times New Roman" panose="02020603050405020304" pitchFamily="18" charset="0"/>
                        <a:cs typeface="Times New Roman" panose="02020603050405020304" pitchFamily="18" charset="0"/>
                      </a:endParaRPr>
                    </a:p>
                    <a:p>
                      <a:pPr algn="ctr">
                        <a:buNone/>
                      </a:pPr>
                      <a:r>
                        <a:rPr lang="en-US" altLang="en-US" sz="3200">
                          <a:latin typeface="Times New Roman" panose="02020603050405020304" pitchFamily="18" charset="0"/>
                          <a:cs typeface="Times New Roman" panose="02020603050405020304" pitchFamily="18" charset="0"/>
                        </a:rPr>
                        <a:t>(Con chưa</a:t>
                      </a:r>
                      <a:r>
                        <a:rPr lang="en-US" altLang="en-US" sz="3200" baseline="0">
                          <a:latin typeface="Times New Roman" panose="02020603050405020304" pitchFamily="18" charset="0"/>
                          <a:cs typeface="Times New Roman" panose="02020603050405020304" pitchFamily="18" charset="0"/>
                        </a:rPr>
                        <a:t> biết/ muốn được biết)</a:t>
                      </a:r>
                      <a:endParaRPr lang="vi-VN" altLang="en-US" sz="3200">
                        <a:latin typeface="Times New Roman" panose="02020603050405020304" pitchFamily="18" charset="0"/>
                        <a:cs typeface="Times New Roman" panose="02020603050405020304" pitchFamily="18" charset="0"/>
                      </a:endParaRPr>
                    </a:p>
                  </a:txBody>
                  <a:tcPr/>
                </a:tc>
                <a:tc>
                  <a:txBody>
                    <a:bodyPr/>
                    <a:lstStyle/>
                    <a:p>
                      <a:pPr algn="ctr">
                        <a:buNone/>
                      </a:pPr>
                      <a:r>
                        <a:rPr lang="vi-VN" altLang="en-US" sz="3200">
                          <a:latin typeface="Times New Roman" panose="02020603050405020304" pitchFamily="18" charset="0"/>
                          <a:cs typeface="Times New Roman" panose="02020603050405020304" pitchFamily="18" charset="0"/>
                        </a:rPr>
                        <a:t>L</a:t>
                      </a:r>
                      <a:endParaRPr lang="en-US" altLang="en-US" sz="3200">
                        <a:latin typeface="Times New Roman" panose="02020603050405020304" pitchFamily="18" charset="0"/>
                        <a:cs typeface="Times New Roman" panose="02020603050405020304" pitchFamily="18" charset="0"/>
                      </a:endParaRPr>
                    </a:p>
                    <a:p>
                      <a:pPr algn="ctr">
                        <a:buNone/>
                      </a:pPr>
                      <a:r>
                        <a:rPr lang="en-US" altLang="en-US" sz="3200">
                          <a:latin typeface="Times New Roman" panose="02020603050405020304" pitchFamily="18" charset="0"/>
                          <a:cs typeface="Times New Roman" panose="02020603050405020304" pitchFamily="18" charset="0"/>
                        </a:rPr>
                        <a:t>(Con đã</a:t>
                      </a:r>
                      <a:r>
                        <a:rPr lang="en-US" altLang="en-US" sz="3200" baseline="0">
                          <a:latin typeface="Times New Roman" panose="02020603050405020304" pitchFamily="18" charset="0"/>
                          <a:cs typeface="Times New Roman" panose="02020603050405020304" pitchFamily="18" charset="0"/>
                        </a:rPr>
                        <a:t> học được trong giờ)</a:t>
                      </a:r>
                      <a:endParaRPr lang="vi-VN" alt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273300">
                <a:tc>
                  <a:txBody>
                    <a:bodyPr/>
                    <a:lstStyle/>
                    <a:p>
                      <a:pPr algn="ctr">
                        <a:buNone/>
                      </a:pPr>
                      <a:endParaRPr lang="en-US" sz="3200">
                        <a:latin typeface="Times New Roman" panose="02020603050405020304" pitchFamily="18" charset="0"/>
                        <a:cs typeface="Times New Roman" panose="02020603050405020304" pitchFamily="18" charset="0"/>
                      </a:endParaRPr>
                    </a:p>
                  </a:txBody>
                  <a:tcPr/>
                </a:tc>
                <a:tc>
                  <a:txBody>
                    <a:bodyPr/>
                    <a:lstStyle/>
                    <a:p>
                      <a:pPr algn="ctr">
                        <a:buNone/>
                      </a:pPr>
                      <a:endParaRPr lang="en-US" sz="3200">
                        <a:latin typeface="Times New Roman" panose="02020603050405020304" pitchFamily="18" charset="0"/>
                        <a:cs typeface="Times New Roman" panose="02020603050405020304" pitchFamily="18" charset="0"/>
                      </a:endParaRPr>
                    </a:p>
                  </a:txBody>
                  <a:tcPr/>
                </a:tc>
                <a:tc>
                  <a:txBody>
                    <a:bodyPr/>
                    <a:lstStyle/>
                    <a:p>
                      <a:pPr algn="ctr">
                        <a:buNone/>
                      </a:pP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2845" y="110692"/>
            <a:ext cx="10265679"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4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4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4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pic>
        <p:nvPicPr>
          <p:cNvPr id="8" name="Picture 22" descr="C:\Users\Admin\Downloads\viem-phe-quan-man-tinh-1.pn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5420"/>
          <a:stretch/>
        </p:blipFill>
        <p:spPr bwMode="auto">
          <a:xfrm>
            <a:off x="1454644" y="1385463"/>
            <a:ext cx="4558145" cy="512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15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580" y="1835733"/>
            <a:ext cx="6010565" cy="282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pPr algn="l"/>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 Cấu tạo và chức năng của hệ hô hấp</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13" name="TextBox 29"/>
          <p:cNvSpPr txBox="1"/>
          <p:nvPr/>
        </p:nvSpPr>
        <p:spPr>
          <a:xfrm>
            <a:off x="462280" y="1497455"/>
            <a:ext cx="6960181" cy="523220"/>
          </a:xfrm>
          <a:prstGeom prst="rect">
            <a:avLst/>
          </a:prstGeom>
          <a:noFill/>
        </p:spPr>
        <p:txBody>
          <a:bodyPr wrap="square" rtlCol="0">
            <a:spAutoFit/>
          </a:bodyPr>
          <a:lstStyle/>
          <a:p>
            <a:pPr algn="l"/>
            <a:r>
              <a:rPr lang="en-US" altLang="en-US" sz="2800" b="1">
                <a:latin typeface="Times New Roman" panose="02020603050405020304" pitchFamily="18" charset="0"/>
                <a:ea typeface="Hiragino Kaku Gothic StdN W8" panose="020B0800000000000000" pitchFamily="34" charset="-128"/>
                <a:cs typeface="Times New Roman" panose="02020603050405020304" pitchFamily="18" charset="0"/>
              </a:rPr>
              <a:t>1. Cấu tạo của hệ hô hấp</a:t>
            </a:r>
            <a:endParaRPr lang="vi-VN" altLang="en-US" sz="2800" b="1" dirty="0">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89" t="30556" r="20016" b="35316"/>
          <a:stretch/>
        </p:blipFill>
        <p:spPr bwMode="auto">
          <a:xfrm>
            <a:off x="5442725" y="1872350"/>
            <a:ext cx="5980023" cy="433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0572" y="2472852"/>
            <a:ext cx="4641014" cy="830997"/>
          </a:xfrm>
          <a:prstGeom prst="rect">
            <a:avLst/>
          </a:prstGeom>
          <a:noFill/>
        </p:spPr>
        <p:txBody>
          <a:bodyPr wrap="none" rtlCol="0">
            <a:spAutoFit/>
          </a:bodyPr>
          <a:lstStyle/>
          <a:p>
            <a:r>
              <a:rPr lang="en-US" sz="2400">
                <a:latin typeface="Times New Roman" pitchFamily="18" charset="0"/>
                <a:cs typeface="Times New Roman" pitchFamily="18" charset="0"/>
              </a:rPr>
              <a:t>Quan sát hình 34.1 và cho biết:</a:t>
            </a:r>
          </a:p>
          <a:p>
            <a:r>
              <a:rPr lang="en-US" sz="2400">
                <a:latin typeface="Times New Roman" pitchFamily="18" charset="0"/>
                <a:cs typeface="Times New Roman" pitchFamily="18" charset="0"/>
              </a:rPr>
              <a:t>Hệ hô hấp gồm những cơ quan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grpSp>
        <p:nvGrpSpPr>
          <p:cNvPr id="1171" name="Group 1170"/>
          <p:cNvGrpSpPr/>
          <p:nvPr/>
        </p:nvGrpSpPr>
        <p:grpSpPr>
          <a:xfrm>
            <a:off x="728597" y="362309"/>
            <a:ext cx="1583283" cy="1586416"/>
            <a:chOff x="7534276" y="5373688"/>
            <a:chExt cx="801688" cy="803275"/>
          </a:xfrm>
          <a:solidFill>
            <a:schemeClr val="tx1"/>
          </a:solidFill>
        </p:grpSpPr>
        <p:sp>
          <p:nvSpPr>
            <p:cNvPr id="1172" name="Freeform 430"/>
            <p:cNvSpPr/>
            <p:nvPr/>
          </p:nvSpPr>
          <p:spPr bwMode="auto">
            <a:xfrm>
              <a:off x="7847013" y="5788025"/>
              <a:ext cx="25400" cy="82550"/>
            </a:xfrm>
            <a:custGeom>
              <a:avLst/>
              <a:gdLst>
                <a:gd name="T0" fmla="*/ 3 w 7"/>
                <a:gd name="T1" fmla="*/ 22 h 22"/>
                <a:gd name="T2" fmla="*/ 0 w 7"/>
                <a:gd name="T3" fmla="*/ 19 h 22"/>
                <a:gd name="T4" fmla="*/ 0 w 7"/>
                <a:gd name="T5" fmla="*/ 3 h 22"/>
                <a:gd name="T6" fmla="*/ 3 w 7"/>
                <a:gd name="T7" fmla="*/ 0 h 22"/>
                <a:gd name="T8" fmla="*/ 7 w 7"/>
                <a:gd name="T9" fmla="*/ 3 h 22"/>
                <a:gd name="T10" fmla="*/ 7 w 7"/>
                <a:gd name="T11" fmla="*/ 19 h 22"/>
                <a:gd name="T12" fmla="*/ 3 w 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7" h="22">
                  <a:moveTo>
                    <a:pt x="3" y="22"/>
                  </a:moveTo>
                  <a:cubicBezTo>
                    <a:pt x="1" y="22"/>
                    <a:pt x="0" y="21"/>
                    <a:pt x="0" y="19"/>
                  </a:cubicBezTo>
                  <a:cubicBezTo>
                    <a:pt x="0" y="3"/>
                    <a:pt x="0" y="3"/>
                    <a:pt x="0" y="3"/>
                  </a:cubicBezTo>
                  <a:cubicBezTo>
                    <a:pt x="0" y="1"/>
                    <a:pt x="1" y="0"/>
                    <a:pt x="3" y="0"/>
                  </a:cubicBezTo>
                  <a:cubicBezTo>
                    <a:pt x="5" y="0"/>
                    <a:pt x="7" y="1"/>
                    <a:pt x="7" y="3"/>
                  </a:cubicBezTo>
                  <a:cubicBezTo>
                    <a:pt x="7" y="19"/>
                    <a:pt x="7" y="19"/>
                    <a:pt x="7" y="19"/>
                  </a:cubicBezTo>
                  <a:cubicBezTo>
                    <a:pt x="7" y="21"/>
                    <a:pt x="5" y="22"/>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73" name="Freeform 431"/>
            <p:cNvSpPr/>
            <p:nvPr/>
          </p:nvSpPr>
          <p:spPr bwMode="auto">
            <a:xfrm>
              <a:off x="7891463" y="5738813"/>
              <a:ext cx="26988" cy="131762"/>
            </a:xfrm>
            <a:custGeom>
              <a:avLst/>
              <a:gdLst>
                <a:gd name="T0" fmla="*/ 3 w 7"/>
                <a:gd name="T1" fmla="*/ 35 h 35"/>
                <a:gd name="T2" fmla="*/ 0 w 7"/>
                <a:gd name="T3" fmla="*/ 32 h 35"/>
                <a:gd name="T4" fmla="*/ 0 w 7"/>
                <a:gd name="T5" fmla="*/ 4 h 35"/>
                <a:gd name="T6" fmla="*/ 3 w 7"/>
                <a:gd name="T7" fmla="*/ 0 h 35"/>
                <a:gd name="T8" fmla="*/ 7 w 7"/>
                <a:gd name="T9" fmla="*/ 4 h 35"/>
                <a:gd name="T10" fmla="*/ 7 w 7"/>
                <a:gd name="T11" fmla="*/ 32 h 35"/>
                <a:gd name="T12" fmla="*/ 3 w 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3" y="35"/>
                  </a:moveTo>
                  <a:cubicBezTo>
                    <a:pt x="1" y="35"/>
                    <a:pt x="0" y="34"/>
                    <a:pt x="0" y="32"/>
                  </a:cubicBezTo>
                  <a:cubicBezTo>
                    <a:pt x="0" y="4"/>
                    <a:pt x="0" y="4"/>
                    <a:pt x="0" y="4"/>
                  </a:cubicBezTo>
                  <a:cubicBezTo>
                    <a:pt x="0" y="2"/>
                    <a:pt x="1" y="0"/>
                    <a:pt x="3" y="0"/>
                  </a:cubicBezTo>
                  <a:cubicBezTo>
                    <a:pt x="5" y="0"/>
                    <a:pt x="7" y="2"/>
                    <a:pt x="7" y="4"/>
                  </a:cubicBezTo>
                  <a:cubicBezTo>
                    <a:pt x="7" y="32"/>
                    <a:pt x="7" y="32"/>
                    <a:pt x="7" y="32"/>
                  </a:cubicBezTo>
                  <a:cubicBezTo>
                    <a:pt x="7" y="34"/>
                    <a:pt x="5" y="35"/>
                    <a:pt x="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74" name="Freeform 432"/>
            <p:cNvSpPr/>
            <p:nvPr/>
          </p:nvSpPr>
          <p:spPr bwMode="auto">
            <a:xfrm>
              <a:off x="7937501" y="5738813"/>
              <a:ext cx="25400" cy="131762"/>
            </a:xfrm>
            <a:custGeom>
              <a:avLst/>
              <a:gdLst>
                <a:gd name="T0" fmla="*/ 4 w 7"/>
                <a:gd name="T1" fmla="*/ 35 h 35"/>
                <a:gd name="T2" fmla="*/ 0 w 7"/>
                <a:gd name="T3" fmla="*/ 32 h 35"/>
                <a:gd name="T4" fmla="*/ 0 w 7"/>
                <a:gd name="T5" fmla="*/ 4 h 35"/>
                <a:gd name="T6" fmla="*/ 4 w 7"/>
                <a:gd name="T7" fmla="*/ 0 h 35"/>
                <a:gd name="T8" fmla="*/ 7 w 7"/>
                <a:gd name="T9" fmla="*/ 4 h 35"/>
                <a:gd name="T10" fmla="*/ 7 w 7"/>
                <a:gd name="T11" fmla="*/ 32 h 35"/>
                <a:gd name="T12" fmla="*/ 4 w 7"/>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4" y="35"/>
                  </a:moveTo>
                  <a:cubicBezTo>
                    <a:pt x="2" y="35"/>
                    <a:pt x="0" y="34"/>
                    <a:pt x="0" y="32"/>
                  </a:cubicBezTo>
                  <a:cubicBezTo>
                    <a:pt x="0" y="4"/>
                    <a:pt x="0" y="4"/>
                    <a:pt x="0" y="4"/>
                  </a:cubicBezTo>
                  <a:cubicBezTo>
                    <a:pt x="0" y="2"/>
                    <a:pt x="2" y="0"/>
                    <a:pt x="4" y="0"/>
                  </a:cubicBezTo>
                  <a:cubicBezTo>
                    <a:pt x="6" y="0"/>
                    <a:pt x="7" y="2"/>
                    <a:pt x="7" y="4"/>
                  </a:cubicBezTo>
                  <a:cubicBezTo>
                    <a:pt x="7" y="32"/>
                    <a:pt x="7" y="32"/>
                    <a:pt x="7" y="32"/>
                  </a:cubicBezTo>
                  <a:cubicBezTo>
                    <a:pt x="7" y="34"/>
                    <a:pt x="6" y="35"/>
                    <a:pt x="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75" name="Freeform 433"/>
            <p:cNvSpPr/>
            <p:nvPr/>
          </p:nvSpPr>
          <p:spPr bwMode="auto">
            <a:xfrm>
              <a:off x="7981951" y="5837238"/>
              <a:ext cx="26988" cy="112712"/>
            </a:xfrm>
            <a:custGeom>
              <a:avLst/>
              <a:gdLst>
                <a:gd name="T0" fmla="*/ 4 w 7"/>
                <a:gd name="T1" fmla="*/ 30 h 30"/>
                <a:gd name="T2" fmla="*/ 0 w 7"/>
                <a:gd name="T3" fmla="*/ 27 h 30"/>
                <a:gd name="T4" fmla="*/ 0 w 7"/>
                <a:gd name="T5" fmla="*/ 3 h 30"/>
                <a:gd name="T6" fmla="*/ 4 w 7"/>
                <a:gd name="T7" fmla="*/ 0 h 30"/>
                <a:gd name="T8" fmla="*/ 7 w 7"/>
                <a:gd name="T9" fmla="*/ 3 h 30"/>
                <a:gd name="T10" fmla="*/ 7 w 7"/>
                <a:gd name="T11" fmla="*/ 27 h 30"/>
                <a:gd name="T12" fmla="*/ 4 w 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7" h="30">
                  <a:moveTo>
                    <a:pt x="4" y="30"/>
                  </a:moveTo>
                  <a:cubicBezTo>
                    <a:pt x="2" y="30"/>
                    <a:pt x="0" y="29"/>
                    <a:pt x="0" y="27"/>
                  </a:cubicBezTo>
                  <a:cubicBezTo>
                    <a:pt x="0" y="3"/>
                    <a:pt x="0" y="3"/>
                    <a:pt x="0" y="3"/>
                  </a:cubicBezTo>
                  <a:cubicBezTo>
                    <a:pt x="0" y="1"/>
                    <a:pt x="2" y="0"/>
                    <a:pt x="4" y="0"/>
                  </a:cubicBezTo>
                  <a:cubicBezTo>
                    <a:pt x="6" y="0"/>
                    <a:pt x="7" y="1"/>
                    <a:pt x="7" y="3"/>
                  </a:cubicBezTo>
                  <a:cubicBezTo>
                    <a:pt x="7" y="27"/>
                    <a:pt x="7" y="27"/>
                    <a:pt x="7" y="27"/>
                  </a:cubicBezTo>
                  <a:cubicBezTo>
                    <a:pt x="7" y="29"/>
                    <a:pt x="6" y="30"/>
                    <a:pt x="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76" name="Freeform 434"/>
            <p:cNvSpPr>
              <a:spLocks noEditPoints="1"/>
            </p:cNvSpPr>
            <p:nvPr/>
          </p:nvSpPr>
          <p:spPr bwMode="auto">
            <a:xfrm>
              <a:off x="7800976" y="5694363"/>
              <a:ext cx="268288" cy="419100"/>
            </a:xfrm>
            <a:custGeom>
              <a:avLst/>
              <a:gdLst>
                <a:gd name="T0" fmla="*/ 8 w 71"/>
                <a:gd name="T1" fmla="*/ 111 h 111"/>
                <a:gd name="T2" fmla="*/ 5 w 71"/>
                <a:gd name="T3" fmla="*/ 98 h 111"/>
                <a:gd name="T4" fmla="*/ 2 w 71"/>
                <a:gd name="T5" fmla="*/ 79 h 111"/>
                <a:gd name="T6" fmla="*/ 0 w 71"/>
                <a:gd name="T7" fmla="*/ 29 h 111"/>
                <a:gd name="T8" fmla="*/ 12 w 71"/>
                <a:gd name="T9" fmla="*/ 19 h 111"/>
                <a:gd name="T10" fmla="*/ 19 w 71"/>
                <a:gd name="T11" fmla="*/ 6 h 111"/>
                <a:gd name="T12" fmla="*/ 31 w 71"/>
                <a:gd name="T13" fmla="*/ 0 h 111"/>
                <a:gd name="T14" fmla="*/ 43 w 71"/>
                <a:gd name="T15" fmla="*/ 6 h 111"/>
                <a:gd name="T16" fmla="*/ 55 w 71"/>
                <a:gd name="T17" fmla="*/ 16 h 111"/>
                <a:gd name="T18" fmla="*/ 60 w 71"/>
                <a:gd name="T19" fmla="*/ 30 h 111"/>
                <a:gd name="T20" fmla="*/ 71 w 71"/>
                <a:gd name="T21" fmla="*/ 65 h 111"/>
                <a:gd name="T22" fmla="*/ 56 w 71"/>
                <a:gd name="T23" fmla="*/ 90 h 111"/>
                <a:gd name="T24" fmla="*/ 55 w 71"/>
                <a:gd name="T25" fmla="*/ 107 h 111"/>
                <a:gd name="T26" fmla="*/ 12 w 71"/>
                <a:gd name="T27" fmla="*/ 103 h 111"/>
                <a:gd name="T28" fmla="*/ 48 w 71"/>
                <a:gd name="T29" fmla="*/ 92 h 111"/>
                <a:gd name="T30" fmla="*/ 60 w 71"/>
                <a:gd name="T31" fmla="*/ 75 h 111"/>
                <a:gd name="T32" fmla="*/ 64 w 71"/>
                <a:gd name="T33" fmla="*/ 42 h 111"/>
                <a:gd name="T34" fmla="*/ 57 w 71"/>
                <a:gd name="T35" fmla="*/ 38 h 111"/>
                <a:gd name="T36" fmla="*/ 52 w 71"/>
                <a:gd name="T37" fmla="*/ 45 h 111"/>
                <a:gd name="T38" fmla="*/ 48 w 71"/>
                <a:gd name="T39" fmla="*/ 16 h 111"/>
                <a:gd name="T40" fmla="*/ 44 w 71"/>
                <a:gd name="T41" fmla="*/ 14 h 111"/>
                <a:gd name="T42" fmla="*/ 40 w 71"/>
                <a:gd name="T43" fmla="*/ 19 h 111"/>
                <a:gd name="T44" fmla="*/ 36 w 71"/>
                <a:gd name="T45" fmla="*/ 10 h 111"/>
                <a:gd name="T46" fmla="*/ 33 w 71"/>
                <a:gd name="T47" fmla="*/ 8 h 111"/>
                <a:gd name="T48" fmla="*/ 31 w 71"/>
                <a:gd name="T49" fmla="*/ 16 h 111"/>
                <a:gd name="T50" fmla="*/ 24 w 71"/>
                <a:gd name="T51" fmla="*/ 16 h 111"/>
                <a:gd name="T52" fmla="*/ 21 w 71"/>
                <a:gd name="T53" fmla="*/ 13 h 111"/>
                <a:gd name="T54" fmla="*/ 19 w 71"/>
                <a:gd name="T55" fmla="*/ 28 h 111"/>
                <a:gd name="T56" fmla="*/ 12 w 71"/>
                <a:gd name="T57" fmla="*/ 28 h 111"/>
                <a:gd name="T58" fmla="*/ 9 w 71"/>
                <a:gd name="T59" fmla="*/ 26 h 111"/>
                <a:gd name="T60" fmla="*/ 7 w 71"/>
                <a:gd name="T61" fmla="*/ 66 h 111"/>
                <a:gd name="T62" fmla="*/ 9 w 71"/>
                <a:gd name="T63" fmla="*/ 79 h 111"/>
                <a:gd name="T64" fmla="*/ 12 w 71"/>
                <a:gd name="T65" fmla="*/ 10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11">
                  <a:moveTo>
                    <a:pt x="52" y="111"/>
                  </a:moveTo>
                  <a:cubicBezTo>
                    <a:pt x="8" y="111"/>
                    <a:pt x="8" y="111"/>
                    <a:pt x="8" y="111"/>
                  </a:cubicBezTo>
                  <a:cubicBezTo>
                    <a:pt x="6" y="111"/>
                    <a:pt x="5" y="109"/>
                    <a:pt x="5" y="107"/>
                  </a:cubicBezTo>
                  <a:cubicBezTo>
                    <a:pt x="5" y="98"/>
                    <a:pt x="5" y="98"/>
                    <a:pt x="5" y="98"/>
                  </a:cubicBezTo>
                  <a:cubicBezTo>
                    <a:pt x="5" y="93"/>
                    <a:pt x="4" y="87"/>
                    <a:pt x="2" y="81"/>
                  </a:cubicBezTo>
                  <a:cubicBezTo>
                    <a:pt x="2" y="79"/>
                    <a:pt x="2" y="79"/>
                    <a:pt x="2" y="79"/>
                  </a:cubicBezTo>
                  <a:cubicBezTo>
                    <a:pt x="0" y="75"/>
                    <a:pt x="0" y="71"/>
                    <a:pt x="0" y="66"/>
                  </a:cubicBezTo>
                  <a:cubicBezTo>
                    <a:pt x="0" y="29"/>
                    <a:pt x="0" y="29"/>
                    <a:pt x="0" y="29"/>
                  </a:cubicBezTo>
                  <a:cubicBezTo>
                    <a:pt x="0" y="24"/>
                    <a:pt x="3" y="20"/>
                    <a:pt x="7" y="19"/>
                  </a:cubicBezTo>
                  <a:cubicBezTo>
                    <a:pt x="9" y="19"/>
                    <a:pt x="10" y="19"/>
                    <a:pt x="12" y="19"/>
                  </a:cubicBezTo>
                  <a:cubicBezTo>
                    <a:pt x="12" y="16"/>
                    <a:pt x="12" y="16"/>
                    <a:pt x="12" y="16"/>
                  </a:cubicBezTo>
                  <a:cubicBezTo>
                    <a:pt x="12" y="11"/>
                    <a:pt x="15" y="7"/>
                    <a:pt x="19" y="6"/>
                  </a:cubicBezTo>
                  <a:cubicBezTo>
                    <a:pt x="21" y="6"/>
                    <a:pt x="23" y="6"/>
                    <a:pt x="25" y="6"/>
                  </a:cubicBezTo>
                  <a:cubicBezTo>
                    <a:pt x="26" y="3"/>
                    <a:pt x="28" y="1"/>
                    <a:pt x="31" y="0"/>
                  </a:cubicBezTo>
                  <a:cubicBezTo>
                    <a:pt x="34" y="0"/>
                    <a:pt x="37" y="0"/>
                    <a:pt x="40" y="2"/>
                  </a:cubicBezTo>
                  <a:cubicBezTo>
                    <a:pt x="41" y="3"/>
                    <a:pt x="42" y="5"/>
                    <a:pt x="43" y="6"/>
                  </a:cubicBezTo>
                  <a:cubicBezTo>
                    <a:pt x="44" y="6"/>
                    <a:pt x="46" y="6"/>
                    <a:pt x="48" y="6"/>
                  </a:cubicBezTo>
                  <a:cubicBezTo>
                    <a:pt x="52" y="7"/>
                    <a:pt x="55" y="11"/>
                    <a:pt x="55" y="16"/>
                  </a:cubicBezTo>
                  <a:cubicBezTo>
                    <a:pt x="55" y="31"/>
                    <a:pt x="55" y="31"/>
                    <a:pt x="55" y="31"/>
                  </a:cubicBezTo>
                  <a:cubicBezTo>
                    <a:pt x="57" y="30"/>
                    <a:pt x="58" y="30"/>
                    <a:pt x="60" y="30"/>
                  </a:cubicBezTo>
                  <a:cubicBezTo>
                    <a:pt x="66" y="30"/>
                    <a:pt x="71" y="36"/>
                    <a:pt x="71" y="42"/>
                  </a:cubicBezTo>
                  <a:cubicBezTo>
                    <a:pt x="71" y="65"/>
                    <a:pt x="71" y="65"/>
                    <a:pt x="71" y="65"/>
                  </a:cubicBezTo>
                  <a:cubicBezTo>
                    <a:pt x="71" y="71"/>
                    <a:pt x="69" y="76"/>
                    <a:pt x="65" y="80"/>
                  </a:cubicBezTo>
                  <a:cubicBezTo>
                    <a:pt x="56" y="90"/>
                    <a:pt x="56" y="90"/>
                    <a:pt x="56" y="90"/>
                  </a:cubicBezTo>
                  <a:cubicBezTo>
                    <a:pt x="56" y="90"/>
                    <a:pt x="55" y="91"/>
                    <a:pt x="55" y="92"/>
                  </a:cubicBezTo>
                  <a:cubicBezTo>
                    <a:pt x="55" y="107"/>
                    <a:pt x="55" y="107"/>
                    <a:pt x="55" y="107"/>
                  </a:cubicBezTo>
                  <a:cubicBezTo>
                    <a:pt x="55" y="109"/>
                    <a:pt x="54" y="111"/>
                    <a:pt x="52" y="111"/>
                  </a:cubicBezTo>
                  <a:close/>
                  <a:moveTo>
                    <a:pt x="12" y="103"/>
                  </a:moveTo>
                  <a:cubicBezTo>
                    <a:pt x="48" y="103"/>
                    <a:pt x="48" y="103"/>
                    <a:pt x="48" y="103"/>
                  </a:cubicBezTo>
                  <a:cubicBezTo>
                    <a:pt x="48" y="92"/>
                    <a:pt x="48" y="92"/>
                    <a:pt x="48" y="92"/>
                  </a:cubicBezTo>
                  <a:cubicBezTo>
                    <a:pt x="48" y="89"/>
                    <a:pt x="49" y="87"/>
                    <a:pt x="51" y="85"/>
                  </a:cubicBezTo>
                  <a:cubicBezTo>
                    <a:pt x="60" y="75"/>
                    <a:pt x="60" y="75"/>
                    <a:pt x="60" y="75"/>
                  </a:cubicBezTo>
                  <a:cubicBezTo>
                    <a:pt x="62" y="73"/>
                    <a:pt x="64" y="69"/>
                    <a:pt x="64" y="65"/>
                  </a:cubicBezTo>
                  <a:cubicBezTo>
                    <a:pt x="64" y="42"/>
                    <a:pt x="64" y="42"/>
                    <a:pt x="64" y="42"/>
                  </a:cubicBezTo>
                  <a:cubicBezTo>
                    <a:pt x="64" y="39"/>
                    <a:pt x="62" y="37"/>
                    <a:pt x="60" y="37"/>
                  </a:cubicBezTo>
                  <a:cubicBezTo>
                    <a:pt x="59" y="37"/>
                    <a:pt x="57" y="37"/>
                    <a:pt x="57" y="38"/>
                  </a:cubicBezTo>
                  <a:cubicBezTo>
                    <a:pt x="56" y="39"/>
                    <a:pt x="55" y="40"/>
                    <a:pt x="55" y="41"/>
                  </a:cubicBezTo>
                  <a:cubicBezTo>
                    <a:pt x="55" y="43"/>
                    <a:pt x="54" y="45"/>
                    <a:pt x="52" y="45"/>
                  </a:cubicBezTo>
                  <a:cubicBezTo>
                    <a:pt x="50" y="45"/>
                    <a:pt x="48" y="43"/>
                    <a:pt x="48" y="41"/>
                  </a:cubicBezTo>
                  <a:cubicBezTo>
                    <a:pt x="48" y="16"/>
                    <a:pt x="48" y="16"/>
                    <a:pt x="48" y="16"/>
                  </a:cubicBezTo>
                  <a:cubicBezTo>
                    <a:pt x="48" y="15"/>
                    <a:pt x="47" y="14"/>
                    <a:pt x="46" y="13"/>
                  </a:cubicBezTo>
                  <a:cubicBezTo>
                    <a:pt x="45" y="13"/>
                    <a:pt x="44" y="13"/>
                    <a:pt x="44" y="14"/>
                  </a:cubicBezTo>
                  <a:cubicBezTo>
                    <a:pt x="44" y="14"/>
                    <a:pt x="43" y="15"/>
                    <a:pt x="43" y="16"/>
                  </a:cubicBezTo>
                  <a:cubicBezTo>
                    <a:pt x="43" y="18"/>
                    <a:pt x="42" y="19"/>
                    <a:pt x="40" y="19"/>
                  </a:cubicBezTo>
                  <a:cubicBezTo>
                    <a:pt x="38" y="19"/>
                    <a:pt x="36" y="18"/>
                    <a:pt x="36" y="16"/>
                  </a:cubicBezTo>
                  <a:cubicBezTo>
                    <a:pt x="36" y="10"/>
                    <a:pt x="36" y="10"/>
                    <a:pt x="36" y="10"/>
                  </a:cubicBezTo>
                  <a:cubicBezTo>
                    <a:pt x="36" y="9"/>
                    <a:pt x="36" y="8"/>
                    <a:pt x="35" y="8"/>
                  </a:cubicBezTo>
                  <a:cubicBezTo>
                    <a:pt x="35" y="8"/>
                    <a:pt x="34" y="7"/>
                    <a:pt x="33" y="8"/>
                  </a:cubicBezTo>
                  <a:cubicBezTo>
                    <a:pt x="32" y="8"/>
                    <a:pt x="31" y="9"/>
                    <a:pt x="31" y="10"/>
                  </a:cubicBezTo>
                  <a:cubicBezTo>
                    <a:pt x="31" y="16"/>
                    <a:pt x="31" y="16"/>
                    <a:pt x="31" y="16"/>
                  </a:cubicBezTo>
                  <a:cubicBezTo>
                    <a:pt x="31" y="18"/>
                    <a:pt x="29" y="19"/>
                    <a:pt x="27" y="19"/>
                  </a:cubicBezTo>
                  <a:cubicBezTo>
                    <a:pt x="25" y="19"/>
                    <a:pt x="24" y="18"/>
                    <a:pt x="24" y="16"/>
                  </a:cubicBezTo>
                  <a:cubicBezTo>
                    <a:pt x="24" y="15"/>
                    <a:pt x="23" y="14"/>
                    <a:pt x="23" y="14"/>
                  </a:cubicBezTo>
                  <a:cubicBezTo>
                    <a:pt x="23" y="13"/>
                    <a:pt x="22" y="13"/>
                    <a:pt x="21" y="13"/>
                  </a:cubicBezTo>
                  <a:cubicBezTo>
                    <a:pt x="20" y="14"/>
                    <a:pt x="19" y="15"/>
                    <a:pt x="19" y="16"/>
                  </a:cubicBezTo>
                  <a:cubicBezTo>
                    <a:pt x="19" y="28"/>
                    <a:pt x="19" y="28"/>
                    <a:pt x="19" y="28"/>
                  </a:cubicBezTo>
                  <a:cubicBezTo>
                    <a:pt x="19" y="30"/>
                    <a:pt x="17" y="32"/>
                    <a:pt x="15" y="32"/>
                  </a:cubicBezTo>
                  <a:cubicBezTo>
                    <a:pt x="13" y="32"/>
                    <a:pt x="12" y="30"/>
                    <a:pt x="12" y="28"/>
                  </a:cubicBezTo>
                  <a:cubicBezTo>
                    <a:pt x="12" y="28"/>
                    <a:pt x="11" y="27"/>
                    <a:pt x="11" y="26"/>
                  </a:cubicBezTo>
                  <a:cubicBezTo>
                    <a:pt x="10" y="26"/>
                    <a:pt x="10" y="26"/>
                    <a:pt x="9" y="26"/>
                  </a:cubicBezTo>
                  <a:cubicBezTo>
                    <a:pt x="8" y="26"/>
                    <a:pt x="7" y="27"/>
                    <a:pt x="7" y="29"/>
                  </a:cubicBezTo>
                  <a:cubicBezTo>
                    <a:pt x="7" y="66"/>
                    <a:pt x="7" y="66"/>
                    <a:pt x="7" y="66"/>
                  </a:cubicBezTo>
                  <a:cubicBezTo>
                    <a:pt x="7" y="70"/>
                    <a:pt x="7" y="74"/>
                    <a:pt x="8" y="77"/>
                  </a:cubicBezTo>
                  <a:cubicBezTo>
                    <a:pt x="9" y="79"/>
                    <a:pt x="9" y="79"/>
                    <a:pt x="9" y="79"/>
                  </a:cubicBezTo>
                  <a:cubicBezTo>
                    <a:pt x="11" y="85"/>
                    <a:pt x="12" y="92"/>
                    <a:pt x="12" y="98"/>
                  </a:cubicBezTo>
                  <a:lnTo>
                    <a:pt x="12"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77" name="Freeform 435"/>
            <p:cNvSpPr/>
            <p:nvPr/>
          </p:nvSpPr>
          <p:spPr bwMode="auto">
            <a:xfrm>
              <a:off x="7885113" y="5653088"/>
              <a:ext cx="71438" cy="52387"/>
            </a:xfrm>
            <a:custGeom>
              <a:avLst/>
              <a:gdLst>
                <a:gd name="T0" fmla="*/ 15 w 19"/>
                <a:gd name="T1" fmla="*/ 14 h 14"/>
                <a:gd name="T2" fmla="*/ 13 w 19"/>
                <a:gd name="T3" fmla="*/ 14 h 14"/>
                <a:gd name="T4" fmla="*/ 2 w 19"/>
                <a:gd name="T5" fmla="*/ 7 h 14"/>
                <a:gd name="T6" fmla="*/ 1 w 19"/>
                <a:gd name="T7" fmla="*/ 2 h 14"/>
                <a:gd name="T8" fmla="*/ 6 w 19"/>
                <a:gd name="T9" fmla="*/ 1 h 14"/>
                <a:gd name="T10" fmla="*/ 17 w 19"/>
                <a:gd name="T11" fmla="*/ 7 h 14"/>
                <a:gd name="T12" fmla="*/ 18 w 19"/>
                <a:gd name="T13" fmla="*/ 12 h 14"/>
                <a:gd name="T14" fmla="*/ 15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5" y="14"/>
                  </a:moveTo>
                  <a:cubicBezTo>
                    <a:pt x="14" y="14"/>
                    <a:pt x="14" y="14"/>
                    <a:pt x="13" y="14"/>
                  </a:cubicBezTo>
                  <a:cubicBezTo>
                    <a:pt x="2" y="7"/>
                    <a:pt x="2" y="7"/>
                    <a:pt x="2" y="7"/>
                  </a:cubicBezTo>
                  <a:cubicBezTo>
                    <a:pt x="0" y="6"/>
                    <a:pt x="0" y="4"/>
                    <a:pt x="1" y="2"/>
                  </a:cubicBezTo>
                  <a:cubicBezTo>
                    <a:pt x="2" y="1"/>
                    <a:pt x="4" y="0"/>
                    <a:pt x="6" y="1"/>
                  </a:cubicBezTo>
                  <a:cubicBezTo>
                    <a:pt x="17" y="7"/>
                    <a:pt x="17" y="7"/>
                    <a:pt x="17" y="7"/>
                  </a:cubicBezTo>
                  <a:cubicBezTo>
                    <a:pt x="18" y="8"/>
                    <a:pt x="19" y="10"/>
                    <a:pt x="18" y="12"/>
                  </a:cubicBezTo>
                  <a:cubicBezTo>
                    <a:pt x="17" y="13"/>
                    <a:pt x="16" y="14"/>
                    <a:pt x="1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78" name="Freeform 436"/>
            <p:cNvSpPr/>
            <p:nvPr/>
          </p:nvSpPr>
          <p:spPr bwMode="auto">
            <a:xfrm>
              <a:off x="7861301" y="5689600"/>
              <a:ext cx="60325" cy="49212"/>
            </a:xfrm>
            <a:custGeom>
              <a:avLst/>
              <a:gdLst>
                <a:gd name="T0" fmla="*/ 11 w 16"/>
                <a:gd name="T1" fmla="*/ 13 h 13"/>
                <a:gd name="T2" fmla="*/ 10 w 16"/>
                <a:gd name="T3" fmla="*/ 12 h 13"/>
                <a:gd name="T4" fmla="*/ 2 w 16"/>
                <a:gd name="T5" fmla="*/ 8 h 13"/>
                <a:gd name="T6" fmla="*/ 1 w 16"/>
                <a:gd name="T7" fmla="*/ 3 h 13"/>
                <a:gd name="T8" fmla="*/ 6 w 16"/>
                <a:gd name="T9" fmla="*/ 1 h 13"/>
                <a:gd name="T10" fmla="*/ 13 w 16"/>
                <a:gd name="T11" fmla="*/ 6 h 13"/>
                <a:gd name="T12" fmla="*/ 15 w 16"/>
                <a:gd name="T13" fmla="*/ 11 h 13"/>
                <a:gd name="T14" fmla="*/ 11 w 1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1" y="13"/>
                  </a:moveTo>
                  <a:cubicBezTo>
                    <a:pt x="11" y="13"/>
                    <a:pt x="10" y="12"/>
                    <a:pt x="10" y="12"/>
                  </a:cubicBezTo>
                  <a:cubicBezTo>
                    <a:pt x="2" y="8"/>
                    <a:pt x="2" y="8"/>
                    <a:pt x="2" y="8"/>
                  </a:cubicBezTo>
                  <a:cubicBezTo>
                    <a:pt x="0" y="7"/>
                    <a:pt x="0" y="5"/>
                    <a:pt x="1" y="3"/>
                  </a:cubicBezTo>
                  <a:cubicBezTo>
                    <a:pt x="2" y="1"/>
                    <a:pt x="4" y="0"/>
                    <a:pt x="6" y="1"/>
                  </a:cubicBezTo>
                  <a:cubicBezTo>
                    <a:pt x="13" y="6"/>
                    <a:pt x="13" y="6"/>
                    <a:pt x="13" y="6"/>
                  </a:cubicBezTo>
                  <a:cubicBezTo>
                    <a:pt x="15" y="7"/>
                    <a:pt x="16" y="9"/>
                    <a:pt x="15" y="11"/>
                  </a:cubicBezTo>
                  <a:cubicBezTo>
                    <a:pt x="14" y="12"/>
                    <a:pt x="13"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79" name="Freeform 437"/>
            <p:cNvSpPr/>
            <p:nvPr/>
          </p:nvSpPr>
          <p:spPr bwMode="auto">
            <a:xfrm>
              <a:off x="7745413" y="5732463"/>
              <a:ext cx="90488" cy="63500"/>
            </a:xfrm>
            <a:custGeom>
              <a:avLst/>
              <a:gdLst>
                <a:gd name="T0" fmla="*/ 20 w 24"/>
                <a:gd name="T1" fmla="*/ 17 h 17"/>
                <a:gd name="T2" fmla="*/ 18 w 24"/>
                <a:gd name="T3" fmla="*/ 16 h 17"/>
                <a:gd name="T4" fmla="*/ 3 w 24"/>
                <a:gd name="T5" fmla="*/ 7 h 17"/>
                <a:gd name="T6" fmla="*/ 1 w 24"/>
                <a:gd name="T7" fmla="*/ 2 h 17"/>
                <a:gd name="T8" fmla="*/ 6 w 24"/>
                <a:gd name="T9" fmla="*/ 1 h 17"/>
                <a:gd name="T10" fmla="*/ 22 w 24"/>
                <a:gd name="T11" fmla="*/ 10 h 17"/>
                <a:gd name="T12" fmla="*/ 23 w 24"/>
                <a:gd name="T13" fmla="*/ 15 h 17"/>
                <a:gd name="T14" fmla="*/ 20 w 24"/>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0" y="17"/>
                  </a:moveTo>
                  <a:cubicBezTo>
                    <a:pt x="19" y="17"/>
                    <a:pt x="19" y="16"/>
                    <a:pt x="18" y="16"/>
                  </a:cubicBezTo>
                  <a:cubicBezTo>
                    <a:pt x="3" y="7"/>
                    <a:pt x="3" y="7"/>
                    <a:pt x="3" y="7"/>
                  </a:cubicBezTo>
                  <a:cubicBezTo>
                    <a:pt x="1" y="6"/>
                    <a:pt x="0" y="4"/>
                    <a:pt x="1" y="2"/>
                  </a:cubicBezTo>
                  <a:cubicBezTo>
                    <a:pt x="2" y="1"/>
                    <a:pt x="5" y="0"/>
                    <a:pt x="6" y="1"/>
                  </a:cubicBezTo>
                  <a:cubicBezTo>
                    <a:pt x="22" y="10"/>
                    <a:pt x="22" y="10"/>
                    <a:pt x="22" y="10"/>
                  </a:cubicBezTo>
                  <a:cubicBezTo>
                    <a:pt x="23" y="11"/>
                    <a:pt x="24" y="13"/>
                    <a:pt x="23" y="15"/>
                  </a:cubicBezTo>
                  <a:cubicBezTo>
                    <a:pt x="22" y="16"/>
                    <a:pt x="21" y="17"/>
                    <a:pt x="2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0" name="Freeform 438"/>
            <p:cNvSpPr/>
            <p:nvPr/>
          </p:nvSpPr>
          <p:spPr bwMode="auto">
            <a:xfrm>
              <a:off x="7608888" y="5513388"/>
              <a:ext cx="339725" cy="342900"/>
            </a:xfrm>
            <a:custGeom>
              <a:avLst/>
              <a:gdLst>
                <a:gd name="T0" fmla="*/ 54 w 90"/>
                <a:gd name="T1" fmla="*/ 91 h 91"/>
                <a:gd name="T2" fmla="*/ 53 w 90"/>
                <a:gd name="T3" fmla="*/ 91 h 91"/>
                <a:gd name="T4" fmla="*/ 51 w 90"/>
                <a:gd name="T5" fmla="*/ 90 h 91"/>
                <a:gd name="T6" fmla="*/ 31 w 90"/>
                <a:gd name="T7" fmla="*/ 79 h 91"/>
                <a:gd name="T8" fmla="*/ 21 w 90"/>
                <a:gd name="T9" fmla="*/ 66 h 91"/>
                <a:gd name="T10" fmla="*/ 17 w 90"/>
                <a:gd name="T11" fmla="*/ 54 h 91"/>
                <a:gd name="T12" fmla="*/ 15 w 90"/>
                <a:gd name="T13" fmla="*/ 52 h 91"/>
                <a:gd name="T14" fmla="*/ 2 w 90"/>
                <a:gd name="T15" fmla="*/ 44 h 91"/>
                <a:gd name="T16" fmla="*/ 0 w 90"/>
                <a:gd name="T17" fmla="*/ 42 h 91"/>
                <a:gd name="T18" fmla="*/ 1 w 90"/>
                <a:gd name="T19" fmla="*/ 39 h 91"/>
                <a:gd name="T20" fmla="*/ 22 w 90"/>
                <a:gd name="T21" fmla="*/ 2 h 91"/>
                <a:gd name="T22" fmla="*/ 25 w 90"/>
                <a:gd name="T23" fmla="*/ 0 h 91"/>
                <a:gd name="T24" fmla="*/ 27 w 90"/>
                <a:gd name="T25" fmla="*/ 0 h 91"/>
                <a:gd name="T26" fmla="*/ 35 w 90"/>
                <a:gd name="T27" fmla="*/ 5 h 91"/>
                <a:gd name="T28" fmla="*/ 51 w 90"/>
                <a:gd name="T29" fmla="*/ 11 h 91"/>
                <a:gd name="T30" fmla="*/ 53 w 90"/>
                <a:gd name="T31" fmla="*/ 11 h 91"/>
                <a:gd name="T32" fmla="*/ 65 w 90"/>
                <a:gd name="T33" fmla="*/ 16 h 91"/>
                <a:gd name="T34" fmla="*/ 88 w 90"/>
                <a:gd name="T35" fmla="*/ 29 h 91"/>
                <a:gd name="T36" fmla="*/ 89 w 90"/>
                <a:gd name="T37" fmla="*/ 34 h 91"/>
                <a:gd name="T38" fmla="*/ 84 w 90"/>
                <a:gd name="T39" fmla="*/ 36 h 91"/>
                <a:gd name="T40" fmla="*/ 62 w 90"/>
                <a:gd name="T41" fmla="*/ 23 h 91"/>
                <a:gd name="T42" fmla="*/ 51 w 90"/>
                <a:gd name="T43" fmla="*/ 18 h 91"/>
                <a:gd name="T44" fmla="*/ 49 w 90"/>
                <a:gd name="T45" fmla="*/ 18 h 91"/>
                <a:gd name="T46" fmla="*/ 31 w 90"/>
                <a:gd name="T47" fmla="*/ 11 h 91"/>
                <a:gd name="T48" fmla="*/ 27 w 90"/>
                <a:gd name="T49" fmla="*/ 8 h 91"/>
                <a:gd name="T50" fmla="*/ 9 w 90"/>
                <a:gd name="T51" fmla="*/ 40 h 91"/>
                <a:gd name="T52" fmla="*/ 19 w 90"/>
                <a:gd name="T53" fmla="*/ 45 h 91"/>
                <a:gd name="T54" fmla="*/ 24 w 90"/>
                <a:gd name="T55" fmla="*/ 51 h 91"/>
                <a:gd name="T56" fmla="*/ 27 w 90"/>
                <a:gd name="T57" fmla="*/ 64 h 91"/>
                <a:gd name="T58" fmla="*/ 34 w 90"/>
                <a:gd name="T59" fmla="*/ 72 h 91"/>
                <a:gd name="T60" fmla="*/ 55 w 90"/>
                <a:gd name="T61" fmla="*/ 84 h 91"/>
                <a:gd name="T62" fmla="*/ 55 w 90"/>
                <a:gd name="T63" fmla="*/ 84 h 91"/>
                <a:gd name="T64" fmla="*/ 58 w 90"/>
                <a:gd name="T65" fmla="*/ 89 h 91"/>
                <a:gd name="T66" fmla="*/ 54 w 90"/>
                <a:gd name="T6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1">
                  <a:moveTo>
                    <a:pt x="54" y="91"/>
                  </a:moveTo>
                  <a:cubicBezTo>
                    <a:pt x="54" y="91"/>
                    <a:pt x="53" y="91"/>
                    <a:pt x="53" y="91"/>
                  </a:cubicBezTo>
                  <a:cubicBezTo>
                    <a:pt x="52" y="91"/>
                    <a:pt x="52" y="91"/>
                    <a:pt x="51" y="90"/>
                  </a:cubicBezTo>
                  <a:cubicBezTo>
                    <a:pt x="31" y="79"/>
                    <a:pt x="31" y="79"/>
                    <a:pt x="31" y="79"/>
                  </a:cubicBezTo>
                  <a:cubicBezTo>
                    <a:pt x="26" y="76"/>
                    <a:pt x="22" y="71"/>
                    <a:pt x="21" y="66"/>
                  </a:cubicBezTo>
                  <a:cubicBezTo>
                    <a:pt x="17" y="54"/>
                    <a:pt x="17" y="54"/>
                    <a:pt x="17" y="54"/>
                  </a:cubicBezTo>
                  <a:cubicBezTo>
                    <a:pt x="16" y="53"/>
                    <a:pt x="16" y="52"/>
                    <a:pt x="15" y="52"/>
                  </a:cubicBezTo>
                  <a:cubicBezTo>
                    <a:pt x="2" y="44"/>
                    <a:pt x="2" y="44"/>
                    <a:pt x="2" y="44"/>
                  </a:cubicBezTo>
                  <a:cubicBezTo>
                    <a:pt x="1" y="44"/>
                    <a:pt x="1" y="43"/>
                    <a:pt x="0" y="42"/>
                  </a:cubicBezTo>
                  <a:cubicBezTo>
                    <a:pt x="0" y="41"/>
                    <a:pt x="0" y="40"/>
                    <a:pt x="1" y="39"/>
                  </a:cubicBezTo>
                  <a:cubicBezTo>
                    <a:pt x="22" y="2"/>
                    <a:pt x="22" y="2"/>
                    <a:pt x="22" y="2"/>
                  </a:cubicBezTo>
                  <a:cubicBezTo>
                    <a:pt x="23" y="1"/>
                    <a:pt x="24" y="0"/>
                    <a:pt x="25" y="0"/>
                  </a:cubicBezTo>
                  <a:cubicBezTo>
                    <a:pt x="26" y="0"/>
                    <a:pt x="27" y="0"/>
                    <a:pt x="27" y="0"/>
                  </a:cubicBezTo>
                  <a:cubicBezTo>
                    <a:pt x="35" y="5"/>
                    <a:pt x="35" y="5"/>
                    <a:pt x="35" y="5"/>
                  </a:cubicBezTo>
                  <a:cubicBezTo>
                    <a:pt x="40" y="8"/>
                    <a:pt x="45" y="10"/>
                    <a:pt x="51" y="11"/>
                  </a:cubicBezTo>
                  <a:cubicBezTo>
                    <a:pt x="53" y="11"/>
                    <a:pt x="53" y="11"/>
                    <a:pt x="53" y="11"/>
                  </a:cubicBezTo>
                  <a:cubicBezTo>
                    <a:pt x="57" y="12"/>
                    <a:pt x="61" y="14"/>
                    <a:pt x="65" y="16"/>
                  </a:cubicBezTo>
                  <a:cubicBezTo>
                    <a:pt x="88" y="29"/>
                    <a:pt x="88" y="29"/>
                    <a:pt x="88" y="29"/>
                  </a:cubicBezTo>
                  <a:cubicBezTo>
                    <a:pt x="90" y="30"/>
                    <a:pt x="90" y="33"/>
                    <a:pt x="89" y="34"/>
                  </a:cubicBezTo>
                  <a:cubicBezTo>
                    <a:pt x="88" y="36"/>
                    <a:pt x="86" y="37"/>
                    <a:pt x="84" y="36"/>
                  </a:cubicBezTo>
                  <a:cubicBezTo>
                    <a:pt x="62" y="23"/>
                    <a:pt x="62" y="23"/>
                    <a:pt x="62" y="23"/>
                  </a:cubicBezTo>
                  <a:cubicBezTo>
                    <a:pt x="58" y="21"/>
                    <a:pt x="55" y="19"/>
                    <a:pt x="51" y="18"/>
                  </a:cubicBezTo>
                  <a:cubicBezTo>
                    <a:pt x="49" y="18"/>
                    <a:pt x="49" y="18"/>
                    <a:pt x="49" y="18"/>
                  </a:cubicBezTo>
                  <a:cubicBezTo>
                    <a:pt x="43" y="17"/>
                    <a:pt x="37" y="14"/>
                    <a:pt x="31" y="11"/>
                  </a:cubicBezTo>
                  <a:cubicBezTo>
                    <a:pt x="27" y="8"/>
                    <a:pt x="27" y="8"/>
                    <a:pt x="27" y="8"/>
                  </a:cubicBezTo>
                  <a:cubicBezTo>
                    <a:pt x="9" y="40"/>
                    <a:pt x="9" y="40"/>
                    <a:pt x="9" y="40"/>
                  </a:cubicBezTo>
                  <a:cubicBezTo>
                    <a:pt x="19" y="45"/>
                    <a:pt x="19" y="45"/>
                    <a:pt x="19" y="45"/>
                  </a:cubicBezTo>
                  <a:cubicBezTo>
                    <a:pt x="21" y="47"/>
                    <a:pt x="23" y="49"/>
                    <a:pt x="24" y="51"/>
                  </a:cubicBezTo>
                  <a:cubicBezTo>
                    <a:pt x="27" y="64"/>
                    <a:pt x="27" y="64"/>
                    <a:pt x="27" y="64"/>
                  </a:cubicBezTo>
                  <a:cubicBezTo>
                    <a:pt x="29" y="67"/>
                    <a:pt x="31" y="70"/>
                    <a:pt x="34" y="72"/>
                  </a:cubicBezTo>
                  <a:cubicBezTo>
                    <a:pt x="55" y="84"/>
                    <a:pt x="55" y="84"/>
                    <a:pt x="55" y="84"/>
                  </a:cubicBezTo>
                  <a:cubicBezTo>
                    <a:pt x="55" y="84"/>
                    <a:pt x="55" y="84"/>
                    <a:pt x="55" y="84"/>
                  </a:cubicBezTo>
                  <a:cubicBezTo>
                    <a:pt x="57" y="85"/>
                    <a:pt x="58" y="87"/>
                    <a:pt x="58" y="89"/>
                  </a:cubicBezTo>
                  <a:cubicBezTo>
                    <a:pt x="57" y="90"/>
                    <a:pt x="56" y="91"/>
                    <a:pt x="54"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1" name="Freeform 439"/>
            <p:cNvSpPr/>
            <p:nvPr/>
          </p:nvSpPr>
          <p:spPr bwMode="auto">
            <a:xfrm>
              <a:off x="7981951" y="5780088"/>
              <a:ext cx="79375" cy="57150"/>
            </a:xfrm>
            <a:custGeom>
              <a:avLst/>
              <a:gdLst>
                <a:gd name="T0" fmla="*/ 5 w 21"/>
                <a:gd name="T1" fmla="*/ 15 h 15"/>
                <a:gd name="T2" fmla="*/ 1 w 21"/>
                <a:gd name="T3" fmla="*/ 13 h 15"/>
                <a:gd name="T4" fmla="*/ 3 w 21"/>
                <a:gd name="T5" fmla="*/ 8 h 15"/>
                <a:gd name="T6" fmla="*/ 15 w 21"/>
                <a:gd name="T7" fmla="*/ 1 h 15"/>
                <a:gd name="T8" fmla="*/ 20 w 21"/>
                <a:gd name="T9" fmla="*/ 3 h 15"/>
                <a:gd name="T10" fmla="*/ 18 w 21"/>
                <a:gd name="T11" fmla="*/ 8 h 15"/>
                <a:gd name="T12" fmla="*/ 6 w 21"/>
                <a:gd name="T13" fmla="*/ 15 h 15"/>
                <a:gd name="T14" fmla="*/ 5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5" y="15"/>
                  </a:moveTo>
                  <a:cubicBezTo>
                    <a:pt x="3" y="15"/>
                    <a:pt x="2" y="14"/>
                    <a:pt x="1" y="13"/>
                  </a:cubicBezTo>
                  <a:cubicBezTo>
                    <a:pt x="0" y="12"/>
                    <a:pt x="1" y="9"/>
                    <a:pt x="3" y="8"/>
                  </a:cubicBezTo>
                  <a:cubicBezTo>
                    <a:pt x="15" y="1"/>
                    <a:pt x="15" y="1"/>
                    <a:pt x="15" y="1"/>
                  </a:cubicBezTo>
                  <a:cubicBezTo>
                    <a:pt x="16" y="0"/>
                    <a:pt x="19" y="1"/>
                    <a:pt x="20" y="3"/>
                  </a:cubicBezTo>
                  <a:cubicBezTo>
                    <a:pt x="21" y="5"/>
                    <a:pt x="20" y="7"/>
                    <a:pt x="18" y="8"/>
                  </a:cubicBezTo>
                  <a:cubicBezTo>
                    <a:pt x="6" y="15"/>
                    <a:pt x="6" y="15"/>
                    <a:pt x="6" y="15"/>
                  </a:cubicBezTo>
                  <a:cubicBezTo>
                    <a:pt x="6" y="15"/>
                    <a:pt x="5" y="15"/>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2" name="Freeform 440"/>
            <p:cNvSpPr/>
            <p:nvPr/>
          </p:nvSpPr>
          <p:spPr bwMode="auto">
            <a:xfrm>
              <a:off x="7981951" y="5743575"/>
              <a:ext cx="57150" cy="41275"/>
            </a:xfrm>
            <a:custGeom>
              <a:avLst/>
              <a:gdLst>
                <a:gd name="T0" fmla="*/ 5 w 15"/>
                <a:gd name="T1" fmla="*/ 11 h 11"/>
                <a:gd name="T2" fmla="*/ 1 w 15"/>
                <a:gd name="T3" fmla="*/ 9 h 11"/>
                <a:gd name="T4" fmla="*/ 3 w 15"/>
                <a:gd name="T5" fmla="*/ 4 h 11"/>
                <a:gd name="T6" fmla="*/ 9 w 15"/>
                <a:gd name="T7" fmla="*/ 1 h 11"/>
                <a:gd name="T8" fmla="*/ 14 w 15"/>
                <a:gd name="T9" fmla="*/ 2 h 11"/>
                <a:gd name="T10" fmla="*/ 12 w 15"/>
                <a:gd name="T11" fmla="*/ 7 h 11"/>
                <a:gd name="T12" fmla="*/ 6 w 15"/>
                <a:gd name="T13" fmla="*/ 11 h 11"/>
                <a:gd name="T14" fmla="*/ 5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5" y="11"/>
                  </a:moveTo>
                  <a:cubicBezTo>
                    <a:pt x="3" y="11"/>
                    <a:pt x="2" y="10"/>
                    <a:pt x="1" y="9"/>
                  </a:cubicBezTo>
                  <a:cubicBezTo>
                    <a:pt x="0" y="8"/>
                    <a:pt x="1" y="5"/>
                    <a:pt x="3" y="4"/>
                  </a:cubicBezTo>
                  <a:cubicBezTo>
                    <a:pt x="9" y="1"/>
                    <a:pt x="9" y="1"/>
                    <a:pt x="9" y="1"/>
                  </a:cubicBezTo>
                  <a:cubicBezTo>
                    <a:pt x="10" y="0"/>
                    <a:pt x="13" y="1"/>
                    <a:pt x="14" y="2"/>
                  </a:cubicBezTo>
                  <a:cubicBezTo>
                    <a:pt x="15" y="4"/>
                    <a:pt x="14" y="6"/>
                    <a:pt x="12" y="7"/>
                  </a:cubicBezTo>
                  <a:cubicBezTo>
                    <a:pt x="6" y="11"/>
                    <a:pt x="6" y="11"/>
                    <a:pt x="6" y="11"/>
                  </a:cubicBezTo>
                  <a:cubicBezTo>
                    <a:pt x="6"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3" name="Freeform 441"/>
            <p:cNvSpPr/>
            <p:nvPr/>
          </p:nvSpPr>
          <p:spPr bwMode="auto">
            <a:xfrm>
              <a:off x="7967663" y="5705475"/>
              <a:ext cx="44450" cy="33337"/>
            </a:xfrm>
            <a:custGeom>
              <a:avLst/>
              <a:gdLst>
                <a:gd name="T0" fmla="*/ 5 w 12"/>
                <a:gd name="T1" fmla="*/ 9 h 9"/>
                <a:gd name="T2" fmla="*/ 1 w 12"/>
                <a:gd name="T3" fmla="*/ 8 h 9"/>
                <a:gd name="T4" fmla="*/ 3 w 12"/>
                <a:gd name="T5" fmla="*/ 3 h 9"/>
                <a:gd name="T6" fmla="*/ 6 w 12"/>
                <a:gd name="T7" fmla="*/ 1 h 9"/>
                <a:gd name="T8" fmla="*/ 11 w 12"/>
                <a:gd name="T9" fmla="*/ 2 h 9"/>
                <a:gd name="T10" fmla="*/ 10 w 12"/>
                <a:gd name="T11" fmla="*/ 7 h 9"/>
                <a:gd name="T12" fmla="*/ 6 w 12"/>
                <a:gd name="T13" fmla="*/ 9 h 9"/>
                <a:gd name="T14" fmla="*/ 5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5" y="9"/>
                  </a:moveTo>
                  <a:cubicBezTo>
                    <a:pt x="3" y="9"/>
                    <a:pt x="2" y="9"/>
                    <a:pt x="1" y="8"/>
                  </a:cubicBezTo>
                  <a:cubicBezTo>
                    <a:pt x="0" y="6"/>
                    <a:pt x="1" y="4"/>
                    <a:pt x="3" y="3"/>
                  </a:cubicBezTo>
                  <a:cubicBezTo>
                    <a:pt x="6" y="1"/>
                    <a:pt x="6" y="1"/>
                    <a:pt x="6" y="1"/>
                  </a:cubicBezTo>
                  <a:cubicBezTo>
                    <a:pt x="8" y="0"/>
                    <a:pt x="10" y="0"/>
                    <a:pt x="11" y="2"/>
                  </a:cubicBezTo>
                  <a:cubicBezTo>
                    <a:pt x="12" y="4"/>
                    <a:pt x="12" y="6"/>
                    <a:pt x="10" y="7"/>
                  </a:cubicBezTo>
                  <a:cubicBezTo>
                    <a:pt x="6" y="9"/>
                    <a:pt x="6" y="9"/>
                    <a:pt x="6" y="9"/>
                  </a:cubicBezTo>
                  <a:cubicBezTo>
                    <a:pt x="6" y="9"/>
                    <a:pt x="5"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4" name="Freeform 442"/>
            <p:cNvSpPr/>
            <p:nvPr/>
          </p:nvSpPr>
          <p:spPr bwMode="auto">
            <a:xfrm>
              <a:off x="7951788" y="5622925"/>
              <a:ext cx="109538" cy="74612"/>
            </a:xfrm>
            <a:custGeom>
              <a:avLst/>
              <a:gdLst>
                <a:gd name="T0" fmla="*/ 4 w 29"/>
                <a:gd name="T1" fmla="*/ 20 h 20"/>
                <a:gd name="T2" fmla="*/ 1 w 29"/>
                <a:gd name="T3" fmla="*/ 18 h 20"/>
                <a:gd name="T4" fmla="*/ 2 w 29"/>
                <a:gd name="T5" fmla="*/ 13 h 20"/>
                <a:gd name="T6" fmla="*/ 23 w 29"/>
                <a:gd name="T7" fmla="*/ 1 h 20"/>
                <a:gd name="T8" fmla="*/ 28 w 29"/>
                <a:gd name="T9" fmla="*/ 3 h 20"/>
                <a:gd name="T10" fmla="*/ 26 w 29"/>
                <a:gd name="T11" fmla="*/ 8 h 20"/>
                <a:gd name="T12" fmla="*/ 6 w 29"/>
                <a:gd name="T13" fmla="*/ 20 h 20"/>
                <a:gd name="T14" fmla="*/ 4 w 2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0">
                  <a:moveTo>
                    <a:pt x="4" y="20"/>
                  </a:moveTo>
                  <a:cubicBezTo>
                    <a:pt x="3" y="20"/>
                    <a:pt x="2" y="19"/>
                    <a:pt x="1" y="18"/>
                  </a:cubicBezTo>
                  <a:cubicBezTo>
                    <a:pt x="0" y="16"/>
                    <a:pt x="1" y="14"/>
                    <a:pt x="2" y="13"/>
                  </a:cubicBezTo>
                  <a:cubicBezTo>
                    <a:pt x="23" y="1"/>
                    <a:pt x="23" y="1"/>
                    <a:pt x="23" y="1"/>
                  </a:cubicBezTo>
                  <a:cubicBezTo>
                    <a:pt x="24" y="0"/>
                    <a:pt x="27" y="1"/>
                    <a:pt x="28" y="3"/>
                  </a:cubicBezTo>
                  <a:cubicBezTo>
                    <a:pt x="29" y="5"/>
                    <a:pt x="28" y="7"/>
                    <a:pt x="26" y="8"/>
                  </a:cubicBezTo>
                  <a:cubicBezTo>
                    <a:pt x="6" y="20"/>
                    <a:pt x="6" y="20"/>
                    <a:pt x="6" y="20"/>
                  </a:cubicBezTo>
                  <a:cubicBezTo>
                    <a:pt x="5" y="20"/>
                    <a:pt x="5" y="20"/>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5" name="Freeform 443"/>
            <p:cNvSpPr/>
            <p:nvPr/>
          </p:nvSpPr>
          <p:spPr bwMode="auto">
            <a:xfrm>
              <a:off x="7902576" y="5546725"/>
              <a:ext cx="377825" cy="309562"/>
            </a:xfrm>
            <a:custGeom>
              <a:avLst/>
              <a:gdLst>
                <a:gd name="T0" fmla="*/ 41 w 100"/>
                <a:gd name="T1" fmla="*/ 82 h 82"/>
                <a:gd name="T2" fmla="*/ 37 w 100"/>
                <a:gd name="T3" fmla="*/ 81 h 82"/>
                <a:gd name="T4" fmla="*/ 39 w 100"/>
                <a:gd name="T5" fmla="*/ 76 h 82"/>
                <a:gd name="T6" fmla="*/ 61 w 100"/>
                <a:gd name="T7" fmla="*/ 63 h 82"/>
                <a:gd name="T8" fmla="*/ 70 w 100"/>
                <a:gd name="T9" fmla="*/ 56 h 82"/>
                <a:gd name="T10" fmla="*/ 71 w 100"/>
                <a:gd name="T11" fmla="*/ 54 h 82"/>
                <a:gd name="T12" fmla="*/ 86 w 100"/>
                <a:gd name="T13" fmla="*/ 42 h 82"/>
                <a:gd name="T14" fmla="*/ 91 w 100"/>
                <a:gd name="T15" fmla="*/ 40 h 82"/>
                <a:gd name="T16" fmla="*/ 73 w 100"/>
                <a:gd name="T17" fmla="*/ 8 h 82"/>
                <a:gd name="T18" fmla="*/ 63 w 100"/>
                <a:gd name="T19" fmla="*/ 14 h 82"/>
                <a:gd name="T20" fmla="*/ 55 w 100"/>
                <a:gd name="T21" fmla="*/ 15 h 82"/>
                <a:gd name="T22" fmla="*/ 43 w 100"/>
                <a:gd name="T23" fmla="*/ 12 h 82"/>
                <a:gd name="T24" fmla="*/ 32 w 100"/>
                <a:gd name="T25" fmla="*/ 14 h 82"/>
                <a:gd name="T26" fmla="*/ 12 w 100"/>
                <a:gd name="T27" fmla="*/ 26 h 82"/>
                <a:gd name="T28" fmla="*/ 10 w 100"/>
                <a:gd name="T29" fmla="*/ 32 h 82"/>
                <a:gd name="T30" fmla="*/ 12 w 100"/>
                <a:gd name="T31" fmla="*/ 34 h 82"/>
                <a:gd name="T32" fmla="*/ 15 w 100"/>
                <a:gd name="T33" fmla="*/ 33 h 82"/>
                <a:gd name="T34" fmla="*/ 20 w 100"/>
                <a:gd name="T35" fmla="*/ 35 h 82"/>
                <a:gd name="T36" fmla="*/ 19 w 100"/>
                <a:gd name="T37" fmla="*/ 40 h 82"/>
                <a:gd name="T38" fmla="*/ 9 w 100"/>
                <a:gd name="T39" fmla="*/ 45 h 82"/>
                <a:gd name="T40" fmla="*/ 4 w 100"/>
                <a:gd name="T41" fmla="*/ 44 h 82"/>
                <a:gd name="T42" fmla="*/ 5 w 100"/>
                <a:gd name="T43" fmla="*/ 39 h 82"/>
                <a:gd name="T44" fmla="*/ 6 w 100"/>
                <a:gd name="T45" fmla="*/ 39 h 82"/>
                <a:gd name="T46" fmla="*/ 3 w 100"/>
                <a:gd name="T47" fmla="*/ 35 h 82"/>
                <a:gd name="T48" fmla="*/ 8 w 100"/>
                <a:gd name="T49" fmla="*/ 20 h 82"/>
                <a:gd name="T50" fmla="*/ 28 w 100"/>
                <a:gd name="T51" fmla="*/ 8 h 82"/>
                <a:gd name="T52" fmla="*/ 44 w 100"/>
                <a:gd name="T53" fmla="*/ 5 h 82"/>
                <a:gd name="T54" fmla="*/ 57 w 100"/>
                <a:gd name="T55" fmla="*/ 8 h 82"/>
                <a:gd name="T56" fmla="*/ 59 w 100"/>
                <a:gd name="T57" fmla="*/ 8 h 82"/>
                <a:gd name="T58" fmla="*/ 72 w 100"/>
                <a:gd name="T59" fmla="*/ 0 h 82"/>
                <a:gd name="T60" fmla="*/ 75 w 100"/>
                <a:gd name="T61" fmla="*/ 0 h 82"/>
                <a:gd name="T62" fmla="*/ 77 w 100"/>
                <a:gd name="T63" fmla="*/ 2 h 82"/>
                <a:gd name="T64" fmla="*/ 99 w 100"/>
                <a:gd name="T65" fmla="*/ 39 h 82"/>
                <a:gd name="T66" fmla="*/ 98 w 100"/>
                <a:gd name="T67" fmla="*/ 44 h 82"/>
                <a:gd name="T68" fmla="*/ 90 w 100"/>
                <a:gd name="T69" fmla="*/ 48 h 82"/>
                <a:gd name="T70" fmla="*/ 77 w 100"/>
                <a:gd name="T71" fmla="*/ 59 h 82"/>
                <a:gd name="T72" fmla="*/ 75 w 100"/>
                <a:gd name="T73" fmla="*/ 61 h 82"/>
                <a:gd name="T74" fmla="*/ 65 w 100"/>
                <a:gd name="T75" fmla="*/ 69 h 82"/>
                <a:gd name="T76" fmla="*/ 42 w 100"/>
                <a:gd name="T77" fmla="*/ 82 h 82"/>
                <a:gd name="T78" fmla="*/ 41 w 100"/>
                <a:gd name="T7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82">
                  <a:moveTo>
                    <a:pt x="41" y="82"/>
                  </a:moveTo>
                  <a:cubicBezTo>
                    <a:pt x="39" y="82"/>
                    <a:pt x="38" y="82"/>
                    <a:pt x="37" y="81"/>
                  </a:cubicBezTo>
                  <a:cubicBezTo>
                    <a:pt x="36" y="79"/>
                    <a:pt x="37" y="77"/>
                    <a:pt x="39" y="76"/>
                  </a:cubicBezTo>
                  <a:cubicBezTo>
                    <a:pt x="61" y="63"/>
                    <a:pt x="61" y="63"/>
                    <a:pt x="61" y="63"/>
                  </a:cubicBezTo>
                  <a:cubicBezTo>
                    <a:pt x="64" y="61"/>
                    <a:pt x="67" y="59"/>
                    <a:pt x="70" y="56"/>
                  </a:cubicBezTo>
                  <a:cubicBezTo>
                    <a:pt x="71" y="54"/>
                    <a:pt x="71" y="54"/>
                    <a:pt x="71" y="54"/>
                  </a:cubicBezTo>
                  <a:cubicBezTo>
                    <a:pt x="76" y="49"/>
                    <a:pt x="81" y="45"/>
                    <a:pt x="86" y="42"/>
                  </a:cubicBezTo>
                  <a:cubicBezTo>
                    <a:pt x="91" y="40"/>
                    <a:pt x="91" y="40"/>
                    <a:pt x="91" y="40"/>
                  </a:cubicBezTo>
                  <a:cubicBezTo>
                    <a:pt x="73" y="8"/>
                    <a:pt x="73" y="8"/>
                    <a:pt x="73" y="8"/>
                  </a:cubicBezTo>
                  <a:cubicBezTo>
                    <a:pt x="63" y="14"/>
                    <a:pt x="63" y="14"/>
                    <a:pt x="63" y="14"/>
                  </a:cubicBezTo>
                  <a:cubicBezTo>
                    <a:pt x="60" y="16"/>
                    <a:pt x="58" y="16"/>
                    <a:pt x="55" y="15"/>
                  </a:cubicBezTo>
                  <a:cubicBezTo>
                    <a:pt x="43" y="12"/>
                    <a:pt x="43" y="12"/>
                    <a:pt x="43" y="12"/>
                  </a:cubicBezTo>
                  <a:cubicBezTo>
                    <a:pt x="39" y="12"/>
                    <a:pt x="35" y="12"/>
                    <a:pt x="32" y="14"/>
                  </a:cubicBezTo>
                  <a:cubicBezTo>
                    <a:pt x="12" y="26"/>
                    <a:pt x="12" y="26"/>
                    <a:pt x="12" y="26"/>
                  </a:cubicBezTo>
                  <a:cubicBezTo>
                    <a:pt x="10" y="27"/>
                    <a:pt x="9" y="30"/>
                    <a:pt x="10" y="32"/>
                  </a:cubicBezTo>
                  <a:cubicBezTo>
                    <a:pt x="10" y="33"/>
                    <a:pt x="11" y="33"/>
                    <a:pt x="12" y="34"/>
                  </a:cubicBezTo>
                  <a:cubicBezTo>
                    <a:pt x="13" y="34"/>
                    <a:pt x="14" y="34"/>
                    <a:pt x="15" y="33"/>
                  </a:cubicBezTo>
                  <a:cubicBezTo>
                    <a:pt x="17" y="32"/>
                    <a:pt x="19" y="33"/>
                    <a:pt x="20" y="35"/>
                  </a:cubicBezTo>
                  <a:cubicBezTo>
                    <a:pt x="21" y="36"/>
                    <a:pt x="21" y="39"/>
                    <a:pt x="19" y="40"/>
                  </a:cubicBezTo>
                  <a:cubicBezTo>
                    <a:pt x="19" y="40"/>
                    <a:pt x="9" y="45"/>
                    <a:pt x="9" y="45"/>
                  </a:cubicBezTo>
                  <a:cubicBezTo>
                    <a:pt x="7" y="46"/>
                    <a:pt x="5" y="46"/>
                    <a:pt x="4" y="44"/>
                  </a:cubicBezTo>
                  <a:cubicBezTo>
                    <a:pt x="3" y="42"/>
                    <a:pt x="3" y="40"/>
                    <a:pt x="5" y="39"/>
                  </a:cubicBezTo>
                  <a:cubicBezTo>
                    <a:pt x="6" y="39"/>
                    <a:pt x="6" y="39"/>
                    <a:pt x="6" y="39"/>
                  </a:cubicBezTo>
                  <a:cubicBezTo>
                    <a:pt x="5" y="38"/>
                    <a:pt x="4" y="36"/>
                    <a:pt x="3" y="35"/>
                  </a:cubicBezTo>
                  <a:cubicBezTo>
                    <a:pt x="0" y="30"/>
                    <a:pt x="3" y="23"/>
                    <a:pt x="8" y="20"/>
                  </a:cubicBezTo>
                  <a:cubicBezTo>
                    <a:pt x="28" y="8"/>
                    <a:pt x="28" y="8"/>
                    <a:pt x="28" y="8"/>
                  </a:cubicBezTo>
                  <a:cubicBezTo>
                    <a:pt x="33" y="5"/>
                    <a:pt x="39" y="4"/>
                    <a:pt x="44" y="5"/>
                  </a:cubicBezTo>
                  <a:cubicBezTo>
                    <a:pt x="57" y="8"/>
                    <a:pt x="57" y="8"/>
                    <a:pt x="57" y="8"/>
                  </a:cubicBezTo>
                  <a:cubicBezTo>
                    <a:pt x="58" y="8"/>
                    <a:pt x="58" y="8"/>
                    <a:pt x="59" y="8"/>
                  </a:cubicBezTo>
                  <a:cubicBezTo>
                    <a:pt x="72" y="0"/>
                    <a:pt x="72" y="0"/>
                    <a:pt x="72" y="0"/>
                  </a:cubicBezTo>
                  <a:cubicBezTo>
                    <a:pt x="73" y="0"/>
                    <a:pt x="74" y="0"/>
                    <a:pt x="75" y="0"/>
                  </a:cubicBezTo>
                  <a:cubicBezTo>
                    <a:pt x="76" y="0"/>
                    <a:pt x="77" y="1"/>
                    <a:pt x="77" y="2"/>
                  </a:cubicBezTo>
                  <a:cubicBezTo>
                    <a:pt x="99" y="39"/>
                    <a:pt x="99" y="39"/>
                    <a:pt x="99" y="39"/>
                  </a:cubicBezTo>
                  <a:cubicBezTo>
                    <a:pt x="100" y="41"/>
                    <a:pt x="99" y="43"/>
                    <a:pt x="98" y="44"/>
                  </a:cubicBezTo>
                  <a:cubicBezTo>
                    <a:pt x="90" y="48"/>
                    <a:pt x="90" y="48"/>
                    <a:pt x="90" y="48"/>
                  </a:cubicBezTo>
                  <a:cubicBezTo>
                    <a:pt x="85" y="51"/>
                    <a:pt x="81" y="55"/>
                    <a:pt x="77" y="59"/>
                  </a:cubicBezTo>
                  <a:cubicBezTo>
                    <a:pt x="75" y="61"/>
                    <a:pt x="75" y="61"/>
                    <a:pt x="75" y="61"/>
                  </a:cubicBezTo>
                  <a:cubicBezTo>
                    <a:pt x="72" y="64"/>
                    <a:pt x="69" y="67"/>
                    <a:pt x="65" y="69"/>
                  </a:cubicBezTo>
                  <a:cubicBezTo>
                    <a:pt x="42" y="82"/>
                    <a:pt x="42" y="82"/>
                    <a:pt x="42" y="82"/>
                  </a:cubicBezTo>
                  <a:cubicBezTo>
                    <a:pt x="42" y="82"/>
                    <a:pt x="41" y="82"/>
                    <a:pt x="41"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6" name="Freeform 444"/>
            <p:cNvSpPr>
              <a:spLocks noEditPoints="1"/>
            </p:cNvSpPr>
            <p:nvPr/>
          </p:nvSpPr>
          <p:spPr bwMode="auto">
            <a:xfrm>
              <a:off x="8159751" y="5505450"/>
              <a:ext cx="165100" cy="219075"/>
            </a:xfrm>
            <a:custGeom>
              <a:avLst/>
              <a:gdLst>
                <a:gd name="T0" fmla="*/ 29 w 44"/>
                <a:gd name="T1" fmla="*/ 58 h 58"/>
                <a:gd name="T2" fmla="*/ 28 w 44"/>
                <a:gd name="T3" fmla="*/ 58 h 58"/>
                <a:gd name="T4" fmla="*/ 26 w 44"/>
                <a:gd name="T5" fmla="*/ 56 h 58"/>
                <a:gd name="T6" fmla="*/ 1 w 44"/>
                <a:gd name="T7" fmla="*/ 14 h 58"/>
                <a:gd name="T8" fmla="*/ 3 w 44"/>
                <a:gd name="T9" fmla="*/ 9 h 58"/>
                <a:gd name="T10" fmla="*/ 16 w 44"/>
                <a:gd name="T11" fmla="*/ 1 h 58"/>
                <a:gd name="T12" fmla="*/ 21 w 44"/>
                <a:gd name="T13" fmla="*/ 2 h 58"/>
                <a:gd name="T14" fmla="*/ 44 w 44"/>
                <a:gd name="T15" fmla="*/ 47 h 58"/>
                <a:gd name="T16" fmla="*/ 42 w 44"/>
                <a:gd name="T17" fmla="*/ 51 h 58"/>
                <a:gd name="T18" fmla="*/ 31 w 44"/>
                <a:gd name="T19" fmla="*/ 58 h 58"/>
                <a:gd name="T20" fmla="*/ 29 w 44"/>
                <a:gd name="T21" fmla="*/ 58 h 58"/>
                <a:gd name="T22" fmla="*/ 10 w 44"/>
                <a:gd name="T23" fmla="*/ 13 h 58"/>
                <a:gd name="T24" fmla="*/ 30 w 44"/>
                <a:gd name="T25" fmla="*/ 50 h 58"/>
                <a:gd name="T26" fmla="*/ 36 w 44"/>
                <a:gd name="T27" fmla="*/ 46 h 58"/>
                <a:gd name="T28" fmla="*/ 17 w 44"/>
                <a:gd name="T29" fmla="*/ 9 h 58"/>
                <a:gd name="T30" fmla="*/ 10 w 44"/>
                <a:gd name="T31"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8">
                  <a:moveTo>
                    <a:pt x="29" y="58"/>
                  </a:moveTo>
                  <a:cubicBezTo>
                    <a:pt x="29" y="58"/>
                    <a:pt x="29" y="58"/>
                    <a:pt x="28" y="58"/>
                  </a:cubicBezTo>
                  <a:cubicBezTo>
                    <a:pt x="27" y="58"/>
                    <a:pt x="26" y="57"/>
                    <a:pt x="26" y="56"/>
                  </a:cubicBezTo>
                  <a:cubicBezTo>
                    <a:pt x="1" y="14"/>
                    <a:pt x="1" y="14"/>
                    <a:pt x="1" y="14"/>
                  </a:cubicBezTo>
                  <a:cubicBezTo>
                    <a:pt x="0" y="12"/>
                    <a:pt x="1" y="10"/>
                    <a:pt x="3" y="9"/>
                  </a:cubicBezTo>
                  <a:cubicBezTo>
                    <a:pt x="16" y="1"/>
                    <a:pt x="16" y="1"/>
                    <a:pt x="16" y="1"/>
                  </a:cubicBezTo>
                  <a:cubicBezTo>
                    <a:pt x="18" y="0"/>
                    <a:pt x="20" y="0"/>
                    <a:pt x="21" y="2"/>
                  </a:cubicBezTo>
                  <a:cubicBezTo>
                    <a:pt x="32" y="15"/>
                    <a:pt x="40" y="30"/>
                    <a:pt x="44" y="47"/>
                  </a:cubicBezTo>
                  <a:cubicBezTo>
                    <a:pt x="44" y="49"/>
                    <a:pt x="44" y="50"/>
                    <a:pt x="42" y="51"/>
                  </a:cubicBezTo>
                  <a:cubicBezTo>
                    <a:pt x="31" y="58"/>
                    <a:pt x="31" y="58"/>
                    <a:pt x="31" y="58"/>
                  </a:cubicBezTo>
                  <a:cubicBezTo>
                    <a:pt x="30" y="58"/>
                    <a:pt x="30" y="58"/>
                    <a:pt x="29" y="58"/>
                  </a:cubicBezTo>
                  <a:close/>
                  <a:moveTo>
                    <a:pt x="10" y="13"/>
                  </a:moveTo>
                  <a:cubicBezTo>
                    <a:pt x="30" y="50"/>
                    <a:pt x="30" y="50"/>
                    <a:pt x="30" y="50"/>
                  </a:cubicBezTo>
                  <a:cubicBezTo>
                    <a:pt x="36" y="46"/>
                    <a:pt x="36" y="46"/>
                    <a:pt x="36" y="46"/>
                  </a:cubicBezTo>
                  <a:cubicBezTo>
                    <a:pt x="33" y="33"/>
                    <a:pt x="26" y="20"/>
                    <a:pt x="17" y="9"/>
                  </a:cubicBezTo>
                  <a:lnTo>
                    <a:pt x="1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7" name="Freeform 445"/>
            <p:cNvSpPr>
              <a:spLocks noEditPoints="1"/>
            </p:cNvSpPr>
            <p:nvPr/>
          </p:nvSpPr>
          <p:spPr bwMode="auto">
            <a:xfrm>
              <a:off x="7553326" y="5478463"/>
              <a:ext cx="173038" cy="211137"/>
            </a:xfrm>
            <a:custGeom>
              <a:avLst/>
              <a:gdLst>
                <a:gd name="T0" fmla="*/ 18 w 46"/>
                <a:gd name="T1" fmla="*/ 56 h 56"/>
                <a:gd name="T2" fmla="*/ 16 w 46"/>
                <a:gd name="T3" fmla="*/ 56 h 56"/>
                <a:gd name="T4" fmla="*/ 2 w 46"/>
                <a:gd name="T5" fmla="*/ 48 h 56"/>
                <a:gd name="T6" fmla="*/ 1 w 46"/>
                <a:gd name="T7" fmla="*/ 43 h 56"/>
                <a:gd name="T8" fmla="*/ 28 w 46"/>
                <a:gd name="T9" fmla="*/ 1 h 56"/>
                <a:gd name="T10" fmla="*/ 33 w 46"/>
                <a:gd name="T11" fmla="*/ 0 h 56"/>
                <a:gd name="T12" fmla="*/ 44 w 46"/>
                <a:gd name="T13" fmla="*/ 7 h 56"/>
                <a:gd name="T14" fmla="*/ 46 w 46"/>
                <a:gd name="T15" fmla="*/ 9 h 56"/>
                <a:gd name="T16" fmla="*/ 45 w 46"/>
                <a:gd name="T17" fmla="*/ 12 h 56"/>
                <a:gd name="T18" fmla="*/ 21 w 46"/>
                <a:gd name="T19" fmla="*/ 54 h 56"/>
                <a:gd name="T20" fmla="*/ 18 w 46"/>
                <a:gd name="T21" fmla="*/ 56 h 56"/>
                <a:gd name="T22" fmla="*/ 8 w 46"/>
                <a:gd name="T23" fmla="*/ 43 h 56"/>
                <a:gd name="T24" fmla="*/ 16 w 46"/>
                <a:gd name="T25" fmla="*/ 48 h 56"/>
                <a:gd name="T26" fmla="*/ 37 w 46"/>
                <a:gd name="T27" fmla="*/ 11 h 56"/>
                <a:gd name="T28" fmla="*/ 31 w 46"/>
                <a:gd name="T29" fmla="*/ 8 h 56"/>
                <a:gd name="T30" fmla="*/ 8 w 46"/>
                <a:gd name="T31"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56">
                  <a:moveTo>
                    <a:pt x="18" y="56"/>
                  </a:moveTo>
                  <a:cubicBezTo>
                    <a:pt x="17" y="56"/>
                    <a:pt x="16" y="56"/>
                    <a:pt x="16" y="56"/>
                  </a:cubicBezTo>
                  <a:cubicBezTo>
                    <a:pt x="2" y="48"/>
                    <a:pt x="2" y="48"/>
                    <a:pt x="2" y="48"/>
                  </a:cubicBezTo>
                  <a:cubicBezTo>
                    <a:pt x="1" y="47"/>
                    <a:pt x="0" y="45"/>
                    <a:pt x="1" y="43"/>
                  </a:cubicBezTo>
                  <a:cubicBezTo>
                    <a:pt x="6" y="27"/>
                    <a:pt x="16" y="13"/>
                    <a:pt x="28" y="1"/>
                  </a:cubicBezTo>
                  <a:cubicBezTo>
                    <a:pt x="29" y="0"/>
                    <a:pt x="31" y="0"/>
                    <a:pt x="33" y="0"/>
                  </a:cubicBezTo>
                  <a:cubicBezTo>
                    <a:pt x="44" y="7"/>
                    <a:pt x="44" y="7"/>
                    <a:pt x="44" y="7"/>
                  </a:cubicBezTo>
                  <a:cubicBezTo>
                    <a:pt x="45" y="7"/>
                    <a:pt x="45" y="8"/>
                    <a:pt x="46" y="9"/>
                  </a:cubicBezTo>
                  <a:cubicBezTo>
                    <a:pt x="46" y="10"/>
                    <a:pt x="46" y="11"/>
                    <a:pt x="45" y="12"/>
                  </a:cubicBezTo>
                  <a:cubicBezTo>
                    <a:pt x="21" y="54"/>
                    <a:pt x="21" y="54"/>
                    <a:pt x="21" y="54"/>
                  </a:cubicBezTo>
                  <a:cubicBezTo>
                    <a:pt x="20" y="56"/>
                    <a:pt x="19" y="56"/>
                    <a:pt x="18" y="56"/>
                  </a:cubicBezTo>
                  <a:close/>
                  <a:moveTo>
                    <a:pt x="8" y="43"/>
                  </a:moveTo>
                  <a:cubicBezTo>
                    <a:pt x="16" y="48"/>
                    <a:pt x="16" y="48"/>
                    <a:pt x="16" y="48"/>
                  </a:cubicBezTo>
                  <a:cubicBezTo>
                    <a:pt x="37" y="11"/>
                    <a:pt x="37" y="11"/>
                    <a:pt x="37" y="11"/>
                  </a:cubicBezTo>
                  <a:cubicBezTo>
                    <a:pt x="31" y="8"/>
                    <a:pt x="31" y="8"/>
                    <a:pt x="31" y="8"/>
                  </a:cubicBezTo>
                  <a:cubicBezTo>
                    <a:pt x="21" y="18"/>
                    <a:pt x="13" y="30"/>
                    <a:pt x="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8" name="Freeform 446"/>
            <p:cNvSpPr>
              <a:spLocks noEditPoints="1"/>
            </p:cNvSpPr>
            <p:nvPr/>
          </p:nvSpPr>
          <p:spPr bwMode="auto">
            <a:xfrm>
              <a:off x="7808913" y="6083300"/>
              <a:ext cx="211138" cy="93662"/>
            </a:xfrm>
            <a:custGeom>
              <a:avLst/>
              <a:gdLst>
                <a:gd name="T0" fmla="*/ 33 w 56"/>
                <a:gd name="T1" fmla="*/ 25 h 25"/>
                <a:gd name="T2" fmla="*/ 2 w 56"/>
                <a:gd name="T3" fmla="*/ 21 h 25"/>
                <a:gd name="T4" fmla="*/ 0 w 56"/>
                <a:gd name="T5" fmla="*/ 17 h 25"/>
                <a:gd name="T6" fmla="*/ 0 w 56"/>
                <a:gd name="T7" fmla="*/ 4 h 25"/>
                <a:gd name="T8" fmla="*/ 3 w 56"/>
                <a:gd name="T9" fmla="*/ 0 h 25"/>
                <a:gd name="T10" fmla="*/ 53 w 56"/>
                <a:gd name="T11" fmla="*/ 0 h 25"/>
                <a:gd name="T12" fmla="*/ 56 w 56"/>
                <a:gd name="T13" fmla="*/ 4 h 25"/>
                <a:gd name="T14" fmla="*/ 56 w 56"/>
                <a:gd name="T15" fmla="*/ 20 h 25"/>
                <a:gd name="T16" fmla="*/ 53 w 56"/>
                <a:gd name="T17" fmla="*/ 23 h 25"/>
                <a:gd name="T18" fmla="*/ 33 w 56"/>
                <a:gd name="T19" fmla="*/ 25 h 25"/>
                <a:gd name="T20" fmla="*/ 7 w 56"/>
                <a:gd name="T21" fmla="*/ 14 h 25"/>
                <a:gd name="T22" fmla="*/ 49 w 56"/>
                <a:gd name="T23" fmla="*/ 17 h 25"/>
                <a:gd name="T24" fmla="*/ 49 w 56"/>
                <a:gd name="T25" fmla="*/ 8 h 25"/>
                <a:gd name="T26" fmla="*/ 7 w 56"/>
                <a:gd name="T27" fmla="*/ 8 h 25"/>
                <a:gd name="T28" fmla="*/ 7 w 56"/>
                <a:gd name="T2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5">
                  <a:moveTo>
                    <a:pt x="33" y="25"/>
                  </a:moveTo>
                  <a:cubicBezTo>
                    <a:pt x="23" y="25"/>
                    <a:pt x="12" y="24"/>
                    <a:pt x="2" y="21"/>
                  </a:cubicBezTo>
                  <a:cubicBezTo>
                    <a:pt x="1" y="20"/>
                    <a:pt x="0" y="19"/>
                    <a:pt x="0" y="17"/>
                  </a:cubicBezTo>
                  <a:cubicBezTo>
                    <a:pt x="0" y="4"/>
                    <a:pt x="0" y="4"/>
                    <a:pt x="0" y="4"/>
                  </a:cubicBezTo>
                  <a:cubicBezTo>
                    <a:pt x="0" y="2"/>
                    <a:pt x="1" y="0"/>
                    <a:pt x="3" y="0"/>
                  </a:cubicBezTo>
                  <a:cubicBezTo>
                    <a:pt x="53" y="0"/>
                    <a:pt x="53" y="0"/>
                    <a:pt x="53" y="0"/>
                  </a:cubicBezTo>
                  <a:cubicBezTo>
                    <a:pt x="55" y="0"/>
                    <a:pt x="56" y="2"/>
                    <a:pt x="56" y="4"/>
                  </a:cubicBezTo>
                  <a:cubicBezTo>
                    <a:pt x="56" y="20"/>
                    <a:pt x="56" y="20"/>
                    <a:pt x="56" y="20"/>
                  </a:cubicBezTo>
                  <a:cubicBezTo>
                    <a:pt x="56" y="21"/>
                    <a:pt x="55" y="23"/>
                    <a:pt x="53" y="23"/>
                  </a:cubicBezTo>
                  <a:cubicBezTo>
                    <a:pt x="47" y="24"/>
                    <a:pt x="40" y="25"/>
                    <a:pt x="33" y="25"/>
                  </a:cubicBezTo>
                  <a:close/>
                  <a:moveTo>
                    <a:pt x="7" y="14"/>
                  </a:moveTo>
                  <a:cubicBezTo>
                    <a:pt x="21" y="18"/>
                    <a:pt x="35" y="19"/>
                    <a:pt x="49" y="17"/>
                  </a:cubicBezTo>
                  <a:cubicBezTo>
                    <a:pt x="49" y="8"/>
                    <a:pt x="49" y="8"/>
                    <a:pt x="49" y="8"/>
                  </a:cubicBezTo>
                  <a:cubicBezTo>
                    <a:pt x="7" y="8"/>
                    <a:pt x="7" y="8"/>
                    <a:pt x="7" y="8"/>
                  </a:cubicBez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89" name="Freeform 447"/>
            <p:cNvSpPr/>
            <p:nvPr/>
          </p:nvSpPr>
          <p:spPr bwMode="auto">
            <a:xfrm>
              <a:off x="7534276" y="5780088"/>
              <a:ext cx="650875" cy="396875"/>
            </a:xfrm>
            <a:custGeom>
              <a:avLst/>
              <a:gdLst>
                <a:gd name="T0" fmla="*/ 106 w 173"/>
                <a:gd name="T1" fmla="*/ 105 h 105"/>
                <a:gd name="T2" fmla="*/ 0 w 173"/>
                <a:gd name="T3" fmla="*/ 4 h 105"/>
                <a:gd name="T4" fmla="*/ 3 w 173"/>
                <a:gd name="T5" fmla="*/ 0 h 105"/>
                <a:gd name="T6" fmla="*/ 7 w 173"/>
                <a:gd name="T7" fmla="*/ 4 h 105"/>
                <a:gd name="T8" fmla="*/ 106 w 173"/>
                <a:gd name="T9" fmla="*/ 98 h 105"/>
                <a:gd name="T10" fmla="*/ 166 w 173"/>
                <a:gd name="T11" fmla="*/ 78 h 105"/>
                <a:gd name="T12" fmla="*/ 171 w 173"/>
                <a:gd name="T13" fmla="*/ 78 h 105"/>
                <a:gd name="T14" fmla="*/ 171 w 173"/>
                <a:gd name="T15" fmla="*/ 83 h 105"/>
                <a:gd name="T16" fmla="*/ 106 w 17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05">
                  <a:moveTo>
                    <a:pt x="106" y="105"/>
                  </a:moveTo>
                  <a:cubicBezTo>
                    <a:pt x="49" y="105"/>
                    <a:pt x="3" y="61"/>
                    <a:pt x="0" y="4"/>
                  </a:cubicBezTo>
                  <a:cubicBezTo>
                    <a:pt x="0" y="2"/>
                    <a:pt x="1" y="0"/>
                    <a:pt x="3" y="0"/>
                  </a:cubicBezTo>
                  <a:cubicBezTo>
                    <a:pt x="5" y="0"/>
                    <a:pt x="7" y="2"/>
                    <a:pt x="7" y="4"/>
                  </a:cubicBezTo>
                  <a:cubicBezTo>
                    <a:pt x="10" y="56"/>
                    <a:pt x="53" y="98"/>
                    <a:pt x="106" y="98"/>
                  </a:cubicBezTo>
                  <a:cubicBezTo>
                    <a:pt x="128" y="98"/>
                    <a:pt x="149" y="91"/>
                    <a:pt x="166" y="78"/>
                  </a:cubicBezTo>
                  <a:cubicBezTo>
                    <a:pt x="168" y="76"/>
                    <a:pt x="170" y="77"/>
                    <a:pt x="171" y="78"/>
                  </a:cubicBezTo>
                  <a:cubicBezTo>
                    <a:pt x="173" y="80"/>
                    <a:pt x="172" y="82"/>
                    <a:pt x="171" y="83"/>
                  </a:cubicBezTo>
                  <a:cubicBezTo>
                    <a:pt x="152" y="98"/>
                    <a:pt x="130" y="105"/>
                    <a:pt x="106"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90" name="Freeform 448"/>
            <p:cNvSpPr/>
            <p:nvPr/>
          </p:nvSpPr>
          <p:spPr bwMode="auto">
            <a:xfrm>
              <a:off x="7537451" y="5441950"/>
              <a:ext cx="192088" cy="277812"/>
            </a:xfrm>
            <a:custGeom>
              <a:avLst/>
              <a:gdLst>
                <a:gd name="T0" fmla="*/ 4 w 51"/>
                <a:gd name="T1" fmla="*/ 74 h 74"/>
                <a:gd name="T2" fmla="*/ 3 w 51"/>
                <a:gd name="T3" fmla="*/ 74 h 74"/>
                <a:gd name="T4" fmla="*/ 0 w 51"/>
                <a:gd name="T5" fmla="*/ 70 h 74"/>
                <a:gd name="T6" fmla="*/ 45 w 51"/>
                <a:gd name="T7" fmla="*/ 1 h 74"/>
                <a:gd name="T8" fmla="*/ 50 w 51"/>
                <a:gd name="T9" fmla="*/ 2 h 74"/>
                <a:gd name="T10" fmla="*/ 49 w 51"/>
                <a:gd name="T11" fmla="*/ 7 h 74"/>
                <a:gd name="T12" fmla="*/ 7 w 51"/>
                <a:gd name="T13" fmla="*/ 71 h 74"/>
                <a:gd name="T14" fmla="*/ 4 w 51"/>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4">
                  <a:moveTo>
                    <a:pt x="4" y="74"/>
                  </a:moveTo>
                  <a:cubicBezTo>
                    <a:pt x="4" y="74"/>
                    <a:pt x="3" y="74"/>
                    <a:pt x="3" y="74"/>
                  </a:cubicBezTo>
                  <a:cubicBezTo>
                    <a:pt x="1" y="74"/>
                    <a:pt x="0" y="72"/>
                    <a:pt x="0" y="70"/>
                  </a:cubicBezTo>
                  <a:cubicBezTo>
                    <a:pt x="5" y="42"/>
                    <a:pt x="21" y="17"/>
                    <a:pt x="45" y="1"/>
                  </a:cubicBezTo>
                  <a:cubicBezTo>
                    <a:pt x="46" y="0"/>
                    <a:pt x="49" y="0"/>
                    <a:pt x="50" y="2"/>
                  </a:cubicBezTo>
                  <a:cubicBezTo>
                    <a:pt x="51" y="3"/>
                    <a:pt x="50" y="6"/>
                    <a:pt x="49" y="7"/>
                  </a:cubicBezTo>
                  <a:cubicBezTo>
                    <a:pt x="27" y="22"/>
                    <a:pt x="12" y="45"/>
                    <a:pt x="7" y="71"/>
                  </a:cubicBezTo>
                  <a:cubicBezTo>
                    <a:pt x="7" y="73"/>
                    <a:pt x="5" y="74"/>
                    <a:pt x="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91" name="Freeform 449"/>
            <p:cNvSpPr/>
            <p:nvPr/>
          </p:nvSpPr>
          <p:spPr bwMode="auto">
            <a:xfrm>
              <a:off x="7842251" y="5376863"/>
              <a:ext cx="53975" cy="30162"/>
            </a:xfrm>
            <a:custGeom>
              <a:avLst/>
              <a:gdLst>
                <a:gd name="T0" fmla="*/ 4 w 14"/>
                <a:gd name="T1" fmla="*/ 8 h 8"/>
                <a:gd name="T2" fmla="*/ 0 w 14"/>
                <a:gd name="T3" fmla="*/ 5 h 8"/>
                <a:gd name="T4" fmla="*/ 3 w 14"/>
                <a:gd name="T5" fmla="*/ 1 h 8"/>
                <a:gd name="T6" fmla="*/ 9 w 14"/>
                <a:gd name="T7" fmla="*/ 0 h 8"/>
                <a:gd name="T8" fmla="*/ 13 w 14"/>
                <a:gd name="T9" fmla="*/ 3 h 8"/>
                <a:gd name="T10" fmla="*/ 10 w 14"/>
                <a:gd name="T11" fmla="*/ 7 h 8"/>
                <a:gd name="T12" fmla="*/ 5 w 14"/>
                <a:gd name="T13" fmla="*/ 8 h 8"/>
                <a:gd name="T14" fmla="*/ 4 w 1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8"/>
                  </a:moveTo>
                  <a:cubicBezTo>
                    <a:pt x="2" y="8"/>
                    <a:pt x="1" y="7"/>
                    <a:pt x="0" y="5"/>
                  </a:cubicBezTo>
                  <a:cubicBezTo>
                    <a:pt x="0" y="3"/>
                    <a:pt x="1" y="1"/>
                    <a:pt x="3" y="1"/>
                  </a:cubicBezTo>
                  <a:cubicBezTo>
                    <a:pt x="5" y="1"/>
                    <a:pt x="7" y="0"/>
                    <a:pt x="9" y="0"/>
                  </a:cubicBezTo>
                  <a:cubicBezTo>
                    <a:pt x="11" y="0"/>
                    <a:pt x="13" y="1"/>
                    <a:pt x="13" y="3"/>
                  </a:cubicBezTo>
                  <a:cubicBezTo>
                    <a:pt x="14" y="5"/>
                    <a:pt x="12" y="7"/>
                    <a:pt x="10" y="7"/>
                  </a:cubicBezTo>
                  <a:cubicBezTo>
                    <a:pt x="8" y="7"/>
                    <a:pt x="6" y="8"/>
                    <a:pt x="5" y="8"/>
                  </a:cubicBezTo>
                  <a:cubicBezTo>
                    <a:pt x="4" y="8"/>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92" name="Freeform 450"/>
            <p:cNvSpPr/>
            <p:nvPr/>
          </p:nvSpPr>
          <p:spPr bwMode="auto">
            <a:xfrm>
              <a:off x="7764463" y="5392738"/>
              <a:ext cx="55563" cy="41275"/>
            </a:xfrm>
            <a:custGeom>
              <a:avLst/>
              <a:gdLst>
                <a:gd name="T0" fmla="*/ 4 w 15"/>
                <a:gd name="T1" fmla="*/ 11 h 11"/>
                <a:gd name="T2" fmla="*/ 1 w 15"/>
                <a:gd name="T3" fmla="*/ 8 h 11"/>
                <a:gd name="T4" fmla="*/ 3 w 15"/>
                <a:gd name="T5" fmla="*/ 4 h 11"/>
                <a:gd name="T6" fmla="*/ 10 w 15"/>
                <a:gd name="T7" fmla="*/ 1 h 11"/>
                <a:gd name="T8" fmla="*/ 15 w 15"/>
                <a:gd name="T9" fmla="*/ 3 h 11"/>
                <a:gd name="T10" fmla="*/ 12 w 15"/>
                <a:gd name="T11" fmla="*/ 8 h 11"/>
                <a:gd name="T12" fmla="*/ 6 w 15"/>
                <a:gd name="T13" fmla="*/ 10 h 11"/>
                <a:gd name="T14" fmla="*/ 4 w 1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4" y="11"/>
                  </a:moveTo>
                  <a:cubicBezTo>
                    <a:pt x="3" y="11"/>
                    <a:pt x="2" y="10"/>
                    <a:pt x="1" y="8"/>
                  </a:cubicBezTo>
                  <a:cubicBezTo>
                    <a:pt x="0" y="7"/>
                    <a:pt x="1" y="4"/>
                    <a:pt x="3" y="4"/>
                  </a:cubicBezTo>
                  <a:cubicBezTo>
                    <a:pt x="5" y="3"/>
                    <a:pt x="8" y="2"/>
                    <a:pt x="10" y="1"/>
                  </a:cubicBezTo>
                  <a:cubicBezTo>
                    <a:pt x="12" y="0"/>
                    <a:pt x="14" y="1"/>
                    <a:pt x="15" y="3"/>
                  </a:cubicBezTo>
                  <a:cubicBezTo>
                    <a:pt x="15" y="5"/>
                    <a:pt x="14" y="7"/>
                    <a:pt x="12" y="8"/>
                  </a:cubicBezTo>
                  <a:cubicBezTo>
                    <a:pt x="10" y="8"/>
                    <a:pt x="8" y="9"/>
                    <a:pt x="6" y="10"/>
                  </a:cubicBezTo>
                  <a:cubicBezTo>
                    <a:pt x="5" y="10"/>
                    <a:pt x="5" y="11"/>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93" name="Freeform 451"/>
            <p:cNvSpPr/>
            <p:nvPr/>
          </p:nvSpPr>
          <p:spPr bwMode="auto">
            <a:xfrm>
              <a:off x="7699376" y="5426075"/>
              <a:ext cx="49213" cy="41275"/>
            </a:xfrm>
            <a:custGeom>
              <a:avLst/>
              <a:gdLst>
                <a:gd name="T0" fmla="*/ 4 w 13"/>
                <a:gd name="T1" fmla="*/ 11 h 11"/>
                <a:gd name="T2" fmla="*/ 1 w 13"/>
                <a:gd name="T3" fmla="*/ 10 h 11"/>
                <a:gd name="T4" fmla="*/ 2 w 13"/>
                <a:gd name="T5" fmla="*/ 5 h 11"/>
                <a:gd name="T6" fmla="*/ 7 w 13"/>
                <a:gd name="T7" fmla="*/ 1 h 11"/>
                <a:gd name="T8" fmla="*/ 12 w 13"/>
                <a:gd name="T9" fmla="*/ 3 h 11"/>
                <a:gd name="T10" fmla="*/ 10 w 13"/>
                <a:gd name="T11" fmla="*/ 8 h 11"/>
                <a:gd name="T12" fmla="*/ 6 w 13"/>
                <a:gd name="T13" fmla="*/ 11 h 11"/>
                <a:gd name="T14" fmla="*/ 4 w 1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4" y="11"/>
                  </a:moveTo>
                  <a:cubicBezTo>
                    <a:pt x="3" y="11"/>
                    <a:pt x="1" y="11"/>
                    <a:pt x="1" y="10"/>
                  </a:cubicBezTo>
                  <a:cubicBezTo>
                    <a:pt x="0" y="8"/>
                    <a:pt x="0" y="6"/>
                    <a:pt x="2" y="5"/>
                  </a:cubicBezTo>
                  <a:cubicBezTo>
                    <a:pt x="3" y="4"/>
                    <a:pt x="5" y="2"/>
                    <a:pt x="7" y="1"/>
                  </a:cubicBezTo>
                  <a:cubicBezTo>
                    <a:pt x="8" y="0"/>
                    <a:pt x="11" y="1"/>
                    <a:pt x="12" y="3"/>
                  </a:cubicBezTo>
                  <a:cubicBezTo>
                    <a:pt x="13" y="4"/>
                    <a:pt x="12" y="7"/>
                    <a:pt x="10" y="8"/>
                  </a:cubicBezTo>
                  <a:cubicBezTo>
                    <a:pt x="9" y="9"/>
                    <a:pt x="7" y="10"/>
                    <a:pt x="6" y="11"/>
                  </a:cubicBezTo>
                  <a:cubicBezTo>
                    <a:pt x="5" y="11"/>
                    <a:pt x="4" y="11"/>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94" name="Freeform 452"/>
            <p:cNvSpPr/>
            <p:nvPr/>
          </p:nvSpPr>
          <p:spPr bwMode="auto">
            <a:xfrm>
              <a:off x="7866063" y="5373688"/>
              <a:ext cx="469900" cy="414337"/>
            </a:xfrm>
            <a:custGeom>
              <a:avLst/>
              <a:gdLst>
                <a:gd name="T0" fmla="*/ 121 w 125"/>
                <a:gd name="T1" fmla="*/ 110 h 110"/>
                <a:gd name="T2" fmla="*/ 118 w 125"/>
                <a:gd name="T3" fmla="*/ 107 h 110"/>
                <a:gd name="T4" fmla="*/ 18 w 125"/>
                <a:gd name="T5" fmla="*/ 7 h 110"/>
                <a:gd name="T6" fmla="*/ 4 w 125"/>
                <a:gd name="T7" fmla="*/ 8 h 110"/>
                <a:gd name="T8" fmla="*/ 0 w 125"/>
                <a:gd name="T9" fmla="*/ 5 h 110"/>
                <a:gd name="T10" fmla="*/ 3 w 125"/>
                <a:gd name="T11" fmla="*/ 1 h 110"/>
                <a:gd name="T12" fmla="*/ 18 w 125"/>
                <a:gd name="T13" fmla="*/ 0 h 110"/>
                <a:gd name="T14" fmla="*/ 125 w 125"/>
                <a:gd name="T15" fmla="*/ 107 h 110"/>
                <a:gd name="T16" fmla="*/ 121 w 125"/>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10">
                  <a:moveTo>
                    <a:pt x="121" y="110"/>
                  </a:moveTo>
                  <a:cubicBezTo>
                    <a:pt x="119" y="110"/>
                    <a:pt x="118" y="109"/>
                    <a:pt x="118" y="107"/>
                  </a:cubicBezTo>
                  <a:cubicBezTo>
                    <a:pt x="118" y="52"/>
                    <a:pt x="73" y="7"/>
                    <a:pt x="18" y="7"/>
                  </a:cubicBezTo>
                  <a:cubicBezTo>
                    <a:pt x="14" y="7"/>
                    <a:pt x="9" y="7"/>
                    <a:pt x="4" y="8"/>
                  </a:cubicBezTo>
                  <a:cubicBezTo>
                    <a:pt x="2" y="8"/>
                    <a:pt x="0" y="7"/>
                    <a:pt x="0" y="5"/>
                  </a:cubicBezTo>
                  <a:cubicBezTo>
                    <a:pt x="0" y="3"/>
                    <a:pt x="1" y="1"/>
                    <a:pt x="3" y="1"/>
                  </a:cubicBezTo>
                  <a:cubicBezTo>
                    <a:pt x="8" y="0"/>
                    <a:pt x="13" y="0"/>
                    <a:pt x="18" y="0"/>
                  </a:cubicBezTo>
                  <a:cubicBezTo>
                    <a:pt x="77" y="0"/>
                    <a:pt x="125" y="48"/>
                    <a:pt x="125" y="107"/>
                  </a:cubicBezTo>
                  <a:cubicBezTo>
                    <a:pt x="125" y="109"/>
                    <a:pt x="123" y="110"/>
                    <a:pt x="121"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95" name="Freeform 453"/>
            <p:cNvSpPr/>
            <p:nvPr/>
          </p:nvSpPr>
          <p:spPr bwMode="auto">
            <a:xfrm>
              <a:off x="8151813" y="6056313"/>
              <a:ext cx="49213" cy="41275"/>
            </a:xfrm>
            <a:custGeom>
              <a:avLst/>
              <a:gdLst>
                <a:gd name="T0" fmla="*/ 4 w 13"/>
                <a:gd name="T1" fmla="*/ 11 h 11"/>
                <a:gd name="T2" fmla="*/ 2 w 13"/>
                <a:gd name="T3" fmla="*/ 10 h 11"/>
                <a:gd name="T4" fmla="*/ 2 w 13"/>
                <a:gd name="T5" fmla="*/ 5 h 11"/>
                <a:gd name="T6" fmla="*/ 7 w 13"/>
                <a:gd name="T7" fmla="*/ 1 h 11"/>
                <a:gd name="T8" fmla="*/ 12 w 13"/>
                <a:gd name="T9" fmla="*/ 2 h 11"/>
                <a:gd name="T10" fmla="*/ 11 w 13"/>
                <a:gd name="T11" fmla="*/ 7 h 11"/>
                <a:gd name="T12" fmla="*/ 7 w 13"/>
                <a:gd name="T13" fmla="*/ 10 h 11"/>
                <a:gd name="T14" fmla="*/ 4 w 1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4" y="11"/>
                  </a:moveTo>
                  <a:cubicBezTo>
                    <a:pt x="3" y="11"/>
                    <a:pt x="2" y="11"/>
                    <a:pt x="2" y="10"/>
                  </a:cubicBezTo>
                  <a:cubicBezTo>
                    <a:pt x="0" y="8"/>
                    <a:pt x="1" y="6"/>
                    <a:pt x="2" y="5"/>
                  </a:cubicBezTo>
                  <a:cubicBezTo>
                    <a:pt x="4" y="4"/>
                    <a:pt x="5" y="2"/>
                    <a:pt x="7" y="1"/>
                  </a:cubicBezTo>
                  <a:cubicBezTo>
                    <a:pt x="8" y="0"/>
                    <a:pt x="10" y="0"/>
                    <a:pt x="12" y="2"/>
                  </a:cubicBezTo>
                  <a:cubicBezTo>
                    <a:pt x="13" y="3"/>
                    <a:pt x="13" y="5"/>
                    <a:pt x="11" y="7"/>
                  </a:cubicBezTo>
                  <a:cubicBezTo>
                    <a:pt x="10" y="8"/>
                    <a:pt x="8" y="9"/>
                    <a:pt x="7" y="10"/>
                  </a:cubicBezTo>
                  <a:cubicBezTo>
                    <a:pt x="6" y="11"/>
                    <a:pt x="5" y="11"/>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96" name="Freeform 454"/>
            <p:cNvSpPr>
              <a:spLocks noEditPoints="1"/>
            </p:cNvSpPr>
            <p:nvPr/>
          </p:nvSpPr>
          <p:spPr bwMode="auto">
            <a:xfrm>
              <a:off x="8223251" y="5859463"/>
              <a:ext cx="101600" cy="169862"/>
            </a:xfrm>
            <a:custGeom>
              <a:avLst/>
              <a:gdLst>
                <a:gd name="T0" fmla="*/ 4 w 27"/>
                <a:gd name="T1" fmla="*/ 45 h 45"/>
                <a:gd name="T2" fmla="*/ 2 w 27"/>
                <a:gd name="T3" fmla="*/ 44 h 45"/>
                <a:gd name="T4" fmla="*/ 2 w 27"/>
                <a:gd name="T5" fmla="*/ 39 h 45"/>
                <a:gd name="T6" fmla="*/ 7 w 27"/>
                <a:gd name="T7" fmla="*/ 30 h 45"/>
                <a:gd name="T8" fmla="*/ 12 w 27"/>
                <a:gd name="T9" fmla="*/ 29 h 45"/>
                <a:gd name="T10" fmla="*/ 13 w 27"/>
                <a:gd name="T11" fmla="*/ 34 h 45"/>
                <a:gd name="T12" fmla="*/ 7 w 27"/>
                <a:gd name="T13" fmla="*/ 43 h 45"/>
                <a:gd name="T14" fmla="*/ 4 w 27"/>
                <a:gd name="T15" fmla="*/ 45 h 45"/>
                <a:gd name="T16" fmla="*/ 20 w 27"/>
                <a:gd name="T17" fmla="*/ 17 h 45"/>
                <a:gd name="T18" fmla="*/ 18 w 27"/>
                <a:gd name="T19" fmla="*/ 17 h 45"/>
                <a:gd name="T20" fmla="*/ 16 w 27"/>
                <a:gd name="T21" fmla="*/ 13 h 45"/>
                <a:gd name="T22" fmla="*/ 19 w 27"/>
                <a:gd name="T23" fmla="*/ 3 h 45"/>
                <a:gd name="T24" fmla="*/ 24 w 27"/>
                <a:gd name="T25" fmla="*/ 0 h 45"/>
                <a:gd name="T26" fmla="*/ 26 w 27"/>
                <a:gd name="T27" fmla="*/ 5 h 45"/>
                <a:gd name="T28" fmla="*/ 23 w 27"/>
                <a:gd name="T29" fmla="*/ 15 h 45"/>
                <a:gd name="T30" fmla="*/ 20 w 27"/>
                <a:gd name="T31"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5">
                  <a:moveTo>
                    <a:pt x="4" y="45"/>
                  </a:moveTo>
                  <a:cubicBezTo>
                    <a:pt x="4" y="45"/>
                    <a:pt x="3" y="44"/>
                    <a:pt x="2" y="44"/>
                  </a:cubicBezTo>
                  <a:cubicBezTo>
                    <a:pt x="1" y="43"/>
                    <a:pt x="0" y="40"/>
                    <a:pt x="2" y="39"/>
                  </a:cubicBezTo>
                  <a:cubicBezTo>
                    <a:pt x="4" y="36"/>
                    <a:pt x="6" y="33"/>
                    <a:pt x="7" y="30"/>
                  </a:cubicBezTo>
                  <a:cubicBezTo>
                    <a:pt x="8" y="29"/>
                    <a:pt x="11" y="28"/>
                    <a:pt x="12" y="29"/>
                  </a:cubicBezTo>
                  <a:cubicBezTo>
                    <a:pt x="14" y="30"/>
                    <a:pt x="15" y="33"/>
                    <a:pt x="13" y="34"/>
                  </a:cubicBezTo>
                  <a:cubicBezTo>
                    <a:pt x="12" y="37"/>
                    <a:pt x="9" y="40"/>
                    <a:pt x="7" y="43"/>
                  </a:cubicBezTo>
                  <a:cubicBezTo>
                    <a:pt x="7" y="44"/>
                    <a:pt x="5" y="45"/>
                    <a:pt x="4" y="45"/>
                  </a:cubicBezTo>
                  <a:close/>
                  <a:moveTo>
                    <a:pt x="20" y="17"/>
                  </a:moveTo>
                  <a:cubicBezTo>
                    <a:pt x="19" y="17"/>
                    <a:pt x="19" y="17"/>
                    <a:pt x="18" y="17"/>
                  </a:cubicBezTo>
                  <a:cubicBezTo>
                    <a:pt x="16" y="17"/>
                    <a:pt x="16" y="14"/>
                    <a:pt x="16" y="13"/>
                  </a:cubicBezTo>
                  <a:cubicBezTo>
                    <a:pt x="17" y="9"/>
                    <a:pt x="18" y="6"/>
                    <a:pt x="19" y="3"/>
                  </a:cubicBezTo>
                  <a:cubicBezTo>
                    <a:pt x="20" y="1"/>
                    <a:pt x="22" y="0"/>
                    <a:pt x="24" y="0"/>
                  </a:cubicBezTo>
                  <a:cubicBezTo>
                    <a:pt x="26" y="1"/>
                    <a:pt x="27" y="3"/>
                    <a:pt x="26" y="5"/>
                  </a:cubicBezTo>
                  <a:cubicBezTo>
                    <a:pt x="25" y="8"/>
                    <a:pt x="24" y="12"/>
                    <a:pt x="23" y="15"/>
                  </a:cubicBezTo>
                  <a:cubicBezTo>
                    <a:pt x="23" y="17"/>
                    <a:pt x="21" y="17"/>
                    <a:pt x="2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sp>
          <p:nvSpPr>
            <p:cNvPr id="1197" name="Freeform 455"/>
            <p:cNvSpPr/>
            <p:nvPr/>
          </p:nvSpPr>
          <p:spPr bwMode="auto">
            <a:xfrm>
              <a:off x="8305801" y="5762625"/>
              <a:ext cx="30163" cy="47625"/>
            </a:xfrm>
            <a:custGeom>
              <a:avLst/>
              <a:gdLst>
                <a:gd name="T0" fmla="*/ 4 w 8"/>
                <a:gd name="T1" fmla="*/ 13 h 13"/>
                <a:gd name="T2" fmla="*/ 4 w 8"/>
                <a:gd name="T3" fmla="*/ 13 h 13"/>
                <a:gd name="T4" fmla="*/ 0 w 8"/>
                <a:gd name="T5" fmla="*/ 9 h 13"/>
                <a:gd name="T6" fmla="*/ 1 w 8"/>
                <a:gd name="T7" fmla="*/ 4 h 13"/>
                <a:gd name="T8" fmla="*/ 4 w 8"/>
                <a:gd name="T9" fmla="*/ 0 h 13"/>
                <a:gd name="T10" fmla="*/ 8 w 8"/>
                <a:gd name="T11" fmla="*/ 4 h 13"/>
                <a:gd name="T12" fmla="*/ 8 w 8"/>
                <a:gd name="T13" fmla="*/ 10 h 13"/>
                <a:gd name="T14" fmla="*/ 4 w 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4" y="13"/>
                  </a:moveTo>
                  <a:cubicBezTo>
                    <a:pt x="4" y="13"/>
                    <a:pt x="4" y="13"/>
                    <a:pt x="4" y="13"/>
                  </a:cubicBezTo>
                  <a:cubicBezTo>
                    <a:pt x="2" y="13"/>
                    <a:pt x="0" y="11"/>
                    <a:pt x="0" y="9"/>
                  </a:cubicBezTo>
                  <a:cubicBezTo>
                    <a:pt x="1" y="7"/>
                    <a:pt x="1" y="5"/>
                    <a:pt x="1" y="4"/>
                  </a:cubicBezTo>
                  <a:cubicBezTo>
                    <a:pt x="1" y="1"/>
                    <a:pt x="2" y="0"/>
                    <a:pt x="4" y="0"/>
                  </a:cubicBezTo>
                  <a:cubicBezTo>
                    <a:pt x="6" y="0"/>
                    <a:pt x="8" y="1"/>
                    <a:pt x="8" y="4"/>
                  </a:cubicBezTo>
                  <a:cubicBezTo>
                    <a:pt x="8" y="6"/>
                    <a:pt x="8" y="8"/>
                    <a:pt x="8" y="10"/>
                  </a:cubicBezTo>
                  <a:cubicBezTo>
                    <a:pt x="8" y="11"/>
                    <a:pt x="6"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Times New Roman" panose="02020603050405020304" pitchFamily="18" charset="0"/>
                <a:cs typeface="Times New Roman" panose="02020603050405020304" pitchFamily="18" charset="0"/>
              </a:endParaRPr>
            </a:p>
          </p:txBody>
        </p:sp>
      </p:grpSp>
      <p:pic>
        <p:nvPicPr>
          <p:cNvPr id="2050" name="Picture 2" descr="Hệ hô hấp gồm những cơ quan nào? Chức năng từng cơ quan."/>
          <p:cNvPicPr>
            <a:picLocks noChangeAspect="1" noChangeArrowheads="1"/>
          </p:cNvPicPr>
          <p:nvPr/>
        </p:nvPicPr>
        <p:blipFill rotWithShape="1">
          <a:blip r:embed="rId2">
            <a:extLst>
              <a:ext uri="{28A0092B-C50C-407E-A947-70E740481C1C}">
                <a14:useLocalDpi xmlns:a14="http://schemas.microsoft.com/office/drawing/2010/main" val="0"/>
              </a:ext>
            </a:extLst>
          </a:blip>
          <a:srcRect l="45898" t="13396" r="13375" b="13334"/>
          <a:stretch/>
        </p:blipFill>
        <p:spPr bwMode="auto">
          <a:xfrm>
            <a:off x="4779837" y="348454"/>
            <a:ext cx="4738255" cy="6137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4188" y="2549244"/>
            <a:ext cx="3338945" cy="830997"/>
          </a:xfrm>
          <a:prstGeom prst="rect">
            <a:avLst/>
          </a:prstGeom>
          <a:noFill/>
        </p:spPr>
        <p:txBody>
          <a:bodyPr wrap="square" rtlCol="0">
            <a:spAutoFit/>
          </a:bodyPr>
          <a:lstStyle/>
          <a:p>
            <a:r>
              <a:rPr lang="en-US" sz="2400">
                <a:latin typeface="Times New Roman" pitchFamily="18" charset="0"/>
                <a:cs typeface="Times New Roman" pitchFamily="18" charset="0"/>
              </a:rPr>
              <a:t>Xác định các cơ quan của hệ hô hấp trên hình vẽ?</a:t>
            </a:r>
          </a:p>
        </p:txBody>
      </p:sp>
      <p:sp>
        <p:nvSpPr>
          <p:cNvPr id="3" name="TextBox 2"/>
          <p:cNvSpPr txBox="1"/>
          <p:nvPr/>
        </p:nvSpPr>
        <p:spPr>
          <a:xfrm>
            <a:off x="582836" y="3920840"/>
            <a:ext cx="3642800" cy="1200329"/>
          </a:xfrm>
          <a:prstGeom prst="rect">
            <a:avLst/>
          </a:prstGeom>
          <a:noFill/>
        </p:spPr>
        <p:txBody>
          <a:bodyPr wrap="square" rtlCol="0">
            <a:spAutoFit/>
          </a:bodyPr>
          <a:lstStyle/>
          <a:p>
            <a:r>
              <a:rPr lang="en-US" sz="2400">
                <a:latin typeface="Times New Roman" pitchFamily="18" charset="0"/>
                <a:cs typeface="Times New Roman" pitchFamily="18" charset="0"/>
              </a:rPr>
              <a:t>Nêu đặc điểm và chức năng của mỗi cơ quan của hệ hô hấp?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 Cấu tạo và chức năng của hệ hô hấp</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13" name="TextBox 29"/>
          <p:cNvSpPr txBox="1"/>
          <p:nvPr/>
        </p:nvSpPr>
        <p:spPr>
          <a:xfrm>
            <a:off x="462280" y="1497455"/>
            <a:ext cx="6960181" cy="523220"/>
          </a:xfrm>
          <a:prstGeom prst="rect">
            <a:avLst/>
          </a:prstGeom>
          <a:noFill/>
        </p:spPr>
        <p:txBody>
          <a:bodyPr wrap="square" rtlCol="0">
            <a:spAutoFit/>
          </a:bodyPr>
          <a:lstStyle/>
          <a:p>
            <a:r>
              <a:rPr lang="en-US" altLang="en-US" sz="2800" b="1">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rPr>
              <a:t>1. Cấu tạo của hệ hô hấp</a:t>
            </a:r>
            <a:endParaRPr lang="vi-VN" altLang="en-US" sz="2800" b="1" dirty="0">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89" t="30556" r="20016" b="35316"/>
          <a:stretch/>
        </p:blipFill>
        <p:spPr bwMode="auto">
          <a:xfrm>
            <a:off x="5442725" y="1872350"/>
            <a:ext cx="5980023" cy="433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3707" y="2583684"/>
            <a:ext cx="3759199" cy="1938992"/>
          </a:xfrm>
          <a:prstGeom prst="rect">
            <a:avLst/>
          </a:prstGeom>
          <a:noFill/>
        </p:spPr>
        <p:txBody>
          <a:bodyPr wrap="square" rtlCol="0">
            <a:spAutoFit/>
          </a:bodyPr>
          <a:lstStyle/>
          <a:p>
            <a:r>
              <a:rPr lang="vi-VN" sz="2400">
                <a:solidFill>
                  <a:srgbClr val="000000"/>
                </a:solidFill>
                <a:latin typeface="Times New Roman" pitchFamily="18" charset="0"/>
                <a:cs typeface="Times New Roman" pitchFamily="18" charset="0"/>
              </a:rPr>
              <a:t>- Hệ hô hấp gồm 2 bộ phận: đường dẫn khí (khoang mũi, họng, thanh quản, khí quản, phế quản) và cơ quan trao đổi khí (2 lá phổi).</a:t>
            </a:r>
            <a:endParaRPr lang="en-US" sz="2400">
              <a:solidFill>
                <a:srgbClr val="000000"/>
              </a:solidFill>
              <a:latin typeface="Times New Roman" pitchFamily="18" charset="0"/>
              <a:cs typeface="Times New Roman" pitchFamily="18" charset="0"/>
            </a:endParaRPr>
          </a:p>
        </p:txBody>
      </p:sp>
      <p:pic>
        <p:nvPicPr>
          <p:cNvPr id="8" name="Picture 7"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358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73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9885" y="110696"/>
            <a:ext cx="10265679"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Bài 34</a:t>
            </a:r>
            <a:r>
              <a:rPr lang="vi-VN" altLang="en-US" sz="4800" b="1">
                <a:solidFill>
                  <a:srgbClr val="FF0000"/>
                </a:solidFill>
                <a:latin typeface="Times New Roman" panose="02020603050405020304" pitchFamily="18" charset="0"/>
                <a:ea typeface="Ayuthaya" pitchFamily="2" charset="-34"/>
                <a:cs typeface="Times New Roman" panose="02020603050405020304" pitchFamily="18" charset="0"/>
                <a:sym typeface="+mn-ea"/>
              </a:rPr>
              <a:t>. </a:t>
            </a:r>
            <a:r>
              <a:rPr lang="en-US" sz="4800" b="1">
                <a:solidFill>
                  <a:srgbClr val="FF0000"/>
                </a:solidFill>
                <a:latin typeface="Times New Roman" panose="02020603050405020304" pitchFamily="18" charset="0"/>
                <a:ea typeface="STHupo" panose="02010800040101010101" pitchFamily="2" charset="-122"/>
                <a:cs typeface="Times New Roman" panose="02020603050405020304" pitchFamily="18" charset="0"/>
              </a:rPr>
              <a:t>HỆ HÔ HẤP Ở NGƯỜI</a:t>
            </a:r>
            <a:endParaRPr lang="en-US" sz="4800" b="1" dirty="0">
              <a:solidFill>
                <a:srgbClr val="FF0000"/>
              </a:solidFill>
              <a:latin typeface="Times New Roman" panose="02020603050405020304" pitchFamily="18" charset="0"/>
              <a:ea typeface="STHupo" panose="02010800040101010101" pitchFamily="2" charset="-122"/>
              <a:cs typeface="Times New Roman" panose="02020603050405020304" pitchFamily="18" charset="0"/>
            </a:endParaRPr>
          </a:p>
        </p:txBody>
      </p:sp>
      <p:sp>
        <p:nvSpPr>
          <p:cNvPr id="9" name="TextBox 29"/>
          <p:cNvSpPr txBox="1"/>
          <p:nvPr/>
        </p:nvSpPr>
        <p:spPr>
          <a:xfrm>
            <a:off x="309880" y="1054104"/>
            <a:ext cx="6960181" cy="523220"/>
          </a:xfrm>
          <a:prstGeom prst="rect">
            <a:avLst/>
          </a:prstGeom>
          <a:noFill/>
        </p:spPr>
        <p:txBody>
          <a:bodyPr wrap="square" rtlCol="0">
            <a:spAutoFit/>
          </a:bodyPr>
          <a:lstStyle/>
          <a:p>
            <a:r>
              <a:rPr lang="en-US" altLang="en-US" sz="2800" b="1">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rPr>
              <a:t>I. Cấu tạo và chức năng của hệ hô hấp</a:t>
            </a:r>
            <a:endParaRPr lang="vi-VN" altLang="en-US" sz="2800" b="1" dirty="0">
              <a:solidFill>
                <a:srgbClr val="FF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13" name="TextBox 29"/>
          <p:cNvSpPr txBox="1"/>
          <p:nvPr/>
        </p:nvSpPr>
        <p:spPr>
          <a:xfrm>
            <a:off x="462280" y="1497455"/>
            <a:ext cx="6960181" cy="523220"/>
          </a:xfrm>
          <a:prstGeom prst="rect">
            <a:avLst/>
          </a:prstGeom>
          <a:noFill/>
        </p:spPr>
        <p:txBody>
          <a:bodyPr wrap="square" rtlCol="0">
            <a:spAutoFit/>
          </a:bodyPr>
          <a:lstStyle/>
          <a:p>
            <a:r>
              <a:rPr lang="en-US" altLang="en-US" sz="2800" b="1">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rPr>
              <a:t>2. Chức năng của hệ hô hấp</a:t>
            </a:r>
            <a:endParaRPr lang="vi-VN" altLang="en-US" sz="2800" b="1" dirty="0">
              <a:solidFill>
                <a:srgbClr val="000000"/>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3" name="TextBox 2"/>
          <p:cNvSpPr txBox="1"/>
          <p:nvPr/>
        </p:nvSpPr>
        <p:spPr>
          <a:xfrm>
            <a:off x="594427" y="1974072"/>
            <a:ext cx="2595582" cy="461665"/>
          </a:xfrm>
          <a:prstGeom prst="rect">
            <a:avLst/>
          </a:prstGeom>
          <a:noFill/>
        </p:spPr>
        <p:txBody>
          <a:bodyPr wrap="none" rtlCol="0">
            <a:spAutoFit/>
          </a:bodyPr>
          <a:lstStyle/>
          <a:p>
            <a:r>
              <a:rPr lang="en-US" sz="2400" i="1">
                <a:solidFill>
                  <a:srgbClr val="000000"/>
                </a:solidFill>
                <a:latin typeface="Times New Roman" pitchFamily="18" charset="0"/>
                <a:cs typeface="Times New Roman" pitchFamily="18" charset="0"/>
              </a:rPr>
              <a:t>a. Thông khí ở phổi</a:t>
            </a:r>
          </a:p>
        </p:txBody>
      </p:sp>
    </p:spTree>
    <p:extLst>
      <p:ext uri="{BB962C8B-B14F-4D97-AF65-F5344CB8AC3E}">
        <p14:creationId xmlns:p14="http://schemas.microsoft.com/office/powerpoint/2010/main" val="297914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9BA96E-F55D-4EB5-981E-71B081960C1F}" type="slidenum">
              <a:rPr lang="en-US" smtClean="0">
                <a:solidFill>
                  <a:srgbClr val="000000"/>
                </a:solidFill>
              </a:rPr>
              <a:pPr eaLnBrk="1" hangingPunct="1"/>
              <a:t>9</a:t>
            </a:fld>
            <a:endParaRPr lang="en-US">
              <a:solidFill>
                <a:srgbClr val="000000"/>
              </a:solidFill>
            </a:endParaRPr>
          </a:p>
        </p:txBody>
      </p:sp>
      <p:sp>
        <p:nvSpPr>
          <p:cNvPr id="8195" name="Rectangle 5"/>
          <p:cNvSpPr>
            <a:spLocks noGrp="1" noChangeArrowheads="1"/>
          </p:cNvSpPr>
          <p:nvPr>
            <p:ph type="body" sz="half" idx="4294967295"/>
          </p:nvPr>
        </p:nvSpPr>
        <p:spPr>
          <a:xfrm>
            <a:off x="586515" y="374065"/>
            <a:ext cx="10788068" cy="1052953"/>
          </a:xfrm>
          <a:noFill/>
        </p:spPr>
        <p:txBody>
          <a:bodyPr/>
          <a:lstStyle/>
          <a:p>
            <a:pPr eaLnBrk="1" hangingPunct="1">
              <a:buFontTx/>
              <a:buNone/>
            </a:pPr>
            <a:r>
              <a:rPr lang="en-US" sz="2400">
                <a:latin typeface="Times New Roman" pitchFamily="18" charset="0"/>
                <a:cs typeface="Times New Roman" pitchFamily="18" charset="0"/>
              </a:rPr>
              <a:t>Mô tả hoạt động của cơ, xương và sự thay đổi thể tích lồng ngực khi cử động hô hấp (hít vào, thở ra)?</a:t>
            </a:r>
            <a:endParaRPr lang="en-US" sz="2400">
              <a:solidFill>
                <a:srgbClr val="FF0000"/>
              </a:solidFill>
              <a:latin typeface="Times New Roman" pitchFamily="18" charset="0"/>
              <a:cs typeface="Times New Roman" pitchFamily="18" charset="0"/>
            </a:endParaRPr>
          </a:p>
        </p:txBody>
      </p:sp>
      <p:sp>
        <p:nvSpPr>
          <p:cNvPr id="5126" name="Rectangle 6"/>
          <p:cNvSpPr>
            <a:spLocks noChangeArrowheads="1"/>
          </p:cNvSpPr>
          <p:nvPr/>
        </p:nvSpPr>
        <p:spPr bwMode="auto">
          <a:xfrm>
            <a:off x="508000" y="457208"/>
            <a:ext cx="4978400" cy="519113"/>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endParaRPr lang="en-US" sz="2800" i="1">
              <a:solidFill>
                <a:srgbClr val="0000CC"/>
              </a:solidFill>
              <a:effectLst>
                <a:outerShdw blurRad="38100" dist="38100" dir="2700000" algn="tl">
                  <a:srgbClr val="C0C0C0"/>
                </a:outerShdw>
              </a:effectLst>
              <a:latin typeface="Times New Roman" pitchFamily="18" charset="0"/>
            </a:endParaRPr>
          </a:p>
        </p:txBody>
      </p:sp>
      <p:pic>
        <p:nvPicPr>
          <p:cNvPr id="64523" name="Picture 11" descr="respl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650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13" descr="Phổi người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0"/>
            <a:ext cx="6096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7112000" y="6400800"/>
            <a:ext cx="508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r>
              <a:rPr lang="en-US" sz="2800" b="1">
                <a:solidFill>
                  <a:srgbClr val="FF0000"/>
                </a:solidFill>
                <a:latin typeface="Times New Roman" pitchFamily="18" charset="0"/>
              </a:rPr>
              <a:t>Hoạt động Cơ hoành </a:t>
            </a:r>
            <a:r>
              <a:rPr lang="en-US" sz="2800">
                <a:solidFill>
                  <a:srgbClr val="FF0000"/>
                </a:solidFill>
                <a:latin typeface="Times New Roman" pitchFamily="18" charset="0"/>
              </a:rPr>
              <a:t>                                                </a:t>
            </a:r>
          </a:p>
        </p:txBody>
      </p:sp>
      <p:sp>
        <p:nvSpPr>
          <p:cNvPr id="4" name="Rectangle 5"/>
          <p:cNvSpPr>
            <a:spLocks noChangeArrowheads="1"/>
          </p:cNvSpPr>
          <p:nvPr/>
        </p:nvSpPr>
        <p:spPr bwMode="auto">
          <a:xfrm>
            <a:off x="304800" y="64008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r>
              <a:rPr lang="en-US" sz="2800" b="1">
                <a:solidFill>
                  <a:srgbClr val="FF0000"/>
                </a:solidFill>
                <a:latin typeface="Times New Roman" pitchFamily="18" charset="0"/>
              </a:rPr>
              <a:t>Hoạt động xương lồng ngực</a:t>
            </a:r>
            <a:r>
              <a:rPr lang="en-US" sz="2800">
                <a:solidFill>
                  <a:srgbClr val="FF0000"/>
                </a:solidFill>
                <a:latin typeface="Times New Roman" pitchFamily="18" charset="0"/>
              </a:rPr>
              <a:t>                                                 </a:t>
            </a:r>
          </a:p>
        </p:txBody>
      </p:sp>
    </p:spTree>
    <p:extLst>
      <p:ext uri="{BB962C8B-B14F-4D97-AF65-F5344CB8AC3E}">
        <p14:creationId xmlns:p14="http://schemas.microsoft.com/office/powerpoint/2010/main" val="3836095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4523"/>
                                        </p:tgtEl>
                                        <p:attrNameLst>
                                          <p:attrName>style.visibility</p:attrName>
                                        </p:attrNameLst>
                                      </p:cBhvr>
                                      <p:to>
                                        <p:strVal val="visible"/>
                                      </p:to>
                                    </p:set>
                                    <p:anim calcmode="lin" valueType="num">
                                      <p:cBhvr>
                                        <p:cTn id="7" dur="500" fill="hold"/>
                                        <p:tgtEl>
                                          <p:spTgt spid="64523"/>
                                        </p:tgtEl>
                                        <p:attrNameLst>
                                          <p:attrName>ppt_w</p:attrName>
                                        </p:attrNameLst>
                                      </p:cBhvr>
                                      <p:tavLst>
                                        <p:tav tm="0">
                                          <p:val>
                                            <p:fltVal val="0"/>
                                          </p:val>
                                        </p:tav>
                                        <p:tav tm="100000">
                                          <p:val>
                                            <p:strVal val="#ppt_w"/>
                                          </p:val>
                                        </p:tav>
                                      </p:tavLst>
                                    </p:anim>
                                    <p:anim calcmode="lin" valueType="num">
                                      <p:cBhvr>
                                        <p:cTn id="8" dur="500" fill="hold"/>
                                        <p:tgtEl>
                                          <p:spTgt spid="6452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4525"/>
                                        </p:tgtEl>
                                        <p:attrNameLst>
                                          <p:attrName>style.visibility</p:attrName>
                                        </p:attrNameLst>
                                      </p:cBhvr>
                                      <p:to>
                                        <p:strVal val="visible"/>
                                      </p:to>
                                    </p:set>
                                    <p:anim calcmode="lin" valueType="num">
                                      <p:cBhvr>
                                        <p:cTn id="11" dur="500" fill="hold"/>
                                        <p:tgtEl>
                                          <p:spTgt spid="64525"/>
                                        </p:tgtEl>
                                        <p:attrNameLst>
                                          <p:attrName>ppt_w</p:attrName>
                                        </p:attrNameLst>
                                      </p:cBhvr>
                                      <p:tavLst>
                                        <p:tav tm="0">
                                          <p:val>
                                            <p:fltVal val="0"/>
                                          </p:val>
                                        </p:tav>
                                        <p:tav tm="100000">
                                          <p:val>
                                            <p:strVal val="#ppt_w"/>
                                          </p:val>
                                        </p:tav>
                                      </p:tavLst>
                                    </p:anim>
                                    <p:anim calcmode="lin" valueType="num">
                                      <p:cBhvr>
                                        <p:cTn id="12" dur="500" fill="hold"/>
                                        <p:tgtEl>
                                          <p:spTgt spid="64525"/>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IMING" val="|0.5|2"/>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HƯỚNG DẪN CHUẨN BỊ BÀI"/>
  <p:tag name="ISPRING_PLAYER_LAYOUT_TYPE" val="Full"/>
  <p:tag name="GENSWF_ADVANCE_TIME" val="30.001"/>
  <p:tag name="TIMING" val="|0.65"/>
  <p:tag name="ISPRING_SLIDE_ID_2" val="{0B940279-A7AA-4175-A2AE-0F520167945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ADVANCE_TIME" val="35.854"/>
  <p:tag name="ISPRING_SLIDE_ID_2" val="{DBAE8DFF-8D74-4C49-ABF8-7CE499C17645}"/>
</p:tagLst>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6279</TotalTime>
  <Words>1647</Words>
  <PresentationFormat>Màn hình rộng</PresentationFormat>
  <Paragraphs>157</Paragraphs>
  <Slides>26</Slides>
  <Notes>9</Notes>
  <HiddenSlides>0</HiddenSlides>
  <MMClips>0</MMClips>
  <ScaleCrop>false</ScaleCrop>
  <HeadingPairs>
    <vt:vector size="6" baseType="variant">
      <vt:variant>
        <vt:lpstr>Phông được Dùng</vt:lpstr>
      </vt:variant>
      <vt:variant>
        <vt:i4>6</vt:i4>
      </vt:variant>
      <vt:variant>
        <vt:lpstr>Chủ đề</vt:lpstr>
      </vt:variant>
      <vt:variant>
        <vt:i4>10</vt:i4>
      </vt:variant>
      <vt:variant>
        <vt:lpstr>Tiêu đề Bản chiếu</vt:lpstr>
      </vt:variant>
      <vt:variant>
        <vt:i4>26</vt:i4>
      </vt:variant>
    </vt:vector>
  </HeadingPairs>
  <TitlesOfParts>
    <vt:vector size="42" baseType="lpstr">
      <vt:lpstr>KaiTi</vt:lpstr>
      <vt:lpstr>.VnTime</vt:lpstr>
      <vt:lpstr>Arial</vt:lpstr>
      <vt:lpstr>Calibri</vt:lpstr>
      <vt:lpstr>Calibri Light</vt:lpstr>
      <vt:lpstr>Times New Roman</vt:lpstr>
      <vt:lpstr>Gear Drives</vt:lpstr>
      <vt:lpstr>Default Design</vt:lpstr>
      <vt:lpstr>1_Gear Drives</vt:lpstr>
      <vt:lpstr>1_Default Design</vt:lpstr>
      <vt:lpstr>2_Gear Drives</vt:lpstr>
      <vt:lpstr>3_Gear Drives</vt:lpstr>
      <vt:lpstr>4_Gear Drives</vt:lpstr>
      <vt:lpstr>2_Default Design</vt:lpstr>
      <vt:lpstr>Office Theme</vt:lpstr>
      <vt:lpstr>1_Office Theme</vt:lpstr>
      <vt:lpstr>Bản trình bày PowerPoint</vt:lpstr>
      <vt:lpstr>Bản trình bày PowerPoint</vt:lpstr>
      <vt:lpstr>PHIẾU HỌC TẬP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PHIẾU HỌC TẬP</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2021-04-13T15:15:00Z</dcterms:created>
  <dcterms:modified xsi:type="dcterms:W3CDTF">2023-06-23T01:55:53Z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DAFB571DA1004194BB44B9D2DBA5B594</vt:lpwstr>
  </property>
  <property fmtid="{D5CDD505-2E9C-101B-9397-08002B2CF9AE}" pid="3" name="KSOProductBuildVer">
    <vt:lpwstr>1033-11.2.0.11191</vt:lpwstr>
  </property>
</Properties>
</file>