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2" r:id="rId2"/>
    <p:sldId id="256" r:id="rId3"/>
    <p:sldId id="257" r:id="rId4"/>
    <p:sldId id="276" r:id="rId5"/>
    <p:sldId id="277" r:id="rId6"/>
    <p:sldId id="278" r:id="rId7"/>
    <p:sldId id="265" r:id="rId8"/>
    <p:sldId id="279" r:id="rId9"/>
    <p:sldId id="281" r:id="rId10"/>
    <p:sldId id="282" r:id="rId11"/>
    <p:sldId id="258" r:id="rId12"/>
    <p:sldId id="283" r:id="rId13"/>
    <p:sldId id="260" r:id="rId14"/>
    <p:sldId id="259" r:id="rId15"/>
    <p:sldId id="275" r:id="rId16"/>
  </p:sldIdLst>
  <p:sldSz cx="18288000" cy="10287000"/>
  <p:notesSz cx="6858000" cy="9144000"/>
  <p:embeddedFontLst>
    <p:embeddedFont>
      <p:font typeface="Calibri" panose="020F050202020403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6" d="100"/>
          <a:sy n="56" d="100"/>
        </p:scale>
        <p:origin x="610" y="3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D50F"/>
        </a:solidFill>
        <a:effectLst/>
      </p:bgPr>
    </p:bg>
    <p:spTree>
      <p:nvGrpSpPr>
        <p:cNvPr id="1" name=""/>
        <p:cNvGrpSpPr/>
        <p:nvPr/>
      </p:nvGrpSpPr>
      <p:grpSpPr>
        <a:xfrm>
          <a:off x="0" y="0"/>
          <a:ext cx="0" cy="0"/>
          <a:chOff x="0" y="0"/>
          <a:chExt cx="0" cy="0"/>
        </a:xfrm>
      </p:grpSpPr>
      <p:grpSp>
        <p:nvGrpSpPr>
          <p:cNvPr id="2" name="Group 2"/>
          <p:cNvGrpSpPr/>
          <p:nvPr/>
        </p:nvGrpSpPr>
        <p:grpSpPr>
          <a:xfrm>
            <a:off x="2286000" y="2857500"/>
            <a:ext cx="13957705" cy="4814565"/>
            <a:chOff x="-1016057" y="624280"/>
            <a:chExt cx="18610273" cy="6419420"/>
          </a:xfrm>
        </p:grpSpPr>
        <p:sp>
          <p:nvSpPr>
            <p:cNvPr id="3" name="TextBox 3"/>
            <p:cNvSpPr txBox="1"/>
            <p:nvPr/>
          </p:nvSpPr>
          <p:spPr>
            <a:xfrm>
              <a:off x="-1016057" y="624280"/>
              <a:ext cx="18610273" cy="4158232"/>
            </a:xfrm>
            <a:prstGeom prst="rect">
              <a:avLst/>
            </a:prstGeom>
          </p:spPr>
          <p:txBody>
            <a:bodyPr wrap="square" lIns="0" tIns="0" rIns="0" bIns="0" rtlCol="0" anchor="t">
              <a:spAutoFit/>
            </a:bodyPr>
            <a:lstStyle/>
            <a:p>
              <a:pPr algn="ctr">
                <a:lnSpc>
                  <a:spcPct val="150000"/>
                </a:lnSpc>
              </a:pPr>
              <a:r>
                <a:rPr lang="en-US" sz="7200" b="1" dirty="0" smtClean="0">
                  <a:solidFill>
                    <a:srgbClr val="000000"/>
                  </a:solidFill>
                  <a:latin typeface="Arial" panose="020B0604020202020204" pitchFamily="34" charset="0"/>
                  <a:cs typeface="Arial" panose="020B0604020202020204" pitchFamily="34" charset="0"/>
                </a:rPr>
                <a:t>CHÀO MỪNG CÁC EM ĐẾN VỚI BÀI HỌC NGÀY HÔM NAY!</a:t>
              </a:r>
              <a:endParaRPr lang="en-US" sz="7200" b="1" dirty="0">
                <a:solidFill>
                  <a:srgbClr val="000000"/>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a:srcRect/>
            <a:stretch>
              <a:fillRect/>
            </a:stretch>
          </p:blipFill>
          <p:spPr>
            <a:xfrm>
              <a:off x="5808671" y="5704280"/>
              <a:ext cx="4960815" cy="1339420"/>
            </a:xfrm>
            <a:prstGeom prst="rect">
              <a:avLst/>
            </a:prstGeom>
          </p:spPr>
        </p:pic>
      </p:grpSp>
      <p:pic>
        <p:nvPicPr>
          <p:cNvPr id="6" name="Picture 6"/>
          <p:cNvPicPr>
            <a:picLocks noChangeAspect="1"/>
          </p:cNvPicPr>
          <p:nvPr/>
        </p:nvPicPr>
        <p:blipFill>
          <a:blip r:embed="rId3"/>
          <a:srcRect/>
          <a:stretch>
            <a:fillRect/>
          </a:stretch>
        </p:blipFill>
        <p:spPr>
          <a:xfrm rot="-5784786">
            <a:off x="-830359" y="-1339706"/>
            <a:ext cx="5591804" cy="5612853"/>
          </a:xfrm>
          <a:prstGeom prst="rect">
            <a:avLst/>
          </a:prstGeom>
        </p:spPr>
      </p:pic>
      <p:pic>
        <p:nvPicPr>
          <p:cNvPr id="7" name="Picture 7"/>
          <p:cNvPicPr>
            <a:picLocks noChangeAspect="1"/>
          </p:cNvPicPr>
          <p:nvPr/>
        </p:nvPicPr>
        <p:blipFill>
          <a:blip r:embed="rId3"/>
          <a:srcRect/>
          <a:stretch>
            <a:fillRect/>
          </a:stretch>
        </p:blipFill>
        <p:spPr>
          <a:xfrm rot="5400000">
            <a:off x="13192988" y="6451874"/>
            <a:ext cx="5591804" cy="561285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a:srcRect/>
          <a:stretch>
            <a:fillRect/>
          </a:stretch>
        </p:blipFill>
        <p:spPr>
          <a:xfrm>
            <a:off x="7467600" y="8438576"/>
            <a:ext cx="3194755" cy="1022321"/>
          </a:xfrm>
          <a:prstGeom prst="rect">
            <a:avLst/>
          </a:prstGeom>
        </p:spPr>
      </p:pic>
      <p:pic>
        <p:nvPicPr>
          <p:cNvPr id="6" name="Picture 6"/>
          <p:cNvPicPr>
            <a:picLocks noChangeAspect="1"/>
          </p:cNvPicPr>
          <p:nvPr/>
        </p:nvPicPr>
        <p:blipFill>
          <a:blip r:embed="rId3"/>
          <a:srcRect/>
          <a:stretch>
            <a:fillRect/>
          </a:stretch>
        </p:blipFill>
        <p:spPr>
          <a:xfrm rot="-689499">
            <a:off x="-1242819" y="-349495"/>
            <a:ext cx="7632689" cy="2060826"/>
          </a:xfrm>
          <a:prstGeom prst="rect">
            <a:avLst/>
          </a:prstGeom>
        </p:spPr>
      </p:pic>
      <p:pic>
        <p:nvPicPr>
          <p:cNvPr id="9" name="Picture 9"/>
          <p:cNvPicPr>
            <a:picLocks noChangeAspect="1"/>
          </p:cNvPicPr>
          <p:nvPr/>
        </p:nvPicPr>
        <p:blipFill>
          <a:blip r:embed="rId4"/>
          <a:srcRect/>
          <a:stretch>
            <a:fillRect/>
          </a:stretch>
        </p:blipFill>
        <p:spPr>
          <a:xfrm rot="10575719">
            <a:off x="1348603" y="7388465"/>
            <a:ext cx="1520909" cy="1513304"/>
          </a:xfrm>
          <a:prstGeom prst="rect">
            <a:avLst/>
          </a:prstGeom>
        </p:spPr>
      </p:pic>
      <p:sp>
        <p:nvSpPr>
          <p:cNvPr id="10" name="AutoShape 2"/>
          <p:cNvSpPr/>
          <p:nvPr/>
        </p:nvSpPr>
        <p:spPr>
          <a:xfrm>
            <a:off x="2302227" y="1866900"/>
            <a:ext cx="13525500" cy="2680891"/>
          </a:xfrm>
          <a:prstGeom prst="rect">
            <a:avLst/>
          </a:prstGeom>
          <a:solidFill>
            <a:srgbClr val="F3D50F"/>
          </a:solidFill>
        </p:spPr>
      </p:sp>
      <p:sp>
        <p:nvSpPr>
          <p:cNvPr id="11" name="Rectangle 10"/>
          <p:cNvSpPr/>
          <p:nvPr/>
        </p:nvSpPr>
        <p:spPr>
          <a:xfrm>
            <a:off x="3741243" y="2606130"/>
            <a:ext cx="10647467" cy="1061829"/>
          </a:xfrm>
          <a:prstGeom prst="rect">
            <a:avLst/>
          </a:prstGeom>
        </p:spPr>
        <p:txBody>
          <a:bodyPr wrap="none">
            <a:spAutoFit/>
          </a:bodyPr>
          <a:lstStyle/>
          <a:p>
            <a:pPr lvl="1" algn="just">
              <a:lnSpc>
                <a:spcPct val="150000"/>
              </a:lnSpc>
            </a:pPr>
            <a:r>
              <a:rPr lang="en-US" sz="4200" i="1" dirty="0" smtClean="0">
                <a:latin typeface="Arial" panose="020B0604020202020204" pitchFamily="34" charset="0"/>
                <a:cs typeface="Arial" panose="020B0604020202020204" pitchFamily="34" charset="0"/>
              </a:rPr>
              <a:t>d. Câu </a:t>
            </a:r>
            <a:r>
              <a:rPr lang="en-US" sz="4200" i="1" dirty="0" err="1">
                <a:latin typeface="Arial" panose="020B0604020202020204" pitchFamily="34" charset="0"/>
                <a:cs typeface="Arial" panose="020B0604020202020204" pitchFamily="34" charset="0"/>
              </a:rPr>
              <a:t>chuyện</a:t>
            </a:r>
            <a:r>
              <a:rPr lang="en-US" sz="4200" i="1" dirty="0">
                <a:latin typeface="Arial" panose="020B0604020202020204" pitchFamily="34" charset="0"/>
                <a:cs typeface="Arial" panose="020B0604020202020204" pitchFamily="34" charset="0"/>
              </a:rPr>
              <a:t> trên </a:t>
            </a:r>
            <a:r>
              <a:rPr lang="en-US" sz="4200" i="1" dirty="0" err="1">
                <a:latin typeface="Arial" panose="020B0604020202020204" pitchFamily="34" charset="0"/>
                <a:cs typeface="Arial" panose="020B0604020202020204" pitchFamily="34" charset="0"/>
              </a:rPr>
              <a:t>giúp</a:t>
            </a:r>
            <a:r>
              <a:rPr lang="en-US" sz="4200" i="1" dirty="0">
                <a:latin typeface="Arial" panose="020B0604020202020204" pitchFamily="34" charset="0"/>
                <a:cs typeface="Arial" panose="020B0604020202020204" pitchFamily="34" charset="0"/>
              </a:rPr>
              <a:t> </a:t>
            </a:r>
            <a:r>
              <a:rPr lang="en-US" sz="4200" i="1" dirty="0" err="1">
                <a:latin typeface="Arial" panose="020B0604020202020204" pitchFamily="34" charset="0"/>
                <a:cs typeface="Arial" panose="020B0604020202020204" pitchFamily="34" charset="0"/>
              </a:rPr>
              <a:t>em</a:t>
            </a:r>
            <a:r>
              <a:rPr lang="en-US" sz="4200" i="1" dirty="0">
                <a:latin typeface="Arial" panose="020B0604020202020204" pitchFamily="34" charset="0"/>
                <a:cs typeface="Arial" panose="020B0604020202020204" pitchFamily="34" charset="0"/>
              </a:rPr>
              <a:t> hiểu </a:t>
            </a:r>
            <a:r>
              <a:rPr lang="en-US" sz="4200" i="1" dirty="0" err="1">
                <a:latin typeface="Arial" panose="020B0604020202020204" pitchFamily="34" charset="0"/>
                <a:cs typeface="Arial" panose="020B0604020202020204" pitchFamily="34" charset="0"/>
              </a:rPr>
              <a:t>điều</a:t>
            </a:r>
            <a:r>
              <a:rPr lang="en-US" sz="4200" i="1" dirty="0">
                <a:latin typeface="Arial" panose="020B0604020202020204" pitchFamily="34" charset="0"/>
                <a:cs typeface="Arial" panose="020B0604020202020204" pitchFamily="34" charset="0"/>
              </a:rPr>
              <a:t> gì? </a:t>
            </a:r>
          </a:p>
        </p:txBody>
      </p:sp>
      <p:pic>
        <p:nvPicPr>
          <p:cNvPr id="12" name="Picture 8"/>
          <p:cNvPicPr>
            <a:picLocks noChangeAspect="1"/>
          </p:cNvPicPr>
          <p:nvPr/>
        </p:nvPicPr>
        <p:blipFill>
          <a:blip r:embed="rId5"/>
          <a:srcRect/>
          <a:stretch>
            <a:fillRect/>
          </a:stretch>
        </p:blipFill>
        <p:spPr>
          <a:xfrm rot="473287">
            <a:off x="15376181" y="768225"/>
            <a:ext cx="1415898" cy="2082203"/>
          </a:xfrm>
          <a:prstGeom prst="rect">
            <a:avLst/>
          </a:prstGeom>
        </p:spPr>
      </p:pic>
      <p:pic>
        <p:nvPicPr>
          <p:cNvPr id="13" name="Picture 7"/>
          <p:cNvPicPr>
            <a:picLocks noChangeAspect="1"/>
          </p:cNvPicPr>
          <p:nvPr/>
        </p:nvPicPr>
        <p:blipFill>
          <a:blip r:embed="rId6"/>
          <a:srcRect/>
          <a:stretch>
            <a:fillRect/>
          </a:stretch>
        </p:blipFill>
        <p:spPr>
          <a:xfrm rot="285788">
            <a:off x="14930258" y="6590324"/>
            <a:ext cx="3691272" cy="3705167"/>
          </a:xfrm>
          <a:prstGeom prst="rect">
            <a:avLst/>
          </a:prstGeom>
        </p:spPr>
      </p:pic>
      <p:sp>
        <p:nvSpPr>
          <p:cNvPr id="14" name="Rectangle 13"/>
          <p:cNvSpPr/>
          <p:nvPr/>
        </p:nvSpPr>
        <p:spPr>
          <a:xfrm>
            <a:off x="2407864" y="4833411"/>
            <a:ext cx="13314224" cy="2881045"/>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vi-VN" sz="4200" dirty="0">
                <a:solidFill>
                  <a:srgbClr val="000000"/>
                </a:solidFill>
                <a:ea typeface="Calibri" panose="020F0502020204030204" pitchFamily="34" charset="0"/>
                <a:cs typeface="Arial" panose="020B0604020202020204" pitchFamily="34" charset="0"/>
              </a:rPr>
              <a:t>Nếu em vui vẻ, yêu quý mọi người, mọi người cũng yêu quý em. Nếu em cau có, ghét mọi người, mọi người cũng sẽ có thái độ như vậy với em.</a:t>
            </a:r>
            <a:endPar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4658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4" name="TextBox 4"/>
          <p:cNvSpPr txBox="1"/>
          <p:nvPr/>
        </p:nvSpPr>
        <p:spPr>
          <a:xfrm>
            <a:off x="4648200" y="2171700"/>
            <a:ext cx="10058400" cy="861774"/>
          </a:xfrm>
          <a:prstGeom prst="rect">
            <a:avLst/>
          </a:prstGeom>
        </p:spPr>
        <p:txBody>
          <a:bodyPr wrap="square" lIns="0" tIns="0" rIns="0" bIns="0" rtlCol="0" anchor="t">
            <a:spAutoFit/>
          </a:bodyPr>
          <a:lstStyle/>
          <a:p>
            <a:pPr marL="0" lvl="0" indent="0" algn="ctr"/>
            <a:r>
              <a:rPr lang="en-US" sz="5600" b="1" dirty="0" smtClean="0">
                <a:solidFill>
                  <a:srgbClr val="FF0000"/>
                </a:solidFill>
                <a:latin typeface="Arial" panose="020B0604020202020204" pitchFamily="34" charset="0"/>
                <a:cs typeface="Arial" panose="020B0604020202020204" pitchFamily="34" charset="0"/>
              </a:rPr>
              <a:t>KỂ CHUYỆN THEO NHÓM</a:t>
            </a:r>
            <a:endParaRPr lang="en-US" sz="5600" b="1" u="none" dirty="0">
              <a:solidFill>
                <a:srgbClr val="FF000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srcRect/>
          <a:stretch>
            <a:fillRect/>
          </a:stretch>
        </p:blipFill>
        <p:spPr>
          <a:xfrm rot="676297">
            <a:off x="718933" y="887270"/>
            <a:ext cx="2742324" cy="2948735"/>
          </a:xfrm>
          <a:prstGeom prst="rect">
            <a:avLst/>
          </a:prstGeom>
        </p:spPr>
      </p:pic>
      <p:pic>
        <p:nvPicPr>
          <p:cNvPr id="7" name="Picture 7"/>
          <p:cNvPicPr>
            <a:picLocks noChangeAspect="1"/>
          </p:cNvPicPr>
          <p:nvPr/>
        </p:nvPicPr>
        <p:blipFill>
          <a:blip r:embed="rId3"/>
          <a:srcRect/>
          <a:stretch>
            <a:fillRect/>
          </a:stretch>
        </p:blipFill>
        <p:spPr>
          <a:xfrm rot="-979807">
            <a:off x="13276118" y="9075547"/>
            <a:ext cx="5510543" cy="148784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4631" y="3467100"/>
            <a:ext cx="8905538" cy="62353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4" name="TextBox 4"/>
          <p:cNvSpPr txBox="1"/>
          <p:nvPr/>
        </p:nvSpPr>
        <p:spPr>
          <a:xfrm>
            <a:off x="4648200" y="2171700"/>
            <a:ext cx="10058400" cy="861774"/>
          </a:xfrm>
          <a:prstGeom prst="rect">
            <a:avLst/>
          </a:prstGeom>
        </p:spPr>
        <p:txBody>
          <a:bodyPr wrap="square" lIns="0" tIns="0" rIns="0" bIns="0" rtlCol="0" anchor="t">
            <a:spAutoFit/>
          </a:bodyPr>
          <a:lstStyle/>
          <a:p>
            <a:pPr marL="0" lvl="0" indent="0" algn="ctr"/>
            <a:r>
              <a:rPr lang="en-US" sz="5600" b="1" dirty="0" smtClean="0">
                <a:solidFill>
                  <a:srgbClr val="FF0000"/>
                </a:solidFill>
                <a:latin typeface="Arial" panose="020B0604020202020204" pitchFamily="34" charset="0"/>
                <a:cs typeface="Arial" panose="020B0604020202020204" pitchFamily="34" charset="0"/>
              </a:rPr>
              <a:t>KỂ CHUYỆN TRƯỚC LỚP</a:t>
            </a:r>
            <a:endParaRPr lang="en-US" sz="5600" b="1" u="none" dirty="0">
              <a:solidFill>
                <a:srgbClr val="FF000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srcRect/>
          <a:stretch>
            <a:fillRect/>
          </a:stretch>
        </p:blipFill>
        <p:spPr>
          <a:xfrm rot="676297">
            <a:off x="718933" y="887270"/>
            <a:ext cx="2742324" cy="2948735"/>
          </a:xfrm>
          <a:prstGeom prst="rect">
            <a:avLst/>
          </a:prstGeom>
        </p:spPr>
      </p:pic>
      <p:pic>
        <p:nvPicPr>
          <p:cNvPr id="7" name="Picture 7"/>
          <p:cNvPicPr>
            <a:picLocks noChangeAspect="1"/>
          </p:cNvPicPr>
          <p:nvPr/>
        </p:nvPicPr>
        <p:blipFill>
          <a:blip r:embed="rId3"/>
          <a:srcRect/>
          <a:stretch>
            <a:fillRect/>
          </a:stretch>
        </p:blipFill>
        <p:spPr>
          <a:xfrm rot="-979807">
            <a:off x="13276118" y="9075547"/>
            <a:ext cx="5510543" cy="1487847"/>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543300"/>
            <a:ext cx="9793828" cy="5486400"/>
          </a:xfrm>
          <a:prstGeom prst="rect">
            <a:avLst/>
          </a:prstGeom>
        </p:spPr>
      </p:pic>
    </p:spTree>
    <p:extLst>
      <p:ext uri="{BB962C8B-B14F-4D97-AF65-F5344CB8AC3E}">
        <p14:creationId xmlns:p14="http://schemas.microsoft.com/office/powerpoint/2010/main" val="62881466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729066">
            <a:off x="-649304" y="1269987"/>
            <a:ext cx="3289794" cy="2985488"/>
          </a:xfrm>
          <a:prstGeom prst="rect">
            <a:avLst/>
          </a:prstGeom>
        </p:spPr>
      </p:pic>
      <p:pic>
        <p:nvPicPr>
          <p:cNvPr id="8" name="Picture 8"/>
          <p:cNvPicPr>
            <a:picLocks noChangeAspect="1"/>
          </p:cNvPicPr>
          <p:nvPr/>
        </p:nvPicPr>
        <p:blipFill>
          <a:blip r:embed="rId3"/>
          <a:srcRect/>
          <a:stretch>
            <a:fillRect/>
          </a:stretch>
        </p:blipFill>
        <p:spPr>
          <a:xfrm rot="-915356">
            <a:off x="16179491" y="249253"/>
            <a:ext cx="1566729" cy="1558895"/>
          </a:xfrm>
          <a:prstGeom prst="rect">
            <a:avLst/>
          </a:prstGeom>
        </p:spPr>
      </p:pic>
      <p:pic>
        <p:nvPicPr>
          <p:cNvPr id="9" name="Picture 9"/>
          <p:cNvPicPr>
            <a:picLocks noChangeAspect="1"/>
          </p:cNvPicPr>
          <p:nvPr/>
        </p:nvPicPr>
        <p:blipFill>
          <a:blip r:embed="rId3"/>
          <a:srcRect/>
          <a:stretch>
            <a:fillRect/>
          </a:stretch>
        </p:blipFill>
        <p:spPr>
          <a:xfrm rot="9880939">
            <a:off x="1038133" y="7521338"/>
            <a:ext cx="1566729" cy="1558895"/>
          </a:xfrm>
          <a:prstGeom prst="rect">
            <a:avLst/>
          </a:prstGeom>
        </p:spPr>
      </p:pic>
      <p:pic>
        <p:nvPicPr>
          <p:cNvPr id="10" name="Picture 5"/>
          <p:cNvPicPr>
            <a:picLocks noChangeAspect="1"/>
          </p:cNvPicPr>
          <p:nvPr/>
        </p:nvPicPr>
        <p:blipFill>
          <a:blip r:embed="rId4"/>
          <a:srcRect/>
          <a:stretch>
            <a:fillRect/>
          </a:stretch>
        </p:blipFill>
        <p:spPr>
          <a:xfrm>
            <a:off x="7543798" y="8648700"/>
            <a:ext cx="3720611" cy="1004565"/>
          </a:xfrm>
          <a:prstGeom prst="rect">
            <a:avLst/>
          </a:prstGeom>
        </p:spPr>
      </p:pic>
      <p:pic>
        <p:nvPicPr>
          <p:cNvPr id="11" name="Picture 2"/>
          <p:cNvPicPr>
            <a:picLocks noChangeAspect="1"/>
          </p:cNvPicPr>
          <p:nvPr/>
        </p:nvPicPr>
        <p:blipFill>
          <a:blip r:embed="rId5"/>
          <a:srcRect/>
          <a:stretch>
            <a:fillRect/>
          </a:stretch>
        </p:blipFill>
        <p:spPr>
          <a:xfrm>
            <a:off x="15316200" y="6720328"/>
            <a:ext cx="3420437" cy="3544494"/>
          </a:xfrm>
          <a:prstGeom prst="rect">
            <a:avLst/>
          </a:prstGeom>
        </p:spPr>
      </p:pic>
      <p:sp>
        <p:nvSpPr>
          <p:cNvPr id="12" name="TextBox 11"/>
          <p:cNvSpPr txBox="1"/>
          <p:nvPr/>
        </p:nvSpPr>
        <p:spPr>
          <a:xfrm>
            <a:off x="3231905" y="571500"/>
            <a:ext cx="12344399" cy="2308324"/>
          </a:xfrm>
          <a:prstGeom prst="rect">
            <a:avLst/>
          </a:prstGeom>
          <a:noFill/>
        </p:spPr>
        <p:txBody>
          <a:bodyPr wrap="square" rtlCol="0">
            <a:spAutoFit/>
          </a:bodyPr>
          <a:lstStyle/>
          <a:p>
            <a:pPr>
              <a:lnSpc>
                <a:spcPct val="150000"/>
              </a:lnSpc>
            </a:pPr>
            <a:r>
              <a:rPr lang="en-US" sz="4800" b="1" i="1" dirty="0" smtClean="0">
                <a:latin typeface="Arial" panose="020B0604020202020204" pitchFamily="34" charset="0"/>
                <a:cs typeface="Arial" panose="020B0604020202020204" pitchFamily="34" charset="0"/>
              </a:rPr>
              <a:t>2. </a:t>
            </a:r>
            <a:r>
              <a:rPr lang="en-US" sz="4800" b="1" i="1" dirty="0" err="1" smtClean="0">
                <a:latin typeface="Arial" panose="020B0604020202020204" pitchFamily="34" charset="0"/>
                <a:cs typeface="Arial" panose="020B0604020202020204" pitchFamily="34" charset="0"/>
              </a:rPr>
              <a:t>Dấu</a:t>
            </a:r>
            <a:r>
              <a:rPr lang="en-US" sz="4800" b="1" i="1" dirty="0" smtClean="0">
                <a:latin typeface="Arial" panose="020B0604020202020204" pitchFamily="34" charset="0"/>
                <a:cs typeface="Arial" panose="020B0604020202020204" pitchFamily="34" charset="0"/>
              </a:rPr>
              <a:t> câu nào </a:t>
            </a:r>
            <a:r>
              <a:rPr lang="en-US" sz="4800" b="1" i="1" dirty="0" err="1" smtClean="0">
                <a:latin typeface="Arial" panose="020B0604020202020204" pitchFamily="34" charset="0"/>
                <a:cs typeface="Arial" panose="020B0604020202020204" pitchFamily="34" charset="0"/>
              </a:rPr>
              <a:t>phù</a:t>
            </a:r>
            <a:r>
              <a:rPr lang="en-US" sz="4800" b="1" i="1" dirty="0" smtClean="0">
                <a:latin typeface="Arial" panose="020B0604020202020204" pitchFamily="34" charset="0"/>
                <a:cs typeface="Arial" panose="020B0604020202020204" pitchFamily="34" charset="0"/>
              </a:rPr>
              <a:t> hợp với ô </a:t>
            </a:r>
            <a:r>
              <a:rPr lang="en-US" sz="4800" b="1" i="1" dirty="0" err="1" smtClean="0">
                <a:latin typeface="Arial" panose="020B0604020202020204" pitchFamily="34" charset="0"/>
                <a:cs typeface="Arial" panose="020B0604020202020204" pitchFamily="34" charset="0"/>
              </a:rPr>
              <a:t>trống</a:t>
            </a:r>
            <a:r>
              <a:rPr lang="en-US" sz="4800" b="1" i="1" dirty="0" smtClean="0">
                <a:latin typeface="Arial" panose="020B0604020202020204" pitchFamily="34" charset="0"/>
                <a:cs typeface="Arial" panose="020B0604020202020204" pitchFamily="34" charset="0"/>
              </a:rPr>
              <a:t>: </a:t>
            </a:r>
            <a:r>
              <a:rPr lang="en-US" sz="4800" b="1" i="1" dirty="0" err="1" smtClean="0">
                <a:solidFill>
                  <a:srgbClr val="FF0000"/>
                </a:solidFill>
                <a:latin typeface="Arial" panose="020B0604020202020204" pitchFamily="34" charset="0"/>
                <a:cs typeface="Arial" panose="020B0604020202020204" pitchFamily="34" charset="0"/>
              </a:rPr>
              <a:t>dấu</a:t>
            </a:r>
            <a:r>
              <a:rPr lang="en-US" sz="4800" b="1" i="1" dirty="0" smtClean="0">
                <a:solidFill>
                  <a:srgbClr val="FF0000"/>
                </a:solidFill>
                <a:latin typeface="Arial" panose="020B0604020202020204" pitchFamily="34" charset="0"/>
                <a:cs typeface="Arial" panose="020B0604020202020204" pitchFamily="34" charset="0"/>
              </a:rPr>
              <a:t> </a:t>
            </a:r>
            <a:r>
              <a:rPr lang="en-US" sz="4800" b="1" i="1" dirty="0" err="1" smtClean="0">
                <a:solidFill>
                  <a:srgbClr val="FF0000"/>
                </a:solidFill>
                <a:latin typeface="Arial" panose="020B0604020202020204" pitchFamily="34" charset="0"/>
                <a:cs typeface="Arial" panose="020B0604020202020204" pitchFamily="34" charset="0"/>
              </a:rPr>
              <a:t>chấm</a:t>
            </a:r>
            <a:r>
              <a:rPr lang="en-US" sz="4800" b="1" i="1" dirty="0" smtClean="0">
                <a:latin typeface="Arial" panose="020B0604020202020204" pitchFamily="34" charset="0"/>
                <a:cs typeface="Arial" panose="020B0604020202020204" pitchFamily="34" charset="0"/>
              </a:rPr>
              <a:t> hay </a:t>
            </a:r>
            <a:r>
              <a:rPr lang="en-US" sz="4800" b="1" i="1" dirty="0" err="1" smtClean="0">
                <a:solidFill>
                  <a:srgbClr val="FF0000"/>
                </a:solidFill>
                <a:latin typeface="Arial" panose="020B0604020202020204" pitchFamily="34" charset="0"/>
                <a:cs typeface="Arial" panose="020B0604020202020204" pitchFamily="34" charset="0"/>
              </a:rPr>
              <a:t>dấu</a:t>
            </a:r>
            <a:r>
              <a:rPr lang="en-US" sz="4800" b="1" i="1" dirty="0" smtClean="0">
                <a:solidFill>
                  <a:srgbClr val="FF0000"/>
                </a:solidFill>
                <a:latin typeface="Arial" panose="020B0604020202020204" pitchFamily="34" charset="0"/>
                <a:cs typeface="Arial" panose="020B0604020202020204" pitchFamily="34" charset="0"/>
              </a:rPr>
              <a:t> </a:t>
            </a:r>
            <a:r>
              <a:rPr lang="en-US" sz="4800" b="1" i="1" dirty="0" err="1" smtClean="0">
                <a:solidFill>
                  <a:srgbClr val="FF0000"/>
                </a:solidFill>
                <a:latin typeface="Arial" panose="020B0604020202020204" pitchFamily="34" charset="0"/>
                <a:cs typeface="Arial" panose="020B0604020202020204" pitchFamily="34" charset="0"/>
              </a:rPr>
              <a:t>chấm</a:t>
            </a:r>
            <a:r>
              <a:rPr lang="en-US" sz="4800" b="1" i="1" dirty="0" smtClean="0">
                <a:solidFill>
                  <a:srgbClr val="FF0000"/>
                </a:solidFill>
                <a:latin typeface="Arial" panose="020B0604020202020204" pitchFamily="34" charset="0"/>
                <a:cs typeface="Arial" panose="020B0604020202020204" pitchFamily="34" charset="0"/>
              </a:rPr>
              <a:t> hỏi</a:t>
            </a:r>
            <a:r>
              <a:rPr lang="en-US" sz="4800" b="1" i="1" dirty="0" smtClean="0">
                <a:latin typeface="Arial" panose="020B0604020202020204" pitchFamily="34" charset="0"/>
                <a:cs typeface="Arial" panose="020B0604020202020204" pitchFamily="34" charset="0"/>
              </a:rPr>
              <a:t>, </a:t>
            </a:r>
            <a:r>
              <a:rPr lang="en-US" sz="4800" b="1" i="1" dirty="0" err="1" smtClean="0">
                <a:solidFill>
                  <a:srgbClr val="FF0000"/>
                </a:solidFill>
                <a:latin typeface="Arial" panose="020B0604020202020204" pitchFamily="34" charset="0"/>
                <a:cs typeface="Arial" panose="020B0604020202020204" pitchFamily="34" charset="0"/>
              </a:rPr>
              <a:t>dấu</a:t>
            </a:r>
            <a:r>
              <a:rPr lang="en-US" sz="4800" b="1" i="1" dirty="0" smtClean="0">
                <a:solidFill>
                  <a:srgbClr val="FF0000"/>
                </a:solidFill>
                <a:latin typeface="Arial" panose="020B0604020202020204" pitchFamily="34" charset="0"/>
                <a:cs typeface="Arial" panose="020B0604020202020204" pitchFamily="34" charset="0"/>
              </a:rPr>
              <a:t> </a:t>
            </a:r>
            <a:r>
              <a:rPr lang="en-US" sz="4800" b="1" i="1" dirty="0" err="1" smtClean="0">
                <a:solidFill>
                  <a:srgbClr val="FF0000"/>
                </a:solidFill>
                <a:latin typeface="Arial" panose="020B0604020202020204" pitchFamily="34" charset="0"/>
                <a:cs typeface="Arial" panose="020B0604020202020204" pitchFamily="34" charset="0"/>
              </a:rPr>
              <a:t>chấm</a:t>
            </a:r>
            <a:r>
              <a:rPr lang="en-US" sz="4800" b="1" i="1" dirty="0" smtClean="0">
                <a:solidFill>
                  <a:srgbClr val="FF0000"/>
                </a:solidFill>
                <a:latin typeface="Arial" panose="020B0604020202020204" pitchFamily="34" charset="0"/>
                <a:cs typeface="Arial" panose="020B0604020202020204" pitchFamily="34" charset="0"/>
              </a:rPr>
              <a:t> than</a:t>
            </a:r>
            <a:r>
              <a:rPr lang="en-US" sz="4800" b="1" i="1" dirty="0" smtClean="0">
                <a:latin typeface="Arial" panose="020B0604020202020204" pitchFamily="34" charset="0"/>
                <a:cs typeface="Arial" panose="020B0604020202020204" pitchFamily="34" charset="0"/>
              </a:rPr>
              <a:t>?</a:t>
            </a:r>
            <a:endParaRPr lang="en-US" sz="4800" b="1" i="1" dirty="0">
              <a:latin typeface="Arial" panose="020B0604020202020204" pitchFamily="34" charset="0"/>
              <a:cs typeface="Arial" panose="020B0604020202020204" pitchFamily="34" charset="0"/>
            </a:endParaRPr>
          </a:p>
        </p:txBody>
      </p:sp>
      <p:sp>
        <p:nvSpPr>
          <p:cNvPr id="13" name="TextBox 12"/>
          <p:cNvSpPr txBox="1"/>
          <p:nvPr/>
        </p:nvSpPr>
        <p:spPr>
          <a:xfrm>
            <a:off x="2945143" y="3162300"/>
            <a:ext cx="13716000" cy="3970318"/>
          </a:xfrm>
          <a:prstGeom prst="rect">
            <a:avLst/>
          </a:prstGeom>
          <a:noFill/>
        </p:spPr>
        <p:txBody>
          <a:bodyPr wrap="square" rtlCol="0">
            <a:spAutoFit/>
          </a:bodyPr>
          <a:lstStyle/>
          <a:p>
            <a:pPr algn="just">
              <a:lnSpc>
                <a:spcPct val="150000"/>
              </a:lnSpc>
            </a:pPr>
            <a:r>
              <a:rPr lang="en-US" sz="4200" dirty="0" err="1" smtClean="0">
                <a:latin typeface="Arial" panose="020B0604020202020204" pitchFamily="34" charset="0"/>
                <a:cs typeface="Arial" panose="020B0604020202020204" pitchFamily="34" charset="0"/>
              </a:rPr>
              <a:t>Ông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quạ</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thông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thái</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dạy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Toán</a:t>
            </a:r>
            <a:r>
              <a:rPr lang="en-US" sz="4200" dirty="0" smtClean="0">
                <a:latin typeface="Arial" panose="020B0604020202020204" pitchFamily="34" charset="0"/>
                <a:cs typeface="Arial" panose="020B0604020202020204" pitchFamily="34" charset="0"/>
              </a:rPr>
              <a:t>    Bọn </a:t>
            </a:r>
            <a:r>
              <a:rPr lang="en-US" sz="4200" dirty="0" err="1" smtClean="0">
                <a:latin typeface="Arial" panose="020B0604020202020204" pitchFamily="34" charset="0"/>
                <a:cs typeface="Arial" panose="020B0604020202020204" pitchFamily="34" charset="0"/>
              </a:rPr>
              <a:t>trẻ</a:t>
            </a:r>
            <a:r>
              <a:rPr lang="en-US" sz="4200" dirty="0" smtClean="0">
                <a:latin typeface="Arial" panose="020B0604020202020204" pitchFamily="34" charset="0"/>
                <a:cs typeface="Arial" panose="020B0604020202020204" pitchFamily="34" charset="0"/>
              </a:rPr>
              <a:t> cả </a:t>
            </a:r>
            <a:r>
              <a:rPr lang="en-US" sz="4200" dirty="0" err="1" smtClean="0">
                <a:latin typeface="Arial" panose="020B0604020202020204" pitchFamily="34" charset="0"/>
                <a:cs typeface="Arial" panose="020B0604020202020204" pitchFamily="34" charset="0"/>
              </a:rPr>
              <a:t>xóm</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đều</a:t>
            </a:r>
            <a:r>
              <a:rPr lang="en-US" sz="4200" dirty="0" smtClean="0">
                <a:latin typeface="Arial" panose="020B0604020202020204" pitchFamily="34" charset="0"/>
                <a:cs typeface="Arial" panose="020B0604020202020204" pitchFamily="34" charset="0"/>
              </a:rPr>
              <a:t> thích học </a:t>
            </a:r>
            <a:r>
              <a:rPr lang="en-US" sz="4200" dirty="0" err="1" smtClean="0">
                <a:latin typeface="Arial" panose="020B0604020202020204" pitchFamily="34" charset="0"/>
                <a:cs typeface="Arial" panose="020B0604020202020204" pitchFamily="34" charset="0"/>
              </a:rPr>
              <a:t>ông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Chúng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kháo</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nhau</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Thầy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dạy</a:t>
            </a:r>
            <a:r>
              <a:rPr lang="en-US" sz="4200" dirty="0" smtClean="0">
                <a:latin typeface="Arial" panose="020B0604020202020204" pitchFamily="34" charset="0"/>
                <a:cs typeface="Arial" panose="020B0604020202020204" pitchFamily="34" charset="0"/>
              </a:rPr>
              <a:t> hay </a:t>
            </a:r>
            <a:r>
              <a:rPr lang="en-US" sz="4200" dirty="0" err="1" smtClean="0">
                <a:latin typeface="Arial" panose="020B0604020202020204" pitchFamily="34" charset="0"/>
                <a:cs typeface="Arial" panose="020B0604020202020204" pitchFamily="34" charset="0"/>
              </a:rPr>
              <a:t>tuyệt</a:t>
            </a:r>
            <a:r>
              <a:rPr lang="en-US" sz="4200" dirty="0" smtClean="0">
                <a:latin typeface="Arial" panose="020B0604020202020204" pitchFamily="34" charset="0"/>
                <a:cs typeface="Arial" panose="020B0604020202020204" pitchFamily="34" charset="0"/>
              </a:rPr>
              <a:t>    ”. Vì </a:t>
            </a:r>
            <a:r>
              <a:rPr lang="en-US" sz="4200" dirty="0" err="1" smtClean="0">
                <a:latin typeface="Arial" panose="020B0604020202020204" pitchFamily="34" charset="0"/>
                <a:cs typeface="Arial" panose="020B0604020202020204" pitchFamily="34" charset="0"/>
              </a:rPr>
              <a:t>sao</a:t>
            </a:r>
            <a:r>
              <a:rPr lang="en-US" sz="4200" dirty="0" smtClean="0">
                <a:latin typeface="Arial" panose="020B0604020202020204" pitchFamily="34" charset="0"/>
                <a:cs typeface="Arial" panose="020B0604020202020204" pitchFamily="34" charset="0"/>
              </a:rPr>
              <a:t> vậy     </a:t>
            </a:r>
            <a:r>
              <a:rPr lang="en-US" sz="4200" dirty="0" err="1" smtClean="0">
                <a:latin typeface="Arial" panose="020B0604020202020204" pitchFamily="34" charset="0"/>
                <a:cs typeface="Arial" panose="020B0604020202020204" pitchFamily="34" charset="0"/>
              </a:rPr>
              <a:t>Rất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đơn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giản</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Thầy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dạy</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cộng</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trừ</a:t>
            </a:r>
            <a:r>
              <a:rPr lang="en-US" sz="4200" dirty="0" smtClean="0">
                <a:latin typeface="Arial" panose="020B0604020202020204" pitchFamily="34" charset="0"/>
                <a:cs typeface="Arial" panose="020B0604020202020204" pitchFamily="34" charset="0"/>
              </a:rPr>
              <a:t> bằng các thứ </a:t>
            </a:r>
            <a:r>
              <a:rPr lang="en-US" sz="4200" dirty="0" err="1" smtClean="0">
                <a:latin typeface="Arial" panose="020B0604020202020204" pitchFamily="34" charset="0"/>
                <a:cs typeface="Arial" panose="020B0604020202020204" pitchFamily="34" charset="0"/>
              </a:rPr>
              <a:t>hạt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Trì</a:t>
            </a:r>
            <a:r>
              <a:rPr lang="en-US" sz="4200" dirty="0" smtClean="0">
                <a:latin typeface="Arial" panose="020B0604020202020204" pitchFamily="34" charset="0"/>
                <a:cs typeface="Arial" panose="020B0604020202020204" pitchFamily="34" charset="0"/>
              </a:rPr>
              <a:t> nào làm đúng thì </a:t>
            </a:r>
            <a:r>
              <a:rPr lang="en-US" sz="4200" dirty="0" err="1" smtClean="0">
                <a:latin typeface="Arial" panose="020B0604020202020204" pitchFamily="34" charset="0"/>
                <a:cs typeface="Arial" panose="020B0604020202020204" pitchFamily="34" charset="0"/>
              </a:rPr>
              <a:t>được</a:t>
            </a:r>
            <a:r>
              <a:rPr lang="en-US" sz="4200" dirty="0" smtClean="0">
                <a:latin typeface="Arial" panose="020B0604020202020204" pitchFamily="34" charset="0"/>
                <a:cs typeface="Arial" panose="020B0604020202020204" pitchFamily="34" charset="0"/>
              </a:rPr>
              <a:t> ăn </a:t>
            </a:r>
            <a:r>
              <a:rPr lang="en-US" sz="4200" dirty="0" err="1" smtClean="0">
                <a:latin typeface="Arial" panose="020B0604020202020204" pitchFamily="34" charset="0"/>
                <a:cs typeface="Arial" panose="020B0604020202020204" pitchFamily="34" charset="0"/>
              </a:rPr>
              <a:t>số</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hạt</a:t>
            </a:r>
            <a:r>
              <a:rPr lang="en-US" sz="4200" dirty="0" smtClean="0">
                <a:latin typeface="Arial" panose="020B0604020202020204" pitchFamily="34" charset="0"/>
                <a:cs typeface="Arial" panose="020B0604020202020204" pitchFamily="34" charset="0"/>
              </a:rPr>
              <a:t> </a:t>
            </a:r>
            <a:r>
              <a:rPr lang="en-US" sz="4200" dirty="0" err="1" smtClean="0">
                <a:latin typeface="Arial" panose="020B0604020202020204" pitchFamily="34" charset="0"/>
                <a:cs typeface="Arial" panose="020B0604020202020204" pitchFamily="34" charset="0"/>
              </a:rPr>
              <a:t>đó</a:t>
            </a:r>
            <a:r>
              <a:rPr lang="en-US" sz="4200" dirty="0" smtClean="0">
                <a:latin typeface="Arial" panose="020B0604020202020204" pitchFamily="34" charset="0"/>
                <a:cs typeface="Arial" panose="020B0604020202020204" pitchFamily="34" charset="0"/>
              </a:rPr>
              <a:t>.</a:t>
            </a:r>
            <a:endParaRPr lang="en-US" sz="4200" dirty="0">
              <a:latin typeface="Arial" panose="020B0604020202020204" pitchFamily="34" charset="0"/>
              <a:cs typeface="Arial" panose="020B0604020202020204" pitchFamily="34" charset="0"/>
            </a:endParaRPr>
          </a:p>
        </p:txBody>
      </p:sp>
      <p:sp>
        <p:nvSpPr>
          <p:cNvPr id="14" name="Rectangle 13"/>
          <p:cNvSpPr/>
          <p:nvPr/>
        </p:nvSpPr>
        <p:spPr>
          <a:xfrm>
            <a:off x="9982200" y="34671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15" name="Rectangle 14"/>
          <p:cNvSpPr/>
          <p:nvPr/>
        </p:nvSpPr>
        <p:spPr>
          <a:xfrm>
            <a:off x="14935200" y="4429298"/>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16" name="Rectangle 15"/>
          <p:cNvSpPr/>
          <p:nvPr/>
        </p:nvSpPr>
        <p:spPr>
          <a:xfrm>
            <a:off x="4953000" y="53721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17" name="Rectangle 16"/>
          <p:cNvSpPr/>
          <p:nvPr/>
        </p:nvSpPr>
        <p:spPr>
          <a:xfrm>
            <a:off x="3886200" y="63627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18" name="Rectangle 17"/>
          <p:cNvSpPr/>
          <p:nvPr/>
        </p:nvSpPr>
        <p:spPr>
          <a:xfrm>
            <a:off x="9982200" y="34671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a:solidFill>
                  <a:srgbClr val="FF0000"/>
                </a:solidFill>
                <a:latin typeface="Arial" panose="020B0604020202020204" pitchFamily="34" charset="0"/>
                <a:cs typeface="Arial" panose="020B0604020202020204" pitchFamily="34" charset="0"/>
              </a:rPr>
              <a:t>.</a:t>
            </a: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19" name="Rectangle 18"/>
          <p:cNvSpPr/>
          <p:nvPr/>
        </p:nvSpPr>
        <p:spPr>
          <a:xfrm>
            <a:off x="14933921" y="4429298"/>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rgbClr val="FF0000"/>
                </a:solidFill>
                <a:latin typeface="Arial" panose="020B0604020202020204" pitchFamily="34" charset="0"/>
                <a:cs typeface="Arial" panose="020B0604020202020204" pitchFamily="34" charset="0"/>
              </a:rPr>
              <a:t>!</a:t>
            </a: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20" name="Rectangle 19"/>
          <p:cNvSpPr/>
          <p:nvPr/>
        </p:nvSpPr>
        <p:spPr>
          <a:xfrm>
            <a:off x="4953000" y="53721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smtClean="0">
                <a:solidFill>
                  <a:srgbClr val="FF0000"/>
                </a:solidFill>
                <a:latin typeface="Arial" panose="020B0604020202020204" pitchFamily="34" charset="0"/>
                <a:cs typeface="Arial" panose="020B0604020202020204" pitchFamily="34" charset="0"/>
              </a:rPr>
              <a:t>?</a:t>
            </a: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
        <p:nvSpPr>
          <p:cNvPr id="21" name="Rectangle 20"/>
          <p:cNvSpPr/>
          <p:nvPr/>
        </p:nvSpPr>
        <p:spPr>
          <a:xfrm>
            <a:off x="3886200" y="6362700"/>
            <a:ext cx="533400" cy="512016"/>
          </a:xfrm>
          <a:prstGeom prst="rect">
            <a:avLst/>
          </a:prstGeom>
          <a:solidFill>
            <a:schemeClr val="accent3">
              <a:lumMod val="40000"/>
              <a:lumOff val="60000"/>
            </a:schemeClr>
          </a:solidFill>
          <a:ln w="5715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200" b="1" dirty="0">
                <a:solidFill>
                  <a:srgbClr val="FF0000"/>
                </a:solidFill>
                <a:latin typeface="Arial" panose="020B0604020202020204" pitchFamily="34" charset="0"/>
                <a:cs typeface="Arial" panose="020B0604020202020204" pitchFamily="34" charset="0"/>
              </a:rPr>
              <a:t>.</a:t>
            </a:r>
            <a:r>
              <a:rPr lang="en-US" sz="4200" b="1" dirty="0" smtClean="0">
                <a:solidFill>
                  <a:schemeClr val="tx1"/>
                </a:solidFill>
                <a:latin typeface="Arial" panose="020B0604020202020204" pitchFamily="34" charset="0"/>
                <a:cs typeface="Arial" panose="020B0604020202020204" pitchFamily="34" charset="0"/>
              </a:rPr>
              <a:t> </a:t>
            </a:r>
            <a:endParaRPr lang="en-US" sz="4200" b="1" dirty="0">
              <a:solidFill>
                <a:schemeClr val="tx1"/>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randombar(horizont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barn(inVertical)">
                                      <p:cBhvr>
                                        <p:cTn id="36" dur="500"/>
                                        <p:tgtEl>
                                          <p:spTgt spid="20"/>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animBg="1"/>
      <p:bldP spid="16" grpId="0" animBg="1"/>
      <p:bldP spid="17" grpId="0" animBg="1"/>
      <p:bldP spid="18" grpId="0" animBg="1"/>
      <p:bldP spid="19" grpId="0" animBg="1"/>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13411200" y="876300"/>
            <a:ext cx="4092474" cy="2828923"/>
          </a:xfrm>
          <a:prstGeom prst="rect">
            <a:avLst/>
          </a:prstGeom>
        </p:spPr>
      </p:pic>
      <p:sp>
        <p:nvSpPr>
          <p:cNvPr id="4" name="TextBox 4"/>
          <p:cNvSpPr txBox="1"/>
          <p:nvPr/>
        </p:nvSpPr>
        <p:spPr>
          <a:xfrm>
            <a:off x="2971800" y="1677708"/>
            <a:ext cx="12310370" cy="984885"/>
          </a:xfrm>
          <a:prstGeom prst="rect">
            <a:avLst/>
          </a:prstGeom>
        </p:spPr>
        <p:txBody>
          <a:bodyPr lIns="0" tIns="0" rIns="0" bIns="0" rtlCol="0" anchor="t">
            <a:spAutoFit/>
          </a:bodyPr>
          <a:lstStyle/>
          <a:p>
            <a:pPr marL="0" lvl="0" indent="0" algn="ctr">
              <a:spcBef>
                <a:spcPct val="0"/>
              </a:spcBef>
            </a:pPr>
            <a:r>
              <a:rPr lang="en-US" sz="6400" b="1" dirty="0" smtClean="0">
                <a:solidFill>
                  <a:srgbClr val="000000"/>
                </a:solidFill>
                <a:latin typeface="Arial" panose="020B0604020202020204" pitchFamily="34" charset="0"/>
                <a:cs typeface="Arial" panose="020B0604020202020204" pitchFamily="34" charset="0"/>
              </a:rPr>
              <a:t>CỦNG CỐ, DẶN DÒ</a:t>
            </a:r>
            <a:endParaRPr lang="en-US" sz="6400" b="1" dirty="0">
              <a:solidFill>
                <a:srgbClr val="000000"/>
              </a:solidFill>
              <a:latin typeface="Arial" panose="020B0604020202020204" pitchFamily="34" charset="0"/>
              <a:cs typeface="Arial" panose="020B0604020202020204" pitchFamily="34" charset="0"/>
            </a:endParaRPr>
          </a:p>
        </p:txBody>
      </p:sp>
      <p:pic>
        <p:nvPicPr>
          <p:cNvPr id="7" name="Picture 7"/>
          <p:cNvPicPr>
            <a:picLocks noChangeAspect="1"/>
          </p:cNvPicPr>
          <p:nvPr/>
        </p:nvPicPr>
        <p:blipFill>
          <a:blip r:embed="rId3"/>
          <a:srcRect/>
          <a:stretch>
            <a:fillRect/>
          </a:stretch>
        </p:blipFill>
        <p:spPr>
          <a:xfrm rot="5400000">
            <a:off x="-560560" y="5987260"/>
            <a:ext cx="5977290" cy="5999789"/>
          </a:xfrm>
          <a:prstGeom prst="rect">
            <a:avLst/>
          </a:prstGeom>
        </p:spPr>
      </p:pic>
      <p:pic>
        <p:nvPicPr>
          <p:cNvPr id="8" name="Picture 8"/>
          <p:cNvPicPr>
            <a:picLocks noChangeAspect="1"/>
          </p:cNvPicPr>
          <p:nvPr/>
        </p:nvPicPr>
        <p:blipFill>
          <a:blip r:embed="rId4"/>
          <a:srcRect/>
          <a:stretch>
            <a:fillRect/>
          </a:stretch>
        </p:blipFill>
        <p:spPr>
          <a:xfrm>
            <a:off x="15697200" y="495300"/>
            <a:ext cx="1993899" cy="2143978"/>
          </a:xfrm>
          <a:prstGeom prst="rect">
            <a:avLst/>
          </a:prstGeom>
        </p:spPr>
      </p:pic>
      <p:pic>
        <p:nvPicPr>
          <p:cNvPr id="9" name="Picture 8"/>
          <p:cNvPicPr>
            <a:picLocks noChangeAspect="1"/>
          </p:cNvPicPr>
          <p:nvPr/>
        </p:nvPicPr>
        <p:blipFill>
          <a:blip r:embed="rId5"/>
          <a:srcRect/>
          <a:stretch>
            <a:fillRect/>
          </a:stretch>
        </p:blipFill>
        <p:spPr>
          <a:xfrm rot="-5400000">
            <a:off x="-184740" y="233162"/>
            <a:ext cx="2677407" cy="32016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3D50F"/>
        </a:solidFill>
        <a:effectLst/>
      </p:bgPr>
    </p:bg>
    <p:spTree>
      <p:nvGrpSpPr>
        <p:cNvPr id="1" name=""/>
        <p:cNvGrpSpPr/>
        <p:nvPr/>
      </p:nvGrpSpPr>
      <p:grpSpPr>
        <a:xfrm>
          <a:off x="0" y="0"/>
          <a:ext cx="0" cy="0"/>
          <a:chOff x="0" y="0"/>
          <a:chExt cx="0" cy="0"/>
        </a:xfrm>
      </p:grpSpPr>
      <p:grpSp>
        <p:nvGrpSpPr>
          <p:cNvPr id="2" name="Group 2"/>
          <p:cNvGrpSpPr/>
          <p:nvPr/>
        </p:nvGrpSpPr>
        <p:grpSpPr>
          <a:xfrm>
            <a:off x="2286000" y="2857500"/>
            <a:ext cx="13957705" cy="4814565"/>
            <a:chOff x="-1016057" y="624280"/>
            <a:chExt cx="18610273" cy="6419420"/>
          </a:xfrm>
        </p:grpSpPr>
        <p:sp>
          <p:nvSpPr>
            <p:cNvPr id="3" name="TextBox 3"/>
            <p:cNvSpPr txBox="1"/>
            <p:nvPr/>
          </p:nvSpPr>
          <p:spPr>
            <a:xfrm>
              <a:off x="-1016057" y="624280"/>
              <a:ext cx="18610273" cy="4158232"/>
            </a:xfrm>
            <a:prstGeom prst="rect">
              <a:avLst/>
            </a:prstGeom>
          </p:spPr>
          <p:txBody>
            <a:bodyPr wrap="square" lIns="0" tIns="0" rIns="0" bIns="0" rtlCol="0" anchor="t">
              <a:spAutoFit/>
            </a:bodyPr>
            <a:lstStyle/>
            <a:p>
              <a:pPr algn="ctr">
                <a:lnSpc>
                  <a:spcPct val="150000"/>
                </a:lnSpc>
              </a:pPr>
              <a:r>
                <a:rPr lang="en-US" sz="7200" b="1" dirty="0" smtClean="0">
                  <a:solidFill>
                    <a:srgbClr val="000000"/>
                  </a:solidFill>
                  <a:latin typeface="Arial" panose="020B0604020202020204" pitchFamily="34" charset="0"/>
                  <a:cs typeface="Arial" panose="020B0604020202020204" pitchFamily="34" charset="0"/>
                </a:rPr>
                <a:t>HẸN GẶP LẠI CÁC EM</a:t>
              </a:r>
            </a:p>
            <a:p>
              <a:pPr algn="ctr">
                <a:lnSpc>
                  <a:spcPct val="150000"/>
                </a:lnSpc>
              </a:pPr>
              <a:r>
                <a:rPr lang="en-US" sz="7200" b="1" dirty="0" smtClean="0">
                  <a:solidFill>
                    <a:srgbClr val="000000"/>
                  </a:solidFill>
                  <a:latin typeface="Arial" panose="020B0604020202020204" pitchFamily="34" charset="0"/>
                  <a:cs typeface="Arial" panose="020B0604020202020204" pitchFamily="34" charset="0"/>
                </a:rPr>
                <a:t> TRONG BÀI HỌC SAU!</a:t>
              </a:r>
              <a:endParaRPr lang="en-US" sz="7200" b="1" dirty="0">
                <a:solidFill>
                  <a:srgbClr val="000000"/>
                </a:solidFill>
                <a:latin typeface="Arial" panose="020B0604020202020204" pitchFamily="34" charset="0"/>
                <a:cs typeface="Arial" panose="020B0604020202020204" pitchFamily="34" charset="0"/>
              </a:endParaRPr>
            </a:p>
          </p:txBody>
        </p:sp>
        <p:pic>
          <p:nvPicPr>
            <p:cNvPr id="5" name="Picture 5"/>
            <p:cNvPicPr>
              <a:picLocks noChangeAspect="1"/>
            </p:cNvPicPr>
            <p:nvPr/>
          </p:nvPicPr>
          <p:blipFill>
            <a:blip r:embed="rId2"/>
            <a:srcRect/>
            <a:stretch>
              <a:fillRect/>
            </a:stretch>
          </p:blipFill>
          <p:spPr>
            <a:xfrm>
              <a:off x="5808671" y="5704280"/>
              <a:ext cx="4960815" cy="1339420"/>
            </a:xfrm>
            <a:prstGeom prst="rect">
              <a:avLst/>
            </a:prstGeom>
          </p:spPr>
        </p:pic>
      </p:grpSp>
      <p:pic>
        <p:nvPicPr>
          <p:cNvPr id="6" name="Picture 6"/>
          <p:cNvPicPr>
            <a:picLocks noChangeAspect="1"/>
          </p:cNvPicPr>
          <p:nvPr/>
        </p:nvPicPr>
        <p:blipFill>
          <a:blip r:embed="rId3"/>
          <a:srcRect/>
          <a:stretch>
            <a:fillRect/>
          </a:stretch>
        </p:blipFill>
        <p:spPr>
          <a:xfrm rot="-5784786">
            <a:off x="-830359" y="-1339706"/>
            <a:ext cx="5591804" cy="5612853"/>
          </a:xfrm>
          <a:prstGeom prst="rect">
            <a:avLst/>
          </a:prstGeom>
        </p:spPr>
      </p:pic>
      <p:pic>
        <p:nvPicPr>
          <p:cNvPr id="7" name="Picture 7"/>
          <p:cNvPicPr>
            <a:picLocks noChangeAspect="1"/>
          </p:cNvPicPr>
          <p:nvPr/>
        </p:nvPicPr>
        <p:blipFill>
          <a:blip r:embed="rId3"/>
          <a:srcRect/>
          <a:stretch>
            <a:fillRect/>
          </a:stretch>
        </p:blipFill>
        <p:spPr>
          <a:xfrm rot="5400000">
            <a:off x="13192988" y="6451874"/>
            <a:ext cx="5591804" cy="5612853"/>
          </a:xfrm>
          <a:prstGeom prst="rect">
            <a:avLst/>
          </a:prstGeom>
        </p:spPr>
      </p:pic>
    </p:spTree>
    <p:extLst>
      <p:ext uri="{BB962C8B-B14F-4D97-AF65-F5344CB8AC3E}">
        <p14:creationId xmlns:p14="http://schemas.microsoft.com/office/powerpoint/2010/main" val="3259914304"/>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grpSp>
        <p:nvGrpSpPr>
          <p:cNvPr id="2" name="Group 2"/>
          <p:cNvGrpSpPr/>
          <p:nvPr/>
        </p:nvGrpSpPr>
        <p:grpSpPr>
          <a:xfrm>
            <a:off x="2476821" y="1428269"/>
            <a:ext cx="13030200" cy="5615843"/>
            <a:chOff x="-1472772" y="-3656892"/>
            <a:chExt cx="17373601" cy="7487791"/>
          </a:xfrm>
        </p:grpSpPr>
        <p:pic>
          <p:nvPicPr>
            <p:cNvPr id="3" name="Picture 3"/>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112479">
              <a:off x="3285941" y="-3656892"/>
              <a:ext cx="7762155" cy="2251025"/>
            </a:xfrm>
            <a:prstGeom prst="rect">
              <a:avLst/>
            </a:prstGeom>
          </p:spPr>
        </p:pic>
        <p:sp>
          <p:nvSpPr>
            <p:cNvPr id="4" name="TextBox 4"/>
            <p:cNvSpPr txBox="1"/>
            <p:nvPr/>
          </p:nvSpPr>
          <p:spPr>
            <a:xfrm>
              <a:off x="-1472772" y="1145719"/>
              <a:ext cx="17373601" cy="2685180"/>
            </a:xfrm>
            <a:prstGeom prst="rect">
              <a:avLst/>
            </a:prstGeom>
          </p:spPr>
          <p:txBody>
            <a:bodyPr wrap="square" lIns="0" tIns="0" rIns="0" bIns="0" rtlCol="0" anchor="t">
              <a:spAutoFit/>
            </a:bodyPr>
            <a:lstStyle/>
            <a:p>
              <a:pPr algn="ctr">
                <a:lnSpc>
                  <a:spcPts val="17600"/>
                </a:lnSpc>
              </a:pPr>
              <a:r>
                <a:rPr lang="en-US" sz="11000" b="1" dirty="0" smtClean="0">
                  <a:solidFill>
                    <a:srgbClr val="000000"/>
                  </a:solidFill>
                  <a:latin typeface="Arial" panose="020B0604020202020204" pitchFamily="34" charset="0"/>
                  <a:cs typeface="Arial" panose="020B0604020202020204" pitchFamily="34" charset="0"/>
                </a:rPr>
                <a:t>ÔN TẬP CUỐI NĂM</a:t>
              </a:r>
              <a:endParaRPr lang="en-US" sz="11000" b="1" dirty="0">
                <a:solidFill>
                  <a:srgbClr val="000000"/>
                </a:solidFill>
                <a:latin typeface="Arial" panose="020B0604020202020204" pitchFamily="34" charset="0"/>
                <a:cs typeface="Arial" panose="020B0604020202020204" pitchFamily="34" charset="0"/>
              </a:endParaRPr>
            </a:p>
          </p:txBody>
        </p:sp>
        <p:sp>
          <p:nvSpPr>
            <p:cNvPr id="5" name="TextBox 5"/>
            <p:cNvSpPr txBox="1"/>
            <p:nvPr/>
          </p:nvSpPr>
          <p:spPr>
            <a:xfrm>
              <a:off x="3885346" y="-2745481"/>
              <a:ext cx="6563347" cy="908625"/>
            </a:xfrm>
            <a:prstGeom prst="rect">
              <a:avLst/>
            </a:prstGeom>
          </p:spPr>
          <p:txBody>
            <a:bodyPr lIns="0" tIns="0" rIns="0" bIns="0" rtlCol="0" anchor="t">
              <a:spAutoFit/>
            </a:bodyPr>
            <a:lstStyle/>
            <a:p>
              <a:pPr algn="ctr">
                <a:lnSpc>
                  <a:spcPts val="4900"/>
                </a:lnSpc>
              </a:pPr>
              <a:r>
                <a:rPr lang="en-US" sz="7200" spc="70" dirty="0" smtClean="0">
                  <a:solidFill>
                    <a:srgbClr val="000000"/>
                  </a:solidFill>
                  <a:latin typeface="Arial" panose="020B0604020202020204" pitchFamily="34" charset="0"/>
                  <a:cs typeface="Arial" panose="020B0604020202020204" pitchFamily="34" charset="0"/>
                </a:rPr>
                <a:t>BÀI 35</a:t>
              </a:r>
              <a:endParaRPr lang="en-US" sz="7200" spc="70" dirty="0">
                <a:solidFill>
                  <a:srgbClr val="000000"/>
                </a:solidFill>
                <a:latin typeface="Arial" panose="020B0604020202020204" pitchFamily="34" charset="0"/>
                <a:cs typeface="Arial" panose="020B0604020202020204" pitchFamily="34" charset="0"/>
              </a:endParaRPr>
            </a:p>
          </p:txBody>
        </p:sp>
      </p:grpSp>
      <p:pic>
        <p:nvPicPr>
          <p:cNvPr id="7" name="Picture 7"/>
          <p:cNvPicPr>
            <a:picLocks noChangeAspect="1"/>
          </p:cNvPicPr>
          <p:nvPr/>
        </p:nvPicPr>
        <p:blipFill>
          <a:blip r:embed="rId4"/>
          <a:srcRect/>
          <a:stretch>
            <a:fillRect/>
          </a:stretch>
        </p:blipFill>
        <p:spPr>
          <a:xfrm rot="497591">
            <a:off x="9888081" y="-584513"/>
            <a:ext cx="9332791" cy="2519853"/>
          </a:xfrm>
          <a:prstGeom prst="rect">
            <a:avLst/>
          </a:prstGeom>
        </p:spPr>
      </p:pic>
      <p:pic>
        <p:nvPicPr>
          <p:cNvPr id="8" name="Picture 8"/>
          <p:cNvPicPr>
            <a:picLocks noChangeAspect="1"/>
          </p:cNvPicPr>
          <p:nvPr/>
        </p:nvPicPr>
        <p:blipFill>
          <a:blip r:embed="rId5"/>
          <a:srcRect/>
          <a:stretch>
            <a:fillRect/>
          </a:stretch>
        </p:blipFill>
        <p:spPr>
          <a:xfrm rot="1081484">
            <a:off x="15681258" y="7442002"/>
            <a:ext cx="1825425" cy="1816298"/>
          </a:xfrm>
          <a:prstGeom prst="rect">
            <a:avLst/>
          </a:prstGeom>
        </p:spPr>
      </p:pic>
      <p:pic>
        <p:nvPicPr>
          <p:cNvPr id="9" name="Picture 9"/>
          <p:cNvPicPr>
            <a:picLocks noChangeAspect="1"/>
          </p:cNvPicPr>
          <p:nvPr/>
        </p:nvPicPr>
        <p:blipFill>
          <a:blip r:embed="rId6"/>
          <a:srcRect/>
          <a:stretch>
            <a:fillRect/>
          </a:stretch>
        </p:blipFill>
        <p:spPr>
          <a:xfrm rot="586689">
            <a:off x="1151596" y="1018545"/>
            <a:ext cx="1591329" cy="1583372"/>
          </a:xfrm>
          <a:prstGeom prst="rect">
            <a:avLst/>
          </a:prstGeom>
        </p:spPr>
      </p:pic>
      <p:sp>
        <p:nvSpPr>
          <p:cNvPr id="10" name="TextBox 5"/>
          <p:cNvSpPr txBox="1"/>
          <p:nvPr/>
        </p:nvSpPr>
        <p:spPr>
          <a:xfrm>
            <a:off x="6530666" y="4065850"/>
            <a:ext cx="4922510" cy="681469"/>
          </a:xfrm>
          <a:prstGeom prst="rect">
            <a:avLst/>
          </a:prstGeom>
        </p:spPr>
        <p:txBody>
          <a:bodyPr lIns="0" tIns="0" rIns="0" bIns="0" rtlCol="0" anchor="t">
            <a:spAutoFit/>
          </a:bodyPr>
          <a:lstStyle/>
          <a:p>
            <a:pPr algn="ctr">
              <a:lnSpc>
                <a:spcPts val="4900"/>
              </a:lnSpc>
            </a:pPr>
            <a:r>
              <a:rPr lang="en-US" sz="6400" b="1" i="1" spc="70" dirty="0" err="1" smtClean="0">
                <a:solidFill>
                  <a:srgbClr val="000000"/>
                </a:solidFill>
                <a:latin typeface="Arial" panose="020B0604020202020204" pitchFamily="34" charset="0"/>
                <a:cs typeface="Arial" panose="020B0604020202020204" pitchFamily="34" charset="0"/>
              </a:rPr>
              <a:t>Tiết</a:t>
            </a:r>
            <a:r>
              <a:rPr lang="en-US" sz="6400" b="1" i="1" spc="70" dirty="0" smtClean="0">
                <a:solidFill>
                  <a:srgbClr val="000000"/>
                </a:solidFill>
                <a:latin typeface="Arial" panose="020B0604020202020204" pitchFamily="34" charset="0"/>
                <a:cs typeface="Arial" panose="020B0604020202020204" pitchFamily="34" charset="0"/>
              </a:rPr>
              <a:t> 5,6</a:t>
            </a:r>
            <a:endParaRPr lang="en-US" sz="6400" b="1" i="1" spc="70" dirty="0">
              <a:solidFill>
                <a:srgbClr val="000000"/>
              </a:solidFill>
              <a:latin typeface="Arial" panose="020B0604020202020204" pitchFamily="34" charset="0"/>
              <a:cs typeface="Arial" panose="020B0604020202020204" pitchFamily="34" charset="0"/>
            </a:endParaRPr>
          </a:p>
        </p:txBody>
      </p:sp>
      <p:pic>
        <p:nvPicPr>
          <p:cNvPr id="11" name="Picture 7"/>
          <p:cNvPicPr>
            <a:picLocks noChangeAspect="1"/>
          </p:cNvPicPr>
          <p:nvPr/>
        </p:nvPicPr>
        <p:blipFill>
          <a:blip r:embed="rId7"/>
          <a:srcRect/>
          <a:stretch>
            <a:fillRect/>
          </a:stretch>
        </p:blipFill>
        <p:spPr>
          <a:xfrm rot="285788">
            <a:off x="-180230" y="6966087"/>
            <a:ext cx="3118336" cy="31300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3" name="TextBox 3"/>
          <p:cNvSpPr txBox="1"/>
          <p:nvPr/>
        </p:nvSpPr>
        <p:spPr>
          <a:xfrm>
            <a:off x="3124200" y="693190"/>
            <a:ext cx="12351600" cy="1101905"/>
          </a:xfrm>
          <a:prstGeom prst="rect">
            <a:avLst/>
          </a:prstGeom>
        </p:spPr>
        <p:txBody>
          <a:bodyPr lIns="0" tIns="0" rIns="0" bIns="0" rtlCol="0" anchor="t">
            <a:spAutoFit/>
          </a:bodyPr>
          <a:lstStyle/>
          <a:p>
            <a:pPr algn="ctr">
              <a:lnSpc>
                <a:spcPts val="10000"/>
              </a:lnSpc>
            </a:pPr>
            <a:r>
              <a:rPr lang="en-US" sz="4800" b="1" i="1" dirty="0" smtClean="0">
                <a:solidFill>
                  <a:srgbClr val="000000"/>
                </a:solidFill>
                <a:latin typeface="Arial" panose="020B0604020202020204" pitchFamily="34" charset="0"/>
                <a:cs typeface="Arial" panose="020B0604020202020204" pitchFamily="34" charset="0"/>
              </a:rPr>
              <a:t>1. Nghe, kể lại </a:t>
            </a:r>
            <a:r>
              <a:rPr lang="en-US" sz="4800" b="1" i="1" dirty="0" err="1" smtClean="0">
                <a:solidFill>
                  <a:srgbClr val="000000"/>
                </a:solidFill>
                <a:latin typeface="Arial" panose="020B0604020202020204" pitchFamily="34" charset="0"/>
                <a:cs typeface="Arial" panose="020B0604020202020204" pitchFamily="34" charset="0"/>
              </a:rPr>
              <a:t>mẩu</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chuyện</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sau</a:t>
            </a:r>
            <a:r>
              <a:rPr lang="en-US" sz="4800" b="1" i="1" dirty="0" smtClean="0">
                <a:solidFill>
                  <a:srgbClr val="000000"/>
                </a:solidFill>
                <a:latin typeface="Arial" panose="020B0604020202020204" pitchFamily="34" charset="0"/>
                <a:cs typeface="Arial" panose="020B0604020202020204" pitchFamily="34" charset="0"/>
              </a:rPr>
              <a:t>:</a:t>
            </a:r>
            <a:endParaRPr lang="en-US" sz="4800" b="1" i="1" dirty="0">
              <a:solidFill>
                <a:srgbClr val="00000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srcRect/>
          <a:stretch>
            <a:fillRect/>
          </a:stretch>
        </p:blipFill>
        <p:spPr>
          <a:xfrm rot="-5400000">
            <a:off x="-894778" y="745778"/>
            <a:ext cx="2889688" cy="3455531"/>
          </a:xfrm>
          <a:prstGeom prst="rect">
            <a:avLst/>
          </a:prstGeom>
        </p:spPr>
      </p:pic>
      <p:pic>
        <p:nvPicPr>
          <p:cNvPr id="7" name="Picture 7"/>
          <p:cNvPicPr>
            <a:picLocks noChangeAspect="1"/>
          </p:cNvPicPr>
          <p:nvPr/>
        </p:nvPicPr>
        <p:blipFill>
          <a:blip r:embed="rId3"/>
          <a:srcRect/>
          <a:stretch>
            <a:fillRect/>
          </a:stretch>
        </p:blipFill>
        <p:spPr>
          <a:xfrm rot="-533800">
            <a:off x="16072785" y="5895602"/>
            <a:ext cx="3941665" cy="3444030"/>
          </a:xfrm>
          <a:prstGeom prst="rect">
            <a:avLst/>
          </a:prstGeom>
        </p:spPr>
      </p:pic>
      <p:pic>
        <p:nvPicPr>
          <p:cNvPr id="8" name="Picture 5"/>
          <p:cNvPicPr>
            <a:picLocks noChangeAspect="1"/>
          </p:cNvPicPr>
          <p:nvPr/>
        </p:nvPicPr>
        <p:blipFill>
          <a:blip r:embed="rId4"/>
          <a:srcRect/>
          <a:stretch>
            <a:fillRect/>
          </a:stretch>
        </p:blipFill>
        <p:spPr>
          <a:xfrm>
            <a:off x="8437703" y="8801100"/>
            <a:ext cx="2181794" cy="698174"/>
          </a:xfrm>
          <a:prstGeom prst="rect">
            <a:avLst/>
          </a:prstGeom>
        </p:spPr>
      </p:pic>
      <p:sp>
        <p:nvSpPr>
          <p:cNvPr id="9" name="TextBox 8"/>
          <p:cNvSpPr txBox="1"/>
          <p:nvPr/>
        </p:nvSpPr>
        <p:spPr>
          <a:xfrm>
            <a:off x="7471200" y="2247898"/>
            <a:ext cx="4114800" cy="830997"/>
          </a:xfrm>
          <a:prstGeom prst="rect">
            <a:avLst/>
          </a:prstGeom>
          <a:noFill/>
        </p:spPr>
        <p:txBody>
          <a:bodyPr wrap="square" rtlCol="0">
            <a:spAutoFit/>
          </a:bodyPr>
          <a:lstStyle/>
          <a:p>
            <a:pPr algn="ctr"/>
            <a:r>
              <a:rPr lang="en-US" sz="4800" b="1" dirty="0" smtClean="0">
                <a:solidFill>
                  <a:srgbClr val="FF0000"/>
                </a:solidFill>
                <a:latin typeface="Arial" panose="020B0604020202020204" pitchFamily="34" charset="0"/>
                <a:cs typeface="Arial" panose="020B0604020202020204" pitchFamily="34" charset="0"/>
              </a:rPr>
              <a:t>SOI GƯƠNG</a:t>
            </a:r>
            <a:endParaRPr lang="en-US" sz="4800" b="1" dirty="0">
              <a:solidFill>
                <a:srgbClr val="FF0000"/>
              </a:solidFill>
              <a:latin typeface="Arial" panose="020B0604020202020204" pitchFamily="34" charset="0"/>
              <a:cs typeface="Arial" panose="020B0604020202020204" pitchFamily="34" charset="0"/>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600" y="3518619"/>
            <a:ext cx="14618352" cy="4948792"/>
          </a:xfrm>
          <a:prstGeom prst="rect">
            <a:avLst/>
          </a:prstGeom>
        </p:spPr>
      </p:pic>
      <p:sp>
        <p:nvSpPr>
          <p:cNvPr id="11" name="TextBox 10"/>
          <p:cNvSpPr txBox="1"/>
          <p:nvPr/>
        </p:nvSpPr>
        <p:spPr>
          <a:xfrm>
            <a:off x="11658600" y="3208604"/>
            <a:ext cx="3817200" cy="584775"/>
          </a:xfrm>
          <a:prstGeom prst="rect">
            <a:avLst/>
          </a:prstGeom>
          <a:noFill/>
        </p:spPr>
        <p:txBody>
          <a:bodyPr wrap="square" rtlCol="0">
            <a:spAutoFit/>
          </a:bodyPr>
          <a:lstStyle/>
          <a:p>
            <a:pPr algn="ctr"/>
            <a:r>
              <a:rPr lang="en-US" sz="3200" i="1" dirty="0" err="1" smtClean="0">
                <a:latin typeface="Arial" panose="020B0604020202020204" pitchFamily="34" charset="0"/>
                <a:cs typeface="Arial" panose="020B0604020202020204" pitchFamily="34" charset="0"/>
              </a:rPr>
              <a:t>Hạt</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giống</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tâm</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hồn</a:t>
            </a:r>
            <a:endParaRPr lang="en-US" sz="3200" i="1"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3" name="TextBox 3"/>
          <p:cNvSpPr txBox="1"/>
          <p:nvPr/>
        </p:nvSpPr>
        <p:spPr>
          <a:xfrm>
            <a:off x="3048000" y="212555"/>
            <a:ext cx="12351600" cy="1101905"/>
          </a:xfrm>
          <a:prstGeom prst="rect">
            <a:avLst/>
          </a:prstGeom>
        </p:spPr>
        <p:txBody>
          <a:bodyPr lIns="0" tIns="0" rIns="0" bIns="0" rtlCol="0" anchor="t">
            <a:spAutoFit/>
          </a:bodyPr>
          <a:lstStyle/>
          <a:p>
            <a:pPr algn="ctr">
              <a:lnSpc>
                <a:spcPts val="10000"/>
              </a:lnSpc>
            </a:pPr>
            <a:r>
              <a:rPr lang="en-US" sz="4800" b="1" i="1" dirty="0" smtClean="0">
                <a:solidFill>
                  <a:srgbClr val="000000"/>
                </a:solidFill>
                <a:latin typeface="Arial" panose="020B0604020202020204" pitchFamily="34" charset="0"/>
                <a:cs typeface="Arial" panose="020B0604020202020204" pitchFamily="34" charset="0"/>
              </a:rPr>
              <a:t>1. Nghe, kể lại </a:t>
            </a:r>
            <a:r>
              <a:rPr lang="en-US" sz="4800" b="1" i="1" dirty="0" err="1" smtClean="0">
                <a:solidFill>
                  <a:srgbClr val="000000"/>
                </a:solidFill>
                <a:latin typeface="Arial" panose="020B0604020202020204" pitchFamily="34" charset="0"/>
                <a:cs typeface="Arial" panose="020B0604020202020204" pitchFamily="34" charset="0"/>
              </a:rPr>
              <a:t>mẩu</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chuyện</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sau</a:t>
            </a:r>
            <a:r>
              <a:rPr lang="en-US" sz="4800" b="1" i="1" dirty="0" smtClean="0">
                <a:solidFill>
                  <a:srgbClr val="000000"/>
                </a:solidFill>
                <a:latin typeface="Arial" panose="020B0604020202020204" pitchFamily="34" charset="0"/>
                <a:cs typeface="Arial" panose="020B0604020202020204" pitchFamily="34" charset="0"/>
              </a:rPr>
              <a:t>:</a:t>
            </a:r>
            <a:endParaRPr lang="en-US" sz="4800" b="1" i="1" dirty="0">
              <a:solidFill>
                <a:srgbClr val="00000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srcRect/>
          <a:stretch>
            <a:fillRect/>
          </a:stretch>
        </p:blipFill>
        <p:spPr>
          <a:xfrm rot="-5400000">
            <a:off x="-894778" y="745778"/>
            <a:ext cx="2889688" cy="3455531"/>
          </a:xfrm>
          <a:prstGeom prst="rect">
            <a:avLst/>
          </a:prstGeom>
        </p:spPr>
      </p:pic>
      <p:pic>
        <p:nvPicPr>
          <p:cNvPr id="7" name="Picture 7"/>
          <p:cNvPicPr>
            <a:picLocks noChangeAspect="1"/>
          </p:cNvPicPr>
          <p:nvPr/>
        </p:nvPicPr>
        <p:blipFill>
          <a:blip r:embed="rId3"/>
          <a:srcRect/>
          <a:stretch>
            <a:fillRect/>
          </a:stretch>
        </p:blipFill>
        <p:spPr>
          <a:xfrm rot="-533800">
            <a:off x="16275578" y="7253875"/>
            <a:ext cx="3206872" cy="2802005"/>
          </a:xfrm>
          <a:prstGeom prst="rect">
            <a:avLst/>
          </a:prstGeom>
        </p:spPr>
      </p:pic>
      <p:pic>
        <p:nvPicPr>
          <p:cNvPr id="8" name="Picture 5"/>
          <p:cNvPicPr>
            <a:picLocks noChangeAspect="1"/>
          </p:cNvPicPr>
          <p:nvPr/>
        </p:nvPicPr>
        <p:blipFill>
          <a:blip r:embed="rId4"/>
          <a:srcRect/>
          <a:stretch>
            <a:fillRect/>
          </a:stretch>
        </p:blipFill>
        <p:spPr>
          <a:xfrm>
            <a:off x="8437703" y="9100060"/>
            <a:ext cx="2181794" cy="698174"/>
          </a:xfrm>
          <a:prstGeom prst="rect">
            <a:avLst/>
          </a:prstGeom>
        </p:spPr>
      </p:pic>
      <p:sp>
        <p:nvSpPr>
          <p:cNvPr id="9" name="TextBox 8"/>
          <p:cNvSpPr txBox="1"/>
          <p:nvPr/>
        </p:nvSpPr>
        <p:spPr>
          <a:xfrm>
            <a:off x="7471200" y="1689519"/>
            <a:ext cx="4114800" cy="830997"/>
          </a:xfrm>
          <a:prstGeom prst="rect">
            <a:avLst/>
          </a:prstGeom>
          <a:noFill/>
        </p:spPr>
        <p:txBody>
          <a:bodyPr wrap="square" rtlCol="0">
            <a:spAutoFit/>
          </a:bodyPr>
          <a:lstStyle/>
          <a:p>
            <a:pPr algn="ctr"/>
            <a:r>
              <a:rPr lang="en-US" sz="4800" b="1" dirty="0" smtClean="0">
                <a:solidFill>
                  <a:srgbClr val="FF0000"/>
                </a:solidFill>
                <a:latin typeface="Arial" panose="020B0604020202020204" pitchFamily="34" charset="0"/>
                <a:cs typeface="Arial" panose="020B0604020202020204" pitchFamily="34" charset="0"/>
              </a:rPr>
              <a:t>SOI GƯƠNG</a:t>
            </a:r>
            <a:endParaRPr lang="en-US" sz="4800" b="1" dirty="0">
              <a:solidFill>
                <a:srgbClr val="FF0000"/>
              </a:solidFill>
              <a:latin typeface="Arial" panose="020B0604020202020204" pitchFamily="34" charset="0"/>
              <a:cs typeface="Arial" panose="020B0604020202020204" pitchFamily="34" charset="0"/>
            </a:endParaRPr>
          </a:p>
        </p:txBody>
      </p:sp>
      <p:sp>
        <p:nvSpPr>
          <p:cNvPr id="2" name="Rectangle 1"/>
          <p:cNvSpPr/>
          <p:nvPr/>
        </p:nvSpPr>
        <p:spPr>
          <a:xfrm>
            <a:off x="2081850" y="2581385"/>
            <a:ext cx="14283900" cy="6088846"/>
          </a:xfrm>
          <a:prstGeom prst="rect">
            <a:avLst/>
          </a:prstGeom>
        </p:spPr>
        <p:txBody>
          <a:bodyPr wrap="square">
            <a:spAutoFit/>
          </a:bodyPr>
          <a:lstStyle/>
          <a:p>
            <a:pPr algn="just">
              <a:lnSpc>
                <a:spcPct val="150000"/>
              </a:lnSpc>
              <a:spcBef>
                <a:spcPts val="700"/>
              </a:spcBef>
              <a:spcAft>
                <a:spcPts val="700"/>
              </a:spcAft>
            </a:pP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1. Ở làng nọ có một ngôi nhà bán rất nhiều gương.</a:t>
            </a:r>
            <a:endParaRPr lang="en-US" sz="4200" dirty="0">
              <a:latin typeface="Arial" panose="020B0604020202020204" pitchFamily="34" charset="0"/>
              <a:ea typeface="Calibri" panose="020F0502020204030204" pitchFamily="34" charset="0"/>
              <a:cs typeface="Arial" panose="020B0604020202020204" pitchFamily="34" charset="0"/>
            </a:endParaRPr>
          </a:p>
          <a:p>
            <a:pPr algn="just">
              <a:lnSpc>
                <a:spcPct val="150000"/>
              </a:lnSpc>
              <a:spcBef>
                <a:spcPts val="700"/>
              </a:spcBef>
              <a:spcAft>
                <a:spcPts val="700"/>
              </a:spcAft>
            </a:pP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2. Một chú chó nhỏ tính tình vui vẻ đi vào ngôi nhà. Nó ngạc nhiên thấy có rất nhiều bạn cho vui vẻ đang nhìn nó và vẫy đuôi. Nó cười, các bạn chó cũng cười. Nó gâu gâu chào hỏi, các bạn chó kia cũng gâu gâu chào hỏi. Khi ra khỏi nhà, chú chó hớn hở nghĩ: “Nơi này thật là tuyệt vời!”.</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65514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sp>
        <p:nvSpPr>
          <p:cNvPr id="3" name="TextBox 3"/>
          <p:cNvSpPr txBox="1"/>
          <p:nvPr/>
        </p:nvSpPr>
        <p:spPr>
          <a:xfrm>
            <a:off x="3048000" y="212555"/>
            <a:ext cx="12351600" cy="1101905"/>
          </a:xfrm>
          <a:prstGeom prst="rect">
            <a:avLst/>
          </a:prstGeom>
        </p:spPr>
        <p:txBody>
          <a:bodyPr lIns="0" tIns="0" rIns="0" bIns="0" rtlCol="0" anchor="t">
            <a:spAutoFit/>
          </a:bodyPr>
          <a:lstStyle/>
          <a:p>
            <a:pPr algn="ctr">
              <a:lnSpc>
                <a:spcPts val="10000"/>
              </a:lnSpc>
            </a:pPr>
            <a:r>
              <a:rPr lang="en-US" sz="4800" b="1" i="1" dirty="0" smtClean="0">
                <a:solidFill>
                  <a:srgbClr val="000000"/>
                </a:solidFill>
                <a:latin typeface="Arial" panose="020B0604020202020204" pitchFamily="34" charset="0"/>
                <a:cs typeface="Arial" panose="020B0604020202020204" pitchFamily="34" charset="0"/>
              </a:rPr>
              <a:t>1. Nghe, kể lại </a:t>
            </a:r>
            <a:r>
              <a:rPr lang="en-US" sz="4800" b="1" i="1" dirty="0" err="1" smtClean="0">
                <a:solidFill>
                  <a:srgbClr val="000000"/>
                </a:solidFill>
                <a:latin typeface="Arial" panose="020B0604020202020204" pitchFamily="34" charset="0"/>
                <a:cs typeface="Arial" panose="020B0604020202020204" pitchFamily="34" charset="0"/>
              </a:rPr>
              <a:t>mẩu</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chuyện</a:t>
            </a:r>
            <a:r>
              <a:rPr lang="en-US" sz="4800" b="1" i="1" dirty="0" smtClean="0">
                <a:solidFill>
                  <a:srgbClr val="000000"/>
                </a:solidFill>
                <a:latin typeface="Arial" panose="020B0604020202020204" pitchFamily="34" charset="0"/>
                <a:cs typeface="Arial" panose="020B0604020202020204" pitchFamily="34" charset="0"/>
              </a:rPr>
              <a:t> </a:t>
            </a:r>
            <a:r>
              <a:rPr lang="en-US" sz="4800" b="1" i="1" dirty="0" err="1" smtClean="0">
                <a:solidFill>
                  <a:srgbClr val="000000"/>
                </a:solidFill>
                <a:latin typeface="Arial" panose="020B0604020202020204" pitchFamily="34" charset="0"/>
                <a:cs typeface="Arial" panose="020B0604020202020204" pitchFamily="34" charset="0"/>
              </a:rPr>
              <a:t>sau</a:t>
            </a:r>
            <a:r>
              <a:rPr lang="en-US" sz="4800" b="1" i="1" dirty="0" smtClean="0">
                <a:solidFill>
                  <a:srgbClr val="000000"/>
                </a:solidFill>
                <a:latin typeface="Arial" panose="020B0604020202020204" pitchFamily="34" charset="0"/>
                <a:cs typeface="Arial" panose="020B0604020202020204" pitchFamily="34" charset="0"/>
              </a:rPr>
              <a:t>:</a:t>
            </a:r>
            <a:endParaRPr lang="en-US" sz="4800" b="1" i="1" dirty="0">
              <a:solidFill>
                <a:srgbClr val="000000"/>
              </a:solidFill>
              <a:latin typeface="Arial" panose="020B0604020202020204" pitchFamily="34" charset="0"/>
              <a:cs typeface="Arial" panose="020B0604020202020204" pitchFamily="34" charset="0"/>
            </a:endParaRPr>
          </a:p>
        </p:txBody>
      </p:sp>
      <p:pic>
        <p:nvPicPr>
          <p:cNvPr id="6" name="Picture 6"/>
          <p:cNvPicPr>
            <a:picLocks noChangeAspect="1"/>
          </p:cNvPicPr>
          <p:nvPr/>
        </p:nvPicPr>
        <p:blipFill>
          <a:blip r:embed="rId2"/>
          <a:srcRect/>
          <a:stretch>
            <a:fillRect/>
          </a:stretch>
        </p:blipFill>
        <p:spPr>
          <a:xfrm rot="-5400000">
            <a:off x="-894778" y="745778"/>
            <a:ext cx="2889688" cy="3455531"/>
          </a:xfrm>
          <a:prstGeom prst="rect">
            <a:avLst/>
          </a:prstGeom>
        </p:spPr>
      </p:pic>
      <p:pic>
        <p:nvPicPr>
          <p:cNvPr id="7" name="Picture 7"/>
          <p:cNvPicPr>
            <a:picLocks noChangeAspect="1"/>
          </p:cNvPicPr>
          <p:nvPr/>
        </p:nvPicPr>
        <p:blipFill>
          <a:blip r:embed="rId3"/>
          <a:srcRect/>
          <a:stretch>
            <a:fillRect/>
          </a:stretch>
        </p:blipFill>
        <p:spPr>
          <a:xfrm rot="-533800">
            <a:off x="16275578" y="7253875"/>
            <a:ext cx="3206872" cy="2802005"/>
          </a:xfrm>
          <a:prstGeom prst="rect">
            <a:avLst/>
          </a:prstGeom>
        </p:spPr>
      </p:pic>
      <p:pic>
        <p:nvPicPr>
          <p:cNvPr id="8" name="Picture 5"/>
          <p:cNvPicPr>
            <a:picLocks noChangeAspect="1"/>
          </p:cNvPicPr>
          <p:nvPr/>
        </p:nvPicPr>
        <p:blipFill>
          <a:blip r:embed="rId4"/>
          <a:srcRect/>
          <a:stretch>
            <a:fillRect/>
          </a:stretch>
        </p:blipFill>
        <p:spPr>
          <a:xfrm>
            <a:off x="8437703" y="9100060"/>
            <a:ext cx="2181794" cy="698174"/>
          </a:xfrm>
          <a:prstGeom prst="rect">
            <a:avLst/>
          </a:prstGeom>
        </p:spPr>
      </p:pic>
      <p:sp>
        <p:nvSpPr>
          <p:cNvPr id="9" name="TextBox 8"/>
          <p:cNvSpPr txBox="1"/>
          <p:nvPr/>
        </p:nvSpPr>
        <p:spPr>
          <a:xfrm>
            <a:off x="7471200" y="1689519"/>
            <a:ext cx="4114800" cy="830997"/>
          </a:xfrm>
          <a:prstGeom prst="rect">
            <a:avLst/>
          </a:prstGeom>
          <a:noFill/>
        </p:spPr>
        <p:txBody>
          <a:bodyPr wrap="square" rtlCol="0">
            <a:spAutoFit/>
          </a:bodyPr>
          <a:lstStyle/>
          <a:p>
            <a:pPr algn="ctr"/>
            <a:r>
              <a:rPr lang="en-US" sz="4800" b="1" dirty="0" smtClean="0">
                <a:solidFill>
                  <a:srgbClr val="FF0000"/>
                </a:solidFill>
                <a:latin typeface="Arial" panose="020B0604020202020204" pitchFamily="34" charset="0"/>
                <a:cs typeface="Arial" panose="020B0604020202020204" pitchFamily="34" charset="0"/>
              </a:rPr>
              <a:t>SOI GƯƠNG</a:t>
            </a:r>
            <a:endParaRPr lang="en-US" sz="4800" b="1" dirty="0">
              <a:solidFill>
                <a:srgbClr val="FF0000"/>
              </a:solidFill>
              <a:latin typeface="Arial" panose="020B0604020202020204" pitchFamily="34" charset="0"/>
              <a:cs typeface="Arial" panose="020B0604020202020204" pitchFamily="34" charset="0"/>
            </a:endParaRPr>
          </a:p>
        </p:txBody>
      </p:sp>
      <p:sp>
        <p:nvSpPr>
          <p:cNvPr id="2" name="Rectangle 1"/>
          <p:cNvSpPr/>
          <p:nvPr/>
        </p:nvSpPr>
        <p:spPr>
          <a:xfrm>
            <a:off x="2081850" y="2581385"/>
            <a:ext cx="14283900" cy="5789534"/>
          </a:xfrm>
          <a:prstGeom prst="rect">
            <a:avLst/>
          </a:prstGeom>
        </p:spPr>
        <p:txBody>
          <a:bodyPr wrap="square">
            <a:spAutoFit/>
          </a:bodyPr>
          <a:lstStyle/>
          <a:p>
            <a:pPr algn="just">
              <a:lnSpc>
                <a:spcPct val="150000"/>
              </a:lnSpc>
              <a:spcBef>
                <a:spcPts val="700"/>
              </a:spcBef>
              <a:spcAft>
                <a:spcPts val="700"/>
              </a:spcAft>
            </a:pPr>
            <a:r>
              <a:rPr lang="vi-VN" sz="4200" dirty="0">
                <a:solidFill>
                  <a:srgbClr val="000000"/>
                </a:solidFill>
                <a:ea typeface="Calibri" panose="020F0502020204030204" pitchFamily="34" charset="0"/>
                <a:cs typeface="Arial" panose="020B0604020202020204" pitchFamily="34" charset="0"/>
              </a:rPr>
              <a:t>3. Một chú chó khác mặt mũi cau có, ủ rũ cũng đi vào ngôi nhà bán gương. Khi nhìn thấy có bao nhiêu con chó mặt mày cau có, xấu xí đang nhìn mình, chó ta sủa ầm lên, những con chó kia cũng sủa ầm lên. Con chó sợ quá, hốt hoảng chạy ra ngoài. Nó nghĩ: “Nơi này thật khủng khiếp. Ta sẽ không bao giờ đến đây nữa!”.</a:t>
            </a:r>
            <a:endParaRPr lang="en-US" sz="42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1617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6" name="Picture 6"/>
          <p:cNvPicPr>
            <a:picLocks noChangeAspect="1"/>
          </p:cNvPicPr>
          <p:nvPr/>
        </p:nvPicPr>
        <p:blipFill>
          <a:blip r:embed="rId2"/>
          <a:srcRect/>
          <a:stretch>
            <a:fillRect/>
          </a:stretch>
        </p:blipFill>
        <p:spPr>
          <a:xfrm rot="-5400000">
            <a:off x="-894778" y="745778"/>
            <a:ext cx="2889688" cy="3455531"/>
          </a:xfrm>
          <a:prstGeom prst="rect">
            <a:avLst/>
          </a:prstGeom>
        </p:spPr>
      </p:pic>
      <p:pic>
        <p:nvPicPr>
          <p:cNvPr id="7" name="Picture 7"/>
          <p:cNvPicPr>
            <a:picLocks noChangeAspect="1"/>
          </p:cNvPicPr>
          <p:nvPr/>
        </p:nvPicPr>
        <p:blipFill>
          <a:blip r:embed="rId3"/>
          <a:srcRect/>
          <a:stretch>
            <a:fillRect/>
          </a:stretch>
        </p:blipFill>
        <p:spPr>
          <a:xfrm rot="-533800">
            <a:off x="16072785" y="5895602"/>
            <a:ext cx="3941665" cy="3444030"/>
          </a:xfrm>
          <a:prstGeom prst="rect">
            <a:avLst/>
          </a:prstGeom>
        </p:spPr>
      </p:pic>
      <p:pic>
        <p:nvPicPr>
          <p:cNvPr id="8" name="Picture 5"/>
          <p:cNvPicPr>
            <a:picLocks noChangeAspect="1"/>
          </p:cNvPicPr>
          <p:nvPr/>
        </p:nvPicPr>
        <p:blipFill>
          <a:blip r:embed="rId4"/>
          <a:srcRect/>
          <a:stretch>
            <a:fillRect/>
          </a:stretch>
        </p:blipFill>
        <p:spPr>
          <a:xfrm>
            <a:off x="8348194" y="8981716"/>
            <a:ext cx="2181794" cy="698174"/>
          </a:xfrm>
          <a:prstGeom prst="rect">
            <a:avLst/>
          </a:prstGeom>
        </p:spPr>
      </p:pic>
      <p:sp>
        <p:nvSpPr>
          <p:cNvPr id="9" name="TextBox 8"/>
          <p:cNvSpPr txBox="1"/>
          <p:nvPr/>
        </p:nvSpPr>
        <p:spPr>
          <a:xfrm>
            <a:off x="7010400" y="613200"/>
            <a:ext cx="4114800" cy="830997"/>
          </a:xfrm>
          <a:prstGeom prst="rect">
            <a:avLst/>
          </a:prstGeom>
          <a:noFill/>
        </p:spPr>
        <p:txBody>
          <a:bodyPr wrap="square" rtlCol="0">
            <a:spAutoFit/>
          </a:bodyPr>
          <a:lstStyle/>
          <a:p>
            <a:pPr algn="ctr"/>
            <a:r>
              <a:rPr lang="en-US" sz="4800" b="1" dirty="0" smtClean="0">
                <a:solidFill>
                  <a:srgbClr val="FF0000"/>
                </a:solidFill>
                <a:latin typeface="Arial" panose="020B0604020202020204" pitchFamily="34" charset="0"/>
                <a:cs typeface="Arial" panose="020B0604020202020204" pitchFamily="34" charset="0"/>
              </a:rPr>
              <a:t>SOI GƯƠNG</a:t>
            </a:r>
            <a:endParaRPr lang="en-US" sz="4800" b="1" dirty="0">
              <a:solidFill>
                <a:srgbClr val="FF0000"/>
              </a:solidFill>
              <a:latin typeface="Arial" panose="020B0604020202020204" pitchFamily="34" charset="0"/>
              <a:cs typeface="Arial" panose="020B0604020202020204" pitchFamily="34" charset="0"/>
            </a:endParaRPr>
          </a:p>
        </p:txBody>
      </p:sp>
      <p:sp>
        <p:nvSpPr>
          <p:cNvPr id="11" name="TextBox 10"/>
          <p:cNvSpPr txBox="1"/>
          <p:nvPr/>
        </p:nvSpPr>
        <p:spPr>
          <a:xfrm>
            <a:off x="11197800" y="1573906"/>
            <a:ext cx="3817200" cy="584775"/>
          </a:xfrm>
          <a:prstGeom prst="rect">
            <a:avLst/>
          </a:prstGeom>
          <a:noFill/>
        </p:spPr>
        <p:txBody>
          <a:bodyPr wrap="square" rtlCol="0">
            <a:spAutoFit/>
          </a:bodyPr>
          <a:lstStyle/>
          <a:p>
            <a:pPr algn="ctr"/>
            <a:r>
              <a:rPr lang="en-US" sz="3200" i="1" dirty="0" err="1" smtClean="0">
                <a:latin typeface="Arial" panose="020B0604020202020204" pitchFamily="34" charset="0"/>
                <a:cs typeface="Arial" panose="020B0604020202020204" pitchFamily="34" charset="0"/>
              </a:rPr>
              <a:t>Hạt</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giống</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tâm</a:t>
            </a:r>
            <a:r>
              <a:rPr lang="en-US" sz="3200" i="1" dirty="0" smtClean="0">
                <a:latin typeface="Arial" panose="020B0604020202020204" pitchFamily="34" charset="0"/>
                <a:cs typeface="Arial" panose="020B0604020202020204" pitchFamily="34" charset="0"/>
              </a:rPr>
              <a:t> </a:t>
            </a:r>
            <a:r>
              <a:rPr lang="en-US" sz="3200" i="1" dirty="0" err="1" smtClean="0">
                <a:latin typeface="Arial" panose="020B0604020202020204" pitchFamily="34" charset="0"/>
                <a:cs typeface="Arial" panose="020B0604020202020204" pitchFamily="34" charset="0"/>
              </a:rPr>
              <a:t>hồn</a:t>
            </a:r>
            <a:endParaRPr lang="en-US" sz="3200" i="1" dirty="0">
              <a:latin typeface="Arial" panose="020B0604020202020204" pitchFamily="34" charset="0"/>
              <a:cs typeface="Arial" panose="020B0604020202020204" pitchFamily="34" charset="0"/>
            </a:endParaRPr>
          </a:p>
        </p:txBody>
      </p:sp>
      <p:sp>
        <p:nvSpPr>
          <p:cNvPr id="2" name="TextBox 1"/>
          <p:cNvSpPr txBox="1"/>
          <p:nvPr/>
        </p:nvSpPr>
        <p:spPr>
          <a:xfrm>
            <a:off x="2733490" y="2166074"/>
            <a:ext cx="13420909" cy="6324808"/>
          </a:xfrm>
          <a:prstGeom prst="rect">
            <a:avLst/>
          </a:prstGeom>
          <a:noFill/>
        </p:spPr>
        <p:txBody>
          <a:bodyPr wrap="square" rtlCol="0">
            <a:spAutoFit/>
          </a:bodyPr>
          <a:lstStyle/>
          <a:p>
            <a:pPr>
              <a:lnSpc>
                <a:spcPct val="150000"/>
              </a:lnSpc>
            </a:pPr>
            <a:r>
              <a:rPr lang="en-US" sz="4200" b="1" u="sng" dirty="0" smtClean="0">
                <a:solidFill>
                  <a:srgbClr val="00B050"/>
                </a:solidFill>
                <a:latin typeface="Arial" panose="020B0604020202020204" pitchFamily="34" charset="0"/>
                <a:cs typeface="Arial" panose="020B0604020202020204" pitchFamily="34" charset="0"/>
              </a:rPr>
              <a:t>GỢI Ý:</a:t>
            </a:r>
          </a:p>
          <a:p>
            <a:pPr marL="800100" lvl="1" indent="-342900" algn="just">
              <a:lnSpc>
                <a:spcPct val="150000"/>
              </a:lnSpc>
              <a:buAutoNum type="alphaLcPeriod"/>
            </a:pPr>
            <a:r>
              <a:rPr lang="en-US" sz="3800" dirty="0" smtClean="0">
                <a:latin typeface="Arial" panose="020B0604020202020204" pitchFamily="34" charset="0"/>
                <a:cs typeface="Arial" panose="020B0604020202020204" pitchFamily="34" charset="0"/>
              </a:rPr>
              <a:t>Câu </a:t>
            </a:r>
            <a:r>
              <a:rPr lang="en-US" sz="3800" dirty="0" err="1" smtClean="0">
                <a:latin typeface="Arial" panose="020B0604020202020204" pitchFamily="34" charset="0"/>
                <a:cs typeface="Arial" panose="020B0604020202020204" pitchFamily="34" charset="0"/>
              </a:rPr>
              <a:t>chuyện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xảy</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ở đâu?</a:t>
            </a:r>
          </a:p>
          <a:p>
            <a:pPr marL="800100" lvl="1" indent="-342900" algn="just">
              <a:lnSpc>
                <a:spcPct val="150000"/>
              </a:lnSpc>
              <a:buAutoNum type="alphaLcPeriod"/>
            </a:pP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chó</a:t>
            </a:r>
            <a:r>
              <a:rPr lang="en-US" sz="3800" dirty="0" smtClean="0">
                <a:latin typeface="Arial" panose="020B0604020202020204" pitchFamily="34" charset="0"/>
                <a:cs typeface="Arial" panose="020B0604020202020204" pitchFamily="34" charset="0"/>
              </a:rPr>
              <a:t> thứ nhất </a:t>
            </a:r>
            <a:r>
              <a:rPr lang="en-US" sz="3800" dirty="0" err="1" smtClean="0">
                <a:latin typeface="Arial" panose="020B0604020202020204" pitchFamily="34" charset="0"/>
                <a:cs typeface="Arial" panose="020B0604020202020204" pitchFamily="34" charset="0"/>
              </a:rPr>
              <a:t>tính</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tình</a:t>
            </a:r>
            <a:r>
              <a:rPr lang="en-US" sz="3800" dirty="0" smtClean="0">
                <a:latin typeface="Arial" panose="020B0604020202020204" pitchFamily="34" charset="0"/>
                <a:cs typeface="Arial" panose="020B0604020202020204" pitchFamily="34" charset="0"/>
              </a:rPr>
              <a:t> thế nào? </a:t>
            </a: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nhìn</a:t>
            </a:r>
            <a:r>
              <a:rPr lang="en-US" sz="3800" dirty="0" smtClean="0">
                <a:latin typeface="Arial" panose="020B0604020202020204" pitchFamily="34" charset="0"/>
                <a:cs typeface="Arial" panose="020B0604020202020204" pitchFamily="34" charset="0"/>
              </a:rPr>
              <a:t> thấy gì trong </a:t>
            </a:r>
            <a:r>
              <a:rPr lang="en-US" sz="3800" dirty="0" err="1" smtClean="0">
                <a:latin typeface="Arial" panose="020B0604020202020204" pitchFamily="34" charset="0"/>
                <a:cs typeface="Arial" panose="020B0604020202020204" pitchFamily="34" charset="0"/>
              </a:rPr>
              <a:t>gương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và</a:t>
            </a:r>
            <a:r>
              <a:rPr lang="en-US" sz="3800" dirty="0" smtClean="0">
                <a:latin typeface="Arial" panose="020B0604020202020204" pitchFamily="34" charset="0"/>
                <a:cs typeface="Arial" panose="020B0604020202020204" pitchFamily="34" charset="0"/>
              </a:rPr>
              <a:t> làm gì? </a:t>
            </a: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nghĩ gì khi </a:t>
            </a:r>
            <a:r>
              <a:rPr lang="en-US" sz="3800" dirty="0" err="1" smtClean="0">
                <a:latin typeface="Arial" panose="020B0604020202020204" pitchFamily="34" charset="0"/>
                <a:cs typeface="Arial" panose="020B0604020202020204" pitchFamily="34" charset="0"/>
              </a:rPr>
              <a:t>ra</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khỏi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ngôi</a:t>
            </a:r>
            <a:r>
              <a:rPr lang="en-US" sz="3800" dirty="0" smtClean="0">
                <a:latin typeface="Arial" panose="020B0604020202020204" pitchFamily="34" charset="0"/>
                <a:cs typeface="Arial" panose="020B0604020202020204" pitchFamily="34" charset="0"/>
              </a:rPr>
              <a:t> nhà?</a:t>
            </a:r>
          </a:p>
          <a:p>
            <a:pPr marL="800100" lvl="1" indent="-342900" algn="just">
              <a:lnSpc>
                <a:spcPct val="150000"/>
              </a:lnSpc>
              <a:buAutoNum type="alphaLcPeriod"/>
            </a:pP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chó</a:t>
            </a:r>
            <a:r>
              <a:rPr lang="en-US" sz="3800" dirty="0" smtClean="0">
                <a:latin typeface="Arial" panose="020B0604020202020204" pitchFamily="34" charset="0"/>
                <a:cs typeface="Arial" panose="020B0604020202020204" pitchFamily="34" charset="0"/>
              </a:rPr>
              <a:t> thứ </a:t>
            </a:r>
            <a:r>
              <a:rPr lang="en-US" sz="3800" dirty="0" err="1" smtClean="0">
                <a:latin typeface="Arial" panose="020B0604020202020204" pitchFamily="34" charset="0"/>
                <a:cs typeface="Arial" panose="020B0604020202020204" pitchFamily="34" charset="0"/>
              </a:rPr>
              <a:t>hai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mặt</a:t>
            </a:r>
            <a:r>
              <a:rPr lang="en-US" sz="3800" dirty="0" smtClean="0">
                <a:latin typeface="Arial" panose="020B0604020202020204" pitchFamily="34" charset="0"/>
                <a:cs typeface="Arial" panose="020B0604020202020204" pitchFamily="34" charset="0"/>
              </a:rPr>
              <a:t> mũi thế nào? </a:t>
            </a: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nhìn</a:t>
            </a:r>
            <a:r>
              <a:rPr lang="en-US" sz="3800" dirty="0" smtClean="0">
                <a:latin typeface="Arial" panose="020B0604020202020204" pitchFamily="34" charset="0"/>
                <a:cs typeface="Arial" panose="020B0604020202020204" pitchFamily="34" charset="0"/>
              </a:rPr>
              <a:t> thấy gì trong </a:t>
            </a:r>
            <a:r>
              <a:rPr lang="en-US" sz="3800" dirty="0" err="1" smtClean="0">
                <a:latin typeface="Arial" panose="020B0604020202020204" pitchFamily="34" charset="0"/>
                <a:cs typeface="Arial" panose="020B0604020202020204" pitchFamily="34" charset="0"/>
              </a:rPr>
              <a:t>gương</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và</a:t>
            </a:r>
            <a:r>
              <a:rPr lang="en-US" sz="3800" dirty="0" smtClean="0">
                <a:latin typeface="Arial" panose="020B0604020202020204" pitchFamily="34" charset="0"/>
                <a:cs typeface="Arial" panose="020B0604020202020204" pitchFamily="34" charset="0"/>
              </a:rPr>
              <a:t> làm gì? </a:t>
            </a:r>
            <a:r>
              <a:rPr lang="en-US" sz="3800" dirty="0" err="1" smtClean="0">
                <a:latin typeface="Arial" panose="020B0604020202020204" pitchFamily="34" charset="0"/>
                <a:cs typeface="Arial" panose="020B0604020202020204" pitchFamily="34" charset="0"/>
              </a:rPr>
              <a:t>Chú</a:t>
            </a:r>
            <a:r>
              <a:rPr lang="en-US" sz="3800" dirty="0" smtClean="0">
                <a:latin typeface="Arial" panose="020B0604020202020204" pitchFamily="34" charset="0"/>
                <a:cs typeface="Arial" panose="020B0604020202020204" pitchFamily="34" charset="0"/>
              </a:rPr>
              <a:t> nghĩ gì khi chạy </a:t>
            </a:r>
            <a:r>
              <a:rPr lang="en-US" sz="3800" dirty="0" err="1" smtClean="0">
                <a:latin typeface="Arial" panose="020B0604020202020204" pitchFamily="34" charset="0"/>
                <a:cs typeface="Arial" panose="020B0604020202020204" pitchFamily="34" charset="0"/>
              </a:rPr>
              <a:t>khỏi</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ngôi</a:t>
            </a:r>
            <a:r>
              <a:rPr lang="en-US" sz="3800" dirty="0" smtClean="0">
                <a:latin typeface="Arial" panose="020B0604020202020204" pitchFamily="34" charset="0"/>
                <a:cs typeface="Arial" panose="020B0604020202020204" pitchFamily="34" charset="0"/>
              </a:rPr>
              <a:t> nhà?</a:t>
            </a:r>
          </a:p>
          <a:p>
            <a:pPr marL="800100" lvl="1" indent="-342900" algn="just">
              <a:lnSpc>
                <a:spcPct val="150000"/>
              </a:lnSpc>
              <a:buAutoNum type="alphaLcPeriod"/>
            </a:pPr>
            <a:r>
              <a:rPr lang="en-US" sz="3800" dirty="0" smtClean="0">
                <a:latin typeface="Arial" panose="020B0604020202020204" pitchFamily="34" charset="0"/>
                <a:cs typeface="Arial" panose="020B0604020202020204" pitchFamily="34" charset="0"/>
              </a:rPr>
              <a:t>Câu </a:t>
            </a:r>
            <a:r>
              <a:rPr lang="en-US" sz="3800" dirty="0" err="1" smtClean="0">
                <a:latin typeface="Arial" panose="020B0604020202020204" pitchFamily="34" charset="0"/>
                <a:cs typeface="Arial" panose="020B0604020202020204" pitchFamily="34" charset="0"/>
              </a:rPr>
              <a:t>chuyện</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giúp</a:t>
            </a:r>
            <a:r>
              <a:rPr lang="en-US" sz="3800" dirty="0" smtClean="0">
                <a:latin typeface="Arial" panose="020B0604020202020204" pitchFamily="34" charset="0"/>
                <a:cs typeface="Arial" panose="020B0604020202020204" pitchFamily="34" charset="0"/>
              </a:rPr>
              <a:t> </a:t>
            </a:r>
            <a:r>
              <a:rPr lang="en-US" sz="3800" dirty="0" err="1" smtClean="0">
                <a:latin typeface="Arial" panose="020B0604020202020204" pitchFamily="34" charset="0"/>
                <a:cs typeface="Arial" panose="020B0604020202020204" pitchFamily="34" charset="0"/>
              </a:rPr>
              <a:t>em</a:t>
            </a:r>
            <a:r>
              <a:rPr lang="en-US" sz="3800" dirty="0" smtClean="0">
                <a:latin typeface="Arial" panose="020B0604020202020204" pitchFamily="34" charset="0"/>
                <a:cs typeface="Arial" panose="020B0604020202020204" pitchFamily="34" charset="0"/>
              </a:rPr>
              <a:t> hiểu </a:t>
            </a:r>
            <a:r>
              <a:rPr lang="en-US" sz="3800" dirty="0" err="1" smtClean="0">
                <a:latin typeface="Arial" panose="020B0604020202020204" pitchFamily="34" charset="0"/>
                <a:cs typeface="Arial" panose="020B0604020202020204" pitchFamily="34" charset="0"/>
              </a:rPr>
              <a:t>điều</a:t>
            </a:r>
            <a:r>
              <a:rPr lang="en-US" sz="3800" dirty="0" smtClean="0">
                <a:latin typeface="Arial" panose="020B0604020202020204" pitchFamily="34" charset="0"/>
                <a:cs typeface="Arial" panose="020B0604020202020204" pitchFamily="34" charset="0"/>
              </a:rPr>
              <a:t> gì?</a:t>
            </a:r>
            <a:endParaRPr lang="en-US" sz="3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9946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a:srcRect/>
          <a:stretch>
            <a:fillRect/>
          </a:stretch>
        </p:blipFill>
        <p:spPr>
          <a:xfrm>
            <a:off x="7467600" y="8438576"/>
            <a:ext cx="3194755" cy="1022321"/>
          </a:xfrm>
          <a:prstGeom prst="rect">
            <a:avLst/>
          </a:prstGeom>
        </p:spPr>
      </p:pic>
      <p:pic>
        <p:nvPicPr>
          <p:cNvPr id="6" name="Picture 6"/>
          <p:cNvPicPr>
            <a:picLocks noChangeAspect="1"/>
          </p:cNvPicPr>
          <p:nvPr/>
        </p:nvPicPr>
        <p:blipFill>
          <a:blip r:embed="rId3"/>
          <a:srcRect/>
          <a:stretch>
            <a:fillRect/>
          </a:stretch>
        </p:blipFill>
        <p:spPr>
          <a:xfrm rot="-689499">
            <a:off x="-1242819" y="-349495"/>
            <a:ext cx="7632689" cy="2060826"/>
          </a:xfrm>
          <a:prstGeom prst="rect">
            <a:avLst/>
          </a:prstGeom>
        </p:spPr>
      </p:pic>
      <p:pic>
        <p:nvPicPr>
          <p:cNvPr id="9" name="Picture 9"/>
          <p:cNvPicPr>
            <a:picLocks noChangeAspect="1"/>
          </p:cNvPicPr>
          <p:nvPr/>
        </p:nvPicPr>
        <p:blipFill>
          <a:blip r:embed="rId4"/>
          <a:srcRect/>
          <a:stretch>
            <a:fillRect/>
          </a:stretch>
        </p:blipFill>
        <p:spPr>
          <a:xfrm rot="10575719">
            <a:off x="1348603" y="7388465"/>
            <a:ext cx="1520909" cy="1513304"/>
          </a:xfrm>
          <a:prstGeom prst="rect">
            <a:avLst/>
          </a:prstGeom>
        </p:spPr>
      </p:pic>
      <p:sp>
        <p:nvSpPr>
          <p:cNvPr id="10" name="AutoShape 2"/>
          <p:cNvSpPr/>
          <p:nvPr/>
        </p:nvSpPr>
        <p:spPr>
          <a:xfrm>
            <a:off x="2302227" y="1866900"/>
            <a:ext cx="13525500" cy="2680891"/>
          </a:xfrm>
          <a:prstGeom prst="rect">
            <a:avLst/>
          </a:prstGeom>
          <a:solidFill>
            <a:srgbClr val="F3D50F"/>
          </a:solidFill>
        </p:spPr>
      </p:sp>
      <p:sp>
        <p:nvSpPr>
          <p:cNvPr id="11" name="Rectangle 10"/>
          <p:cNvSpPr/>
          <p:nvPr/>
        </p:nvSpPr>
        <p:spPr>
          <a:xfrm>
            <a:off x="5360276" y="2606130"/>
            <a:ext cx="7409401" cy="942053"/>
          </a:xfrm>
          <a:prstGeom prst="rect">
            <a:avLst/>
          </a:prstGeom>
        </p:spPr>
        <p:txBody>
          <a:bodyPr wrap="none">
            <a:spAutoFit/>
          </a:bodyPr>
          <a:lstStyle/>
          <a:p>
            <a:pPr marL="800100" lvl="1" indent="-342900" algn="just">
              <a:lnSpc>
                <a:spcPct val="150000"/>
              </a:lnSpc>
              <a:buAutoNum type="alphaLcPeriod"/>
            </a:pPr>
            <a:r>
              <a:rPr lang="en-US" sz="4200" i="1" dirty="0">
                <a:latin typeface="Arial" panose="020B0604020202020204" pitchFamily="34" charset="0"/>
                <a:cs typeface="Arial" panose="020B0604020202020204" pitchFamily="34" charset="0"/>
              </a:rPr>
              <a:t>Câu </a:t>
            </a:r>
            <a:r>
              <a:rPr lang="en-US" sz="4200" i="1" dirty="0" err="1">
                <a:latin typeface="Arial" panose="020B0604020202020204" pitchFamily="34" charset="0"/>
                <a:cs typeface="Arial" panose="020B0604020202020204" pitchFamily="34" charset="0"/>
              </a:rPr>
              <a:t>chuyện</a:t>
            </a:r>
            <a:r>
              <a:rPr lang="en-US" sz="4200" i="1" dirty="0">
                <a:latin typeface="Arial" panose="020B0604020202020204" pitchFamily="34" charset="0"/>
                <a:cs typeface="Arial" panose="020B0604020202020204" pitchFamily="34" charset="0"/>
              </a:rPr>
              <a:t> </a:t>
            </a:r>
            <a:r>
              <a:rPr lang="en-US" sz="4200" i="1" dirty="0" err="1">
                <a:latin typeface="Arial" panose="020B0604020202020204" pitchFamily="34" charset="0"/>
                <a:cs typeface="Arial" panose="020B0604020202020204" pitchFamily="34" charset="0"/>
              </a:rPr>
              <a:t>xảy</a:t>
            </a:r>
            <a:r>
              <a:rPr lang="en-US" sz="4200" i="1" dirty="0">
                <a:latin typeface="Arial" panose="020B0604020202020204" pitchFamily="34" charset="0"/>
                <a:cs typeface="Arial" panose="020B0604020202020204" pitchFamily="34" charset="0"/>
              </a:rPr>
              <a:t> </a:t>
            </a:r>
            <a:r>
              <a:rPr lang="en-US" sz="4200" i="1" dirty="0" err="1">
                <a:latin typeface="Arial" panose="020B0604020202020204" pitchFamily="34" charset="0"/>
                <a:cs typeface="Arial" panose="020B0604020202020204" pitchFamily="34" charset="0"/>
              </a:rPr>
              <a:t>ra</a:t>
            </a:r>
            <a:r>
              <a:rPr lang="en-US" sz="4200" i="1" dirty="0">
                <a:latin typeface="Arial" panose="020B0604020202020204" pitchFamily="34" charset="0"/>
                <a:cs typeface="Arial" panose="020B0604020202020204" pitchFamily="34" charset="0"/>
              </a:rPr>
              <a:t> ở đâu?</a:t>
            </a:r>
          </a:p>
        </p:txBody>
      </p:sp>
      <p:pic>
        <p:nvPicPr>
          <p:cNvPr id="12" name="Picture 8"/>
          <p:cNvPicPr>
            <a:picLocks noChangeAspect="1"/>
          </p:cNvPicPr>
          <p:nvPr/>
        </p:nvPicPr>
        <p:blipFill>
          <a:blip r:embed="rId5"/>
          <a:srcRect/>
          <a:stretch>
            <a:fillRect/>
          </a:stretch>
        </p:blipFill>
        <p:spPr>
          <a:xfrm rot="473287">
            <a:off x="15376181" y="768225"/>
            <a:ext cx="1415898" cy="2082203"/>
          </a:xfrm>
          <a:prstGeom prst="rect">
            <a:avLst/>
          </a:prstGeom>
        </p:spPr>
      </p:pic>
      <p:pic>
        <p:nvPicPr>
          <p:cNvPr id="13" name="Picture 7"/>
          <p:cNvPicPr>
            <a:picLocks noChangeAspect="1"/>
          </p:cNvPicPr>
          <p:nvPr/>
        </p:nvPicPr>
        <p:blipFill>
          <a:blip r:embed="rId6"/>
          <a:srcRect/>
          <a:stretch>
            <a:fillRect/>
          </a:stretch>
        </p:blipFill>
        <p:spPr>
          <a:xfrm rot="285788">
            <a:off x="14980155" y="5617063"/>
            <a:ext cx="4135397" cy="4150964"/>
          </a:xfrm>
          <a:prstGeom prst="rect">
            <a:avLst/>
          </a:prstGeom>
        </p:spPr>
      </p:pic>
      <p:sp>
        <p:nvSpPr>
          <p:cNvPr id="14" name="Rectangle 13"/>
          <p:cNvSpPr/>
          <p:nvPr/>
        </p:nvSpPr>
        <p:spPr>
          <a:xfrm>
            <a:off x="3599378" y="5452535"/>
            <a:ext cx="10931198" cy="738664"/>
          </a:xfrm>
          <a:prstGeom prst="rect">
            <a:avLst/>
          </a:prstGeom>
        </p:spPr>
        <p:txBody>
          <a:bodyPr wrap="none">
            <a:spAutoFit/>
          </a:bodyPr>
          <a:lstStyle/>
          <a:p>
            <a:pPr marL="571500" indent="-571500">
              <a:buFont typeface="Symbol" panose="05050102010706020507" pitchFamily="18" charset="2"/>
              <a:buChar char="Þ"/>
            </a:pP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Câu </a:t>
            </a:r>
            <a:r>
              <a:rPr lang="nl-NL" sz="4200" dirty="0">
                <a:solidFill>
                  <a:srgbClr val="000000"/>
                </a:solidFill>
                <a:latin typeface="Arial" panose="020B0604020202020204" pitchFamily="34" charset="0"/>
                <a:ea typeface="Calibri" panose="020F0502020204030204" pitchFamily="34" charset="0"/>
                <a:cs typeface="Arial" panose="020B0604020202020204" pitchFamily="34" charset="0"/>
              </a:rPr>
              <a:t>chuyện xảy ra ở ngôi nhà bán gương</a:t>
            </a:r>
            <a:r>
              <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a:srcRect/>
          <a:stretch>
            <a:fillRect/>
          </a:stretch>
        </p:blipFill>
        <p:spPr>
          <a:xfrm>
            <a:off x="7467597" y="9042076"/>
            <a:ext cx="3194755" cy="1022321"/>
          </a:xfrm>
          <a:prstGeom prst="rect">
            <a:avLst/>
          </a:prstGeom>
        </p:spPr>
      </p:pic>
      <p:pic>
        <p:nvPicPr>
          <p:cNvPr id="9" name="Picture 9"/>
          <p:cNvPicPr>
            <a:picLocks noChangeAspect="1"/>
          </p:cNvPicPr>
          <p:nvPr/>
        </p:nvPicPr>
        <p:blipFill>
          <a:blip r:embed="rId3"/>
          <a:srcRect/>
          <a:stretch>
            <a:fillRect/>
          </a:stretch>
        </p:blipFill>
        <p:spPr>
          <a:xfrm rot="10575719">
            <a:off x="581112" y="7991965"/>
            <a:ext cx="1520909" cy="1513304"/>
          </a:xfrm>
          <a:prstGeom prst="rect">
            <a:avLst/>
          </a:prstGeom>
        </p:spPr>
      </p:pic>
      <p:sp>
        <p:nvSpPr>
          <p:cNvPr id="10" name="AutoShape 2"/>
          <p:cNvSpPr/>
          <p:nvPr/>
        </p:nvSpPr>
        <p:spPr>
          <a:xfrm>
            <a:off x="1600200" y="1026247"/>
            <a:ext cx="15163799" cy="2680891"/>
          </a:xfrm>
          <a:prstGeom prst="rect">
            <a:avLst/>
          </a:prstGeom>
          <a:solidFill>
            <a:srgbClr val="F3D50F"/>
          </a:solidFill>
        </p:spPr>
      </p:sp>
      <p:sp>
        <p:nvSpPr>
          <p:cNvPr id="11" name="Rectangle 10"/>
          <p:cNvSpPr/>
          <p:nvPr/>
        </p:nvSpPr>
        <p:spPr>
          <a:xfrm>
            <a:off x="1806926" y="1351029"/>
            <a:ext cx="14516101" cy="2031325"/>
          </a:xfrm>
          <a:prstGeom prst="rect">
            <a:avLst/>
          </a:prstGeom>
        </p:spPr>
        <p:txBody>
          <a:bodyPr wrap="square">
            <a:spAutoFit/>
          </a:bodyPr>
          <a:lstStyle/>
          <a:p>
            <a:pPr lvl="1" algn="just">
              <a:lnSpc>
                <a:spcPct val="150000"/>
              </a:lnSpc>
            </a:pPr>
            <a:r>
              <a:rPr lang="en-US" sz="4200" i="1" dirty="0" smtClean="0">
                <a:latin typeface="Arial" panose="020B0604020202020204" pitchFamily="34" charset="0"/>
                <a:cs typeface="Arial" panose="020B0604020202020204" pitchFamily="34" charset="0"/>
              </a:rPr>
              <a:t>b. </a:t>
            </a:r>
            <a:r>
              <a:rPr lang="vi-VN" sz="4200" i="1" dirty="0" smtClean="0">
                <a:cs typeface="Arial" panose="020B0604020202020204" pitchFamily="34" charset="0"/>
              </a:rPr>
              <a:t>Chú </a:t>
            </a:r>
            <a:r>
              <a:rPr lang="vi-VN" sz="4200" i="1" dirty="0">
                <a:cs typeface="Arial" panose="020B0604020202020204" pitchFamily="34" charset="0"/>
              </a:rPr>
              <a:t>chó thứ nhất tính tình thế nào? Chú nhìn thấy gì trong gương và làm gì? Chú nghĩ gì khi ra khỏi ngôi nhà?</a:t>
            </a:r>
          </a:p>
        </p:txBody>
      </p:sp>
      <p:pic>
        <p:nvPicPr>
          <p:cNvPr id="12" name="Picture 8"/>
          <p:cNvPicPr>
            <a:picLocks noChangeAspect="1"/>
          </p:cNvPicPr>
          <p:nvPr/>
        </p:nvPicPr>
        <p:blipFill>
          <a:blip r:embed="rId4"/>
          <a:srcRect/>
          <a:stretch>
            <a:fillRect/>
          </a:stretch>
        </p:blipFill>
        <p:spPr>
          <a:xfrm rot="473287">
            <a:off x="16194517" y="328407"/>
            <a:ext cx="1415898" cy="2082203"/>
          </a:xfrm>
          <a:prstGeom prst="rect">
            <a:avLst/>
          </a:prstGeom>
        </p:spPr>
      </p:pic>
      <p:pic>
        <p:nvPicPr>
          <p:cNvPr id="13" name="Picture 7"/>
          <p:cNvPicPr>
            <a:picLocks noChangeAspect="1"/>
          </p:cNvPicPr>
          <p:nvPr/>
        </p:nvPicPr>
        <p:blipFill>
          <a:blip r:embed="rId5"/>
          <a:srcRect/>
          <a:stretch>
            <a:fillRect/>
          </a:stretch>
        </p:blipFill>
        <p:spPr>
          <a:xfrm rot="285788">
            <a:off x="15594632" y="7146769"/>
            <a:ext cx="3154916" cy="3166792"/>
          </a:xfrm>
          <a:prstGeom prst="rect">
            <a:avLst/>
          </a:prstGeom>
        </p:spPr>
      </p:pic>
      <p:sp>
        <p:nvSpPr>
          <p:cNvPr id="14" name="Rectangle 13"/>
          <p:cNvSpPr/>
          <p:nvPr/>
        </p:nvSpPr>
        <p:spPr>
          <a:xfrm>
            <a:off x="1806925" y="3910128"/>
            <a:ext cx="14516101" cy="4820037"/>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vi-VN" sz="4200" dirty="0">
                <a:solidFill>
                  <a:srgbClr val="000000"/>
                </a:solidFill>
                <a:ea typeface="Calibri" panose="020F0502020204030204" pitchFamily="34" charset="0"/>
                <a:cs typeface="Arial" panose="020B0604020202020204" pitchFamily="34" charset="0"/>
              </a:rPr>
              <a:t>Chú chó thứ nhất tính tình vui vẻ. </a:t>
            </a:r>
            <a:endParaRPr lang="en-US" sz="4200" dirty="0" smtClean="0">
              <a:solidFill>
                <a:srgbClr val="000000"/>
              </a:solidFill>
              <a:ea typeface="Calibri" panose="020F0502020204030204" pitchFamily="34" charset="0"/>
              <a:cs typeface="Arial" panose="020B0604020202020204" pitchFamily="34" charset="0"/>
            </a:endParaRPr>
          </a:p>
          <a:p>
            <a:pPr marL="571500" indent="-571500" algn="just">
              <a:lnSpc>
                <a:spcPct val="150000"/>
              </a:lnSpc>
              <a:buFont typeface="Symbol" panose="05050102010706020507" pitchFamily="18" charset="2"/>
              <a:buChar char="Þ"/>
            </a:pPr>
            <a:r>
              <a:rPr lang="en-US" sz="4200" dirty="0">
                <a:solidFill>
                  <a:srgbClr val="000000"/>
                </a:solidFill>
                <a:ea typeface="Calibri" panose="020F0502020204030204" pitchFamily="34" charset="0"/>
                <a:cs typeface="Arial" panose="020B0604020202020204" pitchFamily="34" charset="0"/>
              </a:rPr>
              <a:t> </a:t>
            </a:r>
            <a:r>
              <a:rPr lang="vi-VN" sz="4200" dirty="0" smtClean="0">
                <a:solidFill>
                  <a:srgbClr val="000000"/>
                </a:solidFill>
                <a:ea typeface="Calibri" panose="020F0502020204030204" pitchFamily="34" charset="0"/>
                <a:cs typeface="Arial" panose="020B0604020202020204" pitchFamily="34" charset="0"/>
              </a:rPr>
              <a:t>Chú </a:t>
            </a:r>
            <a:r>
              <a:rPr lang="vi-VN" sz="4200" dirty="0">
                <a:solidFill>
                  <a:srgbClr val="000000"/>
                </a:solidFill>
                <a:ea typeface="Calibri" panose="020F0502020204030204" pitchFamily="34" charset="0"/>
                <a:cs typeface="Arial" panose="020B0604020202020204" pitchFamily="34" charset="0"/>
              </a:rPr>
              <a:t>ngạc nhiên vì thây có rât nhiêu bạn chó vui vẻ đang nhìn chú và vẫy đuôi. Chú cười, các bạn chó cũng cười. Chú gâu gâu chào hỏi, cac bạn cũng gâu gâu chào hỏi. Chú nghĩ “Nơi này thật tuyệt vời!’.</a:t>
            </a:r>
            <a:endPar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pic>
        <p:nvPicPr>
          <p:cNvPr id="15" name="Picture 6"/>
          <p:cNvPicPr>
            <a:picLocks noChangeAspect="1"/>
          </p:cNvPicPr>
          <p:nvPr/>
        </p:nvPicPr>
        <p:blipFill>
          <a:blip r:embed="rId6"/>
          <a:srcRect/>
          <a:stretch>
            <a:fillRect/>
          </a:stretch>
        </p:blipFill>
        <p:spPr>
          <a:xfrm rot="-689499">
            <a:off x="-1666612" y="-405346"/>
            <a:ext cx="7632689" cy="2060826"/>
          </a:xfrm>
          <a:prstGeom prst="rect">
            <a:avLst/>
          </a:prstGeom>
        </p:spPr>
      </p:pic>
    </p:spTree>
    <p:extLst>
      <p:ext uri="{BB962C8B-B14F-4D97-AF65-F5344CB8AC3E}">
        <p14:creationId xmlns:p14="http://schemas.microsoft.com/office/powerpoint/2010/main" val="238610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EFE"/>
        </a:solidFill>
        <a:effectLst/>
      </p:bgPr>
    </p:bg>
    <p:spTree>
      <p:nvGrpSpPr>
        <p:cNvPr id="1" name=""/>
        <p:cNvGrpSpPr/>
        <p:nvPr/>
      </p:nvGrpSpPr>
      <p:grpSpPr>
        <a:xfrm>
          <a:off x="0" y="0"/>
          <a:ext cx="0" cy="0"/>
          <a:chOff x="0" y="0"/>
          <a:chExt cx="0" cy="0"/>
        </a:xfrm>
      </p:grpSpPr>
      <p:pic>
        <p:nvPicPr>
          <p:cNvPr id="5" name="Picture 5"/>
          <p:cNvPicPr>
            <a:picLocks noChangeAspect="1"/>
          </p:cNvPicPr>
          <p:nvPr/>
        </p:nvPicPr>
        <p:blipFill>
          <a:blip r:embed="rId2"/>
          <a:srcRect/>
          <a:stretch>
            <a:fillRect/>
          </a:stretch>
        </p:blipFill>
        <p:spPr>
          <a:xfrm>
            <a:off x="7467597" y="9042076"/>
            <a:ext cx="3194755" cy="1022321"/>
          </a:xfrm>
          <a:prstGeom prst="rect">
            <a:avLst/>
          </a:prstGeom>
        </p:spPr>
      </p:pic>
      <p:pic>
        <p:nvPicPr>
          <p:cNvPr id="9" name="Picture 9"/>
          <p:cNvPicPr>
            <a:picLocks noChangeAspect="1"/>
          </p:cNvPicPr>
          <p:nvPr/>
        </p:nvPicPr>
        <p:blipFill>
          <a:blip r:embed="rId3"/>
          <a:srcRect/>
          <a:stretch>
            <a:fillRect/>
          </a:stretch>
        </p:blipFill>
        <p:spPr>
          <a:xfrm rot="10575719">
            <a:off x="581112" y="7991965"/>
            <a:ext cx="1520909" cy="1513304"/>
          </a:xfrm>
          <a:prstGeom prst="rect">
            <a:avLst/>
          </a:prstGeom>
        </p:spPr>
      </p:pic>
      <p:sp>
        <p:nvSpPr>
          <p:cNvPr id="10" name="AutoShape 2"/>
          <p:cNvSpPr/>
          <p:nvPr/>
        </p:nvSpPr>
        <p:spPr>
          <a:xfrm>
            <a:off x="1600200" y="1026247"/>
            <a:ext cx="15163799" cy="2680891"/>
          </a:xfrm>
          <a:prstGeom prst="rect">
            <a:avLst/>
          </a:prstGeom>
          <a:solidFill>
            <a:srgbClr val="F3D50F"/>
          </a:solidFill>
        </p:spPr>
      </p:sp>
      <p:sp>
        <p:nvSpPr>
          <p:cNvPr id="11" name="Rectangle 10"/>
          <p:cNvSpPr/>
          <p:nvPr/>
        </p:nvSpPr>
        <p:spPr>
          <a:xfrm>
            <a:off x="1600200" y="1351029"/>
            <a:ext cx="14722827" cy="2031325"/>
          </a:xfrm>
          <a:prstGeom prst="rect">
            <a:avLst/>
          </a:prstGeom>
        </p:spPr>
        <p:txBody>
          <a:bodyPr wrap="square">
            <a:spAutoFit/>
          </a:bodyPr>
          <a:lstStyle/>
          <a:p>
            <a:pPr lvl="1" algn="just">
              <a:lnSpc>
                <a:spcPct val="150000"/>
              </a:lnSpc>
            </a:pPr>
            <a:r>
              <a:rPr lang="vi-VN" sz="4200" i="1" dirty="0" smtClean="0">
                <a:cs typeface="Arial" panose="020B0604020202020204" pitchFamily="34" charset="0"/>
              </a:rPr>
              <a:t>c. </a:t>
            </a:r>
            <a:r>
              <a:rPr lang="vi-VN" sz="4200" i="1" dirty="0">
                <a:cs typeface="Arial" panose="020B0604020202020204" pitchFamily="34" charset="0"/>
              </a:rPr>
              <a:t>Chú chó thứ hai mặt mũi thế nào? Chú nhìn thấy gì trong gương và làm gì? Chú nghĩ gì khi chạy khỏi ngôi nhà?</a:t>
            </a:r>
          </a:p>
        </p:txBody>
      </p:sp>
      <p:pic>
        <p:nvPicPr>
          <p:cNvPr id="12" name="Picture 8"/>
          <p:cNvPicPr>
            <a:picLocks noChangeAspect="1"/>
          </p:cNvPicPr>
          <p:nvPr/>
        </p:nvPicPr>
        <p:blipFill>
          <a:blip r:embed="rId4"/>
          <a:srcRect/>
          <a:stretch>
            <a:fillRect/>
          </a:stretch>
        </p:blipFill>
        <p:spPr>
          <a:xfrm rot="473287">
            <a:off x="16194517" y="328407"/>
            <a:ext cx="1415898" cy="2082203"/>
          </a:xfrm>
          <a:prstGeom prst="rect">
            <a:avLst/>
          </a:prstGeom>
        </p:spPr>
      </p:pic>
      <p:pic>
        <p:nvPicPr>
          <p:cNvPr id="13" name="Picture 7"/>
          <p:cNvPicPr>
            <a:picLocks noChangeAspect="1"/>
          </p:cNvPicPr>
          <p:nvPr/>
        </p:nvPicPr>
        <p:blipFill>
          <a:blip r:embed="rId5"/>
          <a:srcRect/>
          <a:stretch>
            <a:fillRect/>
          </a:stretch>
        </p:blipFill>
        <p:spPr>
          <a:xfrm rot="285788">
            <a:off x="15594632" y="7146769"/>
            <a:ext cx="3154916" cy="3166792"/>
          </a:xfrm>
          <a:prstGeom prst="rect">
            <a:avLst/>
          </a:prstGeom>
        </p:spPr>
      </p:pic>
      <p:sp>
        <p:nvSpPr>
          <p:cNvPr id="14" name="Rectangle 13"/>
          <p:cNvSpPr/>
          <p:nvPr/>
        </p:nvSpPr>
        <p:spPr>
          <a:xfrm>
            <a:off x="1817861" y="3904481"/>
            <a:ext cx="14728475" cy="3970318"/>
          </a:xfrm>
          <a:prstGeom prst="rect">
            <a:avLst/>
          </a:prstGeom>
        </p:spPr>
        <p:txBody>
          <a:bodyPr wrap="square">
            <a:spAutoFit/>
          </a:bodyPr>
          <a:lstStyle/>
          <a:p>
            <a:pPr marL="571500" indent="-571500" algn="just">
              <a:lnSpc>
                <a:spcPct val="150000"/>
              </a:lnSpc>
              <a:buFont typeface="Symbol" panose="05050102010706020507" pitchFamily="18" charset="2"/>
              <a:buChar char="Þ"/>
            </a:pPr>
            <a:r>
              <a:rPr lang="vi-VN" sz="4200" dirty="0">
                <a:solidFill>
                  <a:srgbClr val="000000"/>
                </a:solidFill>
                <a:ea typeface="Calibri" panose="020F0502020204030204" pitchFamily="34" charset="0"/>
                <a:cs typeface="Arial" panose="020B0604020202020204" pitchFamily="34" charset="0"/>
              </a:rPr>
              <a:t>Chú chó thứ hai mặt mũi cau có ủ rũ. </a:t>
            </a:r>
            <a:endParaRPr lang="en-US" sz="4200" dirty="0" smtClean="0">
              <a:solidFill>
                <a:srgbClr val="000000"/>
              </a:solidFill>
              <a:ea typeface="Calibri" panose="020F0502020204030204" pitchFamily="34" charset="0"/>
              <a:cs typeface="Arial" panose="020B0604020202020204" pitchFamily="34" charset="0"/>
            </a:endParaRPr>
          </a:p>
          <a:p>
            <a:pPr marL="571500" indent="-571500" algn="just">
              <a:lnSpc>
                <a:spcPct val="150000"/>
              </a:lnSpc>
              <a:buFont typeface="Symbol" panose="05050102010706020507" pitchFamily="18" charset="2"/>
              <a:buChar char="Þ"/>
            </a:pPr>
            <a:r>
              <a:rPr lang="vi-VN" sz="4200" dirty="0" smtClean="0">
                <a:solidFill>
                  <a:srgbClr val="000000"/>
                </a:solidFill>
                <a:ea typeface="Calibri" panose="020F0502020204030204" pitchFamily="34" charset="0"/>
                <a:cs typeface="Arial" panose="020B0604020202020204" pitchFamily="34" charset="0"/>
              </a:rPr>
              <a:t>Chú </a:t>
            </a:r>
            <a:r>
              <a:rPr lang="vi-VN" sz="4200" dirty="0">
                <a:solidFill>
                  <a:srgbClr val="000000"/>
                </a:solidFill>
                <a:ea typeface="Calibri" panose="020F0502020204030204" pitchFamily="34" charset="0"/>
                <a:cs typeface="Arial" panose="020B0604020202020204" pitchFamily="34" charset="0"/>
              </a:rPr>
              <a:t>thấy những con chó xấu xí đang nhìn mình. Chú sủa ầm lên. Chú sợ quá, hốt hoảng chạy ra ngoài. Chú nghĩ gì không bao giò đến đây nữa!</a:t>
            </a:r>
            <a:endParaRPr lang="nl-NL" sz="4200" dirty="0" smtClean="0">
              <a:solidFill>
                <a:srgbClr val="000000"/>
              </a:solidFill>
              <a:latin typeface="Arial" panose="020B0604020202020204" pitchFamily="34" charset="0"/>
              <a:ea typeface="Calibri" panose="020F0502020204030204" pitchFamily="34" charset="0"/>
              <a:cs typeface="Arial" panose="020B0604020202020204" pitchFamily="34" charset="0"/>
            </a:endParaRPr>
          </a:p>
        </p:txBody>
      </p:sp>
      <p:pic>
        <p:nvPicPr>
          <p:cNvPr id="15" name="Picture 6"/>
          <p:cNvPicPr>
            <a:picLocks noChangeAspect="1"/>
          </p:cNvPicPr>
          <p:nvPr/>
        </p:nvPicPr>
        <p:blipFill>
          <a:blip r:embed="rId6"/>
          <a:srcRect/>
          <a:stretch>
            <a:fillRect/>
          </a:stretch>
        </p:blipFill>
        <p:spPr>
          <a:xfrm rot="-689499">
            <a:off x="-1666612" y="-405346"/>
            <a:ext cx="7632689" cy="2060826"/>
          </a:xfrm>
          <a:prstGeom prst="rect">
            <a:avLst/>
          </a:prstGeom>
        </p:spPr>
      </p:pic>
    </p:spTree>
    <p:extLst>
      <p:ext uri="{BB962C8B-B14F-4D97-AF65-F5344CB8AC3E}">
        <p14:creationId xmlns:p14="http://schemas.microsoft.com/office/powerpoint/2010/main" val="90996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TotalTime>
  <Words>655</Words>
  <Application>Microsoft Office PowerPoint</Application>
  <PresentationFormat>Custom</PresentationFormat>
  <Paragraphs>46</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Calibri</vt:lpstr>
      <vt:lpstr>Arial</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Ha_PC</cp:lastModifiedBy>
  <cp:revision>7</cp:revision>
  <dcterms:created xsi:type="dcterms:W3CDTF">2006-08-16T00:00:00Z</dcterms:created>
  <dcterms:modified xsi:type="dcterms:W3CDTF">2021-11-09T01:23:47Z</dcterms:modified>
  <dc:identifier>DAEt-d3kjac</dc:identifier>
</cp:coreProperties>
</file>