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3" r:id="rId5"/>
    <p:sldId id="266" r:id="rId6"/>
    <p:sldId id="267" r:id="rId7"/>
    <p:sldId id="268" r:id="rId8"/>
    <p:sldId id="269" r:id="rId9"/>
    <p:sldId id="277" r:id="rId10"/>
    <p:sldId id="278" r:id="rId11"/>
    <p:sldId id="279" r:id="rId12"/>
    <p:sldId id="280" r:id="rId13"/>
    <p:sldId id="281" r:id="rId14"/>
    <p:sldId id="275" r:id="rId15"/>
    <p:sldId id="276" r:id="rId16"/>
    <p:sldId id="270" r:id="rId17"/>
    <p:sldId id="271" r:id="rId18"/>
    <p:sldId id="282" r:id="rId19"/>
    <p:sldId id="283" r:id="rId20"/>
    <p:sldId id="304" r:id="rId21"/>
    <p:sldId id="285" r:id="rId22"/>
    <p:sldId id="284" r:id="rId23"/>
    <p:sldId id="286" r:id="rId24"/>
    <p:sldId id="287" r:id="rId25"/>
    <p:sldId id="298" r:id="rId26"/>
    <p:sldId id="288" r:id="rId27"/>
    <p:sldId id="289" r:id="rId28"/>
    <p:sldId id="290" r:id="rId29"/>
    <p:sldId id="305" r:id="rId30"/>
    <p:sldId id="306" r:id="rId31"/>
    <p:sldId id="259" r:id="rId32"/>
    <p:sldId id="364" r:id="rId33"/>
    <p:sldId id="365" r:id="rId34"/>
    <p:sldId id="366" r:id="rId35"/>
    <p:sldId id="367" r:id="rId36"/>
    <p:sldId id="368" r:id="rId37"/>
    <p:sldId id="369" r:id="rId38"/>
    <p:sldId id="370" r:id="rId39"/>
    <p:sldId id="291" r:id="rId40"/>
    <p:sldId id="274" r:id="rId41"/>
    <p:sldId id="302" r:id="rId42"/>
    <p:sldId id="292" r:id="rId43"/>
    <p:sldId id="303" r:id="rId44"/>
    <p:sldId id="294" r:id="rId45"/>
    <p:sldId id="295" r:id="rId46"/>
    <p:sldId id="296" r:id="rId47"/>
    <p:sldId id="297" r:id="rId48"/>
    <p:sldId id="299" r:id="rId49"/>
    <p:sldId id="300" r:id="rId50"/>
    <p:sldId id="301" r:id="rId51"/>
    <p:sldId id="262" r:id="rId52"/>
    <p:sldId id="265" r:id="rId53"/>
  </p:sldIdLst>
  <p:sldSz cx="18288000" cy="10287000"/>
  <p:notesSz cx="6858000" cy="9144000"/>
  <p:embeddedFontLst>
    <p:embeddedFont>
      <p:font typeface="Calibri" panose="020F0502020204030204" pitchFamily="34" charset="0"/>
      <p:regular r:id="rId54"/>
      <p:bold r:id="rId55"/>
      <p:italic r:id="rId56"/>
      <p:boldItalic r:id="rId57"/>
    </p:embeddedFont>
    <p:embeddedFont>
      <p:font typeface="Cambria Math" panose="02040503050406030204" pitchFamily="18"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749" autoAdjust="0"/>
    <p:restoredTop sz="94673" autoAdjust="0"/>
  </p:normalViewPr>
  <p:slideViewPr>
    <p:cSldViewPr>
      <p:cViewPr varScale="1">
        <p:scale>
          <a:sx n="29" d="100"/>
          <a:sy n="29" d="100"/>
        </p:scale>
        <p:origin x="232" y="1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0.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0.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7.svg"/><Relationship Id="rId4" Type="http://schemas.openxmlformats.org/officeDocument/2006/relationships/image" Target="../media/image3.sv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slide" Target="slide37.xml"/><Relationship Id="rId3" Type="http://schemas.openxmlformats.org/officeDocument/2006/relationships/image" Target="../media/image49.svg"/><Relationship Id="rId21" Type="http://schemas.openxmlformats.org/officeDocument/2006/relationships/image" Target="../media/image69.png"/><Relationship Id="rId7" Type="http://schemas.openxmlformats.org/officeDocument/2006/relationships/image" Target="../media/image60.png"/><Relationship Id="rId12" Type="http://schemas.openxmlformats.org/officeDocument/2006/relationships/slide" Target="slide34.xml"/><Relationship Id="rId17" Type="http://schemas.openxmlformats.org/officeDocument/2006/relationships/image" Target="../media/image67.png"/><Relationship Id="rId25" Type="http://schemas.openxmlformats.org/officeDocument/2006/relationships/image" Target="../media/image73.svg"/><Relationship Id="rId2" Type="http://schemas.openxmlformats.org/officeDocument/2006/relationships/image" Target="../media/image48.png"/><Relationship Id="rId16" Type="http://schemas.openxmlformats.org/officeDocument/2006/relationships/slide" Target="slide36.xml"/><Relationship Id="rId20"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image" Target="../media/image58.png"/><Relationship Id="rId15" Type="http://schemas.openxmlformats.org/officeDocument/2006/relationships/image" Target="../media/image66.png"/><Relationship Id="rId23" Type="http://schemas.openxmlformats.org/officeDocument/2006/relationships/image" Target="../media/image71.svg"/><Relationship Id="rId10" Type="http://schemas.openxmlformats.org/officeDocument/2006/relationships/image" Target="../media/image63.png"/><Relationship Id="rId19" Type="http://schemas.openxmlformats.org/officeDocument/2006/relationships/image" Target="../media/image68.png"/><Relationship Id="rId4" Type="http://schemas.openxmlformats.org/officeDocument/2006/relationships/slide" Target="slide39.xml"/><Relationship Id="rId9" Type="http://schemas.openxmlformats.org/officeDocument/2006/relationships/image" Target="../media/image62.png"/><Relationship Id="rId14" Type="http://schemas.openxmlformats.org/officeDocument/2006/relationships/slide" Target="slide35.xml"/><Relationship Id="rId22"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9.svg"/><Relationship Id="rId7" Type="http://schemas.openxmlformats.org/officeDocument/2006/relationships/image" Target="../media/image76.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image" Target="../media/image75.png"/><Relationship Id="rId10" Type="http://schemas.openxmlformats.org/officeDocument/2006/relationships/image" Target="../media/image79.svg"/><Relationship Id="rId4" Type="http://schemas.openxmlformats.org/officeDocument/2006/relationships/image" Target="../media/image74.pn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80.svg"/><Relationship Id="rId7" Type="http://schemas.openxmlformats.org/officeDocument/2006/relationships/image" Target="../media/image81.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2.png"/><Relationship Id="rId10"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80.svg"/><Relationship Id="rId7" Type="http://schemas.openxmlformats.org/officeDocument/2006/relationships/image" Target="../media/image81.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6.png"/><Relationship Id="rId10" Type="http://schemas.openxmlformats.org/officeDocument/2006/relationships/image" Target="../media/image82.svg"/><Relationship Id="rId4" Type="http://schemas.openxmlformats.org/officeDocument/2006/relationships/image" Target="../media/image85.pn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49.svg"/><Relationship Id="rId7" Type="http://schemas.openxmlformats.org/officeDocument/2006/relationships/image" Target="../media/image7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8.png"/><Relationship Id="rId10" Type="http://schemas.openxmlformats.org/officeDocument/2006/relationships/image" Target="../media/image77.svg"/><Relationship Id="rId4" Type="http://schemas.openxmlformats.org/officeDocument/2006/relationships/image" Target="../media/image87.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49.svg"/><Relationship Id="rId7" Type="http://schemas.openxmlformats.org/officeDocument/2006/relationships/image" Target="../media/image7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90.png"/><Relationship Id="rId10" Type="http://schemas.openxmlformats.org/officeDocument/2006/relationships/image" Target="../media/image77.svg"/><Relationship Id="rId4" Type="http://schemas.openxmlformats.org/officeDocument/2006/relationships/image" Target="../media/image89.pn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91.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5.svg"/><Relationship Id="rId4" Type="http://schemas.openxmlformats.org/officeDocument/2006/relationships/image" Target="../media/image3.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7.svg"/><Relationship Id="rId4" Type="http://schemas.openxmlformats.org/officeDocument/2006/relationships/image" Target="../media/image3.svg"/><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3.sv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3.svg"/></Relationships>
</file>

<file path=ppt/slides/_rels/slide5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6524523">
            <a:off x="-4338509" y="4508431"/>
            <a:ext cx="9386333" cy="8211630"/>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9462934">
            <a:off x="13230685" y="5406999"/>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28700" y="1028700"/>
            <a:ext cx="15603553" cy="8229600"/>
            <a:chOff x="0" y="0"/>
            <a:chExt cx="2816250" cy="2167467"/>
          </a:xfrm>
        </p:grpSpPr>
        <p:sp>
          <p:nvSpPr>
            <p:cNvPr id="6" name="Freeform 6"/>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7" name="TextBox 7"/>
            <p:cNvSpPr txBox="1"/>
            <p:nvPr/>
          </p:nvSpPr>
          <p:spPr>
            <a:xfrm>
              <a:off x="0" y="-28575"/>
              <a:ext cx="2816250" cy="2196042"/>
            </a:xfrm>
            <a:prstGeom prst="rect">
              <a:avLst/>
            </a:prstGeom>
          </p:spPr>
          <p:txBody>
            <a:bodyPr lIns="50800" tIns="50800" rIns="50800" bIns="50800" rtlCol="0" anchor="ctr"/>
            <a:lstStyle/>
            <a:p>
              <a:pPr algn="ctr">
                <a:lnSpc>
                  <a:spcPts val="2241"/>
                </a:lnSpc>
              </a:pPr>
              <a:endParaRPr/>
            </a:p>
          </p:txBody>
        </p:sp>
      </p:grpSp>
      <p:sp>
        <p:nvSpPr>
          <p:cNvPr id="14" name="Freeform 14"/>
          <p:cNvSpPr/>
          <p:nvPr/>
        </p:nvSpPr>
        <p:spPr>
          <a:xfrm>
            <a:off x="0" y="0"/>
            <a:ext cx="5982082" cy="2431314"/>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2024261" y="-186957"/>
            <a:ext cx="5982082" cy="2431314"/>
          </a:xfrm>
          <a:custGeom>
            <a:avLst/>
            <a:gdLst/>
            <a:ahLst/>
            <a:cxnLst/>
            <a:rect l="l" t="t" r="r" b="b"/>
            <a:pathLst>
              <a:path w="5982082" h="2431314">
                <a:moveTo>
                  <a:pt x="0" y="0"/>
                </a:moveTo>
                <a:lnTo>
                  <a:pt x="5982081" y="0"/>
                </a:lnTo>
                <a:lnTo>
                  <a:pt x="5982081" y="2431314"/>
                </a:lnTo>
                <a:lnTo>
                  <a:pt x="0" y="2431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11450400" y="5261290"/>
            <a:ext cx="6994362" cy="10090078"/>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8609232" y="8204189"/>
            <a:ext cx="4659849" cy="1893915"/>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4671951" y="-88110"/>
            <a:ext cx="3056957" cy="3303195"/>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1342223" y="2686076"/>
            <a:ext cx="14976506" cy="3118611"/>
          </a:xfrm>
          <a:prstGeom prst="rect">
            <a:avLst/>
          </a:prstGeom>
        </p:spPr>
        <p:txBody>
          <a:bodyPr wrap="square" lIns="0" tIns="0" rIns="0" bIns="0" rtlCol="0" anchor="t">
            <a:spAutoFit/>
          </a:bodyPr>
          <a:lstStyle/>
          <a:p>
            <a:pPr algn="ctr">
              <a:lnSpc>
                <a:spcPct val="150000"/>
              </a:lnSpc>
            </a:pPr>
            <a:r>
              <a:rPr lang="en-US" sz="7200" b="1" dirty="0">
                <a:solidFill>
                  <a:srgbClr val="F9705A"/>
                </a:solidFill>
                <a:latin typeface="Arial" panose="020B0604020202020204" pitchFamily="34" charset="0"/>
                <a:cs typeface="Arial" panose="020B0604020202020204" pitchFamily="34" charset="0"/>
              </a:rPr>
              <a:t>CHÀO MỪNG CÁC EM ĐẾN VỚI BÀI GIẢNG HÔM NAY</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599FBC-ED32-72AB-ACFC-69F683C38B39}"/>
                  </a:ext>
                </a:extLst>
              </p:cNvPr>
              <p:cNvSpPr txBox="1"/>
              <p:nvPr/>
            </p:nvSpPr>
            <p:spPr>
              <a:xfrm>
                <a:off x="1366211" y="710820"/>
                <a:ext cx="15555577" cy="8746818"/>
              </a:xfrm>
              <a:prstGeom prst="rect">
                <a:avLst/>
              </a:prstGeom>
              <a:noFill/>
            </p:spPr>
            <p:txBody>
              <a:bodyPr wrap="square">
                <a:spAutoFit/>
              </a:bodyPr>
              <a:lstStyle/>
              <a:p>
                <a:pPr algn="ctr">
                  <a:lnSpc>
                    <a:spcPct val="150000"/>
                  </a:lnSpc>
                  <a:spcBef>
                    <a:spcPts val="600"/>
                  </a:spcBef>
                  <a:spcAft>
                    <a:spcPts val="600"/>
                  </a:spcAft>
                </a:pPr>
                <a:r>
                  <a:rPr lang="da-DK"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da-DK"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Arial" panose="020B0604020202020204" pitchFamily="34" charset="0"/>
                  </a:rPr>
                  <a:t>Khi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giá</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trị</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+8&lt;20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một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khẳng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đúng</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Arial" panose="020B0604020202020204" pitchFamily="34" charset="0"/>
                  </a:rPr>
                  <a:t>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nói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số</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giá</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trị</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một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của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Arial" panose="020B0604020202020204" pitchFamily="34" charset="0"/>
                  </a:rPr>
                  <a:t>Khi </a:t>
                </a:r>
                <a:r>
                  <a:rPr lang="da-DK" sz="4000" dirty="0" err="1">
                    <a:effectLst/>
                    <a:latin typeface="Arial" panose="020B0604020202020204" pitchFamily="34" charset="0"/>
                    <a:ea typeface="Times New Roman" panose="02020603050405020304" pitchFamily="18" charset="0"/>
                    <a:cs typeface="Arial" panose="020B0604020202020204" pitchFamily="34" charset="0"/>
                  </a:rPr>
                  <a:t>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giá</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trị</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vào</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3.5+8&lt;20</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một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khẳng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sai</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Arial" panose="020B0604020202020204" pitchFamily="34" charset="0"/>
                  </a:rPr>
                  <a:t>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nói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số</a:t>
                </a:r>
                <a:r>
                  <a:rPr lang="da-DK" sz="4000" dirty="0">
                    <a:effectLst/>
                    <a:latin typeface="Arial" panose="020B0604020202020204" pitchFamily="34" charset="0"/>
                    <a:ea typeface="Times New Roman" panose="02020603050405020304" pitchFamily="18" charset="0"/>
                    <a:cs typeface="Arial" panose="020B0604020202020204" pitchFamily="34" charset="0"/>
                  </a:rPr>
                  <a:t> 5 ( </a:t>
                </a:r>
                <a:r>
                  <a:rPr lang="da-DK" sz="4000" dirty="0" err="1">
                    <a:effectLst/>
                    <a:latin typeface="Arial" panose="020B0604020202020204" pitchFamily="34" charset="0"/>
                    <a:ea typeface="Times New Roman" panose="02020603050405020304" pitchFamily="18" charset="0"/>
                    <a:cs typeface="Arial" panose="020B0604020202020204" pitchFamily="34" charset="0"/>
                  </a:rPr>
                  <a:t>hay</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giá</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trị</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không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phải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là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của</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đó</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48599FBC-ED32-72AB-ACFC-69F683C38B39}"/>
                  </a:ext>
                </a:extLst>
              </p:cNvPr>
              <p:cNvSpPr txBox="1">
                <a:spLocks noRot="1" noChangeAspect="1" noMove="1" noResize="1" noEditPoints="1" noAdjustHandles="1" noChangeArrowheads="1" noChangeShapeType="1" noTextEdit="1"/>
              </p:cNvSpPr>
              <p:nvPr/>
            </p:nvSpPr>
            <p:spPr>
              <a:xfrm>
                <a:off x="1366211" y="710820"/>
                <a:ext cx="15555577" cy="8746818"/>
              </a:xfrm>
              <a:prstGeom prst="rect">
                <a:avLst/>
              </a:prstGeom>
              <a:blipFill>
                <a:blip r:embed="rId5"/>
                <a:stretch>
                  <a:fillRect l="-1387" r="-1387" b="-2032"/>
                </a:stretch>
              </a:blipFill>
            </p:spPr>
            <p:txBody>
              <a:bodyPr/>
              <a:lstStyle/>
              <a:p>
                <a:r>
                  <a:rPr lang="en-VN">
                    <a:noFill/>
                  </a:rPr>
                  <a:t> </a:t>
                </a:r>
              </a:p>
            </p:txBody>
          </p:sp>
        </mc:Fallback>
      </mc:AlternateContent>
    </p:spTree>
    <p:extLst>
      <p:ext uri="{BB962C8B-B14F-4D97-AF65-F5344CB8AC3E}">
        <p14:creationId xmlns:p14="http://schemas.microsoft.com/office/powerpoint/2010/main" val="50290668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48E447-3E1E-72D6-DCFF-DF33863F09E0}"/>
                  </a:ext>
                </a:extLst>
              </p:cNvPr>
              <p:cNvSpPr txBox="1"/>
              <p:nvPr/>
            </p:nvSpPr>
            <p:spPr>
              <a:xfrm>
                <a:off x="2048934" y="1026081"/>
                <a:ext cx="14190132" cy="6961008"/>
              </a:xfrm>
              <a:prstGeom prst="rect">
                <a:avLst/>
              </a:prstGeom>
              <a:noFill/>
            </p:spPr>
            <p:txBody>
              <a:bodyPr wrap="square">
                <a:spAutoFit/>
              </a:bodyPr>
              <a:lstStyle/>
              <a:p>
                <a:pPr algn="ctr">
                  <a:lnSpc>
                    <a:spcPct val="200000"/>
                  </a:lnSpc>
                  <a:spcBef>
                    <a:spcPts val="600"/>
                  </a:spcBef>
                  <a:spcAft>
                    <a:spcPts val="600"/>
                  </a:spcAft>
                </a:pPr>
                <a:r>
                  <a:rPr lang="en-US" sz="4400" b="1" dirty="0" err="1">
                    <a:effectLst/>
                    <a:latin typeface="Arial" panose="020B0604020202020204" pitchFamily="34" charset="0"/>
                    <a:ea typeface="Times New Roman" panose="02020603050405020304" pitchFamily="18" charset="0"/>
                    <a:cs typeface="Arial" panose="020B0604020202020204" pitchFamily="34" charset="0"/>
                  </a:rPr>
                  <a:t>Khái</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niệm</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200000"/>
                  </a:lnSpc>
                  <a:spcBef>
                    <a:spcPts val="600"/>
                  </a:spcBef>
                  <a:spcAft>
                    <a:spcPts val="600"/>
                  </a:spcAft>
                  <a:buFont typeface="Symbol" pitchFamily="2" charset="2"/>
                  <a:buChar char=""/>
                  <a:tabLst>
                    <a:tab pos="127000" algn="l"/>
                  </a:tabLst>
                </a:pPr>
                <a:r>
                  <a:rPr lang="en-US" sz="44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A</m:t>
                    </m:r>
                    <m:d>
                      <m:d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A</m:t>
                    </m:r>
                    <m:d>
                      <m:d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0</m:t>
                            </m:r>
                          </m:sub>
                        </m:sSub>
                      </m:e>
                    </m:d>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khẳng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200000"/>
                  </a:lnSpc>
                  <a:spcBef>
                    <a:spcPts val="600"/>
                  </a:spcBef>
                  <a:spcAft>
                    <a:spcPts val="600"/>
                  </a:spcAft>
                  <a:buFont typeface="Symbol" pitchFamily="2" charset="2"/>
                  <a:buChar char=""/>
                  <a:tabLst>
                    <a:tab pos="127000" algn="l"/>
                  </a:tabLst>
                </a:pPr>
                <a:r>
                  <a:rPr lang="en-US" sz="4400" dirty="0" err="1">
                    <a:effectLst/>
                    <a:latin typeface="Arial" panose="020B0604020202020204" pitchFamily="34" charset="0"/>
                    <a:ea typeface="Times New Roman" panose="02020603050405020304" pitchFamily="18" charset="0"/>
                    <a:cs typeface="Arial" panose="020B0604020202020204" pitchFamily="34" charset="0"/>
                  </a:rPr>
                  <a:t>Giải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tìm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tất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cả</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0748E447-3E1E-72D6-DCFF-DF33863F09E0}"/>
                  </a:ext>
                </a:extLst>
              </p:cNvPr>
              <p:cNvSpPr txBox="1">
                <a:spLocks noRot="1" noChangeAspect="1" noMove="1" noResize="1" noEditPoints="1" noAdjustHandles="1" noChangeArrowheads="1" noChangeShapeType="1" noTextEdit="1"/>
              </p:cNvSpPr>
              <p:nvPr/>
            </p:nvSpPr>
            <p:spPr>
              <a:xfrm>
                <a:off x="2048934" y="1026081"/>
                <a:ext cx="14190132" cy="6961008"/>
              </a:xfrm>
              <a:prstGeom prst="rect">
                <a:avLst/>
              </a:prstGeom>
              <a:blipFill>
                <a:blip r:embed="rId5"/>
                <a:stretch>
                  <a:fillRect l="-1789" r="-1699" b="-3461"/>
                </a:stretch>
              </a:blipFill>
            </p:spPr>
            <p:txBody>
              <a:bodyPr/>
              <a:lstStyle/>
              <a:p>
                <a:r>
                  <a:rPr lang="en-VN">
                    <a:noFill/>
                  </a:rPr>
                  <a:t> </a:t>
                </a:r>
              </a:p>
            </p:txBody>
          </p:sp>
        </mc:Fallback>
      </mc:AlternateContent>
    </p:spTree>
    <p:extLst>
      <p:ext uri="{BB962C8B-B14F-4D97-AF65-F5344CB8AC3E}">
        <p14:creationId xmlns:p14="http://schemas.microsoft.com/office/powerpoint/2010/main" val="414226637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Rectangle 7">
            <a:extLst>
              <a:ext uri="{FF2B5EF4-FFF2-40B4-BE49-F238E27FC236}">
                <a16:creationId xmlns:a16="http://schemas.microsoft.com/office/drawing/2014/main" id="{FDBAB240-D5EE-791D-640C-BAEE0F6EF414}"/>
              </a:ext>
            </a:extLst>
          </p:cNvPr>
          <p:cNvSpPr/>
          <p:nvPr/>
        </p:nvSpPr>
        <p:spPr>
          <a:xfrm>
            <a:off x="899928" y="821214"/>
            <a:ext cx="4648200" cy="1460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800" b="1" dirty="0">
                <a:solidFill>
                  <a:schemeClr val="accent6">
                    <a:lumMod val="50000"/>
                  </a:schemeClr>
                </a:solidFill>
                <a:latin typeface="Arial" panose="020B0604020202020204" pitchFamily="34" charset="0"/>
                <a:cs typeface="Arial" panose="020B0604020202020204" pitchFamily="34" charset="0"/>
              </a:rPr>
              <a:t>LUYỆN TẬP 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7427385-DCE8-9924-F931-4E7A710398DA}"/>
                  </a:ext>
                </a:extLst>
              </p:cNvPr>
              <p:cNvSpPr txBox="1"/>
              <p:nvPr/>
            </p:nvSpPr>
            <p:spPr>
              <a:xfrm>
                <a:off x="1008398" y="2472623"/>
                <a:ext cx="16271204" cy="7057125"/>
              </a:xfrm>
              <a:prstGeom prst="rect">
                <a:avLst/>
              </a:prstGeom>
              <a:noFill/>
            </p:spPr>
            <p:txBody>
              <a:bodyPr wrap="square">
                <a:spAutoFit/>
              </a:bodyPr>
              <a:lstStyle/>
              <a:p>
                <a:pPr algn="ctr">
                  <a:lnSpc>
                    <a:spcPct val="150000"/>
                  </a:lnSpc>
                  <a:spcBef>
                    <a:spcPts val="600"/>
                  </a:spcBef>
                  <a:spcAft>
                    <a:spcPts val="600"/>
                  </a:spcAft>
                </a:pP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−10&lt;0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000" dirty="0">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2.0−10&lt;0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7427385-DCE8-9924-F931-4E7A710398DA}"/>
                  </a:ext>
                </a:extLst>
              </p:cNvPr>
              <p:cNvSpPr txBox="1">
                <a:spLocks noRot="1" noChangeAspect="1" noMove="1" noResize="1" noEditPoints="1" noAdjustHandles="1" noChangeArrowheads="1" noChangeShapeType="1" noTextEdit="1"/>
              </p:cNvSpPr>
              <p:nvPr/>
            </p:nvSpPr>
            <p:spPr>
              <a:xfrm>
                <a:off x="1008398" y="2472623"/>
                <a:ext cx="16271204" cy="7057125"/>
              </a:xfrm>
              <a:prstGeom prst="rect">
                <a:avLst/>
              </a:prstGeom>
              <a:blipFill>
                <a:blip r:embed="rId5"/>
                <a:stretch>
                  <a:fillRect l="-1326" r="-1326" b="-2693"/>
                </a:stretch>
              </a:blipFill>
            </p:spPr>
            <p:txBody>
              <a:bodyPr/>
              <a:lstStyle/>
              <a:p>
                <a:r>
                  <a:rPr lang="en-VN">
                    <a:noFill/>
                  </a:rPr>
                  <a:t> </a:t>
                </a:r>
              </a:p>
            </p:txBody>
          </p:sp>
        </mc:Fallback>
      </mc:AlternateContent>
      <p:sp>
        <p:nvSpPr>
          <p:cNvPr id="11" name="TextBox 10">
            <a:extLst>
              <a:ext uri="{FF2B5EF4-FFF2-40B4-BE49-F238E27FC236}">
                <a16:creationId xmlns:a16="http://schemas.microsoft.com/office/drawing/2014/main" id="{0CD63CDD-EDBC-1B37-9BE5-51F8A19DF170}"/>
              </a:ext>
            </a:extLst>
          </p:cNvPr>
          <p:cNvSpPr txBox="1"/>
          <p:nvPr/>
        </p:nvSpPr>
        <p:spPr>
          <a:xfrm>
            <a:off x="5737333" y="583738"/>
            <a:ext cx="11574496" cy="1824923"/>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-2; 0; 5,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2x – 10 &lt; 0?</a:t>
            </a:r>
            <a:endParaRPr lang="en-VN"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4450297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barn(inVertical)">
                                      <p:cBhvr>
                                        <p:cTn id="23" dur="500"/>
                                        <p:tgtEl>
                                          <p:spTgt spid="10">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barn(inVertical)">
                                      <p:cBhvr>
                                        <p:cTn id="26" dur="500"/>
                                        <p:tgtEl>
                                          <p:spTgt spid="10">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barn(inVertical)">
                                      <p:cBhvr>
                                        <p:cTn id="29" dur="500"/>
                                        <p:tgtEl>
                                          <p:spTgt spid="10">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D7472F3-AB73-A6CD-BEB4-AA6535B8C380}"/>
                  </a:ext>
                </a:extLst>
              </p:cNvPr>
              <p:cNvSpPr txBox="1"/>
              <p:nvPr/>
            </p:nvSpPr>
            <p:spPr>
              <a:xfrm>
                <a:off x="1246523" y="828318"/>
                <a:ext cx="15794954" cy="5133521"/>
              </a:xfrm>
              <a:prstGeom prst="rect">
                <a:avLst/>
              </a:prstGeom>
              <a:noFill/>
            </p:spPr>
            <p:txBody>
              <a:bodyPr wrap="square">
                <a:spAutoFit/>
              </a:bodyPr>
              <a:lstStyle/>
              <a:p>
                <a:pPr marL="571500" indent="-571500" algn="just">
                  <a:lnSpc>
                    <a:spcPct val="200000"/>
                  </a:lnSpc>
                  <a:spcBef>
                    <a:spcPts val="600"/>
                  </a:spcBef>
                  <a:spcAft>
                    <a:spcPts val="600"/>
                  </a:spcAft>
                  <a:buFont typeface="Arial" panose="020B0604020202020204" pitchFamily="34" charset="0"/>
                  <a:buChar char="•"/>
                </a:pPr>
                <a:r>
                  <a:rPr lang="en-US" sz="4000" dirty="0">
                    <a:effectLst/>
                    <a:latin typeface="Arial" panose="020B0604020202020204" pitchFamily="34" charset="0"/>
                    <a:ea typeface="Times New Roman" panose="02020603050405020304" pitchFamily="18" charset="0"/>
                    <a:cs typeface="Arial" panose="020B0604020202020204" pitchFamily="34" charset="0"/>
                  </a:rPr>
                  <a:t>Khi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2.5−10&lt;0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sai</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D7472F3-AB73-A6CD-BEB4-AA6535B8C380}"/>
                  </a:ext>
                </a:extLst>
              </p:cNvPr>
              <p:cNvSpPr txBox="1">
                <a:spLocks noRot="1" noChangeAspect="1" noMove="1" noResize="1" noEditPoints="1" noAdjustHandles="1" noChangeArrowheads="1" noChangeShapeType="1" noTextEdit="1"/>
              </p:cNvSpPr>
              <p:nvPr/>
            </p:nvSpPr>
            <p:spPr>
              <a:xfrm>
                <a:off x="1246523" y="828318"/>
                <a:ext cx="15794954" cy="5133521"/>
              </a:xfrm>
              <a:prstGeom prst="rect">
                <a:avLst/>
              </a:prstGeom>
              <a:blipFill>
                <a:blip r:embed="rId5"/>
                <a:stretch>
                  <a:fillRect l="-1284" r="-1284" b="-4198"/>
                </a:stretch>
              </a:blipFill>
            </p:spPr>
            <p:txBody>
              <a:bodyPr/>
              <a:lstStyle/>
              <a:p>
                <a:r>
                  <a:rPr lang="en-VN">
                    <a:noFill/>
                  </a:rPr>
                  <a:t> </a:t>
                </a:r>
              </a:p>
            </p:txBody>
          </p:sp>
        </mc:Fallback>
      </mc:AlternateContent>
    </p:spTree>
    <p:extLst>
      <p:ext uri="{BB962C8B-B14F-4D97-AF65-F5344CB8AC3E}">
        <p14:creationId xmlns:p14="http://schemas.microsoft.com/office/powerpoint/2010/main" val="219912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529158"/>
            <a:ext cx="16802100" cy="9110142"/>
            <a:chOff x="0" y="-28575"/>
            <a:chExt cx="4274726" cy="2196042"/>
          </a:xfrm>
        </p:grpSpPr>
        <p:sp>
          <p:nvSpPr>
            <p:cNvPr id="6" name="Freeform 6"/>
            <p:cNvSpPr/>
            <p:nvPr/>
          </p:nvSpPr>
          <p:spPr>
            <a:xfrm>
              <a:off x="312608" y="257157"/>
              <a:ext cx="3649511" cy="165315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6"/>
            </a:lnRef>
            <a:fillRef idx="1">
              <a:schemeClr val="lt1"/>
            </a:fillRef>
            <a:effectRef idx="0">
              <a:schemeClr val="accent6"/>
            </a:effectRef>
            <a:fontRef idx="minor">
              <a:schemeClr val="dk1"/>
            </a:fontRef>
          </p:style>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16" name="TextBox 15">
            <a:extLst>
              <a:ext uri="{FF2B5EF4-FFF2-40B4-BE49-F238E27FC236}">
                <a16:creationId xmlns:a16="http://schemas.microsoft.com/office/drawing/2014/main" id="{A21333B5-E856-08EA-D0A4-F9572D06232E}"/>
              </a:ext>
            </a:extLst>
          </p:cNvPr>
          <p:cNvSpPr txBox="1"/>
          <p:nvPr/>
        </p:nvSpPr>
        <p:spPr>
          <a:xfrm>
            <a:off x="3433069" y="4250574"/>
            <a:ext cx="11421859" cy="2951129"/>
          </a:xfrm>
          <a:prstGeom prst="rect">
            <a:avLst/>
          </a:prstGeom>
          <a:noFill/>
        </p:spPr>
        <p:txBody>
          <a:bodyPr wrap="square">
            <a:spAutoFit/>
          </a:bodyPr>
          <a:lstStyle/>
          <a:p>
            <a:pPr algn="ctr">
              <a:lnSpc>
                <a:spcPct val="150000"/>
              </a:lnSpc>
            </a:pPr>
            <a:r>
              <a:rPr lang="en-VN" sz="6600" b="1" dirty="0">
                <a:solidFill>
                  <a:srgbClr val="7030A0"/>
                </a:solidFill>
                <a:latin typeface="Arial" panose="020B0604020202020204" pitchFamily="34" charset="0"/>
                <a:cs typeface="Arial" panose="020B0604020202020204" pitchFamily="34" charset="0"/>
              </a:rPr>
              <a:t>Cách giải bất phương trình bậc nhất một ẩn</a:t>
            </a:r>
          </a:p>
        </p:txBody>
      </p:sp>
      <p:sp>
        <p:nvSpPr>
          <p:cNvPr id="17" name="7-Point Star 16">
            <a:extLst>
              <a:ext uri="{FF2B5EF4-FFF2-40B4-BE49-F238E27FC236}">
                <a16:creationId xmlns:a16="http://schemas.microsoft.com/office/drawing/2014/main" id="{71056AAD-C390-9389-B0EB-64AD457149BB}"/>
              </a:ext>
            </a:extLst>
          </p:cNvPr>
          <p:cNvSpPr/>
          <p:nvPr/>
        </p:nvSpPr>
        <p:spPr>
          <a:xfrm>
            <a:off x="8231537" y="2198571"/>
            <a:ext cx="1824924" cy="1682046"/>
          </a:xfrm>
          <a:prstGeom prst="star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6600" b="1" dirty="0">
                <a:solidFill>
                  <a:schemeClr val="bg1"/>
                </a:solidFill>
                <a:latin typeface="Arial" panose="020B0604020202020204" pitchFamily="34" charset="0"/>
                <a:cs typeface="Arial" panose="020B0604020202020204" pitchFamily="34" charset="0"/>
              </a:rPr>
              <a:t>2</a:t>
            </a:r>
          </a:p>
        </p:txBody>
      </p:sp>
      <p:sp>
        <p:nvSpPr>
          <p:cNvPr id="8" name="Freeform 20">
            <a:extLst>
              <a:ext uri="{FF2B5EF4-FFF2-40B4-BE49-F238E27FC236}">
                <a16:creationId xmlns:a16="http://schemas.microsoft.com/office/drawing/2014/main" id="{4057C0AE-488B-B91B-7742-0CE0631376F2}"/>
              </a:ext>
            </a:extLst>
          </p:cNvPr>
          <p:cNvSpPr/>
          <p:nvPr/>
        </p:nvSpPr>
        <p:spPr>
          <a:xfrm rot="813459" flipH="1">
            <a:off x="764935" y="712289"/>
            <a:ext cx="2413474" cy="2273054"/>
          </a:xfrm>
          <a:custGeom>
            <a:avLst/>
            <a:gdLst/>
            <a:ahLst/>
            <a:cxnLst/>
            <a:rect l="l" t="t" r="r" b="b"/>
            <a:pathLst>
              <a:path w="2413474" h="2273054">
                <a:moveTo>
                  <a:pt x="2413474" y="0"/>
                </a:moveTo>
                <a:lnTo>
                  <a:pt x="0" y="0"/>
                </a:lnTo>
                <a:lnTo>
                  <a:pt x="0" y="2273054"/>
                </a:lnTo>
                <a:lnTo>
                  <a:pt x="2413474" y="2273054"/>
                </a:lnTo>
                <a:lnTo>
                  <a:pt x="241347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21">
            <a:extLst>
              <a:ext uri="{FF2B5EF4-FFF2-40B4-BE49-F238E27FC236}">
                <a16:creationId xmlns:a16="http://schemas.microsoft.com/office/drawing/2014/main" id="{DAAF0EF3-8966-6901-6E2B-324594F6BEA1}"/>
              </a:ext>
            </a:extLst>
          </p:cNvPr>
          <p:cNvSpPr/>
          <p:nvPr/>
        </p:nvSpPr>
        <p:spPr>
          <a:xfrm rot="-843573">
            <a:off x="14559369" y="7216889"/>
            <a:ext cx="2413474" cy="2273054"/>
          </a:xfrm>
          <a:custGeom>
            <a:avLst/>
            <a:gdLst/>
            <a:ahLst/>
            <a:cxnLst/>
            <a:rect l="l" t="t" r="r" b="b"/>
            <a:pathLst>
              <a:path w="2413474" h="2273054">
                <a:moveTo>
                  <a:pt x="0" y="0"/>
                </a:moveTo>
                <a:lnTo>
                  <a:pt x="2413474" y="0"/>
                </a:lnTo>
                <a:lnTo>
                  <a:pt x="2413474" y="2273054"/>
                </a:lnTo>
                <a:lnTo>
                  <a:pt x="0" y="2273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9">
            <a:extLst>
              <a:ext uri="{FF2B5EF4-FFF2-40B4-BE49-F238E27FC236}">
                <a16:creationId xmlns:a16="http://schemas.microsoft.com/office/drawing/2014/main" id="{00DCA916-E1B7-FABD-6A15-263A019E7E63}"/>
              </a:ext>
            </a:extLst>
          </p:cNvPr>
          <p:cNvSpPr/>
          <p:nvPr/>
        </p:nvSpPr>
        <p:spPr>
          <a:xfrm rot="-1258799" flipH="1">
            <a:off x="2327181" y="7124894"/>
            <a:ext cx="1328541" cy="1251244"/>
          </a:xfrm>
          <a:custGeom>
            <a:avLst/>
            <a:gdLst/>
            <a:ahLst/>
            <a:cxnLst/>
            <a:rect l="l" t="t" r="r" b="b"/>
            <a:pathLst>
              <a:path w="1328541" h="1251244">
                <a:moveTo>
                  <a:pt x="1328541" y="0"/>
                </a:moveTo>
                <a:lnTo>
                  <a:pt x="0" y="0"/>
                </a:lnTo>
                <a:lnTo>
                  <a:pt x="0" y="1251244"/>
                </a:lnTo>
                <a:lnTo>
                  <a:pt x="1328541" y="1251244"/>
                </a:lnTo>
                <a:lnTo>
                  <a:pt x="1328541"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613802893"/>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11C95A-AA1C-AB27-4553-46A81F0A8440}"/>
                  </a:ext>
                </a:extLst>
              </p:cNvPr>
              <p:cNvSpPr txBox="1"/>
              <p:nvPr/>
            </p:nvSpPr>
            <p:spPr>
              <a:xfrm>
                <a:off x="2048934" y="2029728"/>
                <a:ext cx="14190132" cy="5288948"/>
              </a:xfrm>
              <a:prstGeom prst="rect">
                <a:avLst/>
              </a:prstGeom>
              <a:noFill/>
            </p:spPr>
            <p:txBody>
              <a:bodyPr wrap="square">
                <a:spAutoFit/>
              </a:bodyPr>
              <a:lstStyle/>
              <a:p>
                <a:pPr algn="just">
                  <a:lnSpc>
                    <a:spcPct val="150000"/>
                  </a:lnSpc>
                  <a:spcBef>
                    <a:spcPts val="600"/>
                  </a:spcBef>
                  <a:spcAft>
                    <a:spcPts val="60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Xét bất phương trình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 (1)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Cộng vào hai vế của bất phương trình (1) với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được một bất phương trình nào? Kí hiệu là (2).</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Nhân vào hai vế của bất phương trình (2) với </a:t>
                </a:r>
                <a14:m>
                  <m:oMath xmlns:m="http://schemas.openxmlformats.org/officeDocument/2006/math">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thì ta nhận được nghiệm là gì?</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9911C95A-AA1C-AB27-4553-46A81F0A8440}"/>
                  </a:ext>
                </a:extLst>
              </p:cNvPr>
              <p:cNvSpPr txBox="1">
                <a:spLocks noRot="1" noChangeAspect="1" noMove="1" noResize="1" noEditPoints="1" noAdjustHandles="1" noChangeArrowheads="1" noChangeShapeType="1" noTextEdit="1"/>
              </p:cNvSpPr>
              <p:nvPr/>
            </p:nvSpPr>
            <p:spPr>
              <a:xfrm>
                <a:off x="2048934" y="2029728"/>
                <a:ext cx="14190132" cy="5288948"/>
              </a:xfrm>
              <a:prstGeom prst="rect">
                <a:avLst/>
              </a:prstGeom>
              <a:blipFill>
                <a:blip r:embed="rId5"/>
                <a:stretch>
                  <a:fillRect l="-1521" r="-1521" b="-3828"/>
                </a:stretch>
              </a:blipFill>
            </p:spPr>
            <p:txBody>
              <a:bodyPr/>
              <a:lstStyle/>
              <a:p>
                <a:r>
                  <a:rPr lang="en-VN">
                    <a:noFill/>
                  </a:rPr>
                  <a:t> </a:t>
                </a:r>
              </a:p>
            </p:txBody>
          </p:sp>
        </mc:Fallback>
      </mc:AlternateContent>
    </p:spTree>
    <p:extLst>
      <p:ext uri="{BB962C8B-B14F-4D97-AF65-F5344CB8AC3E}">
        <p14:creationId xmlns:p14="http://schemas.microsoft.com/office/powerpoint/2010/main" val="164391157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E27562-B9C2-F2D9-F322-BF7B95A733F5}"/>
                  </a:ext>
                </a:extLst>
              </p:cNvPr>
              <p:cNvSpPr txBox="1"/>
              <p:nvPr/>
            </p:nvSpPr>
            <p:spPr>
              <a:xfrm>
                <a:off x="2122823" y="856533"/>
                <a:ext cx="14042354" cy="8455392"/>
              </a:xfrm>
              <a:prstGeom prst="rect">
                <a:avLst/>
              </a:prstGeom>
              <a:noFill/>
            </p:spPr>
            <p:txBody>
              <a:bodyPr wrap="square">
                <a:spAutoFit/>
              </a:bodyPr>
              <a:lstStyle/>
              <a:p>
                <a:pPr algn="ctr">
                  <a:lnSpc>
                    <a:spcPct val="150000"/>
                  </a:lnSpc>
                  <a:spcBef>
                    <a:spcPts val="600"/>
                  </a:spcBef>
                  <a:spcAft>
                    <a:spcPts val="60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p>
              <a:p>
                <a:pPr algn="just">
                  <a:lnSpc>
                    <a:spcPct val="150000"/>
                  </a:lnSpc>
                  <a:spcBef>
                    <a:spcPts val="600"/>
                  </a:spcBef>
                  <a:spcAft>
                    <a:spcPts val="600"/>
                  </a:spcAft>
                </a:pPr>
                <a:r>
                  <a:rPr lang="vi-VN"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r>
                  <a:rPr lang="vi-VN" sz="4000" dirty="0">
                    <a:effectLst/>
                    <a:latin typeface="Arial" panose="020B0604020202020204" pitchFamily="34" charset="0"/>
                    <a:ea typeface="Times New Roman" panose="02020603050405020304" pitchFamily="18" charset="0"/>
                    <a:cs typeface="Arial" panose="020B0604020202020204" pitchFamily="34" charset="0"/>
                  </a:rPr>
                  <a:t>Cộng vào hai vế của bất phương trình (1) với </a:t>
                </a:r>
                <a14:m>
                  <m:oMath xmlns:m="http://schemas.openxmlformats.org/officeDocument/2006/math">
                    <m:r>
                      <a:rPr lang="vi-VN"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4000" dirty="0">
                    <a:effectLst/>
                    <a:latin typeface="Arial" panose="020B0604020202020204" pitchFamily="34" charset="0"/>
                    <a:ea typeface="Times New Roman" panose="02020603050405020304" pitchFamily="18" charset="0"/>
                    <a:cs typeface="Arial" panose="020B0604020202020204" pitchFamily="34" charset="0"/>
                  </a:rPr>
                  <a:t>, ta được:</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&lt;0+</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&lt;−3</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(2)</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hai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&lt;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VN" sz="4000" i="1" dirty="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D5E27562-B9C2-F2D9-F322-BF7B95A733F5}"/>
                  </a:ext>
                </a:extLst>
              </p:cNvPr>
              <p:cNvSpPr txBox="1">
                <a:spLocks noRot="1" noChangeAspect="1" noMove="1" noResize="1" noEditPoints="1" noAdjustHandles="1" noChangeArrowheads="1" noChangeShapeType="1" noTextEdit="1"/>
              </p:cNvSpPr>
              <p:nvPr/>
            </p:nvSpPr>
            <p:spPr>
              <a:xfrm>
                <a:off x="2122823" y="856533"/>
                <a:ext cx="14042354" cy="8455392"/>
              </a:xfrm>
              <a:prstGeom prst="rect">
                <a:avLst/>
              </a:prstGeom>
              <a:blipFill>
                <a:blip r:embed="rId5"/>
                <a:stretch>
                  <a:fillRect l="-1537" r="-995" b="-450"/>
                </a:stretch>
              </a:blipFill>
            </p:spPr>
            <p:txBody>
              <a:bodyPr/>
              <a:lstStyle/>
              <a:p>
                <a:r>
                  <a:rPr lang="en-VN">
                    <a:noFill/>
                  </a:rPr>
                  <a:t> </a:t>
                </a:r>
              </a:p>
            </p:txBody>
          </p:sp>
        </mc:Fallback>
      </mc:AlternateContent>
    </p:spTree>
    <p:extLst>
      <p:ext uri="{BB962C8B-B14F-4D97-AF65-F5344CB8AC3E}">
        <p14:creationId xmlns:p14="http://schemas.microsoft.com/office/powerpoint/2010/main" val="3231404811"/>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barn(inVertical)">
                                      <p:cBhvr>
                                        <p:cTn id="10" dur="500"/>
                                        <p:tgtEl>
                                          <p:spTgt spid="9">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barn(inVertical)">
                                      <p:cBhvr>
                                        <p:cTn id="13" dur="500"/>
                                        <p:tgtEl>
                                          <p:spTgt spid="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barn(inVertical)">
                                      <p:cBhvr>
                                        <p:cTn id="18" dur="500"/>
                                        <p:tgtEl>
                                          <p:spTgt spid="9">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barn(inVertical)">
                                      <p:cBhvr>
                                        <p:cTn id="21" dur="500"/>
                                        <p:tgtEl>
                                          <p:spTgt spid="9">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barn(inVertical)">
                                      <p:cBhvr>
                                        <p:cTn id="2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A1D2C1-AAF2-BA9E-B06B-5BF96B960FB6}"/>
                  </a:ext>
                </a:extLst>
              </p:cNvPr>
              <p:cNvSpPr txBox="1"/>
              <p:nvPr/>
            </p:nvSpPr>
            <p:spPr>
              <a:xfrm>
                <a:off x="1008398" y="647700"/>
                <a:ext cx="16271204" cy="9009518"/>
              </a:xfrm>
              <a:prstGeom prst="rect">
                <a:avLst/>
              </a:prstGeom>
              <a:noFill/>
            </p:spPr>
            <p:txBody>
              <a:bodyPr wrap="square">
                <a:spAutoFit/>
              </a:bodyPr>
              <a:lstStyle/>
              <a:p>
                <a:pPr algn="ctr">
                  <a:lnSpc>
                    <a:spcPct val="150000"/>
                  </a:lnSpc>
                  <a:spcBef>
                    <a:spcPts val="600"/>
                  </a:spcBef>
                  <a:spcAft>
                    <a:spcPts val="600"/>
                  </a:spcAft>
                </a:pPr>
                <a:r>
                  <a:rPr lang="en-US" sz="4000" b="1" dirty="0" err="1">
                    <a:effectLst/>
                    <a:latin typeface="Arial" panose="020B0604020202020204" pitchFamily="34" charset="0"/>
                    <a:ea typeface="Times New Roman" panose="02020603050405020304" pitchFamily="18" charset="0"/>
                    <a:cs typeface="Arial" panose="020B0604020202020204" pitchFamily="34" charset="0"/>
                  </a:rPr>
                  <a:t>Cách</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giải</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bậc</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nhất</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b="1"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ẩn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ẩn</a:t>
                </a:r>
                <a:r>
                  <a:rPr lang="en-US" sz="4000" dirty="0">
                    <a:effectLst/>
                    <a:latin typeface="Arial" panose="020B0604020202020204" pitchFamily="34" charset="0"/>
                    <a:ea typeface="Times New Roman" panose="02020603050405020304" pitchFamily="18" charset="0"/>
                    <a:cs typeface="Arial" panose="020B0604020202020204" pitchFamily="34" charset="0"/>
                  </a:rPr>
                  <a:t> ax + b &lt; 0 (a </a:t>
                </a:r>
                <a14:m>
                  <m:oMath xmlns:m="http://schemas.openxmlformats.org/officeDocument/2006/math">
                    <m:r>
                      <a:rPr lang="en-US" sz="4000" i="0" kern="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VN" sz="4000" dirty="0">
                    <a:effectLst/>
                    <a:latin typeface="Arial" panose="020B0604020202020204" pitchFamily="34" charset="0"/>
                    <a:cs typeface="Arial" panose="020B0604020202020204" pitchFamily="34" charset="0"/>
                  </a:rPr>
                  <a:t> 0) được giải như sau: </a:t>
                </a:r>
                <a:r>
                  <a:rPr lang="en-VN" sz="4000" dirty="0">
                    <a:latin typeface="Arial" panose="020B0604020202020204" pitchFamily="34" charset="0"/>
                    <a:ea typeface="Calibri" panose="020F0502020204030204" pitchFamily="34" charset="0"/>
                    <a:cs typeface="Arial" panose="020B0604020202020204" pitchFamily="34" charset="0"/>
                  </a:rPr>
                  <a:t>ax + b &lt; 0</a:t>
                </a:r>
              </a:p>
              <a:p>
                <a:pPr algn="just">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a:t>
                </a:r>
                <a:r>
                  <a:rPr lang="en-VN" sz="4000" dirty="0">
                    <a:effectLst/>
                    <a:latin typeface="Arial" panose="020B0604020202020204" pitchFamily="34" charset="0"/>
                    <a:ea typeface="Calibri" panose="020F0502020204030204" pitchFamily="34" charset="0"/>
                    <a:cs typeface="Arial" panose="020B0604020202020204" pitchFamily="34" charset="0"/>
                  </a:rPr>
                  <a:t>x &lt; -b</a:t>
                </a:r>
              </a:p>
              <a:p>
                <a:pPr algn="just">
                  <a:lnSpc>
                    <a:spcPct val="150000"/>
                  </a:lnSpc>
                  <a:spcBef>
                    <a:spcPts val="600"/>
                  </a:spcBef>
                  <a:spcAft>
                    <a:spcPts val="600"/>
                  </a:spcAft>
                </a:pPr>
                <a:r>
                  <a:rPr lang="en-VN" sz="4000" dirty="0">
                    <a:latin typeface="Arial" panose="020B0604020202020204" pitchFamily="34" charset="0"/>
                    <a:ea typeface="Calibri" panose="020F0502020204030204" pitchFamily="34" charset="0"/>
                    <a:cs typeface="Arial" panose="020B0604020202020204" pitchFamily="34" charset="0"/>
                  </a:rPr>
                  <a:t>Nếu a &gt; 0 thì x &lt; </a:t>
                </a:r>
                <a14:m>
                  <m:oMath xmlns:m="http://schemas.openxmlformats.org/officeDocument/2006/math">
                    <m:r>
                      <a:rPr lang="en-US" sz="4000" i="0" kern="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kern="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kern="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oMath>
                </a14:m>
                <a:r>
                  <a:rPr lang="en-VN" sz="4000" dirty="0">
                    <a:effectLst/>
                    <a:latin typeface="Arial" panose="020B0604020202020204" pitchFamily="34" charset="0"/>
                    <a:cs typeface="Arial" panose="020B0604020202020204" pitchFamily="34" charset="0"/>
                  </a:rPr>
                  <a:t> </a:t>
                </a:r>
              </a:p>
              <a:p>
                <a:pPr algn="just">
                  <a:lnSpc>
                    <a:spcPct val="150000"/>
                  </a:lnSpc>
                  <a:spcBef>
                    <a:spcPts val="600"/>
                  </a:spcBef>
                  <a:spcAft>
                    <a:spcPts val="600"/>
                  </a:spcAft>
                </a:pPr>
                <a:r>
                  <a:rPr lang="en-VN" sz="4000" dirty="0">
                    <a:latin typeface="Arial" panose="020B0604020202020204" pitchFamily="34" charset="0"/>
                    <a:ea typeface="Calibri" panose="020F0502020204030204" pitchFamily="34" charset="0"/>
                    <a:cs typeface="Arial" panose="020B0604020202020204" pitchFamily="34" charset="0"/>
                  </a:rPr>
                  <a:t>Nếu a &lt; 0 thì x &gt; </a:t>
                </a:r>
                <a14:m>
                  <m:oMath xmlns:m="http://schemas.openxmlformats.org/officeDocument/2006/math">
                    <m:r>
                      <a:rPr lang="en-US" sz="4000" i="0" kern="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kern="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kern="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oMath>
                </a14:m>
                <a:r>
                  <a:rPr lang="en-VN" sz="4000" dirty="0">
                    <a:effectLst/>
                    <a:latin typeface="Arial" panose="020B0604020202020204" pitchFamily="34" charset="0"/>
                    <a:cs typeface="Arial" panose="020B0604020202020204" pitchFamily="34" charset="0"/>
                  </a:rPr>
                  <a:t> </a:t>
                </a:r>
              </a:p>
              <a:p>
                <a:pPr algn="just">
                  <a:lnSpc>
                    <a:spcPct val="150000"/>
                  </a:lnSpc>
                  <a:spcBef>
                    <a:spcPts val="600"/>
                  </a:spcBef>
                  <a:spcAft>
                    <a:spcPts val="600"/>
                  </a:spcAft>
                </a:pPr>
                <a:r>
                  <a:rPr lang="en-VN" sz="4000" b="1" dirty="0">
                    <a:latin typeface="Arial" panose="020B0604020202020204" pitchFamily="34" charset="0"/>
                    <a:ea typeface="Calibri" panose="020F0502020204030204" pitchFamily="34" charset="0"/>
                    <a:cs typeface="Arial" panose="020B0604020202020204" pitchFamily="34" charset="0"/>
                  </a:rPr>
                  <a:t>Chú ý: </a:t>
                </a:r>
                <a:r>
                  <a:rPr lang="en-VN" sz="4000" dirty="0">
                    <a:latin typeface="Arial" panose="020B0604020202020204" pitchFamily="34" charset="0"/>
                    <a:ea typeface="Calibri" panose="020F0502020204030204" pitchFamily="34" charset="0"/>
                    <a:cs typeface="Arial" panose="020B0604020202020204" pitchFamily="34" charset="0"/>
                  </a:rPr>
                  <a:t>Các bất phương trình ax + b &gt; 0, ax + b </a:t>
                </a:r>
                <a14:m>
                  <m:oMath xmlns:m="http://schemas.openxmlformats.org/officeDocument/2006/math">
                    <m:r>
                      <a:rPr lang="en-US" sz="4000" i="1" kern="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VN" sz="4000" dirty="0">
                    <a:effectLst/>
                    <a:latin typeface="Arial" panose="020B0604020202020204" pitchFamily="34" charset="0"/>
                    <a:cs typeface="Arial" panose="020B0604020202020204" pitchFamily="34" charset="0"/>
                  </a:rPr>
                  <a:t> 0, ax + b </a:t>
                </a:r>
                <a14:m>
                  <m:oMath xmlns:m="http://schemas.openxmlformats.org/officeDocument/2006/math">
                    <m:r>
                      <a:rPr lang="en-US" sz="4000" i="1">
                        <a:latin typeface="Cambria Math" panose="02040503050406030204" pitchFamily="18" charset="0"/>
                      </a:rPr>
                      <m:t>≥</m:t>
                    </m:r>
                  </m:oMath>
                </a14:m>
                <a:r>
                  <a:rPr lang="en-VN" sz="4000" dirty="0">
                    <a:effectLst/>
                    <a:latin typeface="Arial" panose="020B0604020202020204" pitchFamily="34" charset="0"/>
                    <a:cs typeface="Arial" panose="020B0604020202020204" pitchFamily="34" charset="0"/>
                  </a:rPr>
                  <a:t> 0 được giải tương tự</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67A1D2C1-AAF2-BA9E-B06B-5BF96B960FB6}"/>
                  </a:ext>
                </a:extLst>
              </p:cNvPr>
              <p:cNvSpPr txBox="1">
                <a:spLocks noRot="1" noChangeAspect="1" noMove="1" noResize="1" noEditPoints="1" noAdjustHandles="1" noChangeArrowheads="1" noChangeShapeType="1" noTextEdit="1"/>
              </p:cNvSpPr>
              <p:nvPr/>
            </p:nvSpPr>
            <p:spPr>
              <a:xfrm>
                <a:off x="1008398" y="647700"/>
                <a:ext cx="16271204" cy="9009518"/>
              </a:xfrm>
              <a:prstGeom prst="rect">
                <a:avLst/>
              </a:prstGeom>
              <a:blipFill>
                <a:blip r:embed="rId5"/>
                <a:stretch>
                  <a:fillRect l="-1326" r="-1326" b="-1688"/>
                </a:stretch>
              </a:blipFill>
            </p:spPr>
            <p:txBody>
              <a:bodyPr/>
              <a:lstStyle/>
              <a:p>
                <a:r>
                  <a:rPr lang="en-VN">
                    <a:noFill/>
                  </a:rPr>
                  <a:t> </a:t>
                </a:r>
              </a:p>
            </p:txBody>
          </p:sp>
        </mc:Fallback>
      </mc:AlternateContent>
    </p:spTree>
    <p:extLst>
      <p:ext uri="{BB962C8B-B14F-4D97-AF65-F5344CB8AC3E}">
        <p14:creationId xmlns:p14="http://schemas.microsoft.com/office/powerpoint/2010/main" val="743616411"/>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9" name="TextBox 8">
            <a:extLst>
              <a:ext uri="{FF2B5EF4-FFF2-40B4-BE49-F238E27FC236}">
                <a16:creationId xmlns:a16="http://schemas.microsoft.com/office/drawing/2014/main" id="{545006CD-BD43-260E-77EF-940C41FADBFF}"/>
              </a:ext>
            </a:extLst>
          </p:cNvPr>
          <p:cNvSpPr txBox="1"/>
          <p:nvPr/>
        </p:nvSpPr>
        <p:spPr>
          <a:xfrm>
            <a:off x="2048933" y="1133544"/>
            <a:ext cx="14190132" cy="901593"/>
          </a:xfrm>
          <a:prstGeom prst="rect">
            <a:avLst/>
          </a:prstGeom>
          <a:noFill/>
        </p:spPr>
        <p:txBody>
          <a:bodyPr wrap="square">
            <a:spAutoFit/>
          </a:bodyPr>
          <a:lstStyle/>
          <a:p>
            <a:pPr algn="ctr">
              <a:lnSpc>
                <a:spcPct val="150000"/>
              </a:lnSpc>
              <a:spcBef>
                <a:spcPts val="600"/>
              </a:spcBef>
              <a:spcAft>
                <a:spcPts val="600"/>
              </a:spcAft>
            </a:pPr>
            <a:r>
              <a:rPr lang="vi-VN" sz="4000" b="1" dirty="0">
                <a:effectLst/>
                <a:latin typeface="Arial" panose="020B0604020202020204" pitchFamily="34" charset="0"/>
                <a:ea typeface="Calibri" panose="020F0502020204030204" pitchFamily="34" charset="0"/>
                <a:cs typeface="Arial" panose="020B0604020202020204" pitchFamily="34" charset="0"/>
              </a:rPr>
              <a:t>Ví dụ 2: SGK – tr.40	</a:t>
            </a:r>
            <a:r>
              <a:rPr lang="vi-VN" sz="4000" dirty="0">
                <a:latin typeface="Arial" panose="020B0604020202020204" pitchFamily="34" charset="0"/>
                <a:ea typeface="Calibri" panose="020F0502020204030204" pitchFamily="34" charset="0"/>
                <a:cs typeface="Arial" panose="020B0604020202020204" pitchFamily="34" charset="0"/>
              </a:rPr>
              <a:t>Giải bất phương trình -2x - 4 &gt; 0</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81F4BCA-7305-A6A6-93D8-5E5538DC98C9}"/>
                  </a:ext>
                </a:extLst>
              </p:cNvPr>
              <p:cNvSpPr txBox="1"/>
              <p:nvPr/>
            </p:nvSpPr>
            <p:spPr>
              <a:xfrm>
                <a:off x="4225826" y="2380478"/>
                <a:ext cx="9836347" cy="6905737"/>
              </a:xfrm>
              <a:prstGeom prst="rect">
                <a:avLst/>
              </a:prstGeom>
              <a:noFill/>
            </p:spPr>
            <p:txBody>
              <a:bodyPr wrap="none" rtlCol="0">
                <a:spAutoFit/>
              </a:bodyPr>
              <a:lstStyle/>
              <a:p>
                <a:pPr algn="ctr">
                  <a:lnSpc>
                    <a:spcPct val="150000"/>
                  </a:lnSpc>
                </a:pPr>
                <a:r>
                  <a:rPr lang="en-VN" sz="4000" b="1" dirty="0">
                    <a:solidFill>
                      <a:srgbClr val="FF0000"/>
                    </a:solidFill>
                    <a:latin typeface="Arial" panose="020B0604020202020204" pitchFamily="34" charset="0"/>
                    <a:cs typeface="Arial" panose="020B0604020202020204" pitchFamily="34" charset="0"/>
                  </a:rPr>
                  <a:t>Giải</a:t>
                </a:r>
              </a:p>
              <a:p>
                <a:pPr>
                  <a:lnSpc>
                    <a:spcPct val="150000"/>
                  </a:lnSpc>
                </a:pPr>
                <a:r>
                  <a:rPr lang="en-VN" sz="4000" dirty="0">
                    <a:latin typeface="Arial" panose="020B0604020202020204" pitchFamily="34" charset="0"/>
                    <a:cs typeface="Arial" panose="020B0604020202020204" pitchFamily="34" charset="0"/>
                  </a:rPr>
                  <a:t>Ta có -2x – 4 &gt; 0</a:t>
                </a:r>
              </a:p>
              <a:p>
                <a:pPr>
                  <a:lnSpc>
                    <a:spcPct val="150000"/>
                  </a:lnSpc>
                </a:pPr>
                <a:r>
                  <a:rPr lang="en-VN" sz="4000" dirty="0">
                    <a:latin typeface="Arial" panose="020B0604020202020204" pitchFamily="34" charset="0"/>
                    <a:cs typeface="Arial" panose="020B0604020202020204" pitchFamily="34" charset="0"/>
                  </a:rPr>
                  <a:t>-2x &gt; 0 + 4</a:t>
                </a:r>
              </a:p>
              <a:p>
                <a:pPr>
                  <a:lnSpc>
                    <a:spcPct val="150000"/>
                  </a:lnSpc>
                </a:pPr>
                <a:r>
                  <a:rPr lang="en-VN" sz="4000" dirty="0">
                    <a:latin typeface="Arial" panose="020B0604020202020204" pitchFamily="34" charset="0"/>
                    <a:cs typeface="Arial" panose="020B0604020202020204" pitchFamily="34" charset="0"/>
                  </a:rPr>
                  <a:t>-2x &gt; 4</a:t>
                </a:r>
              </a:p>
              <a:p>
                <a:pPr>
                  <a:lnSpc>
                    <a:spcPct val="150000"/>
                  </a:lnSpc>
                </a:pPr>
                <a:r>
                  <a:rPr lang="en-US" sz="4000" dirty="0">
                    <a:latin typeface="Arial" panose="020B0604020202020204" pitchFamily="34" charset="0"/>
                    <a:cs typeface="Arial" panose="020B0604020202020204" pitchFamily="34" charset="0"/>
                  </a:rPr>
                  <a:t>x</a:t>
                </a:r>
                <a:r>
                  <a:rPr lang="en-VN" sz="4000" dirty="0">
                    <a:latin typeface="Arial" panose="020B0604020202020204" pitchFamily="34" charset="0"/>
                    <a:cs typeface="Arial" panose="020B0604020202020204" pitchFamily="34" charset="0"/>
                  </a:rPr>
                  <a:t> &lt; 4  </a:t>
                </a:r>
                <a14:m>
                  <m:oMath xmlns:m="http://schemas.openxmlformats.org/officeDocument/2006/math">
                    <m:r>
                      <a:rPr lang="en-US" sz="4000" b="0" i="0" smtClean="0">
                        <a:latin typeface="Cambria Math" panose="02040503050406030204" pitchFamily="18" charset="0"/>
                        <a:cs typeface="Arial" panose="020B0604020202020204" pitchFamily="34" charset="0"/>
                      </a:rPr>
                      <m:t>(−</m:t>
                    </m:r>
                    <m:f>
                      <m:fPr>
                        <m:ctrlPr>
                          <a:rPr lang="en-VN"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2</m:t>
                        </m:r>
                      </m:den>
                    </m:f>
                    <m:r>
                      <a:rPr lang="en-US" sz="4000" b="0" i="1" smtClean="0">
                        <a:latin typeface="Cambria Math" panose="02040503050406030204" pitchFamily="18" charset="0"/>
                        <a:cs typeface="Arial" panose="020B0604020202020204" pitchFamily="34" charset="0"/>
                      </a:rPr>
                      <m:t>)</m:t>
                    </m:r>
                  </m:oMath>
                </a14:m>
                <a:endParaRPr lang="en-VN" sz="4000" dirty="0">
                  <a:latin typeface="Arial" panose="020B0604020202020204" pitchFamily="34" charset="0"/>
                  <a:cs typeface="Arial" panose="020B0604020202020204" pitchFamily="34" charset="0"/>
                </a:endParaRPr>
              </a:p>
              <a:p>
                <a:pPr>
                  <a:lnSpc>
                    <a:spcPct val="150000"/>
                  </a:lnSpc>
                </a:pPr>
                <a:r>
                  <a:rPr lang="en-US" sz="4000" dirty="0">
                    <a:latin typeface="Arial" panose="020B0604020202020204" pitchFamily="34" charset="0"/>
                    <a:cs typeface="Arial" panose="020B0604020202020204" pitchFamily="34" charset="0"/>
                  </a:rPr>
                  <a:t>x</a:t>
                </a:r>
                <a:r>
                  <a:rPr lang="en-VN" sz="4000" dirty="0">
                    <a:latin typeface="Arial" panose="020B0604020202020204" pitchFamily="34" charset="0"/>
                    <a:cs typeface="Arial" panose="020B0604020202020204" pitchFamily="34" charset="0"/>
                  </a:rPr>
                  <a:t> &lt; -2</a:t>
                </a:r>
              </a:p>
              <a:p>
                <a:pPr>
                  <a:lnSpc>
                    <a:spcPct val="150000"/>
                  </a:lnSpc>
                </a:pPr>
                <a:r>
                  <a:rPr lang="en-VN" sz="4000" dirty="0">
                    <a:latin typeface="Arial" panose="020B0604020202020204" pitchFamily="34" charset="0"/>
                    <a:cs typeface="Arial" panose="020B0604020202020204" pitchFamily="34" charset="0"/>
                  </a:rPr>
                  <a:t>Vậy nghiệm của bất phương trình là x &lt; -2</a:t>
                </a:r>
              </a:p>
            </p:txBody>
          </p:sp>
        </mc:Choice>
        <mc:Fallback xmlns="">
          <p:sp>
            <p:nvSpPr>
              <p:cNvPr id="10" name="TextBox 9">
                <a:extLst>
                  <a:ext uri="{FF2B5EF4-FFF2-40B4-BE49-F238E27FC236}">
                    <a16:creationId xmlns:a16="http://schemas.microsoft.com/office/drawing/2014/main" id="{081F4BCA-7305-A6A6-93D8-5E5538DC98C9}"/>
                  </a:ext>
                </a:extLst>
              </p:cNvPr>
              <p:cNvSpPr txBox="1">
                <a:spLocks noRot="1" noChangeAspect="1" noMove="1" noResize="1" noEditPoints="1" noAdjustHandles="1" noChangeArrowheads="1" noChangeShapeType="1" noTextEdit="1"/>
              </p:cNvSpPr>
              <p:nvPr/>
            </p:nvSpPr>
            <p:spPr>
              <a:xfrm>
                <a:off x="4225826" y="2380478"/>
                <a:ext cx="9836347" cy="6905737"/>
              </a:xfrm>
              <a:prstGeom prst="rect">
                <a:avLst/>
              </a:prstGeom>
              <a:blipFill>
                <a:blip r:embed="rId5"/>
                <a:stretch>
                  <a:fillRect l="-2191" r="-1160" b="-1651"/>
                </a:stretch>
              </a:blipFill>
            </p:spPr>
            <p:txBody>
              <a:bodyPr/>
              <a:lstStyle/>
              <a:p>
                <a:r>
                  <a:rPr lang="en-VN">
                    <a:noFill/>
                  </a:rPr>
                  <a:t> </a:t>
                </a:r>
              </a:p>
            </p:txBody>
          </p:sp>
        </mc:Fallback>
      </mc:AlternateContent>
    </p:spTree>
    <p:extLst>
      <p:ext uri="{BB962C8B-B14F-4D97-AF65-F5344CB8AC3E}">
        <p14:creationId xmlns:p14="http://schemas.microsoft.com/office/powerpoint/2010/main" val="3622865621"/>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barn(inVertical)">
                                      <p:cBhvr>
                                        <p:cTn id="21" dur="500"/>
                                        <p:tgtEl>
                                          <p:spTgt spid="10">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barn(inVertical)">
                                      <p:cBhvr>
                                        <p:cTn id="24" dur="500"/>
                                        <p:tgtEl>
                                          <p:spTgt spid="10">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barn(inVertical)">
                                      <p:cBhvr>
                                        <p:cTn id="30" dur="500"/>
                                        <p:tgtEl>
                                          <p:spTgt spid="10">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barn(inVertical)">
                                      <p:cBhvr>
                                        <p:cTn id="33"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Rectangle 7">
            <a:extLst>
              <a:ext uri="{FF2B5EF4-FFF2-40B4-BE49-F238E27FC236}">
                <a16:creationId xmlns:a16="http://schemas.microsoft.com/office/drawing/2014/main" id="{E1AF5B4F-F810-55D8-E209-16B34152787D}"/>
              </a:ext>
            </a:extLst>
          </p:cNvPr>
          <p:cNvSpPr/>
          <p:nvPr/>
        </p:nvSpPr>
        <p:spPr>
          <a:xfrm>
            <a:off x="1269714" y="773554"/>
            <a:ext cx="4648200" cy="1460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800" b="1" dirty="0">
                <a:solidFill>
                  <a:schemeClr val="accent6">
                    <a:lumMod val="50000"/>
                  </a:schemeClr>
                </a:solidFill>
                <a:latin typeface="Arial" panose="020B0604020202020204" pitchFamily="34" charset="0"/>
                <a:cs typeface="Arial" panose="020B0604020202020204" pitchFamily="34" charset="0"/>
              </a:rPr>
              <a:t>LUYỆN TẬP 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8F44C77-EEE6-392A-EFAB-55C42422AAF2}"/>
                  </a:ext>
                </a:extLst>
              </p:cNvPr>
              <p:cNvSpPr txBox="1"/>
              <p:nvPr/>
            </p:nvSpPr>
            <p:spPr>
              <a:xfrm>
                <a:off x="1273846" y="2230468"/>
                <a:ext cx="14190132" cy="7480446"/>
              </a:xfrm>
              <a:prstGeom prst="rect">
                <a:avLst/>
              </a:prstGeom>
              <a:noFill/>
            </p:spPr>
            <p:txBody>
              <a:bodyPr wrap="square">
                <a:spAutoFit/>
              </a:bodyPr>
              <a:lstStyle/>
              <a:p>
                <a:pPr algn="just">
                  <a:lnSpc>
                    <a:spcPct val="150000"/>
                  </a:lnSpc>
                  <a:spcBef>
                    <a:spcPts val="600"/>
                  </a:spcBef>
                  <a:spcAft>
                    <a:spcPts val="600"/>
                  </a:spcAf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0">
                        <a:effectLst/>
                        <a:latin typeface="Cambria Math" panose="02040503050406030204" pitchFamily="18" charset="0"/>
                        <a:ea typeface="Calibri" panose="020F0502020204030204" pitchFamily="34" charset="0"/>
                        <a:cs typeface="Times New Roman" panose="02020603050405020304" pitchFamily="18" charset="0"/>
                      </a:rPr>
                      <m:t>6</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+5&lt;0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&lt;0−5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&lt;−5</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F8F44C77-EEE6-392A-EFAB-55C42422AAF2}"/>
                  </a:ext>
                </a:extLst>
              </p:cNvPr>
              <p:cNvSpPr txBox="1">
                <a:spLocks noRot="1" noChangeAspect="1" noMove="1" noResize="1" noEditPoints="1" noAdjustHandles="1" noChangeArrowheads="1" noChangeShapeType="1" noTextEdit="1"/>
              </p:cNvSpPr>
              <p:nvPr/>
            </p:nvSpPr>
            <p:spPr>
              <a:xfrm>
                <a:off x="1273846" y="2230468"/>
                <a:ext cx="14190132" cy="7480446"/>
              </a:xfrm>
              <a:prstGeom prst="rect">
                <a:avLst/>
              </a:prstGeom>
              <a:blipFill>
                <a:blip r:embed="rId5"/>
                <a:stretch>
                  <a:fillRect l="-1521" b="-678"/>
                </a:stretch>
              </a:blipFill>
            </p:spPr>
            <p:txBody>
              <a:bodyPr/>
              <a:lstStyle/>
              <a:p>
                <a:r>
                  <a:rPr lang="en-VN">
                    <a:noFill/>
                  </a:rPr>
                  <a:t> </a:t>
                </a:r>
              </a:p>
            </p:txBody>
          </p:sp>
        </mc:Fallback>
      </mc:AlternateContent>
      <p:sp>
        <p:nvSpPr>
          <p:cNvPr id="12" name="TextBox 11">
            <a:extLst>
              <a:ext uri="{FF2B5EF4-FFF2-40B4-BE49-F238E27FC236}">
                <a16:creationId xmlns:a16="http://schemas.microsoft.com/office/drawing/2014/main" id="{56943AC7-401A-A19B-F475-2D1EB49D0E91}"/>
              </a:ext>
            </a:extLst>
          </p:cNvPr>
          <p:cNvSpPr txBox="1"/>
          <p:nvPr/>
        </p:nvSpPr>
        <p:spPr>
          <a:xfrm>
            <a:off x="6330379" y="535452"/>
            <a:ext cx="9860003" cy="1824923"/>
          </a:xfrm>
          <a:prstGeom prst="rect">
            <a:avLst/>
          </a:prstGeom>
          <a:noFill/>
        </p:spPr>
        <p:txBody>
          <a:bodyPr wrap="square" rtlCol="0">
            <a:spAutoFit/>
          </a:bodyPr>
          <a:lstStyle/>
          <a:p>
            <a:pPr>
              <a:lnSpc>
                <a:spcPct val="150000"/>
              </a:lnSpc>
            </a:pPr>
            <a:r>
              <a:rPr lang="en-VN" sz="4000" b="1" dirty="0">
                <a:latin typeface="Arial" panose="020B0604020202020204" pitchFamily="34" charset="0"/>
                <a:cs typeface="Arial" panose="020B0604020202020204" pitchFamily="34" charset="0"/>
              </a:rPr>
              <a:t>Giải các bất phương trình: </a:t>
            </a:r>
          </a:p>
          <a:p>
            <a:pPr>
              <a:lnSpc>
                <a:spcPct val="150000"/>
              </a:lnSpc>
            </a:pPr>
            <a:r>
              <a:rPr lang="en-VN" sz="4000" dirty="0">
                <a:latin typeface="Arial" panose="020B0604020202020204" pitchFamily="34" charset="0"/>
                <a:cs typeface="Arial" panose="020B0604020202020204" pitchFamily="34" charset="0"/>
              </a:rPr>
              <a:t>a) 6x + 5 &lt; 0				b) -2x – 7 &gt; 0</a:t>
            </a:r>
          </a:p>
        </p:txBody>
      </p:sp>
    </p:spTree>
    <p:extLst>
      <p:ext uri="{BB962C8B-B14F-4D97-AF65-F5344CB8AC3E}">
        <p14:creationId xmlns:p14="http://schemas.microsoft.com/office/powerpoint/2010/main" val="169972685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arn(inVertical)">
                                      <p:cBhvr>
                                        <p:cTn id="20" dur="500"/>
                                        <p:tgtEl>
                                          <p:spTgt spid="10">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barn(inVertical)">
                                      <p:cBhvr>
                                        <p:cTn id="23" dur="500"/>
                                        <p:tgtEl>
                                          <p:spTgt spid="10">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barn(inVertical)">
                                      <p:cBhvr>
                                        <p:cTn id="26" dur="500"/>
                                        <p:tgtEl>
                                          <p:spTgt spid="10">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barn(inVertical)">
                                      <p:cBhvr>
                                        <p:cTn id="29" dur="500"/>
                                        <p:tgtEl>
                                          <p:spTgt spid="10">
                                            <p:txEl>
                                              <p:pRg st="4" end="4"/>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5" name="TextBox 5"/>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6" name="Freeform 6"/>
          <p:cNvSpPr/>
          <p:nvPr/>
        </p:nvSpPr>
        <p:spPr>
          <a:xfrm rot="-7062821">
            <a:off x="2013480" y="6570202"/>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044451">
            <a:off x="-2022870" y="-2675620"/>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114075" y="0"/>
            <a:ext cx="5982082" cy="2431314"/>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814381" y="8042643"/>
            <a:ext cx="5982082" cy="2431314"/>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flipH="1">
            <a:off x="-2642723" y="8207973"/>
            <a:ext cx="6014933" cy="2444666"/>
          </a:xfrm>
          <a:custGeom>
            <a:avLst/>
            <a:gdLst/>
            <a:ahLst/>
            <a:cxnLst/>
            <a:rect l="l" t="t" r="r" b="b"/>
            <a:pathLst>
              <a:path w="6014933" h="2444666">
                <a:moveTo>
                  <a:pt x="6014934" y="0"/>
                </a:moveTo>
                <a:lnTo>
                  <a:pt x="0" y="0"/>
                </a:lnTo>
                <a:lnTo>
                  <a:pt x="0" y="2444665"/>
                </a:lnTo>
                <a:lnTo>
                  <a:pt x="6014934" y="2444665"/>
                </a:lnTo>
                <a:lnTo>
                  <a:pt x="601493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6211325" y="1598470"/>
            <a:ext cx="5865347" cy="1015663"/>
          </a:xfrm>
          <a:prstGeom prst="rect">
            <a:avLst/>
          </a:prstGeom>
        </p:spPr>
        <p:txBody>
          <a:bodyPr wrap="square" lIns="0" tIns="0" rIns="0" bIns="0" rtlCol="0" anchor="t">
            <a:spAutoFit/>
          </a:bodyPr>
          <a:lstStyle/>
          <a:p>
            <a:pPr algn="ctr"/>
            <a:r>
              <a:rPr lang="en-US" sz="6600" b="1" dirty="0">
                <a:solidFill>
                  <a:srgbClr val="7030A0"/>
                </a:solidFill>
                <a:latin typeface="Arial" panose="020B0604020202020204" pitchFamily="34" charset="0"/>
                <a:cs typeface="Arial" panose="020B0604020202020204" pitchFamily="34" charset="0"/>
              </a:rPr>
              <a:t>KHỞI ĐỘNG.</a:t>
            </a:r>
          </a:p>
        </p:txBody>
      </p:sp>
      <p:sp>
        <p:nvSpPr>
          <p:cNvPr id="23" name="TextBox 22">
            <a:extLst>
              <a:ext uri="{FF2B5EF4-FFF2-40B4-BE49-F238E27FC236}">
                <a16:creationId xmlns:a16="http://schemas.microsoft.com/office/drawing/2014/main" id="{4A85F4FB-C5A0-A921-0708-62574222541C}"/>
              </a:ext>
            </a:extLst>
          </p:cNvPr>
          <p:cNvSpPr txBox="1"/>
          <p:nvPr/>
        </p:nvSpPr>
        <p:spPr>
          <a:xfrm>
            <a:off x="1820692" y="2733135"/>
            <a:ext cx="14646614" cy="5299015"/>
          </a:xfrm>
          <a:prstGeom prst="rect">
            <a:avLst/>
          </a:prstGeom>
          <a:noFill/>
        </p:spPr>
        <p:txBody>
          <a:bodyPr wrap="square">
            <a:spAutoFit/>
          </a:bodyPr>
          <a:lstStyle/>
          <a:p>
            <a:pPr algn="just">
              <a:lnSpc>
                <a:spcPct val="200000"/>
              </a:lnSpc>
              <a:spcBef>
                <a:spcPts val="600"/>
              </a:spcBef>
              <a:spcAft>
                <a:spcPts val="600"/>
              </a:spcAft>
            </a:pPr>
            <a:r>
              <a:rPr lang="da-DK" sz="4400" dirty="0" err="1">
                <a:effectLst/>
                <a:latin typeface="Arial" panose="020B0604020202020204" pitchFamily="34" charset="0"/>
                <a:ea typeface="Calibri" panose="020F0502020204030204" pitchFamily="34" charset="0"/>
                <a:cs typeface="Arial" panose="020B0604020202020204" pitchFamily="34" charset="0"/>
              </a:rPr>
              <a:t>Bạn</a:t>
            </a:r>
            <a:r>
              <a:rPr lang="da-DK" sz="4400" dirty="0">
                <a:effectLst/>
                <a:latin typeface="Arial" panose="020B0604020202020204" pitchFamily="34" charset="0"/>
                <a:ea typeface="Calibri" panose="020F0502020204030204" pitchFamily="34" charset="0"/>
                <a:cs typeface="Arial" panose="020B0604020202020204" pitchFamily="34" charset="0"/>
              </a:rPr>
              <a:t> Thanh </a:t>
            </a:r>
            <a:r>
              <a:rPr lang="da-DK" sz="4400" dirty="0" err="1">
                <a:effectLst/>
                <a:latin typeface="Arial" panose="020B0604020202020204" pitchFamily="34" charset="0"/>
                <a:ea typeface="Calibri" panose="020F0502020204030204" pitchFamily="34" charset="0"/>
                <a:cs typeface="Arial" panose="020B0604020202020204" pitchFamily="34" charset="0"/>
              </a:rPr>
              <a:t>có</a:t>
            </a:r>
            <a:r>
              <a:rPr lang="da-DK" sz="4400" dirty="0">
                <a:effectLst/>
                <a:latin typeface="Arial" panose="020B0604020202020204" pitchFamily="34" charset="0"/>
                <a:ea typeface="Calibri" panose="020F0502020204030204" pitchFamily="34" charset="0"/>
                <a:cs typeface="Arial" panose="020B0604020202020204" pitchFamily="34" charset="0"/>
              </a:rPr>
              <a:t> 100 </a:t>
            </a:r>
            <a:r>
              <a:rPr lang="da-DK" sz="4400" dirty="0" err="1">
                <a:effectLst/>
                <a:latin typeface="Arial" panose="020B0604020202020204" pitchFamily="34" charset="0"/>
                <a:ea typeface="Calibri" panose="020F0502020204030204" pitchFamily="34" charset="0"/>
                <a:cs typeface="Arial" panose="020B0604020202020204" pitchFamily="34" charset="0"/>
              </a:rPr>
              <a:t>nghìn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đồng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Bạn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muốn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mua</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một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cái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bút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giá</a:t>
            </a:r>
            <a:r>
              <a:rPr lang="da-DK" sz="4400" dirty="0">
                <a:effectLst/>
                <a:latin typeface="Arial" panose="020B0604020202020204" pitchFamily="34" charset="0"/>
                <a:ea typeface="Calibri" panose="020F0502020204030204" pitchFamily="34" charset="0"/>
                <a:cs typeface="Arial" panose="020B0604020202020204" pitchFamily="34" charset="0"/>
              </a:rPr>
              <a:t> 18 </a:t>
            </a:r>
            <a:r>
              <a:rPr lang="da-DK" sz="4400" dirty="0" err="1">
                <a:effectLst/>
                <a:latin typeface="Arial" panose="020B0604020202020204" pitchFamily="34" charset="0"/>
                <a:ea typeface="Calibri" panose="020F0502020204030204" pitchFamily="34" charset="0"/>
                <a:cs typeface="Arial" panose="020B0604020202020204" pitchFamily="34" charset="0"/>
              </a:rPr>
              <a:t>nghìn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đồng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và</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một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số</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quyển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vở</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mỗi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quyển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vở</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giá</a:t>
            </a:r>
            <a:r>
              <a:rPr lang="da-DK" sz="4400" dirty="0">
                <a:effectLst/>
                <a:latin typeface="Arial" panose="020B0604020202020204" pitchFamily="34" charset="0"/>
                <a:ea typeface="Calibri" panose="020F0502020204030204" pitchFamily="34" charset="0"/>
                <a:cs typeface="Arial" panose="020B0604020202020204" pitchFamily="34" charset="0"/>
              </a:rPr>
              <a:t> 7 </a:t>
            </a:r>
            <a:r>
              <a:rPr lang="da-DK" sz="4400" dirty="0" err="1">
                <a:effectLst/>
                <a:latin typeface="Arial" panose="020B0604020202020204" pitchFamily="34" charset="0"/>
                <a:ea typeface="Calibri" panose="020F0502020204030204" pitchFamily="34" charset="0"/>
                <a:cs typeface="Arial" panose="020B0604020202020204" pitchFamily="34" charset="0"/>
              </a:rPr>
              <a:t>nghìn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đồng</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Hỏi</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bạn</a:t>
            </a:r>
            <a:r>
              <a:rPr lang="da-DK" sz="4400" dirty="0">
                <a:effectLst/>
                <a:latin typeface="Arial" panose="020B0604020202020204" pitchFamily="34" charset="0"/>
                <a:ea typeface="Calibri" panose="020F0502020204030204" pitchFamily="34" charset="0"/>
                <a:cs typeface="Arial" panose="020B0604020202020204" pitchFamily="34" charset="0"/>
              </a:rPr>
              <a:t> Thanh </a:t>
            </a:r>
            <a:r>
              <a:rPr lang="da-DK" sz="4400" dirty="0" err="1">
                <a:effectLst/>
                <a:latin typeface="Arial" panose="020B0604020202020204" pitchFamily="34" charset="0"/>
                <a:ea typeface="Calibri" panose="020F0502020204030204" pitchFamily="34" charset="0"/>
                <a:cs typeface="Arial" panose="020B0604020202020204" pitchFamily="34" charset="0"/>
              </a:rPr>
              <a:t>mua</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được</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nhiều</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nhất</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bao</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nhiêu</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quyển</a:t>
            </a:r>
            <a:r>
              <a:rPr lang="da-DK" sz="4400" dirty="0">
                <a:effectLst/>
                <a:latin typeface="Arial" panose="020B0604020202020204" pitchFamily="34" charset="0"/>
                <a:ea typeface="Calibri" panose="020F0502020204030204" pitchFamily="34" charset="0"/>
                <a:cs typeface="Arial" panose="020B0604020202020204" pitchFamily="34" charset="0"/>
              </a:rPr>
              <a:t> </a:t>
            </a:r>
            <a:r>
              <a:rPr lang="da-DK" sz="4400" dirty="0" err="1">
                <a:effectLst/>
                <a:latin typeface="Arial" panose="020B0604020202020204" pitchFamily="34" charset="0"/>
                <a:ea typeface="Calibri" panose="020F0502020204030204" pitchFamily="34" charset="0"/>
                <a:cs typeface="Arial" panose="020B0604020202020204" pitchFamily="34" charset="0"/>
              </a:rPr>
              <a:t>vở</a:t>
            </a:r>
            <a:r>
              <a:rPr lang="da-DK"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Rectangle 7">
            <a:extLst>
              <a:ext uri="{FF2B5EF4-FFF2-40B4-BE49-F238E27FC236}">
                <a16:creationId xmlns:a16="http://schemas.microsoft.com/office/drawing/2014/main" id="{E1AF5B4F-F810-55D8-E209-16B34152787D}"/>
              </a:ext>
            </a:extLst>
          </p:cNvPr>
          <p:cNvSpPr/>
          <p:nvPr/>
        </p:nvSpPr>
        <p:spPr>
          <a:xfrm>
            <a:off x="1371600" y="937508"/>
            <a:ext cx="4648200" cy="1460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800" b="1" dirty="0">
                <a:solidFill>
                  <a:schemeClr val="accent6">
                    <a:lumMod val="50000"/>
                  </a:schemeClr>
                </a:solidFill>
                <a:latin typeface="Arial" panose="020B0604020202020204" pitchFamily="34" charset="0"/>
                <a:cs typeface="Arial" panose="020B0604020202020204" pitchFamily="34" charset="0"/>
              </a:rPr>
              <a:t>LUYỆN TẬP 3</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CE122A-34C6-4F30-9781-6E99A8899631}"/>
                  </a:ext>
                </a:extLst>
              </p:cNvPr>
              <p:cNvSpPr txBox="1"/>
              <p:nvPr/>
            </p:nvSpPr>
            <p:spPr>
              <a:xfrm>
                <a:off x="6648450" y="1667991"/>
                <a:ext cx="14190132" cy="7506350"/>
              </a:xfrm>
              <a:prstGeom prst="rect">
                <a:avLst/>
              </a:prstGeom>
              <a:noFill/>
            </p:spPr>
            <p:txBody>
              <a:bodyPr wrap="square">
                <a:spAutoFit/>
              </a:bodyPr>
              <a:lstStyle/>
              <a:p>
                <a:pPr algn="just">
                  <a:lnSpc>
                    <a:spcPct val="150000"/>
                  </a:lnSpc>
                  <a:spcBef>
                    <a:spcPts val="600"/>
                  </a:spcBef>
                  <a:spcAft>
                    <a:spcPts val="600"/>
                  </a:spcAft>
                </a:pP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−7&gt;0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&gt;0+7</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&gt;7</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&lt;7.</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C1CE122A-34C6-4F30-9781-6E99A8899631}"/>
                  </a:ext>
                </a:extLst>
              </p:cNvPr>
              <p:cNvSpPr txBox="1">
                <a:spLocks noRot="1" noChangeAspect="1" noMove="1" noResize="1" noEditPoints="1" noAdjustHandles="1" noChangeArrowheads="1" noChangeShapeType="1" noTextEdit="1"/>
              </p:cNvSpPr>
              <p:nvPr/>
            </p:nvSpPr>
            <p:spPr>
              <a:xfrm>
                <a:off x="6648450" y="1667991"/>
                <a:ext cx="14190132" cy="7506350"/>
              </a:xfrm>
              <a:prstGeom prst="rect">
                <a:avLst/>
              </a:prstGeom>
              <a:blipFill>
                <a:blip r:embed="rId5"/>
                <a:stretch>
                  <a:fillRect l="-1521" b="-676"/>
                </a:stretch>
              </a:blipFill>
            </p:spPr>
            <p:txBody>
              <a:bodyPr/>
              <a:lstStyle/>
              <a:p>
                <a:r>
                  <a:rPr lang="en-VN">
                    <a:noFill/>
                  </a:rPr>
                  <a:t> </a:t>
                </a:r>
              </a:p>
            </p:txBody>
          </p:sp>
        </mc:Fallback>
      </mc:AlternateContent>
    </p:spTree>
    <p:extLst>
      <p:ext uri="{BB962C8B-B14F-4D97-AF65-F5344CB8AC3E}">
        <p14:creationId xmlns:p14="http://schemas.microsoft.com/office/powerpoint/2010/main" val="360629177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383121"/>
            <a:ext cx="16802100" cy="9520758"/>
            <a:chOff x="0" y="-63778"/>
            <a:chExt cx="4274726" cy="2295023"/>
          </a:xfrm>
        </p:grpSpPr>
        <p:sp>
          <p:nvSpPr>
            <p:cNvPr id="6" name="Freeform 6"/>
            <p:cNvSpPr/>
            <p:nvPr/>
          </p:nvSpPr>
          <p:spPr>
            <a:xfrm>
              <a:off x="0" y="-63778"/>
              <a:ext cx="4274726" cy="229502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9" name="TextBox 8">
            <a:extLst>
              <a:ext uri="{FF2B5EF4-FFF2-40B4-BE49-F238E27FC236}">
                <a16:creationId xmlns:a16="http://schemas.microsoft.com/office/drawing/2014/main" id="{52AE73CB-B8E8-8773-9475-CCBE78FF6D79}"/>
              </a:ext>
            </a:extLst>
          </p:cNvPr>
          <p:cNvSpPr txBox="1"/>
          <p:nvPr/>
        </p:nvSpPr>
        <p:spPr>
          <a:xfrm>
            <a:off x="1209675" y="325107"/>
            <a:ext cx="15868650" cy="3467488"/>
          </a:xfrm>
          <a:prstGeom prst="rect">
            <a:avLst/>
          </a:prstGeom>
          <a:noFill/>
        </p:spPr>
        <p:txBody>
          <a:bodyPr wrap="square">
            <a:spAutoFit/>
          </a:bodyPr>
          <a:lstStyle/>
          <a:p>
            <a:pPr algn="just">
              <a:lnSpc>
                <a:spcPct val="150000"/>
              </a:lnSpc>
              <a:spcBef>
                <a:spcPts val="600"/>
              </a:spcBef>
              <a:spcAft>
                <a:spcPts val="600"/>
              </a:spcAft>
            </a:pPr>
            <a:r>
              <a:rPr lang="vi-VN" sz="3600" b="1" dirty="0">
                <a:effectLst/>
                <a:latin typeface="Arial" panose="020B0604020202020204" pitchFamily="34" charset="0"/>
                <a:ea typeface="Calibri" panose="020F0502020204030204" pitchFamily="34" charset="0"/>
                <a:cs typeface="Arial" panose="020B0604020202020204" pitchFamily="34" charset="0"/>
              </a:rPr>
              <a:t>Ví dụ </a:t>
            </a:r>
            <a:r>
              <a:rPr lang="en-US" sz="3600" b="1" dirty="0">
                <a:effectLst/>
                <a:latin typeface="Arial" panose="020B0604020202020204" pitchFamily="34" charset="0"/>
                <a:ea typeface="Calibri" panose="020F0502020204030204" pitchFamily="34" charset="0"/>
                <a:cs typeface="Arial" panose="020B0604020202020204" pitchFamily="34" charset="0"/>
              </a:rPr>
              <a:t>3</a:t>
            </a:r>
            <a:r>
              <a:rPr lang="vi-VN" sz="3600" b="1" dirty="0">
                <a:effectLst/>
                <a:latin typeface="Arial" panose="020B0604020202020204" pitchFamily="34" charset="0"/>
                <a:ea typeface="Calibri" panose="020F0502020204030204" pitchFamily="34" charset="0"/>
                <a:cs typeface="Arial" panose="020B0604020202020204" pitchFamily="34" charset="0"/>
              </a:rPr>
              <a:t>: SGK – tr.40		</a:t>
            </a:r>
            <a:r>
              <a:rPr lang="vi-VN" sz="3600" dirty="0">
                <a:latin typeface="Arial" panose="020B0604020202020204" pitchFamily="34" charset="0"/>
                <a:ea typeface="Calibri" panose="020F0502020204030204" pitchFamily="34" charset="0"/>
                <a:cs typeface="Arial" panose="020B0604020202020204" pitchFamily="34" charset="0"/>
              </a:rPr>
              <a:t>Bài toán khởi động</a:t>
            </a:r>
          </a:p>
          <a:p>
            <a:pPr algn="just">
              <a:lnSpc>
                <a:spcPct val="150000"/>
              </a:lnSpc>
              <a:spcBef>
                <a:spcPts val="600"/>
              </a:spcBef>
              <a:spcAft>
                <a:spcPts val="600"/>
              </a:spcAft>
            </a:pPr>
            <a:r>
              <a:rPr lang="da-DK" sz="3600" dirty="0" err="1">
                <a:effectLst/>
                <a:latin typeface="Arial" panose="020B0604020202020204" pitchFamily="34" charset="0"/>
                <a:ea typeface="Calibri" panose="020F0502020204030204" pitchFamily="34" charset="0"/>
                <a:cs typeface="Arial" panose="020B0604020202020204" pitchFamily="34" charset="0"/>
              </a:rPr>
              <a:t>Bạn</a:t>
            </a:r>
            <a:r>
              <a:rPr lang="da-DK" sz="3600" dirty="0">
                <a:effectLst/>
                <a:latin typeface="Arial" panose="020B0604020202020204" pitchFamily="34" charset="0"/>
                <a:ea typeface="Calibri" panose="020F0502020204030204" pitchFamily="34" charset="0"/>
                <a:cs typeface="Arial" panose="020B0604020202020204" pitchFamily="34" charset="0"/>
              </a:rPr>
              <a:t> Thanh </a:t>
            </a:r>
            <a:r>
              <a:rPr lang="da-DK" sz="3600" dirty="0" err="1">
                <a:effectLst/>
                <a:latin typeface="Arial" panose="020B0604020202020204" pitchFamily="34" charset="0"/>
                <a:ea typeface="Calibri" panose="020F0502020204030204" pitchFamily="34" charset="0"/>
                <a:cs typeface="Arial" panose="020B0604020202020204" pitchFamily="34" charset="0"/>
              </a:rPr>
              <a:t>có</a:t>
            </a:r>
            <a:r>
              <a:rPr lang="da-DK" sz="3600" dirty="0">
                <a:effectLst/>
                <a:latin typeface="Arial" panose="020B0604020202020204" pitchFamily="34" charset="0"/>
                <a:ea typeface="Calibri" panose="020F0502020204030204" pitchFamily="34" charset="0"/>
                <a:cs typeface="Arial" panose="020B0604020202020204" pitchFamily="34" charset="0"/>
              </a:rPr>
              <a:t> 100 </a:t>
            </a:r>
            <a:r>
              <a:rPr lang="da-DK" sz="3600" dirty="0" err="1">
                <a:effectLst/>
                <a:latin typeface="Arial" panose="020B0604020202020204" pitchFamily="34" charset="0"/>
                <a:ea typeface="Calibri" panose="020F0502020204030204" pitchFamily="34" charset="0"/>
                <a:cs typeface="Arial" panose="020B0604020202020204" pitchFamily="34" charset="0"/>
              </a:rPr>
              <a:t>nghìn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đồng</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Bạn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muốn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mua</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một</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cái</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bút</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giá</a:t>
            </a:r>
            <a:r>
              <a:rPr lang="da-DK" sz="3600" dirty="0">
                <a:effectLst/>
                <a:latin typeface="Arial" panose="020B0604020202020204" pitchFamily="34" charset="0"/>
                <a:ea typeface="Calibri" panose="020F0502020204030204" pitchFamily="34" charset="0"/>
                <a:cs typeface="Arial" panose="020B0604020202020204" pitchFamily="34" charset="0"/>
              </a:rPr>
              <a:t> 18 </a:t>
            </a:r>
            <a:r>
              <a:rPr lang="da-DK" sz="3600" dirty="0" err="1">
                <a:effectLst/>
                <a:latin typeface="Arial" panose="020B0604020202020204" pitchFamily="34" charset="0"/>
                <a:ea typeface="Calibri" panose="020F0502020204030204" pitchFamily="34" charset="0"/>
                <a:cs typeface="Arial" panose="020B0604020202020204" pitchFamily="34" charset="0"/>
              </a:rPr>
              <a:t>nghìn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đồng</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và</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một</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số</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quyển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vở</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mỗi</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quyển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vở</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giá</a:t>
            </a:r>
            <a:r>
              <a:rPr lang="da-DK" sz="3600" dirty="0">
                <a:effectLst/>
                <a:latin typeface="Arial" panose="020B0604020202020204" pitchFamily="34" charset="0"/>
                <a:ea typeface="Calibri" panose="020F0502020204030204" pitchFamily="34" charset="0"/>
                <a:cs typeface="Arial" panose="020B0604020202020204" pitchFamily="34" charset="0"/>
              </a:rPr>
              <a:t> 7 </a:t>
            </a:r>
            <a:r>
              <a:rPr lang="da-DK" sz="3600" dirty="0" err="1">
                <a:effectLst/>
                <a:latin typeface="Arial" panose="020B0604020202020204" pitchFamily="34" charset="0"/>
                <a:ea typeface="Calibri" panose="020F0502020204030204" pitchFamily="34" charset="0"/>
                <a:cs typeface="Arial" panose="020B0604020202020204" pitchFamily="34" charset="0"/>
              </a:rPr>
              <a:t>nghìn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đồng</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Hỏi</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bạn</a:t>
            </a:r>
            <a:r>
              <a:rPr lang="da-DK" sz="3600" dirty="0">
                <a:effectLst/>
                <a:latin typeface="Arial" panose="020B0604020202020204" pitchFamily="34" charset="0"/>
                <a:ea typeface="Calibri" panose="020F0502020204030204" pitchFamily="34" charset="0"/>
                <a:cs typeface="Arial" panose="020B0604020202020204" pitchFamily="34" charset="0"/>
              </a:rPr>
              <a:t> Thanh </a:t>
            </a:r>
            <a:r>
              <a:rPr lang="da-DK" sz="3600" dirty="0" err="1">
                <a:effectLst/>
                <a:latin typeface="Arial" panose="020B0604020202020204" pitchFamily="34" charset="0"/>
                <a:ea typeface="Calibri" panose="020F0502020204030204" pitchFamily="34" charset="0"/>
                <a:cs typeface="Arial" panose="020B0604020202020204" pitchFamily="34" charset="0"/>
              </a:rPr>
              <a:t>mua</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được</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nhiều</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nhất</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bao</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nhiêu</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quyển</a:t>
            </a:r>
            <a:r>
              <a:rPr lang="da-DK" sz="3600" dirty="0">
                <a:effectLst/>
                <a:latin typeface="Arial" panose="020B0604020202020204" pitchFamily="34" charset="0"/>
                <a:ea typeface="Calibri" panose="020F0502020204030204" pitchFamily="34" charset="0"/>
                <a:cs typeface="Arial" panose="020B0604020202020204" pitchFamily="34" charset="0"/>
              </a:rPr>
              <a:t> </a:t>
            </a:r>
            <a:r>
              <a:rPr lang="da-DK" sz="3600" dirty="0" err="1">
                <a:effectLst/>
                <a:latin typeface="Arial" panose="020B0604020202020204" pitchFamily="34" charset="0"/>
                <a:ea typeface="Calibri" panose="020F0502020204030204" pitchFamily="34" charset="0"/>
                <a:cs typeface="Arial" panose="020B0604020202020204" pitchFamily="34" charset="0"/>
              </a:rPr>
              <a:t>vở</a:t>
            </a:r>
            <a:r>
              <a:rPr lang="da-DK" sz="3600" dirty="0">
                <a:effectLst/>
                <a:latin typeface="Arial" panose="020B0604020202020204" pitchFamily="34" charset="0"/>
                <a:ea typeface="Calibri" panose="020F0502020204030204" pitchFamily="34" charset="0"/>
                <a:cs typeface="Arial" panose="020B0604020202020204" pitchFamily="34" charset="0"/>
              </a:rPr>
              <a:t>?</a:t>
            </a:r>
            <a:endParaRPr lang="en-VN" sz="36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3F92C28-622C-42BA-3AAA-46D6B4186A9E}"/>
                  </a:ext>
                </a:extLst>
              </p:cNvPr>
              <p:cNvSpPr txBox="1"/>
              <p:nvPr/>
            </p:nvSpPr>
            <p:spPr>
              <a:xfrm>
                <a:off x="1831389" y="3732820"/>
                <a:ext cx="14625222" cy="6152005"/>
              </a:xfrm>
              <a:prstGeom prst="rect">
                <a:avLst/>
              </a:prstGeom>
              <a:noFill/>
            </p:spPr>
            <p:txBody>
              <a:bodyPr wrap="none" rtlCol="0">
                <a:spAutoFit/>
              </a:bodyPr>
              <a:lstStyle/>
              <a:p>
                <a:pPr algn="ctr">
                  <a:lnSpc>
                    <a:spcPct val="150000"/>
                  </a:lnSpc>
                </a:pPr>
                <a:r>
                  <a:rPr lang="en-VN" sz="3600" b="1" dirty="0">
                    <a:solidFill>
                      <a:srgbClr val="FF0000"/>
                    </a:solidFill>
                    <a:latin typeface="Arial" panose="020B0604020202020204" pitchFamily="34" charset="0"/>
                    <a:cs typeface="Arial" panose="020B0604020202020204" pitchFamily="34" charset="0"/>
                  </a:rPr>
                  <a:t>Giải</a:t>
                </a:r>
              </a:p>
              <a:p>
                <a:pPr>
                  <a:lnSpc>
                    <a:spcPct val="150000"/>
                  </a:lnSpc>
                </a:pPr>
                <a:r>
                  <a:rPr lang="en-VN" sz="3600" dirty="0">
                    <a:latin typeface="Arial" panose="020B0604020202020204" pitchFamily="34" charset="0"/>
                    <a:cs typeface="Arial" panose="020B0604020202020204" pitchFamily="34" charset="0"/>
                  </a:rPr>
                  <a:t>Gọi x(quyển) là số vở mà Thanh có thể mua. </a:t>
                </a:r>
              </a:p>
              <a:p>
                <a:pPr>
                  <a:lnSpc>
                    <a:spcPct val="150000"/>
                  </a:lnSpc>
                </a:pPr>
                <a:r>
                  <a:rPr lang="en-VN" sz="3600" dirty="0">
                    <a:latin typeface="Arial" panose="020B0604020202020204" pitchFamily="34" charset="0"/>
                    <a:cs typeface="Arial" panose="020B0604020202020204" pitchFamily="34" charset="0"/>
                  </a:rPr>
                  <a:t>Theo bài ra, ta có bất phương trình:		7x + 18 </a:t>
                </a:r>
                <a14:m>
                  <m:oMath xmlns:m="http://schemas.openxmlformats.org/officeDocument/2006/math">
                    <m:r>
                      <a:rPr lang="en-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3600" dirty="0">
                    <a:latin typeface="Arial" panose="020B0604020202020204" pitchFamily="34" charset="0"/>
                    <a:cs typeface="Arial" panose="020B0604020202020204" pitchFamily="34" charset="0"/>
                  </a:rPr>
                  <a:t> 100</a:t>
                </a:r>
              </a:p>
              <a:p>
                <a:pPr>
                  <a:lnSpc>
                    <a:spcPct val="150000"/>
                  </a:lnSpc>
                </a:pPr>
                <a:r>
                  <a:rPr lang="en-VN" sz="3600" dirty="0">
                    <a:latin typeface="Arial" panose="020B0604020202020204" pitchFamily="34" charset="0"/>
                    <a:cs typeface="Arial" panose="020B0604020202020204" pitchFamily="34" charset="0"/>
                  </a:rPr>
                  <a:t>									7x </a:t>
                </a:r>
                <a14:m>
                  <m:oMath xmlns:m="http://schemas.openxmlformats.org/officeDocument/2006/math">
                    <m:r>
                      <a:rPr lang="en-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3600" dirty="0">
                    <a:latin typeface="Arial" panose="020B0604020202020204" pitchFamily="34" charset="0"/>
                    <a:cs typeface="Arial" panose="020B0604020202020204" pitchFamily="34" charset="0"/>
                  </a:rPr>
                  <a:t> 100 – 18</a:t>
                </a:r>
              </a:p>
              <a:p>
                <a:pPr>
                  <a:lnSpc>
                    <a:spcPct val="150000"/>
                  </a:lnSpc>
                </a:pPr>
                <a:r>
                  <a:rPr lang="en-VN" sz="3600" dirty="0">
                    <a:latin typeface="Arial" panose="020B0604020202020204" pitchFamily="34" charset="0"/>
                    <a:cs typeface="Arial" panose="020B0604020202020204" pitchFamily="34" charset="0"/>
                  </a:rPr>
                  <a:t>									7x </a:t>
                </a:r>
                <a14:m>
                  <m:oMath xmlns:m="http://schemas.openxmlformats.org/officeDocument/2006/math">
                    <m:r>
                      <a:rPr lang="en-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3600" dirty="0">
                    <a:latin typeface="Arial" panose="020B0604020202020204" pitchFamily="34" charset="0"/>
                    <a:cs typeface="Arial" panose="020B0604020202020204" pitchFamily="34" charset="0"/>
                  </a:rPr>
                  <a:t> 82</a:t>
                </a:r>
              </a:p>
              <a:p>
                <a:pPr>
                  <a:lnSpc>
                    <a:spcPct val="150000"/>
                  </a:lnSpc>
                </a:pPr>
                <a:r>
                  <a:rPr lang="en-US" sz="3600" dirty="0">
                    <a:latin typeface="Arial" panose="020B0604020202020204" pitchFamily="34" charset="0"/>
                    <a:cs typeface="Arial" panose="020B0604020202020204" pitchFamily="34" charset="0"/>
                  </a:rPr>
                  <a:t>									x</a:t>
                </a:r>
                <a:r>
                  <a:rPr lang="en-VN" sz="3600" dirty="0">
                    <a:latin typeface="Arial" panose="020B0604020202020204" pitchFamily="34" charset="0"/>
                    <a:cs typeface="Arial" panose="020B0604020202020204" pitchFamily="34" charset="0"/>
                  </a:rPr>
                  <a:t> </a:t>
                </a:r>
                <a14:m>
                  <m:oMath xmlns:m="http://schemas.openxmlformats.org/officeDocument/2006/math">
                    <m:r>
                      <a:rPr lang="en-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3600" dirty="0">
                    <a:latin typeface="Arial" panose="020B0604020202020204" pitchFamily="34" charset="0"/>
                    <a:cs typeface="Arial" panose="020B0604020202020204" pitchFamily="34" charset="0"/>
                  </a:rPr>
                  <a:t> </a:t>
                </a:r>
                <a14:m>
                  <m:oMath xmlns:m="http://schemas.openxmlformats.org/officeDocument/2006/math">
                    <m:f>
                      <m:fPr>
                        <m:ctrlPr>
                          <a:rPr lang="en-VN" sz="3600" i="1" dirty="0" smtClean="0">
                            <a:latin typeface="Cambria Math" panose="02040503050406030204" pitchFamily="18" charset="0"/>
                            <a:cs typeface="Arial" panose="020B0604020202020204" pitchFamily="34" charset="0"/>
                          </a:rPr>
                        </m:ctrlPr>
                      </m:fPr>
                      <m:num>
                        <m:r>
                          <a:rPr lang="en-US" sz="3600" b="0" i="1" dirty="0" smtClean="0">
                            <a:latin typeface="Cambria Math" panose="02040503050406030204" pitchFamily="18" charset="0"/>
                            <a:cs typeface="Arial" panose="020B0604020202020204" pitchFamily="34" charset="0"/>
                          </a:rPr>
                          <m:t>82</m:t>
                        </m:r>
                      </m:num>
                      <m:den>
                        <m:r>
                          <a:rPr lang="en-US" sz="3600" b="0" i="1" dirty="0" smtClean="0">
                            <a:latin typeface="Cambria Math" panose="02040503050406030204" pitchFamily="18" charset="0"/>
                            <a:cs typeface="Arial" panose="020B0604020202020204" pitchFamily="34" charset="0"/>
                          </a:rPr>
                          <m:t>7</m:t>
                        </m:r>
                      </m:den>
                    </m:f>
                  </m:oMath>
                </a14:m>
                <a:endParaRPr lang="en-VN" sz="3600" dirty="0">
                  <a:latin typeface="Arial" panose="020B0604020202020204" pitchFamily="34" charset="0"/>
                  <a:cs typeface="Arial" panose="020B0604020202020204" pitchFamily="34" charset="0"/>
                </a:endParaRPr>
              </a:p>
              <a:p>
                <a:pPr>
                  <a:lnSpc>
                    <a:spcPct val="150000"/>
                  </a:lnSpc>
                </a:pPr>
                <a:r>
                  <a:rPr lang="en-VN" sz="3600" dirty="0">
                    <a:latin typeface="Arial" panose="020B0604020202020204" pitchFamily="34" charset="0"/>
                    <a:cs typeface="Arial" panose="020B0604020202020204" pitchFamily="34" charset="0"/>
                  </a:rPr>
                  <a:t>Vì số vở là số tự nhiên nên Thanh có thể mua nhiều nhất 11 quyển vở.</a:t>
                </a:r>
              </a:p>
            </p:txBody>
          </p:sp>
        </mc:Choice>
        <mc:Fallback xmlns="">
          <p:sp>
            <p:nvSpPr>
              <p:cNvPr id="10" name="TextBox 9">
                <a:extLst>
                  <a:ext uri="{FF2B5EF4-FFF2-40B4-BE49-F238E27FC236}">
                    <a16:creationId xmlns:a16="http://schemas.microsoft.com/office/drawing/2014/main" id="{83F92C28-622C-42BA-3AAA-46D6B4186A9E}"/>
                  </a:ext>
                </a:extLst>
              </p:cNvPr>
              <p:cNvSpPr txBox="1">
                <a:spLocks noRot="1" noChangeAspect="1" noMove="1" noResize="1" noEditPoints="1" noAdjustHandles="1" noChangeArrowheads="1" noChangeShapeType="1" noTextEdit="1"/>
              </p:cNvSpPr>
              <p:nvPr/>
            </p:nvSpPr>
            <p:spPr>
              <a:xfrm>
                <a:off x="1831389" y="3732820"/>
                <a:ext cx="14625222" cy="6152005"/>
              </a:xfrm>
              <a:prstGeom prst="rect">
                <a:avLst/>
              </a:prstGeom>
              <a:blipFill>
                <a:blip r:embed="rId5"/>
                <a:stretch>
                  <a:fillRect l="-1302" r="-347" b="-2675"/>
                </a:stretch>
              </a:blipFill>
            </p:spPr>
            <p:txBody>
              <a:bodyPr/>
              <a:lstStyle/>
              <a:p>
                <a:r>
                  <a:rPr lang="en-VN">
                    <a:noFill/>
                  </a:rPr>
                  <a:t> </a:t>
                </a:r>
              </a:p>
            </p:txBody>
          </p:sp>
        </mc:Fallback>
      </mc:AlternateContent>
    </p:spTree>
    <p:extLst>
      <p:ext uri="{BB962C8B-B14F-4D97-AF65-F5344CB8AC3E}">
        <p14:creationId xmlns:p14="http://schemas.microsoft.com/office/powerpoint/2010/main" val="191440180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barn(inVertical)">
                                      <p:cBhvr>
                                        <p:cTn id="21" dur="500"/>
                                        <p:tgtEl>
                                          <p:spTgt spid="10">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barn(inVertical)">
                                      <p:cBhvr>
                                        <p:cTn id="24" dur="500"/>
                                        <p:tgtEl>
                                          <p:spTgt spid="10">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barn(inVertical)">
                                      <p:cBhvr>
                                        <p:cTn id="30" dur="500"/>
                                        <p:tgtEl>
                                          <p:spTgt spid="10">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barn(inVertical)">
                                      <p:cBhvr>
                                        <p:cTn id="33"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36769B4-D122-92D5-D46D-035223F12CAC}"/>
                  </a:ext>
                </a:extLst>
              </p:cNvPr>
              <p:cNvSpPr txBox="1"/>
              <p:nvPr/>
            </p:nvSpPr>
            <p:spPr>
              <a:xfrm>
                <a:off x="1144056" y="1408796"/>
                <a:ext cx="15999883" cy="2590581"/>
              </a:xfrm>
              <a:prstGeom prst="rect">
                <a:avLst/>
              </a:prstGeom>
              <a:noFill/>
            </p:spPr>
            <p:txBody>
              <a:bodyPr wrap="square">
                <a:spAutoFit/>
              </a:bodyPr>
              <a:lstStyle/>
              <a:p>
                <a:pPr algn="ctr">
                  <a:lnSpc>
                    <a:spcPct val="200000"/>
                  </a:lnSpc>
                  <a:spcBef>
                    <a:spcPts val="600"/>
                  </a:spcBef>
                  <a:spcAft>
                    <a:spcPts val="6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ý</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cũng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có</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giải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phương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trình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một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ẩn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về</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dạng</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ax</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b</m:t>
                    </m:r>
                    <m:r>
                      <a:rPr lang="en-US" sz="4400" i="0">
                        <a:effectLst/>
                        <a:latin typeface="Cambria Math" panose="02040503050406030204" pitchFamily="18" charset="0"/>
                        <a:ea typeface="Calibri" panose="020F0502020204030204" pitchFamily="34" charset="0"/>
                        <a:cs typeface="Times New Roman" panose="02020603050405020304" pitchFamily="18" charset="0"/>
                      </a:rPr>
                      <m:t>&lt;0, </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ax</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b</m:t>
                    </m:r>
                    <m:r>
                      <a:rPr lang="en-US" sz="4400" i="0">
                        <a:effectLst/>
                        <a:latin typeface="Cambria Math" panose="02040503050406030204" pitchFamily="18" charset="0"/>
                        <a:ea typeface="Calibri" panose="020F0502020204030204" pitchFamily="34" charset="0"/>
                        <a:cs typeface="Times New Roman" panose="02020603050405020304" pitchFamily="18" charset="0"/>
                      </a:rPr>
                      <m:t>&gt;0, </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ax</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b</m:t>
                    </m:r>
                    <m:r>
                      <a:rPr lang="en-US" sz="4400" i="0">
                        <a:effectLst/>
                        <a:latin typeface="Cambria Math" panose="02040503050406030204" pitchFamily="18" charset="0"/>
                        <a:ea typeface="Calibri" panose="020F0502020204030204" pitchFamily="34" charset="0"/>
                        <a:cs typeface="Times New Roman" panose="02020603050405020304" pitchFamily="18" charset="0"/>
                      </a:rPr>
                      <m:t>≤0, </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ax</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b</m:t>
                    </m:r>
                    <m:r>
                      <a:rPr lang="en-US" sz="44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436769B4-D122-92D5-D46D-035223F12CAC}"/>
                  </a:ext>
                </a:extLst>
              </p:cNvPr>
              <p:cNvSpPr txBox="1">
                <a:spLocks noRot="1" noChangeAspect="1" noMove="1" noResize="1" noEditPoints="1" noAdjustHandles="1" noChangeArrowheads="1" noChangeShapeType="1" noTextEdit="1"/>
              </p:cNvSpPr>
              <p:nvPr/>
            </p:nvSpPr>
            <p:spPr>
              <a:xfrm>
                <a:off x="1144056" y="1408796"/>
                <a:ext cx="15999883" cy="2590581"/>
              </a:xfrm>
              <a:prstGeom prst="rect">
                <a:avLst/>
              </a:prstGeom>
              <a:blipFill>
                <a:blip r:embed="rId5"/>
                <a:stretch>
                  <a:fillRect l="-1429" r="-1429" b="-10732"/>
                </a:stretch>
              </a:blipFill>
            </p:spPr>
            <p:txBody>
              <a:bodyPr/>
              <a:lstStyle/>
              <a:p>
                <a:r>
                  <a:rPr lang="en-VN">
                    <a:noFill/>
                  </a:rPr>
                  <a:t> </a:t>
                </a:r>
              </a:p>
            </p:txBody>
          </p:sp>
        </mc:Fallback>
      </mc:AlternateContent>
      <p:pic>
        <p:nvPicPr>
          <p:cNvPr id="8" name="Picture 4">
            <a:extLst>
              <a:ext uri="{FF2B5EF4-FFF2-40B4-BE49-F238E27FC236}">
                <a16:creationId xmlns:a16="http://schemas.microsoft.com/office/drawing/2014/main" id="{2CBA4E19-9919-D95F-4429-EC2364B447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6765" y="6571731"/>
            <a:ext cx="9134467" cy="2603323"/>
          </a:xfrm>
          <a:prstGeom prst="rect">
            <a:avLst/>
          </a:prstGeom>
        </p:spPr>
      </p:pic>
    </p:spTree>
    <p:extLst>
      <p:ext uri="{BB962C8B-B14F-4D97-AF65-F5344CB8AC3E}">
        <p14:creationId xmlns:p14="http://schemas.microsoft.com/office/powerpoint/2010/main" val="160944288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F1F9BF-FDAA-FE3C-555C-00BCE9F3F752}"/>
                  </a:ext>
                </a:extLst>
              </p:cNvPr>
              <p:cNvSpPr txBox="1"/>
              <p:nvPr/>
            </p:nvSpPr>
            <p:spPr>
              <a:xfrm>
                <a:off x="1008398" y="1104271"/>
                <a:ext cx="16271204" cy="1978811"/>
              </a:xfrm>
              <a:prstGeom prst="rect">
                <a:avLst/>
              </a:prstGeom>
              <a:noFill/>
            </p:spPr>
            <p:txBody>
              <a:bodyPr wrap="square">
                <a:spAutoFit/>
              </a:bodyPr>
              <a:lstStyle/>
              <a:p>
                <a:pPr algn="ctr">
                  <a:lnSpc>
                    <a:spcPct val="150000"/>
                  </a:lnSpc>
                  <a:spcBef>
                    <a:spcPts val="600"/>
                  </a:spcBef>
                  <a:spcAft>
                    <a:spcPts val="600"/>
                  </a:spcAft>
                </a:pPr>
                <a:r>
                  <a:rPr lang="vi-VN" sz="4000" b="1" dirty="0">
                    <a:effectLst/>
                    <a:latin typeface="Arial" panose="020B0604020202020204" pitchFamily="34" charset="0"/>
                    <a:ea typeface="Cambria Math" panose="02040503050406030204" pitchFamily="18" charset="0"/>
                    <a:cs typeface="Arial" panose="020B0604020202020204" pitchFamily="34" charset="0"/>
                  </a:rPr>
                  <a:t>Ví dụ 4: SGK – tr.40</a:t>
                </a:r>
              </a:p>
              <a:p>
                <a:pPr algn="just">
                  <a:lnSpc>
                    <a:spcPct val="150000"/>
                  </a:lnSpc>
                  <a:spcBef>
                    <a:spcPts val="600"/>
                  </a:spcBef>
                  <a:spcAft>
                    <a:spcPts val="600"/>
                  </a:spcAft>
                </a:pPr>
                <a:r>
                  <a:rPr lang="vi-VN" sz="4000" dirty="0">
                    <a:latin typeface="Arial" panose="020B0604020202020204" pitchFamily="34" charset="0"/>
                    <a:ea typeface="Cambria Math" panose="02040503050406030204" pitchFamily="18" charset="0"/>
                    <a:cs typeface="Arial" panose="020B0604020202020204" pitchFamily="34" charset="0"/>
                  </a:rPr>
                  <a:t>Giải các bất phương trình: 	a) 2x + 5 &gt; 3x – 4</a:t>
                </a:r>
                <a:r>
                  <a:rPr lang="vi-VN" sz="4000" dirty="0">
                    <a:effectLst/>
                    <a:latin typeface="Arial" panose="020B0604020202020204" pitchFamily="34" charset="0"/>
                    <a:ea typeface="Cambria Math" panose="02040503050406030204" pitchFamily="18" charset="0"/>
                    <a:cs typeface="Arial" panose="020B0604020202020204" pitchFamily="34" charset="0"/>
                  </a:rPr>
                  <a:t>	b) </a:t>
                </a:r>
                <a:r>
                  <a:rPr lang="vi-VN" sz="4000" dirty="0">
                    <a:latin typeface="Arial" panose="020B0604020202020204" pitchFamily="34" charset="0"/>
                    <a:ea typeface="Cambria Math" panose="02040503050406030204" pitchFamily="18" charset="0"/>
                    <a:cs typeface="Arial" panose="020B0604020202020204" pitchFamily="34" charset="0"/>
                  </a:rPr>
                  <a:t>-3x + 5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effectLst/>
                    <a:latin typeface="Arial" panose="020B0604020202020204" pitchFamily="34" charset="0"/>
                    <a:ea typeface="Cambria Math" panose="02040503050406030204" pitchFamily="18" charset="0"/>
                    <a:cs typeface="Arial" panose="020B0604020202020204" pitchFamily="34" charset="0"/>
                  </a:rPr>
                  <a:t> -4x + 3</a:t>
                </a:r>
              </a:p>
            </p:txBody>
          </p:sp>
        </mc:Choice>
        <mc:Fallback xmlns="">
          <p:sp>
            <p:nvSpPr>
              <p:cNvPr id="9" name="TextBox 8">
                <a:extLst>
                  <a:ext uri="{FF2B5EF4-FFF2-40B4-BE49-F238E27FC236}">
                    <a16:creationId xmlns:a16="http://schemas.microsoft.com/office/drawing/2014/main" id="{AAF1F9BF-FDAA-FE3C-555C-00BCE9F3F752}"/>
                  </a:ext>
                </a:extLst>
              </p:cNvPr>
              <p:cNvSpPr txBox="1">
                <a:spLocks noRot="1" noChangeAspect="1" noMove="1" noResize="1" noEditPoints="1" noAdjustHandles="1" noChangeArrowheads="1" noChangeShapeType="1" noTextEdit="1"/>
              </p:cNvSpPr>
              <p:nvPr/>
            </p:nvSpPr>
            <p:spPr>
              <a:xfrm>
                <a:off x="1008398" y="1104271"/>
                <a:ext cx="16271204" cy="1978811"/>
              </a:xfrm>
              <a:prstGeom prst="rect">
                <a:avLst/>
              </a:prstGeom>
              <a:blipFill>
                <a:blip r:embed="rId5"/>
                <a:stretch>
                  <a:fillRect l="-1326" b="-1210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78D0BA-D408-5D0C-B842-D99721786911}"/>
                  </a:ext>
                </a:extLst>
              </p:cNvPr>
              <p:cNvSpPr txBox="1"/>
              <p:nvPr/>
            </p:nvSpPr>
            <p:spPr>
              <a:xfrm>
                <a:off x="7142359" y="3950146"/>
                <a:ext cx="10170299" cy="3671583"/>
              </a:xfrm>
              <a:prstGeom prst="rect">
                <a:avLst/>
              </a:prstGeom>
              <a:noFill/>
            </p:spPr>
            <p:txBody>
              <a:bodyPr wrap="square" rtlCol="0">
                <a:spAutoFit/>
              </a:bodyPr>
              <a:lstStyle/>
              <a:p>
                <a:pPr>
                  <a:lnSpc>
                    <a:spcPct val="150000"/>
                  </a:lnSpc>
                </a:pPr>
                <a:r>
                  <a:rPr lang="en-VN" sz="4000" dirty="0">
                    <a:solidFill>
                      <a:srgbClr val="FF0000"/>
                    </a:solidFill>
                    <a:latin typeface="Arial" panose="020B0604020202020204" pitchFamily="34" charset="0"/>
                    <a:cs typeface="Arial" panose="020B0604020202020204" pitchFamily="34" charset="0"/>
                  </a:rPr>
                  <a:t>b) </a:t>
                </a:r>
                <a:r>
                  <a:rPr lang="en-VN" sz="4000" dirty="0">
                    <a:latin typeface="Arial" panose="020B0604020202020204" pitchFamily="34" charset="0"/>
                    <a:cs typeface="Arial" panose="020B0604020202020204" pitchFamily="34" charset="0"/>
                  </a:rPr>
                  <a:t>Ta có -3x + 5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-4x + 3</a:t>
                </a:r>
              </a:p>
              <a:p>
                <a:pPr>
                  <a:lnSpc>
                    <a:spcPct val="150000"/>
                  </a:lnSpc>
                </a:pPr>
                <a:r>
                  <a:rPr lang="en-VN" sz="4000" dirty="0">
                    <a:latin typeface="Arial" panose="020B0604020202020204" pitchFamily="34" charset="0"/>
                    <a:cs typeface="Arial" panose="020B0604020202020204" pitchFamily="34" charset="0"/>
                  </a:rPr>
                  <a:t>-3x + 4x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3 – 5</a:t>
                </a:r>
              </a:p>
              <a:p>
                <a:pPr>
                  <a:lnSpc>
                    <a:spcPct val="150000"/>
                  </a:lnSpc>
                </a:pPr>
                <a:r>
                  <a:rPr lang="en-US" sz="4000" dirty="0">
                    <a:latin typeface="Arial" panose="020B0604020202020204" pitchFamily="34" charset="0"/>
                    <a:cs typeface="Arial" panose="020B0604020202020204" pitchFamily="34" charset="0"/>
                  </a:rPr>
                  <a:t>x</a:t>
                </a:r>
                <a:r>
                  <a:rPr lang="en-VN" sz="4000" dirty="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-2</a:t>
                </a:r>
              </a:p>
              <a:p>
                <a:pPr>
                  <a:lnSpc>
                    <a:spcPct val="150000"/>
                  </a:lnSpc>
                </a:pPr>
                <a:r>
                  <a:rPr lang="en-VN" sz="4000" dirty="0">
                    <a:latin typeface="Arial" panose="020B0604020202020204" pitchFamily="34" charset="0"/>
                    <a:cs typeface="Arial" panose="020B0604020202020204" pitchFamily="34" charset="0"/>
                  </a:rPr>
                  <a:t>Vậy nghiệm của bất phương trình là 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-2</a:t>
                </a:r>
              </a:p>
            </p:txBody>
          </p:sp>
        </mc:Choice>
        <mc:Fallback xmlns="">
          <p:sp>
            <p:nvSpPr>
              <p:cNvPr id="11" name="TextBox 10">
                <a:extLst>
                  <a:ext uri="{FF2B5EF4-FFF2-40B4-BE49-F238E27FC236}">
                    <a16:creationId xmlns:a16="http://schemas.microsoft.com/office/drawing/2014/main" id="{9578D0BA-D408-5D0C-B842-D99721786911}"/>
                  </a:ext>
                </a:extLst>
              </p:cNvPr>
              <p:cNvSpPr txBox="1">
                <a:spLocks noRot="1" noChangeAspect="1" noMove="1" noResize="1" noEditPoints="1" noAdjustHandles="1" noChangeArrowheads="1" noChangeShapeType="1" noTextEdit="1"/>
              </p:cNvSpPr>
              <p:nvPr/>
            </p:nvSpPr>
            <p:spPr>
              <a:xfrm>
                <a:off x="7142359" y="3950146"/>
                <a:ext cx="10170299" cy="3671583"/>
              </a:xfrm>
              <a:prstGeom prst="rect">
                <a:avLst/>
              </a:prstGeom>
              <a:blipFill>
                <a:blip r:embed="rId6"/>
                <a:stretch>
                  <a:fillRect l="-2120" b="-6228"/>
                </a:stretch>
              </a:blipFill>
            </p:spPr>
            <p:txBody>
              <a:bodyPr/>
              <a:lstStyle/>
              <a:p>
                <a:r>
                  <a:rPr lang="en-VN">
                    <a:noFill/>
                  </a:rPr>
                  <a:t> </a:t>
                </a:r>
              </a:p>
            </p:txBody>
          </p:sp>
        </mc:Fallback>
      </mc:AlternateContent>
      <p:sp>
        <p:nvSpPr>
          <p:cNvPr id="12" name="TextBox 11">
            <a:extLst>
              <a:ext uri="{FF2B5EF4-FFF2-40B4-BE49-F238E27FC236}">
                <a16:creationId xmlns:a16="http://schemas.microsoft.com/office/drawing/2014/main" id="{CB675EEF-A9D7-1B0D-638E-F8C106FB76E3}"/>
              </a:ext>
            </a:extLst>
          </p:cNvPr>
          <p:cNvSpPr txBox="1"/>
          <p:nvPr/>
        </p:nvSpPr>
        <p:spPr>
          <a:xfrm>
            <a:off x="1025330" y="3950146"/>
            <a:ext cx="6117029" cy="3671583"/>
          </a:xfrm>
          <a:prstGeom prst="rect">
            <a:avLst/>
          </a:prstGeom>
          <a:noFill/>
        </p:spPr>
        <p:txBody>
          <a:bodyPr wrap="square" rtlCol="0">
            <a:spAutoFit/>
          </a:bodyPr>
          <a:lstStyle/>
          <a:p>
            <a:pPr>
              <a:lnSpc>
                <a:spcPct val="150000"/>
              </a:lnSpc>
            </a:pPr>
            <a:r>
              <a:rPr lang="en-US" sz="4000" dirty="0">
                <a:solidFill>
                  <a:srgbClr val="FF0000"/>
                </a:solidFill>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2x + 5 &lt; 3x - 4</a:t>
            </a:r>
          </a:p>
          <a:p>
            <a:pPr>
              <a:lnSpc>
                <a:spcPct val="150000"/>
              </a:lnSpc>
            </a:pPr>
            <a:r>
              <a:rPr lang="en-VN" sz="4000" dirty="0">
                <a:latin typeface="Arial" panose="020B0604020202020204" pitchFamily="34" charset="0"/>
                <a:cs typeface="Arial" panose="020B0604020202020204" pitchFamily="34" charset="0"/>
              </a:rPr>
              <a:t>2x – 3x &lt; -4 – 5 </a:t>
            </a:r>
          </a:p>
          <a:p>
            <a:pPr>
              <a:lnSpc>
                <a:spcPct val="150000"/>
              </a:lnSpc>
            </a:pPr>
            <a:r>
              <a:rPr lang="en-VN" sz="4000" dirty="0">
                <a:latin typeface="Arial" panose="020B0604020202020204" pitchFamily="34" charset="0"/>
                <a:cs typeface="Arial" panose="020B0604020202020204" pitchFamily="34" charset="0"/>
              </a:rPr>
              <a:t>-x &lt; -9</a:t>
            </a:r>
          </a:p>
          <a:p>
            <a:pPr>
              <a:lnSpc>
                <a:spcPct val="150000"/>
              </a:lnSpc>
            </a:pPr>
            <a:r>
              <a:rPr lang="en-US" sz="4000" dirty="0">
                <a:latin typeface="Arial" panose="020B0604020202020204" pitchFamily="34" charset="0"/>
                <a:cs typeface="Arial" panose="020B0604020202020204" pitchFamily="34" charset="0"/>
              </a:rPr>
              <a:t>x</a:t>
            </a:r>
            <a:r>
              <a:rPr lang="en-VN" sz="4000" dirty="0">
                <a:latin typeface="Arial" panose="020B0604020202020204" pitchFamily="34" charset="0"/>
                <a:cs typeface="Arial" panose="020B0604020202020204" pitchFamily="34" charset="0"/>
              </a:rPr>
              <a:t> &gt; 9</a:t>
            </a:r>
          </a:p>
        </p:txBody>
      </p:sp>
    </p:spTree>
    <p:extLst>
      <p:ext uri="{BB962C8B-B14F-4D97-AF65-F5344CB8AC3E}">
        <p14:creationId xmlns:p14="http://schemas.microsoft.com/office/powerpoint/2010/main" val="334688753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TextBox 7">
            <a:extLst>
              <a:ext uri="{FF2B5EF4-FFF2-40B4-BE49-F238E27FC236}">
                <a16:creationId xmlns:a16="http://schemas.microsoft.com/office/drawing/2014/main" id="{D9EFC257-B90A-6DAA-56D8-A8B4FB6CD909}"/>
              </a:ext>
            </a:extLst>
          </p:cNvPr>
          <p:cNvSpPr txBox="1"/>
          <p:nvPr/>
        </p:nvSpPr>
        <p:spPr>
          <a:xfrm>
            <a:off x="742951" y="647700"/>
            <a:ext cx="16802099" cy="6214650"/>
          </a:xfrm>
          <a:prstGeom prst="rect">
            <a:avLst/>
          </a:prstGeom>
          <a:noFill/>
        </p:spPr>
        <p:txBody>
          <a:bodyPr wrap="square">
            <a:spAutoFit/>
          </a:bodyPr>
          <a:lstStyle/>
          <a:p>
            <a:pPr algn="just">
              <a:lnSpc>
                <a:spcPct val="150000"/>
              </a:lnSpc>
              <a:spcBef>
                <a:spcPts val="600"/>
              </a:spcBef>
              <a:spcAft>
                <a:spcPts val="600"/>
              </a:spcAft>
            </a:pPr>
            <a:r>
              <a:rPr lang="vi-VN" sz="4400" b="1" dirty="0">
                <a:effectLst/>
                <a:latin typeface="Arial" panose="020B0604020202020204" pitchFamily="34" charset="0"/>
                <a:ea typeface="Cambria Math" panose="02040503050406030204" pitchFamily="18" charset="0"/>
                <a:cs typeface="Arial" panose="020B0604020202020204" pitchFamily="34" charset="0"/>
              </a:rPr>
              <a:t>Ví dụ 5: SGK – tr.41</a:t>
            </a:r>
          </a:p>
          <a:p>
            <a:pPr algn="just">
              <a:lnSpc>
                <a:spcPct val="150000"/>
              </a:lnSpc>
              <a:spcBef>
                <a:spcPts val="600"/>
              </a:spcBef>
              <a:spcAft>
                <a:spcPts val="600"/>
              </a:spcAft>
            </a:pPr>
            <a:r>
              <a:rPr lang="vi-VN" sz="4400" dirty="0">
                <a:latin typeface="Arial" panose="020B0604020202020204" pitchFamily="34" charset="0"/>
                <a:ea typeface="Cambria Math" panose="02040503050406030204" pitchFamily="18" charset="0"/>
                <a:cs typeface="Arial" panose="020B0604020202020204" pitchFamily="34" charset="0"/>
              </a:rPr>
              <a:t>Một ngân hàng đang áp dụng lãi suất gửi tiết kiệm kì hạn 12 tháng là 7,4%/năm. Bà Mai dự kiến gửi một khoản tiền vào ngân hàng này và cần số tiền lãi hằng năm ít nhất là 60 triệu để chi tiêu. Hỏi số tiền bà Mai cần gửi tiết kiệm ít nhất là bao nhiêu (làm tròn đến triệu đồng)?</a:t>
            </a:r>
            <a:endParaRPr lang="en-VN" sz="4400" dirty="0">
              <a:effectLst/>
              <a:latin typeface="Arial" panose="020B0604020202020204" pitchFamily="34" charset="0"/>
              <a:ea typeface="Cambria Math" panose="02040503050406030204" pitchFamily="18" charset="0"/>
              <a:cs typeface="Arial" panose="020B0604020202020204" pitchFamily="34" charset="0"/>
            </a:endParaRPr>
          </a:p>
        </p:txBody>
      </p:sp>
      <p:pic>
        <p:nvPicPr>
          <p:cNvPr id="9" name="Picture 2">
            <a:extLst>
              <a:ext uri="{FF2B5EF4-FFF2-40B4-BE49-F238E27FC236}">
                <a16:creationId xmlns:a16="http://schemas.microsoft.com/office/drawing/2014/main" id="{A1F56B7F-E9B9-B4AF-EBEF-61142CD6A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77600" y="6515100"/>
            <a:ext cx="3763364" cy="2860156"/>
          </a:xfrm>
          <a:prstGeom prst="rect">
            <a:avLst/>
          </a:prstGeom>
        </p:spPr>
      </p:pic>
    </p:spTree>
    <p:extLst>
      <p:ext uri="{BB962C8B-B14F-4D97-AF65-F5344CB8AC3E}">
        <p14:creationId xmlns:p14="http://schemas.microsoft.com/office/powerpoint/2010/main" val="151336147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EB7AF56-5F66-E241-25EF-F110A5E61C1D}"/>
                  </a:ext>
                </a:extLst>
              </p:cNvPr>
              <p:cNvSpPr txBox="1"/>
              <p:nvPr/>
            </p:nvSpPr>
            <p:spPr>
              <a:xfrm>
                <a:off x="1285289" y="1128225"/>
                <a:ext cx="15717421" cy="7364901"/>
              </a:xfrm>
              <a:prstGeom prst="rect">
                <a:avLst/>
              </a:prstGeom>
              <a:noFill/>
            </p:spPr>
            <p:txBody>
              <a:bodyPr wrap="square" rtlCol="0">
                <a:spAutoFit/>
              </a:bodyPr>
              <a:lstStyle/>
              <a:p>
                <a:pPr algn="ctr">
                  <a:lnSpc>
                    <a:spcPct val="150000"/>
                  </a:lnSpc>
                </a:pPr>
                <a:r>
                  <a:rPr lang="en-VN" sz="4000" b="1" dirty="0">
                    <a:solidFill>
                      <a:srgbClr val="FF0000"/>
                    </a:solidFill>
                    <a:latin typeface="Arial" panose="020B0604020202020204" pitchFamily="34" charset="0"/>
                    <a:cs typeface="Arial" panose="020B0604020202020204" pitchFamily="34" charset="0"/>
                  </a:rPr>
                  <a:t>Giải</a:t>
                </a:r>
              </a:p>
              <a:p>
                <a:pPr>
                  <a:lnSpc>
                    <a:spcPct val="150000"/>
                  </a:lnSpc>
                </a:pP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a:t>
                </a:r>
                <a:r>
                  <a:rPr lang="en-US" sz="4000" dirty="0">
                    <a:latin typeface="Arial" panose="020B0604020202020204" pitchFamily="34" charset="0"/>
                    <a:cs typeface="Arial" panose="020B0604020202020204" pitchFamily="34" charset="0"/>
                  </a:rPr>
                  <a:t> Mai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gửi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kiệm</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gửi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kiệm</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0,074.x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nSpc>
                    <a:spcPct val="150000"/>
                  </a:lnSpc>
                </a:pP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60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0,074x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60</a:t>
                </a:r>
              </a:p>
              <a:p>
                <a:pPr>
                  <a:lnSpc>
                    <a:spcPct val="150000"/>
                  </a:lnSpc>
                </a:pPr>
                <a:r>
                  <a:rPr lang="en-US" sz="4000" dirty="0">
                    <a:latin typeface="Arial" panose="020B0604020202020204" pitchFamily="34" charset="0"/>
                    <a:cs typeface="Arial" panose="020B0604020202020204" pitchFamily="34" charset="0"/>
                  </a:rPr>
                  <a:t>x</a:t>
                </a:r>
                <a:r>
                  <a:rPr lang="en-VN" sz="4000" dirty="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60 : 0,074</a:t>
                </a:r>
              </a:p>
              <a:p>
                <a:pPr>
                  <a:lnSpc>
                    <a:spcPct val="150000"/>
                  </a:lnSpc>
                </a:pPr>
                <a:r>
                  <a:rPr lang="vi-VN" sz="4000" dirty="0">
                    <a:ea typeface="Cambria Math" panose="02040503050406030204" pitchFamily="18" charset="0"/>
                    <a:cs typeface="Arial" panose="020B0604020202020204" pitchFamily="34" charset="0"/>
                  </a:rPr>
                  <a:t>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810,81</a:t>
                </a:r>
              </a:p>
              <a:p>
                <a:pPr>
                  <a:lnSpc>
                    <a:spcPct val="150000"/>
                  </a:lnSpc>
                </a:pPr>
                <a:r>
                  <a:rPr lang="en-VN" sz="4000" dirty="0">
                    <a:latin typeface="Arial" panose="020B0604020202020204" pitchFamily="34" charset="0"/>
                    <a:cs typeface="Arial" panose="020B0604020202020204" pitchFamily="34" charset="0"/>
                  </a:rPr>
                  <a:t>Vậy bà Mai cần gửi ngân hàng ít nhất 811 triệu đồng.</a:t>
                </a:r>
              </a:p>
            </p:txBody>
          </p:sp>
        </mc:Choice>
        <mc:Fallback xmlns="">
          <p:sp>
            <p:nvSpPr>
              <p:cNvPr id="8" name="TextBox 7">
                <a:extLst>
                  <a:ext uri="{FF2B5EF4-FFF2-40B4-BE49-F238E27FC236}">
                    <a16:creationId xmlns:a16="http://schemas.microsoft.com/office/drawing/2014/main" id="{2EB7AF56-5F66-E241-25EF-F110A5E61C1D}"/>
                  </a:ext>
                </a:extLst>
              </p:cNvPr>
              <p:cNvSpPr txBox="1">
                <a:spLocks noRot="1" noChangeAspect="1" noMove="1" noResize="1" noEditPoints="1" noAdjustHandles="1" noChangeArrowheads="1" noChangeShapeType="1" noTextEdit="1"/>
              </p:cNvSpPr>
              <p:nvPr/>
            </p:nvSpPr>
            <p:spPr>
              <a:xfrm>
                <a:off x="1285289" y="1128225"/>
                <a:ext cx="15717421" cy="7364901"/>
              </a:xfrm>
              <a:prstGeom prst="rect">
                <a:avLst/>
              </a:prstGeom>
              <a:blipFill>
                <a:blip r:embed="rId5"/>
                <a:stretch>
                  <a:fillRect l="-1373" r="-646" b="-2582"/>
                </a:stretch>
              </a:blipFill>
            </p:spPr>
            <p:txBody>
              <a:bodyPr/>
              <a:lstStyle/>
              <a:p>
                <a:r>
                  <a:rPr lang="en-VN">
                    <a:noFill/>
                  </a:rPr>
                  <a:t> </a:t>
                </a:r>
              </a:p>
            </p:txBody>
          </p:sp>
        </mc:Fallback>
      </mc:AlternateContent>
    </p:spTree>
    <p:extLst>
      <p:ext uri="{BB962C8B-B14F-4D97-AF65-F5344CB8AC3E}">
        <p14:creationId xmlns:p14="http://schemas.microsoft.com/office/powerpoint/2010/main" val="1592913193"/>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500"/>
                                        <p:tgtEl>
                                          <p:spTgt spid="8">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barn(inVertical)">
                                      <p:cBhvr>
                                        <p:cTn id="13" dur="500"/>
                                        <p:tgtEl>
                                          <p:spTgt spid="8">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arn(inVertical)">
                                      <p:cBhvr>
                                        <p:cTn id="16" dur="500"/>
                                        <p:tgtEl>
                                          <p:spTgt spid="8">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barn(inVertical)">
                                      <p:cBhvr>
                                        <p:cTn id="19" dur="500"/>
                                        <p:tgtEl>
                                          <p:spTgt spid="8">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arn(inVertical)">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5939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Rectangle 7">
            <a:extLst>
              <a:ext uri="{FF2B5EF4-FFF2-40B4-BE49-F238E27FC236}">
                <a16:creationId xmlns:a16="http://schemas.microsoft.com/office/drawing/2014/main" id="{97C9C469-63D5-B48C-727E-E97AC5D588ED}"/>
              </a:ext>
            </a:extLst>
          </p:cNvPr>
          <p:cNvSpPr/>
          <p:nvPr/>
        </p:nvSpPr>
        <p:spPr>
          <a:xfrm>
            <a:off x="1371600" y="937508"/>
            <a:ext cx="4648200" cy="1460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800" b="1" dirty="0">
                <a:solidFill>
                  <a:schemeClr val="accent6">
                    <a:lumMod val="50000"/>
                  </a:schemeClr>
                </a:solidFill>
                <a:latin typeface="Arial" panose="020B0604020202020204" pitchFamily="34" charset="0"/>
                <a:cs typeface="Arial" panose="020B0604020202020204" pitchFamily="34" charset="0"/>
              </a:rPr>
              <a:t>LUYỆN TẬP 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611F31-9B28-D053-64E9-1CDBEA3E1C27}"/>
                  </a:ext>
                </a:extLst>
              </p:cNvPr>
              <p:cNvSpPr txBox="1"/>
              <p:nvPr/>
            </p:nvSpPr>
            <p:spPr>
              <a:xfrm>
                <a:off x="955429" y="3429494"/>
                <a:ext cx="7993728" cy="5056577"/>
              </a:xfrm>
              <a:prstGeom prst="rect">
                <a:avLst/>
              </a:prstGeom>
              <a:noFill/>
            </p:spPr>
            <p:txBody>
              <a:bodyPr wrap="square">
                <a:spAutoFit/>
              </a:bodyPr>
              <a:lstStyle/>
              <a:p>
                <a:pPr algn="just">
                  <a:lnSpc>
                    <a:spcPct val="150000"/>
                  </a:lnSpc>
                  <a:spcBef>
                    <a:spcPts val="600"/>
                  </a:spcBef>
                  <a:spcAft>
                    <a:spcPts val="600"/>
                  </a:spcAft>
                </a:pPr>
                <a:r>
                  <a:rPr lang="en-US" sz="4000" dirty="0">
                    <a:effectLst/>
                    <a:ea typeface="Calibri" panose="020F0502020204030204" pitchFamily="34" charset="0"/>
                    <a:cs typeface="Times New Roman" panose="02020603050405020304" pitchFamily="18" charset="0"/>
                  </a:rPr>
                  <a:t>	</a:t>
                </a:r>
                <a14:m>
                  <m:oMath xmlns:m="http://schemas.openxmlformats.org/officeDocument/2006/math">
                    <m: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&gt;−5−7</m:t>
                    </m:r>
                  </m:oMath>
                </a14:m>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i="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&gt;−12</m:t>
                    </m:r>
                  </m:oMath>
                </a14:m>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&lt;4</m:t>
                    </m:r>
                  </m:oMath>
                </a14:m>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nghiệm</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&lt;4</m:t>
                    </m:r>
                  </m:oMath>
                </a14:m>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CE611F31-9B28-D053-64E9-1CDBEA3E1C27}"/>
                  </a:ext>
                </a:extLst>
              </p:cNvPr>
              <p:cNvSpPr txBox="1">
                <a:spLocks noRot="1" noChangeAspect="1" noMove="1" noResize="1" noEditPoints="1" noAdjustHandles="1" noChangeArrowheads="1" noChangeShapeType="1" noTextEdit="1"/>
              </p:cNvSpPr>
              <p:nvPr/>
            </p:nvSpPr>
            <p:spPr>
              <a:xfrm>
                <a:off x="955429" y="3429494"/>
                <a:ext cx="7993728" cy="5056577"/>
              </a:xfrm>
              <a:prstGeom prst="rect">
                <a:avLst/>
              </a:prstGeom>
              <a:blipFill>
                <a:blip r:embed="rId5"/>
                <a:stretch>
                  <a:fillRect l="-2698" r="-2698" b="-401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6B2108-84A5-3937-79FA-727C4BE932A6}"/>
                  </a:ext>
                </a:extLst>
              </p:cNvPr>
              <p:cNvSpPr txBox="1"/>
              <p:nvPr/>
            </p:nvSpPr>
            <p:spPr>
              <a:xfrm>
                <a:off x="1368829" y="1034924"/>
                <a:ext cx="14420307" cy="2363532"/>
              </a:xfrm>
              <a:prstGeom prst="rect">
                <a:avLst/>
              </a:prstGeom>
              <a:noFill/>
            </p:spPr>
            <p:txBody>
              <a:bodyPr wrap="square" rtlCol="0">
                <a:spAutoFit/>
              </a:bodyPr>
              <a:lstStyle/>
              <a:p>
                <a:pPr algn="ctr">
                  <a:lnSpc>
                    <a:spcPct val="200000"/>
                  </a:lnSpc>
                </a:pPr>
                <a:r>
                  <a:rPr lang="en-VN" sz="4000" dirty="0">
                    <a:latin typeface="Arial" panose="020B0604020202020204" pitchFamily="34" charset="0"/>
                    <a:cs typeface="Arial" panose="020B0604020202020204" pitchFamily="34" charset="0"/>
                  </a:rPr>
                  <a:t>				Giải các bất phương trình sau:</a:t>
                </a:r>
              </a:p>
              <a:p>
                <a:pPr>
                  <a:lnSpc>
                    <a:spcPct val="200000"/>
                  </a:lnSpc>
                </a:pPr>
                <a:r>
                  <a:rPr lang="en-VN" sz="4000" dirty="0">
                    <a:latin typeface="Arial" panose="020B0604020202020204" pitchFamily="34" charset="0"/>
                    <a:cs typeface="Arial" panose="020B0604020202020204" pitchFamily="34" charset="0"/>
                  </a:rPr>
                  <a:t>a) 5x + 7 &gt; 8x – 5;						b) -4x + 3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cs typeface="Arial" panose="020B0604020202020204" pitchFamily="34" charset="0"/>
                  </a:rPr>
                  <a:t> 3x – 1 </a:t>
                </a:r>
              </a:p>
            </p:txBody>
          </p:sp>
        </mc:Choice>
        <mc:Fallback xmlns="">
          <p:sp>
            <p:nvSpPr>
              <p:cNvPr id="11" name="TextBox 10">
                <a:extLst>
                  <a:ext uri="{FF2B5EF4-FFF2-40B4-BE49-F238E27FC236}">
                    <a16:creationId xmlns:a16="http://schemas.microsoft.com/office/drawing/2014/main" id="{726B2108-84A5-3937-79FA-727C4BE932A6}"/>
                  </a:ext>
                </a:extLst>
              </p:cNvPr>
              <p:cNvSpPr txBox="1">
                <a:spLocks noRot="1" noChangeAspect="1" noMove="1" noResize="1" noEditPoints="1" noAdjustHandles="1" noChangeArrowheads="1" noChangeShapeType="1" noTextEdit="1"/>
              </p:cNvSpPr>
              <p:nvPr/>
            </p:nvSpPr>
            <p:spPr>
              <a:xfrm>
                <a:off x="1368829" y="1034924"/>
                <a:ext cx="14420307" cy="2363532"/>
              </a:xfrm>
              <a:prstGeom prst="rect">
                <a:avLst/>
              </a:prstGeom>
              <a:blipFill>
                <a:blip r:embed="rId6"/>
                <a:stretch>
                  <a:fillRect l="-1585" b="-1016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037264A-CC35-1A60-EB22-7FE29A32FE71}"/>
                  </a:ext>
                </a:extLst>
              </p:cNvPr>
              <p:cNvSpPr txBox="1"/>
              <p:nvPr/>
            </p:nvSpPr>
            <p:spPr>
              <a:xfrm>
                <a:off x="9180611" y="3463350"/>
                <a:ext cx="8273769" cy="5821915"/>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≤−1−3</m:t>
                      </m:r>
                    </m:oMath>
                  </m:oMathPara>
                </a14:m>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4000" i="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bất</a:t>
                </a: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F037264A-CC35-1A60-EB22-7FE29A32FE71}"/>
                  </a:ext>
                </a:extLst>
              </p:cNvPr>
              <p:cNvSpPr txBox="1">
                <a:spLocks noRot="1" noChangeAspect="1" noMove="1" noResize="1" noEditPoints="1" noAdjustHandles="1" noChangeArrowheads="1" noChangeShapeType="1" noTextEdit="1"/>
              </p:cNvSpPr>
              <p:nvPr/>
            </p:nvSpPr>
            <p:spPr>
              <a:xfrm>
                <a:off x="9180611" y="3463350"/>
                <a:ext cx="8273769" cy="5821915"/>
              </a:xfrm>
              <a:prstGeom prst="rect">
                <a:avLst/>
              </a:prstGeom>
              <a:blipFill>
                <a:blip r:embed="rId7"/>
                <a:stretch>
                  <a:fillRect l="-2450" r="-2603" b="-1087"/>
                </a:stretch>
              </a:blipFill>
            </p:spPr>
            <p:txBody>
              <a:bodyPr/>
              <a:lstStyle/>
              <a:p>
                <a:r>
                  <a:rPr lang="en-VN">
                    <a:noFill/>
                  </a:rPr>
                  <a:t> </a:t>
                </a:r>
              </a:p>
            </p:txBody>
          </p:sp>
        </mc:Fallback>
      </mc:AlternateContent>
    </p:spTree>
    <p:extLst>
      <p:ext uri="{BB962C8B-B14F-4D97-AF65-F5344CB8AC3E}">
        <p14:creationId xmlns:p14="http://schemas.microsoft.com/office/powerpoint/2010/main" val="13594953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9" name="TextBox 8">
            <a:extLst>
              <a:ext uri="{FF2B5EF4-FFF2-40B4-BE49-F238E27FC236}">
                <a16:creationId xmlns:a16="http://schemas.microsoft.com/office/drawing/2014/main" id="{801CCFBC-A934-714B-83D3-1D613B1C003D}"/>
              </a:ext>
            </a:extLst>
          </p:cNvPr>
          <p:cNvSpPr txBox="1"/>
          <p:nvPr/>
        </p:nvSpPr>
        <p:spPr>
          <a:xfrm>
            <a:off x="2048933" y="649762"/>
            <a:ext cx="14190132" cy="769441"/>
          </a:xfrm>
          <a:prstGeom prst="rect">
            <a:avLst/>
          </a:prstGeom>
          <a:noFill/>
        </p:spPr>
        <p:txBody>
          <a:bodyPr wrap="square">
            <a:spAutoFit/>
          </a:bodyPr>
          <a:lstStyle/>
          <a:p>
            <a:pPr algn="ctr">
              <a:spcBef>
                <a:spcPts val="600"/>
              </a:spcBef>
              <a:spcAft>
                <a:spcPts val="600"/>
              </a:spcAft>
            </a:pPr>
            <a:r>
              <a:rPr lang="en-US" sz="4400" b="1" dirty="0" err="1">
                <a:effectLst/>
                <a:latin typeface="Arial" panose="020B0604020202020204" pitchFamily="34" charset="0"/>
                <a:ea typeface="Times New Roman" panose="02020603050405020304" pitchFamily="18" charset="0"/>
                <a:cs typeface="Arial" panose="020B0604020202020204" pitchFamily="34" charset="0"/>
              </a:rPr>
              <a:t>Vận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dụng</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9F11CA3-439C-085C-B373-F8E8ADDDAB48}"/>
              </a:ext>
            </a:extLst>
          </p:cNvPr>
          <p:cNvSpPr txBox="1"/>
          <p:nvPr/>
        </p:nvSpPr>
        <p:spPr>
          <a:xfrm>
            <a:off x="994736" y="1351069"/>
            <a:ext cx="16298527" cy="8288231"/>
          </a:xfrm>
          <a:prstGeom prst="rect">
            <a:avLst/>
          </a:prstGeom>
          <a:noFill/>
        </p:spPr>
        <p:txBody>
          <a:bodyPr wrap="square">
            <a:spAutoFit/>
          </a:bodyPr>
          <a:lstStyle/>
          <a:p>
            <a:pPr algn="just">
              <a:lnSpc>
                <a:spcPct val="150000"/>
              </a:lnSpc>
              <a:spcBef>
                <a:spcPts val="60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cuộc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ban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25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ở</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vòng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sơ</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sẵn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bốn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thêm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sai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trừ</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Ở</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vòng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sơ</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ban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tặng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5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quy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hết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25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25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vòng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bao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nhiêu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ở</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vòng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sơ</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vòng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5215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42878FE-8FAD-DE09-ED09-094942164E04}"/>
                  </a:ext>
                </a:extLst>
              </p:cNvPr>
              <p:cNvSpPr txBox="1"/>
              <p:nvPr/>
            </p:nvSpPr>
            <p:spPr>
              <a:xfrm>
                <a:off x="1323975" y="1017057"/>
                <a:ext cx="15640050" cy="8134343"/>
              </a:xfrm>
              <a:prstGeom prst="rect">
                <a:avLst/>
              </a:prstGeom>
              <a:noFill/>
            </p:spPr>
            <p:txBody>
              <a:bodyPr wrap="square">
                <a:spAutoFit/>
              </a:bodyPr>
              <a:lstStyle/>
              <a:p>
                <a:pPr algn="just">
                  <a:lnSpc>
                    <a:spcPct val="150000"/>
                  </a:lnSpc>
                  <a:spcBef>
                    <a:spcPts val="600"/>
                  </a:spcBef>
                  <a:spcAft>
                    <a:spcPts val="60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Gợi ý: Gọi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số câu trả lời đúng.</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Điều kiện của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gì?</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điểm người dự thi trả lời đúng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câu hỏi là bao nhiêu?</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điểm người dự thi trả lời sai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câu hỏi là bao nhiêu?</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đó suy ra tổng số điểm người dự thi nhận được sau khi trả lời 25 câu hỏi.</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người đó có thể dự thi vòng tiếp theo thì bất phương trình thỏa mãn là gì?</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E42878FE-8FAD-DE09-ED09-094942164E04}"/>
                  </a:ext>
                </a:extLst>
              </p:cNvPr>
              <p:cNvSpPr txBox="1">
                <a:spLocks noRot="1" noChangeAspect="1" noMove="1" noResize="1" noEditPoints="1" noAdjustHandles="1" noChangeArrowheads="1" noChangeShapeType="1" noTextEdit="1"/>
              </p:cNvSpPr>
              <p:nvPr/>
            </p:nvSpPr>
            <p:spPr>
              <a:xfrm>
                <a:off x="1323975" y="1017057"/>
                <a:ext cx="15640050" cy="8134343"/>
              </a:xfrm>
              <a:prstGeom prst="rect">
                <a:avLst/>
              </a:prstGeom>
              <a:blipFill>
                <a:blip r:embed="rId5"/>
                <a:stretch>
                  <a:fillRect l="-1380" r="-1380" b="-2184"/>
                </a:stretch>
              </a:blipFill>
            </p:spPr>
            <p:txBody>
              <a:bodyPr/>
              <a:lstStyle/>
              <a:p>
                <a:r>
                  <a:rPr lang="en-VN">
                    <a:noFill/>
                  </a:rPr>
                  <a:t> </a:t>
                </a:r>
              </a:p>
            </p:txBody>
          </p:sp>
        </mc:Fallback>
      </mc:AlternateContent>
    </p:spTree>
    <p:extLst>
      <p:ext uri="{BB962C8B-B14F-4D97-AF65-F5344CB8AC3E}">
        <p14:creationId xmlns:p14="http://schemas.microsoft.com/office/powerpoint/2010/main" val="3060076944"/>
      </p:ext>
    </p:extLst>
  </p:cSld>
  <p:clrMapOvr>
    <a:masterClrMapping/>
  </p:clrMapOvr>
  <p:transition spd="med">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EA20C1-0261-D3C0-7205-E03222215AF2}"/>
                  </a:ext>
                </a:extLst>
              </p:cNvPr>
              <p:cNvSpPr txBox="1"/>
              <p:nvPr/>
            </p:nvSpPr>
            <p:spPr>
              <a:xfrm>
                <a:off x="1957387" y="984283"/>
                <a:ext cx="14373225" cy="7364901"/>
              </a:xfrm>
              <a:prstGeom prst="rect">
                <a:avLst/>
              </a:prstGeom>
              <a:noFill/>
            </p:spPr>
            <p:txBody>
              <a:bodyPr wrap="square">
                <a:spAutoFit/>
              </a:bodyPr>
              <a:lstStyle/>
              <a:p>
                <a:pPr algn="ctr">
                  <a:lnSpc>
                    <a:spcPct val="150000"/>
                  </a:lnSpc>
                  <a:spcBef>
                    <a:spcPts val="600"/>
                  </a:spcBef>
                  <a:spcAft>
                    <a:spcPts val="600"/>
                  </a:spcAft>
                </a:pPr>
                <a:r>
                  <a:rPr lang="en-US"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câu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≤25,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ℕ</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câu</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lời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sai</a:t>
                </a:r>
                <a:r>
                  <a:rPr lang="fr-FR" sz="40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a:effectLst/>
                        <a:latin typeface="Cambria Math" panose="02040503050406030204" pitchFamily="18" charset="0"/>
                        <a:ea typeface="Calibri" panose="020F0502020204030204" pitchFamily="34" charset="0"/>
                        <a:cs typeface="Times New Roman" panose="02020603050405020304" pitchFamily="18" charset="0"/>
                      </a:rPr>
                      <m:t>25−</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câu</a:t>
                </a:r>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Trả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lời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đúng</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câu</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hỏi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cộng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Trả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lời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sai</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Calibri" panose="020F0502020204030204" pitchFamily="34" charset="0"/>
                        <a:cs typeface="Times New Roman" panose="02020603050405020304" pitchFamily="18" charset="0"/>
                      </a:rPr>
                      <m:t>25−</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câu</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hỏi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bị</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trừ</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25−</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a:t>
                </a:r>
                <a:r>
                  <a:rPr lang="fr-FR"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Vì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vậy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khi </a:t>
                </a:r>
                <a:r>
                  <a:rPr lang="fr-FR" sz="4000" dirty="0" err="1">
                    <a:effectLst/>
                    <a:latin typeface="Arial" panose="020B0604020202020204" pitchFamily="34" charset="0"/>
                    <a:ea typeface="Calibri" panose="020F0502020204030204" pitchFamily="34" charset="0"/>
                    <a:cs typeface="Arial" panose="020B0604020202020204" pitchFamily="34" charset="0"/>
                  </a:rPr>
                  <a:t>trả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lời</a:t>
                </a:r>
                <a:r>
                  <a:rPr lang="fr-FR" sz="4000" dirty="0">
                    <a:effectLst/>
                    <a:latin typeface="Arial" panose="020B0604020202020204" pitchFamily="34" charset="0"/>
                    <a:ea typeface="Calibri" panose="020F0502020204030204" pitchFamily="34" charset="0"/>
                    <a:cs typeface="Arial" panose="020B0604020202020204" pitchFamily="34" charset="0"/>
                  </a:rPr>
                  <a:t> 25 </a:t>
                </a:r>
                <a:r>
                  <a:rPr lang="fr-FR" sz="4000" dirty="0" err="1">
                    <a:effectLst/>
                    <a:latin typeface="Arial" panose="020B0604020202020204" pitchFamily="34" charset="0"/>
                    <a:ea typeface="Calibri" panose="020F0502020204030204" pitchFamily="34" charset="0"/>
                    <a:cs typeface="Arial" panose="020B0604020202020204" pitchFamily="34" charset="0"/>
                  </a:rPr>
                  <a:t>câu</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người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dự</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sẽ</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có</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điểm</a:t>
                </a:r>
                <a:r>
                  <a:rPr lang="fr-FR" sz="4000" dirty="0">
                    <a:effectLst/>
                    <a:latin typeface="Arial" panose="020B0604020202020204" pitchFamily="34" charset="0"/>
                    <a:ea typeface="Calibri" panose="020F0502020204030204" pitchFamily="34" charset="0"/>
                    <a:cs typeface="Arial" panose="020B0604020202020204" pitchFamily="34" charset="0"/>
                  </a:rPr>
                  <a:t> là:</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fr-FR" sz="40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0">
                            <a:effectLst/>
                            <a:latin typeface="Cambria Math" panose="02040503050406030204" pitchFamily="18" charset="0"/>
                            <a:ea typeface="Calibri" panose="020F0502020204030204" pitchFamily="34" charset="0"/>
                            <a:cs typeface="Times New Roman" panose="02020603050405020304" pitchFamily="18" charset="0"/>
                          </a:rPr>
                          <m:t>25−</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d>
                    <m:r>
                      <a:rPr lang="fr-FR" sz="40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effectLst/>
                        <a:latin typeface="Cambria Math" panose="02040503050406030204" pitchFamily="18" charset="0"/>
                        <a:ea typeface="Calibri" panose="020F0502020204030204" pitchFamily="34" charset="0"/>
                        <a:cs typeface="Times New Roman" panose="02020603050405020304" pitchFamily="18" charset="0"/>
                      </a:rPr>
                      <m:t>−25</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B4EA20C1-0261-D3C0-7205-E03222215AF2}"/>
                  </a:ext>
                </a:extLst>
              </p:cNvPr>
              <p:cNvSpPr txBox="1">
                <a:spLocks noRot="1" noChangeAspect="1" noMove="1" noResize="1" noEditPoints="1" noAdjustHandles="1" noChangeArrowheads="1" noChangeShapeType="1" noTextEdit="1"/>
              </p:cNvSpPr>
              <p:nvPr/>
            </p:nvSpPr>
            <p:spPr>
              <a:xfrm>
                <a:off x="1957387" y="984283"/>
                <a:ext cx="14373225" cy="7364901"/>
              </a:xfrm>
              <a:prstGeom prst="rect">
                <a:avLst/>
              </a:prstGeom>
              <a:blipFill>
                <a:blip r:embed="rId5"/>
                <a:stretch>
                  <a:fillRect l="-1502" b="-2582"/>
                </a:stretch>
              </a:blipFill>
            </p:spPr>
            <p:txBody>
              <a:bodyPr/>
              <a:lstStyle/>
              <a:p>
                <a:r>
                  <a:rPr lang="en-VN">
                    <a:noFill/>
                  </a:rPr>
                  <a:t> </a:t>
                </a:r>
              </a:p>
            </p:txBody>
          </p:sp>
        </mc:Fallback>
      </mc:AlternateContent>
    </p:spTree>
    <p:extLst>
      <p:ext uri="{BB962C8B-B14F-4D97-AF65-F5344CB8AC3E}">
        <p14:creationId xmlns:p14="http://schemas.microsoft.com/office/powerpoint/2010/main" val="3741603313"/>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arn(inVertical)">
                                      <p:cBhvr>
                                        <p:cTn id="22" dur="500"/>
                                        <p:tgtEl>
                                          <p:spTgt spid="8">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barn(inVertical)">
                                      <p:cBhvr>
                                        <p:cTn id="25" dur="500"/>
                                        <p:tgtEl>
                                          <p:spTgt spid="8">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barn(inVertical)">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9503470">
            <a:off x="14044118" y="2468484"/>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10800000">
            <a:off x="2449046" y="1028698"/>
            <a:ext cx="13389907" cy="8229600"/>
            <a:chOff x="0" y="0"/>
            <a:chExt cx="2816250" cy="2167467"/>
          </a:xfrm>
        </p:grpSpPr>
        <p:sp>
          <p:nvSpPr>
            <p:cNvPr id="5" name="Freeform 5"/>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6" name="TextBox 6"/>
            <p:cNvSpPr txBox="1"/>
            <p:nvPr/>
          </p:nvSpPr>
          <p:spPr>
            <a:xfrm>
              <a:off x="0" y="-28575"/>
              <a:ext cx="2816250" cy="2196042"/>
            </a:xfrm>
            <a:prstGeom prst="rect">
              <a:avLst/>
            </a:prstGeom>
          </p:spPr>
          <p:txBody>
            <a:bodyPr lIns="50800" tIns="50800" rIns="50800" bIns="50800" rtlCol="0" anchor="ctr"/>
            <a:lstStyle/>
            <a:p>
              <a:pPr algn="ctr">
                <a:lnSpc>
                  <a:spcPts val="2241"/>
                </a:lnSpc>
              </a:pPr>
              <a:endParaRPr/>
            </a:p>
          </p:txBody>
        </p:sp>
      </p:grpSp>
      <p:sp>
        <p:nvSpPr>
          <p:cNvPr id="10" name="Freeform 10"/>
          <p:cNvSpPr/>
          <p:nvPr/>
        </p:nvSpPr>
        <p:spPr>
          <a:xfrm rot="-1461796">
            <a:off x="-3360806" y="-2131787"/>
            <a:ext cx="9386333" cy="8211630"/>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2793286" y="3584195"/>
            <a:ext cx="12701426" cy="3118611"/>
          </a:xfrm>
          <a:prstGeom prst="rect">
            <a:avLst/>
          </a:prstGeom>
        </p:spPr>
        <p:txBody>
          <a:bodyPr wrap="square" lIns="0" tIns="0" rIns="0" bIns="0" rtlCol="0" anchor="t">
            <a:spAutoFit/>
          </a:bodyPr>
          <a:lstStyle/>
          <a:p>
            <a:pPr marL="0" lvl="0" indent="0" algn="ctr">
              <a:lnSpc>
                <a:spcPct val="150000"/>
              </a:lnSpc>
              <a:spcBef>
                <a:spcPct val="0"/>
              </a:spcBef>
            </a:pPr>
            <a:r>
              <a:rPr lang="en-US" sz="7200" b="1" u="none" dirty="0">
                <a:solidFill>
                  <a:srgbClr val="F9705A"/>
                </a:solidFill>
                <a:latin typeface="Arial" panose="020B0604020202020204" pitchFamily="34" charset="0"/>
                <a:cs typeface="Arial" panose="020B0604020202020204" pitchFamily="34" charset="0"/>
              </a:rPr>
              <a:t>BÀI 6. BẤT PHƯƠNG TRÌNH BẬC NHẤT MỘT </a:t>
            </a:r>
            <a:r>
              <a:rPr lang="en-US" sz="7200" b="1" dirty="0">
                <a:solidFill>
                  <a:srgbClr val="F9705A"/>
                </a:solidFill>
                <a:latin typeface="Arial" panose="020B0604020202020204" pitchFamily="34" charset="0"/>
                <a:cs typeface="Arial" panose="020B0604020202020204" pitchFamily="34" charset="0"/>
              </a:rPr>
              <a:t>ẨN</a:t>
            </a:r>
            <a:endParaRPr lang="en-US" sz="7200" b="1" u="none" dirty="0">
              <a:solidFill>
                <a:srgbClr val="F9705A"/>
              </a:solidFill>
              <a:latin typeface="Arial" panose="020B0604020202020204" pitchFamily="34" charset="0"/>
              <a:cs typeface="Arial" panose="020B0604020202020204" pitchFamily="34" charset="0"/>
            </a:endParaRPr>
          </a:p>
        </p:txBody>
      </p:sp>
      <p:sp>
        <p:nvSpPr>
          <p:cNvPr id="15" name="Freeform 15"/>
          <p:cNvSpPr/>
          <p:nvPr/>
        </p:nvSpPr>
        <p:spPr>
          <a:xfrm flipH="1">
            <a:off x="-2358704" y="7650240"/>
            <a:ext cx="6014933" cy="2444666"/>
          </a:xfrm>
          <a:custGeom>
            <a:avLst/>
            <a:gdLst/>
            <a:ahLst/>
            <a:cxnLst/>
            <a:rect l="l" t="t" r="r" b="b"/>
            <a:pathLst>
              <a:path w="6014933" h="2444666">
                <a:moveTo>
                  <a:pt x="6014933" y="0"/>
                </a:moveTo>
                <a:lnTo>
                  <a:pt x="0" y="0"/>
                </a:lnTo>
                <a:lnTo>
                  <a:pt x="0" y="2444666"/>
                </a:lnTo>
                <a:lnTo>
                  <a:pt x="6014933" y="2444666"/>
                </a:lnTo>
                <a:lnTo>
                  <a:pt x="601493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flipH="1" flipV="1">
            <a:off x="1553852" y="223249"/>
            <a:ext cx="7314444" cy="2972830"/>
          </a:xfrm>
          <a:custGeom>
            <a:avLst/>
            <a:gdLst/>
            <a:ahLst/>
            <a:cxnLst/>
            <a:rect l="l" t="t" r="r" b="b"/>
            <a:pathLst>
              <a:path w="7314444" h="2972830">
                <a:moveTo>
                  <a:pt x="7314445" y="2972830"/>
                </a:moveTo>
                <a:lnTo>
                  <a:pt x="0" y="2972830"/>
                </a:lnTo>
                <a:lnTo>
                  <a:pt x="0" y="0"/>
                </a:lnTo>
                <a:lnTo>
                  <a:pt x="7314445" y="0"/>
                </a:lnTo>
                <a:lnTo>
                  <a:pt x="7314445" y="297283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flipH="1">
            <a:off x="11533827" y="7842334"/>
            <a:ext cx="6014933" cy="2444666"/>
          </a:xfrm>
          <a:custGeom>
            <a:avLst/>
            <a:gdLst/>
            <a:ahLst/>
            <a:cxnLst/>
            <a:rect l="l" t="t" r="r" b="b"/>
            <a:pathLst>
              <a:path w="6014933" h="2444666">
                <a:moveTo>
                  <a:pt x="6014933" y="0"/>
                </a:moveTo>
                <a:lnTo>
                  <a:pt x="0" y="0"/>
                </a:lnTo>
                <a:lnTo>
                  <a:pt x="0" y="2444666"/>
                </a:lnTo>
                <a:lnTo>
                  <a:pt x="6014933" y="2444666"/>
                </a:lnTo>
                <a:lnTo>
                  <a:pt x="601493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3376504" y="-402232"/>
            <a:ext cx="6014933" cy="2444666"/>
          </a:xfrm>
          <a:custGeom>
            <a:avLst/>
            <a:gdLst/>
            <a:ahLst/>
            <a:cxnLst/>
            <a:rect l="l" t="t" r="r" b="b"/>
            <a:pathLst>
              <a:path w="6014933" h="2444666">
                <a:moveTo>
                  <a:pt x="0" y="0"/>
                </a:moveTo>
                <a:lnTo>
                  <a:pt x="6014933" y="0"/>
                </a:lnTo>
                <a:lnTo>
                  <a:pt x="6014933" y="2444666"/>
                </a:lnTo>
                <a:lnTo>
                  <a:pt x="0" y="244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31677" y="4737840"/>
            <a:ext cx="4583099" cy="13320136"/>
          </a:xfrm>
          <a:custGeom>
            <a:avLst/>
            <a:gdLst/>
            <a:ahLst/>
            <a:cxnLst/>
            <a:rect l="l" t="t" r="r" b="b"/>
            <a:pathLst>
              <a:path w="5415307" h="14966929">
                <a:moveTo>
                  <a:pt x="0" y="0"/>
                </a:moveTo>
                <a:lnTo>
                  <a:pt x="5415307" y="0"/>
                </a:lnTo>
                <a:lnTo>
                  <a:pt x="5415307" y="14966929"/>
                </a:lnTo>
                <a:lnTo>
                  <a:pt x="0" y="149669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11">
            <a:extLst>
              <a:ext uri="{FF2B5EF4-FFF2-40B4-BE49-F238E27FC236}">
                <a16:creationId xmlns:a16="http://schemas.microsoft.com/office/drawing/2014/main" id="{72024AA5-5F02-42AC-6509-B9412FBD7196}"/>
              </a:ext>
            </a:extLst>
          </p:cNvPr>
          <p:cNvSpPr/>
          <p:nvPr/>
        </p:nvSpPr>
        <p:spPr>
          <a:xfrm>
            <a:off x="13766541" y="-219363"/>
            <a:ext cx="3056957" cy="3303195"/>
          </a:xfrm>
          <a:custGeom>
            <a:avLst/>
            <a:gdLst/>
            <a:ahLst/>
            <a:cxnLst/>
            <a:rect l="l" t="t" r="r" b="b"/>
            <a:pathLst>
              <a:path w="3056957" h="3303195">
                <a:moveTo>
                  <a:pt x="0" y="0"/>
                </a:moveTo>
                <a:lnTo>
                  <a:pt x="3056957" y="0"/>
                </a:lnTo>
                <a:lnTo>
                  <a:pt x="3056957" y="3303195"/>
                </a:lnTo>
                <a:lnTo>
                  <a:pt x="0" y="33031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EA20C1-0261-D3C0-7205-E03222215AF2}"/>
                  </a:ext>
                </a:extLst>
              </p:cNvPr>
              <p:cNvSpPr txBox="1"/>
              <p:nvPr/>
            </p:nvSpPr>
            <p:spPr>
              <a:xfrm>
                <a:off x="942975" y="529158"/>
                <a:ext cx="16402050" cy="8656729"/>
              </a:xfrm>
              <a:prstGeom prst="rect">
                <a:avLst/>
              </a:prstGeom>
              <a:noFill/>
            </p:spPr>
            <p:txBody>
              <a:bodyPr wrap="square">
                <a:spAutoFit/>
              </a:bodyPr>
              <a:lstStyle/>
              <a:p>
                <a:pPr algn="ctr">
                  <a:lnSpc>
                    <a:spcPct val="150000"/>
                  </a:lnSpc>
                  <a:spcBef>
                    <a:spcPts val="600"/>
                  </a:spcBef>
                  <a:spcAft>
                    <a:spcPts val="600"/>
                  </a:spcAft>
                </a:pPr>
                <a:r>
                  <a:rPr lang="en-US"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effectLst/>
                    <a:latin typeface="Arial" panose="020B0604020202020204" pitchFamily="34" charset="0"/>
                    <a:ea typeface="Calibri" panose="020F0502020204030204" pitchFamily="34" charset="0"/>
                    <a:cs typeface="Arial" panose="020B0604020202020204" pitchFamily="34" charset="0"/>
                  </a:rPr>
                  <a:t>Theo </a:t>
                </a:r>
                <a:r>
                  <a:rPr lang="fr-FR" sz="4000" dirty="0" err="1">
                    <a:effectLst/>
                    <a:latin typeface="Arial" panose="020B0604020202020204" pitchFamily="34" charset="0"/>
                    <a:ea typeface="Calibri" panose="020F0502020204030204" pitchFamily="34" charset="0"/>
                    <a:cs typeface="Arial" panose="020B0604020202020204" pitchFamily="34" charset="0"/>
                  </a:rPr>
                  <a:t>bài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để</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dự</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tiếp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vòng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có</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điểm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từ</a:t>
                </a:r>
                <a:r>
                  <a:rPr lang="fr-FR" sz="4000" dirty="0">
                    <a:effectLst/>
                    <a:latin typeface="Arial" panose="020B0604020202020204" pitchFamily="34" charset="0"/>
                    <a:ea typeface="Calibri" panose="020F0502020204030204" pitchFamily="34" charset="0"/>
                    <a:cs typeface="Arial" panose="020B0604020202020204" pitchFamily="34" charset="0"/>
                  </a:rPr>
                  <a:t> 25 </a:t>
                </a:r>
                <a:r>
                  <a:rPr lang="fr-FR" sz="4000" dirty="0" err="1">
                    <a:effectLst/>
                    <a:latin typeface="Arial" panose="020B0604020202020204" pitchFamily="34" charset="0"/>
                    <a:ea typeface="Calibri" panose="020F0502020204030204" pitchFamily="34" charset="0"/>
                    <a:cs typeface="Arial" panose="020B0604020202020204" pitchFamily="34" charset="0"/>
                  </a:rPr>
                  <a:t>trở</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lên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nên</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có</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bất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phương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trình</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−25≥25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50</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kern="0" dirty="0" err="1">
                    <a:effectLst/>
                    <a:latin typeface="Arial" panose="020B0604020202020204" pitchFamily="34" charset="0"/>
                    <a:ea typeface="Times New Roman" panose="02020603050405020304" pitchFamily="18" charset="0"/>
                    <a:cs typeface="Arial" panose="020B0604020202020204" pitchFamily="34" charset="0"/>
                  </a:rPr>
                  <a:t>Mà</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kern="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0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kern="0">
                        <a:effectLst/>
                        <a:latin typeface="Cambria Math" panose="02040503050406030204" pitchFamily="18" charset="0"/>
                        <a:ea typeface="Times New Roman" panose="02020603050405020304" pitchFamily="18" charset="0"/>
                        <a:cs typeface="Times New Roman" panose="02020603050405020304" pitchFamily="18" charset="0"/>
                      </a:rPr>
                      <m:t>≤25,</m:t>
                    </m:r>
                    <m:r>
                      <m:rPr>
                        <m:sty m:val="p"/>
                      </m:rPr>
                      <a:rPr lang="en-US" sz="40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ker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kern="0">
                        <a:effectLst/>
                        <a:latin typeface="Cambria Math" panose="02040503050406030204" pitchFamily="18" charset="0"/>
                        <a:ea typeface="Times New Roman" panose="02020603050405020304" pitchFamily="18" charset="0"/>
                        <a:cs typeface="Times New Roman" panose="02020603050405020304" pitchFamily="18" charset="0"/>
                      </a:rPr>
                      <m:t>ℕ</m:t>
                    </m:r>
                  </m:oMath>
                </a14:m>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nên</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ứng</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tuyển</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trả</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lời</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chính</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xác</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ít</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4000" kern="0" dirty="0">
                    <a:effectLst/>
                    <a:latin typeface="Arial" panose="020B0604020202020204" pitchFamily="34" charset="0"/>
                    <a:ea typeface="Times New Roman" panose="02020603050405020304" pitchFamily="18" charset="0"/>
                    <a:cs typeface="Arial" panose="020B0604020202020204" pitchFamily="34" charset="0"/>
                  </a:rPr>
                  <a:t> 17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câu</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hỏi</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thì</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mới</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dự</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thi</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vòng</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tiếp</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theo.</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B4EA20C1-0261-D3C0-7205-E03222215AF2}"/>
                  </a:ext>
                </a:extLst>
              </p:cNvPr>
              <p:cNvSpPr txBox="1">
                <a:spLocks noRot="1" noChangeAspect="1" noMove="1" noResize="1" noEditPoints="1" noAdjustHandles="1" noChangeArrowheads="1" noChangeShapeType="1" noTextEdit="1"/>
              </p:cNvSpPr>
              <p:nvPr/>
            </p:nvSpPr>
            <p:spPr>
              <a:xfrm>
                <a:off x="942975" y="529158"/>
                <a:ext cx="16402050" cy="8656729"/>
              </a:xfrm>
              <a:prstGeom prst="rect">
                <a:avLst/>
              </a:prstGeom>
              <a:blipFill>
                <a:blip r:embed="rId5"/>
                <a:stretch>
                  <a:fillRect l="-1316" r="-1316" b="-2050"/>
                </a:stretch>
              </a:blipFill>
            </p:spPr>
            <p:txBody>
              <a:bodyPr/>
              <a:lstStyle/>
              <a:p>
                <a:r>
                  <a:rPr lang="en-VN">
                    <a:noFill/>
                  </a:rPr>
                  <a:t> </a:t>
                </a:r>
              </a:p>
            </p:txBody>
          </p:sp>
        </mc:Fallback>
      </mc:AlternateContent>
    </p:spTree>
    <p:extLst>
      <p:ext uri="{BB962C8B-B14F-4D97-AF65-F5344CB8AC3E}">
        <p14:creationId xmlns:p14="http://schemas.microsoft.com/office/powerpoint/2010/main" val="2294315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Freeform 8"/>
          <p:cNvSpPr/>
          <p:nvPr/>
        </p:nvSpPr>
        <p:spPr>
          <a:xfrm>
            <a:off x="10740030" y="1933584"/>
            <a:ext cx="5591090" cy="6419832"/>
          </a:xfrm>
          <a:custGeom>
            <a:avLst/>
            <a:gdLst/>
            <a:ahLst/>
            <a:cxnLst/>
            <a:rect l="l" t="t" r="r" b="b"/>
            <a:pathLst>
              <a:path w="5591090" h="6419832">
                <a:moveTo>
                  <a:pt x="0" y="0"/>
                </a:moveTo>
                <a:lnTo>
                  <a:pt x="5591090" y="0"/>
                </a:lnTo>
                <a:lnTo>
                  <a:pt x="5591090" y="6419832"/>
                </a:lnTo>
                <a:lnTo>
                  <a:pt x="0" y="64198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402807" y="0"/>
            <a:ext cx="6714921" cy="2729164"/>
          </a:xfrm>
          <a:custGeom>
            <a:avLst/>
            <a:gdLst/>
            <a:ahLst/>
            <a:cxnLst/>
            <a:rect l="l" t="t" r="r" b="b"/>
            <a:pathLst>
              <a:path w="6714921" h="2729164">
                <a:moveTo>
                  <a:pt x="0" y="0"/>
                </a:moveTo>
                <a:lnTo>
                  <a:pt x="6714922" y="0"/>
                </a:lnTo>
                <a:lnTo>
                  <a:pt x="6714922" y="2729164"/>
                </a:lnTo>
                <a:lnTo>
                  <a:pt x="0" y="2729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flipH="1">
            <a:off x="13803872" y="7972092"/>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312928" flipH="1">
            <a:off x="9237607" y="1434695"/>
            <a:ext cx="1611761" cy="1517986"/>
          </a:xfrm>
          <a:custGeom>
            <a:avLst/>
            <a:gdLst/>
            <a:ahLst/>
            <a:cxnLst/>
            <a:rect l="l" t="t" r="r" b="b"/>
            <a:pathLst>
              <a:path w="1611761" h="1517986">
                <a:moveTo>
                  <a:pt x="1611761" y="0"/>
                </a:moveTo>
                <a:lnTo>
                  <a:pt x="0" y="0"/>
                </a:lnTo>
                <a:lnTo>
                  <a:pt x="0" y="1517986"/>
                </a:lnTo>
                <a:lnTo>
                  <a:pt x="1611761" y="1517986"/>
                </a:lnTo>
                <a:lnTo>
                  <a:pt x="1611761"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346237">
            <a:off x="15700727" y="1413320"/>
            <a:ext cx="1017774" cy="958558"/>
          </a:xfrm>
          <a:custGeom>
            <a:avLst/>
            <a:gdLst/>
            <a:ahLst/>
            <a:cxnLst/>
            <a:rect l="l" t="t" r="r" b="b"/>
            <a:pathLst>
              <a:path w="1017774" h="958558">
                <a:moveTo>
                  <a:pt x="0" y="0"/>
                </a:moveTo>
                <a:lnTo>
                  <a:pt x="1017773" y="0"/>
                </a:lnTo>
                <a:lnTo>
                  <a:pt x="1017773" y="958558"/>
                </a:lnTo>
                <a:lnTo>
                  <a:pt x="0" y="9585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1618560" y="4635668"/>
            <a:ext cx="8582411" cy="1015663"/>
          </a:xfrm>
          <a:prstGeom prst="rect">
            <a:avLst/>
          </a:prstGeom>
        </p:spPr>
        <p:txBody>
          <a:bodyPr lIns="0" tIns="0" rIns="0" bIns="0" rtlCol="0" anchor="t">
            <a:spAutoFit/>
          </a:bodyPr>
          <a:lstStyle/>
          <a:p>
            <a:pPr marL="0" lvl="0" indent="0" algn="ctr">
              <a:spcBef>
                <a:spcPct val="0"/>
              </a:spcBef>
            </a:pPr>
            <a:r>
              <a:rPr lang="en-US" sz="6600" b="1" u="none" dirty="0">
                <a:solidFill>
                  <a:srgbClr val="7030A0"/>
                </a:solidFill>
                <a:latin typeface="Arial" panose="020B0604020202020204" pitchFamily="34" charset="0"/>
                <a:cs typeface="Arial" panose="020B0604020202020204" pitchFamily="34" charset="0"/>
              </a:rPr>
              <a:t>LUYỆN TẬP</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383460" y="6047747"/>
            <a:ext cx="19054923" cy="4239255"/>
          </a:xfrm>
          <a:prstGeom prst="rect">
            <a:avLst/>
          </a:prstGeom>
        </p:spPr>
      </p:pic>
      <p:grpSp>
        <p:nvGrpSpPr>
          <p:cNvPr id="17" name="Group 16">
            <a:extLst>
              <a:ext uri="{FF2B5EF4-FFF2-40B4-BE49-F238E27FC236}">
                <a16:creationId xmlns:a16="http://schemas.microsoft.com/office/drawing/2014/main" id="{7F7B84D5-D82D-3448-D9E0-7A8E1AA000DF}"/>
              </a:ext>
            </a:extLst>
          </p:cNvPr>
          <p:cNvGrpSpPr/>
          <p:nvPr/>
        </p:nvGrpSpPr>
        <p:grpSpPr>
          <a:xfrm>
            <a:off x="2479586" y="741037"/>
            <a:ext cx="13798425" cy="7836500"/>
            <a:chOff x="1653057" y="494024"/>
            <a:chExt cx="9198950" cy="5224333"/>
          </a:xfrm>
        </p:grpSpPr>
        <p:pic>
          <p:nvPicPr>
            <p:cNvPr id="10" name="Picture 2">
              <a:extLst>
                <a:ext uri="{FF2B5EF4-FFF2-40B4-BE49-F238E27FC236}">
                  <a16:creationId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8229" y="6543377"/>
            <a:ext cx="3069771" cy="3743624"/>
          </a:xfrm>
          <a:prstGeom prst="rect">
            <a:avLst/>
          </a:prstGeom>
        </p:spPr>
      </p:pic>
      <p:pic>
        <p:nvPicPr>
          <p:cNvPr id="14" name="Picture 20">
            <a:extLst>
              <a:ext uri="{FF2B5EF4-FFF2-40B4-BE49-F238E27FC236}">
                <a16:creationId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 y="6249671"/>
            <a:ext cx="3472103" cy="4037330"/>
          </a:xfrm>
          <a:prstGeom prst="rect">
            <a:avLst/>
          </a:prstGeom>
        </p:spPr>
      </p:pic>
      <p:sp>
        <p:nvSpPr>
          <p:cNvPr id="16" name="TextBox 15">
            <a:extLst>
              <a:ext uri="{FF2B5EF4-FFF2-40B4-BE49-F238E27FC236}">
                <a16:creationId xmlns:a16="http://schemas.microsoft.com/office/drawing/2014/main" id="{09A18839-D799-FE47-8F7C-324684EB0894}"/>
              </a:ext>
            </a:extLst>
          </p:cNvPr>
          <p:cNvSpPr txBox="1"/>
          <p:nvPr/>
        </p:nvSpPr>
        <p:spPr>
          <a:xfrm>
            <a:off x="2933336" y="3444893"/>
            <a:ext cx="12875079" cy="2308324"/>
          </a:xfrm>
          <a:prstGeom prst="rect">
            <a:avLst/>
          </a:prstGeom>
          <a:noFill/>
        </p:spPr>
        <p:txBody>
          <a:bodyPr wrap="square">
            <a:spAutoFit/>
          </a:bodyPr>
          <a:lstStyle/>
          <a:p>
            <a:pPr algn="ctr"/>
            <a:r>
              <a:rPr lang="en-US" sz="14400" b="1" dirty="0">
                <a:latin typeface="Arial" panose="020B0604020202020204" pitchFamily="34" charset="0"/>
                <a:cs typeface="Arial" panose="020B0604020202020204" pitchFamily="34" charset="0"/>
              </a:rPr>
              <a:t>ONG TÌM CHỮ</a:t>
            </a:r>
          </a:p>
        </p:txBody>
      </p:sp>
      <p:pic>
        <p:nvPicPr>
          <p:cNvPr id="18" name="Picture 7">
            <a:extLst>
              <a:ext uri="{FF2B5EF4-FFF2-40B4-BE49-F238E27FC236}">
                <a16:creationId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199405" y="965926"/>
            <a:ext cx="1619526" cy="1358378"/>
          </a:xfrm>
          <a:prstGeom prst="rect">
            <a:avLst/>
          </a:prstGeom>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9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ĐỘI ONG VÀNG</a:t>
            </a: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ĐỘI ONG MẬT</a:t>
            </a:r>
          </a:p>
        </p:txBody>
      </p:sp>
      <p:pic>
        <p:nvPicPr>
          <p:cNvPr id="31" name="Picture 39">
            <a:hlinkClick r:id="rId4" action="ppaction://hlinksldjump"/>
            <a:extLst>
              <a:ext uri="{FF2B5EF4-FFF2-40B4-BE49-F238E27FC236}">
                <a16:creationId xmlns:a16="http://schemas.microsoft.com/office/drawing/2014/main" id="{E44E7FEC-0258-B610-4CD0-F6C34713D4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7"/>
          <a:stretch>
            <a:fillRect/>
          </a:stretch>
        </p:blipFill>
        <p:spPr>
          <a:xfrm>
            <a:off x="4558019" y="4381918"/>
            <a:ext cx="2717642" cy="2966453"/>
          </a:xfrm>
          <a:prstGeom prst="rect">
            <a:avLst/>
          </a:prstGeom>
        </p:spPr>
      </p:pic>
      <p:pic>
        <p:nvPicPr>
          <p:cNvPr id="60" name="Picture 59">
            <a:extLst>
              <a:ext uri="{FF2B5EF4-FFF2-40B4-BE49-F238E27FC236}">
                <a16:creationId xmlns:a16="http://schemas.microsoft.com/office/drawing/2014/main" id="{A7F0CEA3-20CD-358A-16E3-97D6A0C094CC}"/>
              </a:ext>
            </a:extLst>
          </p:cNvPr>
          <p:cNvPicPr>
            <a:picLocks noChangeAspect="1"/>
          </p:cNvPicPr>
          <p:nvPr/>
        </p:nvPicPr>
        <p:blipFill>
          <a:blip r:embed="rId8"/>
          <a:stretch>
            <a:fillRect/>
          </a:stretch>
        </p:blipFill>
        <p:spPr>
          <a:xfrm>
            <a:off x="5868576" y="2165980"/>
            <a:ext cx="2700752" cy="3028145"/>
          </a:xfrm>
          <a:prstGeom prst="rect">
            <a:avLst/>
          </a:prstGeom>
        </p:spPr>
      </p:pic>
      <p:pic>
        <p:nvPicPr>
          <p:cNvPr id="61" name="Picture 60">
            <a:extLst>
              <a:ext uri="{FF2B5EF4-FFF2-40B4-BE49-F238E27FC236}">
                <a16:creationId xmlns:a16="http://schemas.microsoft.com/office/drawing/2014/main" id="{3209599F-9511-33DA-CC9C-A1E929B212C9}"/>
              </a:ext>
            </a:extLst>
          </p:cNvPr>
          <p:cNvPicPr>
            <a:picLocks noChangeAspect="1"/>
          </p:cNvPicPr>
          <p:nvPr/>
        </p:nvPicPr>
        <p:blipFill>
          <a:blip r:embed="rId9"/>
          <a:stretch>
            <a:fillRect/>
          </a:stretch>
        </p:blipFill>
        <p:spPr>
          <a:xfrm>
            <a:off x="8337381" y="2174065"/>
            <a:ext cx="2863355" cy="3051995"/>
          </a:xfrm>
          <a:prstGeom prst="rect">
            <a:avLst/>
          </a:prstGeom>
        </p:spPr>
      </p:pic>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10"/>
          <a:stretch>
            <a:fillRect/>
          </a:stretch>
        </p:blipFill>
        <p:spPr>
          <a:xfrm>
            <a:off x="7145010" y="4379502"/>
            <a:ext cx="2709594" cy="2920221"/>
          </a:xfrm>
          <a:prstGeom prst="rect">
            <a:avLst/>
          </a:prstGeom>
        </p:spPr>
      </p:pic>
      <p:pic>
        <p:nvPicPr>
          <p:cNvPr id="64" name="Picture 63">
            <a:extLst>
              <a:ext uri="{FF2B5EF4-FFF2-40B4-BE49-F238E27FC236}">
                <a16:creationId xmlns:a16="http://schemas.microsoft.com/office/drawing/2014/main" id="{95337728-F915-47C8-2547-A619D49B9C1D}"/>
              </a:ext>
            </a:extLst>
          </p:cNvPr>
          <p:cNvPicPr>
            <a:picLocks noChangeAspect="1"/>
          </p:cNvPicPr>
          <p:nvPr/>
        </p:nvPicPr>
        <p:blipFill>
          <a:blip r:embed="rId11"/>
          <a:stretch>
            <a:fillRect/>
          </a:stretch>
        </p:blipFill>
        <p:spPr>
          <a:xfrm>
            <a:off x="9704811" y="4327460"/>
            <a:ext cx="2646390" cy="2966453"/>
          </a:xfrm>
          <a:prstGeom prst="rect">
            <a:avLst/>
          </a:prstGeom>
        </p:spPr>
      </p:pic>
      <p:pic>
        <p:nvPicPr>
          <p:cNvPr id="39" name="Picture 38">
            <a:hlinkClick r:id="rId12" action="ppaction://hlinksldjump"/>
            <a:extLst>
              <a:ext uri="{FF2B5EF4-FFF2-40B4-BE49-F238E27FC236}">
                <a16:creationId xmlns:a16="http://schemas.microsoft.com/office/drawing/2014/main" id="{54038B36-7B32-1923-F2D1-49DF837DD981}"/>
              </a:ext>
            </a:extLst>
          </p:cNvPr>
          <p:cNvPicPr>
            <a:picLocks noChangeAspect="1"/>
          </p:cNvPicPr>
          <p:nvPr/>
        </p:nvPicPr>
        <p:blipFill>
          <a:blip r:embed="rId13"/>
          <a:stretch>
            <a:fillRect/>
          </a:stretch>
        </p:blipFill>
        <p:spPr>
          <a:xfrm>
            <a:off x="4611514" y="4330852"/>
            <a:ext cx="2606040" cy="3017519"/>
          </a:xfrm>
          <a:prstGeom prst="rect">
            <a:avLst/>
          </a:prstGeom>
        </p:spPr>
      </p:pic>
      <p:pic>
        <p:nvPicPr>
          <p:cNvPr id="40" name="Picture 39">
            <a:hlinkClick r:id="rId14" action="ppaction://hlinksldjump"/>
            <a:extLst>
              <a:ext uri="{FF2B5EF4-FFF2-40B4-BE49-F238E27FC236}">
                <a16:creationId xmlns:a16="http://schemas.microsoft.com/office/drawing/2014/main" id="{0DF68C1E-2179-B34A-BCEB-70C476CED70B}"/>
              </a:ext>
            </a:extLst>
          </p:cNvPr>
          <p:cNvPicPr>
            <a:picLocks noChangeAspect="1"/>
          </p:cNvPicPr>
          <p:nvPr/>
        </p:nvPicPr>
        <p:blipFill>
          <a:blip r:embed="rId15"/>
          <a:stretch>
            <a:fillRect/>
          </a:stretch>
        </p:blipFill>
        <p:spPr>
          <a:xfrm>
            <a:off x="5909941" y="2159458"/>
            <a:ext cx="2606040" cy="3028145"/>
          </a:xfrm>
          <a:prstGeom prst="rect">
            <a:avLst/>
          </a:prstGeom>
        </p:spPr>
      </p:pic>
      <p:pic>
        <p:nvPicPr>
          <p:cNvPr id="41" name="Picture 40">
            <a:hlinkClick r:id="rId16" action="ppaction://hlinksldjump"/>
            <a:extLst>
              <a:ext uri="{FF2B5EF4-FFF2-40B4-BE49-F238E27FC236}">
                <a16:creationId xmlns:a16="http://schemas.microsoft.com/office/drawing/2014/main" id="{EA846E30-F607-6821-3333-3FA45B446778}"/>
              </a:ext>
            </a:extLst>
          </p:cNvPr>
          <p:cNvPicPr>
            <a:picLocks noChangeAspect="1"/>
          </p:cNvPicPr>
          <p:nvPr/>
        </p:nvPicPr>
        <p:blipFill>
          <a:blip r:embed="rId17"/>
          <a:stretch>
            <a:fillRect/>
          </a:stretch>
        </p:blipFill>
        <p:spPr>
          <a:xfrm>
            <a:off x="7207710" y="4342721"/>
            <a:ext cx="2606040" cy="3028145"/>
          </a:xfrm>
          <a:prstGeom prst="rect">
            <a:avLst/>
          </a:prstGeom>
        </p:spPr>
      </p:pic>
      <p:pic>
        <p:nvPicPr>
          <p:cNvPr id="42" name="Picture 41">
            <a:hlinkClick r:id="rId18" action="ppaction://hlinksldjump"/>
            <a:extLst>
              <a:ext uri="{FF2B5EF4-FFF2-40B4-BE49-F238E27FC236}">
                <a16:creationId xmlns:a16="http://schemas.microsoft.com/office/drawing/2014/main" id="{F97F94B7-8D57-78D5-30C3-BD3FC95FE1DA}"/>
              </a:ext>
            </a:extLst>
          </p:cNvPr>
          <p:cNvPicPr>
            <a:picLocks noChangeAspect="1"/>
          </p:cNvPicPr>
          <p:nvPr/>
        </p:nvPicPr>
        <p:blipFill>
          <a:blip r:embed="rId19"/>
          <a:stretch>
            <a:fillRect/>
          </a:stretch>
        </p:blipFill>
        <p:spPr>
          <a:xfrm>
            <a:off x="8461260" y="2181947"/>
            <a:ext cx="2606040" cy="3028145"/>
          </a:xfrm>
          <a:prstGeom prst="rect">
            <a:avLst/>
          </a:prstGeom>
        </p:spPr>
      </p:pic>
      <p:pic>
        <p:nvPicPr>
          <p:cNvPr id="43" name="Picture 42">
            <a:hlinkClick r:id="rId20" action="ppaction://hlinksldjump"/>
            <a:extLst>
              <a:ext uri="{FF2B5EF4-FFF2-40B4-BE49-F238E27FC236}">
                <a16:creationId xmlns:a16="http://schemas.microsoft.com/office/drawing/2014/main" id="{81F2874D-0A02-694D-D5EE-6801F0E9C97B}"/>
              </a:ext>
            </a:extLst>
          </p:cNvPr>
          <p:cNvPicPr>
            <a:picLocks noChangeAspect="1"/>
          </p:cNvPicPr>
          <p:nvPr/>
        </p:nvPicPr>
        <p:blipFill>
          <a:blip r:embed="rId21"/>
          <a:stretch>
            <a:fillRect/>
          </a:stretch>
        </p:blipFill>
        <p:spPr>
          <a:xfrm>
            <a:off x="9737097" y="4330852"/>
            <a:ext cx="2606040" cy="3017519"/>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324615" y="898148"/>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719448" y="3861001"/>
            <a:ext cx="2244339" cy="3022679"/>
          </a:xfrm>
          <a:prstGeom prst="rect">
            <a:avLst/>
          </a:prstGeom>
        </p:spPr>
      </p:pic>
    </p:spTree>
    <p:extLst>
      <p:ext uri="{BB962C8B-B14F-4D97-AF65-F5344CB8AC3E}">
        <p14:creationId xmlns:p14="http://schemas.microsoft.com/office/powerpoint/2010/main" val="278100942"/>
      </p:ext>
    </p:extLst>
  </p:cSld>
  <p:clrMapOvr>
    <a:masterClrMapping/>
  </p:clrMapOvr>
  <p:transition spd="med">
    <p:push dir="r"/>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4207" y="7860155"/>
                <a:ext cx="16279586" cy="1763818"/>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cs typeface="Arial" panose="020B0604020202020204" pitchFamily="34" charset="0"/>
                  </a:rPr>
                  <a:t>A. </a:t>
                </a:r>
                <a14:m>
                  <m:oMath xmlns:m="http://schemas.openxmlformats.org/officeDocument/2006/math">
                    <m:r>
                      <a:rPr lang="vi-VN" sz="5400">
                        <a:solidFill>
                          <a:schemeClr val="tx1"/>
                        </a:solidFill>
                        <a:latin typeface="Cambria Math" panose="02040503050406030204" pitchFamily="18" charset="0"/>
                      </a:rPr>
                      <m:t>3</m:t>
                    </m:r>
                    <m:r>
                      <m:rPr>
                        <m:sty m:val="p"/>
                      </m:rPr>
                      <a:rPr lang="en-US" sz="5400">
                        <a:solidFill>
                          <a:schemeClr val="tx1"/>
                        </a:solidFill>
                        <a:latin typeface="Cambria Math" panose="02040503050406030204" pitchFamily="18" charset="0"/>
                      </a:rPr>
                      <m:t>x</m:t>
                    </m:r>
                    <m:r>
                      <a:rPr lang="en-US" sz="5400">
                        <a:solidFill>
                          <a:schemeClr val="tx1"/>
                        </a:solidFill>
                        <a:latin typeface="Cambria Math" panose="02040503050406030204" pitchFamily="18" charset="0"/>
                      </a:rPr>
                      <m:t>−4&lt;0</m:t>
                    </m:r>
                  </m:oMath>
                </a14:m>
                <a:r>
                  <a:rPr lang="en-US" sz="5400" dirty="0">
                    <a:solidFill>
                      <a:schemeClr val="tx1"/>
                    </a:solidFill>
                    <a:latin typeface="Arial" panose="020B0604020202020204" pitchFamily="34" charset="0"/>
                    <a:cs typeface="Arial" panose="020B0604020202020204" pitchFamily="34" charset="0"/>
                  </a:rPr>
                  <a:t>.</a:t>
                </a:r>
                <a:endParaRPr lang="en-VN" sz="5400" dirty="0">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4207" y="7860155"/>
                <a:ext cx="16279586" cy="1763818"/>
              </a:xfrm>
              <a:prstGeom prst="roundRect">
                <a:avLst/>
              </a:prstGeom>
              <a:blipFill>
                <a:blip r:embed="rId4"/>
                <a:stretch>
                  <a:fillRect/>
                </a:stretch>
              </a:blipFill>
              <a:ln>
                <a:solidFill>
                  <a:schemeClr val="accent5">
                    <a:lumMod val="60000"/>
                    <a:lumOff val="4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800100" y="921777"/>
                <a:ext cx="16687800" cy="6374577"/>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vi-VN" sz="4800" b="1" noProof="1">
                    <a:solidFill>
                      <a:schemeClr val="accent5"/>
                    </a:solidFill>
                    <a:latin typeface="Arial" panose="020B0604020202020204" pitchFamily="34" charset="0"/>
                    <a:cs typeface="Arial" panose="020B0604020202020204" pitchFamily="34" charset="0"/>
                  </a:rPr>
                  <a:t>Câu hỏi</a:t>
                </a:r>
                <a:r>
                  <a:rPr lang="en-US" sz="4800" b="1" noProof="1">
                    <a:solidFill>
                      <a:schemeClr val="accent5"/>
                    </a:solidFill>
                    <a:latin typeface="Arial" panose="020B0604020202020204" pitchFamily="34" charset="0"/>
                    <a:cs typeface="Arial" panose="020B0604020202020204" pitchFamily="34" charset="0"/>
                  </a:rPr>
                  <a:t> 1: </a:t>
                </a:r>
                <a:r>
                  <a:rPr lang="vi-VN" sz="4800" dirty="0">
                    <a:solidFill>
                      <a:schemeClr val="tx1"/>
                    </a:solidFill>
                    <a:latin typeface="Arial" panose="020B0604020202020204" pitchFamily="34" charset="0"/>
                    <a:cs typeface="Arial" panose="020B0604020202020204" pitchFamily="34" charset="0"/>
                  </a:rPr>
                  <a:t>Cho các bất phương trình sau, </a:t>
                </a:r>
              </a:p>
              <a:p>
                <a:pPr algn="ctr">
                  <a:lnSpc>
                    <a:spcPct val="200000"/>
                  </a:lnSpc>
                </a:pPr>
                <a:r>
                  <a:rPr lang="vi-VN" sz="4800" dirty="0">
                    <a:solidFill>
                      <a:schemeClr val="tx1"/>
                    </a:solidFill>
                    <a:latin typeface="Arial" panose="020B0604020202020204" pitchFamily="34" charset="0"/>
                    <a:cs typeface="Arial" panose="020B0604020202020204" pitchFamily="34" charset="0"/>
                  </a:rPr>
                  <a:t>đâu là bất phương trình bậc nhất một ẩn?</a:t>
                </a:r>
                <a:endParaRPr lang="en-VN" sz="4800" dirty="0">
                  <a:solidFill>
                    <a:schemeClr val="tx1"/>
                  </a:solidFill>
                  <a:latin typeface="Arial" panose="020B0604020202020204" pitchFamily="34" charset="0"/>
                  <a:cs typeface="Arial" panose="020B0604020202020204" pitchFamily="34" charset="0"/>
                </a:endParaRPr>
              </a:p>
              <a:p>
                <a:pPr>
                  <a:lnSpc>
                    <a:spcPct val="200000"/>
                  </a:lnSpc>
                </a:pPr>
                <a:r>
                  <a:rPr lang="vi-VN" sz="48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vi-VN" sz="4800" i="0">
                        <a:solidFill>
                          <a:schemeClr val="tx1"/>
                        </a:solidFill>
                        <a:latin typeface="Cambria Math" panose="02040503050406030204" pitchFamily="18" charset="0"/>
                      </a:rPr>
                      <m:t>3</m:t>
                    </m:r>
                    <m:r>
                      <m:rPr>
                        <m:sty m:val="p"/>
                      </m:rPr>
                      <a:rPr lang="en-US" sz="4800" i="0">
                        <a:solidFill>
                          <a:schemeClr val="tx1"/>
                        </a:solidFill>
                        <a:latin typeface="Cambria Math" panose="02040503050406030204" pitchFamily="18" charset="0"/>
                      </a:rPr>
                      <m:t>x</m:t>
                    </m:r>
                    <m:r>
                      <a:rPr lang="en-US" sz="4800" i="0">
                        <a:solidFill>
                          <a:schemeClr val="tx1"/>
                        </a:solidFill>
                        <a:latin typeface="Cambria Math" panose="02040503050406030204" pitchFamily="18" charset="0"/>
                      </a:rPr>
                      <m:t>−4&lt;0</m:t>
                    </m:r>
                  </m:oMath>
                </a14:m>
                <a:r>
                  <a:rPr lang="en-US" sz="4800" dirty="0">
                    <a:solidFill>
                      <a:schemeClr val="tx1"/>
                    </a:solidFill>
                    <a:latin typeface="Arial" panose="020B0604020202020204" pitchFamily="34" charset="0"/>
                    <a:cs typeface="Arial" panose="020B0604020202020204" pitchFamily="34" charset="0"/>
                  </a:rPr>
                  <a:t>.</a:t>
                </a:r>
                <a:r>
                  <a:rPr lang="vi-VN" sz="48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vi-VN" sz="4800" i="0">
                        <a:solidFill>
                          <a:schemeClr val="tx1"/>
                        </a:solidFill>
                        <a:latin typeface="Cambria Math" panose="02040503050406030204" pitchFamily="18" charset="0"/>
                      </a:rPr>
                      <m:t>0</m:t>
                    </m:r>
                    <m:r>
                      <m:rPr>
                        <m:sty m:val="p"/>
                      </m:rPr>
                      <a:rPr lang="en-US" sz="4800" i="0">
                        <a:solidFill>
                          <a:schemeClr val="tx1"/>
                        </a:solidFill>
                        <a:latin typeface="Cambria Math" panose="02040503050406030204" pitchFamily="18" charset="0"/>
                      </a:rPr>
                      <m:t>x</m:t>
                    </m:r>
                    <m:r>
                      <a:rPr lang="en-US" sz="4800" i="0">
                        <a:solidFill>
                          <a:schemeClr val="tx1"/>
                        </a:solidFill>
                        <a:latin typeface="Cambria Math" panose="02040503050406030204" pitchFamily="18" charset="0"/>
                      </a:rPr>
                      <m:t>−9≥0</m:t>
                    </m:r>
                  </m:oMath>
                </a14:m>
                <a:r>
                  <a:rPr lang="en-US" sz="4800" dirty="0">
                    <a:solidFill>
                      <a:schemeClr val="tx1"/>
                    </a:solidFill>
                    <a:latin typeface="Arial" panose="020B0604020202020204" pitchFamily="34" charset="0"/>
                    <a:cs typeface="Arial" panose="020B0604020202020204" pitchFamily="34" charset="0"/>
                  </a:rPr>
                  <a:t>.</a:t>
                </a:r>
                <a:endParaRPr lang="en-VN" sz="4800" dirty="0">
                  <a:solidFill>
                    <a:schemeClr val="tx1"/>
                  </a:solidFill>
                  <a:latin typeface="Arial" panose="020B0604020202020204" pitchFamily="34" charset="0"/>
                  <a:cs typeface="Arial" panose="020B0604020202020204" pitchFamily="34" charset="0"/>
                </a:endParaRPr>
              </a:p>
              <a:p>
                <a:pPr>
                  <a:lnSpc>
                    <a:spcPct val="200000"/>
                  </a:lnSpc>
                </a:pPr>
                <a:r>
                  <a:rPr lang="vi-VN" sz="48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vi-VN" sz="4800" i="0">
                        <a:solidFill>
                          <a:schemeClr val="tx1"/>
                        </a:solidFill>
                        <a:latin typeface="Cambria Math" panose="02040503050406030204" pitchFamily="18" charset="0"/>
                      </a:rPr>
                      <m:t>3</m:t>
                    </m:r>
                    <m:sSup>
                      <m:sSupPr>
                        <m:ctrlPr>
                          <a:rPr lang="en-VN" sz="4800" i="1">
                            <a:solidFill>
                              <a:schemeClr val="tx1"/>
                            </a:solidFill>
                            <a:latin typeface="Cambria Math" panose="02040503050406030204" pitchFamily="18" charset="0"/>
                          </a:rPr>
                        </m:ctrlPr>
                      </m:sSupPr>
                      <m:e>
                        <m:r>
                          <m:rPr>
                            <m:sty m:val="p"/>
                          </m:rPr>
                          <a:rPr lang="en-US" sz="4800" i="0">
                            <a:solidFill>
                              <a:schemeClr val="tx1"/>
                            </a:solidFill>
                            <a:latin typeface="Cambria Math" panose="02040503050406030204" pitchFamily="18" charset="0"/>
                          </a:rPr>
                          <m:t>x</m:t>
                        </m:r>
                      </m:e>
                      <m:sup>
                        <m:r>
                          <a:rPr lang="en-US" sz="4800" i="0">
                            <a:solidFill>
                              <a:schemeClr val="tx1"/>
                            </a:solidFill>
                            <a:latin typeface="Cambria Math" panose="02040503050406030204" pitchFamily="18" charset="0"/>
                          </a:rPr>
                          <m:t>2</m:t>
                        </m:r>
                      </m:sup>
                    </m:sSup>
                    <m:r>
                      <a:rPr lang="en-US" sz="4800" i="0">
                        <a:solidFill>
                          <a:schemeClr val="tx1"/>
                        </a:solidFill>
                        <a:latin typeface="Cambria Math" panose="02040503050406030204" pitchFamily="18" charset="0"/>
                      </a:rPr>
                      <m:t>+</m:t>
                    </m:r>
                    <m:r>
                      <m:rPr>
                        <m:sty m:val="p"/>
                      </m:rPr>
                      <a:rPr lang="en-US" sz="4800" i="0">
                        <a:solidFill>
                          <a:schemeClr val="tx1"/>
                        </a:solidFill>
                        <a:latin typeface="Cambria Math" panose="02040503050406030204" pitchFamily="18" charset="0"/>
                      </a:rPr>
                      <m:t>x</m:t>
                    </m:r>
                    <m:r>
                      <a:rPr lang="en-US" sz="4800" i="0">
                        <a:solidFill>
                          <a:schemeClr val="tx1"/>
                        </a:solidFill>
                        <a:latin typeface="Cambria Math" panose="02040503050406030204" pitchFamily="18" charset="0"/>
                      </a:rPr>
                      <m:t>&gt;0</m:t>
                    </m:r>
                  </m:oMath>
                </a14:m>
                <a:r>
                  <a:rPr lang="en-US" sz="4800" dirty="0">
                    <a:solidFill>
                      <a:schemeClr val="tx1"/>
                    </a:solidFill>
                    <a:latin typeface="Arial" panose="020B0604020202020204" pitchFamily="34" charset="0"/>
                    <a:cs typeface="Arial" panose="020B0604020202020204" pitchFamily="34" charset="0"/>
                  </a:rPr>
                  <a:t>.	</a:t>
                </a:r>
                <a:r>
                  <a:rPr lang="vi-VN" sz="48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vi-VN" sz="4800" i="0">
                        <a:solidFill>
                          <a:schemeClr val="tx1"/>
                        </a:solidFill>
                        <a:latin typeface="Cambria Math" panose="02040503050406030204" pitchFamily="18" charset="0"/>
                      </a:rPr>
                      <m:t>3</m:t>
                    </m:r>
                    <m:r>
                      <a:rPr lang="en-US" sz="4800" i="0">
                        <a:solidFill>
                          <a:schemeClr val="tx1"/>
                        </a:solidFill>
                        <a:latin typeface="Cambria Math" panose="02040503050406030204" pitchFamily="18" charset="0"/>
                      </a:rPr>
                      <m:t>−5</m:t>
                    </m:r>
                    <m:r>
                      <m:rPr>
                        <m:sty m:val="p"/>
                      </m:rPr>
                      <a:rPr lang="en-US" sz="4800" i="0">
                        <a:solidFill>
                          <a:schemeClr val="tx1"/>
                        </a:solidFill>
                        <a:latin typeface="Cambria Math" panose="02040503050406030204" pitchFamily="18" charset="0"/>
                      </a:rPr>
                      <m:t>x</m:t>
                    </m:r>
                    <m:r>
                      <a:rPr lang="en-US" sz="4800" i="0">
                        <a:solidFill>
                          <a:schemeClr val="tx1"/>
                        </a:solidFill>
                        <a:latin typeface="Cambria Math" panose="02040503050406030204" pitchFamily="18" charset="0"/>
                      </a:rPr>
                      <m:t>=0</m:t>
                    </m:r>
                  </m:oMath>
                </a14:m>
                <a:r>
                  <a:rPr lang="en-US" sz="4800" dirty="0">
                    <a:solidFill>
                      <a:schemeClr val="tx1"/>
                    </a:solidFill>
                    <a:latin typeface="Arial" panose="020B0604020202020204" pitchFamily="34" charset="0"/>
                    <a:cs typeface="Arial" panose="020B0604020202020204" pitchFamily="34" charset="0"/>
                  </a:rPr>
                  <a:t>.</a:t>
                </a:r>
                <a:endParaRPr lang="en-VN" sz="4800" dirty="0">
                  <a:solidFill>
                    <a:schemeClr val="tx1"/>
                  </a:solidFill>
                  <a:latin typeface="Arial" panose="020B060402020202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800100" y="921777"/>
                <a:ext cx="16687800" cy="6374577"/>
              </a:xfrm>
              <a:prstGeom prst="roundRect">
                <a:avLst/>
              </a:prstGeom>
              <a:blipFill>
                <a:blip r:embed="rId5"/>
                <a:stretch>
                  <a:fillRect/>
                </a:stretch>
              </a:blipFill>
              <a:ln>
                <a:solidFill>
                  <a:schemeClr val="accent5">
                    <a:lumMod val="60000"/>
                    <a:lumOff val="40000"/>
                  </a:schemeClr>
                </a:solidFill>
              </a:ln>
            </p:spPr>
            <p:txBody>
              <a:bodyPr/>
              <a:lstStyle/>
              <a:p>
                <a:r>
                  <a:rPr lang="en-VN">
                    <a:noFill/>
                  </a:rPr>
                  <a:t> </a:t>
                </a:r>
              </a:p>
            </p:txBody>
          </p:sp>
        </mc:Fallback>
      </mc:AlternateContent>
      <p:pic>
        <p:nvPicPr>
          <p:cNvPr id="1053" name="Picture 18">
            <a:hlinkClick r:id="rId6" action="ppaction://hlinksldjump"/>
            <a:extLst>
              <a:ext uri="{FF2B5EF4-FFF2-40B4-BE49-F238E27FC236}">
                <a16:creationId xmlns:a16="http://schemas.microsoft.com/office/drawing/2014/main" id="{81E3C240-FEC2-E53F-1699-F9382F9288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227691483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838200" y="7333426"/>
                <a:ext cx="16611600" cy="1975438"/>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cs typeface="Arial" panose="020B0604020202020204" pitchFamily="34" charset="0"/>
                  </a:rPr>
                  <a:t>D. </a:t>
                </a:r>
                <a14:m>
                  <m:oMath xmlns:m="http://schemas.openxmlformats.org/officeDocument/2006/math">
                    <m:r>
                      <a:rPr lang="vi-VN" sz="5400">
                        <a:solidFill>
                          <a:schemeClr val="tx1"/>
                        </a:solidFill>
                        <a:latin typeface="Cambria Math" panose="02040503050406030204" pitchFamily="18" charset="0"/>
                      </a:rPr>
                      <m:t>7−</m:t>
                    </m:r>
                    <m:r>
                      <m:rPr>
                        <m:sty m:val="p"/>
                      </m:rPr>
                      <a:rPr lang="vi-VN" sz="5400">
                        <a:solidFill>
                          <a:schemeClr val="tx1"/>
                        </a:solidFill>
                        <a:latin typeface="Cambria Math" panose="02040503050406030204" pitchFamily="18" charset="0"/>
                      </a:rPr>
                      <m:t>x</m:t>
                    </m:r>
                    <m:r>
                      <a:rPr lang="vi-VN" sz="5400">
                        <a:solidFill>
                          <a:schemeClr val="tx1"/>
                        </a:solidFill>
                        <a:latin typeface="Cambria Math" panose="02040503050406030204" pitchFamily="18" charset="0"/>
                      </a:rPr>
                      <m:t>&lt;2</m:t>
                    </m:r>
                    <m:r>
                      <m:rPr>
                        <m:sty m:val="p"/>
                      </m:rPr>
                      <a:rPr lang="vi-VN" sz="5400">
                        <a:solidFill>
                          <a:schemeClr val="tx1"/>
                        </a:solidFill>
                        <a:latin typeface="Cambria Math" panose="02040503050406030204" pitchFamily="18" charset="0"/>
                      </a:rPr>
                      <m:t>x</m:t>
                    </m:r>
                  </m:oMath>
                </a14:m>
                <a:endParaRPr lang="en-VN" sz="4800" dirty="0">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838200" y="7333426"/>
                <a:ext cx="16611600" cy="1975438"/>
              </a:xfrm>
              <a:prstGeom prst="roundRect">
                <a:avLst/>
              </a:prstGeom>
              <a:blipFill>
                <a:blip r:embed="rId4"/>
                <a:stretch>
                  <a:fillRect/>
                </a:stretch>
              </a:blipFill>
              <a:ln>
                <a:solidFill>
                  <a:schemeClr val="accent5">
                    <a:lumMod val="60000"/>
                    <a:lumOff val="4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838200" y="1029730"/>
                <a:ext cx="16611600" cy="562378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800" b="1" noProof="1">
                    <a:solidFill>
                      <a:schemeClr val="accent5"/>
                    </a:solidFill>
                    <a:latin typeface="Arial" panose="020B0604020202020204" pitchFamily="34" charset="0"/>
                    <a:cs typeface="Arial" panose="020B0604020202020204" pitchFamily="34" charset="0"/>
                  </a:rPr>
                  <a:t>Câu hỏi</a:t>
                </a:r>
                <a:r>
                  <a:rPr lang="en-US" sz="4800" b="1" noProof="1">
                    <a:solidFill>
                      <a:schemeClr val="accent5"/>
                    </a:solidFill>
                    <a:latin typeface="Arial" panose="020B0604020202020204" pitchFamily="34" charset="0"/>
                    <a:cs typeface="Arial" panose="020B0604020202020204" pitchFamily="34" charset="0"/>
                  </a:rPr>
                  <a:t> 2: </a:t>
                </a:r>
                <a:r>
                  <a:rPr lang="en-US" sz="4800" dirty="0">
                    <a:solidFill>
                      <a:schemeClr val="tx1"/>
                    </a:solidFill>
                    <a:latin typeface="Arial" panose="020B0604020202020204" pitchFamily="34" charset="0"/>
                    <a:cs typeface="Arial" panose="020B0604020202020204" pitchFamily="34" charset="0"/>
                  </a:rPr>
                  <a:t>Giá </a:t>
                </a:r>
                <a:r>
                  <a:rPr lang="en-US" sz="4800" dirty="0" err="1">
                    <a:solidFill>
                      <a:schemeClr val="tx1"/>
                    </a:solidFill>
                    <a:latin typeface="Arial" panose="020B0604020202020204" pitchFamily="34" charset="0"/>
                    <a:cs typeface="Arial" panose="020B0604020202020204" pitchFamily="34" charset="0"/>
                  </a:rPr>
                  <a:t>trị</a:t>
                </a:r>
                <a:r>
                  <a:rPr lang="en-US" sz="48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en-US" sz="4800" i="0">
                        <a:solidFill>
                          <a:schemeClr val="tx1"/>
                        </a:solidFill>
                        <a:latin typeface="Cambria Math" panose="02040503050406030204" pitchFamily="18" charset="0"/>
                      </a:rPr>
                      <m:t>x</m:t>
                    </m:r>
                    <m:r>
                      <a:rPr lang="en-US" sz="4800" i="0">
                        <a:solidFill>
                          <a:schemeClr val="tx1"/>
                        </a:solidFill>
                        <a:latin typeface="Cambria Math" panose="02040503050406030204" pitchFamily="18" charset="0"/>
                      </a:rPr>
                      <m:t>=3</m:t>
                    </m:r>
                  </m:oMath>
                </a14:m>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là</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nghiệm</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của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bất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phương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trình</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nào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sau</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đây</a:t>
                </a:r>
                <a:r>
                  <a:rPr lang="en-US" sz="4800" dirty="0">
                    <a:solidFill>
                      <a:schemeClr val="tx1"/>
                    </a:solidFill>
                    <a:latin typeface="Arial" panose="020B0604020202020204" pitchFamily="34" charset="0"/>
                    <a:cs typeface="Arial" panose="020B0604020202020204" pitchFamily="34" charset="0"/>
                  </a:rPr>
                  <a:t>? </a:t>
                </a:r>
                <a:endParaRPr lang="en-VN" sz="4800" dirty="0">
                  <a:solidFill>
                    <a:schemeClr val="tx1"/>
                  </a:solidFill>
                  <a:latin typeface="Arial" panose="020B0604020202020204" pitchFamily="34" charset="0"/>
                  <a:cs typeface="Arial" panose="020B0604020202020204" pitchFamily="34" charset="0"/>
                </a:endParaRPr>
              </a:p>
              <a:p>
                <a:pPr>
                  <a:lnSpc>
                    <a:spcPct val="150000"/>
                  </a:lnSpc>
                </a:pPr>
                <a:r>
                  <a:rPr lang="vi-VN" sz="48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vi-VN" sz="4800" i="0">
                        <a:solidFill>
                          <a:schemeClr val="tx1"/>
                        </a:solidFill>
                        <a:latin typeface="Cambria Math" panose="02040503050406030204" pitchFamily="18" charset="0"/>
                      </a:rPr>
                      <m:t>5−</m:t>
                    </m:r>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&gt;6</m:t>
                    </m:r>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−12</m:t>
                    </m:r>
                  </m:oMath>
                </a14:m>
                <a:r>
                  <a:rPr lang="vi-VN" sz="48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vi-VN" sz="4800" i="0">
                        <a:solidFill>
                          <a:schemeClr val="tx1"/>
                        </a:solidFill>
                        <a:latin typeface="Cambria Math" panose="02040503050406030204" pitchFamily="18" charset="0"/>
                      </a:rPr>
                      <m:t>2</m:t>
                    </m:r>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+3&lt;9</m:t>
                    </m:r>
                  </m:oMath>
                </a14:m>
                <a:r>
                  <a:rPr lang="vi-VN" sz="4800" dirty="0">
                    <a:solidFill>
                      <a:schemeClr val="tx1"/>
                    </a:solidFill>
                    <a:latin typeface="Arial" panose="020B0604020202020204" pitchFamily="34" charset="0"/>
                    <a:cs typeface="Arial" panose="020B0604020202020204" pitchFamily="34" charset="0"/>
                  </a:rPr>
                  <a:t>.</a:t>
                </a:r>
                <a:endParaRPr lang="en-VN" sz="4800" dirty="0">
                  <a:solidFill>
                    <a:schemeClr val="tx1"/>
                  </a:solidFill>
                  <a:latin typeface="Arial" panose="020B0604020202020204" pitchFamily="34" charset="0"/>
                  <a:cs typeface="Arial" panose="020B0604020202020204" pitchFamily="34" charset="0"/>
                </a:endParaRPr>
              </a:p>
              <a:p>
                <a:pPr>
                  <a:lnSpc>
                    <a:spcPct val="150000"/>
                  </a:lnSpc>
                </a:pPr>
                <a:r>
                  <a:rPr lang="vi-VN" sz="48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vi-VN" sz="4800" i="0">
                        <a:solidFill>
                          <a:schemeClr val="tx1"/>
                        </a:solidFill>
                        <a:latin typeface="Cambria Math" panose="02040503050406030204" pitchFamily="18" charset="0"/>
                      </a:rPr>
                      <m:t>−4</m:t>
                    </m:r>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m:t>
                    </m:r>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+5</m:t>
                    </m:r>
                  </m:oMath>
                </a14:m>
                <a:r>
                  <a:rPr lang="vi-VN" sz="48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vi-VN" sz="4800" i="0">
                        <a:solidFill>
                          <a:schemeClr val="tx1"/>
                        </a:solidFill>
                        <a:latin typeface="Cambria Math" panose="02040503050406030204" pitchFamily="18" charset="0"/>
                      </a:rPr>
                      <m:t>7−</m:t>
                    </m:r>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&lt;2</m:t>
                    </m:r>
                    <m:r>
                      <m:rPr>
                        <m:sty m:val="p"/>
                      </m:rPr>
                      <a:rPr lang="vi-VN" sz="4800" i="0">
                        <a:solidFill>
                          <a:schemeClr val="tx1"/>
                        </a:solidFill>
                        <a:latin typeface="Cambria Math" panose="02040503050406030204" pitchFamily="18" charset="0"/>
                      </a:rPr>
                      <m:t>x</m:t>
                    </m:r>
                  </m:oMath>
                </a14:m>
                <a:r>
                  <a:rPr lang="vi-VN" sz="4800" dirty="0">
                    <a:solidFill>
                      <a:schemeClr val="tx1"/>
                    </a:solidFill>
                    <a:latin typeface="Arial" panose="020B0604020202020204" pitchFamily="34" charset="0"/>
                    <a:cs typeface="Arial" panose="020B0604020202020204" pitchFamily="34" charset="0"/>
                  </a:rPr>
                  <a:t>.</a:t>
                </a:r>
                <a:endParaRPr lang="en-VN" sz="4800" dirty="0">
                  <a:solidFill>
                    <a:schemeClr val="tx1"/>
                  </a:solidFill>
                  <a:latin typeface="Arial" panose="020B060402020202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838200" y="1029730"/>
                <a:ext cx="16611600" cy="5623786"/>
              </a:xfrm>
              <a:prstGeom prst="roundRect">
                <a:avLst/>
              </a:prstGeom>
              <a:blipFill>
                <a:blip r:embed="rId5"/>
                <a:stretch>
                  <a:fillRect/>
                </a:stretch>
              </a:blipFill>
              <a:ln>
                <a:solidFill>
                  <a:schemeClr val="accent5">
                    <a:lumMod val="60000"/>
                    <a:lumOff val="40000"/>
                  </a:schemeClr>
                </a:solidFill>
              </a:ln>
            </p:spPr>
            <p:txBody>
              <a:bodyPr/>
              <a:lstStyle/>
              <a:p>
                <a:r>
                  <a:rPr lang="en-VN">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pic>
        <p:nvPicPr>
          <p:cNvPr id="2" name="Picture 18">
            <a:hlinkClick r:id="rId8" action="ppaction://hlinksldjump"/>
            <a:extLst>
              <a:ext uri="{FF2B5EF4-FFF2-40B4-BE49-F238E27FC236}">
                <a16:creationId xmlns:a16="http://schemas.microsoft.com/office/drawing/2014/main" id="{32ADA47F-A1A3-0132-423F-4C8291A0D4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184611417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1921" y="7134122"/>
                <a:ext cx="16279586" cy="176552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cs typeface="Arial" panose="020B0604020202020204" pitchFamily="34" charset="0"/>
                  </a:rPr>
                  <a:t>C. </a:t>
                </a:r>
                <a14:m>
                  <m:oMath xmlns:m="http://schemas.openxmlformats.org/officeDocument/2006/math">
                    <m:r>
                      <m:rPr>
                        <m:sty m:val="p"/>
                      </m:rPr>
                      <a:rPr lang="vi-VN" sz="5400">
                        <a:solidFill>
                          <a:schemeClr val="tx1"/>
                        </a:solidFill>
                        <a:latin typeface="Cambria Math" panose="02040503050406030204" pitchFamily="18" charset="0"/>
                      </a:rPr>
                      <m:t>x</m:t>
                    </m:r>
                    <m:r>
                      <a:rPr lang="fr-FR" sz="5400">
                        <a:solidFill>
                          <a:schemeClr val="tx1"/>
                        </a:solidFill>
                        <a:latin typeface="Cambria Math" panose="02040503050406030204" pitchFamily="18" charset="0"/>
                      </a:rPr>
                      <m:t>≥−</m:t>
                    </m:r>
                    <m:f>
                      <m:fPr>
                        <m:ctrlPr>
                          <a:rPr lang="en-VN" sz="5400" i="1">
                            <a:solidFill>
                              <a:schemeClr val="tx1"/>
                            </a:solidFill>
                            <a:latin typeface="Cambria Math" panose="02040503050406030204" pitchFamily="18" charset="0"/>
                          </a:rPr>
                        </m:ctrlPr>
                      </m:fPr>
                      <m:num>
                        <m:r>
                          <a:rPr lang="fr-FR" sz="5400">
                            <a:solidFill>
                              <a:schemeClr val="tx1"/>
                            </a:solidFill>
                            <a:latin typeface="Cambria Math" panose="02040503050406030204" pitchFamily="18" charset="0"/>
                          </a:rPr>
                          <m:t>5</m:t>
                        </m:r>
                      </m:num>
                      <m:den>
                        <m:r>
                          <a:rPr lang="fr-FR" sz="5400">
                            <a:solidFill>
                              <a:schemeClr val="tx1"/>
                            </a:solidFill>
                            <a:latin typeface="Cambria Math" panose="02040503050406030204" pitchFamily="18" charset="0"/>
                          </a:rPr>
                          <m:t>3</m:t>
                        </m:r>
                      </m:den>
                    </m:f>
                  </m:oMath>
                </a14:m>
                <a:endParaRPr lang="en-VN" sz="5400" dirty="0">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1921" y="7134122"/>
                <a:ext cx="16279586" cy="1765522"/>
              </a:xfrm>
              <a:prstGeom prst="roundRect">
                <a:avLst/>
              </a:prstGeom>
              <a:blipFill>
                <a:blip r:embed="rId4"/>
                <a:stretch>
                  <a:fillRect/>
                </a:stretch>
              </a:blipFill>
              <a:ln>
                <a:solidFill>
                  <a:schemeClr val="accent5">
                    <a:lumMod val="60000"/>
                    <a:lumOff val="4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1921" y="959009"/>
                <a:ext cx="16279586" cy="5502021"/>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800" b="1" noProof="1">
                    <a:solidFill>
                      <a:schemeClr val="accent5"/>
                    </a:solidFill>
                    <a:latin typeface="Arial" panose="020B0604020202020204" pitchFamily="34" charset="0"/>
                    <a:cs typeface="Arial" panose="020B0604020202020204" pitchFamily="34" charset="0"/>
                  </a:rPr>
                  <a:t>Câu hỏi</a:t>
                </a:r>
                <a:r>
                  <a:rPr lang="en-US" sz="4800" b="1" noProof="1">
                    <a:solidFill>
                      <a:schemeClr val="accent5"/>
                    </a:solidFill>
                    <a:latin typeface="Arial" panose="020B0604020202020204" pitchFamily="34" charset="0"/>
                    <a:cs typeface="Arial" panose="020B0604020202020204" pitchFamily="34" charset="0"/>
                  </a:rPr>
                  <a:t> 3: </a:t>
                </a:r>
                <a:r>
                  <a:rPr lang="vi-VN" sz="4800" dirty="0">
                    <a:solidFill>
                      <a:schemeClr val="tx1"/>
                    </a:solidFill>
                    <a:latin typeface="Arial" panose="020B0604020202020204" pitchFamily="34" charset="0"/>
                    <a:cs typeface="Arial" panose="020B0604020202020204" pitchFamily="34" charset="0"/>
                  </a:rPr>
                  <a:t>Nghiệm của bất phương trình </a:t>
                </a:r>
                <a14:m>
                  <m:oMath xmlns:m="http://schemas.openxmlformats.org/officeDocument/2006/math">
                    <m:r>
                      <a:rPr lang="vi-VN" sz="4800" i="0">
                        <a:solidFill>
                          <a:schemeClr val="tx1"/>
                        </a:solidFill>
                        <a:latin typeface="Cambria Math" panose="02040503050406030204" pitchFamily="18" charset="0"/>
                      </a:rPr>
                      <m:t>3</m:t>
                    </m:r>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+5≥0</m:t>
                    </m:r>
                  </m:oMath>
                </a14:m>
                <a:r>
                  <a:rPr lang="vi-VN" sz="4800" dirty="0">
                    <a:solidFill>
                      <a:schemeClr val="tx1"/>
                    </a:solidFill>
                    <a:latin typeface="Arial" panose="020B0604020202020204" pitchFamily="34" charset="0"/>
                    <a:cs typeface="Arial" panose="020B0604020202020204" pitchFamily="34" charset="0"/>
                  </a:rPr>
                  <a:t> là:</a:t>
                </a:r>
                <a:endParaRPr lang="en-VN" sz="4800" dirty="0">
                  <a:solidFill>
                    <a:schemeClr val="tx1"/>
                  </a:solidFill>
                  <a:latin typeface="Arial" panose="020B0604020202020204" pitchFamily="34" charset="0"/>
                  <a:cs typeface="Arial" panose="020B0604020202020204" pitchFamily="34" charset="0"/>
                </a:endParaRPr>
              </a:p>
              <a:p>
                <a:pPr>
                  <a:lnSpc>
                    <a:spcPct val="150000"/>
                  </a:lnSpc>
                </a:pPr>
                <a:r>
                  <a:rPr lang="vi-VN" sz="4800" dirty="0">
                    <a:solidFill>
                      <a:schemeClr val="tx1"/>
                    </a:solidFill>
                    <a:latin typeface="Arial" panose="020B0604020202020204" pitchFamily="34" charset="0"/>
                    <a:cs typeface="Arial" panose="020B0604020202020204" pitchFamily="34" charset="0"/>
                  </a:rPr>
                  <a:t>		A. </a:t>
                </a:r>
                <a14:m>
                  <m:oMath xmlns:m="http://schemas.openxmlformats.org/officeDocument/2006/math">
                    <m:r>
                      <m:rPr>
                        <m:sty m:val="p"/>
                      </m:rPr>
                      <a:rPr lang="vi-VN"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&gt;</m:t>
                    </m:r>
                    <m:f>
                      <m:fPr>
                        <m:ctrlPr>
                          <a:rPr lang="en-VN" sz="4800" i="1">
                            <a:solidFill>
                              <a:schemeClr val="tx1"/>
                            </a:solidFill>
                            <a:latin typeface="Cambria Math" panose="02040503050406030204" pitchFamily="18" charset="0"/>
                          </a:rPr>
                        </m:ctrlPr>
                      </m:fPr>
                      <m:num>
                        <m:r>
                          <a:rPr lang="fr-FR" sz="4800" i="0">
                            <a:solidFill>
                              <a:schemeClr val="tx1"/>
                            </a:solidFill>
                            <a:latin typeface="Cambria Math" panose="02040503050406030204" pitchFamily="18" charset="0"/>
                          </a:rPr>
                          <m:t>3</m:t>
                        </m:r>
                      </m:num>
                      <m:den>
                        <m:r>
                          <a:rPr lang="fr-FR" sz="4800" i="0">
                            <a:solidFill>
                              <a:schemeClr val="tx1"/>
                            </a:solidFill>
                            <a:latin typeface="Cambria Math" panose="02040503050406030204" pitchFamily="18" charset="0"/>
                          </a:rPr>
                          <m:t>5</m:t>
                        </m:r>
                      </m:den>
                    </m:f>
                  </m:oMath>
                </a14:m>
                <a:r>
                  <a:rPr lang="vi-VN" sz="4800" dirty="0">
                    <a:solidFill>
                      <a:schemeClr val="tx1"/>
                    </a:solidFill>
                    <a:latin typeface="Arial" panose="020B0604020202020204" pitchFamily="34" charset="0"/>
                    <a:cs typeface="Arial" panose="020B0604020202020204" pitchFamily="34" charset="0"/>
                  </a:rPr>
                  <a:t>.			</a:t>
                </a:r>
                <a:r>
                  <a:rPr lang="fr-FR" sz="4800" dirty="0">
                    <a:solidFill>
                      <a:schemeClr val="tx1"/>
                    </a:solidFill>
                    <a:latin typeface="Arial" panose="020B0604020202020204" pitchFamily="34" charset="0"/>
                    <a:cs typeface="Arial" panose="020B0604020202020204" pitchFamily="34" charset="0"/>
                  </a:rPr>
                  <a:t>				</a:t>
                </a:r>
                <a:r>
                  <a:rPr lang="vi-VN" sz="4800" dirty="0">
                    <a:solidFill>
                      <a:schemeClr val="tx1"/>
                    </a:solidFill>
                    <a:latin typeface="Arial" panose="020B0604020202020204" pitchFamily="34" charset="0"/>
                    <a:cs typeface="Arial" panose="020B0604020202020204" pitchFamily="34" charset="0"/>
                  </a:rPr>
                  <a:t>B. </a:t>
                </a:r>
                <a14:m>
                  <m:oMath xmlns:m="http://schemas.openxmlformats.org/officeDocument/2006/math">
                    <m:r>
                      <m:rPr>
                        <m:sty m:val="p"/>
                      </m:rPr>
                      <a:rPr lang="vi-VN"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m:t>
                    </m:r>
                    <m:f>
                      <m:fPr>
                        <m:ctrlPr>
                          <a:rPr lang="en-VN" sz="4800" i="1">
                            <a:solidFill>
                              <a:schemeClr val="tx1"/>
                            </a:solidFill>
                            <a:latin typeface="Cambria Math" panose="02040503050406030204" pitchFamily="18" charset="0"/>
                          </a:rPr>
                        </m:ctrlPr>
                      </m:fPr>
                      <m:num>
                        <m:r>
                          <a:rPr lang="fr-FR" sz="4800" i="0">
                            <a:solidFill>
                              <a:schemeClr val="tx1"/>
                            </a:solidFill>
                            <a:latin typeface="Cambria Math" panose="02040503050406030204" pitchFamily="18" charset="0"/>
                          </a:rPr>
                          <m:t>5</m:t>
                        </m:r>
                      </m:num>
                      <m:den>
                        <m:r>
                          <a:rPr lang="fr-FR" sz="4800" i="0">
                            <a:solidFill>
                              <a:schemeClr val="tx1"/>
                            </a:solidFill>
                            <a:latin typeface="Cambria Math" panose="02040503050406030204" pitchFamily="18" charset="0"/>
                          </a:rPr>
                          <m:t>3</m:t>
                        </m:r>
                      </m:den>
                    </m:f>
                  </m:oMath>
                </a14:m>
                <a:r>
                  <a:rPr lang="vi-VN" sz="4800" dirty="0">
                    <a:solidFill>
                      <a:schemeClr val="tx1"/>
                    </a:solidFill>
                    <a:latin typeface="Arial" panose="020B0604020202020204" pitchFamily="34" charset="0"/>
                    <a:cs typeface="Arial" panose="020B0604020202020204" pitchFamily="34" charset="0"/>
                  </a:rPr>
                  <a:t>.</a:t>
                </a:r>
                <a:endParaRPr lang="en-VN" sz="4800" dirty="0">
                  <a:solidFill>
                    <a:schemeClr val="tx1"/>
                  </a:solidFill>
                  <a:latin typeface="Arial" panose="020B0604020202020204" pitchFamily="34" charset="0"/>
                  <a:cs typeface="Arial" panose="020B0604020202020204" pitchFamily="34" charset="0"/>
                </a:endParaRPr>
              </a:p>
              <a:p>
                <a:pPr>
                  <a:lnSpc>
                    <a:spcPct val="150000"/>
                  </a:lnSpc>
                </a:pPr>
                <a:r>
                  <a:rPr lang="vi-VN" sz="4800" dirty="0">
                    <a:solidFill>
                      <a:schemeClr val="tx1"/>
                    </a:solidFill>
                    <a:latin typeface="Arial" panose="020B0604020202020204" pitchFamily="34" charset="0"/>
                    <a:cs typeface="Arial" panose="020B0604020202020204" pitchFamily="34" charset="0"/>
                  </a:rPr>
                  <a:t>		C. </a:t>
                </a:r>
                <a14:m>
                  <m:oMath xmlns:m="http://schemas.openxmlformats.org/officeDocument/2006/math">
                    <m:r>
                      <m:rPr>
                        <m:sty m:val="p"/>
                      </m:rPr>
                      <a:rPr lang="vi-VN"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m:t>
                    </m:r>
                    <m:f>
                      <m:fPr>
                        <m:ctrlPr>
                          <a:rPr lang="en-VN" sz="4800" i="1">
                            <a:solidFill>
                              <a:schemeClr val="tx1"/>
                            </a:solidFill>
                            <a:latin typeface="Cambria Math" panose="02040503050406030204" pitchFamily="18" charset="0"/>
                          </a:rPr>
                        </m:ctrlPr>
                      </m:fPr>
                      <m:num>
                        <m:r>
                          <a:rPr lang="fr-FR" sz="4800" i="0">
                            <a:solidFill>
                              <a:schemeClr val="tx1"/>
                            </a:solidFill>
                            <a:latin typeface="Cambria Math" panose="02040503050406030204" pitchFamily="18" charset="0"/>
                          </a:rPr>
                          <m:t>5</m:t>
                        </m:r>
                      </m:num>
                      <m:den>
                        <m:r>
                          <a:rPr lang="fr-FR" sz="4800" i="0">
                            <a:solidFill>
                              <a:schemeClr val="tx1"/>
                            </a:solidFill>
                            <a:latin typeface="Cambria Math" panose="02040503050406030204" pitchFamily="18" charset="0"/>
                          </a:rPr>
                          <m:t>3</m:t>
                        </m:r>
                      </m:den>
                    </m:f>
                  </m:oMath>
                </a14:m>
                <a:r>
                  <a:rPr lang="vi-VN" sz="4800" dirty="0">
                    <a:solidFill>
                      <a:schemeClr val="tx1"/>
                    </a:solidFill>
                    <a:latin typeface="Arial" panose="020B0604020202020204" pitchFamily="34" charset="0"/>
                    <a:cs typeface="Arial" panose="020B0604020202020204" pitchFamily="34" charset="0"/>
                  </a:rPr>
                  <a:t>.		</a:t>
                </a:r>
                <a:r>
                  <a:rPr lang="fr-FR" sz="4800" dirty="0">
                    <a:solidFill>
                      <a:schemeClr val="tx1"/>
                    </a:solidFill>
                    <a:latin typeface="Arial" panose="020B0604020202020204" pitchFamily="34" charset="0"/>
                    <a:cs typeface="Arial" panose="020B0604020202020204" pitchFamily="34" charset="0"/>
                  </a:rPr>
                  <a:t>				</a:t>
                </a:r>
                <a:r>
                  <a:rPr lang="vi-VN" sz="4800" dirty="0">
                    <a:solidFill>
                      <a:schemeClr val="tx1"/>
                    </a:solidFill>
                    <a:latin typeface="Arial" panose="020B0604020202020204" pitchFamily="34" charset="0"/>
                    <a:cs typeface="Arial" panose="020B0604020202020204" pitchFamily="34" charset="0"/>
                  </a:rPr>
                  <a:t>D. </a:t>
                </a:r>
                <a14:m>
                  <m:oMath xmlns:m="http://schemas.openxmlformats.org/officeDocument/2006/math">
                    <m:r>
                      <m:rPr>
                        <m:sty m:val="p"/>
                      </m:rPr>
                      <a:rPr lang="vi-VN"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&gt;−</m:t>
                    </m:r>
                    <m:f>
                      <m:fPr>
                        <m:ctrlPr>
                          <a:rPr lang="en-VN" sz="4800" i="1">
                            <a:solidFill>
                              <a:schemeClr val="tx1"/>
                            </a:solidFill>
                            <a:latin typeface="Cambria Math" panose="02040503050406030204" pitchFamily="18" charset="0"/>
                          </a:rPr>
                        </m:ctrlPr>
                      </m:fPr>
                      <m:num>
                        <m:r>
                          <a:rPr lang="fr-FR" sz="4800" i="0">
                            <a:solidFill>
                              <a:schemeClr val="tx1"/>
                            </a:solidFill>
                            <a:latin typeface="Cambria Math" panose="02040503050406030204" pitchFamily="18" charset="0"/>
                          </a:rPr>
                          <m:t>5</m:t>
                        </m:r>
                      </m:num>
                      <m:den>
                        <m:r>
                          <a:rPr lang="fr-FR" sz="4800" i="0">
                            <a:solidFill>
                              <a:schemeClr val="tx1"/>
                            </a:solidFill>
                            <a:latin typeface="Cambria Math" panose="02040503050406030204" pitchFamily="18" charset="0"/>
                          </a:rPr>
                          <m:t>3</m:t>
                        </m:r>
                      </m:den>
                    </m:f>
                  </m:oMath>
                </a14:m>
                <a:r>
                  <a:rPr lang="vi-VN" sz="4800" dirty="0">
                    <a:solidFill>
                      <a:schemeClr val="tx1"/>
                    </a:solidFill>
                    <a:latin typeface="Arial" panose="020B0604020202020204" pitchFamily="34" charset="0"/>
                    <a:cs typeface="Arial" panose="020B0604020202020204" pitchFamily="34" charset="0"/>
                  </a:rPr>
                  <a:t>.</a:t>
                </a:r>
                <a:endParaRPr lang="en-VN" sz="4800" dirty="0">
                  <a:solidFill>
                    <a:schemeClr val="tx1"/>
                  </a:solidFill>
                  <a:latin typeface="Arial" panose="020B060402020202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1921" y="959009"/>
                <a:ext cx="16279586" cy="5502021"/>
              </a:xfrm>
              <a:prstGeom prst="roundRect">
                <a:avLst/>
              </a:prstGeom>
              <a:blipFill>
                <a:blip r:embed="rId5"/>
                <a:stretch>
                  <a:fillRect/>
                </a:stretch>
              </a:blipFill>
              <a:ln>
                <a:solidFill>
                  <a:schemeClr val="accent5">
                    <a:lumMod val="60000"/>
                    <a:lumOff val="40000"/>
                  </a:schemeClr>
                </a:solidFill>
              </a:ln>
            </p:spPr>
            <p:txBody>
              <a:bodyPr/>
              <a:lstStyle/>
              <a:p>
                <a:r>
                  <a:rPr lang="en-VN">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794" y="7734300"/>
            <a:ext cx="1862450" cy="2586738"/>
          </a:xfrm>
          <a:prstGeom prst="rect">
            <a:avLst/>
          </a:prstGeom>
        </p:spPr>
      </p:pic>
      <p:pic>
        <p:nvPicPr>
          <p:cNvPr id="2" name="Picture 18">
            <a:hlinkClick r:id="rId8" action="ppaction://hlinksldjump"/>
            <a:extLst>
              <a:ext uri="{FF2B5EF4-FFF2-40B4-BE49-F238E27FC236}">
                <a16:creationId xmlns:a16="http://schemas.microsoft.com/office/drawing/2014/main" id="{FE74DE5F-0D38-ECFA-5788-1BCEFE6494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21907197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844999" y="7429500"/>
                <a:ext cx="16597993" cy="1736323"/>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cs typeface="Arial" panose="020B0604020202020204" pitchFamily="34" charset="0"/>
                  </a:rPr>
                  <a:t>B. </a:t>
                </a:r>
                <a14:m>
                  <m:oMath xmlns:m="http://schemas.openxmlformats.org/officeDocument/2006/math">
                    <m:r>
                      <m:rPr>
                        <m:sty m:val="p"/>
                      </m:rPr>
                      <a:rPr lang="vi-VN" sz="5400">
                        <a:solidFill>
                          <a:schemeClr val="tx1"/>
                        </a:solidFill>
                        <a:latin typeface="Cambria Math" panose="02040503050406030204" pitchFamily="18" charset="0"/>
                      </a:rPr>
                      <m:t>x</m:t>
                    </m:r>
                    <m:r>
                      <a:rPr lang="fr-FR" sz="5400">
                        <a:solidFill>
                          <a:schemeClr val="tx1"/>
                        </a:solidFill>
                        <a:latin typeface="Cambria Math" panose="02040503050406030204" pitchFamily="18" charset="0"/>
                      </a:rPr>
                      <m:t>≥−2</m:t>
                    </m:r>
                  </m:oMath>
                </a14:m>
                <a:r>
                  <a:rPr lang="fr-FR" sz="5400" dirty="0">
                    <a:solidFill>
                      <a:schemeClr val="tx1"/>
                    </a:solidFill>
                    <a:latin typeface="Arial" panose="020B0604020202020204" pitchFamily="34" charset="0"/>
                    <a:cs typeface="Arial" panose="020B0604020202020204" pitchFamily="34" charset="0"/>
                  </a:rPr>
                  <a:t>.</a:t>
                </a:r>
                <a:endParaRPr lang="en-VN" sz="5400" dirty="0">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844999" y="7429500"/>
                <a:ext cx="16597993" cy="1736323"/>
              </a:xfrm>
              <a:prstGeom prst="roundRect">
                <a:avLst/>
              </a:prstGeom>
              <a:blipFill>
                <a:blip r:embed="rId4"/>
                <a:stretch>
                  <a:fillRect/>
                </a:stretch>
              </a:blipFill>
              <a:ln>
                <a:solidFill>
                  <a:schemeClr val="accent5">
                    <a:lumMod val="60000"/>
                    <a:lumOff val="4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845000" y="546001"/>
                <a:ext cx="16597993" cy="6350099"/>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vi-VN" sz="4800" b="1" noProof="1">
                    <a:solidFill>
                      <a:schemeClr val="accent5"/>
                    </a:solidFill>
                    <a:latin typeface="Arial" panose="020B0604020202020204" pitchFamily="34" charset="0"/>
                    <a:cs typeface="Arial" panose="020B0604020202020204" pitchFamily="34" charset="0"/>
                  </a:rPr>
                  <a:t>Câu hỏi</a:t>
                </a:r>
                <a:r>
                  <a:rPr lang="en-US" sz="4800" b="1" noProof="1">
                    <a:solidFill>
                      <a:schemeClr val="accent5"/>
                    </a:solidFill>
                    <a:latin typeface="Arial" panose="020B0604020202020204" pitchFamily="34" charset="0"/>
                    <a:cs typeface="Arial" panose="020B0604020202020204" pitchFamily="34" charset="0"/>
                  </a:rPr>
                  <a:t> 4: </a:t>
                </a:r>
                <a:r>
                  <a:rPr lang="fr-FR" sz="4800" dirty="0">
                    <a:solidFill>
                      <a:schemeClr val="tx1"/>
                    </a:solidFill>
                    <a:latin typeface="Arial" panose="020B0604020202020204" pitchFamily="34" charset="0"/>
                    <a:cs typeface="Arial" panose="020B0604020202020204" pitchFamily="34" charset="0"/>
                  </a:rPr>
                  <a:t>Nghiệm </a:t>
                </a:r>
                <a:r>
                  <a:rPr lang="fr-FR" sz="4800" dirty="0" err="1">
                    <a:solidFill>
                      <a:schemeClr val="tx1"/>
                    </a:solidFill>
                    <a:latin typeface="Arial" panose="020B0604020202020204" pitchFamily="34" charset="0"/>
                    <a:cs typeface="Arial" panose="020B0604020202020204" pitchFamily="34" charset="0"/>
                  </a:rPr>
                  <a:t>của</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bất</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phương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trình</a:t>
                </a:r>
                <a:r>
                  <a:rPr lang="fr-FR" sz="4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4800" i="0">
                        <a:solidFill>
                          <a:schemeClr val="tx1"/>
                        </a:solidFill>
                        <a:latin typeface="Cambria Math" panose="02040503050406030204" pitchFamily="18" charset="0"/>
                      </a:rPr>
                      <m:t>3</m:t>
                    </m:r>
                    <m:r>
                      <m:rPr>
                        <m:sty m:val="p"/>
                      </m:rPr>
                      <a:rPr lang="fr-FR"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≥2</m:t>
                    </m:r>
                    <m:r>
                      <m:rPr>
                        <m:sty m:val="p"/>
                      </m:rPr>
                      <a:rPr lang="fr-FR"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−2</m:t>
                    </m:r>
                  </m:oMath>
                </a14:m>
                <a:r>
                  <a:rPr lang="fr-FR" sz="4800" dirty="0">
                    <a:solidFill>
                      <a:schemeClr val="tx1"/>
                    </a:solidFill>
                    <a:latin typeface="Arial" panose="020B0604020202020204" pitchFamily="34" charset="0"/>
                    <a:cs typeface="Arial" panose="020B0604020202020204" pitchFamily="34" charset="0"/>
                  </a:rPr>
                  <a:t>.</a:t>
                </a:r>
                <a:endParaRPr lang="en-VN" sz="4800" dirty="0">
                  <a:solidFill>
                    <a:schemeClr val="tx1"/>
                  </a:solidFill>
                  <a:latin typeface="Arial" panose="020B0604020202020204" pitchFamily="34" charset="0"/>
                  <a:cs typeface="Arial" panose="020B0604020202020204" pitchFamily="34" charset="0"/>
                </a:endParaRPr>
              </a:p>
              <a:p>
                <a:pPr>
                  <a:lnSpc>
                    <a:spcPct val="200000"/>
                  </a:lnSpc>
                </a:pPr>
                <a:r>
                  <a:rPr lang="vi-VN" sz="4800" dirty="0">
                    <a:solidFill>
                      <a:schemeClr val="tx1"/>
                    </a:solidFill>
                    <a:latin typeface="Arial" panose="020B0604020202020204" pitchFamily="34" charset="0"/>
                    <a:cs typeface="Arial" panose="020B0604020202020204" pitchFamily="34" charset="0"/>
                  </a:rPr>
                  <a:t>		A. </a:t>
                </a:r>
                <a14:m>
                  <m:oMath xmlns:m="http://schemas.openxmlformats.org/officeDocument/2006/math">
                    <m:r>
                      <m:rPr>
                        <m:sty m:val="p"/>
                      </m:rPr>
                      <a:rPr lang="vi-VN" sz="4800" i="0">
                        <a:solidFill>
                          <a:schemeClr val="tx1"/>
                        </a:solidFill>
                        <a:latin typeface="Cambria Math" panose="02040503050406030204" pitchFamily="18" charset="0"/>
                      </a:rPr>
                      <m:t>x</m:t>
                    </m:r>
                    <m:r>
                      <a:rPr lang="vi-VN" sz="4800" i="0">
                        <a:solidFill>
                          <a:schemeClr val="tx1"/>
                        </a:solidFill>
                        <a:latin typeface="Cambria Math" panose="02040503050406030204" pitchFamily="18" charset="0"/>
                      </a:rPr>
                      <m:t>≤−2</m:t>
                    </m:r>
                  </m:oMath>
                </a14:m>
                <a:r>
                  <a:rPr lang="fr-FR" sz="4800" dirty="0">
                    <a:solidFill>
                      <a:schemeClr val="tx1"/>
                    </a:solidFill>
                    <a:latin typeface="Arial" panose="020B0604020202020204" pitchFamily="34" charset="0"/>
                    <a:cs typeface="Arial" panose="020B0604020202020204" pitchFamily="34" charset="0"/>
                  </a:rPr>
                  <a:t>.</a:t>
                </a:r>
                <a:r>
                  <a:rPr lang="vi-VN" sz="4800" dirty="0">
                    <a:solidFill>
                      <a:schemeClr val="tx1"/>
                    </a:solidFill>
                    <a:latin typeface="Arial" panose="020B0604020202020204" pitchFamily="34" charset="0"/>
                    <a:cs typeface="Arial" panose="020B0604020202020204" pitchFamily="34" charset="0"/>
                  </a:rPr>
                  <a:t>						B. </a:t>
                </a:r>
                <a14:m>
                  <m:oMath xmlns:m="http://schemas.openxmlformats.org/officeDocument/2006/math">
                    <m:r>
                      <m:rPr>
                        <m:sty m:val="p"/>
                      </m:rPr>
                      <a:rPr lang="vi-VN"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≥−2</m:t>
                    </m:r>
                  </m:oMath>
                </a14:m>
                <a:r>
                  <a:rPr lang="fr-FR" sz="4800" dirty="0">
                    <a:solidFill>
                      <a:schemeClr val="tx1"/>
                    </a:solidFill>
                    <a:latin typeface="Arial" panose="020B0604020202020204" pitchFamily="34" charset="0"/>
                    <a:cs typeface="Arial" panose="020B0604020202020204" pitchFamily="34" charset="0"/>
                  </a:rPr>
                  <a:t>.</a:t>
                </a:r>
                <a:r>
                  <a:rPr lang="vi-VN" sz="4800" dirty="0">
                    <a:solidFill>
                      <a:schemeClr val="tx1"/>
                    </a:solidFill>
                    <a:latin typeface="Arial" panose="020B0604020202020204" pitchFamily="34" charset="0"/>
                    <a:cs typeface="Arial" panose="020B0604020202020204" pitchFamily="34" charset="0"/>
                  </a:rPr>
                  <a:t> 	</a:t>
                </a:r>
                <a:endParaRPr lang="en-VN" sz="4800" dirty="0">
                  <a:solidFill>
                    <a:schemeClr val="tx1"/>
                  </a:solidFill>
                  <a:latin typeface="Arial" panose="020B0604020202020204" pitchFamily="34" charset="0"/>
                  <a:cs typeface="Arial" panose="020B0604020202020204" pitchFamily="34" charset="0"/>
                </a:endParaRPr>
              </a:p>
              <a:p>
                <a:pPr>
                  <a:lnSpc>
                    <a:spcPct val="200000"/>
                  </a:lnSpc>
                </a:pPr>
                <a:r>
                  <a:rPr lang="vi-VN" sz="4800" dirty="0">
                    <a:solidFill>
                      <a:schemeClr val="tx1"/>
                    </a:solidFill>
                    <a:latin typeface="Arial" panose="020B0604020202020204" pitchFamily="34" charset="0"/>
                    <a:cs typeface="Arial" panose="020B0604020202020204" pitchFamily="34" charset="0"/>
                  </a:rPr>
                  <a:t>		C. </a:t>
                </a:r>
                <a14:m>
                  <m:oMath xmlns:m="http://schemas.openxmlformats.org/officeDocument/2006/math">
                    <m:r>
                      <m:rPr>
                        <m:sty m:val="p"/>
                      </m:rPr>
                      <a:rPr lang="vi-VN"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&gt;</m:t>
                    </m:r>
                    <m:f>
                      <m:fPr>
                        <m:ctrlPr>
                          <a:rPr lang="en-VN" sz="4800" i="1">
                            <a:solidFill>
                              <a:schemeClr val="tx1"/>
                            </a:solidFill>
                            <a:latin typeface="Cambria Math" panose="02040503050406030204" pitchFamily="18" charset="0"/>
                          </a:rPr>
                        </m:ctrlPr>
                      </m:fPr>
                      <m:num>
                        <m:r>
                          <a:rPr lang="fr-FR" sz="4800" i="0">
                            <a:solidFill>
                              <a:schemeClr val="tx1"/>
                            </a:solidFill>
                            <a:latin typeface="Cambria Math" panose="02040503050406030204" pitchFamily="18" charset="0"/>
                          </a:rPr>
                          <m:t>2</m:t>
                        </m:r>
                      </m:num>
                      <m:den>
                        <m:r>
                          <a:rPr lang="fr-FR" sz="4800" i="0">
                            <a:solidFill>
                              <a:schemeClr val="tx1"/>
                            </a:solidFill>
                            <a:latin typeface="Cambria Math" panose="02040503050406030204" pitchFamily="18" charset="0"/>
                          </a:rPr>
                          <m:t>3</m:t>
                        </m:r>
                      </m:den>
                    </m:f>
                  </m:oMath>
                </a14:m>
                <a:r>
                  <a:rPr lang="fr-FR" sz="4800" dirty="0">
                    <a:solidFill>
                      <a:schemeClr val="tx1"/>
                    </a:solidFill>
                    <a:latin typeface="Arial" panose="020B0604020202020204" pitchFamily="34" charset="0"/>
                    <a:cs typeface="Arial" panose="020B0604020202020204" pitchFamily="34" charset="0"/>
                  </a:rPr>
                  <a:t>.	</a:t>
                </a:r>
                <a:r>
                  <a:rPr lang="vi-VN" sz="4800" dirty="0">
                    <a:solidFill>
                      <a:schemeClr val="tx1"/>
                    </a:solidFill>
                    <a:latin typeface="Arial" panose="020B0604020202020204" pitchFamily="34" charset="0"/>
                    <a:cs typeface="Arial" panose="020B0604020202020204" pitchFamily="34" charset="0"/>
                  </a:rPr>
                  <a:t>						D. </a:t>
                </a:r>
                <a14:m>
                  <m:oMath xmlns:m="http://schemas.openxmlformats.org/officeDocument/2006/math">
                    <m:r>
                      <m:rPr>
                        <m:sty m:val="p"/>
                      </m:rPr>
                      <a:rPr lang="vi-VN" sz="4800" i="0">
                        <a:solidFill>
                          <a:schemeClr val="tx1"/>
                        </a:solidFill>
                        <a:latin typeface="Cambria Math" panose="02040503050406030204" pitchFamily="18" charset="0"/>
                      </a:rPr>
                      <m:t>x</m:t>
                    </m:r>
                    <m:r>
                      <a:rPr lang="fr-FR" sz="4800" i="0">
                        <a:solidFill>
                          <a:schemeClr val="tx1"/>
                        </a:solidFill>
                        <a:latin typeface="Cambria Math" panose="02040503050406030204" pitchFamily="18" charset="0"/>
                      </a:rPr>
                      <m:t>≤</m:t>
                    </m:r>
                    <m:f>
                      <m:fPr>
                        <m:ctrlPr>
                          <a:rPr lang="en-VN" sz="4800" i="1">
                            <a:solidFill>
                              <a:schemeClr val="tx1"/>
                            </a:solidFill>
                            <a:latin typeface="Cambria Math" panose="02040503050406030204" pitchFamily="18" charset="0"/>
                          </a:rPr>
                        </m:ctrlPr>
                      </m:fPr>
                      <m:num>
                        <m:r>
                          <a:rPr lang="fr-FR" sz="4800" i="0">
                            <a:solidFill>
                              <a:schemeClr val="tx1"/>
                            </a:solidFill>
                            <a:latin typeface="Cambria Math" panose="02040503050406030204" pitchFamily="18" charset="0"/>
                          </a:rPr>
                          <m:t>2</m:t>
                        </m:r>
                      </m:num>
                      <m:den>
                        <m:r>
                          <a:rPr lang="fr-FR" sz="4800" i="0">
                            <a:solidFill>
                              <a:schemeClr val="tx1"/>
                            </a:solidFill>
                            <a:latin typeface="Cambria Math" panose="02040503050406030204" pitchFamily="18" charset="0"/>
                          </a:rPr>
                          <m:t>3</m:t>
                        </m:r>
                      </m:den>
                    </m:f>
                  </m:oMath>
                </a14:m>
                <a:endParaRPr lang="en-VN" sz="4800" dirty="0">
                  <a:solidFill>
                    <a:schemeClr val="tx1"/>
                  </a:solidFill>
                  <a:latin typeface="Arial" panose="020B060402020202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845000" y="546001"/>
                <a:ext cx="16597993" cy="6350099"/>
              </a:xfrm>
              <a:prstGeom prst="roundRect">
                <a:avLst/>
              </a:prstGeom>
              <a:blipFill>
                <a:blip r:embed="rId5"/>
                <a:stretch>
                  <a:fillRect/>
                </a:stretch>
              </a:blipFill>
              <a:ln>
                <a:solidFill>
                  <a:schemeClr val="accent5">
                    <a:lumMod val="60000"/>
                    <a:lumOff val="40000"/>
                  </a:schemeClr>
                </a:solidFill>
              </a:ln>
            </p:spPr>
            <p:txBody>
              <a:bodyPr/>
              <a:lstStyle/>
              <a:p>
                <a:r>
                  <a:rPr lang="en-VN">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860155"/>
            <a:ext cx="1739493" cy="2415964"/>
          </a:xfrm>
          <a:prstGeom prst="rect">
            <a:avLst/>
          </a:prstGeom>
        </p:spPr>
      </p:pic>
      <p:pic>
        <p:nvPicPr>
          <p:cNvPr id="2" name="Picture 18">
            <a:hlinkClick r:id="rId8" action="ppaction://hlinksldjump"/>
            <a:extLst>
              <a:ext uri="{FF2B5EF4-FFF2-40B4-BE49-F238E27FC236}">
                <a16:creationId xmlns:a16="http://schemas.microsoft.com/office/drawing/2014/main" id="{83E7B676-562B-6304-03CA-634FEF9528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74336974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4207" y="7923479"/>
                <a:ext cx="16279586" cy="1612623"/>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cs typeface="Arial" panose="020B0604020202020204" pitchFamily="34" charset="0"/>
                  </a:rPr>
                  <a:t>A. </a:t>
                </a:r>
                <a14:m>
                  <m:oMath xmlns:m="http://schemas.openxmlformats.org/officeDocument/2006/math">
                    <m:r>
                      <a:rPr lang="vi-VN" sz="4800">
                        <a:solidFill>
                          <a:schemeClr val="tx1"/>
                        </a:solidFill>
                        <a:latin typeface="Cambria Math" panose="02040503050406030204" pitchFamily="18" charset="0"/>
                      </a:rPr>
                      <m:t>4</m:t>
                    </m:r>
                    <m:r>
                      <m:rPr>
                        <m:sty m:val="p"/>
                      </m:rPr>
                      <a:rPr lang="vi-VN" sz="4800">
                        <a:solidFill>
                          <a:schemeClr val="tx1"/>
                        </a:solidFill>
                        <a:latin typeface="Cambria Math" panose="02040503050406030204" pitchFamily="18" charset="0"/>
                      </a:rPr>
                      <m:t>km</m:t>
                    </m:r>
                    <m:r>
                      <a:rPr lang="vi-VN" sz="4800">
                        <a:solidFill>
                          <a:schemeClr val="tx1"/>
                        </a:solidFill>
                        <a:latin typeface="Cambria Math" panose="02040503050406030204" pitchFamily="18" charset="0"/>
                      </a:rPr>
                      <m:t>/</m:t>
                    </m:r>
                    <m:r>
                      <m:rPr>
                        <m:sty m:val="p"/>
                      </m:rPr>
                      <a:rPr lang="vi-VN" sz="4800">
                        <a:solidFill>
                          <a:schemeClr val="tx1"/>
                        </a:solidFill>
                        <a:latin typeface="Cambria Math" panose="02040503050406030204" pitchFamily="18" charset="0"/>
                      </a:rPr>
                      <m:t>h</m:t>
                    </m:r>
                  </m:oMath>
                </a14:m>
                <a:endParaRPr lang="vi-VN" sz="4800" noProof="1">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4207" y="7923479"/>
                <a:ext cx="16279586" cy="1612623"/>
              </a:xfrm>
              <a:prstGeom prst="roundRect">
                <a:avLst/>
              </a:prstGeom>
              <a:blipFill>
                <a:blip r:embed="rId4"/>
                <a:stretch>
                  <a:fillRect/>
                </a:stretch>
              </a:blipFill>
              <a:ln>
                <a:solidFill>
                  <a:schemeClr val="accent5">
                    <a:lumMod val="60000"/>
                    <a:lumOff val="40000"/>
                  </a:schemeClr>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381540" y="772065"/>
                <a:ext cx="17520341" cy="6688027"/>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b="1" noProof="1">
                    <a:solidFill>
                      <a:schemeClr val="accent5"/>
                    </a:solidFill>
                    <a:latin typeface="Arial" panose="020B0604020202020204" pitchFamily="34" charset="0"/>
                    <a:cs typeface="Arial" panose="020B0604020202020204" pitchFamily="34" charset="0"/>
                  </a:rPr>
                  <a:t>Câu hỏi</a:t>
                </a:r>
                <a:r>
                  <a:rPr lang="en-US" sz="4400" b="1" noProof="1">
                    <a:solidFill>
                      <a:schemeClr val="accent5"/>
                    </a:solidFill>
                    <a:latin typeface="Arial" panose="020B0604020202020204" pitchFamily="34" charset="0"/>
                    <a:cs typeface="Arial" panose="020B0604020202020204" pitchFamily="34" charset="0"/>
                  </a:rPr>
                  <a:t> 5: </a:t>
                </a:r>
                <a:r>
                  <a:rPr lang="vi-VN" sz="4400" dirty="0">
                    <a:solidFill>
                      <a:schemeClr val="tx1"/>
                    </a:solidFill>
                    <a:latin typeface="Arial" panose="020B0604020202020204" pitchFamily="34" charset="0"/>
                    <a:cs typeface="Arial" panose="020B0604020202020204" pitchFamily="34" charset="0"/>
                  </a:rPr>
                  <a:t>Hôm nay Hoa ra khỏi nhà lúc 7 giờ và cần đến trường trước 7 giờ 30 phút. Biết quãng đường từ nhà đến trường dài 2km. Vậy Hoa phải đi với vận tốc lớn nhất là bao nhiêu để kịp thời gian đến trường như dự dịnh.</a:t>
                </a:r>
                <a:endParaRPr lang="en-VN" sz="4400" dirty="0">
                  <a:solidFill>
                    <a:schemeClr val="tx1"/>
                  </a:solidFill>
                  <a:latin typeface="Arial" panose="020B0604020202020204" pitchFamily="34" charset="0"/>
                  <a:cs typeface="Arial" panose="020B0604020202020204" pitchFamily="34" charset="0"/>
                </a:endParaRPr>
              </a:p>
              <a:p>
                <a:pPr>
                  <a:lnSpc>
                    <a:spcPct val="150000"/>
                  </a:lnSpc>
                </a:pPr>
                <a:r>
                  <a:rPr lang="vi-VN" sz="44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vi-VN" sz="4400" b="0" i="0">
                        <a:solidFill>
                          <a:schemeClr val="tx1"/>
                        </a:solidFill>
                        <a:latin typeface="Cambria Math" panose="02040503050406030204" pitchFamily="18" charset="0"/>
                      </a:rPr>
                      <m:t>4</m:t>
                    </m:r>
                    <m:r>
                      <m:rPr>
                        <m:sty m:val="p"/>
                      </m:rPr>
                      <a:rPr lang="vi-VN" sz="4400" b="0" i="0">
                        <a:solidFill>
                          <a:schemeClr val="tx1"/>
                        </a:solidFill>
                        <a:latin typeface="Cambria Math" panose="02040503050406030204" pitchFamily="18" charset="0"/>
                      </a:rPr>
                      <m:t>km</m:t>
                    </m:r>
                    <m:r>
                      <a:rPr lang="vi-VN" sz="4400" b="0" i="0">
                        <a:solidFill>
                          <a:schemeClr val="tx1"/>
                        </a:solidFill>
                        <a:latin typeface="Cambria Math" panose="02040503050406030204" pitchFamily="18" charset="0"/>
                      </a:rPr>
                      <m:t>/</m:t>
                    </m:r>
                    <m:r>
                      <m:rPr>
                        <m:sty m:val="p"/>
                      </m:rPr>
                      <a:rPr lang="vi-VN" sz="4400" b="0" i="0">
                        <a:solidFill>
                          <a:schemeClr val="tx1"/>
                        </a:solidFill>
                        <a:latin typeface="Cambria Math" panose="02040503050406030204" pitchFamily="18" charset="0"/>
                      </a:rPr>
                      <m:t>h</m:t>
                    </m:r>
                  </m:oMath>
                </a14:m>
                <a:r>
                  <a:rPr lang="vi-VN" sz="44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vi-VN" sz="4400" b="0" i="0">
                        <a:solidFill>
                          <a:schemeClr val="tx1"/>
                        </a:solidFill>
                        <a:latin typeface="Cambria Math" panose="02040503050406030204" pitchFamily="18" charset="0"/>
                      </a:rPr>
                      <m:t>5</m:t>
                    </m:r>
                    <m:r>
                      <m:rPr>
                        <m:sty m:val="p"/>
                      </m:rPr>
                      <a:rPr lang="vi-VN" sz="4400" b="0" i="0">
                        <a:solidFill>
                          <a:schemeClr val="tx1"/>
                        </a:solidFill>
                        <a:latin typeface="Cambria Math" panose="02040503050406030204" pitchFamily="18" charset="0"/>
                      </a:rPr>
                      <m:t>km</m:t>
                    </m:r>
                    <m:r>
                      <a:rPr lang="vi-VN" sz="4400" b="0" i="0">
                        <a:solidFill>
                          <a:schemeClr val="tx1"/>
                        </a:solidFill>
                        <a:latin typeface="Cambria Math" panose="02040503050406030204" pitchFamily="18" charset="0"/>
                      </a:rPr>
                      <m:t>/</m:t>
                    </m:r>
                    <m:r>
                      <m:rPr>
                        <m:sty m:val="p"/>
                      </m:rPr>
                      <a:rPr lang="vi-VN" sz="4400" b="0" i="0">
                        <a:solidFill>
                          <a:schemeClr val="tx1"/>
                        </a:solidFill>
                        <a:latin typeface="Cambria Math" panose="02040503050406030204" pitchFamily="18" charset="0"/>
                      </a:rPr>
                      <m:t>h</m:t>
                    </m:r>
                  </m:oMath>
                </a14:m>
                <a:r>
                  <a:rPr lang="vi-VN" sz="4400" dirty="0">
                    <a:solidFill>
                      <a:schemeClr val="tx1"/>
                    </a:solidFill>
                    <a:latin typeface="Arial" panose="020B0604020202020204" pitchFamily="34" charset="0"/>
                    <a:cs typeface="Arial" panose="020B0604020202020204" pitchFamily="34" charset="0"/>
                  </a:rPr>
                  <a:t>.			</a:t>
                </a:r>
                <a:endParaRPr lang="en-VN" sz="4400" dirty="0">
                  <a:solidFill>
                    <a:schemeClr val="tx1"/>
                  </a:solidFill>
                  <a:latin typeface="Arial" panose="020B0604020202020204" pitchFamily="34" charset="0"/>
                  <a:cs typeface="Arial" panose="020B0604020202020204" pitchFamily="34" charset="0"/>
                </a:endParaRPr>
              </a:p>
              <a:p>
                <a:pPr>
                  <a:lnSpc>
                    <a:spcPct val="150000"/>
                  </a:lnSpc>
                </a:pPr>
                <a:r>
                  <a:rPr lang="vi-VN" sz="44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vi-VN" sz="4400" b="0" i="0">
                        <a:solidFill>
                          <a:schemeClr val="tx1"/>
                        </a:solidFill>
                        <a:latin typeface="Cambria Math" panose="02040503050406030204" pitchFamily="18" charset="0"/>
                      </a:rPr>
                      <m:t>3</m:t>
                    </m:r>
                    <m:r>
                      <m:rPr>
                        <m:sty m:val="p"/>
                      </m:rPr>
                      <a:rPr lang="vi-VN" sz="4400" b="0" i="0">
                        <a:solidFill>
                          <a:schemeClr val="tx1"/>
                        </a:solidFill>
                        <a:latin typeface="Cambria Math" panose="02040503050406030204" pitchFamily="18" charset="0"/>
                      </a:rPr>
                      <m:t>km</m:t>
                    </m:r>
                    <m:r>
                      <a:rPr lang="vi-VN" sz="4400" b="0" i="0">
                        <a:solidFill>
                          <a:schemeClr val="tx1"/>
                        </a:solidFill>
                        <a:latin typeface="Cambria Math" panose="02040503050406030204" pitchFamily="18" charset="0"/>
                      </a:rPr>
                      <m:t>/</m:t>
                    </m:r>
                    <m:r>
                      <m:rPr>
                        <m:sty m:val="p"/>
                      </m:rPr>
                      <a:rPr lang="vi-VN" sz="4400" b="0" i="0">
                        <a:solidFill>
                          <a:schemeClr val="tx1"/>
                        </a:solidFill>
                        <a:latin typeface="Cambria Math" panose="02040503050406030204" pitchFamily="18" charset="0"/>
                      </a:rPr>
                      <m:t>h</m:t>
                    </m:r>
                  </m:oMath>
                </a14:m>
                <a:r>
                  <a:rPr lang="vi-VN" sz="44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vi-VN" sz="4400" b="0" i="0">
                        <a:solidFill>
                          <a:schemeClr val="tx1"/>
                        </a:solidFill>
                        <a:latin typeface="Cambria Math" panose="02040503050406030204" pitchFamily="18" charset="0"/>
                      </a:rPr>
                      <m:t>2</m:t>
                    </m:r>
                    <m:r>
                      <m:rPr>
                        <m:sty m:val="p"/>
                      </m:rPr>
                      <a:rPr lang="vi-VN" sz="4400" b="0" i="0">
                        <a:solidFill>
                          <a:schemeClr val="tx1"/>
                        </a:solidFill>
                        <a:latin typeface="Cambria Math" panose="02040503050406030204" pitchFamily="18" charset="0"/>
                      </a:rPr>
                      <m:t>km</m:t>
                    </m:r>
                    <m:r>
                      <a:rPr lang="vi-VN" sz="4400" b="0" i="0">
                        <a:solidFill>
                          <a:schemeClr val="tx1"/>
                        </a:solidFill>
                        <a:latin typeface="Cambria Math" panose="02040503050406030204" pitchFamily="18" charset="0"/>
                      </a:rPr>
                      <m:t>/</m:t>
                    </m:r>
                    <m:r>
                      <m:rPr>
                        <m:sty m:val="p"/>
                      </m:rPr>
                      <a:rPr lang="vi-VN" sz="4400" b="0" i="0">
                        <a:solidFill>
                          <a:schemeClr val="tx1"/>
                        </a:solidFill>
                        <a:latin typeface="Cambria Math" panose="02040503050406030204" pitchFamily="18" charset="0"/>
                      </a:rPr>
                      <m:t>h</m:t>
                    </m:r>
                  </m:oMath>
                </a14:m>
                <a:r>
                  <a:rPr lang="vi-VN" sz="4400" dirty="0">
                    <a:solidFill>
                      <a:schemeClr val="tx1"/>
                    </a:solidFill>
                    <a:latin typeface="Arial" panose="020B0604020202020204" pitchFamily="34" charset="0"/>
                    <a:cs typeface="Arial" panose="020B0604020202020204" pitchFamily="34" charset="0"/>
                  </a:rPr>
                  <a:t>.	</a:t>
                </a:r>
                <a:endParaRPr lang="en-VN" sz="4400" dirty="0">
                  <a:solidFill>
                    <a:schemeClr val="tx1"/>
                  </a:solidFill>
                  <a:latin typeface="Arial" panose="020B060402020202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381540" y="772065"/>
                <a:ext cx="17520341" cy="6688027"/>
              </a:xfrm>
              <a:prstGeom prst="roundRect">
                <a:avLst/>
              </a:prstGeom>
              <a:blipFill>
                <a:blip r:embed="rId5"/>
                <a:stretch>
                  <a:fillRect/>
                </a:stretch>
              </a:blipFill>
              <a:ln>
                <a:solidFill>
                  <a:schemeClr val="accent5">
                    <a:lumMod val="60000"/>
                    <a:lumOff val="40000"/>
                  </a:schemeClr>
                </a:solidFill>
              </a:ln>
            </p:spPr>
            <p:txBody>
              <a:bodyPr/>
              <a:lstStyle/>
              <a:p>
                <a:r>
                  <a:rPr lang="en-VN">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pic>
        <p:nvPicPr>
          <p:cNvPr id="2" name="Picture 18">
            <a:hlinkClick r:id="rId8" action="ppaction://hlinksldjump"/>
            <a:extLst>
              <a:ext uri="{FF2B5EF4-FFF2-40B4-BE49-F238E27FC236}">
                <a16:creationId xmlns:a16="http://schemas.microsoft.com/office/drawing/2014/main" id="{59F9ECCD-8764-A441-D708-DEB55C7AF8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370537537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4470BA-BE1B-BBC5-6475-DD4A169478F6}"/>
                  </a:ext>
                </a:extLst>
              </p:cNvPr>
              <p:cNvSpPr txBox="1"/>
              <p:nvPr/>
            </p:nvSpPr>
            <p:spPr>
              <a:xfrm>
                <a:off x="3200400" y="1139431"/>
                <a:ext cx="11887200" cy="3944798"/>
              </a:xfrm>
              <a:prstGeom prst="rect">
                <a:avLst/>
              </a:prstGeom>
              <a:noFill/>
            </p:spPr>
            <p:txBody>
              <a:bodyPr wrap="square" rtlCol="0">
                <a:spAutoFit/>
              </a:bodyPr>
              <a:lstStyle/>
              <a:p>
                <a:pPr algn="ctr">
                  <a:lnSpc>
                    <a:spcPct val="200000"/>
                  </a:lnSpc>
                </a:pPr>
                <a:r>
                  <a:rPr lang="en-VN" sz="4400" b="1" dirty="0">
                    <a:latin typeface="Arial" panose="020B0604020202020204" pitchFamily="34" charset="0"/>
                    <a:cs typeface="Arial" panose="020B0604020202020204" pitchFamily="34" charset="0"/>
                  </a:rPr>
                  <a:t>2.16: </a:t>
                </a:r>
                <a:r>
                  <a:rPr lang="en-VN" sz="4400" dirty="0">
                    <a:latin typeface="Arial" panose="020B0604020202020204" pitchFamily="34" charset="0"/>
                    <a:cs typeface="Arial" panose="020B0604020202020204" pitchFamily="34" charset="0"/>
                  </a:rPr>
                  <a:t>Giải các bất phương trình sau:</a:t>
                </a:r>
              </a:p>
              <a:p>
                <a:pPr algn="ctr">
                  <a:lnSpc>
                    <a:spcPct val="200000"/>
                  </a:lnSpc>
                </a:pP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x – 5 </a:t>
                </a:r>
                <a14:m>
                  <m:oMath xmlns:m="http://schemas.openxmlformats.org/officeDocument/2006/math">
                    <m:r>
                      <a:rPr lang="en-US" sz="440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400" dirty="0">
                    <a:latin typeface="Arial" panose="020B0604020202020204" pitchFamily="34" charset="0"/>
                    <a:cs typeface="Arial" panose="020B0604020202020204" pitchFamily="34" charset="0"/>
                  </a:rPr>
                  <a:t>0;					b) x + 5 </a:t>
                </a:r>
                <a14:m>
                  <m:oMath xmlns:m="http://schemas.openxmlformats.org/officeDocument/2006/math">
                    <m:r>
                      <a:rPr lang="en-US" sz="4400">
                        <a:latin typeface="Cambria Math" panose="02040503050406030204" pitchFamily="18" charset="0"/>
                        <a:ea typeface="Calibri" panose="020F0502020204030204" pitchFamily="34" charset="0"/>
                        <a:cs typeface="Times New Roman" panose="02020603050405020304" pitchFamily="18" charset="0"/>
                      </a:rPr>
                      <m:t>≤</m:t>
                    </m:r>
                  </m:oMath>
                </a14:m>
                <a:r>
                  <a:rPr lang="en-US" sz="4400" dirty="0">
                    <a:latin typeface="Arial" panose="020B0604020202020204" pitchFamily="34" charset="0"/>
                    <a:cs typeface="Arial" panose="020B0604020202020204" pitchFamily="34" charset="0"/>
                  </a:rPr>
                  <a:t> 0;</a:t>
                </a:r>
              </a:p>
              <a:p>
                <a:pPr algn="ctr">
                  <a:lnSpc>
                    <a:spcPct val="200000"/>
                  </a:lnSpc>
                </a:pPr>
                <a:r>
                  <a:rPr lang="en-VN" sz="4400" dirty="0">
                    <a:latin typeface="Arial" panose="020B0604020202020204" pitchFamily="34" charset="0"/>
                    <a:cs typeface="Arial" panose="020B0604020202020204" pitchFamily="34" charset="0"/>
                  </a:rPr>
                  <a:t>c) -2x – 6 &gt; 0;					d) 4x – 12 &lt; 0 </a:t>
                </a:r>
              </a:p>
            </p:txBody>
          </p:sp>
        </mc:Choice>
        <mc:Fallback xmlns="">
          <p:sp>
            <p:nvSpPr>
              <p:cNvPr id="8" name="TextBox 7">
                <a:extLst>
                  <a:ext uri="{FF2B5EF4-FFF2-40B4-BE49-F238E27FC236}">
                    <a16:creationId xmlns:a16="http://schemas.microsoft.com/office/drawing/2014/main" id="{DB4470BA-BE1B-BBC5-6475-DD4A169478F6}"/>
                  </a:ext>
                </a:extLst>
              </p:cNvPr>
              <p:cNvSpPr txBox="1">
                <a:spLocks noRot="1" noChangeAspect="1" noMove="1" noResize="1" noEditPoints="1" noAdjustHandles="1" noChangeArrowheads="1" noChangeShapeType="1" noTextEdit="1"/>
              </p:cNvSpPr>
              <p:nvPr/>
            </p:nvSpPr>
            <p:spPr>
              <a:xfrm>
                <a:off x="3200400" y="1139431"/>
                <a:ext cx="11887200" cy="3944798"/>
              </a:xfrm>
              <a:prstGeom prst="rect">
                <a:avLst/>
              </a:prstGeom>
              <a:blipFill>
                <a:blip r:embed="rId5"/>
                <a:stretch>
                  <a:fillRect b="-6410"/>
                </a:stretch>
              </a:blipFill>
            </p:spPr>
            <p:txBody>
              <a:bodyPr/>
              <a:lstStyle/>
              <a:p>
                <a:r>
                  <a:rPr lang="en-VN">
                    <a:noFill/>
                  </a:rPr>
                  <a:t> </a:t>
                </a:r>
              </a:p>
            </p:txBody>
          </p:sp>
        </mc:Fallback>
      </mc:AlternateContent>
      <p:pic>
        <p:nvPicPr>
          <p:cNvPr id="9" name="Picture 16">
            <a:extLst>
              <a:ext uri="{FF2B5EF4-FFF2-40B4-BE49-F238E27FC236}">
                <a16:creationId xmlns:a16="http://schemas.microsoft.com/office/drawing/2014/main" id="{3CB7030B-6E19-8CC0-7373-F1B3D8F088DC}"/>
              </a:ext>
            </a:extLst>
          </p:cNvPr>
          <p:cNvPicPr>
            <a:picLocks noChangeAspect="1"/>
          </p:cNvPicPr>
          <p:nvPr/>
        </p:nvPicPr>
        <p:blipFill>
          <a:blip r:embed="rId6"/>
          <a:srcRect/>
          <a:stretch>
            <a:fillRect/>
          </a:stretch>
        </p:blipFill>
        <p:spPr>
          <a:xfrm>
            <a:off x="6149863" y="6536318"/>
            <a:ext cx="5988274" cy="2934255"/>
          </a:xfrm>
          <a:prstGeom prst="rect">
            <a:avLst/>
          </a:prstGeom>
        </p:spPr>
      </p:pic>
    </p:spTree>
    <p:extLst>
      <p:ext uri="{BB962C8B-B14F-4D97-AF65-F5344CB8AC3E}">
        <p14:creationId xmlns:p14="http://schemas.microsoft.com/office/powerpoint/2010/main" val="86307047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6581393" flipV="1">
            <a:off x="-3017257" y="-1128622"/>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380719" flipV="1">
            <a:off x="6547595" y="5502194"/>
            <a:ext cx="9386333" cy="821163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0800000" flipV="1">
            <a:off x="8786188" y="-4105815"/>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2084713" y="4404667"/>
            <a:ext cx="14082640" cy="171819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sp>
        <p:sp>
          <p:nvSpPr>
            <p:cNvPr id="8" name="TextBox 8"/>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4943788" y="1295755"/>
            <a:ext cx="8871634" cy="2158462"/>
            <a:chOff x="0" y="0"/>
            <a:chExt cx="2336562" cy="2167467"/>
          </a:xfrm>
          <a:solidFill>
            <a:schemeClr val="bg1"/>
          </a:solidFill>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grpFill/>
          </p:spPr>
        </p:sp>
        <p:sp>
          <p:nvSpPr>
            <p:cNvPr id="11" name="TextBox 11"/>
            <p:cNvSpPr txBox="1"/>
            <p:nvPr/>
          </p:nvSpPr>
          <p:spPr>
            <a:xfrm>
              <a:off x="0" y="-28575"/>
              <a:ext cx="2336562" cy="2196042"/>
            </a:xfrm>
            <a:prstGeom prst="rect">
              <a:avLst/>
            </a:prstGeom>
            <a:grpFill/>
          </p:spPr>
          <p:txBody>
            <a:bodyPr lIns="50800" tIns="50800" rIns="50800" bIns="50800" rtlCol="0" anchor="ctr"/>
            <a:lstStyle/>
            <a:p>
              <a:pPr algn="ctr">
                <a:lnSpc>
                  <a:spcPts val="2241"/>
                </a:lnSpc>
              </a:pPr>
              <a:endParaRPr/>
            </a:p>
          </p:txBody>
        </p:sp>
      </p:grpSp>
      <p:sp>
        <p:nvSpPr>
          <p:cNvPr id="17" name="TextBox 17"/>
          <p:cNvSpPr txBox="1"/>
          <p:nvPr/>
        </p:nvSpPr>
        <p:spPr>
          <a:xfrm>
            <a:off x="5433412" y="1886973"/>
            <a:ext cx="8045942" cy="1015663"/>
          </a:xfrm>
          <a:prstGeom prst="rect">
            <a:avLst/>
          </a:prstGeom>
        </p:spPr>
        <p:txBody>
          <a:bodyPr lIns="0" tIns="0" rIns="0" bIns="0" rtlCol="0" anchor="t">
            <a:spAutoFit/>
          </a:bodyPr>
          <a:lstStyle/>
          <a:p>
            <a:pPr marL="0" lvl="0" indent="0" algn="ctr">
              <a:spcBef>
                <a:spcPct val="0"/>
              </a:spcBef>
            </a:pPr>
            <a:r>
              <a:rPr lang="en-US" sz="6600" b="1" u="none" dirty="0">
                <a:solidFill>
                  <a:srgbClr val="F9705A"/>
                </a:solidFill>
                <a:latin typeface="Arial" panose="020B0604020202020204" pitchFamily="34" charset="0"/>
                <a:cs typeface="Arial" panose="020B0604020202020204" pitchFamily="34" charset="0"/>
              </a:rPr>
              <a:t>NỘI DUNG BÀI HỌC</a:t>
            </a:r>
          </a:p>
        </p:txBody>
      </p:sp>
      <p:sp>
        <p:nvSpPr>
          <p:cNvPr id="18" name="Freeform 18"/>
          <p:cNvSpPr/>
          <p:nvPr/>
        </p:nvSpPr>
        <p:spPr>
          <a:xfrm flipH="1">
            <a:off x="12674296" y="7929007"/>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2276025" y="-214423"/>
            <a:ext cx="6329254" cy="2572416"/>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009582" y="7391555"/>
            <a:ext cx="5727948" cy="8771145"/>
          </a:xfrm>
          <a:custGeom>
            <a:avLst/>
            <a:gdLst/>
            <a:ahLst/>
            <a:cxnLst/>
            <a:rect l="l" t="t" r="r" b="b"/>
            <a:pathLst>
              <a:path w="5727948" h="8771145">
                <a:moveTo>
                  <a:pt x="0" y="0"/>
                </a:moveTo>
                <a:lnTo>
                  <a:pt x="5727947" y="0"/>
                </a:lnTo>
                <a:lnTo>
                  <a:pt x="5727947" y="8771146"/>
                </a:lnTo>
                <a:lnTo>
                  <a:pt x="0" y="8771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12792">
            <a:off x="15638968" y="-561204"/>
            <a:ext cx="6196632" cy="9488836"/>
          </a:xfrm>
          <a:custGeom>
            <a:avLst/>
            <a:gdLst/>
            <a:ahLst/>
            <a:cxnLst/>
            <a:rect l="l" t="t" r="r" b="b"/>
            <a:pathLst>
              <a:path w="6196632" h="9488836">
                <a:moveTo>
                  <a:pt x="0" y="0"/>
                </a:moveTo>
                <a:lnTo>
                  <a:pt x="6196632" y="0"/>
                </a:lnTo>
                <a:lnTo>
                  <a:pt x="6196632" y="9488836"/>
                </a:lnTo>
                <a:lnTo>
                  <a:pt x="0" y="9488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22"/>
          <p:cNvSpPr/>
          <p:nvPr/>
        </p:nvSpPr>
        <p:spPr>
          <a:xfrm rot="-312928">
            <a:off x="16229766" y="5455296"/>
            <a:ext cx="1448112" cy="1363858"/>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rot="1857385" flipH="1">
            <a:off x="4788479" y="689214"/>
            <a:ext cx="1448112" cy="1363858"/>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3">
            <a:extLst>
              <a:ext uri="{FF2B5EF4-FFF2-40B4-BE49-F238E27FC236}">
                <a16:creationId xmlns:a16="http://schemas.microsoft.com/office/drawing/2014/main" id="{05E79496-3705-A4B5-6B2A-DEAAF915EFD8}"/>
              </a:ext>
            </a:extLst>
          </p:cNvPr>
          <p:cNvSpPr txBox="1"/>
          <p:nvPr/>
        </p:nvSpPr>
        <p:spPr>
          <a:xfrm>
            <a:off x="2553048" y="4928114"/>
            <a:ext cx="13359748" cy="707886"/>
          </a:xfrm>
          <a:prstGeom prst="rect">
            <a:avLst/>
          </a:prstGeom>
          <a:noFill/>
        </p:spPr>
        <p:txBody>
          <a:bodyPr wrap="none" rtlCol="0">
            <a:spAutoFit/>
          </a:bodyPr>
          <a:lstStyle/>
          <a:p>
            <a:r>
              <a:rPr lang="en-VN" sz="4000" dirty="0">
                <a:latin typeface="Arial" panose="020B0604020202020204" pitchFamily="34" charset="0"/>
                <a:cs typeface="Arial" panose="020B0604020202020204" pitchFamily="34" charset="0"/>
              </a:rPr>
              <a:t>Hoạt động 1: Khái niệm bất phương trình bậc nhất một ẩn</a:t>
            </a:r>
          </a:p>
        </p:txBody>
      </p:sp>
      <p:grpSp>
        <p:nvGrpSpPr>
          <p:cNvPr id="25" name="Group 6">
            <a:extLst>
              <a:ext uri="{FF2B5EF4-FFF2-40B4-BE49-F238E27FC236}">
                <a16:creationId xmlns:a16="http://schemas.microsoft.com/office/drawing/2014/main" id="{E166BD76-E5AF-CD08-0376-F3CD7D4CE395}"/>
              </a:ext>
            </a:extLst>
          </p:cNvPr>
          <p:cNvGrpSpPr/>
          <p:nvPr/>
        </p:nvGrpSpPr>
        <p:grpSpPr>
          <a:xfrm>
            <a:off x="2087536" y="7189668"/>
            <a:ext cx="14082640" cy="1718190"/>
            <a:chOff x="0" y="0"/>
            <a:chExt cx="1793876" cy="2167467"/>
          </a:xfrm>
        </p:grpSpPr>
        <p:sp>
          <p:nvSpPr>
            <p:cNvPr id="26" name="Freeform 7">
              <a:extLst>
                <a:ext uri="{FF2B5EF4-FFF2-40B4-BE49-F238E27FC236}">
                  <a16:creationId xmlns:a16="http://schemas.microsoft.com/office/drawing/2014/main" id="{68EBA17D-042F-F8AC-58BD-DD3CB447242F}"/>
                </a:ext>
              </a:extLst>
            </p:cNvPr>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sp>
        <p:sp>
          <p:nvSpPr>
            <p:cNvPr id="27" name="TextBox 8">
              <a:extLst>
                <a:ext uri="{FF2B5EF4-FFF2-40B4-BE49-F238E27FC236}">
                  <a16:creationId xmlns:a16="http://schemas.microsoft.com/office/drawing/2014/main" id="{F1C0AE55-5929-A0B4-5AA0-18CEE68B29B0}"/>
                </a:ext>
              </a:extLst>
            </p:cNvPr>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sp>
        <p:nvSpPr>
          <p:cNvPr id="31" name="TextBox 30">
            <a:extLst>
              <a:ext uri="{FF2B5EF4-FFF2-40B4-BE49-F238E27FC236}">
                <a16:creationId xmlns:a16="http://schemas.microsoft.com/office/drawing/2014/main" id="{5C48E505-78A5-F43B-66BF-769890653E3B}"/>
              </a:ext>
            </a:extLst>
          </p:cNvPr>
          <p:cNvSpPr txBox="1"/>
          <p:nvPr/>
        </p:nvSpPr>
        <p:spPr>
          <a:xfrm>
            <a:off x="2624382" y="7718171"/>
            <a:ext cx="13217080" cy="707886"/>
          </a:xfrm>
          <a:prstGeom prst="rect">
            <a:avLst/>
          </a:prstGeom>
          <a:noFill/>
        </p:spPr>
        <p:txBody>
          <a:bodyPr wrap="none" rtlCol="0">
            <a:spAutoFit/>
          </a:bodyPr>
          <a:lstStyle/>
          <a:p>
            <a:r>
              <a:rPr lang="en-VN" sz="4000" dirty="0">
                <a:latin typeface="Arial" panose="020B0604020202020204" pitchFamily="34" charset="0"/>
                <a:cs typeface="Arial" panose="020B0604020202020204" pitchFamily="34" charset="0"/>
              </a:rPr>
              <a:t>Hoạt động 2: Cách giải bất phương trình bậc nhất một ẩn</a:t>
            </a:r>
          </a:p>
        </p:txBody>
      </p:sp>
    </p:spTree>
    <p:extLst>
      <p:ext uri="{BB962C8B-B14F-4D97-AF65-F5344CB8AC3E}">
        <p14:creationId xmlns:p14="http://schemas.microsoft.com/office/powerpoint/2010/main" val="396706300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par>
                                <p:cTn id="19" presetID="9"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4B3E2B-A863-5152-8D19-3A25D5022C6B}"/>
                  </a:ext>
                </a:extLst>
              </p:cNvPr>
              <p:cNvSpPr txBox="1"/>
              <p:nvPr/>
            </p:nvSpPr>
            <p:spPr>
              <a:xfrm>
                <a:off x="3005667" y="1107058"/>
                <a:ext cx="12276666" cy="7364901"/>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694B3E2B-A863-5152-8D19-3A25D5022C6B}"/>
                  </a:ext>
                </a:extLst>
              </p:cNvPr>
              <p:cNvSpPr txBox="1">
                <a:spLocks noRot="1" noChangeAspect="1" noMove="1" noResize="1" noEditPoints="1" noAdjustHandles="1" noChangeArrowheads="1" noChangeShapeType="1" noTextEdit="1"/>
              </p:cNvSpPr>
              <p:nvPr/>
            </p:nvSpPr>
            <p:spPr>
              <a:xfrm>
                <a:off x="3005667" y="1107058"/>
                <a:ext cx="12276666" cy="7364901"/>
              </a:xfrm>
              <a:prstGeom prst="rect">
                <a:avLst/>
              </a:prstGeom>
              <a:blipFill>
                <a:blip r:embed="rId5"/>
                <a:stretch>
                  <a:fillRect l="-1756" b="-2582"/>
                </a:stretch>
              </a:blipFill>
            </p:spPr>
            <p:txBody>
              <a:bodyPr/>
              <a:lstStyle/>
              <a:p>
                <a:r>
                  <a:rPr lang="en-VN">
                    <a:noFill/>
                  </a:rPr>
                  <a:t> </a:t>
                </a:r>
              </a:p>
            </p:txBody>
          </p:sp>
        </mc:Fallback>
      </mc:AlternateContent>
    </p:spTree>
    <p:extLst>
      <p:ext uri="{BB962C8B-B14F-4D97-AF65-F5344CB8AC3E}">
        <p14:creationId xmlns:p14="http://schemas.microsoft.com/office/powerpoint/2010/main" val="253847376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barn(inVertical)">
                                      <p:cBhvr>
                                        <p:cTn id="10" dur="500"/>
                                        <p:tgtEl>
                                          <p:spTgt spid="9">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barn(inVertical)">
                                      <p:cBhvr>
                                        <p:cTn id="13" dur="500"/>
                                        <p:tgtEl>
                                          <p:spTgt spid="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barn(inVertical)">
                                      <p:cBhvr>
                                        <p:cTn id="18" dur="500"/>
                                        <p:tgtEl>
                                          <p:spTgt spid="9">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barn(inVertical)">
                                      <p:cBhvr>
                                        <p:cTn id="21" dur="500"/>
                                        <p:tgtEl>
                                          <p:spTgt spid="9">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barn(inVertical)">
                                      <p:cBhvr>
                                        <p:cTn id="2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4B3E2B-A863-5152-8D19-3A25D5022C6B}"/>
                  </a:ext>
                </a:extLst>
              </p:cNvPr>
              <p:cNvSpPr txBox="1"/>
              <p:nvPr/>
            </p:nvSpPr>
            <p:spPr>
              <a:xfrm>
                <a:off x="2048934" y="922440"/>
                <a:ext cx="14190132" cy="8442119"/>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−6&gt;0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&gt;6</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&lt;−3</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−12&lt;0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&lt;12</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&lt;3</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694B3E2B-A863-5152-8D19-3A25D5022C6B}"/>
                  </a:ext>
                </a:extLst>
              </p:cNvPr>
              <p:cNvSpPr txBox="1">
                <a:spLocks noRot="1" noChangeAspect="1" noMove="1" noResize="1" noEditPoints="1" noAdjustHandles="1" noChangeArrowheads="1" noChangeShapeType="1" noTextEdit="1"/>
              </p:cNvSpPr>
              <p:nvPr/>
            </p:nvSpPr>
            <p:spPr>
              <a:xfrm>
                <a:off x="2048934" y="922440"/>
                <a:ext cx="14190132" cy="8442119"/>
              </a:xfrm>
              <a:prstGeom prst="rect">
                <a:avLst/>
              </a:prstGeom>
              <a:blipFill>
                <a:blip r:embed="rId5"/>
                <a:stretch>
                  <a:fillRect l="-1521" b="-2102"/>
                </a:stretch>
              </a:blipFill>
            </p:spPr>
            <p:txBody>
              <a:bodyPr/>
              <a:lstStyle/>
              <a:p>
                <a:r>
                  <a:rPr lang="en-VN">
                    <a:noFill/>
                  </a:rPr>
                  <a:t> </a:t>
                </a:r>
              </a:p>
            </p:txBody>
          </p:sp>
        </mc:Fallback>
      </mc:AlternateContent>
    </p:spTree>
    <p:extLst>
      <p:ext uri="{BB962C8B-B14F-4D97-AF65-F5344CB8AC3E}">
        <p14:creationId xmlns:p14="http://schemas.microsoft.com/office/powerpoint/2010/main" val="256166568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barn(inVertical)">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barn(inVertical)">
                                      <p:cBhvr>
                                        <p:cTn id="21" dur="500"/>
                                        <p:tgtEl>
                                          <p:spTgt spid="9">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barn(inVertical)">
                                      <p:cBhvr>
                                        <p:cTn id="24" dur="500"/>
                                        <p:tgtEl>
                                          <p:spTgt spid="9">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arn(inVertical)">
                                      <p:cBhvr>
                                        <p:cTn id="27" dur="500"/>
                                        <p:tgtEl>
                                          <p:spTgt spid="9">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barn(inVertical)">
                                      <p:cBhvr>
                                        <p:cTn id="3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34B7467-A596-35B4-2F27-4450E7769EA9}"/>
                  </a:ext>
                </a:extLst>
              </p:cNvPr>
              <p:cNvSpPr txBox="1"/>
              <p:nvPr/>
            </p:nvSpPr>
            <p:spPr>
              <a:xfrm>
                <a:off x="2048934" y="1107058"/>
                <a:ext cx="14190132" cy="7364901"/>
              </a:xfrm>
              <a:prstGeom prst="rect">
                <a:avLst/>
              </a:prstGeom>
              <a:noFill/>
            </p:spPr>
            <p:txBody>
              <a:bodyPr wrap="square">
                <a:spAutoFit/>
              </a:bodyPr>
              <a:lstStyle/>
              <a:p>
                <a:pPr algn="ctr">
                  <a:lnSpc>
                    <a:spcPct val="150000"/>
                  </a:lnSpc>
                  <a:spcBef>
                    <a:spcPts val="600"/>
                  </a:spcBef>
                  <a:spcAft>
                    <a:spcPts val="600"/>
                  </a:spcAft>
                </a:pP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2.17: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 3x + 2 &gt; 2x + 3						b) 5x + 4 &lt; -3x - 2</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+2&gt;2</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&gt;3−2</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&gt;1</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034B7467-A596-35B4-2F27-4450E7769EA9}"/>
                  </a:ext>
                </a:extLst>
              </p:cNvPr>
              <p:cNvSpPr txBox="1">
                <a:spLocks noRot="1" noChangeAspect="1" noMove="1" noResize="1" noEditPoints="1" noAdjustHandles="1" noChangeArrowheads="1" noChangeShapeType="1" noTextEdit="1"/>
              </p:cNvSpPr>
              <p:nvPr/>
            </p:nvSpPr>
            <p:spPr>
              <a:xfrm>
                <a:off x="2048934" y="1107058"/>
                <a:ext cx="14190132" cy="7364901"/>
              </a:xfrm>
              <a:prstGeom prst="rect">
                <a:avLst/>
              </a:prstGeom>
              <a:blipFill>
                <a:blip r:embed="rId5"/>
                <a:stretch>
                  <a:fillRect l="-1521" b="-2582"/>
                </a:stretch>
              </a:blipFill>
            </p:spPr>
            <p:txBody>
              <a:bodyPr/>
              <a:lstStyle/>
              <a:p>
                <a:r>
                  <a:rPr lang="en-VN">
                    <a:noFill/>
                  </a:rPr>
                  <a:t> </a:t>
                </a:r>
              </a:p>
            </p:txBody>
          </p:sp>
        </mc:Fallback>
      </mc:AlternateContent>
    </p:spTree>
    <p:extLst>
      <p:ext uri="{BB962C8B-B14F-4D97-AF65-F5344CB8AC3E}">
        <p14:creationId xmlns:p14="http://schemas.microsoft.com/office/powerpoint/2010/main" val="33688498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barn(inVertical)">
                                      <p:cBhvr>
                                        <p:cTn id="21" dur="500"/>
                                        <p:tgtEl>
                                          <p:spTgt spid="9">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barn(inVertical)">
                                      <p:cBhvr>
                                        <p:cTn id="24" dur="500"/>
                                        <p:tgtEl>
                                          <p:spTgt spid="9">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arn(inVertical)">
                                      <p:cBhvr>
                                        <p:cTn id="27" dur="500"/>
                                        <p:tgtEl>
                                          <p:spTgt spid="9">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barn(inVertical)">
                                      <p:cBhvr>
                                        <p:cTn id="3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34B7467-A596-35B4-2F27-4450E7769EA9}"/>
                  </a:ext>
                </a:extLst>
              </p:cNvPr>
              <p:cNvSpPr txBox="1"/>
              <p:nvPr/>
            </p:nvSpPr>
            <p:spPr>
              <a:xfrm>
                <a:off x="2048934" y="1257551"/>
                <a:ext cx="14190132" cy="7057766"/>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+4&lt;−3</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&lt;−2−4</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&lt;−6</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034B7467-A596-35B4-2F27-4450E7769EA9}"/>
                  </a:ext>
                </a:extLst>
              </p:cNvPr>
              <p:cNvSpPr txBox="1">
                <a:spLocks noRot="1" noChangeAspect="1" noMove="1" noResize="1" noEditPoints="1" noAdjustHandles="1" noChangeArrowheads="1" noChangeShapeType="1" noTextEdit="1"/>
              </p:cNvSpPr>
              <p:nvPr/>
            </p:nvSpPr>
            <p:spPr>
              <a:xfrm>
                <a:off x="2048934" y="1257551"/>
                <a:ext cx="14190132" cy="7057766"/>
              </a:xfrm>
              <a:prstGeom prst="rect">
                <a:avLst/>
              </a:prstGeom>
              <a:blipFill>
                <a:blip r:embed="rId5"/>
                <a:stretch>
                  <a:fillRect l="-1521" b="-898"/>
                </a:stretch>
              </a:blipFill>
            </p:spPr>
            <p:txBody>
              <a:bodyPr/>
              <a:lstStyle/>
              <a:p>
                <a:r>
                  <a:rPr lang="en-VN">
                    <a:noFill/>
                  </a:rPr>
                  <a:t> </a:t>
                </a:r>
              </a:p>
            </p:txBody>
          </p:sp>
        </mc:Fallback>
      </mc:AlternateContent>
    </p:spTree>
    <p:extLst>
      <p:ext uri="{BB962C8B-B14F-4D97-AF65-F5344CB8AC3E}">
        <p14:creationId xmlns:p14="http://schemas.microsoft.com/office/powerpoint/2010/main" val="2789896396"/>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barn(inVertical)">
                                      <p:cBhvr>
                                        <p:cTn id="10" dur="500"/>
                                        <p:tgtEl>
                                          <p:spTgt spid="9">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barn(inVertical)">
                                      <p:cBhvr>
                                        <p:cTn id="13" dur="500"/>
                                        <p:tgtEl>
                                          <p:spTgt spid="9">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barn(inVertical)">
                                      <p:cBhvr>
                                        <p:cTn id="16" dur="500"/>
                                        <p:tgtEl>
                                          <p:spTgt spid="9">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barn(inVertical)">
                                      <p:cBhvr>
                                        <p:cTn id="1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Freeform 8"/>
          <p:cNvSpPr/>
          <p:nvPr/>
        </p:nvSpPr>
        <p:spPr>
          <a:xfrm>
            <a:off x="10740030" y="1933584"/>
            <a:ext cx="5591090" cy="6419832"/>
          </a:xfrm>
          <a:custGeom>
            <a:avLst/>
            <a:gdLst/>
            <a:ahLst/>
            <a:cxnLst/>
            <a:rect l="l" t="t" r="r" b="b"/>
            <a:pathLst>
              <a:path w="5591090" h="6419832">
                <a:moveTo>
                  <a:pt x="0" y="0"/>
                </a:moveTo>
                <a:lnTo>
                  <a:pt x="5591090" y="0"/>
                </a:lnTo>
                <a:lnTo>
                  <a:pt x="5591090" y="6419832"/>
                </a:lnTo>
                <a:lnTo>
                  <a:pt x="0" y="64198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402807" y="0"/>
            <a:ext cx="6714921" cy="2729164"/>
          </a:xfrm>
          <a:custGeom>
            <a:avLst/>
            <a:gdLst/>
            <a:ahLst/>
            <a:cxnLst/>
            <a:rect l="l" t="t" r="r" b="b"/>
            <a:pathLst>
              <a:path w="6714921" h="2729164">
                <a:moveTo>
                  <a:pt x="0" y="0"/>
                </a:moveTo>
                <a:lnTo>
                  <a:pt x="6714922" y="0"/>
                </a:lnTo>
                <a:lnTo>
                  <a:pt x="6714922" y="2729164"/>
                </a:lnTo>
                <a:lnTo>
                  <a:pt x="0" y="2729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flipH="1">
            <a:off x="13803872" y="7972092"/>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312928" flipH="1">
            <a:off x="9237607" y="1434695"/>
            <a:ext cx="1611761" cy="1517986"/>
          </a:xfrm>
          <a:custGeom>
            <a:avLst/>
            <a:gdLst/>
            <a:ahLst/>
            <a:cxnLst/>
            <a:rect l="l" t="t" r="r" b="b"/>
            <a:pathLst>
              <a:path w="1611761" h="1517986">
                <a:moveTo>
                  <a:pt x="1611761" y="0"/>
                </a:moveTo>
                <a:lnTo>
                  <a:pt x="0" y="0"/>
                </a:lnTo>
                <a:lnTo>
                  <a:pt x="0" y="1517986"/>
                </a:lnTo>
                <a:lnTo>
                  <a:pt x="1611761" y="1517986"/>
                </a:lnTo>
                <a:lnTo>
                  <a:pt x="1611761"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346237">
            <a:off x="15700727" y="1413320"/>
            <a:ext cx="1017774" cy="958558"/>
          </a:xfrm>
          <a:custGeom>
            <a:avLst/>
            <a:gdLst/>
            <a:ahLst/>
            <a:cxnLst/>
            <a:rect l="l" t="t" r="r" b="b"/>
            <a:pathLst>
              <a:path w="1017774" h="958558">
                <a:moveTo>
                  <a:pt x="0" y="0"/>
                </a:moveTo>
                <a:lnTo>
                  <a:pt x="1017773" y="0"/>
                </a:lnTo>
                <a:lnTo>
                  <a:pt x="1017773" y="958558"/>
                </a:lnTo>
                <a:lnTo>
                  <a:pt x="0" y="9585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1772215" y="4581420"/>
            <a:ext cx="8582411" cy="1015663"/>
          </a:xfrm>
          <a:prstGeom prst="rect">
            <a:avLst/>
          </a:prstGeom>
        </p:spPr>
        <p:txBody>
          <a:bodyPr lIns="0" tIns="0" rIns="0" bIns="0" rtlCol="0" anchor="t">
            <a:spAutoFit/>
          </a:bodyPr>
          <a:lstStyle/>
          <a:p>
            <a:pPr marL="0" lvl="0" indent="0" algn="ctr">
              <a:spcBef>
                <a:spcPct val="0"/>
              </a:spcBef>
            </a:pPr>
            <a:r>
              <a:rPr lang="en-US" sz="6600" b="1" u="none" dirty="0">
                <a:solidFill>
                  <a:srgbClr val="7030A0"/>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210314690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9" name="TextBox 8">
            <a:extLst>
              <a:ext uri="{FF2B5EF4-FFF2-40B4-BE49-F238E27FC236}">
                <a16:creationId xmlns:a16="http://schemas.microsoft.com/office/drawing/2014/main" id="{EB884F41-7DD5-B7AD-9C32-969CE1E6585F}"/>
              </a:ext>
            </a:extLst>
          </p:cNvPr>
          <p:cNvSpPr txBox="1"/>
          <p:nvPr/>
        </p:nvSpPr>
        <p:spPr>
          <a:xfrm>
            <a:off x="1645321" y="1412646"/>
            <a:ext cx="14190132" cy="3671583"/>
          </a:xfrm>
          <a:prstGeom prst="rect">
            <a:avLst/>
          </a:prstGeom>
          <a:noFill/>
        </p:spPr>
        <p:txBody>
          <a:bodyPr wrap="square">
            <a:spAutoFit/>
          </a:bodyPr>
          <a:lstStyle/>
          <a:p>
            <a:pPr algn="just">
              <a:lnSpc>
                <a:spcPct val="150000"/>
              </a:lnSpc>
              <a:spcBef>
                <a:spcPts val="600"/>
              </a:spcBef>
              <a:spcAft>
                <a:spcPts val="600"/>
              </a:spcAft>
            </a:pP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2.18 :</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áp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gửi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0,4%.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muốn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3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gửi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bao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18">
            <a:extLst>
              <a:ext uri="{FF2B5EF4-FFF2-40B4-BE49-F238E27FC236}">
                <a16:creationId xmlns:a16="http://schemas.microsoft.com/office/drawing/2014/main" id="{FDD58856-F7CF-A32D-4F72-B971EAEE5C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0800" y="5745822"/>
            <a:ext cx="5014270" cy="3390900"/>
          </a:xfrm>
          <a:prstGeom prst="rect">
            <a:avLst/>
          </a:prstGeom>
        </p:spPr>
      </p:pic>
    </p:spTree>
    <p:extLst>
      <p:ext uri="{BB962C8B-B14F-4D97-AF65-F5344CB8AC3E}">
        <p14:creationId xmlns:p14="http://schemas.microsoft.com/office/powerpoint/2010/main" val="72137990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1D18C62-423E-2905-BC50-897918503640}"/>
                  </a:ext>
                </a:extLst>
              </p:cNvPr>
              <p:cNvSpPr txBox="1"/>
              <p:nvPr/>
            </p:nvSpPr>
            <p:spPr>
              <a:xfrm>
                <a:off x="2048934" y="1017057"/>
                <a:ext cx="14190132" cy="8134343"/>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gửi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=0,004</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3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0,004</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750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3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31D18C62-423E-2905-BC50-897918503640}"/>
                  </a:ext>
                </a:extLst>
              </p:cNvPr>
              <p:cNvSpPr txBox="1">
                <a:spLocks noRot="1" noChangeAspect="1" noMove="1" noResize="1" noEditPoints="1" noAdjustHandles="1" noChangeArrowheads="1" noChangeShapeType="1" noTextEdit="1"/>
              </p:cNvSpPr>
              <p:nvPr/>
            </p:nvSpPr>
            <p:spPr>
              <a:xfrm>
                <a:off x="2048934" y="1017057"/>
                <a:ext cx="14190132" cy="8134343"/>
              </a:xfrm>
              <a:prstGeom prst="rect">
                <a:avLst/>
              </a:prstGeom>
              <a:blipFill>
                <a:blip r:embed="rId5"/>
                <a:stretch>
                  <a:fillRect l="-1521" r="-1521" b="-2184"/>
                </a:stretch>
              </a:blipFill>
            </p:spPr>
            <p:txBody>
              <a:bodyPr/>
              <a:lstStyle/>
              <a:p>
                <a:r>
                  <a:rPr lang="en-VN">
                    <a:noFill/>
                  </a:rPr>
                  <a:t> </a:t>
                </a:r>
              </a:p>
            </p:txBody>
          </p:sp>
        </mc:Fallback>
      </mc:AlternateContent>
    </p:spTree>
    <p:extLst>
      <p:ext uri="{BB962C8B-B14F-4D97-AF65-F5344CB8AC3E}">
        <p14:creationId xmlns:p14="http://schemas.microsoft.com/office/powerpoint/2010/main" val="407575457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barn(inVertical)">
                                      <p:cBhvr>
                                        <p:cTn id="10" dur="500"/>
                                        <p:tgtEl>
                                          <p:spTgt spid="9">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barn(inVertical)">
                                      <p:cBhvr>
                                        <p:cTn id="13" dur="500"/>
                                        <p:tgtEl>
                                          <p:spTgt spid="9">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barn(inVertical)">
                                      <p:cBhvr>
                                        <p:cTn id="16" dur="500"/>
                                        <p:tgtEl>
                                          <p:spTgt spid="9">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barn(inVertical)">
                                      <p:cBhvr>
                                        <p:cTn id="19" dur="500"/>
                                        <p:tgtEl>
                                          <p:spTgt spid="9">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barn(inVertical)">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TextBox 7">
            <a:extLst>
              <a:ext uri="{FF2B5EF4-FFF2-40B4-BE49-F238E27FC236}">
                <a16:creationId xmlns:a16="http://schemas.microsoft.com/office/drawing/2014/main" id="{2A181065-E2BB-ECF3-4CD6-E1FC386129EC}"/>
              </a:ext>
            </a:extLst>
          </p:cNvPr>
          <p:cNvSpPr txBox="1"/>
          <p:nvPr/>
        </p:nvSpPr>
        <p:spPr>
          <a:xfrm>
            <a:off x="942975" y="751950"/>
            <a:ext cx="16402050" cy="2748253"/>
          </a:xfrm>
          <a:prstGeom prst="rect">
            <a:avLst/>
          </a:prstGeom>
          <a:noFill/>
        </p:spPr>
        <p:txBody>
          <a:bodyPr wrap="square">
            <a:spAutoFit/>
          </a:bodyPr>
          <a:lstStyle/>
          <a:p>
            <a:pPr algn="just">
              <a:lnSpc>
                <a:spcPct val="150000"/>
              </a:lnSpc>
              <a:spcBef>
                <a:spcPts val="600"/>
              </a:spcBef>
              <a:spcAft>
                <a:spcPts val="600"/>
              </a:spcAft>
            </a:pP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2.19 :</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taxi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cửa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kilômét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kilômét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20EB3DE-7C87-C472-563A-A6A3DD62D145}"/>
                  </a:ext>
                </a:extLst>
              </p:cNvPr>
              <p:cNvSpPr txBox="1"/>
              <p:nvPr/>
            </p:nvSpPr>
            <p:spPr>
              <a:xfrm>
                <a:off x="1322723" y="3500203"/>
                <a:ext cx="15642554" cy="5979907"/>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(km)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km là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cửa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taxi là 15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km là :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15+12</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D20EB3DE-7C87-C472-563A-A6A3DD62D145}"/>
                  </a:ext>
                </a:extLst>
              </p:cNvPr>
              <p:cNvSpPr txBox="1">
                <a:spLocks noRot="1" noChangeAspect="1" noMove="1" noResize="1" noEditPoints="1" noAdjustHandles="1" noChangeArrowheads="1" noChangeShapeType="1" noTextEdit="1"/>
              </p:cNvSpPr>
              <p:nvPr/>
            </p:nvSpPr>
            <p:spPr>
              <a:xfrm>
                <a:off x="1322723" y="3500203"/>
                <a:ext cx="15642554" cy="5979907"/>
              </a:xfrm>
              <a:prstGeom prst="rect">
                <a:avLst/>
              </a:prstGeom>
              <a:blipFill>
                <a:blip r:embed="rId5"/>
                <a:stretch>
                  <a:fillRect l="-1461" r="-1380" b="-3390"/>
                </a:stretch>
              </a:blipFill>
            </p:spPr>
            <p:txBody>
              <a:bodyPr/>
              <a:lstStyle/>
              <a:p>
                <a:r>
                  <a:rPr lang="en-VN">
                    <a:noFill/>
                  </a:rPr>
                  <a:t> </a:t>
                </a:r>
              </a:p>
            </p:txBody>
          </p:sp>
        </mc:Fallback>
      </mc:AlternateContent>
    </p:spTree>
    <p:extLst>
      <p:ext uri="{BB962C8B-B14F-4D97-AF65-F5344CB8AC3E}">
        <p14:creationId xmlns:p14="http://schemas.microsoft.com/office/powerpoint/2010/main" val="104013612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500"/>
                                        <p:tgtEl>
                                          <p:spTgt spid="9">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arn(inVertical)">
                                      <p:cBhvr>
                                        <p:cTn id="21" dur="500"/>
                                        <p:tgtEl>
                                          <p:spTgt spid="9">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barn(inVertical)">
                                      <p:cBhvr>
                                        <p:cTn id="2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FDCFFB-A2F9-B12A-9243-8B05B98848F9}"/>
                  </a:ext>
                </a:extLst>
              </p:cNvPr>
              <p:cNvSpPr txBox="1"/>
              <p:nvPr/>
            </p:nvSpPr>
            <p:spPr>
              <a:xfrm>
                <a:off x="1322723" y="876300"/>
                <a:ext cx="15642554" cy="7804381"/>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15+12</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185</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đơn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15km.</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6DFDCFFB-A2F9-B12A-9243-8B05B98848F9}"/>
                  </a:ext>
                </a:extLst>
              </p:cNvPr>
              <p:cNvSpPr txBox="1">
                <a:spLocks noRot="1" noChangeAspect="1" noMove="1" noResize="1" noEditPoints="1" noAdjustHandles="1" noChangeArrowheads="1" noChangeShapeType="1" noTextEdit="1"/>
              </p:cNvSpPr>
              <p:nvPr/>
            </p:nvSpPr>
            <p:spPr>
              <a:xfrm>
                <a:off x="1322723" y="876300"/>
                <a:ext cx="15642554" cy="7804381"/>
              </a:xfrm>
              <a:prstGeom prst="rect">
                <a:avLst/>
              </a:prstGeom>
              <a:blipFill>
                <a:blip r:embed="rId5"/>
                <a:stretch>
                  <a:fillRect l="-1461" r="-1380" b="-2276"/>
                </a:stretch>
              </a:blipFill>
            </p:spPr>
            <p:txBody>
              <a:bodyPr/>
              <a:lstStyle/>
              <a:p>
                <a:r>
                  <a:rPr lang="en-VN">
                    <a:noFill/>
                  </a:rPr>
                  <a:t> </a:t>
                </a:r>
              </a:p>
            </p:txBody>
          </p:sp>
        </mc:Fallback>
      </mc:AlternateContent>
    </p:spTree>
    <p:extLst>
      <p:ext uri="{BB962C8B-B14F-4D97-AF65-F5344CB8AC3E}">
        <p14:creationId xmlns:p14="http://schemas.microsoft.com/office/powerpoint/2010/main" val="1235863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TextBox 7">
            <a:extLst>
              <a:ext uri="{FF2B5EF4-FFF2-40B4-BE49-F238E27FC236}">
                <a16:creationId xmlns:a16="http://schemas.microsoft.com/office/drawing/2014/main" id="{C847AA2A-2D39-C61B-83DB-8B0ABA44C74D}"/>
              </a:ext>
            </a:extLst>
          </p:cNvPr>
          <p:cNvSpPr txBox="1"/>
          <p:nvPr/>
        </p:nvSpPr>
        <p:spPr>
          <a:xfrm>
            <a:off x="1194134" y="1045629"/>
            <a:ext cx="15899729" cy="4594912"/>
          </a:xfrm>
          <a:prstGeom prst="rect">
            <a:avLst/>
          </a:prstGeom>
          <a:noFill/>
        </p:spPr>
        <p:txBody>
          <a:bodyPr wrap="square">
            <a:spAutoFit/>
          </a:bodyPr>
          <a:lstStyle/>
          <a:p>
            <a:pPr algn="just">
              <a:lnSpc>
                <a:spcPct val="150000"/>
              </a:lnSpc>
              <a:spcBef>
                <a:spcPts val="600"/>
              </a:spcBef>
              <a:spcAft>
                <a:spcPts val="600"/>
              </a:spcAft>
            </a:pPr>
            <a:r>
              <a:rPr lang="fr-FR"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2.20 :</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180 ml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nặng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 kg. Theo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khuyến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tức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5,25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bao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sữa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nặng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65 kg?</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70DE38-A792-1ED9-0372-D4E964DF6584}"/>
                  </a:ext>
                </a:extLst>
              </p:cNvPr>
              <p:cNvSpPr txBox="1"/>
              <p:nvPr/>
            </p:nvSpPr>
            <p:spPr>
              <a:xfrm>
                <a:off x="2048933" y="5699812"/>
                <a:ext cx="14190132" cy="3056029"/>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5,25 </m:t>
                    </m:r>
                  </m:oMath>
                </a14:m>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5 250kg.</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e>
                      <m:sup>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1770DE38-A792-1ED9-0372-D4E964DF6584}"/>
                  </a:ext>
                </a:extLst>
              </p:cNvPr>
              <p:cNvSpPr txBox="1">
                <a:spLocks noRot="1" noChangeAspect="1" noMove="1" noResize="1" noEditPoints="1" noAdjustHandles="1" noChangeArrowheads="1" noChangeShapeType="1" noTextEdit="1"/>
              </p:cNvSpPr>
              <p:nvPr/>
            </p:nvSpPr>
            <p:spPr>
              <a:xfrm>
                <a:off x="2048933" y="5699812"/>
                <a:ext cx="14190132" cy="3056029"/>
              </a:xfrm>
              <a:prstGeom prst="rect">
                <a:avLst/>
              </a:prstGeom>
              <a:blipFill>
                <a:blip r:embed="rId5"/>
                <a:stretch>
                  <a:fillRect l="-1521" b="-7438"/>
                </a:stretch>
              </a:blipFill>
            </p:spPr>
            <p:txBody>
              <a:bodyPr/>
              <a:lstStyle/>
              <a:p>
                <a:r>
                  <a:rPr lang="en-VN">
                    <a:noFill/>
                  </a:rPr>
                  <a:t> </a:t>
                </a:r>
              </a:p>
            </p:txBody>
          </p:sp>
        </mc:Fallback>
      </mc:AlternateContent>
    </p:spTree>
    <p:extLst>
      <p:ext uri="{BB962C8B-B14F-4D97-AF65-F5344CB8AC3E}">
        <p14:creationId xmlns:p14="http://schemas.microsoft.com/office/powerpoint/2010/main" val="1872020466"/>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barn(inVertical)">
                                      <p:cBhvr>
                                        <p:cTn id="2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529158"/>
            <a:ext cx="16802100" cy="9110142"/>
            <a:chOff x="0" y="-28575"/>
            <a:chExt cx="4274726" cy="2196042"/>
          </a:xfrm>
        </p:grpSpPr>
        <p:sp>
          <p:nvSpPr>
            <p:cNvPr id="6" name="Freeform 6"/>
            <p:cNvSpPr/>
            <p:nvPr/>
          </p:nvSpPr>
          <p:spPr>
            <a:xfrm>
              <a:off x="312608" y="257157"/>
              <a:ext cx="3649511" cy="165315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6"/>
            </a:lnRef>
            <a:fillRef idx="1">
              <a:schemeClr val="lt1"/>
            </a:fillRef>
            <a:effectRef idx="0">
              <a:schemeClr val="accent6"/>
            </a:effectRef>
            <a:fontRef idx="minor">
              <a:schemeClr val="dk1"/>
            </a:fontRef>
          </p:style>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16" name="TextBox 15">
            <a:extLst>
              <a:ext uri="{FF2B5EF4-FFF2-40B4-BE49-F238E27FC236}">
                <a16:creationId xmlns:a16="http://schemas.microsoft.com/office/drawing/2014/main" id="{A21333B5-E856-08EA-D0A4-F9572D06232E}"/>
              </a:ext>
            </a:extLst>
          </p:cNvPr>
          <p:cNvSpPr txBox="1"/>
          <p:nvPr/>
        </p:nvSpPr>
        <p:spPr>
          <a:xfrm>
            <a:off x="3433070" y="4220941"/>
            <a:ext cx="11421859" cy="2951129"/>
          </a:xfrm>
          <a:prstGeom prst="rect">
            <a:avLst/>
          </a:prstGeom>
          <a:noFill/>
        </p:spPr>
        <p:txBody>
          <a:bodyPr wrap="square">
            <a:spAutoFit/>
          </a:bodyPr>
          <a:lstStyle/>
          <a:p>
            <a:pPr algn="ctr">
              <a:lnSpc>
                <a:spcPct val="150000"/>
              </a:lnSpc>
            </a:pPr>
            <a:r>
              <a:rPr lang="en-VN" sz="6600" b="1" dirty="0">
                <a:solidFill>
                  <a:srgbClr val="7030A0"/>
                </a:solidFill>
                <a:latin typeface="Arial" panose="020B0604020202020204" pitchFamily="34" charset="0"/>
                <a:cs typeface="Arial" panose="020B0604020202020204" pitchFamily="34" charset="0"/>
              </a:rPr>
              <a:t>Khái niệm bất phương trình bậc nhất một ẩn</a:t>
            </a:r>
          </a:p>
        </p:txBody>
      </p:sp>
      <p:sp>
        <p:nvSpPr>
          <p:cNvPr id="17" name="7-Point Star 16">
            <a:extLst>
              <a:ext uri="{FF2B5EF4-FFF2-40B4-BE49-F238E27FC236}">
                <a16:creationId xmlns:a16="http://schemas.microsoft.com/office/drawing/2014/main" id="{71056AAD-C390-9389-B0EB-64AD457149BB}"/>
              </a:ext>
            </a:extLst>
          </p:cNvPr>
          <p:cNvSpPr/>
          <p:nvPr/>
        </p:nvSpPr>
        <p:spPr>
          <a:xfrm>
            <a:off x="8231537" y="2198571"/>
            <a:ext cx="1824924" cy="1682046"/>
          </a:xfrm>
          <a:prstGeom prst="star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6600" b="1" dirty="0">
                <a:solidFill>
                  <a:schemeClr val="bg1"/>
                </a:solidFill>
                <a:latin typeface="Arial" panose="020B0604020202020204" pitchFamily="34" charset="0"/>
                <a:cs typeface="Arial" panose="020B0604020202020204" pitchFamily="34" charset="0"/>
              </a:rPr>
              <a:t>1</a:t>
            </a:r>
          </a:p>
        </p:txBody>
      </p:sp>
      <p:sp>
        <p:nvSpPr>
          <p:cNvPr id="18" name="Freeform 20">
            <a:extLst>
              <a:ext uri="{FF2B5EF4-FFF2-40B4-BE49-F238E27FC236}">
                <a16:creationId xmlns:a16="http://schemas.microsoft.com/office/drawing/2014/main" id="{1842CE70-3A67-B9C7-72F9-9510FEC401F1}"/>
              </a:ext>
            </a:extLst>
          </p:cNvPr>
          <p:cNvSpPr/>
          <p:nvPr/>
        </p:nvSpPr>
        <p:spPr>
          <a:xfrm rot="813459" flipH="1">
            <a:off x="764935" y="712289"/>
            <a:ext cx="2413474" cy="2273054"/>
          </a:xfrm>
          <a:custGeom>
            <a:avLst/>
            <a:gdLst/>
            <a:ahLst/>
            <a:cxnLst/>
            <a:rect l="l" t="t" r="r" b="b"/>
            <a:pathLst>
              <a:path w="2413474" h="2273054">
                <a:moveTo>
                  <a:pt x="2413474" y="0"/>
                </a:moveTo>
                <a:lnTo>
                  <a:pt x="0" y="0"/>
                </a:lnTo>
                <a:lnTo>
                  <a:pt x="0" y="2273054"/>
                </a:lnTo>
                <a:lnTo>
                  <a:pt x="2413474" y="2273054"/>
                </a:lnTo>
                <a:lnTo>
                  <a:pt x="241347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21">
            <a:extLst>
              <a:ext uri="{FF2B5EF4-FFF2-40B4-BE49-F238E27FC236}">
                <a16:creationId xmlns:a16="http://schemas.microsoft.com/office/drawing/2014/main" id="{5557F5B6-DF81-685E-4BCC-5D932DA21D9C}"/>
              </a:ext>
            </a:extLst>
          </p:cNvPr>
          <p:cNvSpPr/>
          <p:nvPr/>
        </p:nvSpPr>
        <p:spPr>
          <a:xfrm rot="-843573">
            <a:off x="14559369" y="7216889"/>
            <a:ext cx="2413474" cy="2273054"/>
          </a:xfrm>
          <a:custGeom>
            <a:avLst/>
            <a:gdLst/>
            <a:ahLst/>
            <a:cxnLst/>
            <a:rect l="l" t="t" r="r" b="b"/>
            <a:pathLst>
              <a:path w="2413474" h="2273054">
                <a:moveTo>
                  <a:pt x="0" y="0"/>
                </a:moveTo>
                <a:lnTo>
                  <a:pt x="2413474" y="0"/>
                </a:lnTo>
                <a:lnTo>
                  <a:pt x="2413474" y="2273054"/>
                </a:lnTo>
                <a:lnTo>
                  <a:pt x="0" y="2273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19">
            <a:extLst>
              <a:ext uri="{FF2B5EF4-FFF2-40B4-BE49-F238E27FC236}">
                <a16:creationId xmlns:a16="http://schemas.microsoft.com/office/drawing/2014/main" id="{F2839602-A75D-70E2-CFB5-3CDEFA5852FD}"/>
              </a:ext>
            </a:extLst>
          </p:cNvPr>
          <p:cNvSpPr/>
          <p:nvPr/>
        </p:nvSpPr>
        <p:spPr>
          <a:xfrm rot="-1258799" flipH="1">
            <a:off x="2327181" y="7124894"/>
            <a:ext cx="1328541" cy="1251244"/>
          </a:xfrm>
          <a:custGeom>
            <a:avLst/>
            <a:gdLst/>
            <a:ahLst/>
            <a:cxnLst/>
            <a:rect l="l" t="t" r="r" b="b"/>
            <a:pathLst>
              <a:path w="1328541" h="1251244">
                <a:moveTo>
                  <a:pt x="1328541" y="0"/>
                </a:moveTo>
                <a:lnTo>
                  <a:pt x="0" y="0"/>
                </a:lnTo>
                <a:lnTo>
                  <a:pt x="0" y="1251244"/>
                </a:lnTo>
                <a:lnTo>
                  <a:pt x="1328541" y="1251244"/>
                </a:lnTo>
                <a:lnTo>
                  <a:pt x="1328541"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64341286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DBFB1E-8BA0-9B61-32DE-8DCF471FC37D}"/>
                  </a:ext>
                </a:extLst>
              </p:cNvPr>
              <p:cNvSpPr txBox="1"/>
              <p:nvPr/>
            </p:nvSpPr>
            <p:spPr>
              <a:xfrm>
                <a:off x="1311178" y="1055529"/>
                <a:ext cx="15665644" cy="8057399"/>
              </a:xfrm>
              <a:prstGeom prst="rect">
                <a:avLst/>
              </a:prstGeom>
              <a:noFill/>
            </p:spPr>
            <p:txBody>
              <a:bodyPr wrap="square">
                <a:spAutoFit/>
              </a:bodyPr>
              <a:lstStyle/>
              <a:p>
                <a:pPr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(kg).</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xế</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65+10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(kg).</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5 250kg,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+65≤5 250</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≤5185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≤518,5</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sữa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tải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518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A6DBFB1E-8BA0-9B61-32DE-8DCF471FC37D}"/>
                  </a:ext>
                </a:extLst>
              </p:cNvPr>
              <p:cNvSpPr txBox="1">
                <a:spLocks noRot="1" noChangeAspect="1" noMove="1" noResize="1" noEditPoints="1" noAdjustHandles="1" noChangeArrowheads="1" noChangeShapeType="1" noTextEdit="1"/>
              </p:cNvSpPr>
              <p:nvPr/>
            </p:nvSpPr>
            <p:spPr>
              <a:xfrm>
                <a:off x="1311178" y="1055529"/>
                <a:ext cx="15665644" cy="8057399"/>
              </a:xfrm>
              <a:prstGeom prst="rect">
                <a:avLst/>
              </a:prstGeom>
              <a:blipFill>
                <a:blip r:embed="rId5"/>
                <a:stretch>
                  <a:fillRect l="-1378" r="-1378" b="-2205"/>
                </a:stretch>
              </a:blipFill>
            </p:spPr>
            <p:txBody>
              <a:bodyPr/>
              <a:lstStyle/>
              <a:p>
                <a:r>
                  <a:rPr lang="en-VN">
                    <a:noFill/>
                  </a:rPr>
                  <a:t> </a:t>
                </a:r>
              </a:p>
            </p:txBody>
          </p:sp>
        </mc:Fallback>
      </mc:AlternateContent>
    </p:spTree>
    <p:extLst>
      <p:ext uri="{BB962C8B-B14F-4D97-AF65-F5344CB8AC3E}">
        <p14:creationId xmlns:p14="http://schemas.microsoft.com/office/powerpoint/2010/main" val="1088931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10034853" flipV="1">
            <a:off x="2999798" y="-5257114"/>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034853" flipV="1">
            <a:off x="9934546" y="6486057"/>
            <a:ext cx="9386333" cy="8211630"/>
          </a:xfrm>
          <a:custGeom>
            <a:avLst/>
            <a:gdLst/>
            <a:ahLst/>
            <a:cxnLst/>
            <a:rect l="l" t="t" r="r" b="b"/>
            <a:pathLst>
              <a:path w="9386333" h="8211630">
                <a:moveTo>
                  <a:pt x="0" y="8211630"/>
                </a:moveTo>
                <a:lnTo>
                  <a:pt x="9386334" y="8211630"/>
                </a:lnTo>
                <a:lnTo>
                  <a:pt x="9386334"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Freeform 8"/>
          <p:cNvSpPr/>
          <p:nvPr/>
        </p:nvSpPr>
        <p:spPr>
          <a:xfrm flipH="1">
            <a:off x="-155074" y="8128535"/>
            <a:ext cx="6034949" cy="2452801"/>
          </a:xfrm>
          <a:custGeom>
            <a:avLst/>
            <a:gdLst/>
            <a:ahLst/>
            <a:cxnLst/>
            <a:rect l="l" t="t" r="r" b="b"/>
            <a:pathLst>
              <a:path w="6034949" h="2452801">
                <a:moveTo>
                  <a:pt x="6034949" y="0"/>
                </a:moveTo>
                <a:lnTo>
                  <a:pt x="0" y="0"/>
                </a:lnTo>
                <a:lnTo>
                  <a:pt x="0" y="2452800"/>
                </a:lnTo>
                <a:lnTo>
                  <a:pt x="6034949" y="2452800"/>
                </a:lnTo>
                <a:lnTo>
                  <a:pt x="603494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3565714" y="-505447"/>
            <a:ext cx="7893306" cy="3208098"/>
          </a:xfrm>
          <a:custGeom>
            <a:avLst/>
            <a:gdLst/>
            <a:ahLst/>
            <a:cxnLst/>
            <a:rect l="l" t="t" r="r" b="b"/>
            <a:pathLst>
              <a:path w="7893306" h="3208098">
                <a:moveTo>
                  <a:pt x="7893306" y="0"/>
                </a:moveTo>
                <a:lnTo>
                  <a:pt x="0" y="0"/>
                </a:lnTo>
                <a:lnTo>
                  <a:pt x="0" y="3208098"/>
                </a:lnTo>
                <a:lnTo>
                  <a:pt x="7893306" y="3208098"/>
                </a:lnTo>
                <a:lnTo>
                  <a:pt x="789330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3524964" y="-378698"/>
            <a:ext cx="7269590" cy="2954600"/>
          </a:xfrm>
          <a:custGeom>
            <a:avLst/>
            <a:gdLst/>
            <a:ahLst/>
            <a:cxnLst/>
            <a:rect l="l" t="t" r="r" b="b"/>
            <a:pathLst>
              <a:path w="7269590" h="2954600">
                <a:moveTo>
                  <a:pt x="0" y="0"/>
                </a:moveTo>
                <a:lnTo>
                  <a:pt x="7269590" y="0"/>
                </a:lnTo>
                <a:lnTo>
                  <a:pt x="7269590" y="2954600"/>
                </a:lnTo>
                <a:lnTo>
                  <a:pt x="0" y="2954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4417742" y="1810627"/>
            <a:ext cx="9452512" cy="1015663"/>
          </a:xfrm>
          <a:prstGeom prst="rect">
            <a:avLst/>
          </a:prstGeom>
        </p:spPr>
        <p:txBody>
          <a:bodyPr wrap="square" lIns="0" tIns="0" rIns="0" bIns="0" rtlCol="0" anchor="t">
            <a:spAutoFit/>
          </a:bodyPr>
          <a:lstStyle/>
          <a:p>
            <a:pPr marL="0" lvl="0" indent="0" algn="ctr">
              <a:spcBef>
                <a:spcPct val="0"/>
              </a:spcBef>
            </a:pPr>
            <a:r>
              <a:rPr lang="en-US" sz="6600" b="1" dirty="0">
                <a:solidFill>
                  <a:srgbClr val="7030A0"/>
                </a:solidFill>
                <a:latin typeface="Arial" panose="020B0604020202020204" pitchFamily="34" charset="0"/>
                <a:cs typeface="Arial" panose="020B0604020202020204" pitchFamily="34" charset="0"/>
              </a:rPr>
              <a:t>HƯỚNG DẪN VỀ NHÀ</a:t>
            </a:r>
          </a:p>
        </p:txBody>
      </p:sp>
      <p:sp>
        <p:nvSpPr>
          <p:cNvPr id="18" name="Freeform 18"/>
          <p:cNvSpPr/>
          <p:nvPr/>
        </p:nvSpPr>
        <p:spPr>
          <a:xfrm rot="-1160400" flipH="1">
            <a:off x="194609" y="4313750"/>
            <a:ext cx="1523509" cy="1434868"/>
          </a:xfrm>
          <a:custGeom>
            <a:avLst/>
            <a:gdLst/>
            <a:ahLst/>
            <a:cxnLst/>
            <a:rect l="l" t="t" r="r" b="b"/>
            <a:pathLst>
              <a:path w="1523509" h="1434868">
                <a:moveTo>
                  <a:pt x="1523508" y="0"/>
                </a:moveTo>
                <a:lnTo>
                  <a:pt x="0" y="0"/>
                </a:lnTo>
                <a:lnTo>
                  <a:pt x="0" y="1434868"/>
                </a:lnTo>
                <a:lnTo>
                  <a:pt x="1523508" y="1434868"/>
                </a:lnTo>
                <a:lnTo>
                  <a:pt x="15235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841949">
            <a:off x="16536241" y="8349306"/>
            <a:ext cx="1247037" cy="1174482"/>
          </a:xfrm>
          <a:custGeom>
            <a:avLst/>
            <a:gdLst/>
            <a:ahLst/>
            <a:cxnLst/>
            <a:rect l="l" t="t" r="r" b="b"/>
            <a:pathLst>
              <a:path w="1247037" h="1174482">
                <a:moveTo>
                  <a:pt x="0" y="0"/>
                </a:moveTo>
                <a:lnTo>
                  <a:pt x="1247037" y="0"/>
                </a:lnTo>
                <a:lnTo>
                  <a:pt x="1247037" y="1174483"/>
                </a:lnTo>
                <a:lnTo>
                  <a:pt x="0" y="11744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0">
            <a:extLst>
              <a:ext uri="{FF2B5EF4-FFF2-40B4-BE49-F238E27FC236}">
                <a16:creationId xmlns:a16="http://schemas.microsoft.com/office/drawing/2014/main" id="{2CE36EB2-83EA-88F4-C42F-1A6A010A9360}"/>
              </a:ext>
            </a:extLst>
          </p:cNvPr>
          <p:cNvSpPr txBox="1"/>
          <p:nvPr/>
        </p:nvSpPr>
        <p:spPr>
          <a:xfrm>
            <a:off x="3498481" y="3208137"/>
            <a:ext cx="12175066" cy="4252574"/>
          </a:xfrm>
          <a:prstGeom prst="rect">
            <a:avLst/>
          </a:prstGeom>
          <a:noFill/>
        </p:spPr>
        <p:txBody>
          <a:bodyPr wrap="square">
            <a:spAutoFit/>
          </a:bodyPr>
          <a:lstStyle/>
          <a:p>
            <a:pPr marL="571500" indent="-571500" algn="just">
              <a:lnSpc>
                <a:spcPct val="200000"/>
              </a:lnSpc>
              <a:spcBef>
                <a:spcPts val="600"/>
              </a:spcBef>
              <a:spcAft>
                <a:spcPts val="600"/>
              </a:spcAft>
              <a:buFont typeface="Arial" panose="020B0604020202020204" pitchFamily="34" charset="0"/>
              <a:buChar char="•"/>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200000"/>
              </a:lnSpc>
              <a:spcBef>
                <a:spcPts val="600"/>
              </a:spcBef>
              <a:spcAft>
                <a:spcPts val="600"/>
              </a:spcAft>
              <a:buFont typeface="Arial" panose="020B0604020202020204" pitchFamily="34" charset="0"/>
              <a:buChar char="•"/>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SBT.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600"/>
              </a:spcBef>
              <a:spcAft>
                <a:spcPts val="600"/>
              </a:spcAft>
              <a:buFont typeface="Arial" panose="020B0604020202020204" pitchFamily="34" charset="0"/>
              <a:buChar char="•"/>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effectLst/>
                <a:latin typeface="Arial" panose="020B0604020202020204" pitchFamily="34" charset="0"/>
                <a:ea typeface="Calibri" panose="020F0502020204030204" pitchFamily="34" charset="0"/>
                <a:cs typeface="Arial" panose="020B0604020202020204" pitchFamily="34" charset="0"/>
              </a:rPr>
              <a:t>bài</a:t>
            </a:r>
            <a:r>
              <a:rPr lang="pt-BR" sz="4400" dirty="0">
                <a:effectLst/>
                <a:latin typeface="Arial" panose="020B0604020202020204" pitchFamily="34" charset="0"/>
                <a:ea typeface="Calibri" panose="020F0502020204030204" pitchFamily="34" charset="0"/>
                <a:cs typeface="Arial" panose="020B0604020202020204" pitchFamily="34" charset="0"/>
              </a:rPr>
              <a:t> </a:t>
            </a:r>
            <a:r>
              <a:rPr lang="pt-BR" sz="4400" dirty="0" err="1">
                <a:effectLst/>
                <a:latin typeface="Arial" panose="020B0604020202020204" pitchFamily="34" charset="0"/>
                <a:ea typeface="Calibri" panose="020F0502020204030204" pitchFamily="34" charset="0"/>
                <a:cs typeface="Arial" panose="020B0604020202020204" pitchFamily="34" charset="0"/>
              </a:rPr>
              <a:t>sau</a:t>
            </a:r>
            <a:r>
              <a:rPr lang="pt-BR" sz="4400" dirty="0">
                <a:effectLst/>
                <a:latin typeface="Arial" panose="020B0604020202020204" pitchFamily="34" charset="0"/>
                <a:ea typeface="Calibri" panose="020F0502020204030204" pitchFamily="34" charset="0"/>
                <a:cs typeface="Arial" panose="020B0604020202020204" pitchFamily="34" charset="0"/>
              </a:rPr>
              <a:t> </a:t>
            </a:r>
            <a:r>
              <a:rPr lang="pt-BR" sz="4400" b="1" dirty="0">
                <a:effectLst/>
                <a:latin typeface="Arial" panose="020B0604020202020204" pitchFamily="34" charset="0"/>
                <a:ea typeface="Calibri" panose="020F0502020204030204" pitchFamily="34" charset="0"/>
                <a:cs typeface="Arial" panose="020B0604020202020204" pitchFamily="34" charset="0"/>
              </a:rPr>
              <a:t>“</a:t>
            </a:r>
            <a:r>
              <a:rPr lang="pt-BR" sz="4400" b="1" dirty="0" err="1">
                <a:effectLst/>
                <a:latin typeface="Arial" panose="020B0604020202020204" pitchFamily="34" charset="0"/>
                <a:ea typeface="Calibri" panose="020F0502020204030204" pitchFamily="34" charset="0"/>
                <a:cs typeface="Arial" panose="020B0604020202020204" pitchFamily="34" charset="0"/>
              </a:rPr>
              <a:t>Bài</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tập</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cuối</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chương</a:t>
            </a:r>
            <a:r>
              <a:rPr lang="pt-BR" sz="4400" b="1" dirty="0">
                <a:effectLst/>
                <a:latin typeface="Arial" panose="020B0604020202020204" pitchFamily="34" charset="0"/>
                <a:ea typeface="Calibri" panose="020F0502020204030204" pitchFamily="34" charset="0"/>
                <a:cs typeface="Arial" panose="020B0604020202020204" pitchFamily="34" charset="0"/>
              </a:rPr>
              <a:t> II”.</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10034853" flipV="1">
            <a:off x="79122" y="-2537179"/>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034853" flipV="1">
            <a:off x="12360640" y="-3389269"/>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3199798" flipV="1">
            <a:off x="9804018" y="4529029"/>
            <a:ext cx="9386333" cy="8211630"/>
          </a:xfrm>
          <a:custGeom>
            <a:avLst/>
            <a:gdLst/>
            <a:ahLst/>
            <a:cxnLst/>
            <a:rect l="l" t="t" r="r" b="b"/>
            <a:pathLst>
              <a:path w="9386333" h="8211630">
                <a:moveTo>
                  <a:pt x="0" y="8211630"/>
                </a:moveTo>
                <a:lnTo>
                  <a:pt x="9386334" y="8211630"/>
                </a:lnTo>
                <a:lnTo>
                  <a:pt x="9386334"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085850" y="1028700"/>
            <a:ext cx="16116300" cy="8229600"/>
            <a:chOff x="0" y="0"/>
            <a:chExt cx="2816250" cy="2167467"/>
          </a:xfrm>
        </p:grpSpPr>
        <p:sp>
          <p:nvSpPr>
            <p:cNvPr id="7" name="Freeform 7"/>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8" name="TextBox 8"/>
            <p:cNvSpPr txBox="1"/>
            <p:nvPr/>
          </p:nvSpPr>
          <p:spPr>
            <a:xfrm>
              <a:off x="0" y="-28575"/>
              <a:ext cx="2816250" cy="2196042"/>
            </a:xfrm>
            <a:prstGeom prst="rect">
              <a:avLst/>
            </a:prstGeom>
          </p:spPr>
          <p:txBody>
            <a:bodyPr lIns="50800" tIns="50800" rIns="50800" bIns="50800" rtlCol="0" anchor="ctr"/>
            <a:lstStyle/>
            <a:p>
              <a:pPr algn="ctr">
                <a:lnSpc>
                  <a:spcPts val="2241"/>
                </a:lnSpc>
              </a:pPr>
              <a:endParaRPr/>
            </a:p>
          </p:txBody>
        </p:sp>
      </p:grpSp>
      <p:sp>
        <p:nvSpPr>
          <p:cNvPr id="12" name="TextBox 12"/>
          <p:cNvSpPr txBox="1"/>
          <p:nvPr/>
        </p:nvSpPr>
        <p:spPr>
          <a:xfrm>
            <a:off x="2941838" y="2753198"/>
            <a:ext cx="12404323" cy="4780604"/>
          </a:xfrm>
          <a:prstGeom prst="rect">
            <a:avLst/>
          </a:prstGeom>
        </p:spPr>
        <p:txBody>
          <a:bodyPr wrap="square" lIns="0" tIns="0" rIns="0" bIns="0" rtlCol="0" anchor="t">
            <a:spAutoFit/>
          </a:bodyPr>
          <a:lstStyle/>
          <a:p>
            <a:pPr algn="ctr">
              <a:lnSpc>
                <a:spcPct val="150000"/>
              </a:lnSpc>
            </a:pPr>
            <a:r>
              <a:rPr lang="en-US" sz="7200" b="1" dirty="0">
                <a:solidFill>
                  <a:srgbClr val="F9705A"/>
                </a:solidFill>
                <a:latin typeface="Arial" panose="020B0604020202020204" pitchFamily="34" charset="0"/>
                <a:cs typeface="Arial" panose="020B0604020202020204" pitchFamily="34" charset="0"/>
              </a:rPr>
              <a:t>TRÂN TRỌNG CẢM ƠN </a:t>
            </a:r>
          </a:p>
          <a:p>
            <a:pPr algn="ctr">
              <a:lnSpc>
                <a:spcPct val="150000"/>
              </a:lnSpc>
            </a:pPr>
            <a:r>
              <a:rPr lang="en-US" sz="7200" b="1" dirty="0">
                <a:solidFill>
                  <a:srgbClr val="F9705A"/>
                </a:solidFill>
                <a:latin typeface="Arial" panose="020B0604020202020204" pitchFamily="34" charset="0"/>
                <a:cs typeface="Arial" panose="020B0604020202020204" pitchFamily="34" charset="0"/>
              </a:rPr>
              <a:t>SỰ QUAN TÂM THEO DÕI </a:t>
            </a:r>
          </a:p>
          <a:p>
            <a:pPr algn="ctr">
              <a:lnSpc>
                <a:spcPct val="150000"/>
              </a:lnSpc>
            </a:pPr>
            <a:r>
              <a:rPr lang="en-US" sz="7200" b="1" dirty="0">
                <a:solidFill>
                  <a:srgbClr val="F9705A"/>
                </a:solidFill>
                <a:latin typeface="Arial" panose="020B0604020202020204" pitchFamily="34" charset="0"/>
                <a:cs typeface="Arial" panose="020B0604020202020204" pitchFamily="34" charset="0"/>
              </a:rPr>
              <a:t>CỦA CÁC EM</a:t>
            </a:r>
          </a:p>
        </p:txBody>
      </p:sp>
      <p:sp>
        <p:nvSpPr>
          <p:cNvPr id="13" name="Freeform 13"/>
          <p:cNvSpPr/>
          <p:nvPr/>
        </p:nvSpPr>
        <p:spPr>
          <a:xfrm flipH="1">
            <a:off x="-922290" y="7754130"/>
            <a:ext cx="9323464" cy="3789361"/>
          </a:xfrm>
          <a:custGeom>
            <a:avLst/>
            <a:gdLst/>
            <a:ahLst/>
            <a:cxnLst/>
            <a:rect l="l" t="t" r="r" b="b"/>
            <a:pathLst>
              <a:path w="9323464" h="3789361">
                <a:moveTo>
                  <a:pt x="9323464" y="0"/>
                </a:moveTo>
                <a:lnTo>
                  <a:pt x="0" y="0"/>
                </a:lnTo>
                <a:lnTo>
                  <a:pt x="0" y="3789361"/>
                </a:lnTo>
                <a:lnTo>
                  <a:pt x="9323464" y="3789361"/>
                </a:lnTo>
                <a:lnTo>
                  <a:pt x="932346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flipH="1">
            <a:off x="7934307" y="-309851"/>
            <a:ext cx="7271573" cy="2955405"/>
          </a:xfrm>
          <a:custGeom>
            <a:avLst/>
            <a:gdLst/>
            <a:ahLst/>
            <a:cxnLst/>
            <a:rect l="l" t="t" r="r" b="b"/>
            <a:pathLst>
              <a:path w="7271573" h="2955405">
                <a:moveTo>
                  <a:pt x="7271573" y="0"/>
                </a:moveTo>
                <a:lnTo>
                  <a:pt x="0" y="0"/>
                </a:lnTo>
                <a:lnTo>
                  <a:pt x="0" y="2955405"/>
                </a:lnTo>
                <a:lnTo>
                  <a:pt x="7271573" y="2955405"/>
                </a:lnTo>
                <a:lnTo>
                  <a:pt x="727157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flipV="1">
            <a:off x="-2602577" y="1273502"/>
            <a:ext cx="5634353" cy="2289985"/>
          </a:xfrm>
          <a:custGeom>
            <a:avLst/>
            <a:gdLst/>
            <a:ahLst/>
            <a:cxnLst/>
            <a:rect l="l" t="t" r="r" b="b"/>
            <a:pathLst>
              <a:path w="5634353" h="2289985">
                <a:moveTo>
                  <a:pt x="0" y="2289986"/>
                </a:moveTo>
                <a:lnTo>
                  <a:pt x="5634352" y="2289986"/>
                </a:lnTo>
                <a:lnTo>
                  <a:pt x="5634352" y="0"/>
                </a:lnTo>
                <a:lnTo>
                  <a:pt x="0" y="0"/>
                </a:lnTo>
                <a:lnTo>
                  <a:pt x="0" y="2289986"/>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flipV="1">
            <a:off x="16226957" y="6017227"/>
            <a:ext cx="5634353" cy="2289985"/>
          </a:xfrm>
          <a:custGeom>
            <a:avLst/>
            <a:gdLst/>
            <a:ahLst/>
            <a:cxnLst/>
            <a:rect l="l" t="t" r="r" b="b"/>
            <a:pathLst>
              <a:path w="5634353" h="2289985">
                <a:moveTo>
                  <a:pt x="0" y="2289985"/>
                </a:moveTo>
                <a:lnTo>
                  <a:pt x="5634353" y="2289985"/>
                </a:lnTo>
                <a:lnTo>
                  <a:pt x="5634353" y="0"/>
                </a:lnTo>
                <a:lnTo>
                  <a:pt x="0" y="0"/>
                </a:lnTo>
                <a:lnTo>
                  <a:pt x="0" y="2289985"/>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flipH="1">
            <a:off x="14862507" y="4599685"/>
            <a:ext cx="3517464" cy="10098249"/>
          </a:xfrm>
          <a:custGeom>
            <a:avLst/>
            <a:gdLst/>
            <a:ahLst/>
            <a:cxnLst/>
            <a:rect l="l" t="t" r="r" b="b"/>
            <a:pathLst>
              <a:path w="5871919" h="14951645">
                <a:moveTo>
                  <a:pt x="5871918" y="0"/>
                </a:moveTo>
                <a:lnTo>
                  <a:pt x="0" y="0"/>
                </a:lnTo>
                <a:lnTo>
                  <a:pt x="0" y="14951644"/>
                </a:lnTo>
                <a:lnTo>
                  <a:pt x="5871918" y="14951644"/>
                </a:lnTo>
                <a:lnTo>
                  <a:pt x="587191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2321104" flipH="1">
            <a:off x="-14469" y="6655615"/>
            <a:ext cx="3056957" cy="3303195"/>
          </a:xfrm>
          <a:custGeom>
            <a:avLst/>
            <a:gdLst/>
            <a:ahLst/>
            <a:cxnLst/>
            <a:rect l="l" t="t" r="r" b="b"/>
            <a:pathLst>
              <a:path w="3056957" h="3303195">
                <a:moveTo>
                  <a:pt x="3056956" y="0"/>
                </a:moveTo>
                <a:lnTo>
                  <a:pt x="0" y="0"/>
                </a:lnTo>
                <a:lnTo>
                  <a:pt x="0" y="3303195"/>
                </a:lnTo>
                <a:lnTo>
                  <a:pt x="3056956" y="3303195"/>
                </a:lnTo>
                <a:lnTo>
                  <a:pt x="3056956"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rot="813459">
            <a:off x="4390507" y="413009"/>
            <a:ext cx="1827303" cy="1720987"/>
          </a:xfrm>
          <a:custGeom>
            <a:avLst/>
            <a:gdLst/>
            <a:ahLst/>
            <a:cxnLst/>
            <a:rect l="l" t="t" r="r" b="b"/>
            <a:pathLst>
              <a:path w="1827303" h="1720987">
                <a:moveTo>
                  <a:pt x="0" y="0"/>
                </a:moveTo>
                <a:lnTo>
                  <a:pt x="1827303" y="0"/>
                </a:lnTo>
                <a:lnTo>
                  <a:pt x="1827303" y="1720987"/>
                </a:lnTo>
                <a:lnTo>
                  <a:pt x="0" y="17209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529158"/>
            <a:ext cx="16802100" cy="9110142"/>
            <a:chOff x="0" y="-28575"/>
            <a:chExt cx="4274726" cy="2196042"/>
          </a:xfrm>
        </p:grpSpPr>
        <p:sp>
          <p:nvSpPr>
            <p:cNvPr id="6" name="Freeform 6"/>
            <p:cNvSpPr/>
            <p:nvPr/>
          </p:nvSpPr>
          <p:spPr>
            <a:xfrm>
              <a:off x="0" y="412848"/>
              <a:ext cx="4274726" cy="123391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2039540-52A2-073E-12C3-3A704C3F85E7}"/>
                  </a:ext>
                </a:extLst>
              </p:cNvPr>
              <p:cNvSpPr txBox="1"/>
              <p:nvPr/>
            </p:nvSpPr>
            <p:spPr>
              <a:xfrm>
                <a:off x="1041735" y="2844097"/>
                <a:ext cx="16204529" cy="4098686"/>
              </a:xfrm>
              <a:prstGeom prst="rect">
                <a:avLst/>
              </a:prstGeom>
              <a:noFill/>
            </p:spPr>
            <p:txBody>
              <a:bodyPr wrap="square">
                <a:spAutoFit/>
              </a:bodyPr>
              <a:lstStyle/>
              <a:p>
                <a:pPr algn="just">
                  <a:lnSpc>
                    <a:spcPct val="200000"/>
                  </a:lnSpc>
                  <a:spcBef>
                    <a:spcPts val="600"/>
                  </a:spcBef>
                  <a:spcAft>
                    <a:spcPts val="600"/>
                  </a:spcAft>
                </a:pPr>
                <a:r>
                  <a:rPr lang="da-DK" sz="4400" dirty="0" err="1">
                    <a:effectLst/>
                    <a:latin typeface="Arial" panose="020B0604020202020204" pitchFamily="34" charset="0"/>
                    <a:ea typeface="Times New Roman" panose="02020603050405020304" pitchFamily="18" charset="0"/>
                    <a:cs typeface="Arial" panose="020B0604020202020204" pitchFamily="34" charset="0"/>
                  </a:rPr>
                  <a:t>Bất</a:t>
                </a:r>
                <a:r>
                  <a:rPr lang="da-DK" sz="4400" dirty="0">
                    <a:effectLst/>
                    <a:latin typeface="Arial" panose="020B0604020202020204" pitchFamily="34" charset="0"/>
                    <a:ea typeface="Times New Roman" panose="02020603050405020304" pitchFamily="18" charset="0"/>
                    <a:cs typeface="Arial" panose="020B0604020202020204" pitchFamily="34" charset="0"/>
                  </a:rPr>
                  <a:t> </a:t>
                </a:r>
                <a:r>
                  <a:rPr lang="da-DK" sz="4400" dirty="0" err="1">
                    <a:effectLst/>
                    <a:latin typeface="Arial" panose="020B0604020202020204" pitchFamily="34" charset="0"/>
                    <a:ea typeface="Times New Roman" panose="02020603050405020304" pitchFamily="18" charset="0"/>
                    <a:cs typeface="Arial" panose="020B0604020202020204" pitchFamily="34" charset="0"/>
                  </a:rPr>
                  <a:t>phương</a:t>
                </a:r>
                <a:r>
                  <a:rPr lang="da-DK" sz="4400" dirty="0">
                    <a:effectLst/>
                    <a:latin typeface="Arial" panose="020B0604020202020204" pitchFamily="34" charset="0"/>
                    <a:ea typeface="Times New Roman" panose="02020603050405020304" pitchFamily="18" charset="0"/>
                    <a:cs typeface="Arial" panose="020B0604020202020204" pitchFamily="34" charset="0"/>
                  </a:rPr>
                  <a:t> </a:t>
                </a:r>
                <a:r>
                  <a:rPr lang="da-DK" sz="4400" dirty="0" err="1">
                    <a:effectLst/>
                    <a:latin typeface="Arial" panose="020B0604020202020204" pitchFamily="34" charset="0"/>
                    <a:ea typeface="Times New Roman" panose="02020603050405020304" pitchFamily="18" charset="0"/>
                    <a:cs typeface="Arial" panose="020B0604020202020204" pitchFamily="34" charset="0"/>
                  </a:rPr>
                  <a:t>trình</a:t>
                </a:r>
                <a:r>
                  <a:rPr lang="da-DK" sz="4400" dirty="0">
                    <a:effectLst/>
                    <a:latin typeface="Arial" panose="020B0604020202020204" pitchFamily="34" charset="0"/>
                    <a:ea typeface="Times New Roman" panose="02020603050405020304" pitchFamily="18" charset="0"/>
                    <a:cs typeface="Arial" panose="020B0604020202020204" pitchFamily="34" charset="0"/>
                  </a:rPr>
                  <a:t> </a:t>
                </a:r>
                <a:r>
                  <a:rPr lang="da-DK" sz="4400" dirty="0" err="1">
                    <a:effectLst/>
                    <a:latin typeface="Arial" panose="020B0604020202020204" pitchFamily="34" charset="0"/>
                    <a:ea typeface="Times New Roman" panose="02020603050405020304" pitchFamily="18" charset="0"/>
                    <a:cs typeface="Arial" panose="020B0604020202020204" pitchFamily="34" charset="0"/>
                  </a:rPr>
                  <a:t>dạng</a:t>
                </a:r>
                <a:r>
                  <a:rPr lang="da-DK" sz="4400" dirty="0">
                    <a:effectLst/>
                    <a:latin typeface="Arial" panose="020B0604020202020204" pitchFamily="34" charset="0"/>
                    <a:ea typeface="Times New Roman" panose="02020603050405020304" pitchFamily="18" charset="0"/>
                    <a:cs typeface="Arial" panose="020B0604020202020204" pitchFamily="34" charset="0"/>
                  </a:rPr>
                  <a:t> </a:t>
                </a:r>
                <a:r>
                  <a:rPr lang="da-DK" sz="4400" dirty="0" err="1">
                    <a:latin typeface="Arial" panose="020B0604020202020204" pitchFamily="34" charset="0"/>
                    <a:ea typeface="Times New Roman" panose="02020603050405020304" pitchFamily="18" charset="0"/>
                    <a:cs typeface="Arial" panose="020B0604020202020204" pitchFamily="34" charset="0"/>
                  </a:rPr>
                  <a:t>ax</a:t>
                </a:r>
                <a:r>
                  <a:rPr lang="da-DK" sz="4400" dirty="0">
                    <a:latin typeface="Arial" panose="020B0604020202020204" pitchFamily="34" charset="0"/>
                    <a:ea typeface="Times New Roman" panose="02020603050405020304" pitchFamily="18" charset="0"/>
                    <a:cs typeface="Arial" panose="020B0604020202020204" pitchFamily="34" charset="0"/>
                  </a:rPr>
                  <a:t> + b &lt; 0 (</a:t>
                </a:r>
                <a:r>
                  <a:rPr lang="da-DK" sz="4400" dirty="0" err="1">
                    <a:latin typeface="Arial" panose="020B0604020202020204" pitchFamily="34" charset="0"/>
                    <a:ea typeface="Times New Roman" panose="02020603050405020304" pitchFamily="18" charset="0"/>
                    <a:cs typeface="Arial" panose="020B0604020202020204" pitchFamily="34" charset="0"/>
                  </a:rPr>
                  <a:t>hoặc</a:t>
                </a:r>
                <a:r>
                  <a:rPr lang="da-DK" sz="4400" dirty="0">
                    <a:latin typeface="Arial" panose="020B0604020202020204" pitchFamily="34" charset="0"/>
                    <a:ea typeface="Times New Roman" panose="02020603050405020304" pitchFamily="18" charset="0"/>
                    <a:cs typeface="Arial" panose="020B0604020202020204" pitchFamily="34" charset="0"/>
                  </a:rPr>
                  <a:t> </a:t>
                </a:r>
                <a:r>
                  <a:rPr lang="da-DK" sz="4400" dirty="0" err="1">
                    <a:latin typeface="Arial" panose="020B0604020202020204" pitchFamily="34" charset="0"/>
                    <a:ea typeface="Times New Roman" panose="02020603050405020304" pitchFamily="18" charset="0"/>
                    <a:cs typeface="Arial" panose="020B0604020202020204" pitchFamily="34" charset="0"/>
                  </a:rPr>
                  <a:t>ax</a:t>
                </a:r>
                <a:r>
                  <a:rPr lang="da-DK" sz="4400" dirty="0">
                    <a:latin typeface="Arial" panose="020B0604020202020204" pitchFamily="34" charset="0"/>
                    <a:ea typeface="Times New Roman" panose="02020603050405020304" pitchFamily="18" charset="0"/>
                    <a:cs typeface="Arial" panose="020B0604020202020204" pitchFamily="34" charset="0"/>
                  </a:rPr>
                  <a:t> + b &gt; 0 ; </a:t>
                </a:r>
                <a:r>
                  <a:rPr lang="da-DK" sz="4400" dirty="0" err="1">
                    <a:latin typeface="Arial" panose="020B0604020202020204" pitchFamily="34" charset="0"/>
                    <a:ea typeface="Times New Roman" panose="02020603050405020304" pitchFamily="18" charset="0"/>
                    <a:cs typeface="Arial" panose="020B0604020202020204" pitchFamily="34" charset="0"/>
                  </a:rPr>
                  <a:t>ax</a:t>
                </a:r>
                <a:r>
                  <a:rPr lang="da-DK" sz="4400" dirty="0">
                    <a:latin typeface="Arial" panose="020B0604020202020204" pitchFamily="34" charset="0"/>
                    <a:ea typeface="Times New Roman" panose="02020603050405020304" pitchFamily="18" charset="0"/>
                    <a:cs typeface="Arial" panose="020B0604020202020204" pitchFamily="34" charset="0"/>
                  </a:rPr>
                  <a:t> + b </a:t>
                </a:r>
                <a14:m>
                  <m:oMath xmlns:m="http://schemas.openxmlformats.org/officeDocument/2006/math">
                    <m:r>
                      <a:rPr lang="da-DK" sz="4400" i="1" kern="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VN" sz="4400" dirty="0">
                    <a:effectLst/>
                    <a:latin typeface="Arial" panose="020B0604020202020204" pitchFamily="34" charset="0"/>
                    <a:cs typeface="Arial" panose="020B0604020202020204" pitchFamily="34" charset="0"/>
                  </a:rPr>
                  <a:t> 0; ax + b </a:t>
                </a:r>
                <a14:m>
                  <m:oMath xmlns:m="http://schemas.openxmlformats.org/officeDocument/2006/math">
                    <m:r>
                      <a:rPr lang="da-DK" sz="4400" i="1">
                        <a:latin typeface="Cambria Math" panose="02040503050406030204" pitchFamily="18" charset="0"/>
                      </a:rPr>
                      <m:t>≥</m:t>
                    </m:r>
                  </m:oMath>
                </a14:m>
                <a:r>
                  <a:rPr lang="en-VN" sz="4400" dirty="0">
                    <a:effectLst/>
                    <a:latin typeface="Arial" panose="020B0604020202020204" pitchFamily="34" charset="0"/>
                    <a:cs typeface="Arial" panose="020B0604020202020204" pitchFamily="34" charset="0"/>
                  </a:rPr>
                  <a:t> 0 trong đó a, b là hai số đã cho, a </a:t>
                </a:r>
                <a14:m>
                  <m:oMath xmlns:m="http://schemas.openxmlformats.org/officeDocument/2006/math">
                    <m:r>
                      <a:rPr lang="da-DK" sz="4400" i="1">
                        <a:latin typeface="Cambria Math" panose="02040503050406030204" pitchFamily="18" charset="0"/>
                      </a:rPr>
                      <m:t>≠</m:t>
                    </m:r>
                  </m:oMath>
                </a14:m>
                <a:r>
                  <a:rPr lang="en-VN" sz="4400" dirty="0">
                    <a:effectLst/>
                    <a:latin typeface="Arial" panose="020B0604020202020204" pitchFamily="34" charset="0"/>
                    <a:cs typeface="Arial" panose="020B0604020202020204" pitchFamily="34" charset="0"/>
                  </a:rPr>
                  <a:t> 0 được gọi là </a:t>
                </a:r>
              </a:p>
              <a:p>
                <a:pPr algn="just">
                  <a:lnSpc>
                    <a:spcPct val="200000"/>
                  </a:lnSpc>
                  <a:spcBef>
                    <a:spcPts val="600"/>
                  </a:spcBef>
                  <a:spcAft>
                    <a:spcPts val="600"/>
                  </a:spcAft>
                </a:pPr>
                <a:r>
                  <a:rPr lang="en-VN" sz="4400" dirty="0">
                    <a:effectLst/>
                    <a:latin typeface="Arial" panose="020B0604020202020204" pitchFamily="34" charset="0"/>
                    <a:cs typeface="Arial" panose="020B0604020202020204" pitchFamily="34" charset="0"/>
                  </a:rPr>
                  <a:t>bất phương trình bậc nhất một ẩn x.</a:t>
                </a:r>
                <a:r>
                  <a:rPr lang="da-DK" sz="4400" dirty="0">
                    <a:effectLst/>
                    <a:latin typeface="Arial" panose="020B0604020202020204" pitchFamily="34" charset="0"/>
                    <a:ea typeface="Times New Roman" panose="02020603050405020304" pitchFamily="18" charset="0"/>
                    <a:cs typeface="Arial" panose="020B0604020202020204" pitchFamily="34" charset="0"/>
                  </a:rPr>
                  <a:t> </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D2039540-52A2-073E-12C3-3A704C3F85E7}"/>
                  </a:ext>
                </a:extLst>
              </p:cNvPr>
              <p:cNvSpPr txBox="1">
                <a:spLocks noRot="1" noChangeAspect="1" noMove="1" noResize="1" noEditPoints="1" noAdjustHandles="1" noChangeArrowheads="1" noChangeShapeType="1" noTextEdit="1"/>
              </p:cNvSpPr>
              <p:nvPr/>
            </p:nvSpPr>
            <p:spPr>
              <a:xfrm>
                <a:off x="1041735" y="2844097"/>
                <a:ext cx="16204529" cy="4098686"/>
              </a:xfrm>
              <a:prstGeom prst="rect">
                <a:avLst/>
              </a:prstGeom>
              <a:blipFill>
                <a:blip r:embed="rId5"/>
                <a:stretch>
                  <a:fillRect l="-1567" r="-1567" b="-6192"/>
                </a:stretch>
              </a:blipFill>
            </p:spPr>
            <p:txBody>
              <a:bodyPr/>
              <a:lstStyle/>
              <a:p>
                <a:r>
                  <a:rPr lang="en-VN">
                    <a:noFill/>
                  </a:rPr>
                  <a:t> </a:t>
                </a:r>
              </a:p>
            </p:txBody>
          </p:sp>
        </mc:Fallback>
      </mc:AlternateContent>
    </p:spTree>
    <p:extLst>
      <p:ext uri="{BB962C8B-B14F-4D97-AF65-F5344CB8AC3E}">
        <p14:creationId xmlns:p14="http://schemas.microsoft.com/office/powerpoint/2010/main" val="283658121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89B0F66-2471-F7D2-F9AC-EE7D177FF549}"/>
                  </a:ext>
                </a:extLst>
              </p:cNvPr>
              <p:cNvSpPr txBox="1"/>
              <p:nvPr/>
            </p:nvSpPr>
            <p:spPr>
              <a:xfrm>
                <a:off x="1102768" y="647700"/>
                <a:ext cx="16082463" cy="3671583"/>
              </a:xfrm>
              <a:prstGeom prst="rect">
                <a:avLst/>
              </a:prstGeom>
              <a:noFill/>
            </p:spPr>
            <p:txBody>
              <a:bodyPr wrap="square" rtlCol="0">
                <a:spAutoFit/>
              </a:bodyPr>
              <a:lstStyle/>
              <a:p>
                <a:pPr>
                  <a:lnSpc>
                    <a:spcPct val="150000"/>
                  </a:lnSpc>
                </a:pPr>
                <a:r>
                  <a:rPr lang="en-VN" sz="4000" b="1" dirty="0">
                    <a:latin typeface="Arial" panose="020B0604020202020204" pitchFamily="34" charset="0"/>
                    <a:cs typeface="Arial" panose="020B0604020202020204" pitchFamily="34" charset="0"/>
                  </a:rPr>
                  <a:t>Ví dụ 1 </a:t>
                </a:r>
                <a:r>
                  <a:rPr lang="en-VN" sz="4000" b="1" dirty="0">
                    <a:latin typeface="Arial" panose="020B0604020202020204" pitchFamily="34" charset="0"/>
                    <a:cs typeface="Arial" panose="020B0604020202020204" pitchFamily="34" charset="0"/>
                    <a:sym typeface="Wingdings" pitchFamily="2" charset="2"/>
                  </a:rPr>
                  <a:t>(SGK/38) : </a:t>
                </a:r>
                <a:r>
                  <a:rPr lang="en-VN" sz="4000" dirty="0">
                    <a:latin typeface="Arial" panose="020B0604020202020204" pitchFamily="34" charset="0"/>
                    <a:cs typeface="Arial" panose="020B0604020202020204" pitchFamily="34" charset="0"/>
                    <a:sym typeface="Wingdings" pitchFamily="2" charset="2"/>
                  </a:rPr>
                  <a:t>Bất phương trình nào sau đây là bất phương trình bậc nhất một ẩn x</a:t>
                </a:r>
              </a:p>
              <a:p>
                <a:pPr>
                  <a:lnSpc>
                    <a:spcPct val="150000"/>
                  </a:lnSpc>
                </a:pPr>
                <a:r>
                  <a:rPr lang="en-VN" sz="4000" dirty="0">
                    <a:latin typeface="Arial" panose="020B0604020202020204" pitchFamily="34" charset="0"/>
                    <a:cs typeface="Arial" panose="020B0604020202020204" pitchFamily="34" charset="0"/>
                    <a:sym typeface="Wingdings" pitchFamily="2" charset="2"/>
                  </a:rPr>
                  <a:t>		a) 3x + 16 </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sym typeface="Wingdings" pitchFamily="2" charset="2"/>
                      </a:rPr>
                      <m:t>≤</m:t>
                    </m:r>
                  </m:oMath>
                </a14:m>
                <a:r>
                  <a:rPr lang="en-VN" sz="4000" dirty="0">
                    <a:latin typeface="Arial" panose="020B0604020202020204" pitchFamily="34" charset="0"/>
                    <a:cs typeface="Arial" panose="020B0604020202020204" pitchFamily="34" charset="0"/>
                    <a:sym typeface="Wingdings" pitchFamily="2" charset="2"/>
                  </a:rPr>
                  <a:t> 0;					b) -5x + 5 &gt; 0;</a:t>
                </a:r>
              </a:p>
              <a:p>
                <a:pPr>
                  <a:lnSpc>
                    <a:spcPct val="150000"/>
                  </a:lnSpc>
                </a:pPr>
                <a:r>
                  <a:rPr lang="en-VN" sz="4000" dirty="0">
                    <a:latin typeface="Arial" panose="020B0604020202020204" pitchFamily="34" charset="0"/>
                    <a:cs typeface="Arial" panose="020B0604020202020204" pitchFamily="34" charset="0"/>
                    <a:sym typeface="Wingdings" pitchFamily="2" charset="2"/>
                  </a:rPr>
                  <a:t>		c) x</a:t>
                </a:r>
                <a:r>
                  <a:rPr lang="en-VN" sz="4000" baseline="30000" dirty="0">
                    <a:latin typeface="Arial" panose="020B0604020202020204" pitchFamily="34" charset="0"/>
                    <a:cs typeface="Arial" panose="020B0604020202020204" pitchFamily="34" charset="0"/>
                    <a:sym typeface="Wingdings" pitchFamily="2" charset="2"/>
                  </a:rPr>
                  <a:t>2</a:t>
                </a:r>
                <a:r>
                  <a:rPr lang="en-VN" sz="4000" dirty="0">
                    <a:latin typeface="Arial" panose="020B0604020202020204" pitchFamily="34" charset="0"/>
                    <a:cs typeface="Arial" panose="020B0604020202020204" pitchFamily="34" charset="0"/>
                    <a:sym typeface="Wingdings" pitchFamily="2" charset="2"/>
                  </a:rPr>
                  <a:t> – 4 &gt; 0;  					d) -3x &lt; 0</a:t>
                </a:r>
                <a:endParaRPr lang="en-VN" sz="40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189B0F66-2471-F7D2-F9AC-EE7D177FF549}"/>
                  </a:ext>
                </a:extLst>
              </p:cNvPr>
              <p:cNvSpPr txBox="1">
                <a:spLocks noRot="1" noChangeAspect="1" noMove="1" noResize="1" noEditPoints="1" noAdjustHandles="1" noChangeArrowheads="1" noChangeShapeType="1" noTextEdit="1"/>
              </p:cNvSpPr>
              <p:nvPr/>
            </p:nvSpPr>
            <p:spPr>
              <a:xfrm>
                <a:off x="1102768" y="647700"/>
                <a:ext cx="16082463" cy="3671583"/>
              </a:xfrm>
              <a:prstGeom prst="rect">
                <a:avLst/>
              </a:prstGeom>
              <a:blipFill>
                <a:blip r:embed="rId5"/>
                <a:stretch>
                  <a:fillRect l="-1341" r="-789" b="-5842"/>
                </a:stretch>
              </a:blipFill>
            </p:spPr>
            <p:txBody>
              <a:bodyPr/>
              <a:lstStyle/>
              <a:p>
                <a:r>
                  <a:rPr lang="en-VN">
                    <a:noFill/>
                  </a:rPr>
                  <a:t> </a:t>
                </a:r>
              </a:p>
            </p:txBody>
          </p:sp>
        </mc:Fallback>
      </mc:AlternateContent>
      <p:sp>
        <p:nvSpPr>
          <p:cNvPr id="9" name="TextBox 8">
            <a:extLst>
              <a:ext uri="{FF2B5EF4-FFF2-40B4-BE49-F238E27FC236}">
                <a16:creationId xmlns:a16="http://schemas.microsoft.com/office/drawing/2014/main" id="{850D9D89-966C-2915-7CC8-C06FDEE673F8}"/>
              </a:ext>
            </a:extLst>
          </p:cNvPr>
          <p:cNvSpPr txBox="1"/>
          <p:nvPr/>
        </p:nvSpPr>
        <p:spPr>
          <a:xfrm>
            <a:off x="922858" y="4800376"/>
            <a:ext cx="16442282" cy="3671583"/>
          </a:xfrm>
          <a:prstGeom prst="rect">
            <a:avLst/>
          </a:prstGeom>
          <a:noFill/>
        </p:spPr>
        <p:txBody>
          <a:bodyPr wrap="square" rtlCol="0">
            <a:spAutoFit/>
          </a:bodyPr>
          <a:lstStyle/>
          <a:p>
            <a:pPr algn="ctr">
              <a:lnSpc>
                <a:spcPct val="150000"/>
              </a:lnSpc>
            </a:pPr>
            <a:r>
              <a:rPr lang="en-VN" sz="4000" b="1" dirty="0">
                <a:solidFill>
                  <a:srgbClr val="FF0000"/>
                </a:solidFill>
                <a:latin typeface="Arial" panose="020B0604020202020204" pitchFamily="34" charset="0"/>
                <a:cs typeface="Arial" panose="020B0604020202020204" pitchFamily="34" charset="0"/>
              </a:rPr>
              <a:t>Giải</a:t>
            </a:r>
          </a:p>
          <a:p>
            <a:pPr>
              <a:lnSpc>
                <a:spcPct val="150000"/>
              </a:lnSpc>
            </a:pPr>
            <a:r>
              <a:rPr lang="en-VN" sz="4000" dirty="0">
                <a:latin typeface="Arial" panose="020B0604020202020204" pitchFamily="34" charset="0"/>
                <a:cs typeface="Arial" panose="020B0604020202020204" pitchFamily="34" charset="0"/>
              </a:rPr>
              <a:t>a), b), d) là bất phương trình bậc nhất một ẩn x.</a:t>
            </a:r>
          </a:p>
          <a:p>
            <a:pPr>
              <a:lnSpc>
                <a:spcPct val="150000"/>
              </a:lnSpc>
            </a:pPr>
            <a:r>
              <a:rPr lang="en-VN" sz="4000" dirty="0">
                <a:latin typeface="Arial" panose="020B0604020202020204" pitchFamily="34" charset="0"/>
                <a:cs typeface="Arial" panose="020B0604020202020204" pitchFamily="34" charset="0"/>
              </a:rPr>
              <a:t>c) </a:t>
            </a:r>
            <a:r>
              <a:rPr lang="en-US" sz="4000" dirty="0">
                <a:latin typeface="Arial" panose="020B0604020202020204" pitchFamily="34" charset="0"/>
                <a:cs typeface="Arial" panose="020B0604020202020204" pitchFamily="34" charset="0"/>
              </a:rPr>
              <a:t>k</a:t>
            </a:r>
            <a:r>
              <a:rPr lang="en-VN" sz="4000" dirty="0">
                <a:latin typeface="Arial" panose="020B0604020202020204" pitchFamily="34" charset="0"/>
                <a:cs typeface="Arial" panose="020B0604020202020204" pitchFamily="34" charset="0"/>
              </a:rPr>
              <a:t>hông là bất phương trình bậc nhất một ẩn x vì x</a:t>
            </a:r>
            <a:r>
              <a:rPr lang="en-VN" sz="4000" baseline="30000" dirty="0">
                <a:latin typeface="Arial" panose="020B0604020202020204" pitchFamily="34" charset="0"/>
                <a:cs typeface="Arial" panose="020B0604020202020204" pitchFamily="34" charset="0"/>
              </a:rPr>
              <a:t>2</a:t>
            </a:r>
            <a:r>
              <a:rPr lang="en-VN" sz="4000" dirty="0">
                <a:latin typeface="Arial" panose="020B0604020202020204" pitchFamily="34" charset="0"/>
                <a:cs typeface="Arial" panose="020B0604020202020204" pitchFamily="34" charset="0"/>
              </a:rPr>
              <a:t> – 4 là một đa thức bậc hai.</a:t>
            </a:r>
          </a:p>
        </p:txBody>
      </p:sp>
    </p:spTree>
    <p:extLst>
      <p:ext uri="{BB962C8B-B14F-4D97-AF65-F5344CB8AC3E}">
        <p14:creationId xmlns:p14="http://schemas.microsoft.com/office/powerpoint/2010/main" val="136859989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500"/>
                                        <p:tgtEl>
                                          <p:spTgt spid="9">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arn(inVertical)">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p:sp>
        <p:nvSpPr>
          <p:cNvPr id="8" name="Rectangle 7">
            <a:extLst>
              <a:ext uri="{FF2B5EF4-FFF2-40B4-BE49-F238E27FC236}">
                <a16:creationId xmlns:a16="http://schemas.microsoft.com/office/drawing/2014/main" id="{0A18AB4C-BABF-C269-5791-DD280F666F05}"/>
              </a:ext>
            </a:extLst>
          </p:cNvPr>
          <p:cNvSpPr/>
          <p:nvPr/>
        </p:nvSpPr>
        <p:spPr>
          <a:xfrm>
            <a:off x="987317" y="868816"/>
            <a:ext cx="4648200" cy="1460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800" b="1" dirty="0">
                <a:solidFill>
                  <a:schemeClr val="accent6">
                    <a:lumMod val="50000"/>
                  </a:schemeClr>
                </a:solidFill>
                <a:latin typeface="Arial" panose="020B0604020202020204" pitchFamily="34" charset="0"/>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55BA88B-7CA6-127D-E9E4-77258F123FF2}"/>
                  </a:ext>
                </a:extLst>
              </p:cNvPr>
              <p:cNvSpPr txBox="1"/>
              <p:nvPr/>
            </p:nvSpPr>
            <p:spPr>
              <a:xfrm>
                <a:off x="1069975" y="5118435"/>
                <a:ext cx="16148050" cy="3748334"/>
              </a:xfrm>
              <a:prstGeom prst="rect">
                <a:avLst/>
              </a:prstGeom>
              <a:noFill/>
            </p:spPr>
            <p:txBody>
              <a:bodyPr wrap="square">
                <a:spAutoFit/>
              </a:bodyPr>
              <a:lstStyle/>
              <a:p>
                <a:pPr algn="just">
                  <a:lnSpc>
                    <a:spcPct val="200000"/>
                  </a:lnSpc>
                  <a:spcBef>
                    <a:spcPts val="600"/>
                  </a:spcBef>
                  <a:spcAft>
                    <a:spcPts val="600"/>
                  </a:spcAft>
                </a:pP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Bất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ở</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 b)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là</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bất</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bậc</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nhất</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một</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ẩn</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40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Bất</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ở</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không</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là</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bất</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phương</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trình</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bậc</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nhất</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một</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ẩn</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vì</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40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40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da-DK" sz="40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là</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thức</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bậc</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ba</a:t>
                </a:r>
                <a:r>
                  <a:rPr lang="da-DK"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C55BA88B-7CA6-127D-E9E4-77258F123FF2}"/>
                  </a:ext>
                </a:extLst>
              </p:cNvPr>
              <p:cNvSpPr txBox="1">
                <a:spLocks noRot="1" noChangeAspect="1" noMove="1" noResize="1" noEditPoints="1" noAdjustHandles="1" noChangeArrowheads="1" noChangeShapeType="1" noTextEdit="1"/>
              </p:cNvSpPr>
              <p:nvPr/>
            </p:nvSpPr>
            <p:spPr>
              <a:xfrm>
                <a:off x="1069975" y="5118435"/>
                <a:ext cx="16148050" cy="3748334"/>
              </a:xfrm>
              <a:prstGeom prst="rect">
                <a:avLst/>
              </a:prstGeom>
              <a:blipFill>
                <a:blip r:embed="rId5"/>
                <a:stretch>
                  <a:fillRect l="-1336" r="-1336" b="-574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D20B061-ADED-F41F-29DF-47A408C41F0D}"/>
                  </a:ext>
                </a:extLst>
              </p:cNvPr>
              <p:cNvSpPr txBox="1"/>
              <p:nvPr/>
            </p:nvSpPr>
            <p:spPr>
              <a:xfrm>
                <a:off x="1177170" y="873384"/>
                <a:ext cx="16148050" cy="4327210"/>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đây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ẩn</a:t>
                </a:r>
                <a:r>
                  <a:rPr lang="en-US" sz="4000" dirty="0">
                    <a:effectLst/>
                    <a:latin typeface="Arial" panose="020B0604020202020204" pitchFamily="34" charset="0"/>
                    <a:ea typeface="Times New Roman" panose="02020603050405020304" pitchFamily="18" charset="0"/>
                    <a:cs typeface="Arial" panose="020B0604020202020204" pitchFamily="34" charset="0"/>
                  </a:rPr>
                  <a:t> x?</a:t>
                </a:r>
              </a:p>
              <a:p>
                <a:pPr algn="just">
                  <a:lnSpc>
                    <a:spcPct val="20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 -3x + 7 </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sym typeface="Wingdings" pitchFamily="2" charset="2"/>
                      </a:rPr>
                      <m:t>≤ </m:t>
                    </m:r>
                  </m:oMath>
                </a14:m>
                <a:r>
                  <a:rPr lang="en-US" sz="4000" dirty="0">
                    <a:latin typeface="Arial" panose="020B0604020202020204" pitchFamily="34" charset="0"/>
                    <a:ea typeface="Calibri" panose="020F0502020204030204" pitchFamily="34" charset="0"/>
                    <a:cs typeface="Arial" panose="020B0604020202020204" pitchFamily="34" charset="0"/>
                  </a:rPr>
                  <a:t>0;				b) 4x -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 &gt; 0;			c) 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&gt; 0.</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0D20B061-ADED-F41F-29DF-47A408C41F0D}"/>
                  </a:ext>
                </a:extLst>
              </p:cNvPr>
              <p:cNvSpPr txBox="1">
                <a:spLocks noRot="1" noChangeAspect="1" noMove="1" noResize="1" noEditPoints="1" noAdjustHandles="1" noChangeArrowheads="1" noChangeShapeType="1" noTextEdit="1"/>
              </p:cNvSpPr>
              <p:nvPr/>
            </p:nvSpPr>
            <p:spPr>
              <a:xfrm>
                <a:off x="1177170" y="873384"/>
                <a:ext cx="16148050" cy="4327210"/>
              </a:xfrm>
              <a:prstGeom prst="rect">
                <a:avLst/>
              </a:prstGeom>
              <a:blipFill>
                <a:blip r:embed="rId6"/>
                <a:stretch>
                  <a:fillRect l="-1335" r="-1257"/>
                </a:stretch>
              </a:blipFill>
            </p:spPr>
            <p:txBody>
              <a:bodyPr/>
              <a:lstStyle/>
              <a:p>
                <a:r>
                  <a:rPr lang="en-VN">
                    <a:noFill/>
                  </a:rPr>
                  <a:t> </a:t>
                </a:r>
              </a:p>
            </p:txBody>
          </p:sp>
        </mc:Fallback>
      </mc:AlternateContent>
    </p:spTree>
    <p:extLst>
      <p:ext uri="{BB962C8B-B14F-4D97-AF65-F5344CB8AC3E}">
        <p14:creationId xmlns:p14="http://schemas.microsoft.com/office/powerpoint/2010/main" val="3030101146"/>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2537478" y="6181185"/>
            <a:ext cx="9386333" cy="8211630"/>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13884636" y="-1745440"/>
            <a:ext cx="9386333" cy="8211630"/>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42950" y="647700"/>
            <a:ext cx="16802100" cy="8991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50800" tIns="50800" rIns="50800" bIns="50800" rtlCol="0" anchor="ctr"/>
            <a:lstStyle/>
            <a:p>
              <a:pPr algn="ctr">
                <a:lnSpc>
                  <a:spcPts val="2241"/>
                </a:lnSpc>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1AA6EE5-45FB-9228-E3EA-FFE236AAFC2B}"/>
                  </a:ext>
                </a:extLst>
              </p:cNvPr>
              <p:cNvSpPr txBox="1"/>
              <p:nvPr/>
            </p:nvSpPr>
            <p:spPr>
              <a:xfrm>
                <a:off x="1208423" y="1804497"/>
                <a:ext cx="15871154" cy="7515712"/>
              </a:xfrm>
              <a:prstGeom prst="rect">
                <a:avLst/>
              </a:prstGeom>
              <a:noFill/>
            </p:spPr>
            <p:txBody>
              <a:bodyPr wrap="square">
                <a:spAutoFit/>
              </a:bodyPr>
              <a:lstStyle/>
              <a:p>
                <a:pPr algn="just">
                  <a:lnSpc>
                    <a:spcPct val="150000"/>
                  </a:lnSpc>
                  <a:spcBef>
                    <a:spcPts val="600"/>
                  </a:spcBef>
                  <a:spcAft>
                    <a:spcPts val="600"/>
                  </a:spcAft>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Xét bất phương trình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+8&lt;20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Thay giá trị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vào bất phương trình, bất đẳng thức nhận được là đúng hay sai? Từ đó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được gọi là một nghiệm của bất phương trình không?</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600"/>
                  </a:spcAft>
                  <a:buFont typeface="Arial" panose="020B0604020202020204" pitchFamily="34" charset="0"/>
                  <a:buChar char="•"/>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Thay giá trị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vào bất phương trình, bất đẳng thức nhận được là đúng hay sai? Từ đó </a:t>
                </a:r>
                <a14:m>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được gọi là một nghiệm của bất phương trình không?</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11AA6EE5-45FB-9228-E3EA-FFE236AAFC2B}"/>
                  </a:ext>
                </a:extLst>
              </p:cNvPr>
              <p:cNvSpPr txBox="1">
                <a:spLocks noRot="1" noChangeAspect="1" noMove="1" noResize="1" noEditPoints="1" noAdjustHandles="1" noChangeArrowheads="1" noChangeShapeType="1" noTextEdit="1"/>
              </p:cNvSpPr>
              <p:nvPr/>
            </p:nvSpPr>
            <p:spPr>
              <a:xfrm>
                <a:off x="1208423" y="1804497"/>
                <a:ext cx="15871154" cy="7515712"/>
              </a:xfrm>
              <a:prstGeom prst="rect">
                <a:avLst/>
              </a:prstGeom>
              <a:blipFill>
                <a:blip r:embed="rId5"/>
                <a:stretch>
                  <a:fillRect l="-1360" r="-1360" b="-2534"/>
                </a:stretch>
              </a:blipFill>
            </p:spPr>
            <p:txBody>
              <a:bodyPr/>
              <a:lstStyle/>
              <a:p>
                <a:r>
                  <a:rPr lang="en-VN">
                    <a:noFill/>
                  </a:rPr>
                  <a:t> </a:t>
                </a:r>
              </a:p>
            </p:txBody>
          </p:sp>
        </mc:Fallback>
      </mc:AlternateContent>
      <p:sp>
        <p:nvSpPr>
          <p:cNvPr id="10" name="TextBox 9">
            <a:extLst>
              <a:ext uri="{FF2B5EF4-FFF2-40B4-BE49-F238E27FC236}">
                <a16:creationId xmlns:a16="http://schemas.microsoft.com/office/drawing/2014/main" id="{7170AC84-5B87-1BC7-639D-53F686F0D290}"/>
              </a:ext>
            </a:extLst>
          </p:cNvPr>
          <p:cNvSpPr txBox="1"/>
          <p:nvPr/>
        </p:nvSpPr>
        <p:spPr>
          <a:xfrm>
            <a:off x="4705926" y="848578"/>
            <a:ext cx="8876148" cy="830997"/>
          </a:xfrm>
          <a:prstGeom prst="rect">
            <a:avLst/>
          </a:prstGeom>
          <a:noFill/>
        </p:spPr>
        <p:txBody>
          <a:bodyPr wrap="none" rtlCol="0">
            <a:spAutoFit/>
          </a:bodyPr>
          <a:lstStyle/>
          <a:p>
            <a:pPr algn="ctr"/>
            <a:r>
              <a:rPr lang="en-VN" sz="4800" b="1" dirty="0">
                <a:latin typeface="Arial" panose="020B0604020202020204" pitchFamily="34" charset="0"/>
                <a:cs typeface="Arial" panose="020B0604020202020204" pitchFamily="34" charset="0"/>
              </a:rPr>
              <a:t>Nghiệm của bất phương trình</a:t>
            </a:r>
          </a:p>
        </p:txBody>
      </p:sp>
    </p:spTree>
    <p:extLst>
      <p:ext uri="{BB962C8B-B14F-4D97-AF65-F5344CB8AC3E}">
        <p14:creationId xmlns:p14="http://schemas.microsoft.com/office/powerpoint/2010/main" val="190903743"/>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1582</TotalTime>
  <Words>3298</Words>
  <PresentationFormat>Custom</PresentationFormat>
  <Paragraphs>241</Paragraphs>
  <Slides>52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Calibri</vt:lpstr>
      <vt:lpstr>Cambria Math</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2024-06-06T02:08:49Z</dcterms:modified>
  <dc:identifier>DAGGqX3u_uY</dc:identifier>
</cp:coreProperties>
</file>