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80" r:id="rId2"/>
    <p:sldMasterId id="2147483692" r:id="rId3"/>
    <p:sldMasterId id="2147483704" r:id="rId4"/>
  </p:sldMasterIdLst>
  <p:notesMasterIdLst>
    <p:notesMasterId r:id="rId26"/>
  </p:notesMasterIdLst>
  <p:sldIdLst>
    <p:sldId id="272" r:id="rId5"/>
    <p:sldId id="258" r:id="rId6"/>
    <p:sldId id="273" r:id="rId7"/>
    <p:sldId id="276" r:id="rId8"/>
    <p:sldId id="261" r:id="rId9"/>
    <p:sldId id="277" r:id="rId10"/>
    <p:sldId id="263" r:id="rId11"/>
    <p:sldId id="286" r:id="rId12"/>
    <p:sldId id="274" r:id="rId13"/>
    <p:sldId id="280" r:id="rId14"/>
    <p:sldId id="281" r:id="rId15"/>
    <p:sldId id="282" r:id="rId16"/>
    <p:sldId id="283" r:id="rId17"/>
    <p:sldId id="284" r:id="rId18"/>
    <p:sldId id="285" r:id="rId19"/>
    <p:sldId id="278" r:id="rId20"/>
    <p:sldId id="266" r:id="rId21"/>
    <p:sldId id="279" r:id="rId22"/>
    <p:sldId id="268" r:id="rId23"/>
    <p:sldId id="269" r:id="rId24"/>
    <p:sldId id="318" r:id="rId25"/>
  </p:sldIdLst>
  <p:sldSz cx="12192000" cy="6858000"/>
  <p:notesSz cx="6858000" cy="9144000"/>
  <p:embeddedFontLst>
    <p:embeddedFont>
      <p:font typeface="Forte" panose="03060902040502070203" pitchFamily="66" charset="0"/>
      <p:regular r:id="rId27"/>
    </p:embeddedFont>
    <p:embeddedFont>
      <p:font typeface="Lato" panose="020F0502020204030203" pitchFamily="34" charset="0"/>
      <p:regular r:id="rId28"/>
    </p:embeddedFont>
    <p:embeddedFont>
      <p:font typeface="Montserrat" panose="00000500000000000000" pitchFamily="2" charset="0"/>
      <p:regular r:id="rId29"/>
      <p:bold r:id="rId30"/>
    </p:embeddedFont>
    <p:embeddedFont>
      <p:font typeface="Nunito Light" pitchFamily="2" charset="0"/>
      <p:regular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0000500000000000000" pitchFamily="2" charset="0"/>
      <p:regular r:id="rId36"/>
    </p:embeddedFont>
    <p:embeddedFont>
      <p:font typeface="Public Sans" panose="020B0604020202020204" charset="0"/>
      <p:regular r:id="rId37"/>
      <p:bold r:id="rId38"/>
      <p:italic r:id="rId39"/>
      <p:boldItalic r:id="rId40"/>
    </p:embeddedFont>
    <p:embeddedFont>
      <p:font typeface="Public Sans Black" panose="020B0604020202020204" charset="0"/>
      <p:bold r:id="rId41"/>
      <p:boldItalic r:id="rId42"/>
    </p:embeddedFont>
    <p:embeddedFont>
      <p:font typeface="Questrial" pitchFamily="2" charset="0"/>
      <p:regular r:id="rId43"/>
    </p:embeddedFont>
    <p:embeddedFont>
      <p:font typeface="Roboto Condensed Light" panose="02000000000000000000" pitchFamily="2" charset="0"/>
      <p:regular r:id="rId44"/>
    </p:embeddedFont>
    <p:embeddedFont>
      <p:font typeface="Showcard Gothic" panose="04020904020102020604" pitchFamily="82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gjvyDPYoMHopEJ6yXG/fZw7t+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21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549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06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06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70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703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70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45C5CA-F28E-4E93-8AF2-0F8831CE7E80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64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200" y="2698000"/>
            <a:ext cx="10289600" cy="1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2902900" y="406400"/>
            <a:ext cx="16562567" cy="8926400"/>
            <a:chOff x="-2177175" y="304800"/>
            <a:chExt cx="12421925" cy="6694800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7890650" y="3797388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715295" y="4551962"/>
              <a:ext cx="501259" cy="104071"/>
              <a:chOff x="6329500" y="-1097725"/>
              <a:chExt cx="744150" cy="1545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842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406386" y="-3185000"/>
            <a:ext cx="14475415" cy="6948173"/>
            <a:chOff x="304789" y="-2388750"/>
            <a:chExt cx="10856561" cy="5211130"/>
          </a:xfrm>
        </p:grpSpPr>
        <p:sp>
          <p:nvSpPr>
            <p:cNvPr id="108" name="Google Shape;108;p13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 rot="5400000">
              <a:off x="106195" y="2519714"/>
              <a:ext cx="501259" cy="104071"/>
              <a:chOff x="6329500" y="-1097725"/>
              <a:chExt cx="744150" cy="1545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61176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"/>
          </p:nvPr>
        </p:nvSpPr>
        <p:spPr>
          <a:xfrm>
            <a:off x="61176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8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-2804100" y="-3359536"/>
            <a:ext cx="4423405" cy="11495303"/>
            <a:chOff x="-2103075" y="-2519652"/>
            <a:chExt cx="3317554" cy="8621477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-991349" y="4178825"/>
              <a:ext cx="1919100" cy="192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 rot="5400000">
              <a:off x="-2103075" y="-2519652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4"/>
            <p:cNvGrpSpPr/>
            <p:nvPr/>
          </p:nvGrpSpPr>
          <p:grpSpPr>
            <a:xfrm>
              <a:off x="713220" y="4832612"/>
              <a:ext cx="501259" cy="104071"/>
              <a:chOff x="6329500" y="-1097725"/>
              <a:chExt cx="744150" cy="154500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870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960000" y="1988400"/>
            <a:ext cx="5284800" cy="2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-2991981" y="-1194125"/>
            <a:ext cx="4269600" cy="10827609"/>
            <a:chOff x="-2243986" y="-895594"/>
            <a:chExt cx="3202200" cy="8120707"/>
          </a:xfrm>
        </p:grpSpPr>
        <p:sp>
          <p:nvSpPr>
            <p:cNvPr id="130" name="Google Shape;130;p15"/>
            <p:cNvSpPr/>
            <p:nvPr/>
          </p:nvSpPr>
          <p:spPr>
            <a:xfrm>
              <a:off x="-2243986" y="4022913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15"/>
            <p:cNvPicPr preferRelativeResize="0"/>
            <p:nvPr/>
          </p:nvPicPr>
          <p:blipFill rotWithShape="1">
            <a:blip r:embed="rId2">
              <a:alphaModFix/>
            </a:blip>
            <a:srcRect l="32845" t="16173" r="30417" b="46968"/>
            <a:stretch/>
          </p:blipFill>
          <p:spPr>
            <a:xfrm flipH="1">
              <a:off x="-868122" y="-895594"/>
              <a:ext cx="1748400" cy="1752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5929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988400" cy="12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950967" y="1849267"/>
            <a:ext cx="5988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950967" y="4425251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CREDITS: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This presentation template was created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2"/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and includes icons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infographics &amp; images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and content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Swetha Tandri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A0E4B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-1922432" y="304817"/>
            <a:ext cx="16466233" cy="9541417"/>
            <a:chOff x="-1441825" y="228612"/>
            <a:chExt cx="12349675" cy="7156063"/>
          </a:xfrm>
        </p:grpSpPr>
        <p:pic>
          <p:nvPicPr>
            <p:cNvPr id="138" name="Google Shape;138;p16"/>
            <p:cNvPicPr preferRelativeResize="0"/>
            <p:nvPr/>
          </p:nvPicPr>
          <p:blipFill rotWithShape="1">
            <a:blip r:embed="rId5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/>
            <p:nvPr/>
          </p:nvSpPr>
          <p:spPr>
            <a:xfrm rot="-5400000">
              <a:off x="7705650" y="4182475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0" name="Google Shape;140;p16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452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7"/>
          <p:cNvGrpSpPr/>
          <p:nvPr/>
        </p:nvGrpSpPr>
        <p:grpSpPr>
          <a:xfrm>
            <a:off x="447360" y="649967"/>
            <a:ext cx="14767832" cy="9488111"/>
            <a:chOff x="335520" y="487475"/>
            <a:chExt cx="11075874" cy="7116083"/>
          </a:xfrm>
        </p:grpSpPr>
        <p:grpSp>
          <p:nvGrpSpPr>
            <p:cNvPr id="146" name="Google Shape;146;p17"/>
            <p:cNvGrpSpPr/>
            <p:nvPr/>
          </p:nvGrpSpPr>
          <p:grpSpPr>
            <a:xfrm>
              <a:off x="335520" y="487475"/>
              <a:ext cx="501259" cy="104071"/>
              <a:chOff x="6329500" y="-1097725"/>
              <a:chExt cx="744150" cy="154500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0" name="Google Shape;150;p17"/>
            <p:cNvPicPr preferRelativeResize="0"/>
            <p:nvPr/>
          </p:nvPicPr>
          <p:blipFill rotWithShape="1">
            <a:blip r:embed="rId2">
              <a:alphaModFix/>
            </a:blip>
            <a:srcRect l="14215" t="13864" r="14207" b="21440"/>
            <a:stretch/>
          </p:blipFill>
          <p:spPr>
            <a:xfrm>
              <a:off x="7662894" y="3854158"/>
              <a:ext cx="3748500" cy="37494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49878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-1922433" y="-2421666"/>
            <a:ext cx="16898567" cy="11131484"/>
            <a:chOff x="-1441825" y="-1816250"/>
            <a:chExt cx="12673925" cy="834861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54" name="Google Shape;154;p18"/>
            <p:cNvGrpSpPr/>
            <p:nvPr/>
          </p:nvGrpSpPr>
          <p:grpSpPr>
            <a:xfrm rot="10800000">
              <a:off x="8029900" y="-1816250"/>
              <a:ext cx="3202200" cy="3202200"/>
              <a:chOff x="-2177175" y="3797400"/>
              <a:chExt cx="3202200" cy="3202200"/>
            </a:xfrm>
          </p:grpSpPr>
          <p:sp>
            <p:nvSpPr>
              <p:cNvPr id="155" name="Google Shape;155;p1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2824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1799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18646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2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70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8" y="5558236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3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80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71F4BCA-5528-4768-BE5E-75FA70CE788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1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60000" y="3184133"/>
            <a:ext cx="5747200" cy="23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960000" y="5500533"/>
            <a:ext cx="5747200" cy="6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0906861" y="649968"/>
            <a:ext cx="668345" cy="138761"/>
            <a:chOff x="6329500" y="-1097725"/>
            <a:chExt cx="744150" cy="154500"/>
          </a:xfrm>
        </p:grpSpPr>
        <p:sp>
          <p:nvSpPr>
            <p:cNvPr id="25" name="Google Shape;25;p3"/>
            <p:cNvSpPr/>
            <p:nvPr/>
          </p:nvSpPr>
          <p:spPr>
            <a:xfrm>
              <a:off x="632950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24325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1915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513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5D61372-7632-4BE0-8970-EA40FDEAA261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70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5923668-B71A-40DA-977E-3BDCF364085F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177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ECDD7F5-0CC3-4D2C-AB3C-18F5AB5CE7B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89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6A24F29-16F9-4BCF-8C68-5140F408A52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60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0A63A39-8BCA-4CB7-A9A4-3F97ABEC5FAE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127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4325CA9-5C85-4615-B4F8-08B0F27C5BEF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533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BEA85DA-939F-4228-B5E2-0CDCFC61807B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772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9E2D127-21C2-4D5E-BFE2-1E3A8F91EEC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290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FFC36BC-15F2-4E99-BCEC-7649A437A2E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21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30896CC-8170-4271-9B5C-B78783513BF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2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534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71F4BCA-5528-4768-BE5E-75FA70CE788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190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5D61372-7632-4BE0-8970-EA40FDEAA261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13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5923668-B71A-40DA-977E-3BDCF364085F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44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ECDD7F5-0CC3-4D2C-AB3C-18F5AB5CE7B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816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26A24F29-16F9-4BCF-8C68-5140F408A52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862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C0A63A39-8BCA-4CB7-A9A4-3F97ABEC5FAE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072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4325CA9-5C85-4615-B4F8-08B0F27C5BEF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52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4BEA85DA-939F-4228-B5E2-0CDCFC61807B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6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9E2D127-21C2-4D5E-BFE2-1E3A8F91EEC0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9364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FFC36BC-15F2-4E99-BCEC-7649A437A2E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38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951000" y="4710067"/>
            <a:ext cx="7262800" cy="1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950967" y="2413000"/>
            <a:ext cx="72628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950967" y="4299367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950967" y="2002300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398453" y="-3185000"/>
            <a:ext cx="14483348" cy="12945333"/>
            <a:chOff x="298839" y="-2388750"/>
            <a:chExt cx="10862511" cy="9709000"/>
          </a:xfrm>
        </p:grpSpPr>
        <p:grpSp>
          <p:nvGrpSpPr>
            <p:cNvPr id="38" name="Google Shape;38;p5"/>
            <p:cNvGrpSpPr/>
            <p:nvPr/>
          </p:nvGrpSpPr>
          <p:grpSpPr>
            <a:xfrm rot="5400000">
              <a:off x="100245" y="2430487"/>
              <a:ext cx="501259" cy="104071"/>
              <a:chOff x="6329500" y="-1097725"/>
              <a:chExt cx="744150" cy="154500"/>
            </a:xfrm>
          </p:grpSpPr>
          <p:sp>
            <p:nvSpPr>
              <p:cNvPr id="39" name="Google Shape;39;p5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" name="Google Shape;42;p5"/>
            <p:cNvPicPr preferRelativeResize="0"/>
            <p:nvPr/>
          </p:nvPicPr>
          <p:blipFill rotWithShape="1">
            <a:blip r:embed="rId2">
              <a:alphaModFix/>
            </a:blip>
            <a:srcRect l="37408" t="15218" r="25855" b="47923"/>
            <a:stretch/>
          </p:blipFill>
          <p:spPr>
            <a:xfrm>
              <a:off x="3055200" y="4798450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3" name="Google Shape;43;p5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89722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30896CC-8170-4271-9B5C-B78783513BF8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03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60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38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13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93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55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-2902899" y="406400"/>
            <a:ext cx="14688500" cy="8926400"/>
            <a:chOff x="-2177175" y="304800"/>
            <a:chExt cx="11016375" cy="6694800"/>
          </a:xfrm>
        </p:grpSpPr>
        <p:sp>
          <p:nvSpPr>
            <p:cNvPr id="47" name="Google Shape;47;p6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6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49" name="Google Shape;49;p6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7662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7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93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68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3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-1747333" y="-1947016"/>
            <a:ext cx="13532933" cy="8376195"/>
            <a:chOff x="-1310500" y="-1460262"/>
            <a:chExt cx="10149700" cy="6282146"/>
          </a:xfrm>
        </p:grpSpPr>
        <p:pic>
          <p:nvPicPr>
            <p:cNvPr id="54" name="Google Shape;54;p7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10500" y="-1460262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55" name="Google Shape;55;p7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56" name="Google Shape;56;p7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7"/>
            <p:cNvGrpSpPr/>
            <p:nvPr/>
          </p:nvGrpSpPr>
          <p:grpSpPr>
            <a:xfrm>
              <a:off x="4321370" y="4717812"/>
              <a:ext cx="501259" cy="104071"/>
              <a:chOff x="6329500" y="-1097725"/>
              <a:chExt cx="744150" cy="154500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769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470100" y="1786467"/>
            <a:ext cx="9251600" cy="32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-1854867" y="-2745933"/>
            <a:ext cx="17079867" cy="11401684"/>
            <a:chOff x="-1391150" y="-2059450"/>
            <a:chExt cx="12809900" cy="8551263"/>
          </a:xfrm>
        </p:grpSpPr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91150" y="414191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68" name="Google Shape;68;p8"/>
            <p:cNvGrpSpPr/>
            <p:nvPr/>
          </p:nvGrpSpPr>
          <p:grpSpPr>
            <a:xfrm rot="10800000">
              <a:off x="8216550" y="-2059450"/>
              <a:ext cx="3202200" cy="3202200"/>
              <a:chOff x="-2177175" y="3797400"/>
              <a:chExt cx="3202200" cy="3202200"/>
            </a:xfrm>
          </p:grpSpPr>
          <p:sp>
            <p:nvSpPr>
              <p:cNvPr id="69" name="Google Shape;69;p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8"/>
            <p:cNvGrpSpPr/>
            <p:nvPr/>
          </p:nvGrpSpPr>
          <p:grpSpPr>
            <a:xfrm>
              <a:off x="243975" y="294475"/>
              <a:ext cx="326700" cy="490050"/>
              <a:chOff x="7388600" y="376150"/>
              <a:chExt cx="326700" cy="49005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>
              <a:off x="8208163" y="4551962"/>
              <a:ext cx="501259" cy="104071"/>
              <a:chOff x="6329500" y="-1097725"/>
              <a:chExt cx="744150" cy="1545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342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960000" y="1501333"/>
            <a:ext cx="69936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304793" y="304816"/>
            <a:ext cx="13706040" cy="8731549"/>
            <a:chOff x="228595" y="228612"/>
            <a:chExt cx="10279530" cy="6548662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6" name="Google Shape;86;p9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7991425" y="4255475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7" name="Google Shape;87;p9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88" name="Google Shape;88;p9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00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056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490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os estilos</a:t>
            </a:r>
          </a:p>
          <a:p>
            <a:pPr lvl="1"/>
            <a:r>
              <a:rPr lang="pt-PT" altLang="en-US"/>
              <a:t>Segundo nível</a:t>
            </a:r>
          </a:p>
          <a:p>
            <a:pPr lvl="2"/>
            <a:r>
              <a:rPr lang="pt-PT" altLang="en-US"/>
              <a:t>Terceiro nível</a:t>
            </a:r>
          </a:p>
          <a:p>
            <a:pPr lvl="3"/>
            <a:r>
              <a:rPr lang="pt-PT" altLang="en-US"/>
              <a:t>Quarto nível</a:t>
            </a:r>
          </a:p>
          <a:p>
            <a:pPr lvl="4"/>
            <a:r>
              <a:rPr lang="pt-PT" altLang="en-US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E959698-A090-443A-B5B3-6372DD83F3C5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6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/>
              <a:t>Clique para editar os estilos</a:t>
            </a:r>
          </a:p>
          <a:p>
            <a:pPr lvl="1"/>
            <a:r>
              <a:rPr lang="pt-PT" altLang="en-US"/>
              <a:t>Segundo nível</a:t>
            </a:r>
          </a:p>
          <a:p>
            <a:pPr lvl="2"/>
            <a:r>
              <a:rPr lang="pt-PT" altLang="en-US"/>
              <a:t>Terceiro nível</a:t>
            </a:r>
          </a:p>
          <a:p>
            <a:pPr lvl="3"/>
            <a:r>
              <a:rPr lang="pt-PT" altLang="en-US"/>
              <a:t>Quarto nível</a:t>
            </a:r>
          </a:p>
          <a:p>
            <a:pPr lvl="4"/>
            <a:r>
              <a:rPr lang="pt-PT" altLang="en-US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BR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BE959698-A090-443A-B5B3-6372DD83F3C5}" type="slidenum">
              <a:rPr lang="pt-BR" altLang="en-US" kern="1200" smtClean="0">
                <a:latin typeface="Arial" panose="020B060402020202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pt-BR" altLang="en-US" kern="120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04484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2179864" y="-2894623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430267" y="-1147049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756000" y="5714200"/>
            <a:ext cx="347200" cy="34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581" y="1839991"/>
            <a:ext cx="10289600" cy="1462000"/>
          </a:xfrm>
        </p:spPr>
        <p:txBody>
          <a:bodyPr/>
          <a:lstStyle/>
          <a:p>
            <a:r>
              <a:rPr lang="en-US" sz="5867" dirty="0">
                <a:solidFill>
                  <a:schemeClr val="tx1"/>
                </a:solidFill>
              </a:rPr>
              <a:t>Unit 5: INVENTIONS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267" dirty="0">
                <a:solidFill>
                  <a:schemeClr val="tx1"/>
                </a:solidFill>
              </a:rPr>
              <a:t>Lesson 8: Looking Back And Project</a:t>
            </a:r>
            <a:br>
              <a:rPr lang="en-US" sz="4267" dirty="0">
                <a:solidFill>
                  <a:schemeClr val="tx1"/>
                </a:solidFill>
              </a:rPr>
            </a:br>
            <a:br>
              <a:rPr lang="en-US" sz="4267" dirty="0">
                <a:solidFill>
                  <a:schemeClr val="tx1"/>
                </a:solidFill>
              </a:rPr>
            </a:br>
            <a:endParaRPr lang="en-US" sz="42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7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NTER-4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5505451"/>
            <a:ext cx="14192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2381250" y="428626"/>
            <a:ext cx="7429500" cy="1071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Showcard Gothic" panose="04020904020102020604" pitchFamily="82" charset="0"/>
                <a:ea typeface="+mn-ea"/>
                <a:cs typeface="+mn-cs"/>
              </a:rPr>
              <a:t>Grammar Time</a:t>
            </a:r>
          </a:p>
        </p:txBody>
      </p:sp>
      <p:sp>
        <p:nvSpPr>
          <p:cNvPr id="8" name="Rectângulo 7"/>
          <p:cNvSpPr/>
          <p:nvPr/>
        </p:nvSpPr>
        <p:spPr>
          <a:xfrm>
            <a:off x="306533" y="125557"/>
            <a:ext cx="11552958" cy="30306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306533" y="119063"/>
            <a:ext cx="285750" cy="657225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418885" y="6414655"/>
            <a:ext cx="11343624" cy="27665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11599717" y="398753"/>
            <a:ext cx="259774" cy="629255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pic>
        <p:nvPicPr>
          <p:cNvPr id="2056" name="Imagem 11" descr="weathergir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698482"/>
            <a:ext cx="35242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74614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892807" y="17939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They .................... some interesting software on the school computers.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892807" y="5318124"/>
            <a:ext cx="3690431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have just installed 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922151" y="5318124"/>
            <a:ext cx="3731993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just installed 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8089107" y="1425577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  <a:ea typeface="+mn-ea"/>
                <a:cs typeface="+mn-cs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1" y="3043239"/>
            <a:ext cx="7604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343983" y="0"/>
            <a:ext cx="11588461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81782" y="1"/>
            <a:ext cx="200531" cy="671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43984" y="6500811"/>
            <a:ext cx="1158846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1718133" y="127146"/>
            <a:ext cx="214312" cy="642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pic>
        <p:nvPicPr>
          <p:cNvPr id="14" name="Google Shape;28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2387" y="1425577"/>
            <a:ext cx="3514725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323613" y="210258"/>
            <a:ext cx="3837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Forte"/>
              </a:rPr>
              <a:t>have just installed </a:t>
            </a:r>
            <a:endParaRPr lang="en-GB" sz="2800" b="1" kern="1200" dirty="0">
              <a:solidFill>
                <a:srgbClr val="FF0000"/>
              </a:solidFill>
              <a:latin typeface="Forte"/>
            </a:endParaRPr>
          </a:p>
          <a:p>
            <a:endParaRPr lang="en-US" sz="2800" dirty="0">
              <a:solidFill>
                <a:srgbClr val="FF0000"/>
              </a:solidFill>
              <a:latin typeface="Forte"/>
            </a:endParaRPr>
          </a:p>
        </p:txBody>
      </p:sp>
    </p:spTree>
    <p:extLst>
      <p:ext uri="{BB962C8B-B14F-4D97-AF65-F5344CB8AC3E}">
        <p14:creationId xmlns:p14="http://schemas.microsoft.com/office/powerpoint/2010/main" val="2655570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3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892807" y="17939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The programs are working very well and everyone enjoys ………… them.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003095" y="5293732"/>
            <a:ext cx="3690431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using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940883" y="5295900"/>
            <a:ext cx="3731993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to use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8089107" y="1425577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  <a:ea typeface="+mn-ea"/>
                <a:cs typeface="+mn-cs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1" y="3043239"/>
            <a:ext cx="7604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343983" y="0"/>
            <a:ext cx="11588461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81782" y="1"/>
            <a:ext cx="200531" cy="671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43984" y="6500811"/>
            <a:ext cx="1158846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1718133" y="127146"/>
            <a:ext cx="214312" cy="642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5468" y="625805"/>
            <a:ext cx="383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Forte"/>
              </a:rPr>
              <a:t>using</a:t>
            </a:r>
            <a:endParaRPr lang="en-US" sz="2800" dirty="0">
              <a:solidFill>
                <a:srgbClr val="FF0000"/>
              </a:solidFill>
              <a:latin typeface="Fort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86" y="1501780"/>
            <a:ext cx="3952442" cy="316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98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892807" y="17939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Smartphones allow people ………………information over long distances. 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892807" y="5318124"/>
            <a:ext cx="3690431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to send 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922151" y="5318124"/>
            <a:ext cx="3731993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sending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8089107" y="1425577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  <a:ea typeface="+mn-ea"/>
                <a:cs typeface="+mn-cs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1" y="3043239"/>
            <a:ext cx="7604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343983" y="0"/>
            <a:ext cx="11588461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81782" y="1"/>
            <a:ext cx="200531" cy="671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43984" y="6500811"/>
            <a:ext cx="1158846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1718133" y="127146"/>
            <a:ext cx="214312" cy="642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4" y="214314"/>
            <a:ext cx="383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Forte"/>
              </a:rPr>
              <a:t>to send </a:t>
            </a:r>
            <a:endParaRPr lang="en-US" sz="2800" dirty="0">
              <a:solidFill>
                <a:srgbClr val="FF0000"/>
              </a:solidFill>
              <a:latin typeface="Forte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56" y="1960562"/>
            <a:ext cx="463236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2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3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892807" y="179390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………………. with a smartphone is fun as well.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1892807" y="5318124"/>
            <a:ext cx="3690431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To learn 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6922151" y="5318124"/>
            <a:ext cx="3731993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Learn 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8089107" y="1425577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  <a:ea typeface="+mn-ea"/>
                <a:cs typeface="+mn-cs"/>
              </a:rPr>
              <a:t>GREAT</a:t>
            </a:r>
          </a:p>
        </p:txBody>
      </p:sp>
      <p:pic>
        <p:nvPicPr>
          <p:cNvPr id="6155" name="Picture 11" descr="ARROW TO RIGHT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1" y="3043239"/>
            <a:ext cx="7604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ângulo 9"/>
          <p:cNvSpPr/>
          <p:nvPr/>
        </p:nvSpPr>
        <p:spPr>
          <a:xfrm>
            <a:off x="343983" y="0"/>
            <a:ext cx="11588461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81782" y="1"/>
            <a:ext cx="200531" cy="671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43984" y="6500811"/>
            <a:ext cx="1158846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1718133" y="127146"/>
            <a:ext cx="214312" cy="642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9898" y="421883"/>
            <a:ext cx="383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Forte"/>
              </a:rPr>
              <a:t>To learn </a:t>
            </a:r>
            <a:endParaRPr lang="en-US" sz="2800" dirty="0">
              <a:solidFill>
                <a:srgbClr val="FF0000"/>
              </a:solidFill>
              <a:latin typeface="Forte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56" y="1960562"/>
            <a:ext cx="463236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1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3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892806" y="179390"/>
            <a:ext cx="9426357" cy="11430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Forte" pitchFamily="66" charset="0"/>
              </a:rPr>
              <a:t>Since television was …………………, TV designs have changed a lot.</a:t>
            </a:r>
            <a:endParaRPr lang="pt-BR" sz="2800" b="1" dirty="0">
              <a:solidFill>
                <a:schemeClr val="tx2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7003095" y="5293732"/>
            <a:ext cx="3690431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invented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1940883" y="5295900"/>
            <a:ext cx="3731993" cy="935038"/>
          </a:xfrm>
          <a:prstGeom prst="plus">
            <a:avLst>
              <a:gd name="adj" fmla="val 25000"/>
            </a:avLst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3200" b="1" kern="1200" dirty="0">
                <a:solidFill>
                  <a:srgbClr val="666666">
                    <a:lumMod val="50000"/>
                  </a:srgbClr>
                </a:solidFill>
                <a:latin typeface="Arial" charset="0"/>
                <a:ea typeface="+mn-ea"/>
                <a:cs typeface="+mn-cs"/>
              </a:rPr>
              <a:t>has been invented</a:t>
            </a:r>
            <a:endParaRPr lang="en-GB" sz="3200" b="1" kern="1200" dirty="0">
              <a:solidFill>
                <a:srgbClr val="666666">
                  <a:lumMod val="50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8089107" y="1425577"/>
            <a:ext cx="2339975" cy="10795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2BFC5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Forte"/>
                <a:ea typeface="+mn-ea"/>
                <a:cs typeface="+mn-cs"/>
              </a:rPr>
              <a:t>GREAT</a:t>
            </a:r>
          </a:p>
        </p:txBody>
      </p:sp>
      <p:sp>
        <p:nvSpPr>
          <p:cNvPr id="10" name="Rectângulo 9"/>
          <p:cNvSpPr/>
          <p:nvPr/>
        </p:nvSpPr>
        <p:spPr>
          <a:xfrm>
            <a:off x="343983" y="0"/>
            <a:ext cx="11588461" cy="21431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281782" y="1"/>
            <a:ext cx="200531" cy="67151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343984" y="6500811"/>
            <a:ext cx="11588460" cy="2143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11718133" y="127146"/>
            <a:ext cx="214312" cy="64293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pt-PT" sz="1800" kern="1200">
              <a:solidFill>
                <a:srgbClr val="FFD7E8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28542" y="210675"/>
            <a:ext cx="383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200" dirty="0">
                <a:solidFill>
                  <a:srgbClr val="FF0000"/>
                </a:solidFill>
                <a:latin typeface="Forte"/>
              </a:rPr>
              <a:t>invented  </a:t>
            </a:r>
            <a:endParaRPr lang="en-US" sz="2800" dirty="0">
              <a:solidFill>
                <a:srgbClr val="FF0000"/>
              </a:solidFill>
              <a:latin typeface="Fort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79" y="1425577"/>
            <a:ext cx="4160260" cy="3331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931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</p:childTnLst>
        </p:cTn>
      </p:par>
    </p:tnLst>
    <p:bldLst>
      <p:bldP spid="6149" grpId="0"/>
      <p:bldP spid="6153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Project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8279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/>
          <p:nvPr/>
        </p:nvSpPr>
        <p:spPr>
          <a:xfrm>
            <a:off x="4572000" y="29750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224557" y="1159555"/>
            <a:ext cx="6183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8519" y="2237328"/>
            <a:ext cx="6155481" cy="410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6119673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868203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64" name="Google Shape;264;p13"/>
          <p:cNvSpPr txBox="1"/>
          <p:nvPr/>
        </p:nvSpPr>
        <p:spPr>
          <a:xfrm>
            <a:off x="954230" y="1815516"/>
            <a:ext cx="1035765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25500" marR="0" lvl="0" indent="-571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ingdings" panose="05000000000000000000" pitchFamily="2" charset="2"/>
              <a:buChar char="ü"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74;p14"/>
          <p:cNvSpPr txBox="1"/>
          <p:nvPr/>
        </p:nvSpPr>
        <p:spPr>
          <a:xfrm>
            <a:off x="4290472" y="12881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286402" y="2110065"/>
            <a:ext cx="103576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5;</a:t>
            </a:r>
            <a:endParaRPr sz="2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Unit 6_Getting started</a:t>
            </a:r>
            <a:endParaRPr/>
          </a:p>
          <a:p>
            <a:pPr marL="514350" marR="0" lvl="0" indent="-514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274" name="Google Shape;274;p14"/>
          <p:cNvSpPr txBox="1"/>
          <p:nvPr/>
        </p:nvSpPr>
        <p:spPr>
          <a:xfrm>
            <a:off x="4290472" y="128816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05882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Warm-up</a:t>
            </a:r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1" y="276223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02</a:t>
            </a:r>
            <a:endParaRPr sz="3733" b="1" dirty="0">
              <a:latin typeface="Montserrat"/>
            </a:endParaRPr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4294967295"/>
          </p:nvPr>
        </p:nvSpPr>
        <p:spPr>
          <a:xfrm>
            <a:off x="2678195" y="3507997"/>
            <a:ext cx="17018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sz="3733" b="1" dirty="0">
                <a:latin typeface="Montserrat"/>
              </a:rPr>
              <a:t>03</a:t>
            </a:r>
            <a:endParaRPr sz="3733" b="1" dirty="0">
              <a:latin typeface="Montserrat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294967295"/>
          </p:nvPr>
        </p:nvSpPr>
        <p:spPr>
          <a:xfrm>
            <a:off x="-917985" y="567222"/>
            <a:ext cx="12192000" cy="7641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88500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Looking back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4294967295"/>
          </p:nvPr>
        </p:nvSpPr>
        <p:spPr>
          <a:xfrm>
            <a:off x="3893148" y="3624807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Project</a:t>
            </a: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7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2191396" y="4331393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40">
              <a:buClr>
                <a:srgbClr val="373334"/>
              </a:buClr>
              <a:defRPr/>
            </a:pPr>
            <a:r>
              <a:rPr lang="es" sz="3733" dirty="0">
                <a:solidFill>
                  <a:srgbClr val="1A0E4B"/>
                </a:solidFill>
              </a:rPr>
              <a:t>04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891796" y="4462511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1219140">
              <a:buClr>
                <a:srgbClr val="373334"/>
              </a:buClr>
              <a:defRPr/>
            </a:pPr>
            <a:r>
              <a:rPr lang="en-US" sz="2933" dirty="0">
                <a:solidFill>
                  <a:srgbClr val="1A0E4B"/>
                </a:solidFill>
              </a:rPr>
              <a:t>Consolidation</a:t>
            </a:r>
          </a:p>
        </p:txBody>
      </p:sp>
      <p:sp>
        <p:nvSpPr>
          <p:cNvPr id="27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3" y="191261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01</a:t>
            </a:r>
            <a:endParaRPr sz="3733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2714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1138121" y="3280135"/>
            <a:ext cx="5747200" cy="67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Brainstorming</a:t>
            </a: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00987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690381" y="1203477"/>
            <a:ext cx="7034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 three-syllable nouns about topic Inventions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5" y="2480390"/>
            <a:ext cx="4252589" cy="40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769201" y="347300"/>
            <a:ext cx="54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BRAINSTORMING</a:t>
            </a:r>
            <a:endParaRPr sz="44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312365" y="2284708"/>
            <a:ext cx="18737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Inventor</a:t>
            </a:r>
            <a:endParaRPr dirty="0"/>
          </a:p>
        </p:txBody>
      </p:sp>
      <p:sp>
        <p:nvSpPr>
          <p:cNvPr id="156" name="Google Shape;156;p6"/>
          <p:cNvSpPr/>
          <p:nvPr/>
        </p:nvSpPr>
        <p:spPr>
          <a:xfrm>
            <a:off x="2366372" y="3119717"/>
            <a:ext cx="1560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 dirty="0"/>
          </a:p>
        </p:txBody>
      </p:sp>
      <p:sp>
        <p:nvSpPr>
          <p:cNvPr id="157" name="Google Shape;157;p6"/>
          <p:cNvSpPr/>
          <p:nvPr/>
        </p:nvSpPr>
        <p:spPr>
          <a:xfrm>
            <a:off x="849862" y="4026531"/>
            <a:ext cx="16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2171700" y="4758958"/>
            <a:ext cx="20434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dirty="0"/>
          </a:p>
        </p:txBody>
      </p:sp>
      <p:sp>
        <p:nvSpPr>
          <p:cNvPr id="159" name="Google Shape;159;p6"/>
          <p:cNvSpPr/>
          <p:nvPr/>
        </p:nvSpPr>
        <p:spPr>
          <a:xfrm>
            <a:off x="1312365" y="5552911"/>
            <a:ext cx="18737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Beverage</a:t>
            </a:r>
            <a:endParaRPr dirty="0"/>
          </a:p>
        </p:txBody>
      </p:sp>
      <p:sp>
        <p:nvSpPr>
          <p:cNvPr id="160" name="Google Shape;160;p6"/>
          <p:cNvSpPr/>
          <p:nvPr/>
        </p:nvSpPr>
        <p:spPr>
          <a:xfrm>
            <a:off x="10314913" y="1992494"/>
            <a:ext cx="1300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8589936" y="2658052"/>
            <a:ext cx="17604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26714"/>
                </a:solidFill>
                <a:latin typeface="Calibri"/>
                <a:ea typeface="Calibri"/>
                <a:cs typeface="Calibri"/>
                <a:sym typeface="Calibri"/>
              </a:rPr>
              <a:t>Submarine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10024513" y="3304383"/>
            <a:ext cx="18912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rPr>
              <a:t>Telegraph</a:t>
            </a:r>
            <a:endParaRPr dirty="0"/>
          </a:p>
        </p:txBody>
      </p:sp>
      <p:sp>
        <p:nvSpPr>
          <p:cNvPr id="163" name="Google Shape;163;p6"/>
          <p:cNvSpPr/>
          <p:nvPr/>
        </p:nvSpPr>
        <p:spPr>
          <a:xfrm>
            <a:off x="8472489" y="4265604"/>
            <a:ext cx="183030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Telescope</a:t>
            </a:r>
            <a:endParaRPr dirty="0"/>
          </a:p>
        </p:txBody>
      </p:sp>
      <p:sp>
        <p:nvSpPr>
          <p:cNvPr id="164" name="Google Shape;164;p6"/>
          <p:cNvSpPr/>
          <p:nvPr/>
        </p:nvSpPr>
        <p:spPr>
          <a:xfrm>
            <a:off x="9725087" y="5433669"/>
            <a:ext cx="205240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Typewriter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Looking back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96366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1676926" y="18430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/>
        </p:nvSpPr>
        <p:spPr>
          <a:xfrm>
            <a:off x="1676926" y="18430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6327356" y="2640354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9448568" y="5355641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9963114" y="45805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sz="2200" b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371424" y="3841425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9425777" y="30904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/>
          </a:p>
        </p:txBody>
      </p:sp>
      <p:graphicFrame>
        <p:nvGraphicFramePr>
          <p:cNvPr id="194" name="Google Shape;194;p8"/>
          <p:cNvGraphicFramePr/>
          <p:nvPr/>
        </p:nvGraphicFramePr>
        <p:xfrm>
          <a:off x="5534878" y="1868747"/>
          <a:ext cx="6024385" cy="42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024385" imgH="4264174" progId="Paint.Picture">
                  <p:embed/>
                </p:oleObj>
              </mc:Choice>
              <mc:Fallback>
                <p:oleObj r:id="rId5" imgW="6024385" imgH="4264174" progId="Paint.Picture">
                  <p:embed/>
                  <p:pic>
                    <p:nvPicPr>
                      <p:cNvPr id="194" name="Google Shape;194;p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5534878" y="1868747"/>
                        <a:ext cx="6024385" cy="426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71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8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5861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theme/theme1.xml><?xml version="1.0" encoding="utf-8"?>
<a:theme xmlns:a="http://schemas.openxmlformats.org/drawingml/2006/main" name="Parts of a Circle by Slidesgo">
  <a:themeElements>
    <a:clrScheme name="Simple Light">
      <a:dk1>
        <a:srgbClr val="1A0E4B"/>
      </a:dk1>
      <a:lt1>
        <a:srgbClr val="FFFFFF"/>
      </a:lt1>
      <a:dk2>
        <a:srgbClr val="FF83AE"/>
      </a:dk2>
      <a:lt2>
        <a:srgbClr val="F1F093"/>
      </a:lt2>
      <a:accent1>
        <a:srgbClr val="C8EED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E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Personalizado 4">
      <a:dk1>
        <a:sysClr val="windowText" lastClr="000000"/>
      </a:dk1>
      <a:lt1>
        <a:srgbClr val="FFD7E8"/>
      </a:lt1>
      <a:dk2>
        <a:srgbClr val="666666"/>
      </a:dk2>
      <a:lt2>
        <a:srgbClr val="FFFF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FFFF00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Personalizado 4">
      <a:dk1>
        <a:sysClr val="windowText" lastClr="000000"/>
      </a:dk1>
      <a:lt1>
        <a:srgbClr val="FFD7E8"/>
      </a:lt1>
      <a:dk2>
        <a:srgbClr val="666666"/>
      </a:dk2>
      <a:lt2>
        <a:srgbClr val="FFFFFF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FFFF00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245</Words>
  <Application>Microsoft Office PowerPoint</Application>
  <PresentationFormat>Widescreen</PresentationFormat>
  <Paragraphs>91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Nunito Light</vt:lpstr>
      <vt:lpstr>Public Sans</vt:lpstr>
      <vt:lpstr>Questrial</vt:lpstr>
      <vt:lpstr>Arial</vt:lpstr>
      <vt:lpstr>Calibri</vt:lpstr>
      <vt:lpstr>Montserrat</vt:lpstr>
      <vt:lpstr>Forte</vt:lpstr>
      <vt:lpstr>Public Sans Black</vt:lpstr>
      <vt:lpstr>Showcard Gothic</vt:lpstr>
      <vt:lpstr>Roboto Condensed Light</vt:lpstr>
      <vt:lpstr>Wingdings</vt:lpstr>
      <vt:lpstr>Open Sans</vt:lpstr>
      <vt:lpstr>Patrick Hand</vt:lpstr>
      <vt:lpstr>Lato</vt:lpstr>
      <vt:lpstr>Parts of a Circle by Slidesgo</vt:lpstr>
      <vt:lpstr>Tema do Office</vt:lpstr>
      <vt:lpstr>1_Tema do Office</vt:lpstr>
      <vt:lpstr>End of Course Jeopardy by Slidesgo</vt:lpstr>
      <vt:lpstr>Bitmap Image</vt:lpstr>
      <vt:lpstr>Unit 5: INVENTIONS Lesson 8: Looking Back And Project  </vt:lpstr>
      <vt:lpstr>PowerPoint Presentation</vt:lpstr>
      <vt:lpstr>02</vt:lpstr>
      <vt:lpstr>Warm-up</vt:lpstr>
      <vt:lpstr>PowerPoint Presentation</vt:lpstr>
      <vt:lpstr>Looking back</vt:lpstr>
      <vt:lpstr>PowerPoint Presentation</vt:lpstr>
      <vt:lpstr>PowerPoint Presentation</vt:lpstr>
      <vt:lpstr>PowerPoint Presentation</vt:lpstr>
      <vt:lpstr>PowerPoint Presentation</vt:lpstr>
      <vt:lpstr>They .................... some interesting software on the school computers.</vt:lpstr>
      <vt:lpstr>The programs are working very well and everyone enjoys ………… them.</vt:lpstr>
      <vt:lpstr>Smartphones allow people ………………information over long distances. </vt:lpstr>
      <vt:lpstr>………………. with a smartphone is fun as well.</vt:lpstr>
      <vt:lpstr>Since television was …………………, TV designs have changed a lot.</vt:lpstr>
      <vt:lpstr>Project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14</cp:revision>
  <dcterms:created xsi:type="dcterms:W3CDTF">2020-12-09T02:04:09Z</dcterms:created>
  <dcterms:modified xsi:type="dcterms:W3CDTF">2024-01-17T08:53:47Z</dcterms:modified>
</cp:coreProperties>
</file>