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81" r:id="rId3"/>
  </p:sldMasterIdLst>
  <p:notesMasterIdLst>
    <p:notesMasterId r:id="rId36"/>
  </p:notesMasterIdLst>
  <p:sldIdLst>
    <p:sldId id="270" r:id="rId4"/>
    <p:sldId id="271" r:id="rId5"/>
    <p:sldId id="273" r:id="rId6"/>
    <p:sldId id="264" r:id="rId7"/>
    <p:sldId id="266" r:id="rId8"/>
    <p:sldId id="309" r:id="rId9"/>
    <p:sldId id="294" r:id="rId10"/>
    <p:sldId id="296" r:id="rId11"/>
    <p:sldId id="316" r:id="rId12"/>
    <p:sldId id="317" r:id="rId13"/>
    <p:sldId id="318" r:id="rId14"/>
    <p:sldId id="319" r:id="rId15"/>
    <p:sldId id="320" r:id="rId16"/>
    <p:sldId id="321" r:id="rId17"/>
    <p:sldId id="322" r:id="rId18"/>
    <p:sldId id="323" r:id="rId19"/>
    <p:sldId id="262" r:id="rId20"/>
    <p:sldId id="324" r:id="rId21"/>
    <p:sldId id="325" r:id="rId22"/>
    <p:sldId id="326" r:id="rId23"/>
    <p:sldId id="327" r:id="rId24"/>
    <p:sldId id="328" r:id="rId25"/>
    <p:sldId id="329" r:id="rId26"/>
    <p:sldId id="257" r:id="rId27"/>
    <p:sldId id="299" r:id="rId28"/>
    <p:sldId id="330" r:id="rId29"/>
    <p:sldId id="331" r:id="rId30"/>
    <p:sldId id="332" r:id="rId31"/>
    <p:sldId id="333" r:id="rId32"/>
    <p:sldId id="334" r:id="rId33"/>
    <p:sldId id="292" r:id="rId34"/>
    <p:sldId id="293"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atamaran" panose="020B0604020202020204" charset="0"/>
      <p:regular r:id="rId41"/>
      <p:bold r:id="rId42"/>
    </p:embeddedFont>
    <p:embeddedFont>
      <p:font typeface="Dotum" panose="020B0600000101010101" pitchFamily="34" charset="-127"/>
      <p:regular r:id="rId43"/>
    </p:embeddedFont>
    <p:embeddedFont>
      <p:font typeface="Barlow Semi Condensed ExtraBold" panose="020B0604020202020204" charset="0"/>
      <p:bold r:id="rId44"/>
      <p:boldItalic r:id="rId45"/>
    </p:embeddedFont>
    <p:embeddedFont>
      <p:font typeface="Cambria Math" panose="02040503050406030204" pitchFamily="18"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350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5083D7-6F62-4840-91AD-EAB627A27F2A}">
  <a:tblStyle styleId="{6A5083D7-6F62-4840-91AD-EAB627A27F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1921" autoAdjust="0"/>
  </p:normalViewPr>
  <p:slideViewPr>
    <p:cSldViewPr snapToGrid="0">
      <p:cViewPr varScale="1">
        <p:scale>
          <a:sx n="85" d="100"/>
          <a:sy n="85" d="100"/>
        </p:scale>
        <p:origin x="61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180787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6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8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20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49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612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c48c152c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c48c152c6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06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c48c152c6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c48c152c6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77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c48c152c6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c48c152c6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49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c48c152c6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c48c152c6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28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9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81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c48c152c6a_0_39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c48c152c6a_0_39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96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06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73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1474500"/>
            <a:ext cx="4846200" cy="2194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500">
                <a:latin typeface="Barlow Semi Condensed ExtraBold"/>
                <a:ea typeface="Barlow Semi Condensed ExtraBold"/>
                <a:cs typeface="Barlow Semi Condensed ExtraBold"/>
                <a:sym typeface="Barlow Semi Condensed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9"/>
        <p:cNvGrpSpPr/>
        <p:nvPr/>
      </p:nvGrpSpPr>
      <p:grpSpPr>
        <a:xfrm>
          <a:off x="0" y="0"/>
          <a:ext cx="0" cy="0"/>
          <a:chOff x="0" y="0"/>
          <a:chExt cx="0" cy="0"/>
        </a:xfrm>
      </p:grpSpPr>
      <p:sp>
        <p:nvSpPr>
          <p:cNvPr id="50" name="Google Shape;50;p1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txBox="1">
            <a:spLocks noGrp="1"/>
          </p:cNvSpPr>
          <p:nvPr>
            <p:ph type="title"/>
          </p:nvPr>
        </p:nvSpPr>
        <p:spPr>
          <a:xfrm>
            <a:off x="720000" y="2034604"/>
            <a:ext cx="28347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title" idx="2" hasCustomPrompt="1"/>
          </p:nvPr>
        </p:nvSpPr>
        <p:spPr>
          <a:xfrm>
            <a:off x="7200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3"/>
          <p:cNvSpPr txBox="1">
            <a:spLocks noGrp="1"/>
          </p:cNvSpPr>
          <p:nvPr>
            <p:ph type="title" idx="3"/>
          </p:nvPr>
        </p:nvSpPr>
        <p:spPr>
          <a:xfrm>
            <a:off x="36639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4" hasCustomPrompt="1"/>
          </p:nvPr>
        </p:nvSpPr>
        <p:spPr>
          <a:xfrm>
            <a:off x="3663888"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5"/>
          </p:nvPr>
        </p:nvSpPr>
        <p:spPr>
          <a:xfrm>
            <a:off x="52362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 name="Google Shape;56;p13"/>
          <p:cNvSpPr txBox="1">
            <a:spLocks noGrp="1"/>
          </p:cNvSpPr>
          <p:nvPr>
            <p:ph type="title" idx="6" hasCustomPrompt="1"/>
          </p:nvPr>
        </p:nvSpPr>
        <p:spPr>
          <a:xfrm>
            <a:off x="52362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7"/>
          </p:nvPr>
        </p:nvSpPr>
        <p:spPr>
          <a:xfrm>
            <a:off x="68085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8" hasCustomPrompt="1"/>
          </p:nvPr>
        </p:nvSpPr>
        <p:spPr>
          <a:xfrm>
            <a:off x="68085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title" idx="9"/>
          </p:nvPr>
        </p:nvSpPr>
        <p:spPr>
          <a:xfrm>
            <a:off x="720000" y="3502129"/>
            <a:ext cx="28347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title" idx="13" hasCustomPrompt="1"/>
          </p:nvPr>
        </p:nvSpPr>
        <p:spPr>
          <a:xfrm>
            <a:off x="720000" y="3061129"/>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p:nvPr>
        </p:nvSpPr>
        <p:spPr>
          <a:xfrm>
            <a:off x="3663888" y="3502129"/>
            <a:ext cx="14631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 name="Google Shape;62;p13"/>
          <p:cNvSpPr txBox="1">
            <a:spLocks noGrp="1"/>
          </p:cNvSpPr>
          <p:nvPr>
            <p:ph type="title" idx="15" hasCustomPrompt="1"/>
          </p:nvPr>
        </p:nvSpPr>
        <p:spPr>
          <a:xfrm>
            <a:off x="3663888" y="3061129"/>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title" idx="16"/>
          </p:nvPr>
        </p:nvSpPr>
        <p:spPr>
          <a:xfrm>
            <a:off x="720000" y="3325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64"/>
        <p:cNvGrpSpPr/>
        <p:nvPr/>
      </p:nvGrpSpPr>
      <p:grpSpPr>
        <a:xfrm>
          <a:off x="0" y="0"/>
          <a:ext cx="0" cy="0"/>
          <a:chOff x="0" y="0"/>
          <a:chExt cx="0" cy="0"/>
        </a:xfrm>
      </p:grpSpPr>
      <p:sp>
        <p:nvSpPr>
          <p:cNvPr id="65" name="Google Shape;65;p14"/>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subTitle" idx="1"/>
          </p:nvPr>
        </p:nvSpPr>
        <p:spPr>
          <a:xfrm>
            <a:off x="720125" y="1352850"/>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4"/>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14"/>
          <p:cNvSpPr txBox="1">
            <a:spLocks noGrp="1"/>
          </p:cNvSpPr>
          <p:nvPr>
            <p:ph type="subTitle" idx="2"/>
          </p:nvPr>
        </p:nvSpPr>
        <p:spPr>
          <a:xfrm>
            <a:off x="720125" y="2251230"/>
            <a:ext cx="2926200" cy="1737300"/>
          </a:xfrm>
          <a:prstGeom prst="rect">
            <a:avLst/>
          </a:prstGeom>
          <a:solidFill>
            <a:srgbClr val="899C00">
              <a:alpha val="16069"/>
            </a:srgbClr>
          </a:solidFill>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subTitle" idx="3"/>
          </p:nvPr>
        </p:nvSpPr>
        <p:spPr>
          <a:xfrm>
            <a:off x="4309200" y="2251225"/>
            <a:ext cx="4114800" cy="1737300"/>
          </a:xfrm>
          <a:prstGeom prst="rect">
            <a:avLst/>
          </a:prstGeom>
          <a:solidFill>
            <a:srgbClr val="ED1B24">
              <a:alpha val="14880"/>
            </a:srgbClr>
          </a:solidFill>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76"/>
        <p:cNvGrpSpPr/>
        <p:nvPr/>
      </p:nvGrpSpPr>
      <p:grpSpPr>
        <a:xfrm>
          <a:off x="0" y="0"/>
          <a:ext cx="0" cy="0"/>
          <a:chOff x="0" y="0"/>
          <a:chExt cx="0" cy="0"/>
        </a:xfrm>
      </p:grpSpPr>
      <p:sp>
        <p:nvSpPr>
          <p:cNvPr id="77" name="Google Shape;77;p1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subTitle" idx="1"/>
          </p:nvPr>
        </p:nvSpPr>
        <p:spPr>
          <a:xfrm>
            <a:off x="3636125" y="1968358"/>
            <a:ext cx="4788000" cy="2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6"/>
          <p:cNvSpPr txBox="1">
            <a:spLocks noGrp="1"/>
          </p:cNvSpPr>
          <p:nvPr>
            <p:ph type="title"/>
          </p:nvPr>
        </p:nvSpPr>
        <p:spPr>
          <a:xfrm>
            <a:off x="3132125" y="1452969"/>
            <a:ext cx="52920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1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1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0983578"/>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18" name="Google Shape;18;p2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9" name="Google Shape;19;p2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0" name="Google Shape;20;p2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424711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 name="Google Shape;25;p2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 name="Google Shape;26;p2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5527851"/>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30" name="Google Shape;30;p2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1" name="Google Shape;31;p2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2" name="Google Shape;32;p2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23396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6" name="Google Shape;36;p2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7" name="Google Shape;37;p2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8" name="Google Shape;38;p2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9" name="Google Shape;39;p2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57740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3" name="Google Shape;43;p2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4" name="Google Shape;44;p2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5" name="Google Shape;45;p2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6" name="Google Shape;46;p2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7" name="Google Shape;47;p2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 name="Google Shape;48;p2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5823915"/>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3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3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66170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p:nvPr>
        </p:nvSpPr>
        <p:spPr>
          <a:xfrm>
            <a:off x="1828800" y="2023050"/>
            <a:ext cx="5486400" cy="109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69725" y="1089725"/>
            <a:ext cx="1404600" cy="93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5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57" name="Google Shape;57;p3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58" name="Google Shape;58;p3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9" name="Google Shape;59;p3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3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587400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a:spLocks noGrp="1"/>
          </p:cNvSpPr>
          <p:nvPr>
            <p:ph type="pic" idx="2"/>
          </p:nvPr>
        </p:nvSpPr>
        <p:spPr>
          <a:xfrm>
            <a:off x="896144" y="306388"/>
            <a:ext cx="2743200" cy="2057400"/>
          </a:xfrm>
          <a:prstGeom prst="rect">
            <a:avLst/>
          </a:prstGeom>
          <a:noFill/>
          <a:ln>
            <a:noFill/>
          </a:ln>
        </p:spPr>
      </p:sp>
      <p:sp>
        <p:nvSpPr>
          <p:cNvPr id="64" name="Google Shape;64;p3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65" name="Google Shape;65;p3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6" name="Google Shape;66;p3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3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657086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2" name="Google Shape;72;p3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3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57047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8" name="Google Shape;78;p3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737190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8" name="Google Shape;88;p1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9" name="Google Shape;89;p1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750279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3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93" name="Google Shape;93;p3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4" name="Google Shape;94;p3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5" name="Google Shape;95;p3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683786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9" name="Google Shape;99;p3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0" name="Google Shape;100;p3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1" name="Google Shape;101;p3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5461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105" name="Google Shape;105;p3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6" name="Google Shape;106;p3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7" name="Google Shape;107;p3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277025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3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1" name="Google Shape;111;p3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2" name="Google Shape;112;p3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3" name="Google Shape;113;p3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4" name="Google Shape;114;p3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612682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3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18" name="Google Shape;118;p3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19" name="Google Shape;119;p3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20" name="Google Shape;120;p3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21" name="Google Shape;121;p3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2" name="Google Shape;122;p3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3" name="Google Shape;123;p3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4377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txBox="1">
            <a:spLocks noGrp="1"/>
          </p:cNvSpPr>
          <p:nvPr>
            <p:ph type="subTitle" idx="1"/>
          </p:nvPr>
        </p:nvSpPr>
        <p:spPr>
          <a:xfrm>
            <a:off x="1372963"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2"/>
          </p:nvPr>
        </p:nvSpPr>
        <p:spPr>
          <a:xfrm>
            <a:off x="5027838"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title" idx="3"/>
          </p:nvPr>
        </p:nvSpPr>
        <p:spPr>
          <a:xfrm>
            <a:off x="1372963"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 name="Google Shape;25;p5"/>
          <p:cNvSpPr txBox="1">
            <a:spLocks noGrp="1"/>
          </p:cNvSpPr>
          <p:nvPr>
            <p:ph type="title" idx="4"/>
          </p:nvPr>
        </p:nvSpPr>
        <p:spPr>
          <a:xfrm>
            <a:off x="5027838"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7" name="Google Shape;127;p4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8" name="Google Shape;128;p4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4196392"/>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132" name="Google Shape;132;p4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33" name="Google Shape;133;p4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4" name="Google Shape;134;p4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5" name="Google Shape;135;p4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671409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2"/>
          <p:cNvSpPr>
            <a:spLocks noGrp="1"/>
          </p:cNvSpPr>
          <p:nvPr>
            <p:ph type="pic" idx="2"/>
          </p:nvPr>
        </p:nvSpPr>
        <p:spPr>
          <a:xfrm>
            <a:off x="896144" y="306388"/>
            <a:ext cx="2743200" cy="2057400"/>
          </a:xfrm>
          <a:prstGeom prst="rect">
            <a:avLst/>
          </a:prstGeom>
          <a:noFill/>
          <a:ln>
            <a:noFill/>
          </a:ln>
        </p:spPr>
      </p:sp>
      <p:sp>
        <p:nvSpPr>
          <p:cNvPr id="139" name="Google Shape;139;p4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40" name="Google Shape;140;p4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1" name="Google Shape;141;p4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2" name="Google Shape;142;p4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345396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7" name="Google Shape;147;p4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8" name="Google Shape;148;p4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177755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3" name="Google Shape;153;p4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4" name="Google Shape;154;p4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75498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txBox="1">
            <a:spLocks noGrp="1"/>
          </p:cNvSpPr>
          <p:nvPr>
            <p:ph type="title"/>
          </p:nvPr>
        </p:nvSpPr>
        <p:spPr>
          <a:xfrm>
            <a:off x="720000" y="329184"/>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rgbClr val="999999"/>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33" name="Google Shape;33;p7"/>
          <p:cNvSpPr>
            <a:spLocks noGrp="1"/>
          </p:cNvSpPr>
          <p:nvPr>
            <p:ph type="pic" idx="2"/>
          </p:nvPr>
        </p:nvSpPr>
        <p:spPr>
          <a:xfrm>
            <a:off x="5585725" y="501750"/>
            <a:ext cx="3077100" cy="4024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720000" y="1180880"/>
            <a:ext cx="5832000" cy="1897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720000" y="2933618"/>
            <a:ext cx="5212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1pPr>
            <a:lvl2pPr lvl="1"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2pPr>
            <a:lvl3pPr lvl="2"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3pPr>
            <a:lvl4pPr lvl="3"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4pPr>
            <a:lvl5pPr lvl="4"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5pPr>
            <a:lvl6pPr lvl="5"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6pPr>
            <a:lvl7pPr lvl="6"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7pPr>
            <a:lvl8pPr lvl="7"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8pPr>
            <a:lvl9pPr lvl="8"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136494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4" name="Google Shape;84;p1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5" name="Google Shape;85;p1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7721488"/>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3"/>
          <p:cNvSpPr txBox="1">
            <a:spLocks noGrp="1"/>
          </p:cNvSpPr>
          <p:nvPr>
            <p:ph type="ctrTitle"/>
          </p:nvPr>
        </p:nvSpPr>
        <p:spPr>
          <a:xfrm>
            <a:off x="505308" y="844042"/>
            <a:ext cx="8120903" cy="2194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smtClean="0">
                <a:latin typeface="+mn-lt"/>
              </a:rPr>
              <a:t>CHÀO MỪNG CÁC </a:t>
            </a:r>
            <a:r>
              <a:rPr lang="vi-VN" sz="4000" b="1" smtClean="0">
                <a:latin typeface="+mn-lt"/>
              </a:rPr>
              <a:t>EM </a:t>
            </a:r>
            <a:r>
              <a:rPr lang="en-US" sz="4000" b="1" smtClean="0">
                <a:latin typeface="+mn-lt"/>
              </a:rPr>
              <a:t/>
            </a:r>
            <a:br>
              <a:rPr lang="en-US" sz="4000" b="1" smtClean="0">
                <a:latin typeface="+mn-lt"/>
              </a:rPr>
            </a:br>
            <a:r>
              <a:rPr lang="vi-VN" sz="4000" b="1" smtClean="0">
                <a:latin typeface="+mn-lt"/>
              </a:rPr>
              <a:t>ĐẾN VỚI BÀI HỌC </a:t>
            </a:r>
            <a:r>
              <a:rPr lang="en-US" sz="4000" b="1" smtClean="0">
                <a:latin typeface="+mn-lt"/>
              </a:rPr>
              <a:t>HÔM NAY!</a:t>
            </a:r>
            <a:endParaRPr sz="4000" b="1" dirty="0">
              <a:latin typeface="+mn-lt"/>
            </a:endParaRPr>
          </a:p>
        </p:txBody>
      </p:sp>
      <p:grpSp>
        <p:nvGrpSpPr>
          <p:cNvPr id="3" name="Group 2"/>
          <p:cNvGrpSpPr/>
          <p:nvPr/>
        </p:nvGrpSpPr>
        <p:grpSpPr>
          <a:xfrm>
            <a:off x="6654188" y="3360145"/>
            <a:ext cx="2324559" cy="1547556"/>
            <a:chOff x="5121978" y="1619496"/>
            <a:chExt cx="4455267" cy="3298480"/>
          </a:xfrm>
        </p:grpSpPr>
        <p:grpSp>
          <p:nvGrpSpPr>
            <p:cNvPr id="131" name="Google Shape;131;p23"/>
            <p:cNvGrpSpPr/>
            <p:nvPr/>
          </p:nvGrpSpPr>
          <p:grpSpPr>
            <a:xfrm>
              <a:off x="7616444" y="1619496"/>
              <a:ext cx="528569" cy="3290970"/>
              <a:chOff x="3007362" y="2728785"/>
              <a:chExt cx="227871" cy="1418827"/>
            </a:xfrm>
          </p:grpSpPr>
          <p:sp>
            <p:nvSpPr>
              <p:cNvPr id="132" name="Google Shape;132;p23"/>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 name="Google Shape;133;p23"/>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4" name="Google Shape;134;p23"/>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5" name="Google Shape;135;p23"/>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6" name="Google Shape;136;p23"/>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7" name="Google Shape;137;p23"/>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8" name="Google Shape;138;p23"/>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39" name="Google Shape;139;p23"/>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5121978" y="1619496"/>
              <a:ext cx="4455267" cy="3298480"/>
              <a:chOff x="5121978" y="1619496"/>
              <a:chExt cx="4455267" cy="3298480"/>
            </a:xfrm>
          </p:grpSpPr>
          <p:grpSp>
            <p:nvGrpSpPr>
              <p:cNvPr id="102" name="Google Shape;102;p23"/>
              <p:cNvGrpSpPr/>
              <p:nvPr/>
            </p:nvGrpSpPr>
            <p:grpSpPr>
              <a:xfrm flipH="1">
                <a:off x="5121978" y="2260410"/>
                <a:ext cx="1673347" cy="2657552"/>
                <a:chOff x="3233945" y="2746605"/>
                <a:chExt cx="938869" cy="1491164"/>
              </a:xfrm>
            </p:grpSpPr>
            <p:sp>
              <p:nvSpPr>
                <p:cNvPr id="103" name="Google Shape;103;p23"/>
                <p:cNvSpPr/>
                <p:nvPr/>
              </p:nvSpPr>
              <p:spPr>
                <a:xfrm>
                  <a:off x="3267703" y="2766853"/>
                  <a:ext cx="509964" cy="1435172"/>
                </a:xfrm>
                <a:custGeom>
                  <a:avLst/>
                  <a:gdLst/>
                  <a:ahLst/>
                  <a:cxnLst/>
                  <a:rect l="l" t="t" r="r" b="b"/>
                  <a:pathLst>
                    <a:path w="13853" h="38986" extrusionOk="0">
                      <a:moveTo>
                        <a:pt x="7847" y="1"/>
                      </a:moveTo>
                      <a:lnTo>
                        <a:pt x="7416" y="222"/>
                      </a:lnTo>
                      <a:cubicBezTo>
                        <a:pt x="5795" y="1050"/>
                        <a:pt x="4009" y="1475"/>
                        <a:pt x="2210" y="1475"/>
                      </a:cubicBezTo>
                      <a:cubicBezTo>
                        <a:pt x="1472" y="1475"/>
                        <a:pt x="733" y="1403"/>
                        <a:pt x="1" y="1259"/>
                      </a:cubicBezTo>
                      <a:lnTo>
                        <a:pt x="1" y="1259"/>
                      </a:lnTo>
                      <a:lnTo>
                        <a:pt x="71" y="1692"/>
                      </a:lnTo>
                      <a:lnTo>
                        <a:pt x="5922" y="38169"/>
                      </a:lnTo>
                      <a:cubicBezTo>
                        <a:pt x="5998" y="38645"/>
                        <a:pt x="6411" y="38985"/>
                        <a:pt x="6881" y="38985"/>
                      </a:cubicBezTo>
                      <a:cubicBezTo>
                        <a:pt x="6932" y="38985"/>
                        <a:pt x="6985" y="38981"/>
                        <a:pt x="7037" y="38973"/>
                      </a:cubicBezTo>
                      <a:lnTo>
                        <a:pt x="12960" y="38023"/>
                      </a:lnTo>
                      <a:cubicBezTo>
                        <a:pt x="13491" y="37937"/>
                        <a:pt x="13853" y="37439"/>
                        <a:pt x="13767" y="36910"/>
                      </a:cubicBezTo>
                      <a:lnTo>
                        <a:pt x="7847"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4" name="Google Shape;104;p23"/>
                <p:cNvSpPr/>
                <p:nvPr/>
              </p:nvSpPr>
              <p:spPr>
                <a:xfrm>
                  <a:off x="3233945" y="2746605"/>
                  <a:ext cx="577809" cy="1487041"/>
                </a:xfrm>
                <a:custGeom>
                  <a:avLst/>
                  <a:gdLst/>
                  <a:ahLst/>
                  <a:cxnLst/>
                  <a:rect l="l" t="t" r="r" b="b"/>
                  <a:pathLst>
                    <a:path w="15696" h="40395" extrusionOk="0">
                      <a:moveTo>
                        <a:pt x="9548" y="1"/>
                      </a:moveTo>
                      <a:lnTo>
                        <a:pt x="8699" y="138"/>
                      </a:lnTo>
                      <a:lnTo>
                        <a:pt x="14684" y="37460"/>
                      </a:lnTo>
                      <a:cubicBezTo>
                        <a:pt x="14770" y="37989"/>
                        <a:pt x="14407" y="38487"/>
                        <a:pt x="13877" y="38573"/>
                      </a:cubicBezTo>
                      <a:lnTo>
                        <a:pt x="7954" y="39523"/>
                      </a:lnTo>
                      <a:cubicBezTo>
                        <a:pt x="7902" y="39531"/>
                        <a:pt x="7849" y="39535"/>
                        <a:pt x="7798" y="39535"/>
                      </a:cubicBezTo>
                      <a:cubicBezTo>
                        <a:pt x="7328" y="39535"/>
                        <a:pt x="6915" y="39195"/>
                        <a:pt x="6839" y="38719"/>
                      </a:cubicBezTo>
                      <a:lnTo>
                        <a:pt x="852" y="1396"/>
                      </a:lnTo>
                      <a:lnTo>
                        <a:pt x="0" y="1532"/>
                      </a:lnTo>
                      <a:lnTo>
                        <a:pt x="5987" y="38854"/>
                      </a:lnTo>
                      <a:cubicBezTo>
                        <a:pt x="6132" y="39753"/>
                        <a:pt x="6912" y="40395"/>
                        <a:pt x="7798" y="40395"/>
                      </a:cubicBezTo>
                      <a:cubicBezTo>
                        <a:pt x="7894" y="40395"/>
                        <a:pt x="7992" y="40387"/>
                        <a:pt x="8090" y="40371"/>
                      </a:cubicBezTo>
                      <a:lnTo>
                        <a:pt x="14013" y="39421"/>
                      </a:lnTo>
                      <a:cubicBezTo>
                        <a:pt x="15012" y="39261"/>
                        <a:pt x="15695" y="38320"/>
                        <a:pt x="15535" y="37323"/>
                      </a:cubicBezTo>
                      <a:lnTo>
                        <a:pt x="954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105;p23"/>
                <p:cNvSpPr/>
                <p:nvPr/>
              </p:nvSpPr>
              <p:spPr>
                <a:xfrm>
                  <a:off x="3481843" y="4101689"/>
                  <a:ext cx="295825" cy="100351"/>
                </a:xfrm>
                <a:custGeom>
                  <a:avLst/>
                  <a:gdLst/>
                  <a:ahLst/>
                  <a:cxnLst/>
                  <a:rect l="l" t="t" r="r" b="b"/>
                  <a:pathLst>
                    <a:path w="8036" h="2726" extrusionOk="0">
                      <a:moveTo>
                        <a:pt x="7846" y="0"/>
                      </a:moveTo>
                      <a:lnTo>
                        <a:pt x="7846" y="2"/>
                      </a:lnTo>
                      <a:lnTo>
                        <a:pt x="7846" y="2"/>
                      </a:lnTo>
                      <a:cubicBezTo>
                        <a:pt x="7846" y="2"/>
                        <a:pt x="7846" y="1"/>
                        <a:pt x="7846" y="0"/>
                      </a:cubicBezTo>
                      <a:close/>
                      <a:moveTo>
                        <a:pt x="0" y="1259"/>
                      </a:moveTo>
                      <a:cubicBezTo>
                        <a:pt x="1" y="1259"/>
                        <a:pt x="1" y="1260"/>
                        <a:pt x="1" y="1261"/>
                      </a:cubicBezTo>
                      <a:lnTo>
                        <a:pt x="1" y="1261"/>
                      </a:lnTo>
                      <a:lnTo>
                        <a:pt x="0" y="1259"/>
                      </a:lnTo>
                      <a:close/>
                      <a:moveTo>
                        <a:pt x="7846" y="3"/>
                      </a:moveTo>
                      <a:cubicBezTo>
                        <a:pt x="7930" y="532"/>
                        <a:pt x="7569" y="1029"/>
                        <a:pt x="7039" y="1114"/>
                      </a:cubicBezTo>
                      <a:lnTo>
                        <a:pt x="1116" y="2064"/>
                      </a:lnTo>
                      <a:cubicBezTo>
                        <a:pt x="1064" y="2072"/>
                        <a:pt x="1012" y="2076"/>
                        <a:pt x="961" y="2076"/>
                      </a:cubicBezTo>
                      <a:cubicBezTo>
                        <a:pt x="492" y="2076"/>
                        <a:pt x="78" y="1738"/>
                        <a:pt x="1" y="1261"/>
                      </a:cubicBezTo>
                      <a:lnTo>
                        <a:pt x="1" y="1261"/>
                      </a:lnTo>
                      <a:lnTo>
                        <a:pt x="105" y="1909"/>
                      </a:lnTo>
                      <a:cubicBezTo>
                        <a:pt x="181" y="2385"/>
                        <a:pt x="594" y="2725"/>
                        <a:pt x="1064" y="2725"/>
                      </a:cubicBezTo>
                      <a:cubicBezTo>
                        <a:pt x="1115" y="2725"/>
                        <a:pt x="1168" y="2721"/>
                        <a:pt x="1220" y="2713"/>
                      </a:cubicBezTo>
                      <a:lnTo>
                        <a:pt x="7143" y="1763"/>
                      </a:lnTo>
                      <a:cubicBezTo>
                        <a:pt x="7674" y="1677"/>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6" name="Google Shape;106;p23"/>
                <p:cNvSpPr/>
                <p:nvPr/>
              </p:nvSpPr>
              <p:spPr>
                <a:xfrm>
                  <a:off x="3326014" y="2879132"/>
                  <a:ext cx="202616" cy="1262853"/>
                </a:xfrm>
                <a:custGeom>
                  <a:avLst/>
                  <a:gdLst/>
                  <a:ahLst/>
                  <a:cxnLst/>
                  <a:rect l="l" t="t" r="r" b="b"/>
                  <a:pathLst>
                    <a:path w="5504" h="34305" extrusionOk="0">
                      <a:moveTo>
                        <a:pt x="1" y="0"/>
                      </a:moveTo>
                      <a:lnTo>
                        <a:pt x="1" y="0"/>
                      </a:lnTo>
                      <a:cubicBezTo>
                        <a:pt x="1615" y="11056"/>
                        <a:pt x="3576" y="23308"/>
                        <a:pt x="5503" y="34304"/>
                      </a:cubicBezTo>
                      <a:cubicBezTo>
                        <a:pt x="3893" y="23255"/>
                        <a:pt x="1925" y="1100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7" name="Google Shape;107;p23"/>
                <p:cNvSpPr/>
                <p:nvPr/>
              </p:nvSpPr>
              <p:spPr>
                <a:xfrm>
                  <a:off x="3370926" y="2852737"/>
                  <a:ext cx="202616" cy="1262890"/>
                </a:xfrm>
                <a:custGeom>
                  <a:avLst/>
                  <a:gdLst/>
                  <a:ahLst/>
                  <a:cxnLst/>
                  <a:rect l="l" t="t" r="r" b="b"/>
                  <a:pathLst>
                    <a:path w="5504" h="34306" extrusionOk="0">
                      <a:moveTo>
                        <a:pt x="1" y="0"/>
                      </a:moveTo>
                      <a:cubicBezTo>
                        <a:pt x="1615" y="11055"/>
                        <a:pt x="3576" y="23309"/>
                        <a:pt x="5503" y="34306"/>
                      </a:cubicBezTo>
                      <a:cubicBezTo>
                        <a:pt x="3893" y="23255"/>
                        <a:pt x="1925" y="11008"/>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8" name="Google Shape;108;p23"/>
                <p:cNvSpPr/>
                <p:nvPr/>
              </p:nvSpPr>
              <p:spPr>
                <a:xfrm>
                  <a:off x="3431446" y="2950291"/>
                  <a:ext cx="190836" cy="1189485"/>
                </a:xfrm>
                <a:custGeom>
                  <a:avLst/>
                  <a:gdLst/>
                  <a:ahLst/>
                  <a:cxnLst/>
                  <a:rect l="l" t="t" r="r" b="b"/>
                  <a:pathLst>
                    <a:path w="5184" h="32312" extrusionOk="0">
                      <a:moveTo>
                        <a:pt x="1" y="0"/>
                      </a:moveTo>
                      <a:lnTo>
                        <a:pt x="1" y="0"/>
                      </a:lnTo>
                      <a:cubicBezTo>
                        <a:pt x="1512" y="10414"/>
                        <a:pt x="3359" y="21955"/>
                        <a:pt x="5183" y="32311"/>
                      </a:cubicBezTo>
                      <a:cubicBezTo>
                        <a:pt x="3676" y="21902"/>
                        <a:pt x="1822" y="10365"/>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9" name="Google Shape;109;p23"/>
                <p:cNvSpPr/>
                <p:nvPr/>
              </p:nvSpPr>
              <p:spPr>
                <a:xfrm>
                  <a:off x="3534596" y="2927357"/>
                  <a:ext cx="190799" cy="1189486"/>
                </a:xfrm>
                <a:custGeom>
                  <a:avLst/>
                  <a:gdLst/>
                  <a:ahLst/>
                  <a:cxnLst/>
                  <a:rect l="l" t="t" r="r" b="b"/>
                  <a:pathLst>
                    <a:path w="5183" h="32312" extrusionOk="0">
                      <a:moveTo>
                        <a:pt x="0" y="0"/>
                      </a:moveTo>
                      <a:cubicBezTo>
                        <a:pt x="1511" y="10414"/>
                        <a:pt x="3359" y="21955"/>
                        <a:pt x="5183" y="32311"/>
                      </a:cubicBezTo>
                      <a:cubicBezTo>
                        <a:pt x="3676" y="21902"/>
                        <a:pt x="1821" y="10366"/>
                        <a:pt x="0"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0" name="Google Shape;110;p23"/>
                <p:cNvSpPr/>
                <p:nvPr/>
              </p:nvSpPr>
              <p:spPr>
                <a:xfrm>
                  <a:off x="3470578" y="2848099"/>
                  <a:ext cx="190836" cy="1189486"/>
                </a:xfrm>
                <a:custGeom>
                  <a:avLst/>
                  <a:gdLst/>
                  <a:ahLst/>
                  <a:cxnLst/>
                  <a:rect l="l" t="t" r="r" b="b"/>
                  <a:pathLst>
                    <a:path w="5184" h="32312" extrusionOk="0">
                      <a:moveTo>
                        <a:pt x="1" y="1"/>
                      </a:moveTo>
                      <a:lnTo>
                        <a:pt x="1" y="1"/>
                      </a:lnTo>
                      <a:cubicBezTo>
                        <a:pt x="1512" y="10414"/>
                        <a:pt x="3359" y="21957"/>
                        <a:pt x="5183" y="32312"/>
                      </a:cubicBezTo>
                      <a:cubicBezTo>
                        <a:pt x="3678" y="21902"/>
                        <a:pt x="1823" y="1036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1" name="Google Shape;111;p23"/>
                <p:cNvSpPr/>
                <p:nvPr/>
              </p:nvSpPr>
              <p:spPr>
                <a:xfrm>
                  <a:off x="3267703" y="2813200"/>
                  <a:ext cx="250104" cy="1364897"/>
                </a:xfrm>
                <a:custGeom>
                  <a:avLst/>
                  <a:gdLst/>
                  <a:ahLst/>
                  <a:cxnLst/>
                  <a:rect l="l" t="t" r="r" b="b"/>
                  <a:pathLst>
                    <a:path w="6794" h="37077" extrusionOk="0">
                      <a:moveTo>
                        <a:pt x="1" y="0"/>
                      </a:moveTo>
                      <a:lnTo>
                        <a:pt x="71" y="433"/>
                      </a:lnTo>
                      <a:lnTo>
                        <a:pt x="5817" y="36260"/>
                      </a:lnTo>
                      <a:cubicBezTo>
                        <a:pt x="5894" y="36739"/>
                        <a:pt x="6309" y="37077"/>
                        <a:pt x="6778" y="37077"/>
                      </a:cubicBezTo>
                      <a:cubicBezTo>
                        <a:pt x="6783" y="37077"/>
                        <a:pt x="6788" y="37077"/>
                        <a:pt x="6793" y="37077"/>
                      </a:cubicBezTo>
                      <a:cubicBezTo>
                        <a:pt x="6589" y="36931"/>
                        <a:pt x="6440" y="36707"/>
                        <a:pt x="6397" y="36440"/>
                      </a:cubicBezTo>
                      <a:lnTo>
                        <a:pt x="568" y="96"/>
                      </a:lnTo>
                      <a:cubicBezTo>
                        <a:pt x="378" y="69"/>
                        <a:pt x="189" y="3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2" name="Google Shape;112;p23"/>
                <p:cNvSpPr/>
                <p:nvPr/>
              </p:nvSpPr>
              <p:spPr>
                <a:xfrm>
                  <a:off x="3481843" y="4146416"/>
                  <a:ext cx="289714" cy="55624"/>
                </a:xfrm>
                <a:custGeom>
                  <a:avLst/>
                  <a:gdLst/>
                  <a:ahLst/>
                  <a:cxnLst/>
                  <a:rect l="l" t="t" r="r" b="b"/>
                  <a:pathLst>
                    <a:path w="7870" h="1511" extrusionOk="0">
                      <a:moveTo>
                        <a:pt x="0" y="44"/>
                      </a:moveTo>
                      <a:cubicBezTo>
                        <a:pt x="0" y="44"/>
                        <a:pt x="1" y="45"/>
                        <a:pt x="1" y="46"/>
                      </a:cubicBezTo>
                      <a:lnTo>
                        <a:pt x="1" y="46"/>
                      </a:lnTo>
                      <a:lnTo>
                        <a:pt x="0" y="44"/>
                      </a:lnTo>
                      <a:close/>
                      <a:moveTo>
                        <a:pt x="7870" y="1"/>
                      </a:moveTo>
                      <a:cubicBezTo>
                        <a:pt x="7791" y="36"/>
                        <a:pt x="7707" y="64"/>
                        <a:pt x="7619" y="78"/>
                      </a:cubicBezTo>
                      <a:lnTo>
                        <a:pt x="1696" y="1028"/>
                      </a:lnTo>
                      <a:cubicBezTo>
                        <a:pt x="1643" y="1036"/>
                        <a:pt x="1591" y="1041"/>
                        <a:pt x="1539" y="1041"/>
                      </a:cubicBezTo>
                      <a:cubicBezTo>
                        <a:pt x="1332" y="1041"/>
                        <a:pt x="1137" y="975"/>
                        <a:pt x="976" y="861"/>
                      </a:cubicBezTo>
                      <a:cubicBezTo>
                        <a:pt x="971" y="861"/>
                        <a:pt x="966" y="861"/>
                        <a:pt x="961" y="861"/>
                      </a:cubicBezTo>
                      <a:cubicBezTo>
                        <a:pt x="492" y="861"/>
                        <a:pt x="78" y="524"/>
                        <a:pt x="1" y="46"/>
                      </a:cubicBezTo>
                      <a:lnTo>
                        <a:pt x="1" y="46"/>
                      </a:lnTo>
                      <a:lnTo>
                        <a:pt x="105" y="694"/>
                      </a:lnTo>
                      <a:cubicBezTo>
                        <a:pt x="181" y="1170"/>
                        <a:pt x="594" y="1510"/>
                        <a:pt x="1064" y="1510"/>
                      </a:cubicBezTo>
                      <a:cubicBezTo>
                        <a:pt x="1115" y="1510"/>
                        <a:pt x="1168" y="1506"/>
                        <a:pt x="1220" y="1498"/>
                      </a:cubicBezTo>
                      <a:lnTo>
                        <a:pt x="7143" y="548"/>
                      </a:lnTo>
                      <a:cubicBezTo>
                        <a:pt x="7180" y="542"/>
                        <a:pt x="7217" y="534"/>
                        <a:pt x="7253" y="522"/>
                      </a:cubicBezTo>
                      <a:cubicBezTo>
                        <a:pt x="7264" y="519"/>
                        <a:pt x="7276" y="516"/>
                        <a:pt x="7286" y="512"/>
                      </a:cubicBezTo>
                      <a:cubicBezTo>
                        <a:pt x="7311" y="504"/>
                        <a:pt x="7336" y="495"/>
                        <a:pt x="7360" y="486"/>
                      </a:cubicBezTo>
                      <a:cubicBezTo>
                        <a:pt x="7371" y="481"/>
                        <a:pt x="7383" y="476"/>
                        <a:pt x="7394" y="471"/>
                      </a:cubicBezTo>
                      <a:cubicBezTo>
                        <a:pt x="7417" y="461"/>
                        <a:pt x="7440" y="448"/>
                        <a:pt x="7463" y="436"/>
                      </a:cubicBezTo>
                      <a:cubicBezTo>
                        <a:pt x="7473" y="431"/>
                        <a:pt x="7483" y="425"/>
                        <a:pt x="7491" y="419"/>
                      </a:cubicBezTo>
                      <a:cubicBezTo>
                        <a:pt x="7521" y="401"/>
                        <a:pt x="7551" y="382"/>
                        <a:pt x="7580" y="361"/>
                      </a:cubicBezTo>
                      <a:cubicBezTo>
                        <a:pt x="7580" y="361"/>
                        <a:pt x="7580" y="359"/>
                        <a:pt x="7580" y="359"/>
                      </a:cubicBezTo>
                      <a:cubicBezTo>
                        <a:pt x="7610" y="338"/>
                        <a:pt x="7637" y="314"/>
                        <a:pt x="7663" y="288"/>
                      </a:cubicBezTo>
                      <a:cubicBezTo>
                        <a:pt x="7670" y="282"/>
                        <a:pt x="7676" y="275"/>
                        <a:pt x="7681" y="269"/>
                      </a:cubicBezTo>
                      <a:cubicBezTo>
                        <a:pt x="7701" y="249"/>
                        <a:pt x="7720" y="229"/>
                        <a:pt x="7737" y="208"/>
                      </a:cubicBezTo>
                      <a:cubicBezTo>
                        <a:pt x="7744" y="201"/>
                        <a:pt x="7750" y="192"/>
                        <a:pt x="7757" y="184"/>
                      </a:cubicBezTo>
                      <a:cubicBezTo>
                        <a:pt x="7773" y="162"/>
                        <a:pt x="7789" y="141"/>
                        <a:pt x="7804" y="118"/>
                      </a:cubicBezTo>
                      <a:cubicBezTo>
                        <a:pt x="7808" y="111"/>
                        <a:pt x="7814" y="102"/>
                        <a:pt x="7818" y="95"/>
                      </a:cubicBezTo>
                      <a:cubicBezTo>
                        <a:pt x="7837" y="65"/>
                        <a:pt x="7854" y="34"/>
                        <a:pt x="787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 name="Google Shape;113;p23"/>
                <p:cNvSpPr/>
                <p:nvPr/>
              </p:nvSpPr>
              <p:spPr>
                <a:xfrm>
                  <a:off x="3628763" y="2770976"/>
                  <a:ext cx="509964" cy="1435135"/>
                </a:xfrm>
                <a:custGeom>
                  <a:avLst/>
                  <a:gdLst/>
                  <a:ahLst/>
                  <a:cxnLst/>
                  <a:rect l="l" t="t" r="r" b="b"/>
                  <a:pathLst>
                    <a:path w="13853" h="38985" extrusionOk="0">
                      <a:moveTo>
                        <a:pt x="7847" y="0"/>
                      </a:moveTo>
                      <a:lnTo>
                        <a:pt x="7416" y="221"/>
                      </a:lnTo>
                      <a:cubicBezTo>
                        <a:pt x="5795" y="1049"/>
                        <a:pt x="4010" y="1474"/>
                        <a:pt x="2210" y="1474"/>
                      </a:cubicBezTo>
                      <a:cubicBezTo>
                        <a:pt x="1472" y="1474"/>
                        <a:pt x="733" y="1403"/>
                        <a:pt x="1" y="1259"/>
                      </a:cubicBezTo>
                      <a:lnTo>
                        <a:pt x="1" y="1259"/>
                      </a:lnTo>
                      <a:lnTo>
                        <a:pt x="71" y="1691"/>
                      </a:lnTo>
                      <a:lnTo>
                        <a:pt x="5922" y="38168"/>
                      </a:lnTo>
                      <a:cubicBezTo>
                        <a:pt x="5998" y="38644"/>
                        <a:pt x="6411" y="38985"/>
                        <a:pt x="6881" y="38985"/>
                      </a:cubicBezTo>
                      <a:cubicBezTo>
                        <a:pt x="6933" y="38985"/>
                        <a:pt x="6985" y="38981"/>
                        <a:pt x="7037" y="38972"/>
                      </a:cubicBezTo>
                      <a:lnTo>
                        <a:pt x="12960" y="38022"/>
                      </a:lnTo>
                      <a:cubicBezTo>
                        <a:pt x="13491" y="37937"/>
                        <a:pt x="13853" y="37438"/>
                        <a:pt x="13767" y="36909"/>
                      </a:cubicBezTo>
                      <a:lnTo>
                        <a:pt x="784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4" name="Google Shape;114;p23"/>
                <p:cNvSpPr/>
                <p:nvPr/>
              </p:nvSpPr>
              <p:spPr>
                <a:xfrm>
                  <a:off x="3595006" y="2750728"/>
                  <a:ext cx="577809" cy="1487041"/>
                </a:xfrm>
                <a:custGeom>
                  <a:avLst/>
                  <a:gdLst/>
                  <a:ahLst/>
                  <a:cxnLst/>
                  <a:rect l="l" t="t" r="r" b="b"/>
                  <a:pathLst>
                    <a:path w="15696" h="40395" extrusionOk="0">
                      <a:moveTo>
                        <a:pt x="9549" y="0"/>
                      </a:moveTo>
                      <a:lnTo>
                        <a:pt x="8699" y="137"/>
                      </a:lnTo>
                      <a:lnTo>
                        <a:pt x="14684" y="37459"/>
                      </a:lnTo>
                      <a:cubicBezTo>
                        <a:pt x="14770" y="37988"/>
                        <a:pt x="14407" y="38487"/>
                        <a:pt x="13877" y="38572"/>
                      </a:cubicBezTo>
                      <a:lnTo>
                        <a:pt x="7954" y="39522"/>
                      </a:lnTo>
                      <a:cubicBezTo>
                        <a:pt x="7902" y="39530"/>
                        <a:pt x="7851" y="39534"/>
                        <a:pt x="7800" y="39534"/>
                      </a:cubicBezTo>
                      <a:cubicBezTo>
                        <a:pt x="7329" y="39534"/>
                        <a:pt x="6915" y="39195"/>
                        <a:pt x="6839" y="38718"/>
                      </a:cubicBezTo>
                      <a:lnTo>
                        <a:pt x="852" y="1396"/>
                      </a:lnTo>
                      <a:lnTo>
                        <a:pt x="0" y="1531"/>
                      </a:lnTo>
                      <a:lnTo>
                        <a:pt x="5987" y="38854"/>
                      </a:lnTo>
                      <a:cubicBezTo>
                        <a:pt x="6132" y="39753"/>
                        <a:pt x="6912" y="40394"/>
                        <a:pt x="7798" y="40394"/>
                      </a:cubicBezTo>
                      <a:cubicBezTo>
                        <a:pt x="7894" y="40394"/>
                        <a:pt x="7992" y="40386"/>
                        <a:pt x="8090" y="40371"/>
                      </a:cubicBezTo>
                      <a:lnTo>
                        <a:pt x="14013" y="39421"/>
                      </a:lnTo>
                      <a:cubicBezTo>
                        <a:pt x="15013" y="39261"/>
                        <a:pt x="15695" y="38319"/>
                        <a:pt x="15535" y="37322"/>
                      </a:cubicBezTo>
                      <a:lnTo>
                        <a:pt x="954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23"/>
                <p:cNvSpPr/>
                <p:nvPr/>
              </p:nvSpPr>
              <p:spPr>
                <a:xfrm>
                  <a:off x="3842903" y="4105775"/>
                  <a:ext cx="295825" cy="100351"/>
                </a:xfrm>
                <a:custGeom>
                  <a:avLst/>
                  <a:gdLst/>
                  <a:ahLst/>
                  <a:cxnLst/>
                  <a:rect l="l" t="t" r="r" b="b"/>
                  <a:pathLst>
                    <a:path w="8036" h="2726" extrusionOk="0">
                      <a:moveTo>
                        <a:pt x="7846" y="0"/>
                      </a:moveTo>
                      <a:lnTo>
                        <a:pt x="7846" y="3"/>
                      </a:lnTo>
                      <a:lnTo>
                        <a:pt x="7846" y="3"/>
                      </a:lnTo>
                      <a:cubicBezTo>
                        <a:pt x="7846" y="2"/>
                        <a:pt x="7846" y="1"/>
                        <a:pt x="7846" y="0"/>
                      </a:cubicBezTo>
                      <a:close/>
                      <a:moveTo>
                        <a:pt x="0" y="1259"/>
                      </a:moveTo>
                      <a:lnTo>
                        <a:pt x="0" y="1259"/>
                      </a:lnTo>
                      <a:cubicBezTo>
                        <a:pt x="1" y="1260"/>
                        <a:pt x="1" y="1261"/>
                        <a:pt x="1" y="1262"/>
                      </a:cubicBezTo>
                      <a:lnTo>
                        <a:pt x="1" y="1262"/>
                      </a:lnTo>
                      <a:lnTo>
                        <a:pt x="0" y="1259"/>
                      </a:lnTo>
                      <a:close/>
                      <a:moveTo>
                        <a:pt x="7846" y="3"/>
                      </a:moveTo>
                      <a:lnTo>
                        <a:pt x="7846" y="3"/>
                      </a:lnTo>
                      <a:cubicBezTo>
                        <a:pt x="7930" y="532"/>
                        <a:pt x="7569" y="1029"/>
                        <a:pt x="7039" y="1115"/>
                      </a:cubicBezTo>
                      <a:lnTo>
                        <a:pt x="1116" y="2065"/>
                      </a:lnTo>
                      <a:cubicBezTo>
                        <a:pt x="1064" y="2073"/>
                        <a:pt x="1012" y="2077"/>
                        <a:pt x="961" y="2077"/>
                      </a:cubicBezTo>
                      <a:cubicBezTo>
                        <a:pt x="492" y="2077"/>
                        <a:pt x="78" y="1738"/>
                        <a:pt x="1" y="1262"/>
                      </a:cubicBezTo>
                      <a:lnTo>
                        <a:pt x="1" y="1262"/>
                      </a:lnTo>
                      <a:lnTo>
                        <a:pt x="105" y="1909"/>
                      </a:lnTo>
                      <a:cubicBezTo>
                        <a:pt x="181" y="2385"/>
                        <a:pt x="594" y="2726"/>
                        <a:pt x="1064" y="2726"/>
                      </a:cubicBezTo>
                      <a:cubicBezTo>
                        <a:pt x="1116" y="2726"/>
                        <a:pt x="1168" y="2722"/>
                        <a:pt x="1220" y="2713"/>
                      </a:cubicBezTo>
                      <a:lnTo>
                        <a:pt x="7143" y="1763"/>
                      </a:lnTo>
                      <a:cubicBezTo>
                        <a:pt x="7674" y="1678"/>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16;p23"/>
                <p:cNvSpPr/>
                <p:nvPr/>
              </p:nvSpPr>
              <p:spPr>
                <a:xfrm>
                  <a:off x="3687074" y="2883218"/>
                  <a:ext cx="202616" cy="1262853"/>
                </a:xfrm>
                <a:custGeom>
                  <a:avLst/>
                  <a:gdLst/>
                  <a:ahLst/>
                  <a:cxnLst/>
                  <a:rect l="l" t="t" r="r" b="b"/>
                  <a:pathLst>
                    <a:path w="5504" h="34305" extrusionOk="0">
                      <a:moveTo>
                        <a:pt x="1" y="1"/>
                      </a:moveTo>
                      <a:cubicBezTo>
                        <a:pt x="1615" y="11055"/>
                        <a:pt x="3576" y="23308"/>
                        <a:pt x="5503" y="34305"/>
                      </a:cubicBezTo>
                      <a:cubicBezTo>
                        <a:pt x="3893" y="23255"/>
                        <a:pt x="1925" y="1100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7" name="Google Shape;117;p23"/>
                <p:cNvSpPr/>
                <p:nvPr/>
              </p:nvSpPr>
              <p:spPr>
                <a:xfrm>
                  <a:off x="3731986" y="2856823"/>
                  <a:ext cx="202616" cy="1262890"/>
                </a:xfrm>
                <a:custGeom>
                  <a:avLst/>
                  <a:gdLst/>
                  <a:ahLst/>
                  <a:cxnLst/>
                  <a:rect l="l" t="t" r="r" b="b"/>
                  <a:pathLst>
                    <a:path w="5504" h="34306" extrusionOk="0">
                      <a:moveTo>
                        <a:pt x="1" y="1"/>
                      </a:moveTo>
                      <a:cubicBezTo>
                        <a:pt x="1615" y="11056"/>
                        <a:pt x="3576" y="23309"/>
                        <a:pt x="5503" y="34306"/>
                      </a:cubicBezTo>
                      <a:cubicBezTo>
                        <a:pt x="3893" y="23255"/>
                        <a:pt x="1925" y="11009"/>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8" name="Google Shape;118;p23"/>
                <p:cNvSpPr/>
                <p:nvPr/>
              </p:nvSpPr>
              <p:spPr>
                <a:xfrm>
                  <a:off x="3792506" y="2954377"/>
                  <a:ext cx="190836" cy="1189486"/>
                </a:xfrm>
                <a:custGeom>
                  <a:avLst/>
                  <a:gdLst/>
                  <a:ahLst/>
                  <a:cxnLst/>
                  <a:rect l="l" t="t" r="r" b="b"/>
                  <a:pathLst>
                    <a:path w="5184" h="32312" extrusionOk="0">
                      <a:moveTo>
                        <a:pt x="1" y="1"/>
                      </a:moveTo>
                      <a:lnTo>
                        <a:pt x="1" y="1"/>
                      </a:lnTo>
                      <a:cubicBezTo>
                        <a:pt x="1512" y="10414"/>
                        <a:pt x="3359" y="21955"/>
                        <a:pt x="5183" y="32312"/>
                      </a:cubicBezTo>
                      <a:cubicBezTo>
                        <a:pt x="3676" y="21902"/>
                        <a:pt x="1822" y="10366"/>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9" name="Google Shape;119;p23"/>
                <p:cNvSpPr/>
                <p:nvPr/>
              </p:nvSpPr>
              <p:spPr>
                <a:xfrm>
                  <a:off x="3895656" y="2931443"/>
                  <a:ext cx="190799" cy="1189486"/>
                </a:xfrm>
                <a:custGeom>
                  <a:avLst/>
                  <a:gdLst/>
                  <a:ahLst/>
                  <a:cxnLst/>
                  <a:rect l="l" t="t" r="r" b="b"/>
                  <a:pathLst>
                    <a:path w="5183" h="32312" extrusionOk="0">
                      <a:moveTo>
                        <a:pt x="0" y="1"/>
                      </a:moveTo>
                      <a:cubicBezTo>
                        <a:pt x="1512" y="10415"/>
                        <a:pt x="3359" y="21955"/>
                        <a:pt x="5183" y="32312"/>
                      </a:cubicBezTo>
                      <a:cubicBezTo>
                        <a:pt x="3676" y="21902"/>
                        <a:pt x="1821" y="10366"/>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0" name="Google Shape;120;p23"/>
                <p:cNvSpPr/>
                <p:nvPr/>
              </p:nvSpPr>
              <p:spPr>
                <a:xfrm>
                  <a:off x="3831639" y="2852222"/>
                  <a:ext cx="190836" cy="1189486"/>
                </a:xfrm>
                <a:custGeom>
                  <a:avLst/>
                  <a:gdLst/>
                  <a:ahLst/>
                  <a:cxnLst/>
                  <a:rect l="l" t="t" r="r" b="b"/>
                  <a:pathLst>
                    <a:path w="5184" h="32312" extrusionOk="0">
                      <a:moveTo>
                        <a:pt x="1" y="0"/>
                      </a:moveTo>
                      <a:lnTo>
                        <a:pt x="1" y="0"/>
                      </a:lnTo>
                      <a:cubicBezTo>
                        <a:pt x="1512" y="10414"/>
                        <a:pt x="3359" y="21956"/>
                        <a:pt x="5183" y="32311"/>
                      </a:cubicBezTo>
                      <a:cubicBezTo>
                        <a:pt x="3678" y="21902"/>
                        <a:pt x="1822" y="1036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1" name="Google Shape;121;p23"/>
                <p:cNvSpPr/>
                <p:nvPr/>
              </p:nvSpPr>
              <p:spPr>
                <a:xfrm>
                  <a:off x="3628763" y="2817286"/>
                  <a:ext cx="250104" cy="1364934"/>
                </a:xfrm>
                <a:custGeom>
                  <a:avLst/>
                  <a:gdLst/>
                  <a:ahLst/>
                  <a:cxnLst/>
                  <a:rect l="l" t="t" r="r" b="b"/>
                  <a:pathLst>
                    <a:path w="6794" h="37078" extrusionOk="0">
                      <a:moveTo>
                        <a:pt x="1" y="1"/>
                      </a:moveTo>
                      <a:lnTo>
                        <a:pt x="71" y="433"/>
                      </a:lnTo>
                      <a:lnTo>
                        <a:pt x="5817" y="36260"/>
                      </a:lnTo>
                      <a:cubicBezTo>
                        <a:pt x="5894" y="36738"/>
                        <a:pt x="6309" y="37077"/>
                        <a:pt x="6778" y="37077"/>
                      </a:cubicBezTo>
                      <a:cubicBezTo>
                        <a:pt x="6783" y="37077"/>
                        <a:pt x="6788" y="37077"/>
                        <a:pt x="6793" y="37077"/>
                      </a:cubicBezTo>
                      <a:cubicBezTo>
                        <a:pt x="6589" y="36931"/>
                        <a:pt x="6440" y="36707"/>
                        <a:pt x="6397" y="36440"/>
                      </a:cubicBezTo>
                      <a:lnTo>
                        <a:pt x="568" y="96"/>
                      </a:lnTo>
                      <a:cubicBezTo>
                        <a:pt x="378" y="69"/>
                        <a:pt x="189" y="38"/>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2" name="Google Shape;122;p23"/>
                <p:cNvSpPr/>
                <p:nvPr/>
              </p:nvSpPr>
              <p:spPr>
                <a:xfrm>
                  <a:off x="3842903" y="4150539"/>
                  <a:ext cx="289714" cy="55587"/>
                </a:xfrm>
                <a:custGeom>
                  <a:avLst/>
                  <a:gdLst/>
                  <a:ahLst/>
                  <a:cxnLst/>
                  <a:rect l="l" t="t" r="r" b="b"/>
                  <a:pathLst>
                    <a:path w="7870" h="1510" extrusionOk="0">
                      <a:moveTo>
                        <a:pt x="0" y="43"/>
                      </a:moveTo>
                      <a:cubicBezTo>
                        <a:pt x="0" y="43"/>
                        <a:pt x="1" y="44"/>
                        <a:pt x="1" y="44"/>
                      </a:cubicBezTo>
                      <a:lnTo>
                        <a:pt x="1" y="44"/>
                      </a:lnTo>
                      <a:lnTo>
                        <a:pt x="0" y="43"/>
                      </a:lnTo>
                      <a:close/>
                      <a:moveTo>
                        <a:pt x="7870" y="0"/>
                      </a:moveTo>
                      <a:lnTo>
                        <a:pt x="7870" y="0"/>
                      </a:lnTo>
                      <a:cubicBezTo>
                        <a:pt x="7791" y="36"/>
                        <a:pt x="7707" y="63"/>
                        <a:pt x="7619" y="77"/>
                      </a:cubicBezTo>
                      <a:lnTo>
                        <a:pt x="1696" y="1027"/>
                      </a:lnTo>
                      <a:cubicBezTo>
                        <a:pt x="1644" y="1036"/>
                        <a:pt x="1592" y="1040"/>
                        <a:pt x="1540" y="1040"/>
                      </a:cubicBezTo>
                      <a:cubicBezTo>
                        <a:pt x="1333" y="1040"/>
                        <a:pt x="1137" y="973"/>
                        <a:pt x="976" y="860"/>
                      </a:cubicBezTo>
                      <a:cubicBezTo>
                        <a:pt x="971" y="860"/>
                        <a:pt x="966" y="860"/>
                        <a:pt x="961" y="860"/>
                      </a:cubicBezTo>
                      <a:cubicBezTo>
                        <a:pt x="492" y="860"/>
                        <a:pt x="77" y="521"/>
                        <a:pt x="1" y="44"/>
                      </a:cubicBezTo>
                      <a:lnTo>
                        <a:pt x="1" y="44"/>
                      </a:lnTo>
                      <a:lnTo>
                        <a:pt x="105" y="693"/>
                      </a:lnTo>
                      <a:cubicBezTo>
                        <a:pt x="181" y="1169"/>
                        <a:pt x="594" y="1510"/>
                        <a:pt x="1063" y="1510"/>
                      </a:cubicBezTo>
                      <a:cubicBezTo>
                        <a:pt x="1114" y="1510"/>
                        <a:pt x="1166" y="1506"/>
                        <a:pt x="1219" y="1497"/>
                      </a:cubicBezTo>
                      <a:lnTo>
                        <a:pt x="7143" y="547"/>
                      </a:lnTo>
                      <a:cubicBezTo>
                        <a:pt x="7180" y="542"/>
                        <a:pt x="7217" y="533"/>
                        <a:pt x="7253" y="522"/>
                      </a:cubicBezTo>
                      <a:cubicBezTo>
                        <a:pt x="7264" y="519"/>
                        <a:pt x="7276" y="514"/>
                        <a:pt x="7286" y="512"/>
                      </a:cubicBezTo>
                      <a:cubicBezTo>
                        <a:pt x="7311" y="503"/>
                        <a:pt x="7336" y="494"/>
                        <a:pt x="7360" y="484"/>
                      </a:cubicBezTo>
                      <a:cubicBezTo>
                        <a:pt x="7371" y="480"/>
                        <a:pt x="7383" y="476"/>
                        <a:pt x="7394" y="470"/>
                      </a:cubicBezTo>
                      <a:cubicBezTo>
                        <a:pt x="7417" y="459"/>
                        <a:pt x="7440" y="447"/>
                        <a:pt x="7463" y="434"/>
                      </a:cubicBezTo>
                      <a:cubicBezTo>
                        <a:pt x="7473" y="430"/>
                        <a:pt x="7483" y="424"/>
                        <a:pt x="7491" y="419"/>
                      </a:cubicBezTo>
                      <a:cubicBezTo>
                        <a:pt x="7521" y="400"/>
                        <a:pt x="7551" y="382"/>
                        <a:pt x="7580" y="360"/>
                      </a:cubicBezTo>
                      <a:cubicBezTo>
                        <a:pt x="7580" y="360"/>
                        <a:pt x="7580" y="359"/>
                        <a:pt x="7580" y="359"/>
                      </a:cubicBezTo>
                      <a:cubicBezTo>
                        <a:pt x="7610" y="337"/>
                        <a:pt x="7637" y="313"/>
                        <a:pt x="7663" y="287"/>
                      </a:cubicBezTo>
                      <a:cubicBezTo>
                        <a:pt x="7670" y="282"/>
                        <a:pt x="7676" y="274"/>
                        <a:pt x="7681" y="269"/>
                      </a:cubicBezTo>
                      <a:cubicBezTo>
                        <a:pt x="7701" y="249"/>
                        <a:pt x="7720" y="229"/>
                        <a:pt x="7737" y="207"/>
                      </a:cubicBezTo>
                      <a:cubicBezTo>
                        <a:pt x="7744" y="200"/>
                        <a:pt x="7750" y="192"/>
                        <a:pt x="7757" y="183"/>
                      </a:cubicBezTo>
                      <a:cubicBezTo>
                        <a:pt x="7773" y="162"/>
                        <a:pt x="7789" y="140"/>
                        <a:pt x="7804" y="117"/>
                      </a:cubicBezTo>
                      <a:cubicBezTo>
                        <a:pt x="7809" y="110"/>
                        <a:pt x="7814" y="102"/>
                        <a:pt x="7819" y="94"/>
                      </a:cubicBezTo>
                      <a:cubicBezTo>
                        <a:pt x="7837" y="64"/>
                        <a:pt x="7854" y="33"/>
                        <a:pt x="787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23" name="Google Shape;123;p23"/>
              <p:cNvGrpSpPr/>
              <p:nvPr/>
            </p:nvGrpSpPr>
            <p:grpSpPr>
              <a:xfrm>
                <a:off x="6795600" y="1619496"/>
                <a:ext cx="818299" cy="3290970"/>
                <a:chOff x="2645345" y="2728785"/>
                <a:chExt cx="352776" cy="1418827"/>
              </a:xfrm>
            </p:grpSpPr>
            <p:sp>
              <p:nvSpPr>
                <p:cNvPr id="124" name="Google Shape;124;p23"/>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 name="Google Shape;125;p23"/>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6" name="Google Shape;126;p23"/>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 name="Google Shape;127;p23"/>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8" name="Google Shape;128;p23"/>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9" name="Google Shape;129;p23"/>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0" name="Google Shape;130;p23"/>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140" name="Google Shape;140;p23"/>
              <p:cNvGrpSpPr/>
              <p:nvPr/>
            </p:nvGrpSpPr>
            <p:grpSpPr>
              <a:xfrm>
                <a:off x="7281758" y="1749741"/>
                <a:ext cx="2295487" cy="3168235"/>
                <a:chOff x="1385793" y="2639627"/>
                <a:chExt cx="1146310" cy="1582140"/>
              </a:xfrm>
            </p:grpSpPr>
            <p:sp>
              <p:nvSpPr>
                <p:cNvPr id="141" name="Google Shape;141;p23"/>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2" name="Google Shape;142;p23"/>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 name="Google Shape;143;p23"/>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4" name="Google Shape;144;p23"/>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nvGrpSpPr>
                <p:cNvPr id="145" name="Google Shape;145;p23"/>
                <p:cNvGrpSpPr/>
                <p:nvPr/>
              </p:nvGrpSpPr>
              <p:grpSpPr>
                <a:xfrm>
                  <a:off x="1385793" y="2639627"/>
                  <a:ext cx="1146310" cy="1099928"/>
                  <a:chOff x="1385793" y="658427"/>
                  <a:chExt cx="1146310" cy="1099928"/>
                </a:xfrm>
              </p:grpSpPr>
              <p:sp>
                <p:nvSpPr>
                  <p:cNvPr id="146" name="Google Shape;146;p23"/>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7" name="Google Shape;147;p23"/>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48" name="Google Shape;148;p23"/>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9" name="Google Shape;149;p23"/>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0" name="Google Shape;150;p23"/>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1" name="Google Shape;151;p23"/>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2" name="Google Shape;152;p23"/>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 name="Google Shape;153;p23"/>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4" name="Google Shape;154;p23"/>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5" name="Google Shape;155;p23"/>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6" name="Google Shape;156;p23"/>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7" name="Google Shape;157;p23"/>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8" name="Google Shape;158;p23"/>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9" name="Google Shape;159;p23"/>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0" name="Google Shape;160;p23"/>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1" name="Google Shape;161;p23"/>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2" name="Google Shape;162;p23"/>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3" name="Google Shape;163;p23"/>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4" name="Google Shape;164;p23"/>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5" name="Google Shape;165;p23"/>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6" name="Google Shape;166;p23"/>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7" name="Google Shape;167;p23"/>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68" name="Google Shape;168;p23"/>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69" name="Google Shape;169;p23"/>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0" name="Google Shape;170;p23"/>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1" name="Google Shape;171;p23"/>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2" name="Google Shape;172;p23"/>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3" name="Google Shape;173;p23"/>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4" name="Google Shape;174;p23"/>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5" name="Google Shape;175;p23"/>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6" name="Google Shape;176;p23"/>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7" name="Google Shape;177;p23"/>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8" name="Google Shape;178;p23"/>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9" name="Google Shape;179;p23"/>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 name="Google Shape;180;p23"/>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grpSp>
    </p:spTree>
    <p:extLst>
      <p:ext uri="{BB962C8B-B14F-4D97-AF65-F5344CB8AC3E}">
        <p14:creationId xmlns:p14="http://schemas.microsoft.com/office/powerpoint/2010/main" val="220611672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492765" y="759843"/>
            <a:ext cx="8222276" cy="1287532"/>
          </a:xfrm>
          <a:prstGeom prst="rect">
            <a:avLst/>
          </a:prstGeom>
        </p:spPr>
        <p:txBody>
          <a:bodyPr wrap="square">
            <a:spAutoFit/>
          </a:bodyPr>
          <a:lstStyle/>
          <a:p>
            <a:pPr marL="285750" lvl="0" indent="-285750">
              <a:lnSpc>
                <a:spcPct val="150000"/>
              </a:lnSpc>
              <a:buFont typeface="Wingdings" panose="05000000000000000000" pitchFamily="2" charset="2"/>
              <a:buChar char="§"/>
            </a:pPr>
            <a:r>
              <a:rPr lang="vi-VN" sz="1800" smtClean="0">
                <a:latin typeface="Arial" panose="020B0604020202020204" pitchFamily="34" charset="0"/>
                <a:ea typeface="Dotum" panose="020B0600000101010101" pitchFamily="34" charset="-127"/>
              </a:rPr>
              <a:t>Tính </a:t>
            </a:r>
            <a:r>
              <a:rPr lang="vi-VN" sz="1800">
                <a:latin typeface="Arial" panose="020B0604020202020204" pitchFamily="34" charset="0"/>
                <a:ea typeface="Dotum" panose="020B0600000101010101" pitchFamily="34" charset="-127"/>
              </a:rPr>
              <a:t>các số đặc trưng:</a:t>
            </a:r>
          </a:p>
          <a:p>
            <a:pPr lvl="0">
              <a:lnSpc>
                <a:spcPct val="150000"/>
              </a:lnSpc>
            </a:pPr>
            <a:r>
              <a:rPr lang="vi-VN" sz="1800">
                <a:latin typeface="Arial" panose="020B0604020202020204" pitchFamily="34" charset="0"/>
                <a:ea typeface="Dotum" panose="020B0600000101010101" pitchFamily="34" charset="-127"/>
              </a:rPr>
              <a:t>+) Trong mỗi khoảng đường kính, giá trị đại diện là trung bình cộng của giá trị hai đầu mút nên ta có bảng sau:</a:t>
            </a:r>
          </a:p>
        </p:txBody>
      </p:sp>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707172475"/>
              </p:ext>
            </p:extLst>
          </p:nvPr>
        </p:nvGraphicFramePr>
        <p:xfrm>
          <a:off x="2224128" y="2099840"/>
          <a:ext cx="4759550" cy="2720340"/>
        </p:xfrm>
        <a:graphic>
          <a:graphicData uri="http://schemas.openxmlformats.org/drawingml/2006/table">
            <a:tbl>
              <a:tblPr firstRow="1" firstCol="1" bandRow="1"/>
              <a:tblGrid>
                <a:gridCol w="512134">
                  <a:extLst>
                    <a:ext uri="{9D8B030D-6E8A-4147-A177-3AD203B41FA5}">
                      <a16:colId xmlns:a16="http://schemas.microsoft.com/office/drawing/2014/main" val="4241699919"/>
                    </a:ext>
                  </a:extLst>
                </a:gridCol>
                <a:gridCol w="1061854">
                  <a:extLst>
                    <a:ext uri="{9D8B030D-6E8A-4147-A177-3AD203B41FA5}">
                      <a16:colId xmlns:a16="http://schemas.microsoft.com/office/drawing/2014/main" val="1680546759"/>
                    </a:ext>
                  </a:extLst>
                </a:gridCol>
                <a:gridCol w="1061854">
                  <a:extLst>
                    <a:ext uri="{9D8B030D-6E8A-4147-A177-3AD203B41FA5}">
                      <a16:colId xmlns:a16="http://schemas.microsoft.com/office/drawing/2014/main" val="2657592571"/>
                    </a:ext>
                  </a:extLst>
                </a:gridCol>
                <a:gridCol w="1061854">
                  <a:extLst>
                    <a:ext uri="{9D8B030D-6E8A-4147-A177-3AD203B41FA5}">
                      <a16:colId xmlns:a16="http://schemas.microsoft.com/office/drawing/2014/main" val="1246288395"/>
                    </a:ext>
                  </a:extLst>
                </a:gridCol>
                <a:gridCol w="1061854">
                  <a:extLst>
                    <a:ext uri="{9D8B030D-6E8A-4147-A177-3AD203B41FA5}">
                      <a16:colId xmlns:a16="http://schemas.microsoft.com/office/drawing/2014/main" val="2030240134"/>
                    </a:ext>
                  </a:extLst>
                </a:gridCol>
              </a:tblGrid>
              <a:tr h="353104">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4684117"/>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5</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7</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694311"/>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737096"/>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597373"/>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13</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15</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17</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504945"/>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402720"/>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207126"/>
                  </a:ext>
                </a:extLst>
              </a:tr>
            </a:tbl>
          </a:graphicData>
        </a:graphic>
      </p:graphicFrame>
    </p:spTree>
    <p:extLst>
      <p:ext uri="{BB962C8B-B14F-4D97-AF65-F5344CB8AC3E}">
        <p14:creationId xmlns:p14="http://schemas.microsoft.com/office/powerpoint/2010/main" val="844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52646" y="842288"/>
                <a:ext cx="6702514" cy="3949864"/>
              </a:xfrm>
              <a:prstGeom prst="rect">
                <a:avLst/>
              </a:prstGeom>
            </p:spPr>
            <p:txBody>
              <a:bodyPr wrap="square">
                <a:spAutoFit/>
              </a:bodyPr>
              <a:lstStyle/>
              <a:p>
                <a:pPr algn="just">
                  <a:lnSpc>
                    <a:spcPct val="150000"/>
                  </a:lnSpc>
                  <a:spcBef>
                    <a:spcPts val="100"/>
                  </a:spcBef>
                  <a:spcAft>
                    <a:spcPts val="100"/>
                  </a:spcAft>
                </a:pPr>
                <a:r>
                  <a:rPr lang="vi-VN" sz="1800">
                    <a:latin typeface="+mn-lt"/>
                    <a:ea typeface="Dotum" panose="020B0600000101010101" pitchFamily="34" charset="-127"/>
                  </a:rPr>
                  <a:t>Tổng số lần thí nghiệm của nhóm 1 là </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=1+1+9+9+4+4+1=29</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Đường kính bong bóng của nhóm 1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e>
                    </m:acc>
                    <m:r>
                      <a:rPr lang="vi-VN"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1.5+1.7+9.9+9.11+4.13+4.15+1.17</m:t>
                        </m:r>
                      </m:num>
                      <m:den>
                        <m:r>
                          <a:rPr lang="vi-VN" sz="1800" i="1">
                            <a:effectLst/>
                            <a:latin typeface="Cambria Math" panose="02040503050406030204" pitchFamily="18" charset="0"/>
                            <a:ea typeface="Dotum" panose="020B0600000101010101" pitchFamily="34" charset="-127"/>
                          </a:rPr>
                          <m:t>29</m:t>
                        </m:r>
                      </m:den>
                    </m:f>
                    <m:r>
                      <a:rPr lang="vi-VN" sz="1800" i="1">
                        <a:effectLst/>
                        <a:latin typeface="Cambria Math" panose="02040503050406030204" pitchFamily="18" charset="0"/>
                        <a:ea typeface="Dotum" panose="020B0600000101010101" pitchFamily="34" charset="-127"/>
                      </a:rPr>
                      <m:t>≈11,07</m:t>
                    </m:r>
                  </m:oMath>
                </a14:m>
                <a:r>
                  <a:rPr lang="vi-VN" sz="1800">
                    <a:effectLst/>
                    <a:latin typeface="+mn-lt"/>
                    <a:ea typeface="Dotum" panose="020B0600000101010101" pitchFamily="34" charset="-127"/>
                  </a:rPr>
                  <a:t> cm</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Tổng số lần thí nghiệm của nhóm 2 là:</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=1+2+1+8+8+2=22</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Đường kính bong bóng trung bình của nhóm 2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e>
                    </m:acc>
                    <m:r>
                      <a:rPr lang="vi-VN"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1.9+2.11+1.13+8.15+8.17+2.19</m:t>
                        </m:r>
                      </m:num>
                      <m:den>
                        <m:r>
                          <a:rPr lang="vi-VN" sz="1800" i="1">
                            <a:effectLst/>
                            <a:latin typeface="Cambria Math" panose="02040503050406030204" pitchFamily="18" charset="0"/>
                            <a:ea typeface="Dotum" panose="020B0600000101010101" pitchFamily="34" charset="-127"/>
                          </a:rPr>
                          <m:t>22</m:t>
                        </m:r>
                      </m:den>
                    </m:f>
                    <m:r>
                      <a:rPr lang="vi-VN" sz="1800" i="1">
                        <a:effectLst/>
                        <a:latin typeface="Cambria Math" panose="02040503050406030204" pitchFamily="18" charset="0"/>
                        <a:ea typeface="Dotum" panose="020B0600000101010101" pitchFamily="34" charset="-127"/>
                      </a:rPr>
                      <m:t>≈15,36</m:t>
                    </m:r>
                  </m:oMath>
                </a14:m>
                <a:r>
                  <a:rPr lang="vi-VN" sz="1800">
                    <a:effectLst/>
                    <a:latin typeface="+mn-lt"/>
                    <a:ea typeface="Dotum" panose="020B0600000101010101" pitchFamily="34" charset="-127"/>
                  </a:rPr>
                  <a:t> cm</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2646" y="842288"/>
                <a:ext cx="6702514" cy="3949864"/>
              </a:xfrm>
              <a:prstGeom prst="rect">
                <a:avLst/>
              </a:prstGeom>
              <a:blipFill>
                <a:blip r:embed="rId3"/>
                <a:stretch>
                  <a:fillRect l="-727"/>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7924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anim calcmode="lin" valueType="num">
                                      <p:cBhvr>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61803" y="894754"/>
                <a:ext cx="7929798" cy="3903120"/>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vi-VN" sz="1800" smtClean="0">
                    <a:latin typeface="+mn-lt"/>
                    <a:ea typeface="Dotum" panose="020B0600000101010101" pitchFamily="34" charset="-127"/>
                  </a:rPr>
                  <a:t>Cỡ </a:t>
                </a:r>
                <a:r>
                  <a:rPr lang="vi-VN" sz="1800">
                    <a:latin typeface="+mn-lt"/>
                    <a:ea typeface="Dotum" panose="020B0600000101010101" pitchFamily="34" charset="-127"/>
                  </a:rPr>
                  <a:t>mẫu của nhóm 1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=29</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Gọi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29</m:t>
                        </m:r>
                      </m:sub>
                    </m:sSub>
                  </m:oMath>
                </a14:m>
                <a:r>
                  <a:rPr lang="vi-VN" sz="1800">
                    <a:effectLst/>
                    <a:latin typeface="+mn-lt"/>
                    <a:ea typeface="Dotum" panose="020B0600000101010101" pitchFamily="34" charset="-127"/>
                  </a:rPr>
                  <a:t> là đường kính bong bóng của 29 lần thí nghiệm và giả sử dãy này đã được sắp xếp theo thứ tự không giảm. Khi đó, trung vị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15</m:t>
                        </m:r>
                      </m:sub>
                    </m:sSub>
                  </m:oMath>
                </a14:m>
                <a:r>
                  <a:rPr lang="vi-VN" sz="1800" smtClean="0">
                    <a:effectLst/>
                    <a:latin typeface="+mn-lt"/>
                    <a:ea typeface="Dotum" panose="020B0600000101010101" pitchFamily="34" charset="-127"/>
                  </a:rPr>
                  <a:t>.</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vi-VN" sz="1800" smtClean="0">
                    <a:effectLst/>
                    <a:latin typeface="+mn-lt"/>
                    <a:ea typeface="Dotum" panose="020B0600000101010101" pitchFamily="34" charset="-127"/>
                  </a:rPr>
                  <a:t>Do </a:t>
                </a:r>
                <a:r>
                  <a:rPr lang="vi-VN" sz="1800">
                    <a:effectLst/>
                    <a:latin typeface="+mn-lt"/>
                    <a:ea typeface="Dotum" panose="020B0600000101010101" pitchFamily="34" charset="-127"/>
                  </a:rPr>
                  <a:t>giá trị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15</m:t>
                        </m:r>
                      </m:sub>
                    </m:sSub>
                  </m:oMath>
                </a14:m>
                <a:r>
                  <a:rPr lang="vi-VN" sz="1800">
                    <a:effectLst/>
                    <a:latin typeface="+mn-lt"/>
                    <a:ea typeface="Dotum" panose="020B0600000101010101" pitchFamily="34" charset="-127"/>
                  </a:rPr>
                  <a:t> thuộc nhóm </a:t>
                </a:r>
                <a14:m>
                  <m:oMath xmlns:m="http://schemas.openxmlformats.org/officeDocument/2006/math">
                    <m:r>
                      <a:rPr lang="vi-VN" sz="1800" i="1">
                        <a:effectLst/>
                        <a:latin typeface="Cambria Math" panose="02040503050406030204" pitchFamily="18" charset="0"/>
                        <a:ea typeface="Dotum" panose="020B0600000101010101" pitchFamily="34" charset="-127"/>
                      </a:rPr>
                      <m:t>[10;12)</m:t>
                    </m:r>
                  </m:oMath>
                </a14:m>
                <a:r>
                  <a:rPr lang="vi-VN" sz="1800">
                    <a:effectLst/>
                    <a:latin typeface="+mn-lt"/>
                    <a:ea typeface="Dotum" panose="020B0600000101010101" pitchFamily="34" charset="-127"/>
                  </a:rPr>
                  <a:t> nên nhóm này chứa trung vị.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vi-VN" sz="1800" smtClean="0">
                    <a:effectLst/>
                    <a:latin typeface="+mn-lt"/>
                    <a:ea typeface="Dotum" panose="020B0600000101010101" pitchFamily="34" charset="-127"/>
                  </a:rPr>
                  <a:t>Do </a:t>
                </a:r>
                <a:r>
                  <a:rPr lang="vi-VN" sz="1800">
                    <a:effectLst/>
                    <a:latin typeface="+mn-lt"/>
                    <a:ea typeface="Dotum" panose="020B0600000101010101" pitchFamily="34" charset="-127"/>
                  </a:rPr>
                  <a:t>đó, </a:t>
                </a:r>
                <a14:m>
                  <m:oMath xmlns:m="http://schemas.openxmlformats.org/officeDocument/2006/math">
                    <m:r>
                      <a:rPr lang="vi-VN" sz="1800" i="1">
                        <a:effectLst/>
                        <a:latin typeface="Cambria Math" panose="02040503050406030204" pitchFamily="18" charset="0"/>
                        <a:ea typeface="Dotum" panose="020B0600000101010101" pitchFamily="34" charset="-127"/>
                      </a:rPr>
                      <m:t>𝑝</m:t>
                    </m:r>
                    <m:r>
                      <a:rPr lang="vi-VN" sz="1800" i="1">
                        <a:effectLst/>
                        <a:latin typeface="Cambria Math" panose="02040503050406030204" pitchFamily="18" charset="0"/>
                        <a:ea typeface="Dotum" panose="020B0600000101010101" pitchFamily="34" charset="-127"/>
                      </a:rPr>
                      <m:t>=4;</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=10;</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=9;</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3</m:t>
                        </m:r>
                      </m:sub>
                    </m:sSub>
                    <m:r>
                      <a:rPr lang="vi-VN" sz="1800" i="1">
                        <a:effectLst/>
                        <a:latin typeface="Cambria Math" panose="02040503050406030204" pitchFamily="18" charset="0"/>
                        <a:ea typeface="Dotum" panose="020B0600000101010101" pitchFamily="34" charset="-127"/>
                      </a:rPr>
                      <m:t>=1+1+9=11;</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5</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=12−10=2</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Ta có:</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=10+</m:t>
                    </m:r>
                    <m:f>
                      <m:fPr>
                        <m:ctrlPr>
                          <a:rPr lang="en-US" sz="1800" i="1">
                            <a:effectLst/>
                            <a:latin typeface="Cambria Math" panose="02040503050406030204" pitchFamily="18" charset="0"/>
                            <a:ea typeface="Dotum" panose="020B0600000101010101" pitchFamily="34" charset="-127"/>
                          </a:rPr>
                        </m:ctrlPr>
                      </m:fPr>
                      <m:num>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29</m:t>
                            </m:r>
                          </m:num>
                          <m:den>
                            <m:r>
                              <a:rPr lang="vi-VN" sz="1800" i="1">
                                <a:effectLst/>
                                <a:latin typeface="Cambria Math" panose="02040503050406030204" pitchFamily="18" charset="0"/>
                                <a:ea typeface="Dotum" panose="020B0600000101010101" pitchFamily="34" charset="-127"/>
                              </a:rPr>
                              <m:t>2</m:t>
                            </m:r>
                          </m:den>
                        </m:f>
                        <m:r>
                          <a:rPr lang="vi-VN" sz="1800" i="1">
                            <a:effectLst/>
                            <a:latin typeface="Cambria Math" panose="02040503050406030204" pitchFamily="18" charset="0"/>
                            <a:ea typeface="Dotum" panose="020B0600000101010101" pitchFamily="34" charset="-127"/>
                          </a:rPr>
                          <m:t>−11</m:t>
                        </m:r>
                      </m:num>
                      <m:den>
                        <m:r>
                          <a:rPr lang="vi-VN" sz="1800" i="1">
                            <a:effectLst/>
                            <a:latin typeface="Cambria Math" panose="02040503050406030204" pitchFamily="18" charset="0"/>
                            <a:ea typeface="Dotum" panose="020B0600000101010101" pitchFamily="34" charset="-127"/>
                          </a:rPr>
                          <m:t>9</m:t>
                        </m:r>
                      </m:den>
                    </m:f>
                    <m:r>
                      <a:rPr lang="vi-VN" sz="1800" i="1">
                        <a:effectLst/>
                        <a:latin typeface="Cambria Math" panose="02040503050406030204" pitchFamily="18" charset="0"/>
                        <a:ea typeface="Dotum" panose="020B0600000101010101" pitchFamily="34" charset="-127"/>
                      </a:rPr>
                      <m:t>.2≈10,78</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61803" y="894754"/>
                <a:ext cx="7929798" cy="3903120"/>
              </a:xfrm>
              <a:prstGeom prst="rect">
                <a:avLst/>
              </a:prstGeom>
              <a:blipFill>
                <a:blip r:embed="rId3"/>
                <a:stretch>
                  <a:fillRect l="-615" r="-692"/>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683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86526" y="873034"/>
                <a:ext cx="8185284" cy="3492623"/>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Wingdings" panose="05000000000000000000" pitchFamily="2" charset="2"/>
                  <a:buChar char="§"/>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rPr>
                  <a:t>Cỡ </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mẫu của nhóm 2 là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=22</m:t>
                    </m:r>
                  </m:oMath>
                </a14:m>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Gọi </a:t>
                </a:r>
                <a14:m>
                  <m:oMath xmlns:m="http://schemas.openxmlformats.org/officeDocument/2006/math">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là đường kính bong bóng của 22 lần thí nghiệm và giả sử dãy này đã được sắp xếp theo thứ tự không giảm. Khi đó, trung vị là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a:t>
                </a:r>
                <a:endParaRPr kumimoji="0" lang="en-US"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rPr>
                  <a:t>Do </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2 giá trị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11</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thuộc nhóm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nên nhóm này chứa trung vị.</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Do đó,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e>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=1+2+1=4;</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=16−14=2</m:t>
                    </m:r>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Ta có</a:t>
                </a: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rPr>
                  <a: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86526" y="873034"/>
                <a:ext cx="8185284" cy="3492623"/>
              </a:xfrm>
              <a:prstGeom prst="rect">
                <a:avLst/>
              </a:prstGeom>
              <a:blipFill>
                <a:blip r:embed="rId3"/>
                <a:stretch>
                  <a:fillRect l="-670" r="-596" b="-524"/>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985596" y="3960368"/>
                <a:ext cx="3037243" cy="780598"/>
              </a:xfrm>
              <a:prstGeom prst="rect">
                <a:avLst/>
              </a:prstGeom>
            </p:spPr>
            <p:txBody>
              <a:bodyPr wrap="none">
                <a:spAutoFit/>
              </a:bodyPr>
              <a:lstStyle/>
              <a:p>
                <a:pPr lvl="0" algn="ctr">
                  <a:lnSpc>
                    <a:spcPct val="150000"/>
                  </a:lnSpc>
                  <a:defRPr/>
                </a:pPr>
                <a14:m>
                  <m:oMath xmlns:m="http://schemas.openxmlformats.org/officeDocument/2006/math">
                    <m:sSub>
                      <m:sSubPr>
                        <m:ctrlPr>
                          <a:rPr lang="en-US" sz="1800" i="1" smtClean="0">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rPr>
                          <m:t>𝑀</m:t>
                        </m:r>
                      </m:e>
                      <m:sub>
                        <m:r>
                          <a:rPr lang="vi-VN" sz="1800" i="1">
                            <a:latin typeface="Cambria Math" panose="02040503050406030204" pitchFamily="18" charset="0"/>
                            <a:ea typeface="Dotum" panose="020B0600000101010101" pitchFamily="34" charset="-127"/>
                          </a:rPr>
                          <m:t>𝑒</m:t>
                        </m:r>
                        <m:r>
                          <a:rPr lang="vi-VN" sz="1800" i="1">
                            <a:latin typeface="Cambria Math" panose="02040503050406030204" pitchFamily="18" charset="0"/>
                            <a:ea typeface="Dotum" panose="020B0600000101010101" pitchFamily="34" charset="-127"/>
                          </a:rPr>
                          <m:t>2</m:t>
                        </m:r>
                      </m:sub>
                    </m:sSub>
                    <m:r>
                      <a:rPr lang="vi-VN" sz="1800" i="1">
                        <a:latin typeface="Cambria Math" panose="02040503050406030204" pitchFamily="18" charset="0"/>
                        <a:ea typeface="Dotum" panose="020B0600000101010101" pitchFamily="34" charset="-127"/>
                      </a:rPr>
                      <m:t>=14+</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vi-VN" sz="1800" i="1">
                                <a:latin typeface="Cambria Math" panose="02040503050406030204" pitchFamily="18" charset="0"/>
                                <a:ea typeface="Dotum" panose="020B0600000101010101" pitchFamily="34" charset="-127"/>
                              </a:rPr>
                              <m:t>22</m:t>
                            </m:r>
                          </m:num>
                          <m:den>
                            <m:r>
                              <a:rPr lang="vi-VN" sz="1800" i="1">
                                <a:latin typeface="Cambria Math" panose="02040503050406030204" pitchFamily="18" charset="0"/>
                                <a:ea typeface="Dotum" panose="020B0600000101010101" pitchFamily="34" charset="-127"/>
                              </a:rPr>
                              <m:t>2</m:t>
                            </m:r>
                          </m:den>
                        </m:f>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4</m:t>
                        </m:r>
                      </m:num>
                      <m:den>
                        <m:r>
                          <a:rPr lang="vi-VN" sz="1800" i="1">
                            <a:latin typeface="Cambria Math" panose="02040503050406030204" pitchFamily="18" charset="0"/>
                            <a:ea typeface="Dotum" panose="020B0600000101010101" pitchFamily="34" charset="-127"/>
                          </a:rPr>
                          <m:t>8</m:t>
                        </m:r>
                      </m:den>
                    </m:f>
                    <m:r>
                      <a:rPr lang="vi-VN" sz="1800" i="1">
                        <a:latin typeface="Cambria Math" panose="02040503050406030204" pitchFamily="18" charset="0"/>
                        <a:ea typeface="Dotum" panose="020B0600000101010101" pitchFamily="34" charset="-127"/>
                      </a:rPr>
                      <m:t>.2=15,75</m:t>
                    </m:r>
                  </m:oMath>
                </a14:m>
                <a:r>
                  <a:rPr lang="vi-VN" sz="1800">
                    <a:latin typeface="Arial" panose="020B0604020202020204" pitchFamily="34" charset="0"/>
                    <a:ea typeface="Dotum" panose="020B0600000101010101" pitchFamily="34" charset="-127"/>
                  </a:rPr>
                  <a:t> </a:t>
                </a:r>
                <a:endParaRPr lang="en-US" sz="180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85596" y="3960368"/>
                <a:ext cx="3037243" cy="7805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0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11261" y="855094"/>
                <a:ext cx="8185284" cy="4000069"/>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vi-VN" sz="1800" smtClean="0">
                    <a:latin typeface="+mn-lt"/>
                    <a:ea typeface="Dotum" panose="020B0600000101010101" pitchFamily="34" charset="-127"/>
                  </a:rPr>
                  <a:t>Tần số lớn nhất của nhóm 1 là 9 nên nhóm chứa mốt là các nhóm </a:t>
                </a:r>
                <a14:m>
                  <m:oMath xmlns:m="http://schemas.openxmlformats.org/officeDocument/2006/math">
                    <m:d>
                      <m:dPr>
                        <m:beg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14;16</m:t>
                        </m:r>
                      </m:e>
                    </m:d>
                    <m:r>
                      <a:rPr lang="vi-VN" sz="1800" i="1">
                        <a:effectLst/>
                        <a:latin typeface="Cambria Math" panose="02040503050406030204" pitchFamily="18" charset="0"/>
                        <a:ea typeface="Dotum" panose="020B0600000101010101" pitchFamily="34" charset="-127"/>
                      </a:rPr>
                      <m:t>, [16;18)</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Ta có: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sub>
                        </m:sSub>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=8+</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9−1</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9−1</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9−9</m:t>
                            </m:r>
                          </m:e>
                        </m:d>
                      </m:den>
                    </m:f>
                    <m:r>
                      <a:rPr lang="vi-VN" sz="1800" i="1">
                        <a:effectLst/>
                        <a:latin typeface="Cambria Math" panose="02040503050406030204" pitchFamily="18" charset="0"/>
                        <a:ea typeface="Dotum" panose="020B0600000101010101" pitchFamily="34" charset="-127"/>
                      </a:rPr>
                      <m:t>.2=10</m:t>
                    </m:r>
                    <m:r>
                      <a:rPr lang="en-US" sz="1800" b="0" i="0" smtClean="0">
                        <a:effectLst/>
                        <a:latin typeface="Cambria Math" panose="02040503050406030204" pitchFamily="18" charset="0"/>
                        <a:ea typeface="Dotum" panose="020B0600000101010101" pitchFamily="34" charset="-127"/>
                      </a:rPr>
                      <m:t>;           </m:t>
                    </m:r>
                    <m:sSubSup>
                      <m:sSubSupPr>
                        <m:ctrlPr>
                          <a:rPr lang="en-US" sz="1800" i="1">
                            <a:effectLst/>
                            <a:latin typeface="Cambria Math" panose="02040503050406030204" pitchFamily="18" charset="0"/>
                            <a:ea typeface="Dotum" panose="020B0600000101010101" pitchFamily="34" charset="-127"/>
                          </a:rPr>
                        </m:ctrlPr>
                      </m:sSubSup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up>
                        <m:r>
                          <a:rPr lang="vi-VN" sz="1800" i="1">
                            <a:effectLst/>
                            <a:latin typeface="Cambria Math" panose="02040503050406030204" pitchFamily="18" charset="0"/>
                            <a:ea typeface="Dotum" panose="020B0600000101010101" pitchFamily="34" charset="-127"/>
                          </a:rPr>
                          <m:t>′</m:t>
                        </m:r>
                      </m:sup>
                    </m:sSubSup>
                    <m:r>
                      <a:rPr lang="vi-VN" sz="1800" i="1">
                        <a:effectLst/>
                        <a:latin typeface="Cambria Math" panose="02040503050406030204" pitchFamily="18" charset="0"/>
                        <a:ea typeface="Dotum" panose="020B0600000101010101" pitchFamily="34" charset="-127"/>
                      </a:rPr>
                      <m:t>=10+</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9−9</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9−9</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9−4</m:t>
                            </m:r>
                          </m:e>
                        </m:d>
                      </m:den>
                    </m:f>
                    <m:r>
                      <a:rPr lang="vi-VN" sz="1800" i="1">
                        <a:effectLst/>
                        <a:latin typeface="Cambria Math" panose="02040503050406030204" pitchFamily="18" charset="0"/>
                        <a:ea typeface="Dotum" panose="020B0600000101010101" pitchFamily="34" charset="-127"/>
                      </a:rPr>
                      <m:t>.2=10</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Vậy nhóm 1 có mốt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=10</m:t>
                    </m:r>
                  </m:oMath>
                </a14:m>
                <a:endParaRPr lang="en-US" sz="1800">
                  <a:effectLst/>
                  <a:latin typeface="+mn-lt"/>
                  <a:ea typeface="Times New Roman" panose="02020603050405020304" pitchFamily="18" charset="0"/>
                </a:endParaRPr>
              </a:p>
              <a:p>
                <a:pPr marL="285750" indent="-285750" algn="just">
                  <a:lnSpc>
                    <a:spcPct val="150000"/>
                  </a:lnSpc>
                  <a:spcBef>
                    <a:spcPts val="100"/>
                  </a:spcBef>
                  <a:spcAft>
                    <a:spcPts val="100"/>
                  </a:spcAft>
                  <a:buFont typeface="Wingdings" panose="05000000000000000000" pitchFamily="2" charset="2"/>
                  <a:buChar char="§"/>
                </a:pPr>
                <a:r>
                  <a:rPr lang="vi-VN" sz="1800" smtClean="0">
                    <a:effectLst/>
                    <a:latin typeface="+mn-lt"/>
                    <a:ea typeface="Dotum" panose="020B0600000101010101" pitchFamily="34" charset="-127"/>
                  </a:rPr>
                  <a:t>Tần </a:t>
                </a:r>
                <a:r>
                  <a:rPr lang="vi-VN" sz="1800">
                    <a:effectLst/>
                    <a:latin typeface="+mn-lt"/>
                    <a:ea typeface="Dotum" panose="020B0600000101010101" pitchFamily="34" charset="-127"/>
                  </a:rPr>
                  <a:t>số lớn nhất của nhóm 2 là 8 nên nhóm chứa mốt là các nhóm </a:t>
                </a:r>
                <a14:m>
                  <m:oMath xmlns:m="http://schemas.openxmlformats.org/officeDocument/2006/math">
                    <m:d>
                      <m:dPr>
                        <m:beg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14;16</m:t>
                        </m:r>
                      </m:e>
                    </m:d>
                    <m:r>
                      <a:rPr lang="vi-VN" sz="1800" i="1">
                        <a:effectLst/>
                        <a:latin typeface="Cambria Math" panose="02040503050406030204" pitchFamily="18" charset="0"/>
                        <a:ea typeface="Dotum" panose="020B0600000101010101" pitchFamily="34" charset="-127"/>
                      </a:rPr>
                      <m:t>, </m:t>
                    </m:r>
                    <m:d>
                      <m:dPr>
                        <m:end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16;18</m:t>
                        </m:r>
                      </m:e>
                    </m:d>
                  </m:oMath>
                </a14:m>
                <a:r>
                  <a:rPr lang="vi-VN" sz="1800">
                    <a:effectLst/>
                    <a:latin typeface="+mn-lt"/>
                    <a:ea typeface="Dotum" panose="020B0600000101010101" pitchFamily="34" charset="-127"/>
                  </a:rPr>
                  <a:t>.</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=14+</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8−1</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8−1</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8−8</m:t>
                            </m:r>
                          </m:e>
                        </m:d>
                      </m:den>
                    </m:f>
                    <m:r>
                      <a:rPr lang="vi-VN" sz="1800" i="1">
                        <a:effectLst/>
                        <a:latin typeface="Cambria Math" panose="02040503050406030204" pitchFamily="18" charset="0"/>
                        <a:ea typeface="Dotum" panose="020B0600000101010101" pitchFamily="34" charset="-127"/>
                      </a:rPr>
                      <m:t>.2=16</m:t>
                    </m:r>
                  </m:oMath>
                </a14:m>
                <a:r>
                  <a:rPr lang="en-US" sz="1800" smtClean="0">
                    <a:effectLst/>
                    <a:latin typeface="+mn-lt"/>
                    <a:ea typeface="Dotum" panose="020B0600000101010101" pitchFamily="34" charset="-127"/>
                  </a:rPr>
                  <a:t>;     </a:t>
                </a:r>
                <a:r>
                  <a:rPr lang="vi-VN" sz="1800" smtClean="0">
                    <a:effectLst/>
                    <a:latin typeface="+mn-lt"/>
                    <a:ea typeface="Dotum" panose="020B0600000101010101" pitchFamily="34" charset="-127"/>
                  </a:rPr>
                  <a:t> </a:t>
                </a:r>
                <a14:m>
                  <m:oMath xmlns:m="http://schemas.openxmlformats.org/officeDocument/2006/math">
                    <m:sSubSup>
                      <m:sSubSupPr>
                        <m:ctrlPr>
                          <a:rPr lang="en-US" sz="1800" i="1">
                            <a:effectLst/>
                            <a:latin typeface="Cambria Math" panose="02040503050406030204" pitchFamily="18" charset="0"/>
                            <a:ea typeface="Dotum" panose="020B0600000101010101" pitchFamily="34" charset="-127"/>
                          </a:rPr>
                        </m:ctrlPr>
                      </m:sSubSup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up>
                        <m:r>
                          <a:rPr lang="vi-VN" sz="1800" i="1">
                            <a:effectLst/>
                            <a:latin typeface="Cambria Math" panose="02040503050406030204" pitchFamily="18" charset="0"/>
                            <a:ea typeface="Dotum" panose="020B0600000101010101" pitchFamily="34" charset="-127"/>
                          </a:rPr>
                          <m:t>′</m:t>
                        </m:r>
                      </m:sup>
                    </m:sSubSup>
                    <m:r>
                      <a:rPr lang="vi-VN" sz="1800" i="1">
                        <a:effectLst/>
                        <a:latin typeface="Cambria Math" panose="02040503050406030204" pitchFamily="18" charset="0"/>
                        <a:ea typeface="Dotum" panose="020B0600000101010101" pitchFamily="34" charset="-127"/>
                      </a:rPr>
                      <m:t>=16+</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8−8</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8−8</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8−2</m:t>
                            </m:r>
                          </m:e>
                        </m:d>
                      </m:den>
                    </m:f>
                    <m:r>
                      <a:rPr lang="vi-VN" sz="1800" i="1">
                        <a:effectLst/>
                        <a:latin typeface="Cambria Math" panose="02040503050406030204" pitchFamily="18" charset="0"/>
                        <a:ea typeface="Dotum" panose="020B0600000101010101" pitchFamily="34" charset="-127"/>
                      </a:rPr>
                      <m:t>.2=16</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Vậy nhóm 2 có tần số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=16</m:t>
                    </m:r>
                  </m:oMath>
                </a14:m>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1261" y="855094"/>
                <a:ext cx="8185284" cy="4000069"/>
              </a:xfrm>
              <a:prstGeom prst="rect">
                <a:avLst/>
              </a:prstGeom>
              <a:blipFill>
                <a:blip r:embed="rId3"/>
                <a:stretch>
                  <a:fillRect l="-670" r="-596" b="-305"/>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7946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91084" y="1019986"/>
                <a:ext cx="8025637" cy="3467616"/>
              </a:xfrm>
              <a:prstGeom prst="rect">
                <a:avLst/>
              </a:prstGeom>
            </p:spPr>
            <p:txBody>
              <a:bodyPr wrap="square">
                <a:spAutoFit/>
              </a:bodyPr>
              <a:lstStyle/>
              <a:p>
                <a:pPr algn="just">
                  <a:lnSpc>
                    <a:spcPct val="150000"/>
                  </a:lnSpc>
                  <a:spcBef>
                    <a:spcPts val="100"/>
                  </a:spcBef>
                  <a:spcAft>
                    <a:spcPts val="100"/>
                  </a:spcAft>
                </a:pPr>
                <a:r>
                  <a:rPr lang="vi-VN" sz="1800">
                    <a:latin typeface="+mn-lt"/>
                    <a:ea typeface="Dotum" panose="020B0600000101010101" pitchFamily="34" charset="-127"/>
                  </a:rPr>
                  <a:t>Từ các kết quả đã tính ở trên ta thấy:</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e>
                    </m:acc>
                    <m:r>
                      <a:rPr lang="vi-VN" sz="1800" i="1">
                        <a:effectLst/>
                        <a:latin typeface="Cambria Math" panose="02040503050406030204" pitchFamily="18" charset="0"/>
                        <a:ea typeface="Dotum" panose="020B0600000101010101" pitchFamily="34" charset="-127"/>
                      </a:rPr>
                      <m:t>&lt;</m:t>
                    </m:r>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e>
                    </m:acc>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&lt;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&lt;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oMath>
                </a14:m>
                <a:r>
                  <a:rPr lang="vi-VN" sz="1800">
                    <a:effectLst/>
                    <a:latin typeface="+mn-lt"/>
                    <a:ea typeface="Dotum" panose="020B0600000101010101" pitchFamily="34" charset="-127"/>
                  </a:rPr>
                  <a:t>, tức là số trung bình, trung vị, mốt của mẫu số liệu nhóm 1 đều nhỏ hơn của nhóm 2.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vi-VN" sz="1800" smtClean="0">
                    <a:effectLst/>
                    <a:latin typeface="+mn-lt"/>
                    <a:ea typeface="Dotum" panose="020B0600000101010101" pitchFamily="34" charset="-127"/>
                  </a:rPr>
                  <a:t>Điều </a:t>
                </a:r>
                <a:r>
                  <a:rPr lang="vi-VN" sz="1800">
                    <a:effectLst/>
                    <a:latin typeface="+mn-lt"/>
                    <a:ea typeface="Dotum" panose="020B0600000101010101" pitchFamily="34" charset="-127"/>
                  </a:rPr>
                  <a:t>này có nghĩa là đường kính bong bóng ở thí nghiệm 2 lớn hơn so với thí nghiệm 1. Mà lực căng bề mặt của nước càng yếu thì bong bóng càng lớn, do đó khi thực hiện thí nghiệm 2 với nhiệt độ cao hơn thí nghiệm 1, nhiệt độ đã tác động lên sức căng bề mặt của nước xà phòng, làm cho lực căng này giảm xuống</a:t>
                </a:r>
                <a:r>
                  <a:rPr lang="vi-VN" sz="1800" smtClean="0">
                    <a:effectLst/>
                    <a:latin typeface="+mn-lt"/>
                    <a:ea typeface="Dotum" panose="020B0600000101010101" pitchFamily="34" charset="-127"/>
                  </a:rPr>
                  <a:t>.</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91084" y="1019986"/>
                <a:ext cx="8025637" cy="3467616"/>
              </a:xfrm>
              <a:prstGeom prst="rect">
                <a:avLst/>
              </a:prstGeom>
              <a:blipFill>
                <a:blip r:embed="rId3"/>
                <a:stretch>
                  <a:fillRect l="-683" r="-532" b="-351"/>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0442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496270" y="920078"/>
            <a:ext cx="8185284" cy="21185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cs typeface="Arial"/>
                <a:sym typeface="Arial"/>
              </a:rPr>
              <a:t>b</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rPr>
              <a:t>) Từ kết luận ở câu a, ta thấy nước ấm hòa tan xà phòng tốt hơn, làm giảm đáng kể lực căng bề mặt của nước, nên nước xà phòng dễ thấm vào các sợi vải, hiệu quả giặt tẩy sẽ được tăng cường hơn. </a:t>
            </a:r>
            <a:endParaRPr kumimoji="0" lang="en-US" sz="1800" b="0" i="0" u="none" strike="noStrike" kern="0" cap="none" spc="0" normalizeH="0" baseline="0" noProof="0" smtClean="0">
              <a:ln>
                <a:noFill/>
              </a:ln>
              <a:solidFill>
                <a:srgbClr val="000000"/>
              </a:solidFill>
              <a:effectLst/>
              <a:uLnTx/>
              <a:uFillTx/>
              <a:latin typeface="+mn-lt"/>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cs typeface="Arial"/>
                <a:sym typeface="Arial"/>
              </a:rPr>
              <a:t>Đặc </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rPr>
              <a:t>biệt, khi ngâm vải trong nước ấm, những sợi vải sẽ giãn nở và vết bẩn bám trên các loại vải sẽ dễ dàng bị đánh bật và làm sạch hơn.</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cs typeface="Arial"/>
              <a:sym typeface="Arial"/>
            </a:endParaRPr>
          </a:p>
        </p:txBody>
      </p:sp>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753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2" name="Google Shape;462;p29"/>
          <p:cNvGrpSpPr/>
          <p:nvPr/>
        </p:nvGrpSpPr>
        <p:grpSpPr>
          <a:xfrm flipH="1">
            <a:off x="235382" y="1465226"/>
            <a:ext cx="553215" cy="3444444"/>
            <a:chOff x="3007362" y="2728785"/>
            <a:chExt cx="227871" cy="1418827"/>
          </a:xfrm>
        </p:grpSpPr>
        <p:sp>
          <p:nvSpPr>
            <p:cNvPr id="463" name="Google Shape;463;p29"/>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29"/>
          <p:cNvGrpSpPr/>
          <p:nvPr/>
        </p:nvGrpSpPr>
        <p:grpSpPr>
          <a:xfrm flipH="1">
            <a:off x="278882" y="1896684"/>
            <a:ext cx="2182395" cy="3012146"/>
            <a:chOff x="1385793" y="2639627"/>
            <a:chExt cx="1146310" cy="1582140"/>
          </a:xfrm>
        </p:grpSpPr>
        <p:sp>
          <p:nvSpPr>
            <p:cNvPr id="472" name="Google Shape;472;p29"/>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9"/>
            <p:cNvGrpSpPr/>
            <p:nvPr/>
          </p:nvGrpSpPr>
          <p:grpSpPr>
            <a:xfrm>
              <a:off x="1385793" y="2639627"/>
              <a:ext cx="1146310" cy="1099928"/>
              <a:chOff x="1385793" y="658427"/>
              <a:chExt cx="1146310" cy="1099928"/>
            </a:xfrm>
          </p:grpSpPr>
          <p:sp>
            <p:nvSpPr>
              <p:cNvPr id="477" name="Google Shape;477;p29"/>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2" name="Google Shape;512;p29"/>
          <p:cNvGrpSpPr/>
          <p:nvPr/>
        </p:nvGrpSpPr>
        <p:grpSpPr>
          <a:xfrm>
            <a:off x="1965480" y="3660913"/>
            <a:ext cx="760140" cy="1247915"/>
            <a:chOff x="3170406" y="1633711"/>
            <a:chExt cx="373352" cy="612929"/>
          </a:xfrm>
        </p:grpSpPr>
        <p:sp>
          <p:nvSpPr>
            <p:cNvPr id="513" name="Google Shape;513;p29"/>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268;p25"/>
          <p:cNvSpPr txBox="1">
            <a:spLocks noGrp="1"/>
          </p:cNvSpPr>
          <p:nvPr>
            <p:ph type="title"/>
          </p:nvPr>
        </p:nvSpPr>
        <p:spPr>
          <a:xfrm>
            <a:off x="3032173" y="514330"/>
            <a:ext cx="5196253" cy="1897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400" b="1" smtClean="0">
                <a:solidFill>
                  <a:schemeClr val="tx2">
                    <a:lumMod val="75000"/>
                  </a:schemeClr>
                </a:solidFill>
                <a:latin typeface="+mn-lt"/>
              </a:rPr>
              <a:t>LUYỆN TẬP</a:t>
            </a:r>
            <a:endParaRPr sz="5400" b="1" dirty="0">
              <a:solidFill>
                <a:schemeClr val="tx2">
                  <a:lumMod val="75000"/>
                </a:schemeClr>
              </a:solidFill>
              <a:latin typeface="+mn-lt"/>
            </a:endParaRPr>
          </a:p>
        </p:txBody>
      </p:sp>
      <p:pic>
        <p:nvPicPr>
          <p:cNvPr id="3" name="Picture 2"/>
          <p:cNvPicPr>
            <a:picLocks noChangeAspect="1"/>
          </p:cNvPicPr>
          <p:nvPr/>
        </p:nvPicPr>
        <p:blipFill>
          <a:blip r:embed="rId3"/>
          <a:stretch>
            <a:fillRect/>
          </a:stretch>
        </p:blipFill>
        <p:spPr>
          <a:xfrm rot="231526">
            <a:off x="7299335" y="3601188"/>
            <a:ext cx="1514882" cy="1279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6858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6858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marL="0" marR="0" lvl="0" indent="0" algn="ctr" defTabSz="6858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a:ln>
                  <a:noFill/>
                </a:ln>
                <a:solidFill>
                  <a:srgbClr val="5C5C82"/>
                </a:solidFill>
                <a:effectLst/>
                <a:uLnTx/>
                <a:uFillTx/>
                <a:latin typeface="Arial"/>
                <a:cs typeface="Arial"/>
                <a:sym typeface="Arial"/>
              </a:rPr>
              <a:t>TƯỚI HOA TRONG CHẬU</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extLst>
      <p:ext uri="{BB962C8B-B14F-4D97-AF65-F5344CB8AC3E}">
        <p14:creationId xmlns:p14="http://schemas.microsoft.com/office/powerpoint/2010/main" val="2335229802"/>
      </p:ext>
    </p:extLst>
  </p:cSld>
  <p:clrMapOvr>
    <a:masterClrMapping/>
  </p:clrMapOvr>
  <p:transition spd="med">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240463"/>
            <a:ext cx="7543516" cy="69413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en-US" sz="1900" b="1"/>
              <a:t>Câu 1. </a:t>
            </a:r>
            <a:r>
              <a:rPr lang="en-US" sz="1900"/>
              <a:t>Đâu là ứng dụng của “Sức căng bề mặt của chất lỏng”?</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7992" y="1097218"/>
            <a:ext cx="7543516"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Trong công nghiệp thực phẩm và dược phẩm, nó được sử dụng để tạo thành các loại bọt khí, nhũ tương hoặc kem</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7992" y="2251687"/>
            <a:ext cx="7543516" cy="11407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Trong công nghệ màn hình, màn hình chất lỏng được tạo ra bằng cách sử dụng sức căng bề mặt của chất lỏng để kiểm soát dòng chảy và hiển thị hình ảnh.</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549422"/>
            <a:ext cx="7543516" cy="588624"/>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buSzPts val="3200"/>
            </a:pPr>
            <a:r>
              <a:rPr lang="pt-BR" sz="1700" smtClean="0">
                <a:ea typeface="Arial" panose="020B0604020202020204" pitchFamily="34" charset="0"/>
              </a:rPr>
              <a:t>   C</a:t>
            </a:r>
            <a:r>
              <a:rPr lang="pt-BR" sz="1700">
                <a:ea typeface="Arial" panose="020B0604020202020204" pitchFamily="34" charset="0"/>
              </a:rPr>
              <a:t>. Cả A và B đúng</a:t>
            </a:r>
            <a:endParaRPr kumimoji="0" sz="1700" b="0" i="0" u="none" strike="noStrike" kern="0" cap="none" spc="0" normalizeH="0" baseline="0" noProof="0">
              <a:ln>
                <a:noFill/>
              </a:ln>
              <a:solidFill>
                <a:srgbClr val="000000"/>
              </a:solidFill>
              <a:effectLst/>
              <a:uLnTx/>
              <a:uFillTx/>
              <a:sym typeface="Arial"/>
            </a:endParaRPr>
          </a:p>
        </p:txBody>
      </p:sp>
      <p:sp>
        <p:nvSpPr>
          <p:cNvPr id="287" name="Google Shape;287;p3"/>
          <p:cNvSpPr/>
          <p:nvPr/>
        </p:nvSpPr>
        <p:spPr>
          <a:xfrm>
            <a:off x="807992" y="4266939"/>
            <a:ext cx="7543516" cy="590503"/>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pt-BR" sz="1700">
                <a:ea typeface="Arial" panose="020B0604020202020204" pitchFamily="34" charset="0"/>
                <a:cs typeface="Times New Roman" panose="02020603050405020304" pitchFamily="18" charset="0"/>
              </a:rPr>
              <a:t>D. Cả A và B sai</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777763" y="3522398"/>
            <a:ext cx="7573745" cy="623144"/>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pt-BR" sz="1700">
                <a:ea typeface="Arial" panose="020B0604020202020204" pitchFamily="34" charset="0"/>
              </a:rPr>
              <a:t> C. Cả A và B đúng</a:t>
            </a:r>
            <a:endParaRPr kumimoji="0" lang="en-US" sz="21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095459" y="3439079"/>
            <a:ext cx="756008" cy="584210"/>
          </a:xfrm>
          <a:prstGeom prst="rect">
            <a:avLst/>
          </a:prstGeom>
          <a:noFill/>
          <a:ln>
            <a:noFill/>
          </a:ln>
        </p:spPr>
      </p:pic>
    </p:spTree>
    <p:extLst>
      <p:ext uri="{BB962C8B-B14F-4D97-AF65-F5344CB8AC3E}">
        <p14:creationId xmlns:p14="http://schemas.microsoft.com/office/powerpoint/2010/main" val="42098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2" name="TextBox 21"/>
          <p:cNvSpPr txBox="1"/>
          <p:nvPr/>
        </p:nvSpPr>
        <p:spPr>
          <a:xfrm>
            <a:off x="2271948" y="451934"/>
            <a:ext cx="4798088" cy="553998"/>
          </a:xfrm>
          <a:prstGeom prst="rect">
            <a:avLst/>
          </a:prstGeom>
          <a:noFill/>
        </p:spPr>
        <p:txBody>
          <a:bodyPr wrap="square" rtlCol="0">
            <a:spAutoFit/>
          </a:bodyPr>
          <a:lstStyle/>
          <a:p>
            <a:pPr algn="ctr" defTabSz="457200">
              <a:buClrTx/>
            </a:pPr>
            <a:r>
              <a:rPr lang="vi-VN" sz="3000" b="1" kern="1200" dirty="0">
                <a:solidFill>
                  <a:srgbClr val="1B6A6D"/>
                </a:solidFill>
                <a:latin typeface="Arial" panose="020B0604020202020204" pitchFamily="34" charset="0"/>
                <a:ea typeface="+mn-ea"/>
                <a:cs typeface="Arial" panose="020B0604020202020204" pitchFamily="34" charset="0"/>
              </a:rPr>
              <a:t>KHỞI ĐỘNG</a:t>
            </a:r>
            <a:endParaRPr lang="en-US" sz="3000" b="1" kern="1200" dirty="0">
              <a:solidFill>
                <a:srgbClr val="1B6A6D"/>
              </a:solidFill>
              <a:latin typeface="Arial" panose="020B0604020202020204" pitchFamily="34" charset="0"/>
              <a:ea typeface="+mn-ea"/>
              <a:cs typeface="Arial" panose="020B0604020202020204" pitchFamily="34" charset="0"/>
            </a:endParaRPr>
          </a:p>
        </p:txBody>
      </p:sp>
      <p:sp>
        <p:nvSpPr>
          <p:cNvPr id="25" name="Rectangle 24"/>
          <p:cNvSpPr/>
          <p:nvPr/>
        </p:nvSpPr>
        <p:spPr>
          <a:xfrm>
            <a:off x="453912" y="1103195"/>
            <a:ext cx="4905071" cy="3416320"/>
          </a:xfrm>
          <a:prstGeom prst="rect">
            <a:avLst/>
          </a:prstGeom>
        </p:spPr>
        <p:txBody>
          <a:bodyPr wrap="square">
            <a:spAutoFit/>
          </a:bodyPr>
          <a:lstStyle/>
          <a:p>
            <a:pPr algn="just" defTabSz="457200">
              <a:lnSpc>
                <a:spcPct val="150000"/>
              </a:lnSpc>
              <a:spcBef>
                <a:spcPts val="300"/>
              </a:spcBef>
              <a:spcAft>
                <a:spcPts val="400"/>
              </a:spcAft>
              <a:buClrTx/>
            </a:pP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Nước cũng như các chất lỏng đều có lực căng bề mặt hình thành do sự tương tác giữa các phân tử của chất lỏng. Sẽ rất khó để thổi bong bóng từ nước do lực căng bề mặt </a:t>
            </a:r>
            <a:r>
              <a:rPr lang="vi-VN" sz="1800" kern="1200" smtClean="0">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1800" kern="1200" smtClean="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800" kern="1200" smtClean="0">
                <a:solidFill>
                  <a:prstClr val="black"/>
                </a:solidFill>
                <a:latin typeface="Arial" panose="020B0604020202020204" pitchFamily="34" charset="0"/>
                <a:ea typeface="Arial" panose="020B0604020202020204" pitchFamily="34" charset="0"/>
                <a:cs typeface="Arial" panose="020B0604020202020204" pitchFamily="34" charset="0"/>
              </a:rPr>
              <a:t>nước </a:t>
            </a: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lớn. Tuy nhiên, nếu pha thêm xà phòng vào nước việc này sẽ được thực hiện do xà phòng làm giảm lực này của nước. Lực càng yếu bong bóng càng lớn.</a:t>
            </a:r>
          </a:p>
        </p:txBody>
      </p:sp>
      <p:pic>
        <p:nvPicPr>
          <p:cNvPr id="26" name="Picture 25"/>
          <p:cNvPicPr>
            <a:picLocks noChangeAspect="1"/>
          </p:cNvPicPr>
          <p:nvPr/>
        </p:nvPicPr>
        <p:blipFill>
          <a:blip r:embed="rId3"/>
          <a:stretch>
            <a:fillRect/>
          </a:stretch>
        </p:blipFill>
        <p:spPr>
          <a:xfrm>
            <a:off x="176914" y="164242"/>
            <a:ext cx="688908" cy="5974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604" y="1233640"/>
            <a:ext cx="3145853" cy="3155429"/>
          </a:xfrm>
          <a:prstGeom prst="rect">
            <a:avLst/>
          </a:prstGeom>
        </p:spPr>
      </p:pic>
    </p:spTree>
    <p:extLst>
      <p:ext uri="{BB962C8B-B14F-4D97-AF65-F5344CB8AC3E}">
        <p14:creationId xmlns:p14="http://schemas.microsoft.com/office/powerpoint/2010/main" val="42260705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240463"/>
            <a:ext cx="7543516" cy="90641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vi-VN" sz="1900" b="1"/>
              <a:t>Câu 2. </a:t>
            </a:r>
            <a:r>
              <a:rPr lang="vi-VN" sz="1900"/>
              <a:t>Tại sao giặt quần áo bằng nước ấm sẽ làm vải sạch nhanh và dễ dàng hơn?</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0243" y="1303818"/>
            <a:ext cx="7543516" cy="6385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Nước ấm pha được nhiều chất tẩy rửa </a:t>
            </a:r>
            <a:r>
              <a:rPr lang="vi-VN" sz="1700" smtClean="0">
                <a:ea typeface="Arial" panose="020B0604020202020204" pitchFamily="34" charset="0"/>
                <a:cs typeface="Times New Roman" panose="02020603050405020304" pitchFamily="18" charset="0"/>
              </a:rPr>
              <a:t>hơn </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0243" y="2148955"/>
            <a:ext cx="7543516" cy="85771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Nước ấm giúp làm mềm các mảng bẩn, giảm độ nhám và độ nhớt của chất bẩn, giúp quần áo được tẩy rửa dễ dàng và hiệu quả </a:t>
            </a:r>
            <a:r>
              <a:rPr lang="vi-VN" sz="1700" smtClean="0">
                <a:ea typeface="Arial" panose="020B0604020202020204" pitchFamily="34" charset="0"/>
                <a:cs typeface="Times New Roman" panose="02020603050405020304" pitchFamily="18" charset="0"/>
              </a:rPr>
              <a:t>hơn</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213536"/>
            <a:ext cx="7543516" cy="89890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smtClean="0">
                <a:ea typeface="Arial" panose="020B0604020202020204" pitchFamily="34" charset="0"/>
              </a:rPr>
              <a:t>   </a:t>
            </a:r>
            <a:r>
              <a:rPr lang="vi-VN" sz="1700" smtClean="0">
                <a:ea typeface="Arial" panose="020B0604020202020204" pitchFamily="34" charset="0"/>
              </a:rPr>
              <a:t>C</a:t>
            </a:r>
            <a:r>
              <a:rPr lang="vi-VN" sz="1700">
                <a:ea typeface="Arial" panose="020B0604020202020204" pitchFamily="34" charset="0"/>
              </a:rPr>
              <a:t>. Nước ấm làm tăng cường sức căng bề mặt, giúp làm sạch quần áo hiệu quả </a:t>
            </a:r>
            <a:r>
              <a:rPr lang="vi-VN" sz="1700" smtClean="0">
                <a:ea typeface="Arial" panose="020B0604020202020204" pitchFamily="34" charset="0"/>
              </a:rPr>
              <a:t>hơn</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4319302"/>
            <a:ext cx="7543516" cy="570413"/>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Nước ấm làm giảm thời gian giặt quần </a:t>
            </a:r>
            <a:r>
              <a:rPr lang="vi-VN" sz="1700" smtClean="0">
                <a:ea typeface="Arial" panose="020B0604020202020204" pitchFamily="34" charset="0"/>
                <a:cs typeface="Times New Roman" panose="02020603050405020304" pitchFamily="18" charset="0"/>
              </a:rPr>
              <a:t>áo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7992" y="2148954"/>
            <a:ext cx="7535767" cy="857718"/>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Nước ấm giúp làm mềm các mảng bẩn, giảm độ nhám và độ nhớt của chất bẩn, giúp quần áo được tẩy rửa dễ dàng và hiệu quả hơn</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121618" y="2269242"/>
            <a:ext cx="705442" cy="591238"/>
          </a:xfrm>
          <a:prstGeom prst="rect">
            <a:avLst/>
          </a:prstGeom>
          <a:noFill/>
          <a:ln>
            <a:noFill/>
          </a:ln>
        </p:spPr>
      </p:pic>
    </p:spTree>
    <p:extLst>
      <p:ext uri="{BB962C8B-B14F-4D97-AF65-F5344CB8AC3E}">
        <p14:creationId xmlns:p14="http://schemas.microsoft.com/office/powerpoint/2010/main" val="54634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317953"/>
            <a:ext cx="7543516" cy="90641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vi-VN" sz="1900" b="1"/>
              <a:t>Câu 3. </a:t>
            </a:r>
            <a:r>
              <a:rPr lang="vi-VN" sz="1900"/>
              <a:t>Ảnh hưởng của nhiệt độ lên sức căng bề mặt của </a:t>
            </a:r>
            <a:endParaRPr lang="en-US" sz="1900" smtClean="0"/>
          </a:p>
          <a:p>
            <a:pPr lvl="0" algn="ctr" defTabSz="685800">
              <a:lnSpc>
                <a:spcPct val="150000"/>
              </a:lnSpc>
              <a:buSzPts val="3200"/>
            </a:pPr>
            <a:r>
              <a:rPr lang="vi-VN" sz="1900" smtClean="0"/>
              <a:t>xà </a:t>
            </a:r>
            <a:r>
              <a:rPr lang="vi-VN" sz="1900"/>
              <a:t>phòng là?</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0243" y="1443902"/>
            <a:ext cx="7543516" cy="6385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Giảm lực căng bề mặt của nước xà </a:t>
            </a:r>
            <a:r>
              <a:rPr lang="vi-VN" sz="1700" smtClean="0">
                <a:ea typeface="Arial" panose="020B0604020202020204" pitchFamily="34" charset="0"/>
                <a:cs typeface="Times New Roman" panose="02020603050405020304" pitchFamily="18" charset="0"/>
              </a:rPr>
              <a:t>phòng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0243" y="2302031"/>
            <a:ext cx="7543516" cy="6198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Tăng lực căng bề mặt của nước xà </a:t>
            </a:r>
            <a:r>
              <a:rPr lang="vi-VN" sz="1700" smtClean="0">
                <a:ea typeface="Arial" panose="020B0604020202020204" pitchFamily="34" charset="0"/>
                <a:cs typeface="Times New Roman" panose="02020603050405020304" pitchFamily="18" charset="0"/>
              </a:rPr>
              <a:t>phòng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141394"/>
            <a:ext cx="7543516" cy="61982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smtClean="0">
                <a:ea typeface="Arial" panose="020B0604020202020204" pitchFamily="34" charset="0"/>
              </a:rPr>
              <a:t>   C</a:t>
            </a:r>
            <a:r>
              <a:rPr lang="en-US" sz="1700">
                <a:ea typeface="Arial" panose="020B0604020202020204" pitchFamily="34" charset="0"/>
              </a:rPr>
              <a:t>. Nhiệt độ chỉ tác động đến vải quần áo, không tác động đến xà phòng</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3980757"/>
            <a:ext cx="7543516" cy="599084"/>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Cả 3 đáp án đều </a:t>
            </a:r>
            <a:r>
              <a:rPr lang="vi-VN" sz="1700" smtClean="0">
                <a:ea typeface="Arial" panose="020B0604020202020204" pitchFamily="34" charset="0"/>
                <a:cs typeface="Times New Roman" panose="02020603050405020304" pitchFamily="18" charset="0"/>
              </a:rPr>
              <a:t>sai</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0243" y="1443900"/>
            <a:ext cx="7543516" cy="638594"/>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Giảm lực căng bề mặt của nước xà phòng</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069209" y="1265543"/>
            <a:ext cx="696167" cy="615848"/>
          </a:xfrm>
          <a:prstGeom prst="rect">
            <a:avLst/>
          </a:prstGeom>
          <a:noFill/>
          <a:ln>
            <a:noFill/>
          </a:ln>
        </p:spPr>
      </p:pic>
    </p:spTree>
    <p:extLst>
      <p:ext uri="{BB962C8B-B14F-4D97-AF65-F5344CB8AC3E}">
        <p14:creationId xmlns:p14="http://schemas.microsoft.com/office/powerpoint/2010/main" val="370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566729" y="160968"/>
            <a:ext cx="8026042" cy="1146875"/>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vi-VN" sz="1700" b="1"/>
              <a:t>Câu 4. </a:t>
            </a:r>
            <a:r>
              <a:rPr lang="vi-VN" sz="1700"/>
              <a:t>Trong thí nghiệm “Ảnh hưởng của nhiệt độ tới lực căng mặt ngoài của nước xà phòng thông qua việc so sánh đường kính bong bóng thổi từ dung dịch xà phòng ở nhiệt độ khác nhau”. Đường kính bong bóng nói lên điều gì?</a:t>
            </a:r>
            <a:endParaRPr kumimoji="0" sz="17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566729" y="1469185"/>
            <a:ext cx="8026042" cy="7220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Đường kính bong bóng trong thí nghiệm này càng lớn càng chứng tỏ lực căng mặt ngoài của nước càng </a:t>
            </a:r>
            <a:r>
              <a:rPr lang="vi-VN" sz="1700" smtClean="0">
                <a:ea typeface="Arial" panose="020B0604020202020204" pitchFamily="34" charset="0"/>
                <a:cs typeface="Times New Roman" panose="02020603050405020304" pitchFamily="18" charset="0"/>
              </a:rPr>
              <a:t>mạnh</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566729" y="2354335"/>
            <a:ext cx="8026042" cy="71424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Bề mặt của nước xà phòng đã bị mất hoàn toàn lực căng khi tiếp xúc với nhiệt độ </a:t>
            </a:r>
            <a:r>
              <a:rPr lang="vi-VN" sz="1700" smtClean="0">
                <a:ea typeface="Arial" panose="020B0604020202020204" pitchFamily="34" charset="0"/>
                <a:cs typeface="Times New Roman" panose="02020603050405020304" pitchFamily="18" charset="0"/>
              </a:rPr>
              <a:t>ấm</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566729" y="3233067"/>
            <a:ext cx="8026042" cy="80727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en-US" sz="1700" smtClean="0">
                <a:ea typeface="Arial" panose="020B0604020202020204" pitchFamily="34" charset="0"/>
              </a:rPr>
              <a:t>   </a:t>
            </a:r>
            <a:r>
              <a:rPr lang="vi-VN" sz="1700" smtClean="0">
                <a:ea typeface="Arial" panose="020B0604020202020204" pitchFamily="34" charset="0"/>
              </a:rPr>
              <a:t>C</a:t>
            </a:r>
            <a:r>
              <a:rPr lang="vi-VN" sz="1700">
                <a:ea typeface="Arial" panose="020B0604020202020204" pitchFamily="34" charset="0"/>
              </a:rPr>
              <a:t>. Nhiệt độ lạnh làm cho lực căng bề mặt của nước co lại, đường kính bong bóng to </a:t>
            </a:r>
            <a:r>
              <a:rPr lang="vi-VN" sz="1700" smtClean="0">
                <a:ea typeface="Arial" panose="020B0604020202020204" pitchFamily="34" charset="0"/>
              </a:rPr>
              <a:t>ra</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566729" y="4195836"/>
            <a:ext cx="8026042" cy="74840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Đường kính bong bóng trong thí nghiệm càng lớn, chứng tỏ lực căng mặt ngoài của nước càng </a:t>
            </a:r>
            <a:r>
              <a:rPr lang="vi-VN" sz="1700" smtClean="0">
                <a:ea typeface="Arial" panose="020B0604020202020204" pitchFamily="34" charset="0"/>
                <a:cs typeface="Times New Roman" panose="02020603050405020304" pitchFamily="18" charset="0"/>
              </a:rPr>
              <a:t>yếu</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566729" y="4195837"/>
            <a:ext cx="8026042" cy="74840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Đường kính bong bóng trong thí nghiệm càng lớn, chứng tỏ lực căng mặt ngoài của nước càng yếu</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4107051"/>
            <a:ext cx="566731" cy="1036450"/>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275897" y="4291298"/>
            <a:ext cx="633747" cy="557482"/>
          </a:xfrm>
          <a:prstGeom prst="rect">
            <a:avLst/>
          </a:prstGeom>
          <a:noFill/>
          <a:ln>
            <a:noFill/>
          </a:ln>
        </p:spPr>
      </p:pic>
    </p:spTree>
    <p:extLst>
      <p:ext uri="{BB962C8B-B14F-4D97-AF65-F5344CB8AC3E}">
        <p14:creationId xmlns:p14="http://schemas.microsoft.com/office/powerpoint/2010/main" val="7061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188439"/>
            <a:ext cx="7543516" cy="139484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vi-VN" sz="1700" b="1"/>
              <a:t>Câu 5. </a:t>
            </a:r>
            <a:r>
              <a:rPr lang="vi-VN" sz="1700"/>
              <a:t>Nếu trong thí nghiệm “Ảnh hưởng của nhiệt độ tới lực căng mặt ngoài của nước xà phòng” SGK – tr.128+129 cho kết quả là: Các đường kính bong bóng là như nhau. Vậy điều này sẽ mang ý nghĩa gì?</a:t>
            </a:r>
            <a:endParaRPr kumimoji="0" sz="17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7992" y="1775236"/>
            <a:ext cx="7543516" cy="75222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Lực căng mặt ngoài của nước xà phòng không thể bị thay đổi khi tiếp xúc với nhiệt độ </a:t>
            </a:r>
            <a:r>
              <a:rPr lang="vi-VN" sz="1700" smtClean="0">
                <a:ea typeface="Arial" panose="020B0604020202020204" pitchFamily="34" charset="0"/>
                <a:cs typeface="Times New Roman" panose="02020603050405020304" pitchFamily="18" charset="0"/>
              </a:rPr>
              <a:t>cao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7992" y="2659012"/>
            <a:ext cx="7543516" cy="77086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Do xà phòng đã bảo vệ lực căng bề mặt của nước trước tác động của nhiệt </a:t>
            </a:r>
            <a:r>
              <a:rPr lang="vi-VN" sz="1700" smtClean="0">
                <a:ea typeface="Arial" panose="020B0604020202020204" pitchFamily="34" charset="0"/>
                <a:cs typeface="Times New Roman" panose="02020603050405020304" pitchFamily="18" charset="0"/>
              </a:rPr>
              <a:t>độ</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0243" y="3559355"/>
            <a:ext cx="7543516" cy="549767"/>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smtClean="0">
                <a:ea typeface="Arial" panose="020B0604020202020204" pitchFamily="34" charset="0"/>
              </a:rPr>
              <a:t>   </a:t>
            </a:r>
            <a:r>
              <a:rPr lang="vi-VN" sz="1700" smtClean="0">
                <a:ea typeface="Arial" panose="020B0604020202020204" pitchFamily="34" charset="0"/>
              </a:rPr>
              <a:t>C</a:t>
            </a:r>
            <a:r>
              <a:rPr lang="vi-VN" sz="1700">
                <a:ea typeface="Arial" panose="020B0604020202020204" pitchFamily="34" charset="0"/>
              </a:rPr>
              <a:t>. Lực căng bề mặt của nước không thể bị thay đổi bởi bất cứ điều </a:t>
            </a:r>
            <a:r>
              <a:rPr lang="vi-VN" sz="1700" smtClean="0">
                <a:ea typeface="Arial" panose="020B0604020202020204" pitchFamily="34" charset="0"/>
              </a:rPr>
              <a:t>gì</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4238597"/>
            <a:ext cx="7543516" cy="752230"/>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Do nhiệt độ thí nghiệm không đủ rộng, phương pháp đo đường kính không chuẩn và do các yếu tố bên ngoài tác </a:t>
            </a:r>
            <a:r>
              <a:rPr lang="vi-VN" sz="1700" smtClean="0">
                <a:ea typeface="Arial" panose="020B0604020202020204" pitchFamily="34" charset="0"/>
                <a:cs typeface="Times New Roman" panose="02020603050405020304" pitchFamily="18" charset="0"/>
              </a:rPr>
              <a:t>động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7992" y="4227481"/>
            <a:ext cx="7550440" cy="76334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Do nhiệt độ thí nghiệm không đủ rộng, phương pháp đo đường kính không chuẩn và do các yếu tố bên ngoài tác động</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122866" y="4169489"/>
            <a:ext cx="842252" cy="668086"/>
          </a:xfrm>
          <a:prstGeom prst="rect">
            <a:avLst/>
          </a:prstGeom>
          <a:noFill/>
          <a:ln>
            <a:noFill/>
          </a:ln>
        </p:spPr>
      </p:pic>
    </p:spTree>
    <p:extLst>
      <p:ext uri="{BB962C8B-B14F-4D97-AF65-F5344CB8AC3E}">
        <p14:creationId xmlns:p14="http://schemas.microsoft.com/office/powerpoint/2010/main" val="26125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5" name="Group 14"/>
          <p:cNvGrpSpPr/>
          <p:nvPr/>
        </p:nvGrpSpPr>
        <p:grpSpPr>
          <a:xfrm>
            <a:off x="5118265" y="2268187"/>
            <a:ext cx="4594854" cy="2715168"/>
            <a:chOff x="4569616" y="1599578"/>
            <a:chExt cx="5369535" cy="3317893"/>
          </a:xfrm>
        </p:grpSpPr>
        <p:grpSp>
          <p:nvGrpSpPr>
            <p:cNvPr id="185" name="Google Shape;185;p24"/>
            <p:cNvGrpSpPr/>
            <p:nvPr/>
          </p:nvGrpSpPr>
          <p:grpSpPr>
            <a:xfrm flipH="1">
              <a:off x="7547718" y="1599578"/>
              <a:ext cx="2391433" cy="3300660"/>
              <a:chOff x="1385793" y="2639627"/>
              <a:chExt cx="1146310" cy="1582140"/>
            </a:xfrm>
          </p:grpSpPr>
          <p:sp>
            <p:nvSpPr>
              <p:cNvPr id="186" name="Google Shape;186;p24"/>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24"/>
              <p:cNvGrpSpPr/>
              <p:nvPr/>
            </p:nvGrpSpPr>
            <p:grpSpPr>
              <a:xfrm>
                <a:off x="1385793" y="2639627"/>
                <a:ext cx="1146310" cy="1099928"/>
                <a:chOff x="1385793" y="658427"/>
                <a:chExt cx="1146310" cy="1099928"/>
              </a:xfrm>
            </p:grpSpPr>
            <p:sp>
              <p:nvSpPr>
                <p:cNvPr id="191" name="Google Shape;191;p24"/>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oogle Shape;239;p24"/>
            <p:cNvGrpSpPr/>
            <p:nvPr/>
          </p:nvGrpSpPr>
          <p:grpSpPr>
            <a:xfrm>
              <a:off x="4569616" y="3065175"/>
              <a:ext cx="4355564" cy="1852296"/>
              <a:chOff x="1699660" y="3778418"/>
              <a:chExt cx="2314696" cy="984373"/>
            </a:xfrm>
          </p:grpSpPr>
          <p:sp>
            <p:nvSpPr>
              <p:cNvPr id="240" name="Google Shape;240;p24"/>
              <p:cNvSpPr/>
              <p:nvPr/>
            </p:nvSpPr>
            <p:spPr>
              <a:xfrm>
                <a:off x="1773801" y="4275279"/>
                <a:ext cx="1084533" cy="351780"/>
              </a:xfrm>
              <a:custGeom>
                <a:avLst/>
                <a:gdLst/>
                <a:ahLst/>
                <a:cxnLst/>
                <a:rect l="l" t="t" r="r" b="b"/>
                <a:pathLst>
                  <a:path w="29461" h="9556" extrusionOk="0">
                    <a:moveTo>
                      <a:pt x="20407" y="1"/>
                    </a:moveTo>
                    <a:cubicBezTo>
                      <a:pt x="16701" y="1"/>
                      <a:pt x="13813" y="2303"/>
                      <a:pt x="10742" y="3763"/>
                    </a:cubicBezTo>
                    <a:cubicBezTo>
                      <a:pt x="7596" y="5260"/>
                      <a:pt x="4681" y="5604"/>
                      <a:pt x="4681" y="5604"/>
                    </a:cubicBezTo>
                    <a:lnTo>
                      <a:pt x="1" y="8713"/>
                    </a:lnTo>
                    <a:lnTo>
                      <a:pt x="269" y="9555"/>
                    </a:lnTo>
                    <a:lnTo>
                      <a:pt x="2148" y="8981"/>
                    </a:lnTo>
                    <a:cubicBezTo>
                      <a:pt x="2148" y="8981"/>
                      <a:pt x="11739" y="8060"/>
                      <a:pt x="12122" y="8021"/>
                    </a:cubicBezTo>
                    <a:cubicBezTo>
                      <a:pt x="12157" y="8018"/>
                      <a:pt x="12328" y="8016"/>
                      <a:pt x="12609" y="8016"/>
                    </a:cubicBezTo>
                    <a:cubicBezTo>
                      <a:pt x="15428" y="8016"/>
                      <a:pt x="29345" y="8176"/>
                      <a:pt x="29345" y="8176"/>
                    </a:cubicBezTo>
                    <a:lnTo>
                      <a:pt x="29461" y="6219"/>
                    </a:lnTo>
                    <a:cubicBezTo>
                      <a:pt x="28234" y="2229"/>
                      <a:pt x="24512" y="119"/>
                      <a:pt x="20677" y="5"/>
                    </a:cubicBezTo>
                    <a:cubicBezTo>
                      <a:pt x="20586" y="2"/>
                      <a:pt x="20497" y="1"/>
                      <a:pt x="20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2850944" y="4275279"/>
                <a:ext cx="1084533" cy="351780"/>
              </a:xfrm>
              <a:custGeom>
                <a:avLst/>
                <a:gdLst/>
                <a:ahLst/>
                <a:cxnLst/>
                <a:rect l="l" t="t" r="r" b="b"/>
                <a:pathLst>
                  <a:path w="29461" h="9556" extrusionOk="0">
                    <a:moveTo>
                      <a:pt x="9056" y="1"/>
                    </a:moveTo>
                    <a:cubicBezTo>
                      <a:pt x="8966" y="1"/>
                      <a:pt x="8876" y="2"/>
                      <a:pt x="8786" y="5"/>
                    </a:cubicBezTo>
                    <a:cubicBezTo>
                      <a:pt x="4949" y="119"/>
                      <a:pt x="1229" y="2229"/>
                      <a:pt x="1" y="6219"/>
                    </a:cubicBezTo>
                    <a:lnTo>
                      <a:pt x="116" y="8176"/>
                    </a:lnTo>
                    <a:cubicBezTo>
                      <a:pt x="116" y="8176"/>
                      <a:pt x="14033" y="8016"/>
                      <a:pt x="16852" y="8016"/>
                    </a:cubicBezTo>
                    <a:cubicBezTo>
                      <a:pt x="17134" y="8016"/>
                      <a:pt x="17305" y="8018"/>
                      <a:pt x="17340" y="8021"/>
                    </a:cubicBezTo>
                    <a:cubicBezTo>
                      <a:pt x="17723" y="8060"/>
                      <a:pt x="27314" y="8981"/>
                      <a:pt x="27314" y="8981"/>
                    </a:cubicBezTo>
                    <a:lnTo>
                      <a:pt x="29193" y="9555"/>
                    </a:lnTo>
                    <a:lnTo>
                      <a:pt x="29461" y="8713"/>
                    </a:lnTo>
                    <a:lnTo>
                      <a:pt x="24781" y="5604"/>
                    </a:lnTo>
                    <a:cubicBezTo>
                      <a:pt x="24781" y="5604"/>
                      <a:pt x="21867" y="5260"/>
                      <a:pt x="18721" y="3763"/>
                    </a:cubicBezTo>
                    <a:cubicBezTo>
                      <a:pt x="15650" y="2303"/>
                      <a:pt x="12761" y="1"/>
                      <a:pt x="90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1773801" y="4275279"/>
                <a:ext cx="1084533" cy="351780"/>
              </a:xfrm>
              <a:custGeom>
                <a:avLst/>
                <a:gdLst/>
                <a:ahLst/>
                <a:cxnLst/>
                <a:rect l="l" t="t" r="r" b="b"/>
                <a:pathLst>
                  <a:path w="29461" h="9556" extrusionOk="0">
                    <a:moveTo>
                      <a:pt x="20407" y="1"/>
                    </a:moveTo>
                    <a:cubicBezTo>
                      <a:pt x="16701" y="1"/>
                      <a:pt x="13813" y="2303"/>
                      <a:pt x="10742" y="3763"/>
                    </a:cubicBezTo>
                    <a:cubicBezTo>
                      <a:pt x="7596" y="5260"/>
                      <a:pt x="4681" y="5604"/>
                      <a:pt x="4681" y="5604"/>
                    </a:cubicBezTo>
                    <a:lnTo>
                      <a:pt x="1" y="8713"/>
                    </a:lnTo>
                    <a:lnTo>
                      <a:pt x="269" y="9555"/>
                    </a:lnTo>
                    <a:lnTo>
                      <a:pt x="2148" y="8981"/>
                    </a:lnTo>
                    <a:cubicBezTo>
                      <a:pt x="2148" y="8981"/>
                      <a:pt x="11739" y="8060"/>
                      <a:pt x="12122" y="8021"/>
                    </a:cubicBezTo>
                    <a:cubicBezTo>
                      <a:pt x="12157" y="8018"/>
                      <a:pt x="12328" y="8016"/>
                      <a:pt x="12609" y="8016"/>
                    </a:cubicBezTo>
                    <a:cubicBezTo>
                      <a:pt x="15428" y="8016"/>
                      <a:pt x="29345" y="8176"/>
                      <a:pt x="29345" y="8176"/>
                    </a:cubicBezTo>
                    <a:lnTo>
                      <a:pt x="29461" y="6219"/>
                    </a:lnTo>
                    <a:cubicBezTo>
                      <a:pt x="28234" y="2229"/>
                      <a:pt x="24512" y="119"/>
                      <a:pt x="20677" y="5"/>
                    </a:cubicBezTo>
                    <a:cubicBezTo>
                      <a:pt x="20586" y="2"/>
                      <a:pt x="20497" y="1"/>
                      <a:pt x="20407" y="1"/>
                    </a:cubicBezTo>
                    <a:close/>
                  </a:path>
                </a:pathLst>
              </a:custGeom>
              <a:solidFill>
                <a:srgbClr val="191919">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1917849" y="3778418"/>
                <a:ext cx="948953" cy="750018"/>
              </a:xfrm>
              <a:custGeom>
                <a:avLst/>
                <a:gdLst/>
                <a:ahLst/>
                <a:cxnLst/>
                <a:rect l="l" t="t" r="r" b="b"/>
                <a:pathLst>
                  <a:path w="25778" h="20374" extrusionOk="0">
                    <a:moveTo>
                      <a:pt x="7749" y="1"/>
                    </a:moveTo>
                    <a:lnTo>
                      <a:pt x="1" y="7480"/>
                    </a:lnTo>
                    <a:cubicBezTo>
                      <a:pt x="1" y="7480"/>
                      <a:pt x="1726" y="10933"/>
                      <a:pt x="6904" y="11412"/>
                    </a:cubicBezTo>
                    <a:cubicBezTo>
                      <a:pt x="12083" y="11892"/>
                      <a:pt x="16431" y="12269"/>
                      <a:pt x="18900" y="13650"/>
                    </a:cubicBezTo>
                    <a:cubicBezTo>
                      <a:pt x="21549" y="15134"/>
                      <a:pt x="24699" y="20374"/>
                      <a:pt x="24699" y="20374"/>
                    </a:cubicBezTo>
                    <a:lnTo>
                      <a:pt x="25452" y="19730"/>
                    </a:lnTo>
                    <a:cubicBezTo>
                      <a:pt x="25452" y="19730"/>
                      <a:pt x="25778" y="16897"/>
                      <a:pt x="25202" y="14557"/>
                    </a:cubicBezTo>
                    <a:cubicBezTo>
                      <a:pt x="24626" y="12217"/>
                      <a:pt x="22345" y="10434"/>
                      <a:pt x="19737" y="9265"/>
                    </a:cubicBezTo>
                    <a:cubicBezTo>
                      <a:pt x="17128" y="8095"/>
                      <a:pt x="9399" y="4239"/>
                      <a:pt x="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1724398" y="4412223"/>
                <a:ext cx="1128119" cy="323582"/>
              </a:xfrm>
              <a:custGeom>
                <a:avLst/>
                <a:gdLst/>
                <a:ahLst/>
                <a:cxnLst/>
                <a:rect l="l" t="t" r="r" b="b"/>
                <a:pathLst>
                  <a:path w="30645" h="8790" extrusionOk="0">
                    <a:moveTo>
                      <a:pt x="20451" y="1"/>
                    </a:moveTo>
                    <a:cubicBezTo>
                      <a:pt x="16578" y="1"/>
                      <a:pt x="13525" y="2097"/>
                      <a:pt x="9398" y="3688"/>
                    </a:cubicBezTo>
                    <a:cubicBezTo>
                      <a:pt x="6385" y="4849"/>
                      <a:pt x="3913" y="5056"/>
                      <a:pt x="2534" y="5056"/>
                    </a:cubicBezTo>
                    <a:cubicBezTo>
                      <a:pt x="1771" y="5056"/>
                      <a:pt x="1343" y="4993"/>
                      <a:pt x="1343" y="4993"/>
                    </a:cubicBezTo>
                    <a:lnTo>
                      <a:pt x="0" y="8790"/>
                    </a:lnTo>
                    <a:cubicBezTo>
                      <a:pt x="0" y="8790"/>
                      <a:pt x="15881" y="8214"/>
                      <a:pt x="17799" y="7907"/>
                    </a:cubicBezTo>
                    <a:cubicBezTo>
                      <a:pt x="19716" y="7601"/>
                      <a:pt x="21020" y="6871"/>
                      <a:pt x="23169" y="6565"/>
                    </a:cubicBezTo>
                    <a:cubicBezTo>
                      <a:pt x="23466" y="6523"/>
                      <a:pt x="23748" y="6505"/>
                      <a:pt x="24015" y="6505"/>
                    </a:cubicBezTo>
                    <a:cubicBezTo>
                      <a:pt x="25682" y="6505"/>
                      <a:pt x="26736" y="7217"/>
                      <a:pt x="26736" y="7217"/>
                    </a:cubicBezTo>
                    <a:lnTo>
                      <a:pt x="27389" y="7178"/>
                    </a:lnTo>
                    <a:cubicBezTo>
                      <a:pt x="27389" y="7178"/>
                      <a:pt x="28233" y="6795"/>
                      <a:pt x="28731" y="6297"/>
                    </a:cubicBezTo>
                    <a:cubicBezTo>
                      <a:pt x="29230" y="5797"/>
                      <a:pt x="30644" y="4600"/>
                      <a:pt x="30644" y="4600"/>
                    </a:cubicBezTo>
                    <a:cubicBezTo>
                      <a:pt x="30644" y="4600"/>
                      <a:pt x="26736" y="811"/>
                      <a:pt x="22056" y="120"/>
                    </a:cubicBezTo>
                    <a:cubicBezTo>
                      <a:pt x="21503" y="39"/>
                      <a:pt x="20970" y="1"/>
                      <a:pt x="20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2293303" y="4585502"/>
                <a:ext cx="440130" cy="96596"/>
              </a:xfrm>
              <a:custGeom>
                <a:avLst/>
                <a:gdLst/>
                <a:ahLst/>
                <a:cxnLst/>
                <a:rect l="l" t="t" r="r" b="b"/>
                <a:pathLst>
                  <a:path w="11956" h="2624" extrusionOk="0">
                    <a:moveTo>
                      <a:pt x="11924" y="1201"/>
                    </a:moveTo>
                    <a:cubicBezTo>
                      <a:pt x="11933" y="1208"/>
                      <a:pt x="11941" y="1214"/>
                      <a:pt x="11950" y="1221"/>
                    </a:cubicBezTo>
                    <a:cubicBezTo>
                      <a:pt x="11950" y="1221"/>
                      <a:pt x="11956" y="1217"/>
                      <a:pt x="11924" y="1201"/>
                    </a:cubicBezTo>
                    <a:close/>
                    <a:moveTo>
                      <a:pt x="8432" y="0"/>
                    </a:moveTo>
                    <a:cubicBezTo>
                      <a:pt x="7761" y="0"/>
                      <a:pt x="7063" y="110"/>
                      <a:pt x="6342" y="329"/>
                    </a:cubicBezTo>
                    <a:cubicBezTo>
                      <a:pt x="4238" y="966"/>
                      <a:pt x="924" y="2273"/>
                      <a:pt x="924" y="2273"/>
                    </a:cubicBezTo>
                    <a:cubicBezTo>
                      <a:pt x="924" y="2273"/>
                      <a:pt x="1" y="2624"/>
                      <a:pt x="28" y="2624"/>
                    </a:cubicBezTo>
                    <a:cubicBezTo>
                      <a:pt x="28" y="2624"/>
                      <a:pt x="30" y="2623"/>
                      <a:pt x="32" y="2623"/>
                    </a:cubicBezTo>
                    <a:cubicBezTo>
                      <a:pt x="117" y="2603"/>
                      <a:pt x="1742" y="2167"/>
                      <a:pt x="2518" y="1890"/>
                    </a:cubicBezTo>
                    <a:cubicBezTo>
                      <a:pt x="3294" y="1614"/>
                      <a:pt x="6979" y="573"/>
                      <a:pt x="7585" y="573"/>
                    </a:cubicBezTo>
                    <a:cubicBezTo>
                      <a:pt x="7915" y="573"/>
                      <a:pt x="8210" y="497"/>
                      <a:pt x="8681" y="497"/>
                    </a:cubicBezTo>
                    <a:cubicBezTo>
                      <a:pt x="9073" y="497"/>
                      <a:pt x="9588" y="550"/>
                      <a:pt x="10346" y="743"/>
                    </a:cubicBezTo>
                    <a:cubicBezTo>
                      <a:pt x="11536" y="1046"/>
                      <a:pt x="11845" y="1160"/>
                      <a:pt x="11924" y="1201"/>
                    </a:cubicBezTo>
                    <a:lnTo>
                      <a:pt x="11924" y="1201"/>
                    </a:lnTo>
                    <a:cubicBezTo>
                      <a:pt x="10883" y="398"/>
                      <a:pt x="9707" y="0"/>
                      <a:pt x="8432"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1803472" y="4486659"/>
                <a:ext cx="678123" cy="162343"/>
              </a:xfrm>
              <a:custGeom>
                <a:avLst/>
                <a:gdLst/>
                <a:ahLst/>
                <a:cxnLst/>
                <a:rect l="l" t="t" r="r" b="b"/>
                <a:pathLst>
                  <a:path w="18421" h="4410" extrusionOk="0">
                    <a:moveTo>
                      <a:pt x="17599" y="1"/>
                    </a:moveTo>
                    <a:cubicBezTo>
                      <a:pt x="17143" y="1"/>
                      <a:pt x="16453" y="33"/>
                      <a:pt x="15425" y="145"/>
                    </a:cubicBezTo>
                    <a:cubicBezTo>
                      <a:pt x="12940" y="417"/>
                      <a:pt x="9704" y="2425"/>
                      <a:pt x="6804" y="3316"/>
                    </a:cubicBezTo>
                    <a:cubicBezTo>
                      <a:pt x="3905" y="4209"/>
                      <a:pt x="1" y="4289"/>
                      <a:pt x="1" y="4289"/>
                    </a:cubicBezTo>
                    <a:cubicBezTo>
                      <a:pt x="1" y="4289"/>
                      <a:pt x="1209" y="4409"/>
                      <a:pt x="2342" y="4409"/>
                    </a:cubicBezTo>
                    <a:cubicBezTo>
                      <a:pt x="2510" y="4409"/>
                      <a:pt x="2677" y="4407"/>
                      <a:pt x="2838" y="4401"/>
                    </a:cubicBezTo>
                    <a:cubicBezTo>
                      <a:pt x="4080" y="4352"/>
                      <a:pt x="5992" y="4018"/>
                      <a:pt x="7394" y="3523"/>
                    </a:cubicBezTo>
                    <a:cubicBezTo>
                      <a:pt x="8797" y="3029"/>
                      <a:pt x="8844" y="3205"/>
                      <a:pt x="10023" y="2695"/>
                    </a:cubicBezTo>
                    <a:cubicBezTo>
                      <a:pt x="11203" y="2185"/>
                      <a:pt x="14056" y="672"/>
                      <a:pt x="15043" y="481"/>
                    </a:cubicBezTo>
                    <a:cubicBezTo>
                      <a:pt x="16031" y="289"/>
                      <a:pt x="18421" y="67"/>
                      <a:pt x="18421" y="67"/>
                    </a:cubicBezTo>
                    <a:cubicBezTo>
                      <a:pt x="18421" y="67"/>
                      <a:pt x="18246" y="1"/>
                      <a:pt x="17599"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2850944" y="4275279"/>
                <a:ext cx="1084533" cy="351780"/>
              </a:xfrm>
              <a:custGeom>
                <a:avLst/>
                <a:gdLst/>
                <a:ahLst/>
                <a:cxnLst/>
                <a:rect l="l" t="t" r="r" b="b"/>
                <a:pathLst>
                  <a:path w="29461" h="9556" extrusionOk="0">
                    <a:moveTo>
                      <a:pt x="9056" y="1"/>
                    </a:moveTo>
                    <a:cubicBezTo>
                      <a:pt x="8966" y="1"/>
                      <a:pt x="8876" y="2"/>
                      <a:pt x="8786" y="5"/>
                    </a:cubicBezTo>
                    <a:cubicBezTo>
                      <a:pt x="4949" y="119"/>
                      <a:pt x="1229" y="2229"/>
                      <a:pt x="1" y="6219"/>
                    </a:cubicBezTo>
                    <a:lnTo>
                      <a:pt x="116" y="8176"/>
                    </a:lnTo>
                    <a:cubicBezTo>
                      <a:pt x="116" y="8176"/>
                      <a:pt x="14033" y="8016"/>
                      <a:pt x="16852" y="8016"/>
                    </a:cubicBezTo>
                    <a:cubicBezTo>
                      <a:pt x="17134" y="8016"/>
                      <a:pt x="17305" y="8018"/>
                      <a:pt x="17340" y="8021"/>
                    </a:cubicBezTo>
                    <a:cubicBezTo>
                      <a:pt x="17723" y="8060"/>
                      <a:pt x="27314" y="8981"/>
                      <a:pt x="27314" y="8981"/>
                    </a:cubicBezTo>
                    <a:lnTo>
                      <a:pt x="29193" y="9555"/>
                    </a:lnTo>
                    <a:lnTo>
                      <a:pt x="29461" y="8713"/>
                    </a:lnTo>
                    <a:lnTo>
                      <a:pt x="24781" y="5604"/>
                    </a:lnTo>
                    <a:cubicBezTo>
                      <a:pt x="24781" y="5604"/>
                      <a:pt x="21867" y="5260"/>
                      <a:pt x="18721" y="3763"/>
                    </a:cubicBezTo>
                    <a:cubicBezTo>
                      <a:pt x="15650" y="2303"/>
                      <a:pt x="12761" y="1"/>
                      <a:pt x="9056" y="1"/>
                    </a:cubicBezTo>
                    <a:close/>
                  </a:path>
                </a:pathLst>
              </a:custGeom>
              <a:solidFill>
                <a:srgbClr val="191919">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842477" y="3778418"/>
                <a:ext cx="948953" cy="750018"/>
              </a:xfrm>
              <a:custGeom>
                <a:avLst/>
                <a:gdLst/>
                <a:ahLst/>
                <a:cxnLst/>
                <a:rect l="l" t="t" r="r" b="b"/>
                <a:pathLst>
                  <a:path w="25778" h="20374" extrusionOk="0">
                    <a:moveTo>
                      <a:pt x="18030" y="1"/>
                    </a:moveTo>
                    <a:cubicBezTo>
                      <a:pt x="16380" y="4239"/>
                      <a:pt x="8652" y="8095"/>
                      <a:pt x="6043" y="9265"/>
                    </a:cubicBezTo>
                    <a:cubicBezTo>
                      <a:pt x="3435" y="10434"/>
                      <a:pt x="1152" y="12217"/>
                      <a:pt x="576" y="14557"/>
                    </a:cubicBezTo>
                    <a:cubicBezTo>
                      <a:pt x="1" y="16897"/>
                      <a:pt x="326" y="19730"/>
                      <a:pt x="326" y="19730"/>
                    </a:cubicBezTo>
                    <a:lnTo>
                      <a:pt x="1079" y="20374"/>
                    </a:lnTo>
                    <a:cubicBezTo>
                      <a:pt x="1079" y="20374"/>
                      <a:pt x="4229" y="15134"/>
                      <a:pt x="6880" y="13650"/>
                    </a:cubicBezTo>
                    <a:cubicBezTo>
                      <a:pt x="9347" y="12269"/>
                      <a:pt x="13696" y="11892"/>
                      <a:pt x="18874" y="11412"/>
                    </a:cubicBezTo>
                    <a:cubicBezTo>
                      <a:pt x="24052" y="10933"/>
                      <a:pt x="25778" y="7480"/>
                      <a:pt x="25778" y="7480"/>
                    </a:cubicBezTo>
                    <a:lnTo>
                      <a:pt x="180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2852491" y="4412223"/>
                <a:ext cx="1132426" cy="323582"/>
              </a:xfrm>
              <a:custGeom>
                <a:avLst/>
                <a:gdLst/>
                <a:ahLst/>
                <a:cxnLst/>
                <a:rect l="l" t="t" r="r" b="b"/>
                <a:pathLst>
                  <a:path w="30762" h="8790" extrusionOk="0">
                    <a:moveTo>
                      <a:pt x="10311" y="1"/>
                    </a:moveTo>
                    <a:cubicBezTo>
                      <a:pt x="9792" y="1"/>
                      <a:pt x="9258" y="39"/>
                      <a:pt x="8705" y="120"/>
                    </a:cubicBezTo>
                    <a:cubicBezTo>
                      <a:pt x="4026" y="811"/>
                      <a:pt x="0" y="4600"/>
                      <a:pt x="0" y="4600"/>
                    </a:cubicBezTo>
                    <a:cubicBezTo>
                      <a:pt x="0" y="4600"/>
                      <a:pt x="1531" y="5797"/>
                      <a:pt x="2030" y="6297"/>
                    </a:cubicBezTo>
                    <a:cubicBezTo>
                      <a:pt x="2529" y="6795"/>
                      <a:pt x="3373" y="7178"/>
                      <a:pt x="3373" y="7178"/>
                    </a:cubicBezTo>
                    <a:lnTo>
                      <a:pt x="4026" y="7217"/>
                    </a:lnTo>
                    <a:cubicBezTo>
                      <a:pt x="4026" y="7217"/>
                      <a:pt x="5079" y="6505"/>
                      <a:pt x="6746" y="6505"/>
                    </a:cubicBezTo>
                    <a:cubicBezTo>
                      <a:pt x="7013" y="6505"/>
                      <a:pt x="7296" y="6523"/>
                      <a:pt x="7593" y="6565"/>
                    </a:cubicBezTo>
                    <a:cubicBezTo>
                      <a:pt x="9741" y="6871"/>
                      <a:pt x="11045" y="7601"/>
                      <a:pt x="12962" y="7907"/>
                    </a:cubicBezTo>
                    <a:cubicBezTo>
                      <a:pt x="14881" y="8214"/>
                      <a:pt x="30761" y="8790"/>
                      <a:pt x="30761" y="8790"/>
                    </a:cubicBezTo>
                    <a:lnTo>
                      <a:pt x="29419" y="4993"/>
                    </a:lnTo>
                    <a:cubicBezTo>
                      <a:pt x="29419" y="4993"/>
                      <a:pt x="28990" y="5056"/>
                      <a:pt x="28228" y="5056"/>
                    </a:cubicBezTo>
                    <a:cubicBezTo>
                      <a:pt x="26849" y="5056"/>
                      <a:pt x="24376" y="4849"/>
                      <a:pt x="21363" y="3688"/>
                    </a:cubicBezTo>
                    <a:cubicBezTo>
                      <a:pt x="17236" y="2097"/>
                      <a:pt x="14184" y="1"/>
                      <a:pt x="10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2975850" y="4585502"/>
                <a:ext cx="440130" cy="96596"/>
              </a:xfrm>
              <a:custGeom>
                <a:avLst/>
                <a:gdLst/>
                <a:ahLst/>
                <a:cxnLst/>
                <a:rect l="l" t="t" r="r" b="b"/>
                <a:pathLst>
                  <a:path w="11956" h="2624" extrusionOk="0">
                    <a:moveTo>
                      <a:pt x="33" y="1201"/>
                    </a:moveTo>
                    <a:lnTo>
                      <a:pt x="33" y="1201"/>
                    </a:lnTo>
                    <a:cubicBezTo>
                      <a:pt x="1" y="1217"/>
                      <a:pt x="6" y="1221"/>
                      <a:pt x="6" y="1221"/>
                    </a:cubicBezTo>
                    <a:cubicBezTo>
                      <a:pt x="15" y="1214"/>
                      <a:pt x="24" y="1208"/>
                      <a:pt x="33" y="1201"/>
                    </a:cubicBezTo>
                    <a:close/>
                    <a:moveTo>
                      <a:pt x="3525" y="0"/>
                    </a:moveTo>
                    <a:cubicBezTo>
                      <a:pt x="2250" y="0"/>
                      <a:pt x="1074" y="398"/>
                      <a:pt x="33" y="1201"/>
                    </a:cubicBezTo>
                    <a:lnTo>
                      <a:pt x="33" y="1201"/>
                    </a:lnTo>
                    <a:cubicBezTo>
                      <a:pt x="112" y="1160"/>
                      <a:pt x="421" y="1046"/>
                      <a:pt x="1610" y="743"/>
                    </a:cubicBezTo>
                    <a:cubicBezTo>
                      <a:pt x="2369" y="550"/>
                      <a:pt x="2883" y="497"/>
                      <a:pt x="3276" y="497"/>
                    </a:cubicBezTo>
                    <a:cubicBezTo>
                      <a:pt x="3747" y="497"/>
                      <a:pt x="4042" y="573"/>
                      <a:pt x="4372" y="573"/>
                    </a:cubicBezTo>
                    <a:cubicBezTo>
                      <a:pt x="4977" y="573"/>
                      <a:pt x="8664" y="1614"/>
                      <a:pt x="9440" y="1890"/>
                    </a:cubicBezTo>
                    <a:cubicBezTo>
                      <a:pt x="10214" y="2167"/>
                      <a:pt x="11840" y="2603"/>
                      <a:pt x="11925" y="2623"/>
                    </a:cubicBezTo>
                    <a:cubicBezTo>
                      <a:pt x="11928" y="2623"/>
                      <a:pt x="11929" y="2624"/>
                      <a:pt x="11930" y="2624"/>
                    </a:cubicBezTo>
                    <a:cubicBezTo>
                      <a:pt x="11956" y="2624"/>
                      <a:pt x="11033" y="2273"/>
                      <a:pt x="11033" y="2273"/>
                    </a:cubicBezTo>
                    <a:cubicBezTo>
                      <a:pt x="11033" y="2273"/>
                      <a:pt x="7719" y="966"/>
                      <a:pt x="5614" y="329"/>
                    </a:cubicBezTo>
                    <a:cubicBezTo>
                      <a:pt x="4894" y="110"/>
                      <a:pt x="4196" y="0"/>
                      <a:pt x="3525"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3227687" y="4486659"/>
                <a:ext cx="678123" cy="162343"/>
              </a:xfrm>
              <a:custGeom>
                <a:avLst/>
                <a:gdLst/>
                <a:ahLst/>
                <a:cxnLst/>
                <a:rect l="l" t="t" r="r" b="b"/>
                <a:pathLst>
                  <a:path w="18421" h="4410" extrusionOk="0">
                    <a:moveTo>
                      <a:pt x="822" y="1"/>
                    </a:moveTo>
                    <a:cubicBezTo>
                      <a:pt x="176" y="1"/>
                      <a:pt x="0" y="67"/>
                      <a:pt x="0" y="67"/>
                    </a:cubicBezTo>
                    <a:cubicBezTo>
                      <a:pt x="0" y="67"/>
                      <a:pt x="2392" y="289"/>
                      <a:pt x="3379" y="481"/>
                    </a:cubicBezTo>
                    <a:cubicBezTo>
                      <a:pt x="4367" y="672"/>
                      <a:pt x="7219" y="2185"/>
                      <a:pt x="8399" y="2695"/>
                    </a:cubicBezTo>
                    <a:cubicBezTo>
                      <a:pt x="9577" y="3205"/>
                      <a:pt x="9626" y="3029"/>
                      <a:pt x="11027" y="3523"/>
                    </a:cubicBezTo>
                    <a:cubicBezTo>
                      <a:pt x="12430" y="4018"/>
                      <a:pt x="14341" y="4352"/>
                      <a:pt x="15584" y="4401"/>
                    </a:cubicBezTo>
                    <a:cubicBezTo>
                      <a:pt x="15745" y="4407"/>
                      <a:pt x="15912" y="4409"/>
                      <a:pt x="16080" y="4409"/>
                    </a:cubicBezTo>
                    <a:cubicBezTo>
                      <a:pt x="17214" y="4409"/>
                      <a:pt x="18421" y="4289"/>
                      <a:pt x="18421" y="4289"/>
                    </a:cubicBezTo>
                    <a:cubicBezTo>
                      <a:pt x="18421" y="4289"/>
                      <a:pt x="14517" y="4209"/>
                      <a:pt x="11617" y="3316"/>
                    </a:cubicBezTo>
                    <a:cubicBezTo>
                      <a:pt x="8717" y="2425"/>
                      <a:pt x="5482" y="417"/>
                      <a:pt x="2996" y="145"/>
                    </a:cubicBezTo>
                    <a:cubicBezTo>
                      <a:pt x="1968" y="33"/>
                      <a:pt x="1278" y="1"/>
                      <a:pt x="82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2706969" y="4580900"/>
                <a:ext cx="292586" cy="111174"/>
              </a:xfrm>
              <a:custGeom>
                <a:avLst/>
                <a:gdLst/>
                <a:ahLst/>
                <a:cxnLst/>
                <a:rect l="l" t="t" r="r" b="b"/>
                <a:pathLst>
                  <a:path w="7948" h="3020" extrusionOk="0">
                    <a:moveTo>
                      <a:pt x="4016" y="1"/>
                    </a:moveTo>
                    <a:cubicBezTo>
                      <a:pt x="3632" y="1"/>
                      <a:pt x="2967" y="608"/>
                      <a:pt x="2520" y="966"/>
                    </a:cubicBezTo>
                    <a:cubicBezTo>
                      <a:pt x="2072" y="1325"/>
                      <a:pt x="1049" y="2591"/>
                      <a:pt x="1" y="2731"/>
                    </a:cubicBezTo>
                    <a:lnTo>
                      <a:pt x="736" y="3019"/>
                    </a:lnTo>
                    <a:cubicBezTo>
                      <a:pt x="736" y="3019"/>
                      <a:pt x="1235" y="2961"/>
                      <a:pt x="2270" y="2002"/>
                    </a:cubicBezTo>
                    <a:cubicBezTo>
                      <a:pt x="3306" y="1043"/>
                      <a:pt x="3593" y="641"/>
                      <a:pt x="4035" y="602"/>
                    </a:cubicBezTo>
                    <a:cubicBezTo>
                      <a:pt x="4038" y="602"/>
                      <a:pt x="4041" y="602"/>
                      <a:pt x="4045" y="602"/>
                    </a:cubicBezTo>
                    <a:cubicBezTo>
                      <a:pt x="4502" y="602"/>
                      <a:pt x="6454" y="3000"/>
                      <a:pt x="7675" y="3000"/>
                    </a:cubicBezTo>
                    <a:cubicBezTo>
                      <a:pt x="7689" y="3000"/>
                      <a:pt x="7703" y="3000"/>
                      <a:pt x="7717" y="2999"/>
                    </a:cubicBezTo>
                    <a:lnTo>
                      <a:pt x="7947" y="2846"/>
                    </a:lnTo>
                    <a:cubicBezTo>
                      <a:pt x="7947" y="2846"/>
                      <a:pt x="6317" y="1542"/>
                      <a:pt x="5532" y="851"/>
                    </a:cubicBezTo>
                    <a:cubicBezTo>
                      <a:pt x="4745" y="161"/>
                      <a:pt x="4399" y="1"/>
                      <a:pt x="4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1699660" y="4676466"/>
                <a:ext cx="2314696" cy="86325"/>
              </a:xfrm>
              <a:custGeom>
                <a:avLst/>
                <a:gdLst/>
                <a:ahLst/>
                <a:cxnLst/>
                <a:rect l="l" t="t" r="r" b="b"/>
                <a:pathLst>
                  <a:path w="62878" h="2345" extrusionOk="0">
                    <a:moveTo>
                      <a:pt x="28061" y="0"/>
                    </a:moveTo>
                    <a:lnTo>
                      <a:pt x="71" y="1324"/>
                    </a:lnTo>
                    <a:lnTo>
                      <a:pt x="1" y="2333"/>
                    </a:lnTo>
                    <a:lnTo>
                      <a:pt x="27485" y="1112"/>
                    </a:lnTo>
                    <a:cubicBezTo>
                      <a:pt x="27485" y="1112"/>
                      <a:pt x="29237" y="2344"/>
                      <a:pt x="31239" y="2344"/>
                    </a:cubicBezTo>
                    <a:cubicBezTo>
                      <a:pt x="31306" y="2344"/>
                      <a:pt x="31372" y="2343"/>
                      <a:pt x="31439" y="2340"/>
                    </a:cubicBezTo>
                    <a:cubicBezTo>
                      <a:pt x="31506" y="2343"/>
                      <a:pt x="31572" y="2344"/>
                      <a:pt x="31639" y="2344"/>
                    </a:cubicBezTo>
                    <a:cubicBezTo>
                      <a:pt x="33640" y="2344"/>
                      <a:pt x="35392" y="1112"/>
                      <a:pt x="35392" y="1112"/>
                    </a:cubicBezTo>
                    <a:lnTo>
                      <a:pt x="62877" y="2333"/>
                    </a:lnTo>
                    <a:lnTo>
                      <a:pt x="62877" y="2333"/>
                    </a:lnTo>
                    <a:lnTo>
                      <a:pt x="62806" y="1324"/>
                    </a:lnTo>
                    <a:lnTo>
                      <a:pt x="34816" y="0"/>
                    </a:lnTo>
                    <a:cubicBezTo>
                      <a:pt x="33807" y="1070"/>
                      <a:pt x="32252" y="1178"/>
                      <a:pt x="31662" y="1178"/>
                    </a:cubicBezTo>
                    <a:cubicBezTo>
                      <a:pt x="31565" y="1178"/>
                      <a:pt x="31494" y="1175"/>
                      <a:pt x="31456" y="1173"/>
                    </a:cubicBezTo>
                    <a:lnTo>
                      <a:pt x="31456" y="1170"/>
                    </a:lnTo>
                    <a:cubicBezTo>
                      <a:pt x="31456" y="1170"/>
                      <a:pt x="31446" y="1172"/>
                      <a:pt x="31439" y="1172"/>
                    </a:cubicBezTo>
                    <a:cubicBezTo>
                      <a:pt x="31430" y="1172"/>
                      <a:pt x="31422" y="1170"/>
                      <a:pt x="31422" y="1170"/>
                    </a:cubicBezTo>
                    <a:lnTo>
                      <a:pt x="31422" y="1173"/>
                    </a:lnTo>
                    <a:cubicBezTo>
                      <a:pt x="31384" y="1175"/>
                      <a:pt x="31313" y="1178"/>
                      <a:pt x="31215" y="1178"/>
                    </a:cubicBezTo>
                    <a:cubicBezTo>
                      <a:pt x="30625" y="1178"/>
                      <a:pt x="29069" y="1070"/>
                      <a:pt x="280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2493713" y="4487579"/>
                <a:ext cx="88939" cy="179350"/>
              </a:xfrm>
              <a:custGeom>
                <a:avLst/>
                <a:gdLst/>
                <a:ahLst/>
                <a:cxnLst/>
                <a:rect l="l" t="t" r="r" b="b"/>
                <a:pathLst>
                  <a:path w="2416" h="4872" extrusionOk="0">
                    <a:moveTo>
                      <a:pt x="575" y="1"/>
                    </a:moveTo>
                    <a:cubicBezTo>
                      <a:pt x="380" y="1"/>
                      <a:pt x="186" y="13"/>
                      <a:pt x="1" y="43"/>
                    </a:cubicBezTo>
                    <a:lnTo>
                      <a:pt x="125" y="4871"/>
                    </a:lnTo>
                    <a:lnTo>
                      <a:pt x="1418" y="3470"/>
                    </a:lnTo>
                    <a:lnTo>
                      <a:pt x="2352" y="4747"/>
                    </a:lnTo>
                    <a:lnTo>
                      <a:pt x="2415" y="276"/>
                    </a:lnTo>
                    <a:cubicBezTo>
                      <a:pt x="2415" y="276"/>
                      <a:pt x="1492"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a:off x="7489534" y="3525783"/>
              <a:ext cx="832949" cy="1367445"/>
              <a:chOff x="3170406" y="1633711"/>
              <a:chExt cx="373352" cy="612929"/>
            </a:xfrm>
          </p:grpSpPr>
          <p:sp>
            <p:nvSpPr>
              <p:cNvPr id="256" name="Google Shape;256;p24"/>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268;p25"/>
          <p:cNvSpPr txBox="1">
            <a:spLocks noGrp="1"/>
          </p:cNvSpPr>
          <p:nvPr>
            <p:ph type="title"/>
          </p:nvPr>
        </p:nvSpPr>
        <p:spPr>
          <a:xfrm>
            <a:off x="635136" y="515857"/>
            <a:ext cx="5196253" cy="1897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400" b="1" smtClean="0">
                <a:solidFill>
                  <a:schemeClr val="tx2">
                    <a:lumMod val="75000"/>
                  </a:schemeClr>
                </a:solidFill>
                <a:latin typeface="+mn-lt"/>
              </a:rPr>
              <a:t>VẬN DỤNG</a:t>
            </a:r>
            <a:endParaRPr sz="5400" b="1" dirty="0">
              <a:solidFill>
                <a:schemeClr val="tx2">
                  <a:lumMod val="7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631" y="272144"/>
            <a:ext cx="8266653" cy="1200329"/>
          </a:xfrm>
          <a:prstGeom prst="rect">
            <a:avLst/>
          </a:prstGeom>
        </p:spPr>
        <p:txBody>
          <a:bodyPr wrap="square">
            <a:spAutoFit/>
          </a:bodyPr>
          <a:lstStyle/>
          <a:p>
            <a:pPr lvl="0" algn="just">
              <a:lnSpc>
                <a:spcPct val="150000"/>
              </a:lnSpc>
              <a:defRPr/>
            </a:pPr>
            <a:r>
              <a:rPr lang="en-US" sz="1600" b="1">
                <a:solidFill>
                  <a:srgbClr val="C00000"/>
                </a:solidFill>
              </a:rPr>
              <a:t>Bài </a:t>
            </a:r>
            <a:r>
              <a:rPr lang="en-US" sz="1600" b="1" smtClean="0">
                <a:solidFill>
                  <a:srgbClr val="C00000"/>
                </a:solidFill>
              </a:rPr>
              <a:t>tập</a:t>
            </a:r>
            <a:r>
              <a:rPr lang="en-US" sz="1600" smtClean="0">
                <a:solidFill>
                  <a:srgbClr val="C00000"/>
                </a:solidFill>
              </a:rPr>
              <a:t>: </a:t>
            </a:r>
            <a:r>
              <a:rPr lang="vi-VN" sz="1600" smtClean="0"/>
              <a:t>Trong </a:t>
            </a:r>
            <a:r>
              <a:rPr lang="vi-VN" sz="1600"/>
              <a:t>thí nghiệm về “Ảnh hưởng của nhiệt độ tới lực căng mặt ngoài của nước xà phòng” (SGK – tr.128+129). Các bạn HS lớp 11C đã thực hiện thí nghiệm và thu được kết quả như sau:</a:t>
            </a:r>
            <a:endParaRPr lang="en-US" sz="1600"/>
          </a:p>
        </p:txBody>
      </p:sp>
      <p:pic>
        <p:nvPicPr>
          <p:cNvPr id="12" name="Picture 11"/>
          <p:cNvPicPr>
            <a:picLocks noChangeAspect="1"/>
          </p:cNvPicPr>
          <p:nvPr/>
        </p:nvPicPr>
        <p:blipFill>
          <a:blip r:embed="rId2"/>
          <a:stretch>
            <a:fillRect/>
          </a:stretch>
        </p:blipFill>
        <p:spPr>
          <a:xfrm rot="19934568">
            <a:off x="8176479" y="1274162"/>
            <a:ext cx="784906" cy="7295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61846093"/>
              </p:ext>
            </p:extLst>
          </p:nvPr>
        </p:nvGraphicFramePr>
        <p:xfrm>
          <a:off x="1092667" y="1504091"/>
          <a:ext cx="6966579" cy="2108200"/>
        </p:xfrm>
        <a:graphic>
          <a:graphicData uri="http://schemas.openxmlformats.org/drawingml/2006/table">
            <a:tbl>
              <a:tblPr firstRow="1" firstCol="1" bandRow="1"/>
              <a:tblGrid>
                <a:gridCol w="773901">
                  <a:extLst>
                    <a:ext uri="{9D8B030D-6E8A-4147-A177-3AD203B41FA5}">
                      <a16:colId xmlns:a16="http://schemas.microsoft.com/office/drawing/2014/main" val="3928371947"/>
                    </a:ext>
                  </a:extLst>
                </a:gridCol>
                <a:gridCol w="773901">
                  <a:extLst>
                    <a:ext uri="{9D8B030D-6E8A-4147-A177-3AD203B41FA5}">
                      <a16:colId xmlns:a16="http://schemas.microsoft.com/office/drawing/2014/main" val="1256129329"/>
                    </a:ext>
                  </a:extLst>
                </a:gridCol>
                <a:gridCol w="773901">
                  <a:extLst>
                    <a:ext uri="{9D8B030D-6E8A-4147-A177-3AD203B41FA5}">
                      <a16:colId xmlns:a16="http://schemas.microsoft.com/office/drawing/2014/main" val="2830192028"/>
                    </a:ext>
                  </a:extLst>
                </a:gridCol>
                <a:gridCol w="773901">
                  <a:extLst>
                    <a:ext uri="{9D8B030D-6E8A-4147-A177-3AD203B41FA5}">
                      <a16:colId xmlns:a16="http://schemas.microsoft.com/office/drawing/2014/main" val="2421959531"/>
                    </a:ext>
                  </a:extLst>
                </a:gridCol>
                <a:gridCol w="773901">
                  <a:extLst>
                    <a:ext uri="{9D8B030D-6E8A-4147-A177-3AD203B41FA5}">
                      <a16:colId xmlns:a16="http://schemas.microsoft.com/office/drawing/2014/main" val="641428749"/>
                    </a:ext>
                  </a:extLst>
                </a:gridCol>
                <a:gridCol w="773901">
                  <a:extLst>
                    <a:ext uri="{9D8B030D-6E8A-4147-A177-3AD203B41FA5}">
                      <a16:colId xmlns:a16="http://schemas.microsoft.com/office/drawing/2014/main" val="4015090057"/>
                    </a:ext>
                  </a:extLst>
                </a:gridCol>
                <a:gridCol w="773901">
                  <a:extLst>
                    <a:ext uri="{9D8B030D-6E8A-4147-A177-3AD203B41FA5}">
                      <a16:colId xmlns:a16="http://schemas.microsoft.com/office/drawing/2014/main" val="2073993494"/>
                    </a:ext>
                  </a:extLst>
                </a:gridCol>
                <a:gridCol w="774636">
                  <a:extLst>
                    <a:ext uri="{9D8B030D-6E8A-4147-A177-3AD203B41FA5}">
                      <a16:colId xmlns:a16="http://schemas.microsoft.com/office/drawing/2014/main" val="3251364488"/>
                    </a:ext>
                  </a:extLst>
                </a:gridCol>
                <a:gridCol w="774636">
                  <a:extLst>
                    <a:ext uri="{9D8B030D-6E8A-4147-A177-3AD203B41FA5}">
                      <a16:colId xmlns:a16="http://schemas.microsoft.com/office/drawing/2014/main" val="4263818229"/>
                    </a:ext>
                  </a:extLst>
                </a:gridCol>
              </a:tblGrid>
              <a:tr h="0">
                <a:tc>
                  <a:txBody>
                    <a:bodyPr/>
                    <a:lstStyle/>
                    <a:p>
                      <a:pPr algn="just">
                        <a:lnSpc>
                          <a:spcPct val="150000"/>
                        </a:lnSpc>
                        <a:spcBef>
                          <a:spcPts val="100"/>
                        </a:spcBef>
                        <a:spcAft>
                          <a:spcPts val="100"/>
                        </a:spcAft>
                      </a:pPr>
                      <a:r>
                        <a:rPr lang="vi-VN" sz="1500">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Đường kính bong bóng (cm)</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3394008"/>
                  </a:ext>
                </a:extLst>
              </a:tr>
              <a:tr h="0">
                <a:tc>
                  <a:txBody>
                    <a:bodyPr/>
                    <a:lstStyle/>
                    <a:p>
                      <a:pPr algn="just">
                        <a:lnSpc>
                          <a:spcPct val="150000"/>
                        </a:lnSpc>
                        <a:spcBef>
                          <a:spcPts val="100"/>
                        </a:spcBef>
                        <a:spcAft>
                          <a:spcPts val="100"/>
                        </a:spcAft>
                      </a:pPr>
                      <a:r>
                        <a:rPr lang="vi-VN" sz="1500">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[4; 6)</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[6; 8)</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[8; 10)</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[10;12)</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[12;14)</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[14;16)</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[16;18)</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[18;20)</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412209"/>
                  </a:ext>
                </a:extLst>
              </a:tr>
              <a:tr h="0">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Nhóm 1</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80950"/>
                  </a:ext>
                </a:extLst>
              </a:tr>
              <a:tr h="0">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Nhóm 2</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971315"/>
                  </a:ext>
                </a:extLst>
              </a:tr>
            </a:tbl>
          </a:graphicData>
        </a:graphic>
      </p:graphicFrame>
      <p:sp>
        <p:nvSpPr>
          <p:cNvPr id="7" name="Rectangle 6"/>
          <p:cNvSpPr/>
          <p:nvPr/>
        </p:nvSpPr>
        <p:spPr>
          <a:xfrm>
            <a:off x="442631" y="3642271"/>
            <a:ext cx="8011822" cy="1225977"/>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a) Lập bảng tần số ghép nhóm cho kết quả thí nghiệm thu được ở hai nhóm lớp 11C.</a:t>
            </a:r>
            <a:endParaRPr lang="en-US" sz="1600">
              <a:latin typeface="+mn-lt"/>
              <a:ea typeface="Times New Roman" panose="02020603050405020304" pitchFamily="18" charset="0"/>
            </a:endParaRPr>
          </a:p>
          <a:p>
            <a:pPr algn="just">
              <a:lnSpc>
                <a:spcPct val="150000"/>
              </a:lnSpc>
              <a:spcBef>
                <a:spcPts val="100"/>
              </a:spcBef>
              <a:spcAft>
                <a:spcPts val="100"/>
              </a:spcAft>
            </a:pPr>
            <a:r>
              <a:rPr lang="vi-VN" sz="1600">
                <a:latin typeface="+mn-lt"/>
                <a:ea typeface="Times New Roman" panose="02020603050405020304" pitchFamily="18" charset="0"/>
              </a:rPr>
              <a:t>b) Tính và so sánh số trung bình, trung vị, mốt của mẫu dữ liệu thu được về đường kính bong bóng của mỗi nhóm?</a:t>
            </a:r>
            <a:endParaRPr lang="en-US" sz="1600">
              <a:effectLst/>
              <a:latin typeface="+mn-lt"/>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98770" y="1638942"/>
            <a:ext cx="487722" cy="438950"/>
          </a:xfrm>
          <a:prstGeom prst="rect">
            <a:avLst/>
          </a:prstGeom>
        </p:spPr>
      </p:pic>
    </p:spTree>
    <p:extLst>
      <p:ext uri="{BB962C8B-B14F-4D97-AF65-F5344CB8AC3E}">
        <p14:creationId xmlns:p14="http://schemas.microsoft.com/office/powerpoint/2010/main" val="169300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52989"/>
            <a:ext cx="1053386" cy="43627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7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7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3" name="Rectangle 2"/>
          <p:cNvSpPr/>
          <p:nvPr/>
        </p:nvSpPr>
        <p:spPr>
          <a:xfrm>
            <a:off x="672465" y="456626"/>
            <a:ext cx="1608133" cy="436273"/>
          </a:xfrm>
          <a:prstGeom prst="rect">
            <a:avLst/>
          </a:prstGeom>
        </p:spPr>
        <p:txBody>
          <a:bodyPr wrap="none">
            <a:spAutoFit/>
          </a:bodyPr>
          <a:lstStyle/>
          <a:p>
            <a:pPr algn="just">
              <a:lnSpc>
                <a:spcPct val="150000"/>
              </a:lnSpc>
              <a:spcBef>
                <a:spcPts val="100"/>
              </a:spcBef>
              <a:spcAft>
                <a:spcPts val="100"/>
              </a:spcAft>
            </a:pPr>
            <a:r>
              <a:rPr lang="vi-VN" sz="1700">
                <a:latin typeface="+mn-lt"/>
                <a:ea typeface="Times New Roman" panose="02020603050405020304" pitchFamily="18" charset="0"/>
              </a:rPr>
              <a:t>a) Bảng tần số</a:t>
            </a:r>
            <a:endParaRPr lang="en-US" sz="1700">
              <a:effectLst/>
              <a:latin typeface="+mn-lt"/>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22332496"/>
              </p:ext>
            </p:extLst>
          </p:nvPr>
        </p:nvGraphicFramePr>
        <p:xfrm>
          <a:off x="724382" y="976376"/>
          <a:ext cx="7669099" cy="1176194"/>
        </p:xfrm>
        <a:graphic>
          <a:graphicData uri="http://schemas.openxmlformats.org/drawingml/2006/table">
            <a:tbl>
              <a:tblPr firstRow="1" firstCol="1" bandRow="1"/>
              <a:tblGrid>
                <a:gridCol w="1664763">
                  <a:extLst>
                    <a:ext uri="{9D8B030D-6E8A-4147-A177-3AD203B41FA5}">
                      <a16:colId xmlns:a16="http://schemas.microsoft.com/office/drawing/2014/main" val="1213382272"/>
                    </a:ext>
                  </a:extLst>
                </a:gridCol>
                <a:gridCol w="750364">
                  <a:extLst>
                    <a:ext uri="{9D8B030D-6E8A-4147-A177-3AD203B41FA5}">
                      <a16:colId xmlns:a16="http://schemas.microsoft.com/office/drawing/2014/main" val="3980234571"/>
                    </a:ext>
                  </a:extLst>
                </a:gridCol>
                <a:gridCol w="750364">
                  <a:extLst>
                    <a:ext uri="{9D8B030D-6E8A-4147-A177-3AD203B41FA5}">
                      <a16:colId xmlns:a16="http://schemas.microsoft.com/office/drawing/2014/main" val="381669325"/>
                    </a:ext>
                  </a:extLst>
                </a:gridCol>
                <a:gridCol w="750364">
                  <a:extLst>
                    <a:ext uri="{9D8B030D-6E8A-4147-A177-3AD203B41FA5}">
                      <a16:colId xmlns:a16="http://schemas.microsoft.com/office/drawing/2014/main" val="3148767511"/>
                    </a:ext>
                  </a:extLst>
                </a:gridCol>
                <a:gridCol w="750364">
                  <a:extLst>
                    <a:ext uri="{9D8B030D-6E8A-4147-A177-3AD203B41FA5}">
                      <a16:colId xmlns:a16="http://schemas.microsoft.com/office/drawing/2014/main" val="209918566"/>
                    </a:ext>
                  </a:extLst>
                </a:gridCol>
                <a:gridCol w="750364">
                  <a:extLst>
                    <a:ext uri="{9D8B030D-6E8A-4147-A177-3AD203B41FA5}">
                      <a16:colId xmlns:a16="http://schemas.microsoft.com/office/drawing/2014/main" val="1178277899"/>
                    </a:ext>
                  </a:extLst>
                </a:gridCol>
                <a:gridCol w="750364">
                  <a:extLst>
                    <a:ext uri="{9D8B030D-6E8A-4147-A177-3AD203B41FA5}">
                      <a16:colId xmlns:a16="http://schemas.microsoft.com/office/drawing/2014/main" val="268577619"/>
                    </a:ext>
                  </a:extLst>
                </a:gridCol>
                <a:gridCol w="751076">
                  <a:extLst>
                    <a:ext uri="{9D8B030D-6E8A-4147-A177-3AD203B41FA5}">
                      <a16:colId xmlns:a16="http://schemas.microsoft.com/office/drawing/2014/main" val="479346001"/>
                    </a:ext>
                  </a:extLst>
                </a:gridCol>
                <a:gridCol w="751076">
                  <a:extLst>
                    <a:ext uri="{9D8B030D-6E8A-4147-A177-3AD203B41FA5}">
                      <a16:colId xmlns:a16="http://schemas.microsoft.com/office/drawing/2014/main" val="622693554"/>
                    </a:ext>
                  </a:extLst>
                </a:gridCol>
              </a:tblGrid>
              <a:tr h="575675">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Đường kính bong bóng (cm)</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[4; 6)</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[6; 8)</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[8; 10)</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[10;12)</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[12;14)</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[14;16)</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[16;18)</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[18;20)</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045700"/>
                  </a:ext>
                </a:extLst>
              </a:tr>
              <a:tr h="287837">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Nhóm 1</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7</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8</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5</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4</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299471"/>
                  </a:ext>
                </a:extLst>
              </a:tr>
              <a:tr h="287837">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Nhóm 2</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7</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6</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302274"/>
                  </a:ext>
                </a:extLst>
              </a:tr>
            </a:tbl>
          </a:graphicData>
        </a:graphic>
      </p:graphicFrame>
      <p:sp>
        <p:nvSpPr>
          <p:cNvPr id="5" name="Rectangle 4"/>
          <p:cNvSpPr/>
          <p:nvPr/>
        </p:nvSpPr>
        <p:spPr>
          <a:xfrm>
            <a:off x="648982" y="2288874"/>
            <a:ext cx="7744499" cy="1221104"/>
          </a:xfrm>
          <a:prstGeom prst="rect">
            <a:avLst/>
          </a:prstGeom>
        </p:spPr>
        <p:txBody>
          <a:bodyPr wrap="square">
            <a:spAutoFit/>
          </a:bodyPr>
          <a:lstStyle/>
          <a:p>
            <a:pPr algn="just">
              <a:lnSpc>
                <a:spcPct val="150000"/>
              </a:lnSpc>
            </a:pPr>
            <a:r>
              <a:rPr lang="vi-VN" sz="1700">
                <a:latin typeface="+mn-lt"/>
                <a:ea typeface="Times New Roman" panose="02020603050405020304" pitchFamily="18" charset="0"/>
              </a:rPr>
              <a:t>b) Các số đặc trưng:</a:t>
            </a:r>
            <a:endParaRPr lang="en-US" sz="1700">
              <a:latin typeface="+mn-lt"/>
              <a:ea typeface="Times New Roman" panose="02020603050405020304" pitchFamily="18" charset="0"/>
            </a:endParaRPr>
          </a:p>
          <a:p>
            <a:pPr algn="just">
              <a:lnSpc>
                <a:spcPct val="150000"/>
              </a:lnSpc>
            </a:pPr>
            <a:r>
              <a:rPr lang="vi-VN" sz="1700">
                <a:latin typeface="+mn-lt"/>
                <a:ea typeface="Times New Roman" panose="02020603050405020304" pitchFamily="18" charset="0"/>
              </a:rPr>
              <a:t>+) Trong mỗi khoảng đường kính, giá trị đại diện là trung bình cộng của giá trị hai đầu mút nên ta có bảng sau:</a:t>
            </a:r>
            <a:endParaRPr lang="en-US" sz="1700">
              <a:effectLst/>
              <a:latin typeface="+mn-lt"/>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719210388"/>
              </p:ext>
            </p:extLst>
          </p:nvPr>
        </p:nvGraphicFramePr>
        <p:xfrm>
          <a:off x="687999" y="3646282"/>
          <a:ext cx="7705482" cy="1061490"/>
        </p:xfrm>
        <a:graphic>
          <a:graphicData uri="http://schemas.openxmlformats.org/drawingml/2006/table">
            <a:tbl>
              <a:tblPr firstRow="1" firstCol="1" bandRow="1"/>
              <a:tblGrid>
                <a:gridCol w="2322630">
                  <a:extLst>
                    <a:ext uri="{9D8B030D-6E8A-4147-A177-3AD203B41FA5}">
                      <a16:colId xmlns:a16="http://schemas.microsoft.com/office/drawing/2014/main" val="1808386089"/>
                    </a:ext>
                  </a:extLst>
                </a:gridCol>
                <a:gridCol w="672697">
                  <a:extLst>
                    <a:ext uri="{9D8B030D-6E8A-4147-A177-3AD203B41FA5}">
                      <a16:colId xmlns:a16="http://schemas.microsoft.com/office/drawing/2014/main" val="1622684414"/>
                    </a:ext>
                  </a:extLst>
                </a:gridCol>
                <a:gridCol w="672697">
                  <a:extLst>
                    <a:ext uri="{9D8B030D-6E8A-4147-A177-3AD203B41FA5}">
                      <a16:colId xmlns:a16="http://schemas.microsoft.com/office/drawing/2014/main" val="1022833424"/>
                    </a:ext>
                  </a:extLst>
                </a:gridCol>
                <a:gridCol w="672697">
                  <a:extLst>
                    <a:ext uri="{9D8B030D-6E8A-4147-A177-3AD203B41FA5}">
                      <a16:colId xmlns:a16="http://schemas.microsoft.com/office/drawing/2014/main" val="2623379059"/>
                    </a:ext>
                  </a:extLst>
                </a:gridCol>
                <a:gridCol w="672697">
                  <a:extLst>
                    <a:ext uri="{9D8B030D-6E8A-4147-A177-3AD203B41FA5}">
                      <a16:colId xmlns:a16="http://schemas.microsoft.com/office/drawing/2014/main" val="4068459284"/>
                    </a:ext>
                  </a:extLst>
                </a:gridCol>
                <a:gridCol w="672697">
                  <a:extLst>
                    <a:ext uri="{9D8B030D-6E8A-4147-A177-3AD203B41FA5}">
                      <a16:colId xmlns:a16="http://schemas.microsoft.com/office/drawing/2014/main" val="1183956709"/>
                    </a:ext>
                  </a:extLst>
                </a:gridCol>
                <a:gridCol w="672697">
                  <a:extLst>
                    <a:ext uri="{9D8B030D-6E8A-4147-A177-3AD203B41FA5}">
                      <a16:colId xmlns:a16="http://schemas.microsoft.com/office/drawing/2014/main" val="174649254"/>
                    </a:ext>
                  </a:extLst>
                </a:gridCol>
                <a:gridCol w="673335">
                  <a:extLst>
                    <a:ext uri="{9D8B030D-6E8A-4147-A177-3AD203B41FA5}">
                      <a16:colId xmlns:a16="http://schemas.microsoft.com/office/drawing/2014/main" val="2528515792"/>
                    </a:ext>
                  </a:extLst>
                </a:gridCol>
                <a:gridCol w="673335">
                  <a:extLst>
                    <a:ext uri="{9D8B030D-6E8A-4147-A177-3AD203B41FA5}">
                      <a16:colId xmlns:a16="http://schemas.microsoft.com/office/drawing/2014/main" val="2427493088"/>
                    </a:ext>
                  </a:extLst>
                </a:gridCol>
              </a:tblGrid>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Đường kính (cm)</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5</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7</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9</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11</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13</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15</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17</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19</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740299"/>
                  </a:ext>
                </a:extLst>
              </a:tr>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N1</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7</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8</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5</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4</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38300"/>
                  </a:ext>
                </a:extLst>
              </a:tr>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N2</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7</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6</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330419"/>
                  </a:ext>
                </a:extLst>
              </a:tr>
            </a:tbl>
          </a:graphicData>
        </a:graphic>
      </p:graphicFrame>
    </p:spTree>
    <p:extLst>
      <p:ext uri="{BB962C8B-B14F-4D97-AF65-F5344CB8AC3E}">
        <p14:creationId xmlns:p14="http://schemas.microsoft.com/office/powerpoint/2010/main" val="402581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397" y="816679"/>
                <a:ext cx="7967067" cy="3844770"/>
              </a:xfrm>
              <a:prstGeom prst="rect">
                <a:avLst/>
              </a:prstGeom>
            </p:spPr>
            <p:txBody>
              <a:bodyPr wrap="square">
                <a:spAutoFit/>
              </a:bodyPr>
              <a:lstStyle/>
              <a:p>
                <a:pPr algn="just">
                  <a:lnSpc>
                    <a:spcPct val="150000"/>
                  </a:lnSpc>
                  <a:spcBef>
                    <a:spcPts val="600"/>
                  </a:spcBef>
                  <a:spcAft>
                    <a:spcPts val="600"/>
                  </a:spcAft>
                </a:pPr>
                <a:r>
                  <a:rPr lang="vi-VN" sz="1700" smtClean="0">
                    <a:latin typeface="+mn-lt"/>
                    <a:ea typeface="Times New Roman" panose="02020603050405020304" pitchFamily="18" charset="0"/>
                  </a:rPr>
                  <a:t>- Tổng số lần thí nghiệm của nhóm 1 là: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𝑛</m:t>
                        </m:r>
                      </m:e>
                      <m:sub>
                        <m:r>
                          <a:rPr lang="vi-VN" sz="1700" i="1">
                            <a:effectLst/>
                            <a:latin typeface="Cambria Math" panose="02040503050406030204" pitchFamily="18" charset="0"/>
                            <a:ea typeface="Times New Roman" panose="02020603050405020304" pitchFamily="18" charset="0"/>
                          </a:rPr>
                          <m:t>1</m:t>
                        </m:r>
                      </m:sub>
                    </m:sSub>
                    <m:r>
                      <a:rPr lang="vi-VN" sz="1700" i="1">
                        <a:effectLst/>
                        <a:latin typeface="Cambria Math" panose="02040503050406030204" pitchFamily="18" charset="0"/>
                        <a:ea typeface="Times New Roman" panose="02020603050405020304" pitchFamily="18" charset="0"/>
                      </a:rPr>
                      <m:t>=0+1+7+8+5+4+2+1=29</m:t>
                    </m:r>
                  </m:oMath>
                </a14:m>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700" i="1">
                        <a:latin typeface="Cambria Math" panose="02040503050406030204" pitchFamily="18" charset="0"/>
                        <a:ea typeface="Dotum" panose="020B0600000101010101" pitchFamily="34" charset="-127"/>
                      </a:rPr>
                      <m:t>⇒</m:t>
                    </m:r>
                  </m:oMath>
                </a14:m>
                <a:r>
                  <a:rPr lang="vi-VN" sz="1700" smtClean="0">
                    <a:effectLst/>
                    <a:latin typeface="+mn-lt"/>
                    <a:ea typeface="Dotum" panose="020B0600000101010101" pitchFamily="34" charset="-127"/>
                  </a:rPr>
                  <a:t> </a:t>
                </a:r>
                <a:r>
                  <a:rPr lang="vi-VN" sz="1700">
                    <a:effectLst/>
                    <a:latin typeface="+mn-lt"/>
                    <a:ea typeface="Dotum" panose="020B0600000101010101" pitchFamily="34" charset="-127"/>
                  </a:rPr>
                  <a:t>Đường kính bong bóng trung bình của nhóm 1 là:</a:t>
                </a:r>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Dotum" panose="020B0600000101010101" pitchFamily="34" charset="-127"/>
                            </a:rPr>
                          </m:ctrlPr>
                        </m:accPr>
                        <m:e>
                          <m:sSub>
                            <m:sSubPr>
                              <m:ctrlPr>
                                <a:rPr lang="en-US" sz="1700" i="1">
                                  <a:effectLst/>
                                  <a:latin typeface="Cambria Math" panose="02040503050406030204" pitchFamily="18" charset="0"/>
                                  <a:ea typeface="Dotum" panose="020B0600000101010101" pitchFamily="34" charset="-127"/>
                                </a:rPr>
                              </m:ctrlPr>
                            </m:sSubPr>
                            <m:e>
                              <m:r>
                                <a:rPr lang="vi-VN" sz="1700" i="1">
                                  <a:effectLst/>
                                  <a:latin typeface="Cambria Math" panose="02040503050406030204" pitchFamily="18" charset="0"/>
                                  <a:ea typeface="Dotum" panose="020B0600000101010101" pitchFamily="34" charset="-127"/>
                                </a:rPr>
                                <m:t>𝑥</m:t>
                              </m:r>
                            </m:e>
                            <m:sub>
                              <m:r>
                                <a:rPr lang="vi-VN" sz="1700" i="1">
                                  <a:effectLst/>
                                  <a:latin typeface="Cambria Math" panose="02040503050406030204" pitchFamily="18" charset="0"/>
                                  <a:ea typeface="Dotum" panose="020B0600000101010101" pitchFamily="34" charset="-127"/>
                                </a:rPr>
                                <m:t>1</m:t>
                              </m:r>
                            </m:sub>
                          </m:sSub>
                        </m:e>
                      </m:acc>
                      <m:r>
                        <a:rPr lang="vi-VN" sz="1700" i="1">
                          <a:effectLst/>
                          <a:latin typeface="Cambria Math" panose="02040503050406030204" pitchFamily="18" charset="0"/>
                          <a:ea typeface="Dotum" panose="020B0600000101010101" pitchFamily="34" charset="-127"/>
                        </a:rPr>
                        <m:t>=</m:t>
                      </m:r>
                      <m:f>
                        <m:fPr>
                          <m:ctrlPr>
                            <a:rPr lang="en-US" sz="1700" i="1">
                              <a:effectLst/>
                              <a:latin typeface="Cambria Math" panose="02040503050406030204" pitchFamily="18" charset="0"/>
                              <a:ea typeface="Dotum" panose="020B0600000101010101" pitchFamily="34" charset="-127"/>
                            </a:rPr>
                          </m:ctrlPr>
                        </m:fPr>
                        <m:num>
                          <m:r>
                            <a:rPr lang="vi-VN" sz="1700" i="1">
                              <a:effectLst/>
                              <a:latin typeface="Cambria Math" panose="02040503050406030204" pitchFamily="18" charset="0"/>
                              <a:ea typeface="Dotum" panose="020B0600000101010101" pitchFamily="34" charset="-127"/>
                            </a:rPr>
                            <m:t>0.5+1.7+7.9+8.11+5.13+4.15+2.17+1.19</m:t>
                          </m:r>
                        </m:num>
                        <m:den>
                          <m:r>
                            <a:rPr lang="vi-VN" sz="1700" i="1">
                              <a:effectLst/>
                              <a:latin typeface="Cambria Math" panose="02040503050406030204" pitchFamily="18" charset="0"/>
                              <a:ea typeface="Dotum" panose="020B0600000101010101" pitchFamily="34" charset="-127"/>
                            </a:rPr>
                            <m:t>29</m:t>
                          </m:r>
                        </m:den>
                      </m:f>
                      <m:r>
                        <a:rPr lang="vi-VN" sz="1700" i="1">
                          <a:effectLst/>
                          <a:latin typeface="Cambria Math" panose="02040503050406030204" pitchFamily="18" charset="0"/>
                          <a:ea typeface="Dotum" panose="020B0600000101010101" pitchFamily="34" charset="-127"/>
                        </a:rPr>
                        <m:t>≈11,5 </m:t>
                      </m:r>
                      <m:r>
                        <a:rPr lang="vi-VN" sz="1700" i="1">
                          <a:effectLst/>
                          <a:latin typeface="Cambria Math" panose="02040503050406030204" pitchFamily="18" charset="0"/>
                          <a:ea typeface="Dotum" panose="020B0600000101010101" pitchFamily="34" charset="-127"/>
                        </a:rPr>
                        <m:t>𝑐𝑚</m:t>
                      </m:r>
                    </m:oMath>
                  </m:oMathPara>
                </a14:m>
                <a:endParaRPr lang="en-US" sz="1700">
                  <a:effectLst/>
                  <a:latin typeface="+mn-lt"/>
                  <a:ea typeface="Times New Roman" panose="02020603050405020304" pitchFamily="18" charset="0"/>
                </a:endParaRPr>
              </a:p>
              <a:p>
                <a:pPr algn="just">
                  <a:lnSpc>
                    <a:spcPct val="150000"/>
                  </a:lnSpc>
                  <a:spcBef>
                    <a:spcPts val="600"/>
                  </a:spcBef>
                  <a:spcAft>
                    <a:spcPts val="600"/>
                  </a:spcAft>
                </a:pPr>
                <a:r>
                  <a:rPr lang="vi-VN" sz="1700">
                    <a:effectLst/>
                    <a:latin typeface="+mn-lt"/>
                    <a:ea typeface="Times New Roman" panose="02020603050405020304" pitchFamily="18" charset="0"/>
                  </a:rPr>
                  <a:t>- Tổng số lần thí nghiệm của nhóm 2 là: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𝑛</m:t>
                        </m:r>
                      </m:e>
                      <m:sub>
                        <m:r>
                          <a:rPr lang="vi-VN" sz="1700" i="1">
                            <a:effectLst/>
                            <a:latin typeface="Cambria Math" panose="02040503050406030204" pitchFamily="18" charset="0"/>
                            <a:ea typeface="Times New Roman" panose="02020603050405020304" pitchFamily="18" charset="0"/>
                          </a:rPr>
                          <m:t>2</m:t>
                        </m:r>
                      </m:sub>
                    </m:sSub>
                    <m:r>
                      <a:rPr lang="vi-VN" sz="1700" i="1">
                        <a:effectLst/>
                        <a:latin typeface="Cambria Math" panose="02040503050406030204" pitchFamily="18" charset="0"/>
                        <a:ea typeface="Times New Roman" panose="02020603050405020304" pitchFamily="18" charset="0"/>
                      </a:rPr>
                      <m:t>=0+0+2+2+1+7+6+1=19</m:t>
                    </m:r>
                  </m:oMath>
                </a14:m>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700" i="1">
                        <a:latin typeface="Cambria Math" panose="02040503050406030204" pitchFamily="18" charset="0"/>
                        <a:ea typeface="Dotum" panose="020B0600000101010101" pitchFamily="34" charset="-127"/>
                      </a:rPr>
                      <m:t>⇒</m:t>
                    </m:r>
                  </m:oMath>
                </a14:m>
                <a:r>
                  <a:rPr lang="vi-VN" sz="1700">
                    <a:effectLst/>
                    <a:latin typeface="+mn-lt"/>
                    <a:ea typeface="Dotum" panose="020B0600000101010101" pitchFamily="34" charset="-127"/>
                  </a:rPr>
                  <a:t> Đường kính bong bóng trung bình của nhóm 2 là:</a:t>
                </a:r>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rPr>
                          </m:ctrlPr>
                        </m:accPr>
                        <m:e>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𝑥</m:t>
                              </m:r>
                            </m:e>
                            <m:sub>
                              <m:r>
                                <a:rPr lang="vi-VN" sz="1700" i="1">
                                  <a:effectLst/>
                                  <a:latin typeface="Cambria Math" panose="02040503050406030204" pitchFamily="18" charset="0"/>
                                  <a:ea typeface="Times New Roman" panose="02020603050405020304" pitchFamily="18" charset="0"/>
                                </a:rPr>
                                <m:t>2</m:t>
                              </m:r>
                            </m:sub>
                          </m:sSub>
                        </m:e>
                      </m:acc>
                      <m:r>
                        <a:rPr lang="vi-VN" sz="1700" i="1">
                          <a:effectLst/>
                          <a:latin typeface="Cambria Math" panose="02040503050406030204" pitchFamily="18" charset="0"/>
                          <a:ea typeface="Times New Roman" panose="02020603050405020304" pitchFamily="18" charset="0"/>
                        </a:rPr>
                        <m:t>=</m:t>
                      </m:r>
                      <m:f>
                        <m:fPr>
                          <m:ctrlPr>
                            <a:rPr lang="en-US" sz="1700" i="1">
                              <a:effectLst/>
                              <a:latin typeface="Cambria Math" panose="02040503050406030204" pitchFamily="18" charset="0"/>
                              <a:ea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rPr>
                            <m:t>0.5+0.7+2.9+2.11+1.13+7.15+6.17+1.19</m:t>
                          </m:r>
                        </m:num>
                        <m:den>
                          <m:r>
                            <a:rPr lang="vi-VN" sz="1700" i="1">
                              <a:effectLst/>
                              <a:latin typeface="Cambria Math" panose="02040503050406030204" pitchFamily="18" charset="0"/>
                              <a:ea typeface="Times New Roman" panose="02020603050405020304" pitchFamily="18" charset="0"/>
                            </a:rPr>
                            <m:t>19</m:t>
                          </m:r>
                        </m:den>
                      </m:f>
                      <m:r>
                        <a:rPr lang="vi-VN" sz="1700" i="1">
                          <a:effectLst/>
                          <a:latin typeface="Cambria Math" panose="02040503050406030204" pitchFamily="18" charset="0"/>
                          <a:ea typeface="Times New Roman" panose="02020603050405020304" pitchFamily="18" charset="0"/>
                        </a:rPr>
                        <m:t>≈9,62 </m:t>
                      </m:r>
                      <m:r>
                        <a:rPr lang="vi-VN" sz="1700" i="1">
                          <a:effectLst/>
                          <a:latin typeface="Cambria Math" panose="02040503050406030204" pitchFamily="18" charset="0"/>
                          <a:ea typeface="Times New Roman" panose="02020603050405020304" pitchFamily="18" charset="0"/>
                        </a:rPr>
                        <m:t>𝑐𝑚</m:t>
                      </m:r>
                    </m:oMath>
                  </m:oMathPara>
                </a14:m>
                <a:endParaRPr lang="en-US" sz="17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75397" y="816679"/>
                <a:ext cx="7967067" cy="3844770"/>
              </a:xfrm>
              <a:prstGeom prst="rect">
                <a:avLst/>
              </a:prstGeom>
              <a:blipFill>
                <a:blip r:embed="rId3"/>
                <a:stretch>
                  <a:fillRect l="-459"/>
                </a:stretch>
              </a:blipFill>
            </p:spPr>
            <p:txBody>
              <a:bodyPr/>
              <a:lstStyle/>
              <a:p>
                <a:r>
                  <a:rPr lang="en-US">
                    <a:noFill/>
                  </a:rPr>
                  <a:t> </a:t>
                </a:r>
              </a:p>
            </p:txBody>
          </p:sp>
        </mc:Fallback>
      </mc:AlternateContent>
      <p:sp>
        <p:nvSpPr>
          <p:cNvPr id="8" name="Rectangle 7"/>
          <p:cNvSpPr/>
          <p:nvPr/>
        </p:nvSpPr>
        <p:spPr>
          <a:xfrm>
            <a:off x="4032238" y="252989"/>
            <a:ext cx="1053386" cy="43627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7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7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364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89950" y="873246"/>
                <a:ext cx="8337961" cy="3438057"/>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rPr>
                  <a:t>Cỡ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mẫu của nhóm 1: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oMath>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sym typeface="Arial"/>
                  </a:rPr>
                  <a:t>Gọi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29</m:t>
                        </m:r>
                      </m:sub>
                    </m:sSub>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là đường kính bong bóng của 29 lần thí nghiệm và giả sử dãy này đã được sắp xếp theo thứ tự không giảm. </a:t>
                </a:r>
                <a:r>
                  <a:rPr kumimoji="0" lang="en-US" sz="1700" b="0" i="0" u="none" strike="noStrike" kern="0" cap="none" spc="0" normalizeH="0" baseline="0" noProof="0">
                    <a:ln>
                      <a:noFill/>
                    </a:ln>
                    <a:solidFill>
                      <a:srgbClr val="000000"/>
                    </a:solidFill>
                    <a:effectLst/>
                    <a:uLnTx/>
                    <a:uFillTx/>
                    <a:ea typeface="Dotum" panose="020B0600000101010101" pitchFamily="34" charset="-127"/>
                    <a:sym typeface="Arial"/>
                  </a:rPr>
                  <a:t>Khi đó, trung vị là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a:t>
                </a:r>
                <a:endPar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rPr>
                  <a:t>Do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giá trị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∈[10;12)</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nên nhóm này chứa trung vị.</a:t>
                </a:r>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Do đó,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=0+1+7=8;</m:t>
                    </m:r>
                    <m:r>
                      <a:rPr kumimoji="0" lang="en-US" sz="17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=12−10=2</m:t>
                    </m:r>
                  </m:oMath>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Ta có: </a:t>
                </a:r>
                <a:endPar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𝑒</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.2=11,625</m:t>
                      </m:r>
                    </m:oMath>
                  </m:oMathPara>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389950" y="873246"/>
                <a:ext cx="8337961" cy="3438057"/>
              </a:xfrm>
              <a:prstGeom prst="rect">
                <a:avLst/>
              </a:prstGeom>
              <a:blipFill>
                <a:blip r:embed="rId3"/>
                <a:stretch>
                  <a:fillRect l="-512" r="-439"/>
                </a:stretch>
              </a:blipFill>
            </p:spPr>
            <p:txBody>
              <a:bodyPr/>
              <a:lstStyle/>
              <a:p>
                <a:r>
                  <a:rPr lang="en-US">
                    <a:noFill/>
                  </a:rPr>
                  <a:t> </a:t>
                </a:r>
              </a:p>
            </p:txBody>
          </p:sp>
        </mc:Fallback>
      </mc:AlternateContent>
    </p:spTree>
    <p:extLst>
      <p:ext uri="{BB962C8B-B14F-4D97-AF65-F5344CB8AC3E}">
        <p14:creationId xmlns:p14="http://schemas.microsoft.com/office/powerpoint/2010/main" val="12569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43599" y="873247"/>
                <a:ext cx="8030664" cy="3583673"/>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Cỡ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mẫu của nhóm 2 là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Gọi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là đường kính bong bóng của 19 lần thí nghiệm và giả sử dãy này đã được sắp xếp theo thứ tự không giảm. Khi đó, trung vị là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Do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đó giá trị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d>
                      <m:dPr>
                        <m:beg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e>
                    </m:d>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nên nhóm này chứa trung vị.</a:t>
                </a:r>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Do đó: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r>
                      <a:rPr kumimoji="0" lang="en-US" sz="17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=0+0+2+2+1=5;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=16−14=2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𝑒</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.2≈15,28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𝑐𝑚</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43599" y="873247"/>
                <a:ext cx="8030664" cy="3583673"/>
              </a:xfrm>
              <a:prstGeom prst="rect">
                <a:avLst/>
              </a:prstGeom>
              <a:blipFill>
                <a:blip r:embed="rId3"/>
                <a:stretch>
                  <a:fillRect l="-455" r="-455"/>
                </a:stretch>
              </a:blipFill>
            </p:spPr>
            <p:txBody>
              <a:bodyPr/>
              <a:lstStyle/>
              <a:p>
                <a:r>
                  <a:rPr lang="en-US">
                    <a:noFill/>
                  </a:rPr>
                  <a:t> </a:t>
                </a:r>
              </a:p>
            </p:txBody>
          </p:sp>
        </mc:Fallback>
      </mc:AlternateContent>
    </p:spTree>
    <p:extLst>
      <p:ext uri="{BB962C8B-B14F-4D97-AF65-F5344CB8AC3E}">
        <p14:creationId xmlns:p14="http://schemas.microsoft.com/office/powerpoint/2010/main" val="192371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0378" y="1942312"/>
            <a:ext cx="7103533" cy="2082547"/>
            <a:chOff x="606393" y="674884"/>
            <a:chExt cx="14216113" cy="6188449"/>
          </a:xfrm>
          <a:effectLst>
            <a:outerShdw blurRad="50800" dist="38100" dir="13500000" algn="br" rotWithShape="0">
              <a:prstClr val="black">
                <a:alpha val="40000"/>
              </a:prstClr>
            </a:outerShdw>
          </a:effectLst>
        </p:grpSpPr>
        <p:grpSp>
          <p:nvGrpSpPr>
            <p:cNvPr id="8" name="Group 7"/>
            <p:cNvGrpSpPr/>
            <p:nvPr/>
          </p:nvGrpSpPr>
          <p:grpSpPr>
            <a:xfrm>
              <a:off x="606393" y="674884"/>
              <a:ext cx="14216113" cy="6188449"/>
              <a:chOff x="822557" y="915471"/>
              <a:chExt cx="19283946" cy="8394538"/>
            </a:xfrm>
          </p:grpSpPr>
          <p:sp>
            <p:nvSpPr>
              <p:cNvPr id="10" name="Freeform 8"/>
              <p:cNvSpPr/>
              <p:nvPr/>
            </p:nvSpPr>
            <p:spPr>
              <a:xfrm>
                <a:off x="822557" y="915471"/>
                <a:ext cx="19283946" cy="8394538"/>
              </a:xfrm>
              <a:custGeom>
                <a:avLst/>
                <a:gdLst/>
                <a:ahLst/>
                <a:cxnLst/>
                <a:rect l="l" t="t" r="r" b="b"/>
                <a:pathLst>
                  <a:path w="21266849" h="9708361">
                    <a:moveTo>
                      <a:pt x="20644549" y="9138131"/>
                    </a:moveTo>
                    <a:cubicBezTo>
                      <a:pt x="20644549" y="9131781"/>
                      <a:pt x="20645819" y="9126701"/>
                      <a:pt x="20645819" y="9119081"/>
                    </a:cubicBezTo>
                    <a:lnTo>
                      <a:pt x="20645819" y="490220"/>
                    </a:lnTo>
                    <a:cubicBezTo>
                      <a:pt x="20645819" y="220980"/>
                      <a:pt x="20436269" y="0"/>
                      <a:pt x="20179729" y="0"/>
                    </a:cubicBezTo>
                    <a:lnTo>
                      <a:pt x="467360" y="0"/>
                    </a:lnTo>
                    <a:cubicBezTo>
                      <a:pt x="210820" y="0"/>
                      <a:pt x="0" y="220980"/>
                      <a:pt x="0" y="490220"/>
                    </a:cubicBezTo>
                    <a:lnTo>
                      <a:pt x="0" y="9119081"/>
                    </a:lnTo>
                    <a:cubicBezTo>
                      <a:pt x="0" y="9388322"/>
                      <a:pt x="209550" y="9609301"/>
                      <a:pt x="466090" y="9609301"/>
                    </a:cubicBezTo>
                    <a:lnTo>
                      <a:pt x="20178458" y="9609301"/>
                    </a:lnTo>
                    <a:cubicBezTo>
                      <a:pt x="20291489" y="9609301"/>
                      <a:pt x="20395629" y="9566122"/>
                      <a:pt x="20475639" y="9496272"/>
                    </a:cubicBezTo>
                    <a:cubicBezTo>
                      <a:pt x="20606449" y="9567391"/>
                      <a:pt x="20918869" y="9708361"/>
                      <a:pt x="21265579" y="9501351"/>
                    </a:cubicBezTo>
                    <a:cubicBezTo>
                      <a:pt x="21266849" y="9501351"/>
                      <a:pt x="20954429" y="9502622"/>
                      <a:pt x="20644549" y="9138131"/>
                    </a:cubicBezTo>
                    <a:lnTo>
                      <a:pt x="20644549" y="9138131"/>
                    </a:lnTo>
                    <a:close/>
                  </a:path>
                </a:pathLst>
              </a:custGeom>
              <a:solidFill>
                <a:schemeClr val="accent1">
                  <a:lumMod val="60000"/>
                  <a:lumOff val="40000"/>
                </a:schemeClr>
              </a:solidFill>
            </p:spPr>
          </p:sp>
        </p:grpSp>
        <p:sp>
          <p:nvSpPr>
            <p:cNvPr id="9" name="TextBox 9"/>
            <p:cNvSpPr txBox="1"/>
            <p:nvPr/>
          </p:nvSpPr>
          <p:spPr>
            <a:xfrm>
              <a:off x="1122299" y="1294785"/>
              <a:ext cx="12875124" cy="3506286"/>
            </a:xfrm>
            <a:prstGeom prst="rect">
              <a:avLst/>
            </a:prstGeom>
          </p:spPr>
          <p:txBody>
            <a:bodyPr wrap="square" lIns="0" tIns="0" rIns="0" bIns="0" rtlCol="0" anchor="t">
              <a:spAutoFit/>
            </a:bodyPr>
            <a:lstStyle/>
            <a:p>
              <a:pPr algn="ctr">
                <a:lnSpc>
                  <a:spcPct val="150000"/>
                </a:lnSpc>
                <a:spcBef>
                  <a:spcPct val="0"/>
                </a:spcBef>
              </a:pPr>
              <a:r>
                <a:rPr lang="vi-VN" sz="3700" b="1">
                  <a:solidFill>
                    <a:srgbClr val="024581">
                      <a:lumMod val="75000"/>
                    </a:srgbClr>
                  </a:solidFill>
                  <a:latin typeface="Arial" panose="020B0604020202020204" pitchFamily="34" charset="0"/>
                  <a:cs typeface="Arial" panose="020B0604020202020204" pitchFamily="34" charset="0"/>
                </a:rPr>
                <a:t>LỰC CĂNG MẶT NGOÀI CỦA NƯỚC </a:t>
              </a:r>
              <a:endParaRPr lang="en-US" sz="3700" b="1" dirty="0">
                <a:solidFill>
                  <a:srgbClr val="024581">
                    <a:lumMod val="75000"/>
                  </a:srgbClr>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2"/>
          <a:stretch>
            <a:fillRect/>
          </a:stretch>
        </p:blipFill>
        <p:spPr>
          <a:xfrm>
            <a:off x="6551621" y="3266579"/>
            <a:ext cx="2292576" cy="2218622"/>
          </a:xfrm>
          <a:prstGeom prst="rect">
            <a:avLst/>
          </a:prstGeom>
        </p:spPr>
      </p:pic>
      <p:pic>
        <p:nvPicPr>
          <p:cNvPr id="11" name="Picture 10"/>
          <p:cNvPicPr>
            <a:picLocks noChangeAspect="1"/>
          </p:cNvPicPr>
          <p:nvPr/>
        </p:nvPicPr>
        <p:blipFill>
          <a:blip r:embed="rId2"/>
          <a:stretch>
            <a:fillRect/>
          </a:stretch>
        </p:blipFill>
        <p:spPr>
          <a:xfrm>
            <a:off x="-641160" y="-276310"/>
            <a:ext cx="2292576" cy="2218622"/>
          </a:xfrm>
          <a:prstGeom prst="rect">
            <a:avLst/>
          </a:prstGeom>
        </p:spPr>
      </p:pic>
      <p:sp>
        <p:nvSpPr>
          <p:cNvPr id="14" name="Rectangle 13"/>
          <p:cNvSpPr/>
          <p:nvPr/>
        </p:nvSpPr>
        <p:spPr>
          <a:xfrm>
            <a:off x="-69190" y="699789"/>
            <a:ext cx="9382671" cy="760016"/>
          </a:xfrm>
          <a:prstGeom prst="rect">
            <a:avLst/>
          </a:prstGeom>
        </p:spPr>
        <p:txBody>
          <a:bodyPr wrap="square">
            <a:spAutoFit/>
          </a:bodyPr>
          <a:lstStyle/>
          <a:p>
            <a:pPr algn="ctr">
              <a:lnSpc>
                <a:spcPct val="150000"/>
              </a:lnSpc>
            </a:pPr>
            <a:r>
              <a:rPr lang="vi-VN" sz="3300" b="1">
                <a:solidFill>
                  <a:srgbClr val="ED1B24">
                    <a:lumMod val="75000"/>
                  </a:srgbClr>
                </a:solidFill>
                <a:latin typeface="Arial" panose="020B0604020202020204" pitchFamily="34" charset="0"/>
                <a:cs typeface="Arial" panose="020B0604020202020204" pitchFamily="34" charset="0"/>
              </a:rPr>
              <a:t>HOẠT ĐỘNG THỰC HÀNH </a:t>
            </a:r>
            <a:r>
              <a:rPr lang="vi-VN" sz="3300" b="1" smtClean="0">
                <a:solidFill>
                  <a:srgbClr val="ED1B24">
                    <a:lumMod val="75000"/>
                  </a:srgbClr>
                </a:solidFill>
                <a:latin typeface="Arial" panose="020B0604020202020204" pitchFamily="34" charset="0"/>
                <a:cs typeface="Arial" panose="020B0604020202020204" pitchFamily="34" charset="0"/>
              </a:rPr>
              <a:t>TRẢI </a:t>
            </a:r>
            <a:r>
              <a:rPr lang="vi-VN" sz="3300" b="1">
                <a:solidFill>
                  <a:srgbClr val="ED1B24">
                    <a:lumMod val="75000"/>
                  </a:srgbClr>
                </a:solidFill>
                <a:latin typeface="Arial" panose="020B0604020202020204" pitchFamily="34" charset="0"/>
                <a:cs typeface="Arial" panose="020B0604020202020204" pitchFamily="34" charset="0"/>
              </a:rPr>
              <a:t>NGHIỆM</a:t>
            </a:r>
          </a:p>
        </p:txBody>
      </p:sp>
    </p:spTree>
    <p:extLst>
      <p:ext uri="{BB962C8B-B14F-4D97-AF65-F5344CB8AC3E}">
        <p14:creationId xmlns:p14="http://schemas.microsoft.com/office/powerpoint/2010/main" val="559593348"/>
      </p:ext>
    </p:extLst>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77729" y="865752"/>
                <a:ext cx="6962403" cy="2875403"/>
              </a:xfrm>
              <a:prstGeom prst="rect">
                <a:avLst/>
              </a:prstGeom>
            </p:spPr>
            <p:txBody>
              <a:bodyPr wrap="square">
                <a:spAutoFit/>
              </a:bodyPr>
              <a:lstStyle/>
              <a:p>
                <a:pPr marL="285750" marR="0" lvl="0" indent="-28575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Tầm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số lớn nhất của nhóm 1 là 8 nên nhóm chứa mốt là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[10;12)</m:t>
                    </m:r>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𝑜</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8−7</m:t>
                          </m:r>
                        </m:num>
                        <m:den>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8−7</m:t>
                              </m:r>
                            </m:e>
                          </m:d>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+(8−5)</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.2=10,5</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285750" marR="0" lvl="0" indent="-28575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Tần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số lớn nhất của nhóm 2 là 7 nên nhóm chứa mốt là </a:t>
                </a:r>
                <a14:m>
                  <m:oMath xmlns:m="http://schemas.openxmlformats.org/officeDocument/2006/math">
                    <m:d>
                      <m:dPr>
                        <m:beg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e>
                    </m:d>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e>
                        <m:sub>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𝑜</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=14+</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7−1</m:t>
                          </m:r>
                        </m:num>
                        <m:den>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d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7−1</m:t>
                              </m:r>
                            </m:e>
                          </m:d>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+(7−6)</m:t>
                          </m:r>
                        </m:den>
                      </m:f>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.2=15,71</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077729" y="865752"/>
                <a:ext cx="6962403" cy="2875403"/>
              </a:xfrm>
              <a:prstGeom prst="rect">
                <a:avLst/>
              </a:prstGeom>
              <a:blipFill>
                <a:blip r:embed="rId3"/>
                <a:stretch>
                  <a:fillRect l="-438"/>
                </a:stretch>
              </a:blipFill>
            </p:spPr>
            <p:txBody>
              <a:bodyPr/>
              <a:lstStyle/>
              <a:p>
                <a:r>
                  <a:rPr lang="en-US">
                    <a:noFill/>
                  </a:rPr>
                  <a:t> </a:t>
                </a:r>
              </a:p>
            </p:txBody>
          </p:sp>
        </mc:Fallback>
      </mc:AlternateContent>
    </p:spTree>
    <p:extLst>
      <p:ext uri="{BB962C8B-B14F-4D97-AF65-F5344CB8AC3E}">
        <p14:creationId xmlns:p14="http://schemas.microsoft.com/office/powerpoint/2010/main" val="15734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anim calcmode="lin" valueType="num">
                                      <p:cBhvr>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anim calcmode="lin" valueType="num">
                                      <p:cBhvr>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70" name="Google Shape;270;p25"/>
          <p:cNvGrpSpPr/>
          <p:nvPr/>
        </p:nvGrpSpPr>
        <p:grpSpPr>
          <a:xfrm>
            <a:off x="8126548" y="1364400"/>
            <a:ext cx="880564" cy="3538697"/>
            <a:chOff x="2645345" y="2728785"/>
            <a:chExt cx="352776" cy="1418827"/>
          </a:xfrm>
        </p:grpSpPr>
        <p:sp>
          <p:nvSpPr>
            <p:cNvPr id="271" name="Google Shape;271;p25"/>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2" name="Google Shape;272;p25"/>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73" name="Google Shape;273;p25"/>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4" name="Google Shape;274;p25"/>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5" name="Google Shape;275;p25"/>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6" name="Google Shape;276;p25"/>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7" name="Google Shape;277;p25"/>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278" name="Google Shape;278;p25"/>
          <p:cNvGrpSpPr/>
          <p:nvPr/>
        </p:nvGrpSpPr>
        <p:grpSpPr>
          <a:xfrm>
            <a:off x="7435311" y="2216131"/>
            <a:ext cx="841126" cy="1379703"/>
            <a:chOff x="3170406" y="1633711"/>
            <a:chExt cx="373352" cy="612929"/>
          </a:xfrm>
        </p:grpSpPr>
        <p:sp>
          <p:nvSpPr>
            <p:cNvPr id="279" name="Google Shape;279;p25"/>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0" name="Google Shape;280;p25"/>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1" name="Google Shape;281;p25"/>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82" name="Google Shape;282;p25"/>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83" name="Google Shape;283;p25"/>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284" name="Google Shape;284;p25"/>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5" name="Google Shape;285;p25"/>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286" name="Google Shape;286;p25"/>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87" name="Google Shape;287;p25"/>
          <p:cNvGrpSpPr/>
          <p:nvPr/>
        </p:nvGrpSpPr>
        <p:grpSpPr>
          <a:xfrm rot="5400000">
            <a:off x="6349704" y="3014799"/>
            <a:ext cx="926654" cy="2855050"/>
            <a:chOff x="2354597" y="2930670"/>
            <a:chExt cx="294723" cy="1144722"/>
          </a:xfrm>
        </p:grpSpPr>
        <p:sp>
          <p:nvSpPr>
            <p:cNvPr id="288" name="Google Shape;288;p25"/>
            <p:cNvSpPr/>
            <p:nvPr/>
          </p:nvSpPr>
          <p:spPr>
            <a:xfrm>
              <a:off x="2381507" y="2954488"/>
              <a:ext cx="246460" cy="1097160"/>
            </a:xfrm>
            <a:custGeom>
              <a:avLst/>
              <a:gdLst/>
              <a:ahLst/>
              <a:cxnLst/>
              <a:rect l="l" t="t" r="r" b="b"/>
              <a:pathLst>
                <a:path w="6695" h="29804" extrusionOk="0">
                  <a:moveTo>
                    <a:pt x="6694" y="1"/>
                  </a:moveTo>
                  <a:cubicBezTo>
                    <a:pt x="5422" y="659"/>
                    <a:pt x="4195" y="869"/>
                    <a:pt x="3147" y="869"/>
                  </a:cubicBezTo>
                  <a:cubicBezTo>
                    <a:pt x="1294" y="869"/>
                    <a:pt x="1" y="212"/>
                    <a:pt x="1" y="212"/>
                  </a:cubicBezTo>
                  <a:lnTo>
                    <a:pt x="1" y="29590"/>
                  </a:lnTo>
                  <a:cubicBezTo>
                    <a:pt x="1" y="29590"/>
                    <a:pt x="1294" y="28934"/>
                    <a:pt x="3145" y="28934"/>
                  </a:cubicBezTo>
                  <a:cubicBezTo>
                    <a:pt x="4194" y="28934"/>
                    <a:pt x="5421" y="29144"/>
                    <a:pt x="6694" y="29803"/>
                  </a:cubicBezTo>
                  <a:lnTo>
                    <a:pt x="6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9" name="Google Shape;289;p25"/>
            <p:cNvSpPr/>
            <p:nvPr/>
          </p:nvSpPr>
          <p:spPr>
            <a:xfrm>
              <a:off x="2606581" y="2930670"/>
              <a:ext cx="42739" cy="1144722"/>
            </a:xfrm>
            <a:custGeom>
              <a:avLst/>
              <a:gdLst/>
              <a:ahLst/>
              <a:cxnLst/>
              <a:rect l="l" t="t" r="r" b="b"/>
              <a:pathLst>
                <a:path w="1161" h="31096" extrusionOk="0">
                  <a:moveTo>
                    <a:pt x="1" y="0"/>
                  </a:moveTo>
                  <a:lnTo>
                    <a:pt x="1" y="31096"/>
                  </a:lnTo>
                  <a:lnTo>
                    <a:pt x="1160" y="31096"/>
                  </a:lnTo>
                  <a:lnTo>
                    <a:pt x="11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290;p25"/>
            <p:cNvSpPr/>
            <p:nvPr/>
          </p:nvSpPr>
          <p:spPr>
            <a:xfrm>
              <a:off x="2354597" y="2930670"/>
              <a:ext cx="42739" cy="1144722"/>
            </a:xfrm>
            <a:custGeom>
              <a:avLst/>
              <a:gdLst/>
              <a:ahLst/>
              <a:cxnLst/>
              <a:rect l="l" t="t" r="r" b="b"/>
              <a:pathLst>
                <a:path w="1161" h="31096" extrusionOk="0">
                  <a:moveTo>
                    <a:pt x="0" y="0"/>
                  </a:moveTo>
                  <a:lnTo>
                    <a:pt x="0" y="31096"/>
                  </a:lnTo>
                  <a:lnTo>
                    <a:pt x="1160" y="31096"/>
                  </a:lnTo>
                  <a:lnTo>
                    <a:pt x="11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291;p25"/>
            <p:cNvSpPr/>
            <p:nvPr/>
          </p:nvSpPr>
          <p:spPr>
            <a:xfrm>
              <a:off x="2556294" y="3053843"/>
              <a:ext cx="11191" cy="363119"/>
            </a:xfrm>
            <a:custGeom>
              <a:avLst/>
              <a:gdLst/>
              <a:ahLst/>
              <a:cxnLst/>
              <a:rect l="l" t="t" r="r" b="b"/>
              <a:pathLst>
                <a:path w="304" h="9864" extrusionOk="0">
                  <a:moveTo>
                    <a:pt x="304" y="0"/>
                  </a:moveTo>
                  <a:lnTo>
                    <a:pt x="1" y="71"/>
                  </a:lnTo>
                  <a:lnTo>
                    <a:pt x="304" y="9864"/>
                  </a:lnTo>
                  <a:lnTo>
                    <a:pt x="304"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2" name="Google Shape;292;p25"/>
            <p:cNvSpPr/>
            <p:nvPr/>
          </p:nvSpPr>
          <p:spPr>
            <a:xfrm>
              <a:off x="2516868" y="3156391"/>
              <a:ext cx="17118" cy="792242"/>
            </a:xfrm>
            <a:custGeom>
              <a:avLst/>
              <a:gdLst/>
              <a:ahLst/>
              <a:cxnLst/>
              <a:rect l="l" t="t" r="r" b="b"/>
              <a:pathLst>
                <a:path w="465" h="21521" extrusionOk="0">
                  <a:moveTo>
                    <a:pt x="91" y="0"/>
                  </a:moveTo>
                  <a:cubicBezTo>
                    <a:pt x="1" y="7400"/>
                    <a:pt x="232" y="21520"/>
                    <a:pt x="232" y="21520"/>
                  </a:cubicBezTo>
                  <a:cubicBezTo>
                    <a:pt x="465" y="18985"/>
                    <a:pt x="223" y="739"/>
                    <a:pt x="9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3" name="Google Shape;293;p25"/>
            <p:cNvSpPr/>
            <p:nvPr/>
          </p:nvSpPr>
          <p:spPr>
            <a:xfrm>
              <a:off x="2436395" y="3346898"/>
              <a:ext cx="15682" cy="614253"/>
            </a:xfrm>
            <a:custGeom>
              <a:avLst/>
              <a:gdLst/>
              <a:ahLst/>
              <a:cxnLst/>
              <a:rect l="l" t="t" r="r" b="b"/>
              <a:pathLst>
                <a:path w="426" h="16686" extrusionOk="0">
                  <a:moveTo>
                    <a:pt x="84" y="1"/>
                  </a:moveTo>
                  <a:lnTo>
                    <a:pt x="84" y="1"/>
                  </a:lnTo>
                  <a:cubicBezTo>
                    <a:pt x="1" y="5737"/>
                    <a:pt x="212" y="16685"/>
                    <a:pt x="212" y="16685"/>
                  </a:cubicBezTo>
                  <a:cubicBezTo>
                    <a:pt x="425" y="14718"/>
                    <a:pt x="205" y="575"/>
                    <a:pt x="84"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4" name="Google Shape;294;p25"/>
            <p:cNvSpPr/>
            <p:nvPr/>
          </p:nvSpPr>
          <p:spPr>
            <a:xfrm>
              <a:off x="2484436" y="3062347"/>
              <a:ext cx="17155" cy="548506"/>
            </a:xfrm>
            <a:custGeom>
              <a:avLst/>
              <a:gdLst/>
              <a:ahLst/>
              <a:cxnLst/>
              <a:rect l="l" t="t" r="r" b="b"/>
              <a:pathLst>
                <a:path w="466" h="14900" extrusionOk="0">
                  <a:moveTo>
                    <a:pt x="92" y="0"/>
                  </a:moveTo>
                  <a:lnTo>
                    <a:pt x="92" y="0"/>
                  </a:lnTo>
                  <a:cubicBezTo>
                    <a:pt x="0" y="5123"/>
                    <a:pt x="233" y="14900"/>
                    <a:pt x="233" y="14900"/>
                  </a:cubicBezTo>
                  <a:cubicBezTo>
                    <a:pt x="466" y="13143"/>
                    <a:pt x="224" y="515"/>
                    <a:pt x="92"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295" name="Google Shape;295;p25"/>
          <p:cNvGrpSpPr/>
          <p:nvPr/>
        </p:nvGrpSpPr>
        <p:grpSpPr>
          <a:xfrm rot="-5400000" flipH="1">
            <a:off x="6702928" y="2441369"/>
            <a:ext cx="789249" cy="2286009"/>
            <a:chOff x="2354597" y="2930670"/>
            <a:chExt cx="294723" cy="1144722"/>
          </a:xfrm>
        </p:grpSpPr>
        <p:sp>
          <p:nvSpPr>
            <p:cNvPr id="296" name="Google Shape;296;p25"/>
            <p:cNvSpPr/>
            <p:nvPr/>
          </p:nvSpPr>
          <p:spPr>
            <a:xfrm>
              <a:off x="2381507" y="2954488"/>
              <a:ext cx="246460" cy="1097160"/>
            </a:xfrm>
            <a:custGeom>
              <a:avLst/>
              <a:gdLst/>
              <a:ahLst/>
              <a:cxnLst/>
              <a:rect l="l" t="t" r="r" b="b"/>
              <a:pathLst>
                <a:path w="6695" h="29804" extrusionOk="0">
                  <a:moveTo>
                    <a:pt x="6694" y="1"/>
                  </a:moveTo>
                  <a:cubicBezTo>
                    <a:pt x="5422" y="659"/>
                    <a:pt x="4195" y="869"/>
                    <a:pt x="3147" y="869"/>
                  </a:cubicBezTo>
                  <a:cubicBezTo>
                    <a:pt x="1294" y="869"/>
                    <a:pt x="1" y="212"/>
                    <a:pt x="1" y="212"/>
                  </a:cubicBezTo>
                  <a:lnTo>
                    <a:pt x="1" y="29590"/>
                  </a:lnTo>
                  <a:cubicBezTo>
                    <a:pt x="1" y="29590"/>
                    <a:pt x="1294" y="28934"/>
                    <a:pt x="3145" y="28934"/>
                  </a:cubicBezTo>
                  <a:cubicBezTo>
                    <a:pt x="4194" y="28934"/>
                    <a:pt x="5421" y="29144"/>
                    <a:pt x="6694" y="29803"/>
                  </a:cubicBezTo>
                  <a:lnTo>
                    <a:pt x="6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7" name="Google Shape;297;p25"/>
            <p:cNvSpPr/>
            <p:nvPr/>
          </p:nvSpPr>
          <p:spPr>
            <a:xfrm>
              <a:off x="2606581" y="2930670"/>
              <a:ext cx="42739" cy="1144722"/>
            </a:xfrm>
            <a:custGeom>
              <a:avLst/>
              <a:gdLst/>
              <a:ahLst/>
              <a:cxnLst/>
              <a:rect l="l" t="t" r="r" b="b"/>
              <a:pathLst>
                <a:path w="1161" h="31096" extrusionOk="0">
                  <a:moveTo>
                    <a:pt x="1" y="0"/>
                  </a:moveTo>
                  <a:lnTo>
                    <a:pt x="1" y="31096"/>
                  </a:lnTo>
                  <a:lnTo>
                    <a:pt x="1160" y="31096"/>
                  </a:lnTo>
                  <a:lnTo>
                    <a:pt x="116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8" name="Google Shape;298;p25"/>
            <p:cNvSpPr/>
            <p:nvPr/>
          </p:nvSpPr>
          <p:spPr>
            <a:xfrm>
              <a:off x="2354597" y="2930670"/>
              <a:ext cx="42739" cy="1144722"/>
            </a:xfrm>
            <a:custGeom>
              <a:avLst/>
              <a:gdLst/>
              <a:ahLst/>
              <a:cxnLst/>
              <a:rect l="l" t="t" r="r" b="b"/>
              <a:pathLst>
                <a:path w="1161" h="31096" extrusionOk="0">
                  <a:moveTo>
                    <a:pt x="0" y="0"/>
                  </a:moveTo>
                  <a:lnTo>
                    <a:pt x="0" y="31096"/>
                  </a:lnTo>
                  <a:lnTo>
                    <a:pt x="1160" y="31096"/>
                  </a:lnTo>
                  <a:lnTo>
                    <a:pt x="116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9" name="Google Shape;299;p25"/>
            <p:cNvSpPr/>
            <p:nvPr/>
          </p:nvSpPr>
          <p:spPr>
            <a:xfrm>
              <a:off x="2556294" y="3053843"/>
              <a:ext cx="11191" cy="363119"/>
            </a:xfrm>
            <a:custGeom>
              <a:avLst/>
              <a:gdLst/>
              <a:ahLst/>
              <a:cxnLst/>
              <a:rect l="l" t="t" r="r" b="b"/>
              <a:pathLst>
                <a:path w="304" h="9864" extrusionOk="0">
                  <a:moveTo>
                    <a:pt x="304" y="0"/>
                  </a:moveTo>
                  <a:lnTo>
                    <a:pt x="1" y="71"/>
                  </a:lnTo>
                  <a:lnTo>
                    <a:pt x="304" y="9864"/>
                  </a:lnTo>
                  <a:lnTo>
                    <a:pt x="304"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0" name="Google Shape;300;p25"/>
            <p:cNvSpPr/>
            <p:nvPr/>
          </p:nvSpPr>
          <p:spPr>
            <a:xfrm>
              <a:off x="2516868" y="3156391"/>
              <a:ext cx="17118" cy="792242"/>
            </a:xfrm>
            <a:custGeom>
              <a:avLst/>
              <a:gdLst/>
              <a:ahLst/>
              <a:cxnLst/>
              <a:rect l="l" t="t" r="r" b="b"/>
              <a:pathLst>
                <a:path w="465" h="21521" extrusionOk="0">
                  <a:moveTo>
                    <a:pt x="91" y="0"/>
                  </a:moveTo>
                  <a:cubicBezTo>
                    <a:pt x="1" y="7400"/>
                    <a:pt x="232" y="21520"/>
                    <a:pt x="232" y="21520"/>
                  </a:cubicBezTo>
                  <a:cubicBezTo>
                    <a:pt x="465" y="18985"/>
                    <a:pt x="223" y="739"/>
                    <a:pt x="9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1" name="Google Shape;301;p25"/>
            <p:cNvSpPr/>
            <p:nvPr/>
          </p:nvSpPr>
          <p:spPr>
            <a:xfrm>
              <a:off x="2436395" y="3346898"/>
              <a:ext cx="15682" cy="614253"/>
            </a:xfrm>
            <a:custGeom>
              <a:avLst/>
              <a:gdLst/>
              <a:ahLst/>
              <a:cxnLst/>
              <a:rect l="l" t="t" r="r" b="b"/>
              <a:pathLst>
                <a:path w="426" h="16686" extrusionOk="0">
                  <a:moveTo>
                    <a:pt x="84" y="1"/>
                  </a:moveTo>
                  <a:lnTo>
                    <a:pt x="84" y="1"/>
                  </a:lnTo>
                  <a:cubicBezTo>
                    <a:pt x="1" y="5737"/>
                    <a:pt x="212" y="16685"/>
                    <a:pt x="212" y="16685"/>
                  </a:cubicBezTo>
                  <a:cubicBezTo>
                    <a:pt x="425" y="14718"/>
                    <a:pt x="205" y="575"/>
                    <a:pt x="84"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2" name="Google Shape;302;p25"/>
            <p:cNvSpPr/>
            <p:nvPr/>
          </p:nvSpPr>
          <p:spPr>
            <a:xfrm>
              <a:off x="2484436" y="3062347"/>
              <a:ext cx="17155" cy="548506"/>
            </a:xfrm>
            <a:custGeom>
              <a:avLst/>
              <a:gdLst/>
              <a:ahLst/>
              <a:cxnLst/>
              <a:rect l="l" t="t" r="r" b="b"/>
              <a:pathLst>
                <a:path w="466" h="14900" extrusionOk="0">
                  <a:moveTo>
                    <a:pt x="92" y="0"/>
                  </a:moveTo>
                  <a:lnTo>
                    <a:pt x="92" y="0"/>
                  </a:lnTo>
                  <a:cubicBezTo>
                    <a:pt x="0" y="5123"/>
                    <a:pt x="233" y="14900"/>
                    <a:pt x="233" y="14900"/>
                  </a:cubicBezTo>
                  <a:cubicBezTo>
                    <a:pt x="466" y="13143"/>
                    <a:pt x="224" y="515"/>
                    <a:pt x="92"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sp>
        <p:nvSpPr>
          <p:cNvPr id="41" name="Google Shape;238;p24"/>
          <p:cNvSpPr txBox="1">
            <a:spLocks noGrp="1"/>
          </p:cNvSpPr>
          <p:nvPr>
            <p:ph type="title" idx="4294967295"/>
          </p:nvPr>
        </p:nvSpPr>
        <p:spPr>
          <a:xfrm>
            <a:off x="666876" y="608061"/>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000" b="1" dirty="0" smtClean="0">
                <a:solidFill>
                  <a:schemeClr val="accent2">
                    <a:lumMod val="75000"/>
                  </a:schemeClr>
                </a:solidFill>
                <a:latin typeface="Arial" panose="020B0604020202020204" pitchFamily="34" charset="0"/>
                <a:cs typeface="Arial" panose="020B0604020202020204" pitchFamily="34" charset="0"/>
              </a:rPr>
              <a:t>HƯỚNG DẪN VỀ NHÀ</a:t>
            </a:r>
            <a:endParaRPr sz="3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892554" y="1850450"/>
            <a:ext cx="2938409" cy="553998"/>
          </a:xfrm>
          <a:prstGeom prst="rect">
            <a:avLst/>
          </a:prstGeom>
          <a:noFill/>
        </p:spPr>
        <p:txBody>
          <a:bodyPr wrap="square" rtlCol="0">
            <a:spAutoFit/>
          </a:bodyPr>
          <a:lstStyle/>
          <a:p>
            <a:pPr>
              <a:lnSpc>
                <a:spcPct val="150000"/>
              </a:lnSpc>
            </a:pPr>
            <a:r>
              <a:rPr lang="vi-VN" sz="2000" dirty="0" smtClean="0"/>
              <a:t>Ôn tập kiến thức đã học</a:t>
            </a:r>
            <a:endParaRPr lang="en-US" sz="2000" dirty="0"/>
          </a:p>
        </p:txBody>
      </p:sp>
      <p:sp>
        <p:nvSpPr>
          <p:cNvPr id="44" name="TextBox 43"/>
          <p:cNvSpPr txBox="1"/>
          <p:nvPr/>
        </p:nvSpPr>
        <p:spPr>
          <a:xfrm>
            <a:off x="943858" y="2886076"/>
            <a:ext cx="2998555" cy="1015663"/>
          </a:xfrm>
          <a:prstGeom prst="rect">
            <a:avLst/>
          </a:prstGeom>
          <a:noFill/>
        </p:spPr>
        <p:txBody>
          <a:bodyPr wrap="square" rtlCol="0">
            <a:spAutoFit/>
          </a:bodyPr>
          <a:lstStyle/>
          <a:p>
            <a:pPr>
              <a:lnSpc>
                <a:spcPct val="150000"/>
              </a:lnSpc>
            </a:pPr>
            <a:r>
              <a:rPr lang="vi-VN" sz="2000" smtClean="0"/>
              <a:t>Hoàn </a:t>
            </a:r>
            <a:r>
              <a:rPr lang="vi-VN" sz="2000"/>
              <a:t>thành các bài tập trong SBT</a:t>
            </a:r>
            <a:endParaRPr lang="en-US" sz="2000" b="1" dirty="0"/>
          </a:p>
        </p:txBody>
      </p:sp>
      <p:cxnSp>
        <p:nvCxnSpPr>
          <p:cNvPr id="14" name="Straight Connector 13"/>
          <p:cNvCxnSpPr/>
          <p:nvPr/>
        </p:nvCxnSpPr>
        <p:spPr>
          <a:xfrm flipV="1">
            <a:off x="3876536" y="2145967"/>
            <a:ext cx="4445666" cy="772"/>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4" idx="3"/>
          </p:cNvCxnSpPr>
          <p:nvPr/>
        </p:nvCxnSpPr>
        <p:spPr>
          <a:xfrm>
            <a:off x="3942413" y="3393908"/>
            <a:ext cx="2504125" cy="8680"/>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10592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0"/>
          <p:cNvSpPr txBox="1">
            <a:spLocks noGrp="1"/>
          </p:cNvSpPr>
          <p:nvPr>
            <p:ph type="title"/>
          </p:nvPr>
        </p:nvSpPr>
        <p:spPr>
          <a:xfrm>
            <a:off x="1165188" y="1015927"/>
            <a:ext cx="6751572" cy="1097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smtClean="0">
                <a:latin typeface="Arial" panose="020B0604020202020204" pitchFamily="34" charset="0"/>
                <a:cs typeface="Arial" panose="020B0604020202020204" pitchFamily="34" charset="0"/>
              </a:rPr>
              <a:t>HẸN GẶP LẠI CÁC EM TRONG TIẾT HỌC SAU!</a:t>
            </a:r>
            <a:endParaRPr sz="4000" b="1" dirty="0">
              <a:latin typeface="Arial" panose="020B0604020202020204" pitchFamily="34" charset="0"/>
              <a:cs typeface="Arial" panose="020B0604020202020204" pitchFamily="34" charset="0"/>
            </a:endParaRPr>
          </a:p>
        </p:txBody>
      </p:sp>
      <p:grpSp>
        <p:nvGrpSpPr>
          <p:cNvPr id="2" name="Group 1"/>
          <p:cNvGrpSpPr/>
          <p:nvPr/>
        </p:nvGrpSpPr>
        <p:grpSpPr>
          <a:xfrm>
            <a:off x="60234" y="2424400"/>
            <a:ext cx="1762245" cy="2487654"/>
            <a:chOff x="60234" y="434877"/>
            <a:chExt cx="3171616" cy="4477177"/>
          </a:xfrm>
        </p:grpSpPr>
        <p:grpSp>
          <p:nvGrpSpPr>
            <p:cNvPr id="526" name="Google Shape;526;p30"/>
            <p:cNvGrpSpPr/>
            <p:nvPr/>
          </p:nvGrpSpPr>
          <p:grpSpPr>
            <a:xfrm flipH="1">
              <a:off x="60234" y="4243251"/>
              <a:ext cx="3171616" cy="668803"/>
              <a:chOff x="6036728" y="3173699"/>
              <a:chExt cx="1246803" cy="262915"/>
            </a:xfrm>
          </p:grpSpPr>
          <p:sp>
            <p:nvSpPr>
              <p:cNvPr id="527" name="Google Shape;527;p30"/>
              <p:cNvSpPr/>
              <p:nvPr/>
            </p:nvSpPr>
            <p:spPr>
              <a:xfrm>
                <a:off x="6050349" y="3202413"/>
                <a:ext cx="1205131" cy="205561"/>
              </a:xfrm>
              <a:custGeom>
                <a:avLst/>
                <a:gdLst/>
                <a:ahLst/>
                <a:cxnLst/>
                <a:rect l="l" t="t" r="r" b="b"/>
                <a:pathLst>
                  <a:path w="32737" h="5584" extrusionOk="0">
                    <a:moveTo>
                      <a:pt x="0" y="1"/>
                    </a:moveTo>
                    <a:cubicBezTo>
                      <a:pt x="787" y="2176"/>
                      <a:pt x="833" y="2959"/>
                      <a:pt x="133" y="5166"/>
                    </a:cubicBezTo>
                    <a:lnTo>
                      <a:pt x="0" y="5583"/>
                    </a:lnTo>
                    <a:lnTo>
                      <a:pt x="31878" y="5583"/>
                    </a:lnTo>
                    <a:cubicBezTo>
                      <a:pt x="32353" y="5583"/>
                      <a:pt x="32737" y="5189"/>
                      <a:pt x="32737" y="4702"/>
                    </a:cubicBezTo>
                    <a:lnTo>
                      <a:pt x="32737" y="881"/>
                    </a:lnTo>
                    <a:cubicBezTo>
                      <a:pt x="32737" y="395"/>
                      <a:pt x="32353" y="1"/>
                      <a:pt x="3187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28" name="Google Shape;528;p30"/>
              <p:cNvSpPr/>
              <p:nvPr/>
            </p:nvSpPr>
            <p:spPr>
              <a:xfrm>
                <a:off x="6036728" y="3173699"/>
                <a:ext cx="1246803" cy="262915"/>
              </a:xfrm>
              <a:custGeom>
                <a:avLst/>
                <a:gdLst/>
                <a:ahLst/>
                <a:cxnLst/>
                <a:rect l="l" t="t" r="r" b="b"/>
                <a:pathLst>
                  <a:path w="33869" h="7142" extrusionOk="0">
                    <a:moveTo>
                      <a:pt x="0" y="1"/>
                    </a:moveTo>
                    <a:lnTo>
                      <a:pt x="0" y="781"/>
                    </a:lnTo>
                    <a:lnTo>
                      <a:pt x="32248" y="781"/>
                    </a:lnTo>
                    <a:cubicBezTo>
                      <a:pt x="32723" y="781"/>
                      <a:pt x="33107" y="1175"/>
                      <a:pt x="33107" y="1661"/>
                    </a:cubicBezTo>
                    <a:lnTo>
                      <a:pt x="33107" y="5482"/>
                    </a:lnTo>
                    <a:cubicBezTo>
                      <a:pt x="33107" y="5968"/>
                      <a:pt x="32723" y="6363"/>
                      <a:pt x="32248" y="6363"/>
                    </a:cubicBezTo>
                    <a:lnTo>
                      <a:pt x="0" y="6363"/>
                    </a:lnTo>
                    <a:lnTo>
                      <a:pt x="0" y="7142"/>
                    </a:lnTo>
                    <a:lnTo>
                      <a:pt x="32248" y="7142"/>
                    </a:lnTo>
                    <a:cubicBezTo>
                      <a:pt x="33141" y="7142"/>
                      <a:pt x="33868" y="6398"/>
                      <a:pt x="33868" y="5482"/>
                    </a:cubicBezTo>
                    <a:lnTo>
                      <a:pt x="33868" y="1661"/>
                    </a:lnTo>
                    <a:cubicBezTo>
                      <a:pt x="33868" y="746"/>
                      <a:pt x="33141" y="1"/>
                      <a:pt x="322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 name="Google Shape;529;p30"/>
              <p:cNvSpPr/>
              <p:nvPr/>
            </p:nvSpPr>
            <p:spPr>
              <a:xfrm>
                <a:off x="7202480" y="3202413"/>
                <a:ext cx="53010" cy="205561"/>
              </a:xfrm>
              <a:custGeom>
                <a:avLst/>
                <a:gdLst/>
                <a:ahLst/>
                <a:cxnLst/>
                <a:rect l="l" t="t" r="r" b="b"/>
                <a:pathLst>
                  <a:path w="1440" h="5584" extrusionOk="0">
                    <a:moveTo>
                      <a:pt x="0" y="1"/>
                    </a:moveTo>
                    <a:cubicBezTo>
                      <a:pt x="474" y="1"/>
                      <a:pt x="859" y="395"/>
                      <a:pt x="859" y="881"/>
                    </a:cubicBezTo>
                    <a:lnTo>
                      <a:pt x="859" y="4702"/>
                    </a:lnTo>
                    <a:cubicBezTo>
                      <a:pt x="859" y="5189"/>
                      <a:pt x="474" y="5583"/>
                      <a:pt x="0" y="5583"/>
                    </a:cubicBezTo>
                    <a:lnTo>
                      <a:pt x="581" y="5583"/>
                    </a:lnTo>
                    <a:cubicBezTo>
                      <a:pt x="1056" y="5583"/>
                      <a:pt x="1440" y="5189"/>
                      <a:pt x="1440" y="4702"/>
                    </a:cubicBezTo>
                    <a:lnTo>
                      <a:pt x="1440" y="881"/>
                    </a:lnTo>
                    <a:cubicBezTo>
                      <a:pt x="1440" y="395"/>
                      <a:pt x="1056"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0" name="Google Shape;530;p30"/>
              <p:cNvSpPr/>
              <p:nvPr/>
            </p:nvSpPr>
            <p:spPr>
              <a:xfrm>
                <a:off x="6116133" y="3240625"/>
                <a:ext cx="1087625" cy="8835"/>
              </a:xfrm>
              <a:custGeom>
                <a:avLst/>
                <a:gdLst/>
                <a:ahLst/>
                <a:cxnLst/>
                <a:rect l="l" t="t" r="r" b="b"/>
                <a:pathLst>
                  <a:path w="29545" h="240" extrusionOk="0">
                    <a:moveTo>
                      <a:pt x="14876" y="0"/>
                    </a:moveTo>
                    <a:cubicBezTo>
                      <a:pt x="9830" y="0"/>
                      <a:pt x="4783" y="41"/>
                      <a:pt x="0" y="120"/>
                    </a:cubicBezTo>
                    <a:cubicBezTo>
                      <a:pt x="4782" y="199"/>
                      <a:pt x="9830" y="239"/>
                      <a:pt x="14876" y="239"/>
                    </a:cubicBezTo>
                    <a:cubicBezTo>
                      <a:pt x="19854" y="239"/>
                      <a:pt x="24830" y="200"/>
                      <a:pt x="29544" y="120"/>
                    </a:cubicBezTo>
                    <a:cubicBezTo>
                      <a:pt x="24829" y="40"/>
                      <a:pt x="19853" y="0"/>
                      <a:pt x="14876"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1" name="Google Shape;531;p30"/>
              <p:cNvSpPr/>
              <p:nvPr/>
            </p:nvSpPr>
            <p:spPr>
              <a:xfrm>
                <a:off x="6099420" y="3284506"/>
                <a:ext cx="1087552" cy="8798"/>
              </a:xfrm>
              <a:custGeom>
                <a:avLst/>
                <a:gdLst/>
                <a:ahLst/>
                <a:cxnLst/>
                <a:rect l="l" t="t" r="r" b="b"/>
                <a:pathLst>
                  <a:path w="29543" h="239" extrusionOk="0">
                    <a:moveTo>
                      <a:pt x="14841" y="0"/>
                    </a:moveTo>
                    <a:cubicBezTo>
                      <a:pt x="9807" y="0"/>
                      <a:pt x="4771" y="40"/>
                      <a:pt x="0" y="119"/>
                    </a:cubicBezTo>
                    <a:cubicBezTo>
                      <a:pt x="4781" y="198"/>
                      <a:pt x="9829" y="239"/>
                      <a:pt x="14875" y="239"/>
                    </a:cubicBezTo>
                    <a:cubicBezTo>
                      <a:pt x="19853" y="239"/>
                      <a:pt x="24828" y="199"/>
                      <a:pt x="29543" y="119"/>
                    </a:cubicBezTo>
                    <a:cubicBezTo>
                      <a:pt x="24817" y="39"/>
                      <a:pt x="19830" y="0"/>
                      <a:pt x="1484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2" name="Google Shape;532;p30"/>
              <p:cNvSpPr/>
              <p:nvPr/>
            </p:nvSpPr>
            <p:spPr>
              <a:xfrm>
                <a:off x="6193072" y="3336523"/>
                <a:ext cx="1021841" cy="8835"/>
              </a:xfrm>
              <a:custGeom>
                <a:avLst/>
                <a:gdLst/>
                <a:ahLst/>
                <a:cxnLst/>
                <a:rect l="l" t="t" r="r" b="b"/>
                <a:pathLst>
                  <a:path w="27758" h="240" extrusionOk="0">
                    <a:moveTo>
                      <a:pt x="13976" y="1"/>
                    </a:moveTo>
                    <a:cubicBezTo>
                      <a:pt x="9236" y="1"/>
                      <a:pt x="4494" y="41"/>
                      <a:pt x="0" y="120"/>
                    </a:cubicBezTo>
                    <a:cubicBezTo>
                      <a:pt x="4483" y="199"/>
                      <a:pt x="9215" y="239"/>
                      <a:pt x="13945" y="239"/>
                    </a:cubicBezTo>
                    <a:cubicBezTo>
                      <a:pt x="18633" y="239"/>
                      <a:pt x="23318" y="200"/>
                      <a:pt x="27757" y="120"/>
                    </a:cubicBezTo>
                    <a:cubicBezTo>
                      <a:pt x="23327" y="40"/>
                      <a:pt x="18653" y="1"/>
                      <a:pt x="1397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3" name="Google Shape;533;p30"/>
              <p:cNvSpPr/>
              <p:nvPr/>
            </p:nvSpPr>
            <p:spPr>
              <a:xfrm>
                <a:off x="6187476" y="3375323"/>
                <a:ext cx="1021841" cy="8798"/>
              </a:xfrm>
              <a:custGeom>
                <a:avLst/>
                <a:gdLst/>
                <a:ahLst/>
                <a:cxnLst/>
                <a:rect l="l" t="t" r="r" b="b"/>
                <a:pathLst>
                  <a:path w="27758" h="239" extrusionOk="0">
                    <a:moveTo>
                      <a:pt x="13946" y="0"/>
                    </a:moveTo>
                    <a:cubicBezTo>
                      <a:pt x="9216" y="0"/>
                      <a:pt x="4484" y="40"/>
                      <a:pt x="1" y="119"/>
                    </a:cubicBezTo>
                    <a:cubicBezTo>
                      <a:pt x="4493" y="198"/>
                      <a:pt x="9236" y="239"/>
                      <a:pt x="13976" y="239"/>
                    </a:cubicBezTo>
                    <a:cubicBezTo>
                      <a:pt x="18654" y="239"/>
                      <a:pt x="23329" y="199"/>
                      <a:pt x="27758" y="119"/>
                    </a:cubicBezTo>
                    <a:cubicBezTo>
                      <a:pt x="23318" y="39"/>
                      <a:pt x="18633" y="0"/>
                      <a:pt x="13946"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4" name="Google Shape;534;p30"/>
              <p:cNvSpPr/>
              <p:nvPr/>
            </p:nvSpPr>
            <p:spPr>
              <a:xfrm>
                <a:off x="6109286" y="3315171"/>
                <a:ext cx="1021841" cy="8798"/>
              </a:xfrm>
              <a:custGeom>
                <a:avLst/>
                <a:gdLst/>
                <a:ahLst/>
                <a:cxnLst/>
                <a:rect l="l" t="t" r="r" b="b"/>
                <a:pathLst>
                  <a:path w="27758" h="239" extrusionOk="0">
                    <a:moveTo>
                      <a:pt x="13945" y="0"/>
                    </a:moveTo>
                    <a:cubicBezTo>
                      <a:pt x="9216" y="0"/>
                      <a:pt x="4484" y="40"/>
                      <a:pt x="1" y="119"/>
                    </a:cubicBezTo>
                    <a:cubicBezTo>
                      <a:pt x="4493" y="198"/>
                      <a:pt x="9236" y="238"/>
                      <a:pt x="13977" y="238"/>
                    </a:cubicBezTo>
                    <a:cubicBezTo>
                      <a:pt x="18654" y="238"/>
                      <a:pt x="23329" y="199"/>
                      <a:pt x="27758" y="119"/>
                    </a:cubicBezTo>
                    <a:cubicBezTo>
                      <a:pt x="23318" y="39"/>
                      <a:pt x="18633" y="0"/>
                      <a:pt x="13945"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5" name="Google Shape;535;p30"/>
              <p:cNvSpPr/>
              <p:nvPr/>
            </p:nvSpPr>
            <p:spPr>
              <a:xfrm>
                <a:off x="6050349" y="3202413"/>
                <a:ext cx="1183448" cy="27793"/>
              </a:xfrm>
              <a:custGeom>
                <a:avLst/>
                <a:gdLst/>
                <a:ahLst/>
                <a:cxnLst/>
                <a:rect l="l" t="t" r="r" b="b"/>
                <a:pathLst>
                  <a:path w="32148" h="755" extrusionOk="0">
                    <a:moveTo>
                      <a:pt x="0" y="1"/>
                    </a:moveTo>
                    <a:cubicBezTo>
                      <a:pt x="60" y="164"/>
                      <a:pt x="113" y="328"/>
                      <a:pt x="163" y="492"/>
                    </a:cubicBezTo>
                    <a:lnTo>
                      <a:pt x="31534" y="492"/>
                    </a:lnTo>
                    <a:cubicBezTo>
                      <a:pt x="31774" y="492"/>
                      <a:pt x="31990" y="594"/>
                      <a:pt x="32147" y="755"/>
                    </a:cubicBezTo>
                    <a:cubicBezTo>
                      <a:pt x="32087" y="329"/>
                      <a:pt x="31730" y="1"/>
                      <a:pt x="31297"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6" name="Google Shape;536;p30"/>
              <p:cNvSpPr/>
              <p:nvPr/>
            </p:nvSpPr>
            <p:spPr>
              <a:xfrm>
                <a:off x="7202480" y="3202413"/>
                <a:ext cx="53010" cy="199929"/>
              </a:xfrm>
              <a:custGeom>
                <a:avLst/>
                <a:gdLst/>
                <a:ahLst/>
                <a:cxnLst/>
                <a:rect l="l" t="t" r="r" b="b"/>
                <a:pathLst>
                  <a:path w="1440" h="5431" extrusionOk="0">
                    <a:moveTo>
                      <a:pt x="0" y="1"/>
                    </a:moveTo>
                    <a:cubicBezTo>
                      <a:pt x="433" y="1"/>
                      <a:pt x="790" y="329"/>
                      <a:pt x="850" y="755"/>
                    </a:cubicBezTo>
                    <a:cubicBezTo>
                      <a:pt x="1003" y="915"/>
                      <a:pt x="1097" y="1132"/>
                      <a:pt x="1097" y="1373"/>
                    </a:cubicBezTo>
                    <a:lnTo>
                      <a:pt x="1097" y="5195"/>
                    </a:lnTo>
                    <a:cubicBezTo>
                      <a:pt x="1097" y="5276"/>
                      <a:pt x="1086" y="5355"/>
                      <a:pt x="1064" y="5430"/>
                    </a:cubicBezTo>
                    <a:cubicBezTo>
                      <a:pt x="1091" y="5412"/>
                      <a:pt x="1116" y="5392"/>
                      <a:pt x="1140" y="5370"/>
                    </a:cubicBezTo>
                    <a:cubicBezTo>
                      <a:pt x="1146" y="5366"/>
                      <a:pt x="1151" y="5360"/>
                      <a:pt x="1157" y="5355"/>
                    </a:cubicBezTo>
                    <a:cubicBezTo>
                      <a:pt x="1176" y="5338"/>
                      <a:pt x="1193" y="5320"/>
                      <a:pt x="1209" y="5303"/>
                    </a:cubicBezTo>
                    <a:cubicBezTo>
                      <a:pt x="1216" y="5296"/>
                      <a:pt x="1221" y="5289"/>
                      <a:pt x="1227" y="5282"/>
                    </a:cubicBezTo>
                    <a:cubicBezTo>
                      <a:pt x="1243" y="5263"/>
                      <a:pt x="1259" y="5243"/>
                      <a:pt x="1273" y="5223"/>
                    </a:cubicBezTo>
                    <a:cubicBezTo>
                      <a:pt x="1277" y="5218"/>
                      <a:pt x="1283" y="5210"/>
                      <a:pt x="1287" y="5205"/>
                    </a:cubicBezTo>
                    <a:cubicBezTo>
                      <a:pt x="1306" y="5178"/>
                      <a:pt x="1323" y="5149"/>
                      <a:pt x="1337" y="5120"/>
                    </a:cubicBezTo>
                    <a:cubicBezTo>
                      <a:pt x="1339" y="5120"/>
                      <a:pt x="1339" y="5120"/>
                      <a:pt x="1339" y="5119"/>
                    </a:cubicBezTo>
                    <a:cubicBezTo>
                      <a:pt x="1353" y="5092"/>
                      <a:pt x="1366" y="5062"/>
                      <a:pt x="1377" y="5032"/>
                    </a:cubicBezTo>
                    <a:cubicBezTo>
                      <a:pt x="1381" y="5023"/>
                      <a:pt x="1384" y="5013"/>
                      <a:pt x="1387" y="5005"/>
                    </a:cubicBezTo>
                    <a:cubicBezTo>
                      <a:pt x="1396" y="4983"/>
                      <a:pt x="1403" y="4960"/>
                      <a:pt x="1409" y="4938"/>
                    </a:cubicBezTo>
                    <a:cubicBezTo>
                      <a:pt x="1411" y="4928"/>
                      <a:pt x="1414" y="4916"/>
                      <a:pt x="1417" y="4905"/>
                    </a:cubicBezTo>
                    <a:cubicBezTo>
                      <a:pt x="1423" y="4882"/>
                      <a:pt x="1426" y="4859"/>
                      <a:pt x="1430" y="4836"/>
                    </a:cubicBezTo>
                    <a:cubicBezTo>
                      <a:pt x="1431" y="4826"/>
                      <a:pt x="1433" y="4815"/>
                      <a:pt x="1434" y="4805"/>
                    </a:cubicBezTo>
                    <a:cubicBezTo>
                      <a:pt x="1439" y="4772"/>
                      <a:pt x="1440" y="4738"/>
                      <a:pt x="1440" y="4702"/>
                    </a:cubicBezTo>
                    <a:lnTo>
                      <a:pt x="1440" y="881"/>
                    </a:lnTo>
                    <a:cubicBezTo>
                      <a:pt x="1440" y="395"/>
                      <a:pt x="1056" y="1"/>
                      <a:pt x="58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537" name="Google Shape;537;p30"/>
            <p:cNvGrpSpPr/>
            <p:nvPr/>
          </p:nvGrpSpPr>
          <p:grpSpPr>
            <a:xfrm>
              <a:off x="489272" y="3735535"/>
              <a:ext cx="2629139" cy="507739"/>
              <a:chOff x="6109433" y="2440258"/>
              <a:chExt cx="1033548" cy="199599"/>
            </a:xfrm>
          </p:grpSpPr>
          <p:sp>
            <p:nvSpPr>
              <p:cNvPr id="538" name="Google Shape;538;p30"/>
              <p:cNvSpPr/>
              <p:nvPr/>
            </p:nvSpPr>
            <p:spPr>
              <a:xfrm>
                <a:off x="6109433" y="2440258"/>
                <a:ext cx="1033548" cy="199597"/>
              </a:xfrm>
              <a:custGeom>
                <a:avLst/>
                <a:gdLst/>
                <a:ahLst/>
                <a:cxnLst/>
                <a:rect l="l" t="t" r="r" b="b"/>
                <a:pathLst>
                  <a:path w="28076" h="5422" extrusionOk="0">
                    <a:moveTo>
                      <a:pt x="18" y="1"/>
                    </a:moveTo>
                    <a:cubicBezTo>
                      <a:pt x="8" y="1"/>
                      <a:pt x="1" y="8"/>
                      <a:pt x="1" y="18"/>
                    </a:cubicBezTo>
                    <a:lnTo>
                      <a:pt x="1" y="5406"/>
                    </a:lnTo>
                    <a:cubicBezTo>
                      <a:pt x="1" y="5415"/>
                      <a:pt x="8" y="5422"/>
                      <a:pt x="18" y="5422"/>
                    </a:cubicBezTo>
                    <a:lnTo>
                      <a:pt x="28059" y="5422"/>
                    </a:lnTo>
                    <a:cubicBezTo>
                      <a:pt x="28068" y="5422"/>
                      <a:pt x="28075" y="5415"/>
                      <a:pt x="28075" y="5406"/>
                    </a:cubicBezTo>
                    <a:lnTo>
                      <a:pt x="28075" y="18"/>
                    </a:lnTo>
                    <a:cubicBezTo>
                      <a:pt x="28075" y="8"/>
                      <a:pt x="28068" y="1"/>
                      <a:pt x="2805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9" name="Google Shape;539;p30"/>
              <p:cNvSpPr/>
              <p:nvPr/>
            </p:nvSpPr>
            <p:spPr>
              <a:xfrm>
                <a:off x="6190164" y="2440258"/>
                <a:ext cx="113051" cy="199597"/>
              </a:xfrm>
              <a:custGeom>
                <a:avLst/>
                <a:gdLst/>
                <a:ahLst/>
                <a:cxnLst/>
                <a:rect l="l" t="t" r="r" b="b"/>
                <a:pathLst>
                  <a:path w="3071" h="5422" extrusionOk="0">
                    <a:moveTo>
                      <a:pt x="1" y="1"/>
                    </a:moveTo>
                    <a:lnTo>
                      <a:pt x="1" y="5422"/>
                    </a:lnTo>
                    <a:lnTo>
                      <a:pt x="3070" y="5422"/>
                    </a:lnTo>
                    <a:lnTo>
                      <a:pt x="307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0" name="Google Shape;540;p30"/>
              <p:cNvSpPr/>
              <p:nvPr/>
            </p:nvSpPr>
            <p:spPr>
              <a:xfrm>
                <a:off x="6331672" y="2440258"/>
                <a:ext cx="16455" cy="199597"/>
              </a:xfrm>
              <a:custGeom>
                <a:avLst/>
                <a:gdLst/>
                <a:ahLst/>
                <a:cxnLst/>
                <a:rect l="l" t="t" r="r" b="b"/>
                <a:pathLst>
                  <a:path w="447" h="5422" extrusionOk="0">
                    <a:moveTo>
                      <a:pt x="1" y="1"/>
                    </a:moveTo>
                    <a:lnTo>
                      <a:pt x="1" y="5422"/>
                    </a:lnTo>
                    <a:lnTo>
                      <a:pt x="446" y="5422"/>
                    </a:lnTo>
                    <a:lnTo>
                      <a:pt x="44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1" name="Google Shape;541;p30"/>
              <p:cNvSpPr/>
              <p:nvPr/>
            </p:nvSpPr>
            <p:spPr>
              <a:xfrm>
                <a:off x="6949208" y="2440258"/>
                <a:ext cx="113051" cy="199597"/>
              </a:xfrm>
              <a:custGeom>
                <a:avLst/>
                <a:gdLst/>
                <a:ahLst/>
                <a:cxnLst/>
                <a:rect l="l" t="t" r="r" b="b"/>
                <a:pathLst>
                  <a:path w="3071" h="5422" extrusionOk="0">
                    <a:moveTo>
                      <a:pt x="0" y="1"/>
                    </a:moveTo>
                    <a:lnTo>
                      <a:pt x="0" y="5422"/>
                    </a:lnTo>
                    <a:lnTo>
                      <a:pt x="3070" y="5422"/>
                    </a:lnTo>
                    <a:lnTo>
                      <a:pt x="307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2" name="Google Shape;542;p30"/>
              <p:cNvSpPr/>
              <p:nvPr/>
            </p:nvSpPr>
            <p:spPr>
              <a:xfrm>
                <a:off x="6904296" y="2440258"/>
                <a:ext cx="16455" cy="199597"/>
              </a:xfrm>
              <a:custGeom>
                <a:avLst/>
                <a:gdLst/>
                <a:ahLst/>
                <a:cxnLst/>
                <a:rect l="l" t="t" r="r" b="b"/>
                <a:pathLst>
                  <a:path w="447" h="5422" extrusionOk="0">
                    <a:moveTo>
                      <a:pt x="1" y="1"/>
                    </a:moveTo>
                    <a:lnTo>
                      <a:pt x="1" y="5422"/>
                    </a:lnTo>
                    <a:lnTo>
                      <a:pt x="446" y="5422"/>
                    </a:lnTo>
                    <a:lnTo>
                      <a:pt x="44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3" name="Google Shape;543;p30"/>
              <p:cNvSpPr/>
              <p:nvPr/>
            </p:nvSpPr>
            <p:spPr>
              <a:xfrm>
                <a:off x="6109433" y="2478764"/>
                <a:ext cx="1033548" cy="38469"/>
              </a:xfrm>
              <a:custGeom>
                <a:avLst/>
                <a:gdLst/>
                <a:ahLst/>
                <a:cxnLst/>
                <a:rect l="l" t="t" r="r" b="b"/>
                <a:pathLst>
                  <a:path w="28076" h="1045" extrusionOk="0">
                    <a:moveTo>
                      <a:pt x="1" y="0"/>
                    </a:moveTo>
                    <a:lnTo>
                      <a:pt x="1" y="1045"/>
                    </a:lnTo>
                    <a:lnTo>
                      <a:pt x="28075" y="1045"/>
                    </a:lnTo>
                    <a:lnTo>
                      <a:pt x="28075"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544" name="Google Shape;544;p30"/>
              <p:cNvSpPr/>
              <p:nvPr/>
            </p:nvSpPr>
            <p:spPr>
              <a:xfrm>
                <a:off x="6109433" y="2571091"/>
                <a:ext cx="1033548" cy="68766"/>
              </a:xfrm>
              <a:custGeom>
                <a:avLst/>
                <a:gdLst/>
                <a:ahLst/>
                <a:cxnLst/>
                <a:rect l="l" t="t" r="r" b="b"/>
                <a:pathLst>
                  <a:path w="28076" h="1868" extrusionOk="0">
                    <a:moveTo>
                      <a:pt x="1" y="1"/>
                    </a:moveTo>
                    <a:lnTo>
                      <a:pt x="1" y="1868"/>
                    </a:lnTo>
                    <a:lnTo>
                      <a:pt x="28075" y="1868"/>
                    </a:lnTo>
                    <a:lnTo>
                      <a:pt x="2807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564" name="Google Shape;564;p30"/>
            <p:cNvGrpSpPr/>
            <p:nvPr/>
          </p:nvGrpSpPr>
          <p:grpSpPr>
            <a:xfrm flipH="1">
              <a:off x="76206" y="434877"/>
              <a:ext cx="2391433" cy="3300660"/>
              <a:chOff x="1385793" y="2639627"/>
              <a:chExt cx="1146310" cy="1582140"/>
            </a:xfrm>
          </p:grpSpPr>
          <p:sp>
            <p:nvSpPr>
              <p:cNvPr id="565" name="Google Shape;565;p30"/>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6" name="Google Shape;566;p30"/>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7" name="Google Shape;567;p30"/>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8" name="Google Shape;568;p30"/>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nvGrpSpPr>
              <p:cNvPr id="569" name="Google Shape;569;p30"/>
              <p:cNvGrpSpPr/>
              <p:nvPr/>
            </p:nvGrpSpPr>
            <p:grpSpPr>
              <a:xfrm>
                <a:off x="1385793" y="2639627"/>
                <a:ext cx="1146310" cy="1099928"/>
                <a:chOff x="1385793" y="658427"/>
                <a:chExt cx="1146310" cy="1099928"/>
              </a:xfrm>
            </p:grpSpPr>
            <p:sp>
              <p:nvSpPr>
                <p:cNvPr id="570" name="Google Shape;570;p30"/>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1" name="Google Shape;571;p30"/>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2" name="Google Shape;572;p30"/>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3" name="Google Shape;573;p30"/>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4" name="Google Shape;574;p30"/>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5" name="Google Shape;575;p30"/>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6" name="Google Shape;576;p30"/>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7" name="Google Shape;577;p30"/>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8" name="Google Shape;578;p30"/>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9" name="Google Shape;579;p30"/>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80" name="Google Shape;580;p30"/>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1" name="Google Shape;581;p30"/>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2" name="Google Shape;582;p30"/>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3" name="Google Shape;583;p30"/>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4" name="Google Shape;584;p30"/>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5" name="Google Shape;585;p30"/>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6" name="Google Shape;586;p30"/>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7" name="Google Shape;587;p30"/>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8" name="Google Shape;588;p30"/>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9" name="Google Shape;589;p30"/>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0" name="Google Shape;590;p30"/>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1" name="Google Shape;591;p30"/>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2" name="Google Shape;592;p30"/>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3" name="Google Shape;593;p30"/>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4" name="Google Shape;594;p30"/>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5" name="Google Shape;595;p30"/>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6" name="Google Shape;596;p30"/>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7" name="Google Shape;597;p30"/>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8" name="Google Shape;598;p30"/>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9" name="Google Shape;599;p30"/>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00" name="Google Shape;600;p30"/>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1" name="Google Shape;601;p30"/>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2" name="Google Shape;602;p30"/>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3" name="Google Shape;603;p30"/>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4" name="Google Shape;604;p30"/>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grpSp>
        <p:nvGrpSpPr>
          <p:cNvPr id="3" name="Group 2"/>
          <p:cNvGrpSpPr/>
          <p:nvPr/>
        </p:nvGrpSpPr>
        <p:grpSpPr>
          <a:xfrm>
            <a:off x="5827923" y="2048325"/>
            <a:ext cx="3310368" cy="2994098"/>
            <a:chOff x="5652511" y="1889672"/>
            <a:chExt cx="3485780" cy="3152751"/>
          </a:xfrm>
        </p:grpSpPr>
        <p:grpSp>
          <p:nvGrpSpPr>
            <p:cNvPr id="545" name="Google Shape;545;p30"/>
            <p:cNvGrpSpPr/>
            <p:nvPr/>
          </p:nvGrpSpPr>
          <p:grpSpPr>
            <a:xfrm>
              <a:off x="5652511" y="4454524"/>
              <a:ext cx="2273948" cy="587899"/>
              <a:chOff x="6376584" y="2589889"/>
              <a:chExt cx="893918" cy="231111"/>
            </a:xfrm>
          </p:grpSpPr>
          <p:sp>
            <p:nvSpPr>
              <p:cNvPr id="546" name="Google Shape;546;p30"/>
              <p:cNvSpPr/>
              <p:nvPr/>
            </p:nvSpPr>
            <p:spPr>
              <a:xfrm>
                <a:off x="6376584" y="2589889"/>
                <a:ext cx="893918" cy="231109"/>
              </a:xfrm>
              <a:custGeom>
                <a:avLst/>
                <a:gdLst/>
                <a:ahLst/>
                <a:cxnLst/>
                <a:rect l="l" t="t" r="r" b="b"/>
                <a:pathLst>
                  <a:path w="24283" h="6278" extrusionOk="0">
                    <a:moveTo>
                      <a:pt x="36" y="0"/>
                    </a:moveTo>
                    <a:cubicBezTo>
                      <a:pt x="16" y="0"/>
                      <a:pt x="1" y="16"/>
                      <a:pt x="1" y="36"/>
                    </a:cubicBezTo>
                    <a:lnTo>
                      <a:pt x="1" y="6241"/>
                    </a:lnTo>
                    <a:cubicBezTo>
                      <a:pt x="1" y="6261"/>
                      <a:pt x="16" y="6277"/>
                      <a:pt x="36" y="6277"/>
                    </a:cubicBezTo>
                    <a:lnTo>
                      <a:pt x="24246" y="6277"/>
                    </a:lnTo>
                    <a:cubicBezTo>
                      <a:pt x="24266" y="6277"/>
                      <a:pt x="24282" y="6261"/>
                      <a:pt x="24282" y="6241"/>
                    </a:cubicBezTo>
                    <a:lnTo>
                      <a:pt x="24282" y="36"/>
                    </a:lnTo>
                    <a:cubicBezTo>
                      <a:pt x="24282" y="16"/>
                      <a:pt x="24266" y="0"/>
                      <a:pt x="2424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47" name="Google Shape;547;p30"/>
              <p:cNvSpPr/>
              <p:nvPr/>
            </p:nvSpPr>
            <p:spPr>
              <a:xfrm>
                <a:off x="7217978" y="2589889"/>
                <a:ext cx="17560" cy="231109"/>
              </a:xfrm>
              <a:custGeom>
                <a:avLst/>
                <a:gdLst/>
                <a:ahLst/>
                <a:cxnLst/>
                <a:rect l="l" t="t" r="r" b="b"/>
                <a:pathLst>
                  <a:path w="477" h="6278" extrusionOk="0">
                    <a:moveTo>
                      <a:pt x="0" y="0"/>
                    </a:moveTo>
                    <a:lnTo>
                      <a:pt x="0" y="6277"/>
                    </a:lnTo>
                    <a:lnTo>
                      <a:pt x="476" y="6277"/>
                    </a:lnTo>
                    <a:lnTo>
                      <a:pt x="476"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48" name="Google Shape;548;p30"/>
              <p:cNvSpPr/>
              <p:nvPr/>
            </p:nvSpPr>
            <p:spPr>
              <a:xfrm>
                <a:off x="7114056" y="2589889"/>
                <a:ext cx="86068" cy="231109"/>
              </a:xfrm>
              <a:custGeom>
                <a:avLst/>
                <a:gdLst/>
                <a:ahLst/>
                <a:cxnLst/>
                <a:rect l="l" t="t" r="r" b="b"/>
                <a:pathLst>
                  <a:path w="2338" h="6278" extrusionOk="0">
                    <a:moveTo>
                      <a:pt x="1" y="0"/>
                    </a:moveTo>
                    <a:lnTo>
                      <a:pt x="1" y="6277"/>
                    </a:lnTo>
                    <a:lnTo>
                      <a:pt x="2338" y="6277"/>
                    </a:lnTo>
                    <a:lnTo>
                      <a:pt x="2338"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49" name="Google Shape;549;p30"/>
              <p:cNvSpPr/>
              <p:nvPr/>
            </p:nvSpPr>
            <p:spPr>
              <a:xfrm>
                <a:off x="7223721" y="2589889"/>
                <a:ext cx="17523" cy="231109"/>
              </a:xfrm>
              <a:custGeom>
                <a:avLst/>
                <a:gdLst/>
                <a:ahLst/>
                <a:cxnLst/>
                <a:rect l="l" t="t" r="r" b="b"/>
                <a:pathLst>
                  <a:path w="476" h="6278" extrusionOk="0">
                    <a:moveTo>
                      <a:pt x="0" y="0"/>
                    </a:moveTo>
                    <a:lnTo>
                      <a:pt x="0"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0" name="Google Shape;550;p30"/>
              <p:cNvSpPr/>
              <p:nvPr/>
            </p:nvSpPr>
            <p:spPr>
              <a:xfrm>
                <a:off x="7068408" y="2589889"/>
                <a:ext cx="17560" cy="231109"/>
              </a:xfrm>
              <a:custGeom>
                <a:avLst/>
                <a:gdLst/>
                <a:ahLst/>
                <a:cxnLst/>
                <a:rect l="l" t="t" r="r" b="b"/>
                <a:pathLst>
                  <a:path w="477" h="6278" extrusionOk="0">
                    <a:moveTo>
                      <a:pt x="1" y="0"/>
                    </a:moveTo>
                    <a:lnTo>
                      <a:pt x="1" y="6277"/>
                    </a:lnTo>
                    <a:lnTo>
                      <a:pt x="477" y="6277"/>
                    </a:lnTo>
                    <a:lnTo>
                      <a:pt x="47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1" name="Google Shape;551;p30"/>
              <p:cNvSpPr/>
              <p:nvPr/>
            </p:nvSpPr>
            <p:spPr>
              <a:xfrm>
                <a:off x="7074150" y="2589889"/>
                <a:ext cx="17560" cy="231109"/>
              </a:xfrm>
              <a:custGeom>
                <a:avLst/>
                <a:gdLst/>
                <a:ahLst/>
                <a:cxnLst/>
                <a:rect l="l" t="t" r="r" b="b"/>
                <a:pathLst>
                  <a:path w="477" h="6278" extrusionOk="0">
                    <a:moveTo>
                      <a:pt x="1" y="0"/>
                    </a:moveTo>
                    <a:lnTo>
                      <a:pt x="1"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2" name="Google Shape;552;p30"/>
              <p:cNvSpPr/>
              <p:nvPr/>
            </p:nvSpPr>
            <p:spPr>
              <a:xfrm>
                <a:off x="7119798" y="2589889"/>
                <a:ext cx="86068" cy="231109"/>
              </a:xfrm>
              <a:custGeom>
                <a:avLst/>
                <a:gdLst/>
                <a:ahLst/>
                <a:cxnLst/>
                <a:rect l="l" t="t" r="r" b="b"/>
                <a:pathLst>
                  <a:path w="2338" h="6278" extrusionOk="0">
                    <a:moveTo>
                      <a:pt x="0" y="0"/>
                    </a:moveTo>
                    <a:lnTo>
                      <a:pt x="0" y="6277"/>
                    </a:lnTo>
                    <a:lnTo>
                      <a:pt x="2338" y="6277"/>
                    </a:lnTo>
                    <a:lnTo>
                      <a:pt x="233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3" name="Google Shape;553;p30"/>
              <p:cNvSpPr/>
              <p:nvPr/>
            </p:nvSpPr>
            <p:spPr>
              <a:xfrm>
                <a:off x="6555384" y="2589889"/>
                <a:ext cx="17560" cy="231109"/>
              </a:xfrm>
              <a:custGeom>
                <a:avLst/>
                <a:gdLst/>
                <a:ahLst/>
                <a:cxnLst/>
                <a:rect l="l" t="t" r="r" b="b"/>
                <a:pathLst>
                  <a:path w="477" h="6278" extrusionOk="0">
                    <a:moveTo>
                      <a:pt x="0" y="0"/>
                    </a:moveTo>
                    <a:lnTo>
                      <a:pt x="0" y="6277"/>
                    </a:lnTo>
                    <a:lnTo>
                      <a:pt x="476" y="6277"/>
                    </a:lnTo>
                    <a:lnTo>
                      <a:pt x="476"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4" name="Google Shape;554;p30"/>
              <p:cNvSpPr/>
              <p:nvPr/>
            </p:nvSpPr>
            <p:spPr>
              <a:xfrm>
                <a:off x="6451461" y="2589889"/>
                <a:ext cx="86068" cy="231109"/>
              </a:xfrm>
              <a:custGeom>
                <a:avLst/>
                <a:gdLst/>
                <a:ahLst/>
                <a:cxnLst/>
                <a:rect l="l" t="t" r="r" b="b"/>
                <a:pathLst>
                  <a:path w="2338" h="6278" extrusionOk="0">
                    <a:moveTo>
                      <a:pt x="1" y="0"/>
                    </a:moveTo>
                    <a:lnTo>
                      <a:pt x="1" y="6277"/>
                    </a:lnTo>
                    <a:lnTo>
                      <a:pt x="2338" y="6277"/>
                    </a:lnTo>
                    <a:lnTo>
                      <a:pt x="2338"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5" name="Google Shape;555;p30"/>
              <p:cNvSpPr/>
              <p:nvPr/>
            </p:nvSpPr>
            <p:spPr>
              <a:xfrm>
                <a:off x="6561127" y="2589889"/>
                <a:ext cx="17523" cy="231109"/>
              </a:xfrm>
              <a:custGeom>
                <a:avLst/>
                <a:gdLst/>
                <a:ahLst/>
                <a:cxnLst/>
                <a:rect l="l" t="t" r="r" b="b"/>
                <a:pathLst>
                  <a:path w="476" h="6278" extrusionOk="0">
                    <a:moveTo>
                      <a:pt x="0" y="0"/>
                    </a:moveTo>
                    <a:lnTo>
                      <a:pt x="0"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6" name="Google Shape;556;p30"/>
              <p:cNvSpPr/>
              <p:nvPr/>
            </p:nvSpPr>
            <p:spPr>
              <a:xfrm>
                <a:off x="6405813" y="2589889"/>
                <a:ext cx="17560" cy="231109"/>
              </a:xfrm>
              <a:custGeom>
                <a:avLst/>
                <a:gdLst/>
                <a:ahLst/>
                <a:cxnLst/>
                <a:rect l="l" t="t" r="r" b="b"/>
                <a:pathLst>
                  <a:path w="477" h="6278" extrusionOk="0">
                    <a:moveTo>
                      <a:pt x="1" y="0"/>
                    </a:moveTo>
                    <a:lnTo>
                      <a:pt x="1" y="6277"/>
                    </a:lnTo>
                    <a:lnTo>
                      <a:pt x="477" y="6277"/>
                    </a:lnTo>
                    <a:lnTo>
                      <a:pt x="47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7" name="Google Shape;557;p30"/>
              <p:cNvSpPr/>
              <p:nvPr/>
            </p:nvSpPr>
            <p:spPr>
              <a:xfrm>
                <a:off x="6411556" y="2589889"/>
                <a:ext cx="17560" cy="231109"/>
              </a:xfrm>
              <a:custGeom>
                <a:avLst/>
                <a:gdLst/>
                <a:ahLst/>
                <a:cxnLst/>
                <a:rect l="l" t="t" r="r" b="b"/>
                <a:pathLst>
                  <a:path w="477" h="6278" extrusionOk="0">
                    <a:moveTo>
                      <a:pt x="1" y="0"/>
                    </a:moveTo>
                    <a:lnTo>
                      <a:pt x="1"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8" name="Google Shape;558;p30"/>
              <p:cNvSpPr/>
              <p:nvPr/>
            </p:nvSpPr>
            <p:spPr>
              <a:xfrm>
                <a:off x="6457204" y="2589889"/>
                <a:ext cx="86068" cy="231109"/>
              </a:xfrm>
              <a:custGeom>
                <a:avLst/>
                <a:gdLst/>
                <a:ahLst/>
                <a:cxnLst/>
                <a:rect l="l" t="t" r="r" b="b"/>
                <a:pathLst>
                  <a:path w="2338" h="6278" extrusionOk="0">
                    <a:moveTo>
                      <a:pt x="0" y="0"/>
                    </a:moveTo>
                    <a:lnTo>
                      <a:pt x="0" y="6277"/>
                    </a:lnTo>
                    <a:lnTo>
                      <a:pt x="2337" y="6277"/>
                    </a:lnTo>
                    <a:lnTo>
                      <a:pt x="233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9" name="Google Shape;559;p30"/>
              <p:cNvSpPr/>
              <p:nvPr/>
            </p:nvSpPr>
            <p:spPr>
              <a:xfrm>
                <a:off x="6376584" y="2616026"/>
                <a:ext cx="893918" cy="25069"/>
              </a:xfrm>
              <a:custGeom>
                <a:avLst/>
                <a:gdLst/>
                <a:ahLst/>
                <a:cxnLst/>
                <a:rect l="l" t="t" r="r" b="b"/>
                <a:pathLst>
                  <a:path w="24283" h="681" extrusionOk="0">
                    <a:moveTo>
                      <a:pt x="1" y="0"/>
                    </a:moveTo>
                    <a:lnTo>
                      <a:pt x="1" y="680"/>
                    </a:lnTo>
                    <a:lnTo>
                      <a:pt x="24282" y="680"/>
                    </a:lnTo>
                    <a:lnTo>
                      <a:pt x="24282"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560" name="Google Shape;560;p30"/>
              <p:cNvSpPr/>
              <p:nvPr/>
            </p:nvSpPr>
            <p:spPr>
              <a:xfrm>
                <a:off x="6902713" y="2643636"/>
                <a:ext cx="156416" cy="123616"/>
              </a:xfrm>
              <a:custGeom>
                <a:avLst/>
                <a:gdLst/>
                <a:ahLst/>
                <a:cxnLst/>
                <a:rect l="l" t="t" r="r" b="b"/>
                <a:pathLst>
                  <a:path w="4249"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1" name="Google Shape;561;p30"/>
              <p:cNvSpPr/>
              <p:nvPr/>
            </p:nvSpPr>
            <p:spPr>
              <a:xfrm>
                <a:off x="6587926" y="2643636"/>
                <a:ext cx="156453" cy="123616"/>
              </a:xfrm>
              <a:custGeom>
                <a:avLst/>
                <a:gdLst/>
                <a:ahLst/>
                <a:cxnLst/>
                <a:rect l="l" t="t" r="r" b="b"/>
                <a:pathLst>
                  <a:path w="4250"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2" name="Google Shape;562;p30"/>
              <p:cNvSpPr/>
              <p:nvPr/>
            </p:nvSpPr>
            <p:spPr>
              <a:xfrm>
                <a:off x="6746258" y="2643636"/>
                <a:ext cx="156453" cy="123616"/>
              </a:xfrm>
              <a:custGeom>
                <a:avLst/>
                <a:gdLst/>
                <a:ahLst/>
                <a:cxnLst/>
                <a:rect l="l" t="t" r="r" b="b"/>
                <a:pathLst>
                  <a:path w="4250"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3" name="Google Shape;563;p30"/>
              <p:cNvSpPr/>
              <p:nvPr/>
            </p:nvSpPr>
            <p:spPr>
              <a:xfrm>
                <a:off x="6376584" y="2740122"/>
                <a:ext cx="893918" cy="80877"/>
              </a:xfrm>
              <a:custGeom>
                <a:avLst/>
                <a:gdLst/>
                <a:ahLst/>
                <a:cxnLst/>
                <a:rect l="l" t="t" r="r" b="b"/>
                <a:pathLst>
                  <a:path w="24283" h="2197" extrusionOk="0">
                    <a:moveTo>
                      <a:pt x="1" y="1"/>
                    </a:moveTo>
                    <a:lnTo>
                      <a:pt x="1" y="1906"/>
                    </a:lnTo>
                    <a:cubicBezTo>
                      <a:pt x="1" y="2066"/>
                      <a:pt x="148" y="2196"/>
                      <a:pt x="331" y="2196"/>
                    </a:cubicBezTo>
                    <a:lnTo>
                      <a:pt x="23952" y="2196"/>
                    </a:lnTo>
                    <a:cubicBezTo>
                      <a:pt x="24135" y="2196"/>
                      <a:pt x="24282" y="2066"/>
                      <a:pt x="24282" y="1906"/>
                    </a:cubicBezTo>
                    <a:lnTo>
                      <a:pt x="24282"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05" name="Google Shape;605;p30"/>
            <p:cNvGrpSpPr/>
            <p:nvPr/>
          </p:nvGrpSpPr>
          <p:grpSpPr>
            <a:xfrm>
              <a:off x="7926443" y="2428649"/>
              <a:ext cx="632817" cy="2613774"/>
              <a:chOff x="7289800" y="2721479"/>
              <a:chExt cx="250730" cy="1035609"/>
            </a:xfrm>
          </p:grpSpPr>
          <p:sp>
            <p:nvSpPr>
              <p:cNvPr id="606" name="Google Shape;606;p30"/>
              <p:cNvSpPr/>
              <p:nvPr/>
            </p:nvSpPr>
            <p:spPr>
              <a:xfrm>
                <a:off x="7290536" y="2721479"/>
                <a:ext cx="249257" cy="1035609"/>
              </a:xfrm>
              <a:custGeom>
                <a:avLst/>
                <a:gdLst/>
                <a:ahLst/>
                <a:cxnLst/>
                <a:rect l="l" t="t" r="r" b="b"/>
                <a:pathLst>
                  <a:path w="6771" h="28132" extrusionOk="0">
                    <a:moveTo>
                      <a:pt x="38" y="0"/>
                    </a:moveTo>
                    <a:cubicBezTo>
                      <a:pt x="17" y="0"/>
                      <a:pt x="1" y="17"/>
                      <a:pt x="1" y="37"/>
                    </a:cubicBezTo>
                    <a:lnTo>
                      <a:pt x="1" y="28096"/>
                    </a:lnTo>
                    <a:cubicBezTo>
                      <a:pt x="1" y="28116"/>
                      <a:pt x="17" y="28131"/>
                      <a:pt x="38" y="28131"/>
                    </a:cubicBezTo>
                    <a:lnTo>
                      <a:pt x="6733" y="28131"/>
                    </a:lnTo>
                    <a:cubicBezTo>
                      <a:pt x="6755" y="28131"/>
                      <a:pt x="6770" y="28116"/>
                      <a:pt x="6770" y="28096"/>
                    </a:cubicBezTo>
                    <a:lnTo>
                      <a:pt x="6770" y="37"/>
                    </a:lnTo>
                    <a:cubicBezTo>
                      <a:pt x="6770" y="17"/>
                      <a:pt x="6755" y="0"/>
                      <a:pt x="67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7" name="Google Shape;607;p30"/>
              <p:cNvSpPr/>
              <p:nvPr/>
            </p:nvSpPr>
            <p:spPr>
              <a:xfrm>
                <a:off x="7289800" y="2759948"/>
                <a:ext cx="250730" cy="31512"/>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8" name="Google Shape;608;p30"/>
              <p:cNvSpPr/>
              <p:nvPr/>
            </p:nvSpPr>
            <p:spPr>
              <a:xfrm>
                <a:off x="7289800" y="2808725"/>
                <a:ext cx="250730" cy="31401"/>
              </a:xfrm>
              <a:custGeom>
                <a:avLst/>
                <a:gdLst/>
                <a:ahLst/>
                <a:cxnLst/>
                <a:rect l="l" t="t" r="r" b="b"/>
                <a:pathLst>
                  <a:path w="6811" h="853" extrusionOk="0">
                    <a:moveTo>
                      <a:pt x="1" y="0"/>
                    </a:moveTo>
                    <a:lnTo>
                      <a:pt x="1" y="853"/>
                    </a:lnTo>
                    <a:lnTo>
                      <a:pt x="6810" y="853"/>
                    </a:lnTo>
                    <a:lnTo>
                      <a:pt x="681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9" name="Google Shape;609;p30"/>
              <p:cNvSpPr/>
              <p:nvPr/>
            </p:nvSpPr>
            <p:spPr>
              <a:xfrm>
                <a:off x="7289800" y="2857392"/>
                <a:ext cx="250730" cy="31512"/>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0" name="Google Shape;610;p30"/>
              <p:cNvSpPr/>
              <p:nvPr/>
            </p:nvSpPr>
            <p:spPr>
              <a:xfrm>
                <a:off x="7289800" y="3585772"/>
                <a:ext cx="250730" cy="31511"/>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1" name="Google Shape;611;p30"/>
              <p:cNvSpPr/>
              <p:nvPr/>
            </p:nvSpPr>
            <p:spPr>
              <a:xfrm>
                <a:off x="7289800" y="3634549"/>
                <a:ext cx="250730" cy="31401"/>
              </a:xfrm>
              <a:custGeom>
                <a:avLst/>
                <a:gdLst/>
                <a:ahLst/>
                <a:cxnLst/>
                <a:rect l="l" t="t" r="r" b="b"/>
                <a:pathLst>
                  <a:path w="6811" h="853" extrusionOk="0">
                    <a:moveTo>
                      <a:pt x="1" y="0"/>
                    </a:moveTo>
                    <a:lnTo>
                      <a:pt x="1" y="853"/>
                    </a:lnTo>
                    <a:lnTo>
                      <a:pt x="6810" y="853"/>
                    </a:lnTo>
                    <a:lnTo>
                      <a:pt x="681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2" name="Google Shape;612;p30"/>
              <p:cNvSpPr/>
              <p:nvPr/>
            </p:nvSpPr>
            <p:spPr>
              <a:xfrm>
                <a:off x="7289800" y="3683216"/>
                <a:ext cx="250730" cy="31511"/>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3" name="Google Shape;613;p30"/>
              <p:cNvSpPr/>
              <p:nvPr/>
            </p:nvSpPr>
            <p:spPr>
              <a:xfrm>
                <a:off x="7319508" y="2937533"/>
                <a:ext cx="191315" cy="258571"/>
              </a:xfrm>
              <a:custGeom>
                <a:avLst/>
                <a:gdLst/>
                <a:ahLst/>
                <a:cxnLst/>
                <a:rect l="l" t="t" r="r" b="b"/>
                <a:pathLst>
                  <a:path w="5197" h="7024" extrusionOk="0">
                    <a:moveTo>
                      <a:pt x="17" y="1"/>
                    </a:moveTo>
                    <a:cubicBezTo>
                      <a:pt x="8" y="1"/>
                      <a:pt x="1" y="8"/>
                      <a:pt x="1" y="17"/>
                    </a:cubicBezTo>
                    <a:lnTo>
                      <a:pt x="1" y="7008"/>
                    </a:lnTo>
                    <a:cubicBezTo>
                      <a:pt x="1" y="7016"/>
                      <a:pt x="8" y="7023"/>
                      <a:pt x="17" y="7023"/>
                    </a:cubicBezTo>
                    <a:lnTo>
                      <a:pt x="5181" y="7023"/>
                    </a:lnTo>
                    <a:cubicBezTo>
                      <a:pt x="5189" y="7023"/>
                      <a:pt x="5196" y="7016"/>
                      <a:pt x="5196" y="7008"/>
                    </a:cubicBezTo>
                    <a:lnTo>
                      <a:pt x="5196" y="17"/>
                    </a:lnTo>
                    <a:cubicBezTo>
                      <a:pt x="5196" y="8"/>
                      <a:pt x="5189" y="1"/>
                      <a:pt x="51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4" name="Google Shape;614;p30"/>
              <p:cNvSpPr/>
              <p:nvPr/>
            </p:nvSpPr>
            <p:spPr>
              <a:xfrm>
                <a:off x="7324883" y="2721479"/>
                <a:ext cx="36702" cy="1035609"/>
              </a:xfrm>
              <a:custGeom>
                <a:avLst/>
                <a:gdLst/>
                <a:ahLst/>
                <a:cxnLst/>
                <a:rect l="l" t="t" r="r" b="b"/>
                <a:pathLst>
                  <a:path w="997" h="28132" extrusionOk="0">
                    <a:moveTo>
                      <a:pt x="1" y="0"/>
                    </a:moveTo>
                    <a:lnTo>
                      <a:pt x="1" y="28131"/>
                    </a:lnTo>
                    <a:lnTo>
                      <a:pt x="996" y="28131"/>
                    </a:lnTo>
                    <a:lnTo>
                      <a:pt x="996"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15" name="Google Shape;615;p30"/>
              <p:cNvSpPr/>
              <p:nvPr/>
            </p:nvSpPr>
            <p:spPr>
              <a:xfrm>
                <a:off x="7415185" y="2721479"/>
                <a:ext cx="124610" cy="1035609"/>
              </a:xfrm>
              <a:custGeom>
                <a:avLst/>
                <a:gdLst/>
                <a:ahLst/>
                <a:cxnLst/>
                <a:rect l="l" t="t" r="r" b="b"/>
                <a:pathLst>
                  <a:path w="3385" h="28132" extrusionOk="0">
                    <a:moveTo>
                      <a:pt x="0" y="0"/>
                    </a:moveTo>
                    <a:lnTo>
                      <a:pt x="0" y="28131"/>
                    </a:lnTo>
                    <a:lnTo>
                      <a:pt x="3384" y="28131"/>
                    </a:lnTo>
                    <a:lnTo>
                      <a:pt x="3384" y="37"/>
                    </a:lnTo>
                    <a:cubicBezTo>
                      <a:pt x="3384" y="17"/>
                      <a:pt x="3369" y="0"/>
                      <a:pt x="334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16" name="Google Shape;616;p30"/>
            <p:cNvGrpSpPr/>
            <p:nvPr/>
          </p:nvGrpSpPr>
          <p:grpSpPr>
            <a:xfrm>
              <a:off x="8563726" y="1889672"/>
              <a:ext cx="574565" cy="3152751"/>
              <a:chOff x="7542299" y="2507927"/>
              <a:chExt cx="227650" cy="1249159"/>
            </a:xfrm>
          </p:grpSpPr>
          <p:sp>
            <p:nvSpPr>
              <p:cNvPr id="617" name="Google Shape;617;p30"/>
              <p:cNvSpPr/>
              <p:nvPr/>
            </p:nvSpPr>
            <p:spPr>
              <a:xfrm>
                <a:off x="7542299" y="2507927"/>
                <a:ext cx="227649" cy="1249159"/>
              </a:xfrm>
              <a:custGeom>
                <a:avLst/>
                <a:gdLst/>
                <a:ahLst/>
                <a:cxnLst/>
                <a:rect l="l" t="t" r="r" b="b"/>
                <a:pathLst>
                  <a:path w="6184" h="33933" extrusionOk="0">
                    <a:moveTo>
                      <a:pt x="36" y="0"/>
                    </a:moveTo>
                    <a:cubicBezTo>
                      <a:pt x="16" y="0"/>
                      <a:pt x="0" y="16"/>
                      <a:pt x="0" y="36"/>
                    </a:cubicBezTo>
                    <a:lnTo>
                      <a:pt x="0" y="33897"/>
                    </a:lnTo>
                    <a:cubicBezTo>
                      <a:pt x="0" y="33917"/>
                      <a:pt x="16" y="33932"/>
                      <a:pt x="36" y="33932"/>
                    </a:cubicBezTo>
                    <a:lnTo>
                      <a:pt x="6148" y="33932"/>
                    </a:lnTo>
                    <a:cubicBezTo>
                      <a:pt x="6168" y="33932"/>
                      <a:pt x="6184" y="33917"/>
                      <a:pt x="6184" y="33897"/>
                    </a:cubicBezTo>
                    <a:lnTo>
                      <a:pt x="6184" y="36"/>
                    </a:lnTo>
                    <a:cubicBezTo>
                      <a:pt x="6184" y="16"/>
                      <a:pt x="6168" y="0"/>
                      <a:pt x="614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8" name="Google Shape;618;p30"/>
              <p:cNvSpPr/>
              <p:nvPr/>
            </p:nvSpPr>
            <p:spPr>
              <a:xfrm>
                <a:off x="7542299" y="2630587"/>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19" name="Google Shape;619;p30"/>
              <p:cNvSpPr/>
              <p:nvPr/>
            </p:nvSpPr>
            <p:spPr>
              <a:xfrm>
                <a:off x="7542299" y="2598744"/>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0" name="Google Shape;620;p30"/>
              <p:cNvSpPr/>
              <p:nvPr/>
            </p:nvSpPr>
            <p:spPr>
              <a:xfrm>
                <a:off x="7542299" y="2612880"/>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1" name="Google Shape;621;p30"/>
              <p:cNvSpPr/>
              <p:nvPr/>
            </p:nvSpPr>
            <p:spPr>
              <a:xfrm>
                <a:off x="7542299" y="2860558"/>
                <a:ext cx="227649" cy="98989"/>
              </a:xfrm>
              <a:custGeom>
                <a:avLst/>
                <a:gdLst/>
                <a:ahLst/>
                <a:cxnLst/>
                <a:rect l="l" t="t" r="r" b="b"/>
                <a:pathLst>
                  <a:path w="6184" h="2689" extrusionOk="0">
                    <a:moveTo>
                      <a:pt x="0" y="1"/>
                    </a:moveTo>
                    <a:lnTo>
                      <a:pt x="0" y="2689"/>
                    </a:lnTo>
                    <a:lnTo>
                      <a:pt x="6184" y="2689"/>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2" name="Google Shape;622;p30"/>
              <p:cNvSpPr/>
              <p:nvPr/>
            </p:nvSpPr>
            <p:spPr>
              <a:xfrm>
                <a:off x="7542299" y="2828751"/>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3" name="Google Shape;623;p30"/>
              <p:cNvSpPr/>
              <p:nvPr/>
            </p:nvSpPr>
            <p:spPr>
              <a:xfrm>
                <a:off x="7542299" y="2842887"/>
                <a:ext cx="227649" cy="15866"/>
              </a:xfrm>
              <a:custGeom>
                <a:avLst/>
                <a:gdLst/>
                <a:ahLst/>
                <a:cxnLst/>
                <a:rect l="l" t="t" r="r" b="b"/>
                <a:pathLst>
                  <a:path w="6184" h="431" extrusionOk="0">
                    <a:moveTo>
                      <a:pt x="0" y="1"/>
                    </a:moveTo>
                    <a:lnTo>
                      <a:pt x="0" y="431"/>
                    </a:lnTo>
                    <a:lnTo>
                      <a:pt x="6184" y="431"/>
                    </a:lnTo>
                    <a:lnTo>
                      <a:pt x="6184"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4" name="Google Shape;624;p30"/>
              <p:cNvSpPr/>
              <p:nvPr/>
            </p:nvSpPr>
            <p:spPr>
              <a:xfrm>
                <a:off x="7542299" y="3090565"/>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5" name="Google Shape;625;p30"/>
              <p:cNvSpPr/>
              <p:nvPr/>
            </p:nvSpPr>
            <p:spPr>
              <a:xfrm>
                <a:off x="7542299" y="3058722"/>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6" name="Google Shape;626;p30"/>
              <p:cNvSpPr/>
              <p:nvPr/>
            </p:nvSpPr>
            <p:spPr>
              <a:xfrm>
                <a:off x="7542299" y="3072858"/>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7" name="Google Shape;627;p30"/>
              <p:cNvSpPr/>
              <p:nvPr/>
            </p:nvSpPr>
            <p:spPr>
              <a:xfrm>
                <a:off x="7542299" y="3320535"/>
                <a:ext cx="227649" cy="98989"/>
              </a:xfrm>
              <a:custGeom>
                <a:avLst/>
                <a:gdLst/>
                <a:ahLst/>
                <a:cxnLst/>
                <a:rect l="l" t="t" r="r" b="b"/>
                <a:pathLst>
                  <a:path w="6184" h="2689" extrusionOk="0">
                    <a:moveTo>
                      <a:pt x="0" y="1"/>
                    </a:moveTo>
                    <a:lnTo>
                      <a:pt x="0" y="2689"/>
                    </a:lnTo>
                    <a:lnTo>
                      <a:pt x="6184" y="2689"/>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8" name="Google Shape;628;p30"/>
              <p:cNvSpPr/>
              <p:nvPr/>
            </p:nvSpPr>
            <p:spPr>
              <a:xfrm>
                <a:off x="7542299" y="3288729"/>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9" name="Google Shape;629;p30"/>
              <p:cNvSpPr/>
              <p:nvPr/>
            </p:nvSpPr>
            <p:spPr>
              <a:xfrm>
                <a:off x="7542299" y="3302865"/>
                <a:ext cx="227649" cy="15866"/>
              </a:xfrm>
              <a:custGeom>
                <a:avLst/>
                <a:gdLst/>
                <a:ahLst/>
                <a:cxnLst/>
                <a:rect l="l" t="t" r="r" b="b"/>
                <a:pathLst>
                  <a:path w="6184" h="431" extrusionOk="0">
                    <a:moveTo>
                      <a:pt x="0" y="1"/>
                    </a:moveTo>
                    <a:lnTo>
                      <a:pt x="0" y="431"/>
                    </a:lnTo>
                    <a:lnTo>
                      <a:pt x="6184" y="431"/>
                    </a:lnTo>
                    <a:lnTo>
                      <a:pt x="6184"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0" name="Google Shape;630;p30"/>
              <p:cNvSpPr/>
              <p:nvPr/>
            </p:nvSpPr>
            <p:spPr>
              <a:xfrm>
                <a:off x="7542299" y="3550542"/>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31" name="Google Shape;631;p30"/>
              <p:cNvSpPr/>
              <p:nvPr/>
            </p:nvSpPr>
            <p:spPr>
              <a:xfrm>
                <a:off x="7542299" y="3518699"/>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2" name="Google Shape;632;p30"/>
              <p:cNvSpPr/>
              <p:nvPr/>
            </p:nvSpPr>
            <p:spPr>
              <a:xfrm>
                <a:off x="7542299" y="3532835"/>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3" name="Google Shape;633;p30"/>
              <p:cNvSpPr/>
              <p:nvPr/>
            </p:nvSpPr>
            <p:spPr>
              <a:xfrm>
                <a:off x="7566559" y="2507927"/>
                <a:ext cx="27352" cy="1249159"/>
              </a:xfrm>
              <a:custGeom>
                <a:avLst/>
                <a:gdLst/>
                <a:ahLst/>
                <a:cxnLst/>
                <a:rect l="l" t="t" r="r" b="b"/>
                <a:pathLst>
                  <a:path w="743" h="33933" extrusionOk="0">
                    <a:moveTo>
                      <a:pt x="1" y="0"/>
                    </a:moveTo>
                    <a:lnTo>
                      <a:pt x="1" y="33932"/>
                    </a:lnTo>
                    <a:lnTo>
                      <a:pt x="742" y="33932"/>
                    </a:lnTo>
                    <a:lnTo>
                      <a:pt x="742"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4" name="Google Shape;634;p30"/>
              <p:cNvSpPr/>
              <p:nvPr/>
            </p:nvSpPr>
            <p:spPr>
              <a:xfrm>
                <a:off x="7660653" y="2507927"/>
                <a:ext cx="109296" cy="1249159"/>
              </a:xfrm>
              <a:custGeom>
                <a:avLst/>
                <a:gdLst/>
                <a:ahLst/>
                <a:cxnLst/>
                <a:rect l="l" t="t" r="r" b="b"/>
                <a:pathLst>
                  <a:path w="2969" h="33933" extrusionOk="0">
                    <a:moveTo>
                      <a:pt x="1" y="0"/>
                    </a:moveTo>
                    <a:lnTo>
                      <a:pt x="1" y="33932"/>
                    </a:lnTo>
                    <a:lnTo>
                      <a:pt x="2598" y="33932"/>
                    </a:lnTo>
                    <a:cubicBezTo>
                      <a:pt x="2803" y="33932"/>
                      <a:pt x="2969" y="33782"/>
                      <a:pt x="2969" y="33597"/>
                    </a:cubicBezTo>
                    <a:lnTo>
                      <a:pt x="2969" y="336"/>
                    </a:lnTo>
                    <a:cubicBezTo>
                      <a:pt x="2969" y="150"/>
                      <a:pt x="2803" y="0"/>
                      <a:pt x="259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35" name="Google Shape;635;p30"/>
            <p:cNvGrpSpPr/>
            <p:nvPr/>
          </p:nvGrpSpPr>
          <p:grpSpPr>
            <a:xfrm>
              <a:off x="7164599" y="3087078"/>
              <a:ext cx="832949" cy="1367445"/>
              <a:chOff x="3170406" y="1633711"/>
              <a:chExt cx="373352" cy="612929"/>
            </a:xfrm>
          </p:grpSpPr>
          <p:sp>
            <p:nvSpPr>
              <p:cNvPr id="636" name="Google Shape;636;p30"/>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7" name="Google Shape;637;p30"/>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8" name="Google Shape;638;p30"/>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39" name="Google Shape;639;p30"/>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40" name="Google Shape;640;p30"/>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41" name="Google Shape;641;p30"/>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2" name="Google Shape;642;p30"/>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43" name="Google Shape;643;p30"/>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427074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4" name="Rounded Rectangular Callout 3"/>
          <p:cNvSpPr/>
          <p:nvPr/>
        </p:nvSpPr>
        <p:spPr>
          <a:xfrm>
            <a:off x="2653947" y="402661"/>
            <a:ext cx="3790082" cy="503374"/>
          </a:xfrm>
          <a:prstGeom prst="wedgeRoundRectCallout">
            <a:avLst>
              <a:gd name="adj1" fmla="val -52488"/>
              <a:gd name="adj2" fmla="val 36851"/>
              <a:gd name="adj3" fmla="val 166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tx1"/>
                </a:solidFill>
              </a:rPr>
              <a:t>HĐ1 - Thu thập dữ liệu</a:t>
            </a:r>
            <a:endParaRPr lang="vi-VN" sz="2200" b="1" dirty="0">
              <a:solidFill>
                <a:schemeClr val="tx1"/>
              </a:solidFill>
            </a:endParaRPr>
          </a:p>
        </p:txBody>
      </p:sp>
      <p:sp>
        <p:nvSpPr>
          <p:cNvPr id="5" name="Rectangle 4"/>
          <p:cNvSpPr/>
          <p:nvPr/>
        </p:nvSpPr>
        <p:spPr>
          <a:xfrm>
            <a:off x="479919" y="921025"/>
            <a:ext cx="2630539" cy="179247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1900" b="1" i="1">
                <a:solidFill>
                  <a:schemeClr val="tx2"/>
                </a:solidFill>
              </a:rPr>
              <a:t>Chuẩn bị:</a:t>
            </a:r>
          </a:p>
          <a:p>
            <a:pPr algn="just">
              <a:lnSpc>
                <a:spcPct val="150000"/>
              </a:lnSpc>
            </a:pPr>
            <a:r>
              <a:rPr lang="vi-VN" sz="1900"/>
              <a:t>- Nước, nước nóng</a:t>
            </a:r>
          </a:p>
          <a:p>
            <a:pPr algn="just">
              <a:lnSpc>
                <a:spcPct val="150000"/>
              </a:lnSpc>
            </a:pPr>
            <a:r>
              <a:rPr lang="vi-VN" sz="1900"/>
              <a:t>- Xà phòng</a:t>
            </a:r>
          </a:p>
          <a:p>
            <a:pPr algn="just">
              <a:lnSpc>
                <a:spcPct val="150000"/>
              </a:lnSpc>
            </a:pPr>
            <a:r>
              <a:rPr lang="vi-VN" sz="1900"/>
              <a:t>- Nhiệt </a:t>
            </a:r>
            <a:r>
              <a:rPr lang="vi-VN" sz="1900" smtClean="0"/>
              <a:t>kế</a:t>
            </a:r>
            <a:endParaRPr lang="vi-VN" sz="1900"/>
          </a:p>
        </p:txBody>
      </p:sp>
      <p:sp>
        <p:nvSpPr>
          <p:cNvPr id="2" name="Rectangle 1"/>
          <p:cNvSpPr/>
          <p:nvPr/>
        </p:nvSpPr>
        <p:spPr>
          <a:xfrm>
            <a:off x="3320321" y="1375194"/>
            <a:ext cx="5868649" cy="1353897"/>
          </a:xfrm>
          <a:prstGeom prst="rect">
            <a:avLst/>
          </a:prstGeom>
        </p:spPr>
        <p:txBody>
          <a:bodyPr wrap="square">
            <a:spAutoFit/>
          </a:bodyPr>
          <a:lstStyle/>
          <a:p>
            <a:pPr lvl="0" algn="just">
              <a:lnSpc>
                <a:spcPct val="150000"/>
              </a:lnSpc>
            </a:pPr>
            <a:r>
              <a:rPr lang="vi-VN" sz="1900"/>
              <a:t>- Cốc, thìa, ống hút</a:t>
            </a:r>
          </a:p>
          <a:p>
            <a:pPr lvl="0" algn="just">
              <a:lnSpc>
                <a:spcPct val="150000"/>
              </a:lnSpc>
            </a:pPr>
            <a:r>
              <a:rPr lang="vi-VN" sz="1900"/>
              <a:t>- Giấy bóng kính, giấy có đường kẻ chia centimét</a:t>
            </a:r>
          </a:p>
          <a:p>
            <a:pPr lvl="0" algn="just">
              <a:lnSpc>
                <a:spcPct val="150000"/>
              </a:lnSpc>
            </a:pPr>
            <a:r>
              <a:rPr lang="vi-VN" sz="1900"/>
              <a:t>- Bút, </a:t>
            </a:r>
            <a:r>
              <a:rPr lang="vi-VN" sz="1900" smtClean="0"/>
              <a:t>giấy</a:t>
            </a:r>
            <a:endParaRPr lang="vi-VN" sz="190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8561" y="2863121"/>
            <a:ext cx="7120854" cy="2024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rot="9864290">
            <a:off x="-23515" y="105374"/>
            <a:ext cx="1013739" cy="850233"/>
          </a:xfrm>
          <a:prstGeom prst="rect">
            <a:avLst/>
          </a:prstGeom>
        </p:spPr>
      </p:pic>
      <p:sp>
        <p:nvSpPr>
          <p:cNvPr id="4" name="Rectangle 3"/>
          <p:cNvSpPr/>
          <p:nvPr/>
        </p:nvSpPr>
        <p:spPr>
          <a:xfrm>
            <a:off x="1085852" y="488799"/>
            <a:ext cx="6911402" cy="101566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en-US" sz="2000" smtClean="0"/>
              <a:t>Các em </a:t>
            </a:r>
            <a:r>
              <a:rPr lang="vi-VN" sz="2000" smtClean="0"/>
              <a:t>từng </a:t>
            </a:r>
            <a:r>
              <a:rPr lang="vi-VN" sz="2000"/>
              <a:t>bước thực hiện theo hướng dẫn ở đề bài và ghi kết quả vào</a:t>
            </a:r>
          </a:p>
        </p:txBody>
      </p:sp>
      <p:grpSp>
        <p:nvGrpSpPr>
          <p:cNvPr id="9" name="Group 8"/>
          <p:cNvGrpSpPr/>
          <p:nvPr/>
        </p:nvGrpSpPr>
        <p:grpSpPr>
          <a:xfrm>
            <a:off x="890978" y="1684075"/>
            <a:ext cx="2910989" cy="2780864"/>
            <a:chOff x="119675" y="1689676"/>
            <a:chExt cx="2910989" cy="2780864"/>
          </a:xfrm>
        </p:grpSpPr>
        <p:sp>
          <p:nvSpPr>
            <p:cNvPr id="11" name="Folded Corner 10"/>
            <p:cNvSpPr/>
            <p:nvPr/>
          </p:nvSpPr>
          <p:spPr>
            <a:xfrm>
              <a:off x="119675" y="1908323"/>
              <a:ext cx="2711198" cy="2562217"/>
            </a:xfrm>
            <a:prstGeom prst="foldedCorner">
              <a:avLst>
                <a:gd name="adj" fmla="val 14619"/>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9466" y="1989104"/>
              <a:ext cx="2311616" cy="2400657"/>
            </a:xfrm>
            <a:prstGeom prst="rect">
              <a:avLst/>
            </a:prstGeom>
          </p:spPr>
          <p:txBody>
            <a:bodyPr wrap="square">
              <a:spAutoFit/>
            </a:bodyPr>
            <a:lstStyle/>
            <a:p>
              <a:pPr algn="ctr">
                <a:lnSpc>
                  <a:spcPct val="150000"/>
                </a:lnSpc>
              </a:pPr>
              <a:r>
                <a:rPr lang="vi-VN" sz="2000" b="1">
                  <a:solidFill>
                    <a:schemeClr val="tx2"/>
                  </a:solidFill>
                  <a:latin typeface="+mn-lt"/>
                  <a:ea typeface="Arial" panose="020B0604020202020204" pitchFamily="34" charset="0"/>
                  <a:cs typeface="Times New Roman" panose="02020603050405020304" pitchFamily="18" charset="0"/>
                </a:rPr>
                <a:t>Nhóm 1: </a:t>
              </a:r>
              <a:endParaRPr lang="en-US" sz="2000" b="1" smtClean="0">
                <a:solidFill>
                  <a:schemeClr val="tx2"/>
                </a:solidFill>
                <a:latin typeface="+mn-lt"/>
                <a:ea typeface="Arial" panose="020B0604020202020204" pitchFamily="34" charset="0"/>
                <a:cs typeface="Times New Roman" panose="02020603050405020304" pitchFamily="18" charset="0"/>
              </a:endParaRPr>
            </a:p>
            <a:p>
              <a:pPr algn="just">
                <a:lnSpc>
                  <a:spcPct val="150000"/>
                </a:lnSpc>
              </a:pPr>
              <a:r>
                <a:rPr lang="vi-VN" sz="2000" smtClean="0">
                  <a:latin typeface="+mn-lt"/>
                  <a:ea typeface="Arial" panose="020B0604020202020204" pitchFamily="34" charset="0"/>
                  <a:cs typeface="Times New Roman" panose="02020603050405020304" pitchFamily="18" charset="0"/>
                </a:rPr>
                <a:t>Bảng </a:t>
              </a:r>
              <a:r>
                <a:rPr lang="vi-VN" sz="2000">
                  <a:latin typeface="+mn-lt"/>
                  <a:ea typeface="Arial" panose="020B0604020202020204" pitchFamily="34" charset="0"/>
                  <a:cs typeface="Times New Roman" panose="02020603050405020304" pitchFamily="18" charset="0"/>
                </a:rPr>
                <a:t>1: Kết quả thí nghiệm trên nước xà phòng ở nhiệt độ phòng.</a:t>
              </a:r>
              <a:endParaRPr lang="en-US" sz="2000">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512" y="1689676"/>
              <a:ext cx="523152" cy="788081"/>
            </a:xfrm>
            <a:prstGeom prst="rect">
              <a:avLst/>
            </a:prstGeom>
          </p:spPr>
        </p:pic>
      </p:grpSp>
      <p:grpSp>
        <p:nvGrpSpPr>
          <p:cNvPr id="14" name="Group 13"/>
          <p:cNvGrpSpPr/>
          <p:nvPr/>
        </p:nvGrpSpPr>
        <p:grpSpPr>
          <a:xfrm>
            <a:off x="4618800" y="1684075"/>
            <a:ext cx="3680086" cy="2780864"/>
            <a:chOff x="-275760" y="1689676"/>
            <a:chExt cx="3680086" cy="2780864"/>
          </a:xfrm>
        </p:grpSpPr>
        <p:sp>
          <p:nvSpPr>
            <p:cNvPr id="17" name="Folded Corner 16"/>
            <p:cNvSpPr/>
            <p:nvPr/>
          </p:nvSpPr>
          <p:spPr>
            <a:xfrm>
              <a:off x="-275760" y="1908323"/>
              <a:ext cx="3537679" cy="2562217"/>
            </a:xfrm>
            <a:prstGeom prst="foldedCorner">
              <a:avLst>
                <a:gd name="adj" fmla="val 14619"/>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133353" y="1996599"/>
                  <a:ext cx="3312827" cy="2413481"/>
                </a:xfrm>
                <a:prstGeom prst="rect">
                  <a:avLst/>
                </a:prstGeom>
              </p:spPr>
              <p:txBody>
                <a:bodyPr wrap="square">
                  <a:spAutoFit/>
                </a:bodyPr>
                <a:lstStyle/>
                <a:p>
                  <a:pPr algn="ctr">
                    <a:lnSpc>
                      <a:spcPct val="150000"/>
                    </a:lnSpc>
                  </a:pPr>
                  <a:r>
                    <a:rPr lang="vi-VN" sz="2000" b="1">
                      <a:solidFill>
                        <a:schemeClr val="tx2"/>
                      </a:solidFill>
                      <a:latin typeface="+mn-lt"/>
                      <a:ea typeface="Arial" panose="020B0604020202020204" pitchFamily="34" charset="0"/>
                      <a:cs typeface="Times New Roman" panose="02020603050405020304" pitchFamily="18" charset="0"/>
                    </a:rPr>
                    <a:t>Nhóm </a:t>
                  </a:r>
                  <a:r>
                    <a:rPr lang="en-US" sz="2000" b="1" smtClean="0">
                      <a:solidFill>
                        <a:schemeClr val="tx2"/>
                      </a:solidFill>
                      <a:latin typeface="+mn-lt"/>
                      <a:ea typeface="Arial" panose="020B0604020202020204" pitchFamily="34" charset="0"/>
                      <a:cs typeface="Times New Roman" panose="02020603050405020304" pitchFamily="18" charset="0"/>
                    </a:rPr>
                    <a:t>2</a:t>
                  </a:r>
                  <a:r>
                    <a:rPr lang="vi-VN" sz="2000" b="1" smtClean="0">
                      <a:solidFill>
                        <a:schemeClr val="tx2"/>
                      </a:solidFill>
                      <a:latin typeface="+mn-lt"/>
                      <a:ea typeface="Arial" panose="020B0604020202020204" pitchFamily="34" charset="0"/>
                      <a:cs typeface="Times New Roman" panose="02020603050405020304" pitchFamily="18" charset="0"/>
                    </a:rPr>
                    <a:t>: </a:t>
                  </a:r>
                  <a:endParaRPr lang="en-US" sz="2000" b="1" smtClean="0">
                    <a:solidFill>
                      <a:schemeClr val="tx2"/>
                    </a:solidFill>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vi-VN" sz="2000">
                      <a:latin typeface="+mn-lt"/>
                      <a:ea typeface="Dotum" panose="020B0600000101010101" pitchFamily="34" charset="-127"/>
                    </a:rPr>
                    <a:t>Lập bảng tương tự bảng 1 để ghi kết quả thí nghiệm trên nước xà phòng ở nhiệt độ </a:t>
                  </a:r>
                  <a14:m>
                    <m:oMath xmlns:m="http://schemas.openxmlformats.org/officeDocument/2006/math">
                      <m:r>
                        <a:rPr lang="vi-VN" sz="2000">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vi-VN" sz="2000">
                              <a:effectLst/>
                              <a:latin typeface="Cambria Math" panose="02040503050406030204" pitchFamily="18" charset="0"/>
                              <a:ea typeface="Dotum" panose="020B0600000101010101" pitchFamily="34" charset="-127"/>
                            </a:rPr>
                            <m:t>70</m:t>
                          </m:r>
                        </m:e>
                        <m:sup>
                          <m:r>
                            <m:rPr>
                              <m:sty m:val="p"/>
                            </m:rPr>
                            <a:rPr lang="vi-VN" sz="2000">
                              <a:effectLst/>
                              <a:latin typeface="Cambria Math" panose="02040503050406030204" pitchFamily="18" charset="0"/>
                              <a:ea typeface="Dotum" panose="020B0600000101010101" pitchFamily="34" charset="-127"/>
                            </a:rPr>
                            <m:t>o</m:t>
                          </m:r>
                        </m:sup>
                      </m:sSup>
                      <m:r>
                        <m:rPr>
                          <m:sty m:val="p"/>
                        </m:rPr>
                        <a:rPr lang="vi-VN" sz="2000">
                          <a:effectLst/>
                          <a:latin typeface="Cambria Math" panose="02040503050406030204" pitchFamily="18" charset="0"/>
                          <a:ea typeface="Dotum" panose="020B0600000101010101" pitchFamily="34" charset="-127"/>
                        </a:rPr>
                        <m:t>C</m:t>
                      </m:r>
                      <m:r>
                        <a:rPr lang="vi-VN" sz="2000" i="1">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vi-VN" sz="2000">
                              <a:effectLst/>
                              <a:latin typeface="Cambria Math" panose="02040503050406030204" pitchFamily="18" charset="0"/>
                              <a:ea typeface="Dotum" panose="020B0600000101010101" pitchFamily="34" charset="-127"/>
                            </a:rPr>
                            <m:t>80</m:t>
                          </m:r>
                        </m:e>
                        <m:sup>
                          <m:r>
                            <m:rPr>
                              <m:sty m:val="p"/>
                            </m:rPr>
                            <a:rPr lang="vi-VN" sz="2000">
                              <a:effectLst/>
                              <a:latin typeface="Cambria Math" panose="02040503050406030204" pitchFamily="18" charset="0"/>
                              <a:ea typeface="Dotum" panose="020B0600000101010101" pitchFamily="34" charset="-127"/>
                            </a:rPr>
                            <m:t>o</m:t>
                          </m:r>
                        </m:sup>
                      </m:sSup>
                      <m:r>
                        <m:rPr>
                          <m:sty m:val="p"/>
                        </m:rPr>
                        <a:rPr lang="vi-VN" sz="2000">
                          <a:effectLst/>
                          <a:latin typeface="Cambria Math" panose="02040503050406030204" pitchFamily="18" charset="0"/>
                          <a:ea typeface="Dotum" panose="020B0600000101010101" pitchFamily="34" charset="-127"/>
                        </a:rPr>
                        <m:t>C</m:t>
                      </m:r>
                      <m:r>
                        <a:rPr lang="vi-VN" sz="2000">
                          <a:effectLst/>
                          <a:latin typeface="Cambria Math" panose="02040503050406030204" pitchFamily="18" charset="0"/>
                          <a:ea typeface="Dotum" panose="020B0600000101010101" pitchFamily="34" charset="-127"/>
                        </a:rPr>
                        <m:t>)</m:t>
                      </m:r>
                    </m:oMath>
                  </a14:m>
                  <a:endParaRPr lang="en-US" sz="2000">
                    <a:effectLst/>
                    <a:latin typeface="+mn-lt"/>
                    <a:ea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3353" y="1996599"/>
                  <a:ext cx="3312827" cy="2413481"/>
                </a:xfrm>
                <a:prstGeom prst="rect">
                  <a:avLst/>
                </a:prstGeom>
                <a:blipFill>
                  <a:blip r:embed="rId5"/>
                  <a:stretch>
                    <a:fillRect l="-1842" r="-2026" b="-1263"/>
                  </a:stretch>
                </a:blipFill>
              </p:spPr>
              <p:txBody>
                <a:bodyPr/>
                <a:lstStyle/>
                <a:p>
                  <a:r>
                    <a:rPr lang="en-US">
                      <a:noFill/>
                    </a:rPr>
                    <a:t> </a:t>
                  </a:r>
                </a:p>
              </p:txBody>
            </p:sp>
          </mc:Fallback>
        </mc:AlternateContent>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174" y="1689676"/>
              <a:ext cx="523152" cy="78808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rot="3283919">
            <a:off x="7974003" y="252924"/>
            <a:ext cx="1013739" cy="850233"/>
          </a:xfrm>
          <a:prstGeom prst="rect">
            <a:avLst/>
          </a:prstGeom>
        </p:spPr>
      </p:pic>
      <p:sp>
        <p:nvSpPr>
          <p:cNvPr id="10" name="Rounded Rectangular Callout 9"/>
          <p:cNvSpPr/>
          <p:nvPr/>
        </p:nvSpPr>
        <p:spPr>
          <a:xfrm>
            <a:off x="2274086" y="451005"/>
            <a:ext cx="4666359" cy="574711"/>
          </a:xfrm>
          <a:prstGeom prst="wedgeRoundRectCallout">
            <a:avLst>
              <a:gd name="adj1" fmla="val -51300"/>
              <a:gd name="adj2" fmla="val -4346"/>
              <a:gd name="adj3" fmla="val 166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200" b="1" smtClean="0">
                <a:solidFill>
                  <a:srgbClr val="191919"/>
                </a:solidFill>
              </a:rPr>
              <a:t>Thống kê, phân tích số liệu</a:t>
            </a:r>
            <a:endParaRPr kumimoji="0" lang="en-US" sz="2200" b="1" i="0" u="none" strike="noStrike" kern="0" cap="none" spc="0" normalizeH="0" baseline="0" noProof="0">
              <a:ln>
                <a:noFill/>
              </a:ln>
              <a:solidFill>
                <a:srgbClr val="191919"/>
              </a:solidFill>
              <a:effectLst/>
              <a:uLnTx/>
              <a:uFillTx/>
              <a:latin typeface="Arial"/>
              <a:sym typeface="Aria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22701" flipH="1">
            <a:off x="8149400" y="3950041"/>
            <a:ext cx="784371" cy="1181585"/>
          </a:xfrm>
          <a:prstGeom prst="rect">
            <a:avLst/>
          </a:prstGeom>
        </p:spPr>
      </p:pic>
      <p:sp>
        <p:nvSpPr>
          <p:cNvPr id="3" name="Rectangle 2"/>
          <p:cNvSpPr/>
          <p:nvPr/>
        </p:nvSpPr>
        <p:spPr>
          <a:xfrm>
            <a:off x="513038" y="1210644"/>
            <a:ext cx="8121507" cy="992579"/>
          </a:xfrm>
          <a:prstGeom prst="rect">
            <a:avLst/>
          </a:prstGeom>
        </p:spPr>
        <p:txBody>
          <a:bodyPr wrap="square">
            <a:spAutoFit/>
          </a:bodyPr>
          <a:lstStyle/>
          <a:p>
            <a:pPr>
              <a:lnSpc>
                <a:spcPct val="150000"/>
              </a:lnSpc>
            </a:pPr>
            <a:r>
              <a:rPr lang="en-US" sz="2000" b="1" smtClean="0">
                <a:solidFill>
                  <a:srgbClr val="C00000"/>
                </a:solidFill>
                <a:ea typeface="+mn-ea"/>
                <a:cs typeface="+mn-cs"/>
              </a:rPr>
              <a:t>HĐ2: </a:t>
            </a:r>
            <a:r>
              <a:rPr lang="vi-VN" sz="1900">
                <a:latin typeface="+mn-lt"/>
              </a:rPr>
              <a:t>Lập bảng tần số ghép nhóm cho kết quả thí nghiệm thu được ở hai nhóm theo mẫu sau:</a:t>
            </a:r>
            <a:endParaRPr lang="en-US" sz="1900">
              <a:solidFill>
                <a:srgbClr val="C00000"/>
              </a:solidFill>
              <a:latin typeface="+mn-lt"/>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599140190"/>
                  </p:ext>
                </p:extLst>
              </p:nvPr>
            </p:nvGraphicFramePr>
            <p:xfrm>
              <a:off x="513038" y="2359506"/>
              <a:ext cx="8121507" cy="2102712"/>
            </p:xfrm>
            <a:graphic>
              <a:graphicData uri="http://schemas.openxmlformats.org/drawingml/2006/table">
                <a:tbl>
                  <a:tblPr firstRow="1" bandRow="1">
                    <a:tableStyleId>{6A5083D7-6F62-4840-91AD-EAB627A27F2A}</a:tableStyleId>
                  </a:tblPr>
                  <a:tblGrid>
                    <a:gridCol w="542029">
                      <a:extLst>
                        <a:ext uri="{9D8B030D-6E8A-4147-A177-3AD203B41FA5}">
                          <a16:colId xmlns:a16="http://schemas.microsoft.com/office/drawing/2014/main" val="517368813"/>
                        </a:ext>
                      </a:extLst>
                    </a:gridCol>
                    <a:gridCol w="740847">
                      <a:extLst>
                        <a:ext uri="{9D8B030D-6E8A-4147-A177-3AD203B41FA5}">
                          <a16:colId xmlns:a16="http://schemas.microsoft.com/office/drawing/2014/main" val="973282063"/>
                        </a:ext>
                      </a:extLst>
                    </a:gridCol>
                    <a:gridCol w="589900">
                      <a:extLst>
                        <a:ext uri="{9D8B030D-6E8A-4147-A177-3AD203B41FA5}">
                          <a16:colId xmlns:a16="http://schemas.microsoft.com/office/drawing/2014/main" val="1102032071"/>
                        </a:ext>
                      </a:extLst>
                    </a:gridCol>
                    <a:gridCol w="626440">
                      <a:extLst>
                        <a:ext uri="{9D8B030D-6E8A-4147-A177-3AD203B41FA5}">
                          <a16:colId xmlns:a16="http://schemas.microsoft.com/office/drawing/2014/main" val="53307092"/>
                        </a:ext>
                      </a:extLst>
                    </a:gridCol>
                    <a:gridCol w="610777">
                      <a:extLst>
                        <a:ext uri="{9D8B030D-6E8A-4147-A177-3AD203B41FA5}">
                          <a16:colId xmlns:a16="http://schemas.microsoft.com/office/drawing/2014/main" val="2065662213"/>
                        </a:ext>
                      </a:extLst>
                    </a:gridCol>
                    <a:gridCol w="634270">
                      <a:extLst>
                        <a:ext uri="{9D8B030D-6E8A-4147-A177-3AD203B41FA5}">
                          <a16:colId xmlns:a16="http://schemas.microsoft.com/office/drawing/2014/main" val="2256279423"/>
                        </a:ext>
                      </a:extLst>
                    </a:gridCol>
                    <a:gridCol w="759557">
                      <a:extLst>
                        <a:ext uri="{9D8B030D-6E8A-4147-A177-3AD203B41FA5}">
                          <a16:colId xmlns:a16="http://schemas.microsoft.com/office/drawing/2014/main" val="900219168"/>
                        </a:ext>
                      </a:extLst>
                    </a:gridCol>
                    <a:gridCol w="720405">
                      <a:extLst>
                        <a:ext uri="{9D8B030D-6E8A-4147-A177-3AD203B41FA5}">
                          <a16:colId xmlns:a16="http://schemas.microsoft.com/office/drawing/2014/main" val="272441372"/>
                        </a:ext>
                      </a:extLst>
                    </a:gridCol>
                    <a:gridCol w="736065">
                      <a:extLst>
                        <a:ext uri="{9D8B030D-6E8A-4147-A177-3AD203B41FA5}">
                          <a16:colId xmlns:a16="http://schemas.microsoft.com/office/drawing/2014/main" val="1666911788"/>
                        </a:ext>
                      </a:extLst>
                    </a:gridCol>
                    <a:gridCol w="728235">
                      <a:extLst>
                        <a:ext uri="{9D8B030D-6E8A-4147-A177-3AD203B41FA5}">
                          <a16:colId xmlns:a16="http://schemas.microsoft.com/office/drawing/2014/main" val="2834259801"/>
                        </a:ext>
                      </a:extLst>
                    </a:gridCol>
                    <a:gridCol w="681252">
                      <a:extLst>
                        <a:ext uri="{9D8B030D-6E8A-4147-A177-3AD203B41FA5}">
                          <a16:colId xmlns:a16="http://schemas.microsoft.com/office/drawing/2014/main" val="2601885547"/>
                        </a:ext>
                      </a:extLst>
                    </a:gridCol>
                    <a:gridCol w="751730">
                      <a:extLst>
                        <a:ext uri="{9D8B030D-6E8A-4147-A177-3AD203B41FA5}">
                          <a16:colId xmlns:a16="http://schemas.microsoft.com/office/drawing/2014/main" val="2154041502"/>
                        </a:ext>
                      </a:extLst>
                    </a:gridCol>
                  </a:tblGrid>
                  <a:tr h="873434">
                    <a:tc gridSpan="2">
                      <a:txBody>
                        <a:bodyPr/>
                        <a:lstStyle/>
                        <a:p>
                          <a:pPr algn="ctr"/>
                          <a:r>
                            <a:rPr lang="en-US" sz="1600" smtClean="0"/>
                            <a:t>Đường kính</a:t>
                          </a:r>
                          <a:r>
                            <a:rPr lang="en-US" sz="1600" baseline="0" smtClean="0"/>
                            <a:t> bong bóng (cm)</a:t>
                          </a:r>
                          <a:endParaRPr lang="en-US" sz="1600"/>
                        </a:p>
                      </a:txBody>
                      <a:tcPr anchor="ctr">
                        <a:solidFill>
                          <a:schemeClr val="accent1">
                            <a:lumMod val="40000"/>
                            <a:lumOff val="60000"/>
                          </a:schemeClr>
                        </a:solidFill>
                      </a:tcPr>
                    </a:tc>
                    <a:tc hMerge="1">
                      <a:txBody>
                        <a:bodyPr/>
                        <a:lstStyle/>
                        <a:p>
                          <a:endParaRPr lang="en-US"/>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2;4)</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4;6)</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6;8)</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8;10)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10;12)</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12;14)</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14;16)</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16;18)</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18;20)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20;22)</m:t>
                                    </m:r>
                                  </m:e>
                                </m:d>
                              </m:oMath>
                            </m:oMathPara>
                          </a14:m>
                          <a:endParaRPr lang="en-US" sz="1600"/>
                        </a:p>
                      </a:txBody>
                      <a:tcPr anchor="ctr"/>
                    </a:tc>
                    <a:extLst>
                      <a:ext uri="{0D108BD9-81ED-4DB2-BD59-A6C34878D82A}">
                        <a16:rowId xmlns:a16="http://schemas.microsoft.com/office/drawing/2014/main" val="828261284"/>
                      </a:ext>
                    </a:extLst>
                  </a:tr>
                  <a:tr h="614639">
                    <a:tc rowSpan="2">
                      <a:txBody>
                        <a:bodyPr/>
                        <a:lstStyle/>
                        <a:p>
                          <a:pPr algn="ctr"/>
                          <a:r>
                            <a:rPr lang="en-US" sz="1600" smtClean="0"/>
                            <a:t>Tần</a:t>
                          </a:r>
                          <a:r>
                            <a:rPr lang="en-US" sz="1600" baseline="0" smtClean="0"/>
                            <a:t> số</a:t>
                          </a:r>
                          <a:endParaRPr lang="en-US" sz="1600"/>
                        </a:p>
                      </a:txBody>
                      <a:tcPr anchor="ctr">
                        <a:solidFill>
                          <a:schemeClr val="accent1">
                            <a:lumMod val="40000"/>
                            <a:lumOff val="60000"/>
                          </a:schemeClr>
                        </a:solidFill>
                      </a:tcPr>
                    </a:tc>
                    <a:tc>
                      <a:txBody>
                        <a:bodyPr/>
                        <a:lstStyle/>
                        <a:p>
                          <a:pPr algn="ctr"/>
                          <a:r>
                            <a:rPr lang="en-US" sz="1600" smtClean="0"/>
                            <a:t>Nhóm</a:t>
                          </a:r>
                          <a:r>
                            <a:rPr lang="en-US" sz="1600" baseline="0" smtClean="0"/>
                            <a:t> 1</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109505255"/>
                      </a:ext>
                    </a:extLst>
                  </a:tr>
                  <a:tr h="614639">
                    <a:tc vMerge="1">
                      <a:txBody>
                        <a:bodyPr/>
                        <a:lstStyle/>
                        <a:p>
                          <a:endParaRPr lang="en-US"/>
                        </a:p>
                      </a:txBody>
                      <a:tcPr/>
                    </a:tc>
                    <a:tc>
                      <a:txBody>
                        <a:bodyPr/>
                        <a:lstStyle/>
                        <a:p>
                          <a:pPr algn="ctr"/>
                          <a:r>
                            <a:rPr lang="en-US" sz="1600" smtClean="0"/>
                            <a:t>Nhóm</a:t>
                          </a:r>
                          <a:r>
                            <a:rPr lang="en-US" sz="1600" baseline="0" smtClean="0"/>
                            <a:t> 2</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19506953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599140190"/>
                  </p:ext>
                </p:extLst>
              </p:nvPr>
            </p:nvGraphicFramePr>
            <p:xfrm>
              <a:off x="513038" y="2359506"/>
              <a:ext cx="8121507" cy="2102712"/>
            </p:xfrm>
            <a:graphic>
              <a:graphicData uri="http://schemas.openxmlformats.org/drawingml/2006/table">
                <a:tbl>
                  <a:tblPr firstRow="1" bandRow="1">
                    <a:tableStyleId>{6A5083D7-6F62-4840-91AD-EAB627A27F2A}</a:tableStyleId>
                  </a:tblPr>
                  <a:tblGrid>
                    <a:gridCol w="542029">
                      <a:extLst>
                        <a:ext uri="{9D8B030D-6E8A-4147-A177-3AD203B41FA5}">
                          <a16:colId xmlns:a16="http://schemas.microsoft.com/office/drawing/2014/main" val="517368813"/>
                        </a:ext>
                      </a:extLst>
                    </a:gridCol>
                    <a:gridCol w="740847">
                      <a:extLst>
                        <a:ext uri="{9D8B030D-6E8A-4147-A177-3AD203B41FA5}">
                          <a16:colId xmlns:a16="http://schemas.microsoft.com/office/drawing/2014/main" val="973282063"/>
                        </a:ext>
                      </a:extLst>
                    </a:gridCol>
                    <a:gridCol w="589900">
                      <a:extLst>
                        <a:ext uri="{9D8B030D-6E8A-4147-A177-3AD203B41FA5}">
                          <a16:colId xmlns:a16="http://schemas.microsoft.com/office/drawing/2014/main" val="1102032071"/>
                        </a:ext>
                      </a:extLst>
                    </a:gridCol>
                    <a:gridCol w="626440">
                      <a:extLst>
                        <a:ext uri="{9D8B030D-6E8A-4147-A177-3AD203B41FA5}">
                          <a16:colId xmlns:a16="http://schemas.microsoft.com/office/drawing/2014/main" val="53307092"/>
                        </a:ext>
                      </a:extLst>
                    </a:gridCol>
                    <a:gridCol w="610777">
                      <a:extLst>
                        <a:ext uri="{9D8B030D-6E8A-4147-A177-3AD203B41FA5}">
                          <a16:colId xmlns:a16="http://schemas.microsoft.com/office/drawing/2014/main" val="2065662213"/>
                        </a:ext>
                      </a:extLst>
                    </a:gridCol>
                    <a:gridCol w="634270">
                      <a:extLst>
                        <a:ext uri="{9D8B030D-6E8A-4147-A177-3AD203B41FA5}">
                          <a16:colId xmlns:a16="http://schemas.microsoft.com/office/drawing/2014/main" val="2256279423"/>
                        </a:ext>
                      </a:extLst>
                    </a:gridCol>
                    <a:gridCol w="759557">
                      <a:extLst>
                        <a:ext uri="{9D8B030D-6E8A-4147-A177-3AD203B41FA5}">
                          <a16:colId xmlns:a16="http://schemas.microsoft.com/office/drawing/2014/main" val="900219168"/>
                        </a:ext>
                      </a:extLst>
                    </a:gridCol>
                    <a:gridCol w="720405">
                      <a:extLst>
                        <a:ext uri="{9D8B030D-6E8A-4147-A177-3AD203B41FA5}">
                          <a16:colId xmlns:a16="http://schemas.microsoft.com/office/drawing/2014/main" val="272441372"/>
                        </a:ext>
                      </a:extLst>
                    </a:gridCol>
                    <a:gridCol w="736065">
                      <a:extLst>
                        <a:ext uri="{9D8B030D-6E8A-4147-A177-3AD203B41FA5}">
                          <a16:colId xmlns:a16="http://schemas.microsoft.com/office/drawing/2014/main" val="1666911788"/>
                        </a:ext>
                      </a:extLst>
                    </a:gridCol>
                    <a:gridCol w="728235">
                      <a:extLst>
                        <a:ext uri="{9D8B030D-6E8A-4147-A177-3AD203B41FA5}">
                          <a16:colId xmlns:a16="http://schemas.microsoft.com/office/drawing/2014/main" val="2834259801"/>
                        </a:ext>
                      </a:extLst>
                    </a:gridCol>
                    <a:gridCol w="681252">
                      <a:extLst>
                        <a:ext uri="{9D8B030D-6E8A-4147-A177-3AD203B41FA5}">
                          <a16:colId xmlns:a16="http://schemas.microsoft.com/office/drawing/2014/main" val="2601885547"/>
                        </a:ext>
                      </a:extLst>
                    </a:gridCol>
                    <a:gridCol w="751730">
                      <a:extLst>
                        <a:ext uri="{9D8B030D-6E8A-4147-A177-3AD203B41FA5}">
                          <a16:colId xmlns:a16="http://schemas.microsoft.com/office/drawing/2014/main" val="2154041502"/>
                        </a:ext>
                      </a:extLst>
                    </a:gridCol>
                  </a:tblGrid>
                  <a:tr h="873434">
                    <a:tc gridSpan="2">
                      <a:txBody>
                        <a:bodyPr/>
                        <a:lstStyle/>
                        <a:p>
                          <a:pPr algn="ctr"/>
                          <a:r>
                            <a:rPr lang="en-US" sz="1600" smtClean="0"/>
                            <a:t>Đường kính</a:t>
                          </a:r>
                          <a:r>
                            <a:rPr lang="en-US" sz="1600" baseline="0" smtClean="0"/>
                            <a:t> bong bóng (cm)</a:t>
                          </a:r>
                          <a:endParaRPr lang="en-US" sz="1600"/>
                        </a:p>
                      </a:txBody>
                      <a:tcPr anchor="ctr">
                        <a:solidFill>
                          <a:schemeClr val="accent1">
                            <a:lumMod val="40000"/>
                            <a:lumOff val="60000"/>
                          </a:schemeClr>
                        </a:solidFill>
                      </a:tcPr>
                    </a:tc>
                    <a:tc hMerge="1">
                      <a:txBody>
                        <a:bodyPr/>
                        <a:lstStyle/>
                        <a:p>
                          <a:endParaRPr lang="en-US"/>
                        </a:p>
                      </a:txBody>
                      <a:tcPr/>
                    </a:tc>
                    <a:tc>
                      <a:txBody>
                        <a:bodyPr/>
                        <a:lstStyle/>
                        <a:p>
                          <a:endParaRPr lang="en-US"/>
                        </a:p>
                      </a:txBody>
                      <a:tcPr anchor="ctr">
                        <a:blipFill>
                          <a:blip r:embed="rId5"/>
                          <a:stretch>
                            <a:fillRect l="-220833" t="-11189" r="-1069792" b="-148252"/>
                          </a:stretch>
                        </a:blipFill>
                      </a:tcPr>
                    </a:tc>
                    <a:tc>
                      <a:txBody>
                        <a:bodyPr/>
                        <a:lstStyle/>
                        <a:p>
                          <a:endParaRPr lang="en-US"/>
                        </a:p>
                      </a:txBody>
                      <a:tcPr anchor="ctr">
                        <a:blipFill>
                          <a:blip r:embed="rId5"/>
                          <a:stretch>
                            <a:fillRect l="-299029" t="-11189" r="-897087" b="-148252"/>
                          </a:stretch>
                        </a:blipFill>
                      </a:tcPr>
                    </a:tc>
                    <a:tc>
                      <a:txBody>
                        <a:bodyPr/>
                        <a:lstStyle/>
                        <a:p>
                          <a:endParaRPr lang="en-US"/>
                        </a:p>
                      </a:txBody>
                      <a:tcPr anchor="ctr">
                        <a:blipFill>
                          <a:blip r:embed="rId5"/>
                          <a:stretch>
                            <a:fillRect l="-411000" t="-11189" r="-824000" b="-148252"/>
                          </a:stretch>
                        </a:blipFill>
                      </a:tcPr>
                    </a:tc>
                    <a:tc>
                      <a:txBody>
                        <a:bodyPr/>
                        <a:lstStyle/>
                        <a:p>
                          <a:endParaRPr lang="en-US"/>
                        </a:p>
                      </a:txBody>
                      <a:tcPr anchor="ctr">
                        <a:blipFill>
                          <a:blip r:embed="rId5"/>
                          <a:stretch>
                            <a:fillRect l="-486667" t="-11189" r="-684762" b="-148252"/>
                          </a:stretch>
                        </a:blipFill>
                      </a:tcPr>
                    </a:tc>
                    <a:tc>
                      <a:txBody>
                        <a:bodyPr/>
                        <a:lstStyle/>
                        <a:p>
                          <a:endParaRPr lang="en-US"/>
                        </a:p>
                      </a:txBody>
                      <a:tcPr anchor="ctr">
                        <a:blipFill>
                          <a:blip r:embed="rId5"/>
                          <a:stretch>
                            <a:fillRect l="-496774" t="-11189" r="-479839" b="-148252"/>
                          </a:stretch>
                        </a:blipFill>
                      </a:tcPr>
                    </a:tc>
                    <a:tc>
                      <a:txBody>
                        <a:bodyPr/>
                        <a:lstStyle/>
                        <a:p>
                          <a:endParaRPr lang="en-US"/>
                        </a:p>
                      </a:txBody>
                      <a:tcPr anchor="ctr">
                        <a:blipFill>
                          <a:blip r:embed="rId5"/>
                          <a:stretch>
                            <a:fillRect l="-627119" t="-11189" r="-404237" b="-148252"/>
                          </a:stretch>
                        </a:blipFill>
                      </a:tcPr>
                    </a:tc>
                    <a:tc>
                      <a:txBody>
                        <a:bodyPr/>
                        <a:lstStyle/>
                        <a:p>
                          <a:endParaRPr lang="en-US"/>
                        </a:p>
                      </a:txBody>
                      <a:tcPr anchor="ctr">
                        <a:blipFill>
                          <a:blip r:embed="rId5"/>
                          <a:stretch>
                            <a:fillRect l="-709091" t="-11189" r="-294215" b="-148252"/>
                          </a:stretch>
                        </a:blipFill>
                      </a:tcPr>
                    </a:tc>
                    <a:tc>
                      <a:txBody>
                        <a:bodyPr/>
                        <a:lstStyle/>
                        <a:p>
                          <a:endParaRPr lang="en-US"/>
                        </a:p>
                      </a:txBody>
                      <a:tcPr anchor="ctr">
                        <a:blipFill>
                          <a:blip r:embed="rId5"/>
                          <a:stretch>
                            <a:fillRect l="-815833" t="-11189" r="-196667" b="-148252"/>
                          </a:stretch>
                        </a:blipFill>
                      </a:tcPr>
                    </a:tc>
                    <a:tc>
                      <a:txBody>
                        <a:bodyPr/>
                        <a:lstStyle/>
                        <a:p>
                          <a:endParaRPr lang="en-US"/>
                        </a:p>
                      </a:txBody>
                      <a:tcPr anchor="ctr">
                        <a:blipFill>
                          <a:blip r:embed="rId5"/>
                          <a:stretch>
                            <a:fillRect l="-981250" t="-11189" r="-110714" b="-148252"/>
                          </a:stretch>
                        </a:blipFill>
                      </a:tcPr>
                    </a:tc>
                    <a:tc>
                      <a:txBody>
                        <a:bodyPr/>
                        <a:lstStyle/>
                        <a:p>
                          <a:endParaRPr lang="en-US"/>
                        </a:p>
                      </a:txBody>
                      <a:tcPr anchor="ctr">
                        <a:blipFill>
                          <a:blip r:embed="rId5"/>
                          <a:stretch>
                            <a:fillRect l="-984553" t="-11189" r="-813" b="-148252"/>
                          </a:stretch>
                        </a:blipFill>
                      </a:tcPr>
                    </a:tc>
                    <a:extLst>
                      <a:ext uri="{0D108BD9-81ED-4DB2-BD59-A6C34878D82A}">
                        <a16:rowId xmlns:a16="http://schemas.microsoft.com/office/drawing/2014/main" val="828261284"/>
                      </a:ext>
                    </a:extLst>
                  </a:tr>
                  <a:tr h="614639">
                    <a:tc rowSpan="2">
                      <a:txBody>
                        <a:bodyPr/>
                        <a:lstStyle/>
                        <a:p>
                          <a:pPr algn="ctr"/>
                          <a:r>
                            <a:rPr lang="en-US" sz="1600" smtClean="0"/>
                            <a:t>Tần</a:t>
                          </a:r>
                          <a:r>
                            <a:rPr lang="en-US" sz="1600" baseline="0" smtClean="0"/>
                            <a:t> số</a:t>
                          </a:r>
                          <a:endParaRPr lang="en-US" sz="1600"/>
                        </a:p>
                      </a:txBody>
                      <a:tcPr anchor="ctr">
                        <a:solidFill>
                          <a:schemeClr val="accent1">
                            <a:lumMod val="40000"/>
                            <a:lumOff val="60000"/>
                          </a:schemeClr>
                        </a:solidFill>
                      </a:tcPr>
                    </a:tc>
                    <a:tc>
                      <a:txBody>
                        <a:bodyPr/>
                        <a:lstStyle/>
                        <a:p>
                          <a:pPr algn="ctr"/>
                          <a:r>
                            <a:rPr lang="en-US" sz="1600" smtClean="0"/>
                            <a:t>Nhóm</a:t>
                          </a:r>
                          <a:r>
                            <a:rPr lang="en-US" sz="1600" baseline="0" smtClean="0"/>
                            <a:t> 1</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109505255"/>
                      </a:ext>
                    </a:extLst>
                  </a:tr>
                  <a:tr h="614639">
                    <a:tc vMerge="1">
                      <a:txBody>
                        <a:bodyPr/>
                        <a:lstStyle/>
                        <a:p>
                          <a:endParaRPr lang="en-US"/>
                        </a:p>
                      </a:txBody>
                      <a:tcPr/>
                    </a:tc>
                    <a:tc>
                      <a:txBody>
                        <a:bodyPr/>
                        <a:lstStyle/>
                        <a:p>
                          <a:pPr algn="ctr"/>
                          <a:r>
                            <a:rPr lang="en-US" sz="1600" smtClean="0"/>
                            <a:t>Nhóm</a:t>
                          </a:r>
                          <a:r>
                            <a:rPr lang="en-US" sz="1600" baseline="0" smtClean="0"/>
                            <a:t> 2</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195069530"/>
                      </a:ext>
                    </a:extLst>
                  </a:tr>
                </a:tbl>
              </a:graphicData>
            </a:graphic>
          </p:graphicFrame>
        </mc:Fallback>
      </mc:AlternateContent>
    </p:spTree>
    <p:extLst>
      <p:ext uri="{BB962C8B-B14F-4D97-AF65-F5344CB8AC3E}">
        <p14:creationId xmlns:p14="http://schemas.microsoft.com/office/powerpoint/2010/main" val="20994562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8638" y="221744"/>
            <a:ext cx="8299960" cy="828688"/>
          </a:xfrm>
          <a:prstGeom prst="rect">
            <a:avLst/>
          </a:prstGeom>
        </p:spPr>
        <p:txBody>
          <a:bodyPr wrap="square">
            <a:spAutoFit/>
          </a:bodyPr>
          <a:lstStyle/>
          <a:p>
            <a:pPr algn="just">
              <a:lnSpc>
                <a:spcPct val="150000"/>
              </a:lnSpc>
            </a:pPr>
            <a:r>
              <a:rPr lang="en-US" sz="1700" b="1" smtClean="0">
                <a:solidFill>
                  <a:srgbClr val="C00000"/>
                </a:solidFill>
                <a:ea typeface="+mn-ea"/>
                <a:cs typeface="+mn-cs"/>
              </a:rPr>
              <a:t>HĐ3: </a:t>
            </a:r>
            <a:r>
              <a:rPr lang="vi-VN" sz="1700">
                <a:latin typeface="+mn-lt"/>
              </a:rPr>
              <a:t>Dựa vào Bảng 2, hãy tính và so sánh số trung bình, trung vị, mốt của </a:t>
            </a:r>
            <a:r>
              <a:rPr lang="vi-VN" sz="1700" smtClean="0">
                <a:latin typeface="+mn-lt"/>
              </a:rPr>
              <a:t>mẫu</a:t>
            </a:r>
            <a:r>
              <a:rPr lang="en-US" sz="1700" smtClean="0">
                <a:latin typeface="+mn-lt"/>
              </a:rPr>
              <a:t>    </a:t>
            </a:r>
            <a:r>
              <a:rPr lang="vi-VN" sz="1700" smtClean="0">
                <a:latin typeface="+mn-lt"/>
              </a:rPr>
              <a:t> </a:t>
            </a:r>
            <a:r>
              <a:rPr lang="vi-VN" sz="1700">
                <a:latin typeface="+mn-lt"/>
              </a:rPr>
              <a:t>dữ liệu thu được về đường kính bong bóng của mỗi </a:t>
            </a:r>
            <a:r>
              <a:rPr lang="vi-VN" sz="1700" smtClean="0">
                <a:latin typeface="+mn-lt"/>
              </a:rPr>
              <a:t>nhóm.</a:t>
            </a:r>
            <a:endParaRPr lang="en-US" sz="1700">
              <a:solidFill>
                <a:srgbClr val="C00000"/>
              </a:solidFill>
              <a:latin typeface="+mn-lt"/>
            </a:endParaRPr>
          </a:p>
        </p:txBody>
      </p:sp>
      <mc:AlternateContent xmlns:mc="http://schemas.openxmlformats.org/markup-compatibility/2006" xmlns:a14="http://schemas.microsoft.com/office/drawing/2010/main">
        <mc:Choice Requires="a14">
          <p:sp>
            <p:nvSpPr>
              <p:cNvPr id="8" name="Rectangle 7"/>
              <p:cNvSpPr/>
              <p:nvPr/>
            </p:nvSpPr>
            <p:spPr>
              <a:xfrm>
                <a:off x="471086" y="1154979"/>
                <a:ext cx="3184577" cy="261045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just">
                  <a:lnSpc>
                    <a:spcPct val="150000"/>
                  </a:lnSpc>
                  <a:spcBef>
                    <a:spcPts val="100"/>
                  </a:spcBef>
                  <a:spcAft>
                    <a:spcPts val="100"/>
                  </a:spcAft>
                </a:pPr>
                <a:r>
                  <a:rPr lang="vi-VN" sz="1500" b="1">
                    <a:solidFill>
                      <a:srgbClr val="000000"/>
                    </a:solidFill>
                    <a:ea typeface="Dotum" panose="020B0600000101010101" pitchFamily="34" charset="-127"/>
                    <a:cs typeface="Arial"/>
                  </a:rPr>
                  <a:t>Công thức tính số trung bình:</a:t>
                </a:r>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500" i="1">
                              <a:solidFill>
                                <a:srgbClr val="000000"/>
                              </a:solidFill>
                              <a:latin typeface="Cambria Math" panose="02040503050406030204" pitchFamily="18" charset="0"/>
                              <a:ea typeface="Dotum" panose="020B0600000101010101" pitchFamily="34" charset="-127"/>
                            </a:rPr>
                          </m:ctrlPr>
                        </m:accPr>
                        <m:e>
                          <m:r>
                            <a:rPr lang="en-US" sz="1500" i="1">
                              <a:solidFill>
                                <a:srgbClr val="000000"/>
                              </a:solidFill>
                              <a:latin typeface="Cambria Math" panose="02040503050406030204" pitchFamily="18" charset="0"/>
                              <a:ea typeface="Dotum" panose="020B0600000101010101" pitchFamily="34" charset="-127"/>
                            </a:rPr>
                            <m:t>𝑥</m:t>
                          </m:r>
                        </m:e>
                      </m:acc>
                      <m:r>
                        <a:rPr lang="en-US"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1</m:t>
                              </m:r>
                            </m:sub>
                          </m:sSub>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1</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𝑘</m:t>
                              </m:r>
                            </m:sub>
                          </m:sSub>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𝑘</m:t>
                              </m:r>
                            </m:sub>
                          </m:sSub>
                        </m:num>
                        <m:den>
                          <m:r>
                            <a:rPr lang="en-US" sz="1500" i="1">
                              <a:solidFill>
                                <a:srgbClr val="000000"/>
                              </a:solidFill>
                              <a:latin typeface="Cambria Math" panose="02040503050406030204" pitchFamily="18" charset="0"/>
                              <a:ea typeface="Dotum" panose="020B0600000101010101" pitchFamily="34" charset="-127"/>
                            </a:rPr>
                            <m:t>𝑛</m:t>
                          </m:r>
                        </m:den>
                      </m:f>
                    </m:oMath>
                  </m:oMathPara>
                </a14:m>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r>
                  <a:rPr lang="en-US" sz="1500" i="1">
                    <a:solidFill>
                      <a:srgbClr val="000000"/>
                    </a:solidFill>
                    <a:ea typeface="Dotum" panose="020B0600000101010101" pitchFamily="34" charset="-127"/>
                    <a:cs typeface="Arial"/>
                  </a:rPr>
                  <a:t>Trong đó </a:t>
                </a:r>
                <a14:m>
                  <m:oMath xmlns:m="http://schemas.openxmlformats.org/officeDocument/2006/math">
                    <m:r>
                      <a:rPr lang="en-US" sz="1500" i="1">
                        <a:solidFill>
                          <a:srgbClr val="000000"/>
                        </a:solidFill>
                        <a:latin typeface="Cambria Math" panose="02040503050406030204" pitchFamily="18" charset="0"/>
                        <a:ea typeface="Dotum" panose="020B0600000101010101" pitchFamily="34" charset="-127"/>
                      </a:rPr>
                      <m:t>𝑛</m:t>
                    </m:r>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1</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𝑘</m:t>
                        </m:r>
                      </m:sub>
                    </m:sSub>
                  </m:oMath>
                </a14:m>
                <a:r>
                  <a:rPr lang="en-US" sz="1500" i="1">
                    <a:solidFill>
                      <a:srgbClr val="000000"/>
                    </a:solidFill>
                    <a:ea typeface="Dotum" panose="020B0600000101010101" pitchFamily="34" charset="-127"/>
                    <a:cs typeface="Arial"/>
                  </a:rPr>
                  <a:t> là cỡ mẫu và </a:t>
                </a:r>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r>
                              <a:rPr lang="en-US" sz="1500" i="1">
                                <a:solidFill>
                                  <a:srgbClr val="000000"/>
                                </a:solidFill>
                                <a:latin typeface="Cambria Math" panose="02040503050406030204" pitchFamily="18" charset="0"/>
                                <a:ea typeface="Dotum" panose="020B0600000101010101" pitchFamily="34" charset="-127"/>
                              </a:rPr>
                              <m:t>+1</m:t>
                            </m:r>
                          </m:sub>
                        </m:sSub>
                      </m:num>
                      <m:den>
                        <m:r>
                          <a:rPr lang="en-US" sz="1500" i="1">
                            <a:solidFill>
                              <a:srgbClr val="000000"/>
                            </a:solidFill>
                            <a:latin typeface="Cambria Math" panose="02040503050406030204" pitchFamily="18" charset="0"/>
                            <a:ea typeface="Dotum" panose="020B0600000101010101" pitchFamily="34" charset="-127"/>
                          </a:rPr>
                          <m:t>2</m:t>
                        </m:r>
                      </m:den>
                    </m:f>
                  </m:oMath>
                </a14:m>
                <a:r>
                  <a:rPr lang="en-US" sz="1500" i="1">
                    <a:solidFill>
                      <a:srgbClr val="000000"/>
                    </a:solidFill>
                    <a:ea typeface="Dotum" panose="020B0600000101010101" pitchFamily="34" charset="-127"/>
                    <a:cs typeface="Arial"/>
                  </a:rPr>
                  <a:t> (với </a:t>
                </a:r>
                <a14:m>
                  <m:oMath xmlns:m="http://schemas.openxmlformats.org/officeDocument/2006/math">
                    <m:r>
                      <a:rPr lang="en-US" sz="1500" i="1" smtClean="0">
                        <a:solidFill>
                          <a:srgbClr val="000000"/>
                        </a:solidFill>
                        <a:latin typeface="Cambria Math" panose="02040503050406030204" pitchFamily="18" charset="0"/>
                        <a:ea typeface="Dotum" panose="020B0600000101010101" pitchFamily="34" charset="-127"/>
                        <a:cs typeface="Arial"/>
                      </a:rPr>
                      <m:t>𝑖</m:t>
                    </m:r>
                    <m:r>
                      <a:rPr lang="en-US" sz="1500" i="1" smtClean="0">
                        <a:solidFill>
                          <a:srgbClr val="000000"/>
                        </a:solidFill>
                        <a:latin typeface="Cambria Math" panose="02040503050406030204" pitchFamily="18" charset="0"/>
                        <a:ea typeface="Dotum" panose="020B0600000101010101" pitchFamily="34" charset="-127"/>
                        <a:cs typeface="Arial"/>
                      </a:rPr>
                      <m:t> = 1,…,</m:t>
                    </m:r>
                    <m:r>
                      <a:rPr lang="en-US" sz="1500" i="1">
                        <a:solidFill>
                          <a:srgbClr val="000000"/>
                        </a:solidFill>
                        <a:latin typeface="Cambria Math" panose="02040503050406030204" pitchFamily="18" charset="0"/>
                        <a:ea typeface="Dotum" panose="020B0600000101010101" pitchFamily="34" charset="-127"/>
                        <a:cs typeface="Arial"/>
                      </a:rPr>
                      <m:t>𝑘</m:t>
                    </m:r>
                  </m:oMath>
                </a14:m>
                <a:r>
                  <a:rPr lang="en-US" sz="1500" i="1">
                    <a:solidFill>
                      <a:srgbClr val="000000"/>
                    </a:solidFill>
                    <a:ea typeface="Dotum" panose="020B0600000101010101" pitchFamily="34" charset="-127"/>
                    <a:cs typeface="Arial"/>
                  </a:rPr>
                  <a:t>) là giá </a:t>
                </a:r>
                <a:r>
                  <a:rPr lang="en-US" sz="1500" i="1" smtClean="0">
                    <a:solidFill>
                      <a:srgbClr val="000000"/>
                    </a:solidFill>
                    <a:ea typeface="Dotum" panose="020B0600000101010101" pitchFamily="34" charset="-127"/>
                    <a:cs typeface="Arial"/>
                  </a:rPr>
                  <a:t>trị đại </a:t>
                </a:r>
                <a:r>
                  <a:rPr lang="en-US" sz="1500" i="1">
                    <a:solidFill>
                      <a:srgbClr val="000000"/>
                    </a:solidFill>
                    <a:ea typeface="Dotum" panose="020B0600000101010101" pitchFamily="34" charset="-127"/>
                    <a:cs typeface="Arial"/>
                  </a:rPr>
                  <a:t>diện của nhóm </a:t>
                </a:r>
                <a14:m>
                  <m:oMath xmlns:m="http://schemas.openxmlformats.org/officeDocument/2006/math">
                    <m:d>
                      <m:dPr>
                        <m:begChr m:val="["/>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r>
                              <a:rPr lang="en-US" sz="1500" i="1">
                                <a:solidFill>
                                  <a:srgbClr val="000000"/>
                                </a:solidFill>
                                <a:latin typeface="Cambria Math" panose="02040503050406030204" pitchFamily="18" charset="0"/>
                                <a:ea typeface="Dotum" panose="020B0600000101010101" pitchFamily="34" charset="-127"/>
                              </a:rPr>
                              <m:t>+1</m:t>
                            </m:r>
                          </m:sub>
                        </m:sSub>
                      </m:e>
                    </m:d>
                  </m:oMath>
                </a14:m>
                <a:r>
                  <a:rPr lang="en-US" sz="1500" i="1">
                    <a:solidFill>
                      <a:srgbClr val="000000"/>
                    </a:solidFill>
                    <a:ea typeface="Dotum" panose="020B0600000101010101" pitchFamily="34" charset="-127"/>
                    <a:cs typeface="Arial"/>
                  </a:rPr>
                  <a:t>. </a:t>
                </a:r>
                <a:endParaRPr lang="en-US" sz="1500">
                  <a:solidFill>
                    <a:srgbClr val="000000"/>
                  </a:solidFill>
                  <a:ea typeface="Times New Roman" panose="02020603050405020304" pitchFamily="18" charset="0"/>
                  <a:cs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471086" y="1154979"/>
                <a:ext cx="3184577" cy="2610458"/>
              </a:xfrm>
              <a:prstGeom prst="rect">
                <a:avLst/>
              </a:prstGeom>
              <a:blipFill>
                <a:blip r:embed="rId2"/>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rot="565493">
            <a:off x="3018350" y="4108867"/>
            <a:ext cx="416329" cy="693881"/>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846036" y="1154979"/>
                <a:ext cx="4842562" cy="188179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nSpc>
                    <a:spcPct val="150000"/>
                  </a:lnSpc>
                  <a:defRPr/>
                </a:pPr>
                <a:r>
                  <a:rPr lang="vi-VN" sz="1500" b="1">
                    <a:solidFill>
                      <a:srgbClr val="000000"/>
                    </a:solidFill>
                    <a:ea typeface="Dotum" panose="020B0600000101010101" pitchFamily="34" charset="-127"/>
                    <a:cs typeface="Arial"/>
                  </a:rPr>
                  <a:t>Công thức tính trung vị:</a:t>
                </a:r>
                <a:endParaRPr lang="en-US" sz="1500">
                  <a:solidFill>
                    <a:srgbClr val="000000"/>
                  </a:solidFill>
                  <a:ea typeface="Times New Roman" panose="02020603050405020304" pitchFamily="18" charset="0"/>
                  <a:cs typeface="Arial"/>
                </a:endParaRPr>
              </a:p>
              <a:p>
                <a:pPr lvl="0" algn="ctr">
                  <a:lnSpc>
                    <a:spcPct val="150000"/>
                  </a:lnSpc>
                  <a:defRPr/>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𝑀</m:t>
                        </m:r>
                      </m:e>
                      <m:sub>
                        <m:r>
                          <a:rPr lang="vi-VN" sz="1500" i="1">
                            <a:solidFill>
                              <a:srgbClr val="000000"/>
                            </a:solidFill>
                            <a:latin typeface="Cambria Math" panose="02040503050406030204" pitchFamily="18" charset="0"/>
                            <a:ea typeface="Dotum" panose="020B0600000101010101" pitchFamily="34" charset="-127"/>
                          </a:rPr>
                          <m:t>𝑒</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sub>
                    </m:sSub>
                    <m:r>
                      <a:rPr lang="vi-VN"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f>
                          <m:fPr>
                            <m:ctrlPr>
                              <a:rPr lang="en-US" sz="1500" i="1">
                                <a:solidFill>
                                  <a:srgbClr val="000000"/>
                                </a:solidFill>
                                <a:latin typeface="Cambria Math" panose="02040503050406030204" pitchFamily="18" charset="0"/>
                                <a:ea typeface="Dotum" panose="020B0600000101010101" pitchFamily="34" charset="-127"/>
                              </a:rPr>
                            </m:ctrlPr>
                          </m:fPr>
                          <m:num>
                            <m:r>
                              <a:rPr lang="vi-VN" sz="1500" i="1">
                                <a:solidFill>
                                  <a:srgbClr val="000000"/>
                                </a:solidFill>
                                <a:latin typeface="Cambria Math" panose="02040503050406030204" pitchFamily="18" charset="0"/>
                                <a:ea typeface="Dotum" panose="020B0600000101010101" pitchFamily="34" charset="-127"/>
                              </a:rPr>
                              <m:t>𝑛</m:t>
                            </m:r>
                          </m:num>
                          <m:den>
                            <m:r>
                              <a:rPr lang="vi-VN" sz="1500" i="1">
                                <a:solidFill>
                                  <a:srgbClr val="000000"/>
                                </a:solidFill>
                                <a:latin typeface="Cambria Math" panose="02040503050406030204" pitchFamily="18" charset="0"/>
                                <a:ea typeface="Dotum" panose="020B0600000101010101" pitchFamily="34" charset="-127"/>
                              </a:rPr>
                              <m:t>2</m:t>
                            </m:r>
                          </m:den>
                        </m:f>
                        <m:r>
                          <a:rPr lang="vi-VN" sz="1500" i="1">
                            <a:solidFill>
                              <a:srgbClr val="000000"/>
                            </a:solidFill>
                            <a:latin typeface="Cambria Math" panose="02040503050406030204" pitchFamily="18" charset="0"/>
                            <a:ea typeface="Dotum" panose="020B0600000101010101" pitchFamily="34" charset="-127"/>
                          </a:rPr>
                          <m:t>−</m:t>
                        </m:r>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e>
                        </m:d>
                      </m:num>
                      <m:den>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sub>
                        </m:sSub>
                      </m:den>
                    </m:f>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sub>
                    </m:sSub>
                    <m:r>
                      <a:rPr lang="vi-VN" sz="1500" i="1">
                        <a:solidFill>
                          <a:srgbClr val="000000"/>
                        </a:solidFill>
                        <a:latin typeface="Cambria Math" panose="02040503050406030204" pitchFamily="18" charset="0"/>
                        <a:ea typeface="Dotum" panose="020B0600000101010101" pitchFamily="34" charset="-127"/>
                      </a:rPr>
                      <m:t>)</m:t>
                    </m:r>
                  </m:oMath>
                </a14:m>
                <a:r>
                  <a:rPr lang="vi-VN" sz="1500" i="1">
                    <a:solidFill>
                      <a:srgbClr val="000000"/>
                    </a:solidFill>
                    <a:ea typeface="Dotum" panose="020B0600000101010101" pitchFamily="34" charset="-127"/>
                    <a:cs typeface="Arial"/>
                  </a:rPr>
                  <a:t> </a:t>
                </a:r>
                <a:endParaRPr lang="en-US" sz="1500">
                  <a:solidFill>
                    <a:srgbClr val="000000"/>
                  </a:solidFill>
                  <a:ea typeface="Times New Roman" panose="02020603050405020304" pitchFamily="18" charset="0"/>
                  <a:cs typeface="Arial"/>
                </a:endParaRPr>
              </a:p>
              <a:p>
                <a:pPr lvl="0">
                  <a:lnSpc>
                    <a:spcPct val="150000"/>
                  </a:lnSpc>
                  <a:defRPr/>
                </a:pPr>
                <a:r>
                  <a:rPr lang="vi-VN" sz="1500" i="1">
                    <a:solidFill>
                      <a:srgbClr val="000000"/>
                    </a:solidFill>
                    <a:ea typeface="Dotum" panose="020B0600000101010101" pitchFamily="34" charset="-127"/>
                    <a:cs typeface="Arial"/>
                  </a:rPr>
                  <a:t>Trong đó n là cỡ mẫu,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sub>
                    </m:sSub>
                  </m:oMath>
                </a14:m>
                <a:r>
                  <a:rPr lang="vi-VN" sz="1500" i="1">
                    <a:solidFill>
                      <a:srgbClr val="000000"/>
                    </a:solidFill>
                    <a:ea typeface="Dotum" panose="020B0600000101010101" pitchFamily="34" charset="-127"/>
                    <a:cs typeface="Arial"/>
                  </a:rPr>
                  <a:t> là tần số nhóm p. Với </a:t>
                </a:r>
                <a14:m>
                  <m:oMath xmlns:m="http://schemas.openxmlformats.org/officeDocument/2006/math">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oMath>
                </a14:m>
                <a:r>
                  <a:rPr lang="vi-VN" sz="1500" i="1">
                    <a:solidFill>
                      <a:srgbClr val="000000"/>
                    </a:solidFill>
                    <a:ea typeface="Dotum" panose="020B0600000101010101" pitchFamily="34" charset="-127"/>
                    <a:cs typeface="Arial"/>
                  </a:rPr>
                  <a:t>, ta quy ước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=0</m:t>
                    </m:r>
                  </m:oMath>
                </a14:m>
                <a:r>
                  <a:rPr lang="vi-VN" sz="1500" i="1">
                    <a:solidFill>
                      <a:srgbClr val="000000"/>
                    </a:solidFill>
                    <a:ea typeface="Dotum" panose="020B0600000101010101" pitchFamily="34" charset="-127"/>
                    <a:cs typeface="Arial"/>
                  </a:rPr>
                  <a:t>.</a:t>
                </a:r>
                <a:endParaRPr lang="en-US" sz="1500">
                  <a:solidFill>
                    <a:srgbClr val="000000"/>
                  </a:solidFill>
                  <a:ea typeface="Times New Roman" panose="02020603050405020304" pitchFamily="18" charset="0"/>
                  <a:cs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846036" y="1154979"/>
                <a:ext cx="4842562" cy="18817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846036" y="3107000"/>
                <a:ext cx="4842562" cy="172515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nSpc>
                    <a:spcPct val="150000"/>
                  </a:lnSpc>
                  <a:defRPr/>
                </a:pPr>
                <a:r>
                  <a:rPr lang="vi-VN" sz="1500" b="1" smtClean="0">
                    <a:solidFill>
                      <a:srgbClr val="000000"/>
                    </a:solidFill>
                    <a:latin typeface="Times New Roman" panose="02020603050405020304" pitchFamily="18" charset="0"/>
                    <a:ea typeface="Dotum" panose="020B0600000101010101" pitchFamily="34" charset="-127"/>
                    <a:cs typeface="Arial"/>
                  </a:rPr>
                  <a:t>Công thức tính mốt:</a:t>
                </a:r>
                <a:endParaRPr lang="en-US" sz="1500">
                  <a:solidFill>
                    <a:srgbClr val="000000"/>
                  </a:solidFill>
                  <a:latin typeface="Times New Roman" panose="02020603050405020304" pitchFamily="18" charset="0"/>
                  <a:ea typeface="Times New Roman" panose="02020603050405020304" pitchFamily="18" charset="0"/>
                  <a:cs typeface="Arial"/>
                </a:endParaRPr>
              </a:p>
              <a:p>
                <a:pPr lvl="0" algn="ctr">
                  <a:lnSpc>
                    <a:spcPct val="150000"/>
                  </a:lnSpc>
                  <a:defRPr/>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𝑀</m:t>
                        </m:r>
                      </m:e>
                      <m:sub>
                        <m:r>
                          <a:rPr lang="vi-VN" sz="1500" i="1">
                            <a:solidFill>
                              <a:srgbClr val="000000"/>
                            </a:solidFill>
                            <a:latin typeface="Cambria Math" panose="02040503050406030204" pitchFamily="18" charset="0"/>
                            <a:ea typeface="Dotum" panose="020B0600000101010101" pitchFamily="34" charset="-127"/>
                          </a:rPr>
                          <m:t>𝑜</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num>
                      <m:den>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e>
                        </m:d>
                        <m:r>
                          <a:rPr lang="vi-VN" sz="1500" i="1">
                            <a:solidFill>
                              <a:srgbClr val="000000"/>
                            </a:solidFill>
                            <a:latin typeface="Cambria Math" panose="02040503050406030204" pitchFamily="18" charset="0"/>
                            <a:ea typeface="Dotum" panose="020B0600000101010101" pitchFamily="34" charset="-127"/>
                          </a:rPr>
                          <m:t>+</m:t>
                        </m:r>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e>
                        </m:d>
                      </m:den>
                    </m:f>
                    <m:r>
                      <a:rPr lang="vi-VN" sz="1500" i="1">
                        <a:solidFill>
                          <a:srgbClr val="000000"/>
                        </a:solidFill>
                        <a:latin typeface="Cambria Math" panose="02040503050406030204" pitchFamily="18" charset="0"/>
                        <a:ea typeface="Dotum" panose="020B0600000101010101" pitchFamily="34" charset="-127"/>
                      </a:rPr>
                      <m:t>.</m:t>
                    </m:r>
                    <m:r>
                      <a:rPr lang="vi-VN" sz="1500" i="1">
                        <a:solidFill>
                          <a:srgbClr val="000000"/>
                        </a:solidFill>
                        <a:latin typeface="Cambria Math" panose="02040503050406030204" pitchFamily="18" charset="0"/>
                        <a:ea typeface="Dotum" panose="020B0600000101010101" pitchFamily="34" charset="-127"/>
                      </a:rPr>
                      <m:t>h</m:t>
                    </m:r>
                  </m:oMath>
                </a14:m>
                <a:r>
                  <a:rPr lang="en-US" sz="1500" smtClean="0">
                    <a:solidFill>
                      <a:srgbClr val="000000"/>
                    </a:solidFill>
                    <a:latin typeface="Times New Roman" panose="02020603050405020304" pitchFamily="18" charset="0"/>
                    <a:ea typeface="Times New Roman" panose="02020603050405020304" pitchFamily="18" charset="0"/>
                    <a:cs typeface="Arial"/>
                  </a:rPr>
                  <a:t> </a:t>
                </a:r>
                <a:endParaRPr lang="en-US" sz="1500">
                  <a:solidFill>
                    <a:srgbClr val="000000"/>
                  </a:solidFill>
                  <a:latin typeface="Times New Roman" panose="02020603050405020304" pitchFamily="18" charset="0"/>
                  <a:ea typeface="Times New Roman" panose="02020603050405020304" pitchFamily="18" charset="0"/>
                  <a:cs typeface="Arial"/>
                </a:endParaRPr>
              </a:p>
              <a:p>
                <a:pPr lvl="0">
                  <a:lnSpc>
                    <a:spcPct val="150000"/>
                  </a:lnSpc>
                  <a:defRPr/>
                </a:pPr>
                <a:r>
                  <a:rPr lang="vi-VN" sz="1500" i="1">
                    <a:solidFill>
                      <a:srgbClr val="000000"/>
                    </a:solidFill>
                    <a:latin typeface="Times New Roman" panose="02020603050405020304" pitchFamily="18" charset="0"/>
                    <a:ea typeface="Dotum" panose="020B0600000101010101" pitchFamily="34" charset="-127"/>
                    <a:cs typeface="Arial"/>
                  </a:rPr>
                  <a:t>Trong đó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oMath>
                </a14:m>
                <a:r>
                  <a:rPr lang="vi-VN" sz="1500" i="1">
                    <a:solidFill>
                      <a:srgbClr val="000000"/>
                    </a:solidFill>
                    <a:latin typeface="Times New Roman" panose="02020603050405020304" pitchFamily="18" charset="0"/>
                    <a:ea typeface="Dotum" panose="020B0600000101010101" pitchFamily="34" charset="-127"/>
                    <a:cs typeface="Arial"/>
                  </a:rPr>
                  <a:t> là tần số của nhóm </a:t>
                </a:r>
                <a:r>
                  <a:rPr lang="vi-VN" sz="1500" i="1" smtClean="0">
                    <a:solidFill>
                      <a:srgbClr val="000000"/>
                    </a:solidFill>
                    <a:latin typeface="Times New Roman" panose="02020603050405020304" pitchFamily="18" charset="0"/>
                    <a:ea typeface="Dotum" panose="020B0600000101010101" pitchFamily="34" charset="-127"/>
                    <a:cs typeface="Arial"/>
                  </a:rPr>
                  <a:t>j</a:t>
                </a:r>
                <a:r>
                  <a:rPr lang="en-US" sz="1500" i="1" smtClean="0">
                    <a:solidFill>
                      <a:srgbClr val="000000"/>
                    </a:solidFill>
                    <a:latin typeface="Times New Roman" panose="02020603050405020304" pitchFamily="18" charset="0"/>
                    <a:ea typeface="Dotum" panose="020B0600000101010101" pitchFamily="34" charset="-127"/>
                    <a:cs typeface="Arial"/>
                  </a:rPr>
                  <a:t> (</a:t>
                </a:r>
                <a:r>
                  <a:rPr lang="vi-VN" sz="1500" i="1" smtClean="0">
                    <a:solidFill>
                      <a:srgbClr val="000000"/>
                    </a:solidFill>
                    <a:latin typeface="Times New Roman" panose="02020603050405020304" pitchFamily="18" charset="0"/>
                    <a:ea typeface="Dotum" panose="020B0600000101010101" pitchFamily="34" charset="-127"/>
                    <a:cs typeface="Arial"/>
                  </a:rPr>
                  <a:t>quy </a:t>
                </a:r>
                <a:r>
                  <a:rPr lang="vi-VN" sz="1500" i="1">
                    <a:solidFill>
                      <a:srgbClr val="000000"/>
                    </a:solidFill>
                    <a:latin typeface="Times New Roman" panose="02020603050405020304" pitchFamily="18" charset="0"/>
                    <a:ea typeface="Dotum" panose="020B0600000101010101" pitchFamily="34" charset="-127"/>
                    <a:cs typeface="Arial"/>
                  </a:rPr>
                  <a:t>ước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𝑜</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d>
                          <m:dPr>
                            <m:ctrlPr>
                              <a:rPr lang="en-US" sz="1500" i="1">
                                <a:solidFill>
                                  <a:srgbClr val="000000"/>
                                </a:solidFill>
                                <a:latin typeface="Cambria Math" panose="02040503050406030204" pitchFamily="18" charset="0"/>
                                <a:ea typeface="Dotum" panose="020B0600000101010101" pitchFamily="34" charset="-127"/>
                              </a:rPr>
                            </m:ctrlPr>
                          </m:dPr>
                          <m:e>
                            <m:r>
                              <a:rPr lang="vi-VN" sz="1500" i="1">
                                <a:solidFill>
                                  <a:srgbClr val="000000"/>
                                </a:solidFill>
                                <a:latin typeface="Cambria Math" panose="02040503050406030204" pitchFamily="18" charset="0"/>
                                <a:ea typeface="Dotum" panose="020B0600000101010101" pitchFamily="34" charset="-127"/>
                              </a:rPr>
                              <m:t>𝑘</m:t>
                            </m:r>
                            <m:r>
                              <a:rPr lang="vi-VN" sz="1500" i="1">
                                <a:solidFill>
                                  <a:srgbClr val="000000"/>
                                </a:solidFill>
                                <a:latin typeface="Cambria Math" panose="02040503050406030204" pitchFamily="18" charset="0"/>
                                <a:ea typeface="Dotum" panose="020B0600000101010101" pitchFamily="34" charset="-127"/>
                              </a:rPr>
                              <m:t>+1</m:t>
                            </m:r>
                          </m:e>
                        </m:d>
                      </m:sub>
                    </m:sSub>
                    <m:r>
                      <a:rPr lang="vi-VN" sz="1500" i="0">
                        <a:solidFill>
                          <a:srgbClr val="000000"/>
                        </a:solidFill>
                        <a:latin typeface="Cambria Math" panose="02040503050406030204" pitchFamily="18" charset="0"/>
                        <a:ea typeface="Dotum" panose="020B0600000101010101" pitchFamily="34" charset="-127"/>
                      </a:rPr>
                      <m:t>=0</m:t>
                    </m:r>
                  </m:oMath>
                </a14:m>
                <a:r>
                  <a:rPr lang="en-US" sz="1500" i="1" smtClean="0">
                    <a:solidFill>
                      <a:srgbClr val="000000"/>
                    </a:solidFill>
                    <a:latin typeface="Times New Roman" panose="02020603050405020304" pitchFamily="18" charset="0"/>
                    <a:ea typeface="Dotum" panose="020B0600000101010101" pitchFamily="34" charset="-127"/>
                    <a:cs typeface="Arial"/>
                  </a:rPr>
                  <a:t>)</a:t>
                </a:r>
                <a:r>
                  <a:rPr lang="vi-VN" sz="1500" i="1">
                    <a:solidFill>
                      <a:srgbClr val="000000"/>
                    </a:solidFill>
                    <a:latin typeface="Times New Roman" panose="02020603050405020304" pitchFamily="18" charset="0"/>
                    <a:ea typeface="Dotum" panose="020B0600000101010101" pitchFamily="34" charset="-127"/>
                    <a:cs typeface="Arial"/>
                  </a:rPr>
                  <a:t> và h là độ dài của nhóm.</a:t>
                </a:r>
                <a:endParaRPr lang="en-US" sz="1500">
                  <a:solidFill>
                    <a:srgbClr val="000000"/>
                  </a:solidFill>
                  <a:latin typeface="Times New Roman" panose="02020603050405020304" pitchFamily="18" charset="0"/>
                  <a:ea typeface="Times New Roman" panose="02020603050405020304" pitchFamily="18" charset="0"/>
                  <a:cs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846036" y="3107000"/>
                <a:ext cx="4842562" cy="172515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009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53" presetClass="entr" presetSubtype="52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fltVal val="0.5"/>
                                          </p:val>
                                        </p:tav>
                                        <p:tav tm="100000">
                                          <p:val>
                                            <p:strVal val="#ppt_x"/>
                                          </p:val>
                                        </p:tav>
                                      </p:tavLst>
                                    </p:anim>
                                    <p:anim calcmode="lin" valueType="num">
                                      <p:cBhvr>
                                        <p:cTn id="27" dur="500" fill="hold"/>
                                        <p:tgtEl>
                                          <p:spTgt spid="10"/>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fltVal val="0.5"/>
                                          </p:val>
                                        </p:tav>
                                        <p:tav tm="100000">
                                          <p:val>
                                            <p:strVal val="#ppt_x"/>
                                          </p:val>
                                        </p:tav>
                                      </p:tavLst>
                                    </p:anim>
                                    <p:anim calcmode="lin" valueType="num">
                                      <p:cBhvr>
                                        <p:cTn id="3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09482" y="4500569"/>
            <a:ext cx="568972" cy="482011"/>
          </a:xfrm>
          <a:prstGeom prst="rect">
            <a:avLst/>
          </a:prstGeom>
        </p:spPr>
      </p:pic>
      <p:sp>
        <p:nvSpPr>
          <p:cNvPr id="9" name="Rectangle 8"/>
          <p:cNvSpPr/>
          <p:nvPr/>
        </p:nvSpPr>
        <p:spPr>
          <a:xfrm>
            <a:off x="573893" y="401625"/>
            <a:ext cx="7940520" cy="4408899"/>
          </a:xfrm>
          <a:prstGeom prst="rect">
            <a:avLst/>
          </a:prstGeom>
        </p:spPr>
        <p:txBody>
          <a:bodyPr wrap="square">
            <a:spAutoFit/>
          </a:bodyPr>
          <a:lstStyle/>
          <a:p>
            <a:pPr algn="just">
              <a:lnSpc>
                <a:spcPct val="150000"/>
              </a:lnSpc>
            </a:pPr>
            <a:r>
              <a:rPr lang="en-US" sz="1700" b="1" smtClean="0">
                <a:solidFill>
                  <a:srgbClr val="C00000"/>
                </a:solidFill>
                <a:ea typeface="+mn-ea"/>
                <a:cs typeface="+mn-cs"/>
              </a:rPr>
              <a:t>HĐ4: </a:t>
            </a:r>
            <a:r>
              <a:rPr lang="vi-VN" sz="1700">
                <a:solidFill>
                  <a:schemeClr val="tx1"/>
                </a:solidFill>
                <a:latin typeface="+mn-lt"/>
              </a:rPr>
              <a:t>Các bạn học sinh lớp 11B đã thực hiện thí nghiệm và thu được bảng kết quả sau</a:t>
            </a:r>
            <a:r>
              <a:rPr lang="vi-VN" sz="1700" smtClean="0">
                <a:solidFill>
                  <a:schemeClr val="tx1"/>
                </a:solidFill>
                <a:latin typeface="+mn-lt"/>
              </a:rPr>
              <a:t>:</a:t>
            </a:r>
            <a:endParaRPr lang="en-US" sz="1700" smtClean="0">
              <a:solidFill>
                <a:schemeClr val="tx1"/>
              </a:solidFill>
              <a:latin typeface="+mn-lt"/>
            </a:endParaRPr>
          </a:p>
          <a:p>
            <a:pPr algn="just">
              <a:lnSpc>
                <a:spcPct val="150000"/>
              </a:lnSpc>
            </a:pPr>
            <a:endParaRPr lang="en-US" sz="1700" smtClean="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endParaRPr lang="en-US" sz="1700" smtClean="0">
              <a:solidFill>
                <a:schemeClr val="tx1"/>
              </a:solidFill>
              <a:latin typeface="+mn-lt"/>
            </a:endParaRPr>
          </a:p>
          <a:p>
            <a:pPr algn="just">
              <a:lnSpc>
                <a:spcPct val="150000"/>
              </a:lnSpc>
            </a:pPr>
            <a:endParaRPr lang="en-US" sz="1700" smtClean="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r>
              <a:rPr lang="vi-VN" sz="1700">
                <a:solidFill>
                  <a:schemeClr val="tx1"/>
                </a:solidFill>
                <a:latin typeface="+mn-lt"/>
              </a:rPr>
              <a:t>a) Hãy thực hiện HĐ2 và HĐ3 dựa vào bảng kết quả thí nghiệm trên. Từ đó rút ra kết luận về ảnh hưởng của nhiệt độ lên sức căng bề mặt của nước xà phòng</a:t>
            </a:r>
            <a:r>
              <a:rPr lang="vi-VN" sz="1700" smtClean="0">
                <a:solidFill>
                  <a:schemeClr val="tx1"/>
                </a:solidFill>
                <a:latin typeface="+mn-lt"/>
              </a:rPr>
              <a:t>.</a:t>
            </a:r>
            <a:endParaRPr lang="vi-VN" sz="1700">
              <a:solidFill>
                <a:schemeClr val="tx1"/>
              </a:solidFill>
              <a:latin typeface="+mn-lt"/>
            </a:endParaRPr>
          </a:p>
          <a:p>
            <a:pPr algn="just">
              <a:lnSpc>
                <a:spcPct val="150000"/>
              </a:lnSpc>
            </a:pPr>
            <a:r>
              <a:rPr lang="vi-VN" sz="1700">
                <a:solidFill>
                  <a:schemeClr val="tx1"/>
                </a:solidFill>
                <a:latin typeface="+mn-lt"/>
              </a:rPr>
              <a:t>b) Tại sao giặt quần áo bằng nước ấm (với nhiệt độ thích hợp với chất liệu vải) sẽ làm sạch dễ dàng và nhanh chóng hơn?</a:t>
            </a:r>
            <a:endParaRPr lang="en-US" sz="1700">
              <a:solidFill>
                <a:schemeClr val="tx1"/>
              </a:solidFill>
              <a:latin typeface="+mn-lt"/>
            </a:endParaRPr>
          </a:p>
        </p:txBody>
      </p:sp>
      <p:pic>
        <p:nvPicPr>
          <p:cNvPr id="6" name="Picture 5"/>
          <p:cNvPicPr>
            <a:picLocks noChangeAspect="1"/>
          </p:cNvPicPr>
          <p:nvPr/>
        </p:nvPicPr>
        <p:blipFill>
          <a:blip r:embed="rId3"/>
          <a:stretch>
            <a:fillRect/>
          </a:stretch>
        </p:blipFill>
        <p:spPr>
          <a:xfrm>
            <a:off x="1817716" y="1316563"/>
            <a:ext cx="5452873" cy="1711451"/>
          </a:xfrm>
          <a:prstGeom prst="rect">
            <a:avLst/>
          </a:prstGeom>
        </p:spPr>
      </p:pic>
    </p:spTree>
    <p:extLst>
      <p:ext uri="{BB962C8B-B14F-4D97-AF65-F5344CB8AC3E}">
        <p14:creationId xmlns:p14="http://schemas.microsoft.com/office/powerpoint/2010/main" val="14335111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1588786" y="962209"/>
            <a:ext cx="6327274" cy="507831"/>
          </a:xfrm>
          <a:prstGeom prst="rect">
            <a:avLst/>
          </a:prstGeom>
        </p:spPr>
        <p:txBody>
          <a:bodyPr wrap="square">
            <a:spAutoFit/>
          </a:bodyPr>
          <a:lstStyle/>
          <a:p>
            <a:pPr>
              <a:lnSpc>
                <a:spcPct val="150000"/>
              </a:lnSpc>
              <a:spcBef>
                <a:spcPts val="100"/>
              </a:spcBef>
              <a:spcAft>
                <a:spcPts val="100"/>
              </a:spcAft>
            </a:pPr>
            <a:r>
              <a:rPr lang="vi-VN" sz="1800">
                <a:latin typeface="+mn-lt"/>
                <a:ea typeface="Dotum" panose="020B0600000101010101" pitchFamily="34" charset="-127"/>
              </a:rPr>
              <a:t>a) </a:t>
            </a:r>
            <a:r>
              <a:rPr lang="vi-VN" sz="1800" smtClean="0">
                <a:latin typeface="+mn-lt"/>
                <a:ea typeface="Dotum" panose="020B0600000101010101" pitchFamily="34" charset="-127"/>
              </a:rPr>
              <a:t>Bảng </a:t>
            </a:r>
            <a:r>
              <a:rPr lang="vi-VN" sz="1800">
                <a:latin typeface="+mn-lt"/>
                <a:ea typeface="Dotum" panose="020B0600000101010101" pitchFamily="34" charset="-127"/>
              </a:rPr>
              <a:t>tần số ghép nhóm cho kết quả thí nghiệm trên là:</a:t>
            </a:r>
            <a:endParaRPr lang="en-US" sz="1800">
              <a:effectLst/>
              <a:latin typeface="+mn-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77591087"/>
                  </p:ext>
                </p:extLst>
              </p:nvPr>
            </p:nvGraphicFramePr>
            <p:xfrm>
              <a:off x="1648746" y="1688014"/>
              <a:ext cx="5910313" cy="2790070"/>
            </p:xfrm>
            <a:graphic>
              <a:graphicData uri="http://schemas.openxmlformats.org/drawingml/2006/table">
                <a:tbl>
                  <a:tblPr firstRow="1" firstCol="1" bandRow="1"/>
                  <a:tblGrid>
                    <a:gridCol w="635957">
                      <a:extLst>
                        <a:ext uri="{9D8B030D-6E8A-4147-A177-3AD203B41FA5}">
                          <a16:colId xmlns:a16="http://schemas.microsoft.com/office/drawing/2014/main" val="2928168899"/>
                        </a:ext>
                      </a:extLst>
                    </a:gridCol>
                    <a:gridCol w="1318589">
                      <a:extLst>
                        <a:ext uri="{9D8B030D-6E8A-4147-A177-3AD203B41FA5}">
                          <a16:colId xmlns:a16="http://schemas.microsoft.com/office/drawing/2014/main" val="935440761"/>
                        </a:ext>
                      </a:extLst>
                    </a:gridCol>
                    <a:gridCol w="1318589">
                      <a:extLst>
                        <a:ext uri="{9D8B030D-6E8A-4147-A177-3AD203B41FA5}">
                          <a16:colId xmlns:a16="http://schemas.microsoft.com/office/drawing/2014/main" val="2246870601"/>
                        </a:ext>
                      </a:extLst>
                    </a:gridCol>
                    <a:gridCol w="1318589">
                      <a:extLst>
                        <a:ext uri="{9D8B030D-6E8A-4147-A177-3AD203B41FA5}">
                          <a16:colId xmlns:a16="http://schemas.microsoft.com/office/drawing/2014/main" val="1531091374"/>
                        </a:ext>
                      </a:extLst>
                    </a:gridCol>
                    <a:gridCol w="1318589">
                      <a:extLst>
                        <a:ext uri="{9D8B030D-6E8A-4147-A177-3AD203B41FA5}">
                          <a16:colId xmlns:a16="http://schemas.microsoft.com/office/drawing/2014/main" val="512884534"/>
                        </a:ext>
                      </a:extLst>
                    </a:gridCol>
                  </a:tblGrid>
                  <a:tr h="359426">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2425"/>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[4;6)</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[6;8)</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[8;10)</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[10;12)</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052528"/>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88231"/>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18504"/>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[12;14)</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[14;16)</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[16;18)</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d>
                                  <m:dPr>
                                    <m:begChr m:val="["/>
                                    <m:endChr m:val="]"/>
                                    <m:ctrlPr>
                                      <a:rPr lang="en-US" sz="1700" i="1">
                                        <a:effectLst/>
                                        <a:latin typeface="Cambria Math" panose="02040503050406030204" pitchFamily="18" charset="0"/>
                                        <a:ea typeface="Dotum" panose="020B0600000101010101" pitchFamily="34" charset="-127"/>
                                      </a:rPr>
                                    </m:ctrlPr>
                                  </m:dPr>
                                  <m:e>
                                    <m:r>
                                      <a:rPr lang="vi-VN" sz="1700" i="1">
                                        <a:effectLst/>
                                        <a:latin typeface="Cambria Math" panose="02040503050406030204" pitchFamily="18" charset="0"/>
                                        <a:ea typeface="Dotum" panose="020B0600000101010101" pitchFamily="34" charset="-127"/>
                                      </a:rPr>
                                      <m:t>18;20</m:t>
                                    </m:r>
                                  </m:e>
                                </m:d>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843293"/>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272911"/>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2249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77591087"/>
                  </p:ext>
                </p:extLst>
              </p:nvPr>
            </p:nvGraphicFramePr>
            <p:xfrm>
              <a:off x="1648746" y="1688014"/>
              <a:ext cx="5910313" cy="2790070"/>
            </p:xfrm>
            <a:graphic>
              <a:graphicData uri="http://schemas.openxmlformats.org/drawingml/2006/table">
                <a:tbl>
                  <a:tblPr firstRow="1" firstCol="1" bandRow="1"/>
                  <a:tblGrid>
                    <a:gridCol w="635957">
                      <a:extLst>
                        <a:ext uri="{9D8B030D-6E8A-4147-A177-3AD203B41FA5}">
                          <a16:colId xmlns:a16="http://schemas.microsoft.com/office/drawing/2014/main" val="2928168899"/>
                        </a:ext>
                      </a:extLst>
                    </a:gridCol>
                    <a:gridCol w="1318589">
                      <a:extLst>
                        <a:ext uri="{9D8B030D-6E8A-4147-A177-3AD203B41FA5}">
                          <a16:colId xmlns:a16="http://schemas.microsoft.com/office/drawing/2014/main" val="935440761"/>
                        </a:ext>
                      </a:extLst>
                    </a:gridCol>
                    <a:gridCol w="1318589">
                      <a:extLst>
                        <a:ext uri="{9D8B030D-6E8A-4147-A177-3AD203B41FA5}">
                          <a16:colId xmlns:a16="http://schemas.microsoft.com/office/drawing/2014/main" val="2246870601"/>
                        </a:ext>
                      </a:extLst>
                    </a:gridCol>
                    <a:gridCol w="1318589">
                      <a:extLst>
                        <a:ext uri="{9D8B030D-6E8A-4147-A177-3AD203B41FA5}">
                          <a16:colId xmlns:a16="http://schemas.microsoft.com/office/drawing/2014/main" val="1531091374"/>
                        </a:ext>
                      </a:extLst>
                    </a:gridCol>
                    <a:gridCol w="1318589">
                      <a:extLst>
                        <a:ext uri="{9D8B030D-6E8A-4147-A177-3AD203B41FA5}">
                          <a16:colId xmlns:a16="http://schemas.microsoft.com/office/drawing/2014/main" val="512884534"/>
                        </a:ext>
                      </a:extLst>
                    </a:gridCol>
                  </a:tblGrid>
                  <a:tr h="388620">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2425"/>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387" t="-92857" r="-300461"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8387" t="-92857" r="-200461"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9537" t="-92857" r="-101389"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7926" t="-92857" r="-922" b="-482857"/>
                          </a:stretch>
                        </a:blipFill>
                      </a:tcPr>
                    </a:tc>
                    <a:extLst>
                      <a:ext uri="{0D108BD9-81ED-4DB2-BD59-A6C34878D82A}">
                        <a16:rowId xmlns:a16="http://schemas.microsoft.com/office/drawing/2014/main" val="1638052528"/>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88231"/>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18504"/>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387" t="-374286" r="-300461"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8387" t="-374286" r="-200461"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9537" t="-374286" r="-101389"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7926" t="-374286" r="-922" b="-201429"/>
                          </a:stretch>
                        </a:blipFill>
                      </a:tcPr>
                    </a:tc>
                    <a:extLst>
                      <a:ext uri="{0D108BD9-81ED-4DB2-BD59-A6C34878D82A}">
                        <a16:rowId xmlns:a16="http://schemas.microsoft.com/office/drawing/2014/main" val="3740843293"/>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272911"/>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22495"/>
                      </a:ext>
                    </a:extLst>
                  </a:tr>
                </a:tbl>
              </a:graphicData>
            </a:graphic>
          </p:graphicFrame>
        </mc:Fallback>
      </mc:AlternateContent>
      <p:sp>
        <p:nvSpPr>
          <p:cNvPr id="10" name="Rectangle 9"/>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7405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heme/theme1.xml><?xml version="1.0" encoding="utf-8"?>
<a:theme xmlns:a="http://schemas.openxmlformats.org/drawingml/2006/main" name="Accentuation Rules by Slidesgo">
  <a:themeElements>
    <a:clrScheme name="Simple Light">
      <a:dk1>
        <a:srgbClr val="191919"/>
      </a:dk1>
      <a:lt1>
        <a:srgbClr val="FFFFFF"/>
      </a:lt1>
      <a:dk2>
        <a:srgbClr val="7EB2FE"/>
      </a:dk2>
      <a:lt2>
        <a:srgbClr val="024581"/>
      </a:lt2>
      <a:accent1>
        <a:srgbClr val="FDB813"/>
      </a:accent1>
      <a:accent2>
        <a:srgbClr val="ED1B24"/>
      </a:accent2>
      <a:accent3>
        <a:srgbClr val="FFF0CF"/>
      </a:accent3>
      <a:accent4>
        <a:srgbClr val="DACDB3"/>
      </a:accent4>
      <a:accent5>
        <a:srgbClr val="7F4822"/>
      </a:accent5>
      <a:accent6>
        <a:srgbClr val="899C0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1686</Words>
  <PresentationFormat>On-screen Show (16:9)</PresentationFormat>
  <Paragraphs>315</Paragraphs>
  <Slides>32</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Times New Roman</vt:lpstr>
      <vt:lpstr>Calibri</vt:lpstr>
      <vt:lpstr>Catamaran</vt:lpstr>
      <vt:lpstr>Open Sans</vt:lpstr>
      <vt:lpstr>Dotum</vt:lpstr>
      <vt:lpstr>Arial</vt:lpstr>
      <vt:lpstr>Barlow Semi Condensed ExtraBold</vt:lpstr>
      <vt:lpstr>Cambria Math</vt:lpstr>
      <vt:lpstr>Wingdings</vt:lpstr>
      <vt:lpstr>Accentuation Rules by Slidesgo</vt:lpstr>
      <vt:lpstr>1_Office Theme</vt:lpstr>
      <vt:lpstr>2_Office Theme</vt:lpstr>
      <vt:lpstr>CHÀO MỪNG CÁC EM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HẸN GẶP LẠI CÁC EM TRONG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2023-09-19T13:30:40Z</dcterms:modified>
</cp:coreProperties>
</file>