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71" r:id="rId8"/>
    <p:sldId id="272" r:id="rId9"/>
    <p:sldId id="273" r:id="rId10"/>
    <p:sldId id="261" r:id="rId11"/>
    <p:sldId id="262" r:id="rId12"/>
    <p:sldId id="263" r:id="rId13"/>
    <p:sldId id="264" r:id="rId14"/>
    <p:sldId id="266" r:id="rId15"/>
    <p:sldId id="267"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2528BD-B20D-4B38-98AA-76C716AF432A}"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978890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2528BD-B20D-4B38-98AA-76C716AF432A}"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126985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2528BD-B20D-4B38-98AA-76C716AF432A}"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210383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2528BD-B20D-4B38-98AA-76C716AF432A}"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587776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2528BD-B20D-4B38-98AA-76C716AF432A}"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2773200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2528BD-B20D-4B38-98AA-76C716AF432A}"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13922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2528BD-B20D-4B38-98AA-76C716AF432A}" type="datetimeFigureOut">
              <a:rPr lang="en-US" smtClean="0"/>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511888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2528BD-B20D-4B38-98AA-76C716AF432A}"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3515973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528BD-B20D-4B38-98AA-76C716AF432A}" type="datetimeFigureOut">
              <a:rPr lang="en-US" smtClean="0"/>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387295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528BD-B20D-4B38-98AA-76C716AF432A}"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352215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528BD-B20D-4B38-98AA-76C716AF432A}"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DD2C6-0552-45CC-B0E1-357B3F5A65CE}" type="slidenum">
              <a:rPr lang="en-US" smtClean="0"/>
              <a:t>‹#›</a:t>
            </a:fld>
            <a:endParaRPr lang="en-US"/>
          </a:p>
        </p:txBody>
      </p:sp>
    </p:spTree>
    <p:extLst>
      <p:ext uri="{BB962C8B-B14F-4D97-AF65-F5344CB8AC3E}">
        <p14:creationId xmlns:p14="http://schemas.microsoft.com/office/powerpoint/2010/main" val="3713285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2528BD-B20D-4B38-98AA-76C716AF432A}" type="datetimeFigureOut">
              <a:rPr lang="en-US" smtClean="0"/>
              <a:t>6/24/2020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DD2C6-0552-45CC-B0E1-357B3F5A65CE}" type="slidenum">
              <a:rPr lang="en-US" smtClean="0"/>
              <a:t>‹#›</a:t>
            </a:fld>
            <a:endParaRPr lang="en-US"/>
          </a:p>
        </p:txBody>
      </p:sp>
    </p:spTree>
    <p:extLst>
      <p:ext uri="{BB962C8B-B14F-4D97-AF65-F5344CB8AC3E}">
        <p14:creationId xmlns:p14="http://schemas.microsoft.com/office/powerpoint/2010/main" val="1604624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72" y="21710"/>
            <a:ext cx="12174828" cy="6836289"/>
          </a:xfrm>
        </p:spPr>
        <p:style>
          <a:lnRef idx="1">
            <a:schemeClr val="accent5"/>
          </a:lnRef>
          <a:fillRef idx="2">
            <a:schemeClr val="accent5"/>
          </a:fillRef>
          <a:effectRef idx="1">
            <a:schemeClr val="accent5"/>
          </a:effectRef>
          <a:fontRef idx="minor">
            <a:schemeClr val="dk1"/>
          </a:fontRef>
        </p:style>
        <p:txBody>
          <a:bodyPr>
            <a:noAutofit/>
          </a:bodyPr>
          <a:lstStyle/>
          <a:p>
            <a:pPr>
              <a:lnSpc>
                <a:spcPct val="150000"/>
              </a:lnSpc>
            </a:pPr>
            <a:r>
              <a:rPr lang="en-US" sz="11500" b="1" dirty="0" smtClean="0">
                <a:solidFill>
                  <a:srgbClr val="FF0000"/>
                </a:solidFill>
                <a:latin typeface="Times New Roman" panose="02020603050405020304" pitchFamily="18" charset="0"/>
                <a:cs typeface="Times New Roman" panose="02020603050405020304" pitchFamily="18" charset="0"/>
              </a:rPr>
              <a:t>ÔN </a:t>
            </a:r>
            <a:r>
              <a:rPr lang="en-US" sz="11500" b="1" i="1" dirty="0" smtClean="0">
                <a:solidFill>
                  <a:srgbClr val="FF0000"/>
                </a:solidFill>
                <a:latin typeface="Times New Roman" panose="02020603050405020304" pitchFamily="18" charset="0"/>
                <a:cs typeface="Times New Roman" panose="02020603050405020304" pitchFamily="18" charset="0"/>
              </a:rPr>
              <a:t>BẾP LỬA</a:t>
            </a:r>
          </a:p>
          <a:p>
            <a:pPr>
              <a:lnSpc>
                <a:spcPct val="150000"/>
              </a:lnSpc>
            </a:pPr>
            <a:r>
              <a:rPr lang="en-US" sz="11500" b="1" dirty="0" smtClean="0">
                <a:solidFill>
                  <a:srgbClr val="FF0000"/>
                </a:solidFill>
                <a:latin typeface="Times New Roman" panose="02020603050405020304" pitchFamily="18" charset="0"/>
                <a:cs typeface="Times New Roman" panose="02020603050405020304" pitchFamily="18" charset="0"/>
              </a:rPr>
              <a:t>( </a:t>
            </a:r>
            <a:r>
              <a:rPr lang="en-US" sz="11500" b="1" dirty="0" err="1" smtClean="0">
                <a:solidFill>
                  <a:srgbClr val="FF0000"/>
                </a:solidFill>
                <a:latin typeface="Times New Roman" panose="02020603050405020304" pitchFamily="18" charset="0"/>
                <a:cs typeface="Times New Roman" panose="02020603050405020304" pitchFamily="18" charset="0"/>
              </a:rPr>
              <a:t>Bằng</a:t>
            </a:r>
            <a:r>
              <a:rPr lang="en-US" sz="11500" b="1" dirty="0" smtClean="0">
                <a:solidFill>
                  <a:srgbClr val="FF0000"/>
                </a:solidFill>
                <a:latin typeface="Times New Roman" panose="02020603050405020304" pitchFamily="18" charset="0"/>
                <a:cs typeface="Times New Roman" panose="02020603050405020304" pitchFamily="18" charset="0"/>
              </a:rPr>
              <a:t> </a:t>
            </a:r>
            <a:r>
              <a:rPr lang="en-US" sz="11500" b="1" dirty="0" err="1" smtClean="0">
                <a:solidFill>
                  <a:srgbClr val="FF0000"/>
                </a:solidFill>
                <a:latin typeface="Times New Roman" panose="02020603050405020304" pitchFamily="18" charset="0"/>
                <a:cs typeface="Times New Roman" panose="02020603050405020304" pitchFamily="18" charset="0"/>
              </a:rPr>
              <a:t>Việt</a:t>
            </a:r>
            <a:r>
              <a:rPr lang="en-US" sz="11500" b="1" dirty="0" smtClean="0">
                <a:solidFill>
                  <a:srgbClr val="FF0000"/>
                </a:solidFill>
                <a:latin typeface="Times New Roman" panose="02020603050405020304" pitchFamily="18" charset="0"/>
                <a:cs typeface="Times New Roman" panose="02020603050405020304" pitchFamily="18" charset="0"/>
              </a:rPr>
              <a:t>) </a:t>
            </a:r>
            <a:endParaRPr lang="en-US" sz="115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700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52" y="0"/>
            <a:ext cx="12178048" cy="6858000"/>
          </a:xfrm>
        </p:spPr>
        <p:txBody>
          <a:bodyPr>
            <a:noAutofit/>
          </a:bodyPr>
          <a:lstStyle/>
          <a:p>
            <a:pPr marL="0" indent="0" algn="ctr">
              <a:buNone/>
            </a:pPr>
            <a:r>
              <a:rPr lang="en-US" sz="3600" b="1" dirty="0">
                <a:solidFill>
                  <a:srgbClr val="FF0000"/>
                </a:solidFill>
                <a:latin typeface="Times New Roman" panose="02020603050405020304" pitchFamily="18" charset="0"/>
                <a:cs typeface="Times New Roman" panose="02020603050405020304" pitchFamily="18" charset="0"/>
              </a:rPr>
              <a:t>PHIẾU HỌC TẬP  SỐ 1</a:t>
            </a:r>
            <a:endParaRPr lang="en-US" sz="36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600" dirty="0" err="1">
                <a:latin typeface="Times New Roman" panose="02020603050405020304" pitchFamily="18" charset="0"/>
                <a:cs typeface="Times New Roman" panose="02020603050405020304" pitchFamily="18" charset="0"/>
              </a:rPr>
              <a:t>Đọc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hỏi</a:t>
            </a:r>
            <a:r>
              <a:rPr lang="en-US" sz="3600" dirty="0">
                <a:latin typeface="Times New Roman" panose="02020603050405020304" pitchFamily="18" charset="0"/>
                <a:cs typeface="Times New Roman" panose="02020603050405020304" pitchFamily="18" charset="0"/>
              </a:rPr>
              <a:t>: </a:t>
            </a:r>
          </a:p>
          <a:p>
            <a:pPr marL="0" indent="0" algn="ctr">
              <a:buNone/>
            </a:pPr>
            <a:r>
              <a:rPr lang="en-US" sz="3600" i="1" dirty="0" err="1">
                <a:latin typeface="Times New Roman" panose="02020603050405020304" pitchFamily="18" charset="0"/>
                <a:cs typeface="Times New Roman" panose="02020603050405020304" pitchFamily="18" charset="0"/>
              </a:rPr>
              <a:t>Một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bếp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lửa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chờn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vờn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sương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sớm</a:t>
            </a:r>
            <a:endParaRPr lang="en-US" sz="3600" i="1" dirty="0">
              <a:latin typeface="Times New Roman" panose="02020603050405020304" pitchFamily="18" charset="0"/>
              <a:cs typeface="Times New Roman" panose="02020603050405020304" pitchFamily="18" charset="0"/>
            </a:endParaRPr>
          </a:p>
          <a:p>
            <a:pPr marL="0" indent="0" algn="ctr">
              <a:buNone/>
            </a:pPr>
            <a:r>
              <a:rPr lang="en-US" sz="3600" i="1" dirty="0" err="1">
                <a:latin typeface="Times New Roman" panose="02020603050405020304" pitchFamily="18" charset="0"/>
                <a:cs typeface="Times New Roman" panose="02020603050405020304" pitchFamily="18" charset="0"/>
              </a:rPr>
              <a:t>Một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bếp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lửa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ấp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iu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nồng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đượm</a:t>
            </a:r>
            <a:r>
              <a:rPr lang="en-US" sz="3600" i="1" dirty="0">
                <a:latin typeface="Times New Roman" panose="02020603050405020304" pitchFamily="18" charset="0"/>
                <a:cs typeface="Times New Roman" panose="02020603050405020304" pitchFamily="18" charset="0"/>
              </a:rPr>
              <a:t> </a:t>
            </a:r>
          </a:p>
          <a:p>
            <a:pPr marL="0" indent="0" algn="ctr">
              <a:buNone/>
            </a:pP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Cháu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thương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bà</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biết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mấy</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nắng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mưa</a:t>
            </a:r>
            <a:r>
              <a:rPr lang="en-US" sz="3600" i="1" dirty="0">
                <a:latin typeface="Times New Roman" panose="02020603050405020304" pitchFamily="18" charset="0"/>
                <a:cs typeface="Times New Roman" panose="02020603050405020304" pitchFamily="18" charset="0"/>
              </a:rPr>
              <a:t>.</a:t>
            </a:r>
          </a:p>
          <a:p>
            <a:pPr marL="0" indent="0">
              <a:buNone/>
            </a:pPr>
            <a:r>
              <a:rPr lang="en-US" sz="3600" b="1" dirty="0" err="1">
                <a:latin typeface="Times New Roman" panose="02020603050405020304" pitchFamily="18" charset="0"/>
                <a:cs typeface="Times New Roman" panose="02020603050405020304" pitchFamily="18" charset="0"/>
              </a:rPr>
              <a:t>Câu</a:t>
            </a:r>
            <a:r>
              <a:rPr lang="en-US" sz="3600" b="1" dirty="0">
                <a:latin typeface="Times New Roman" panose="02020603050405020304" pitchFamily="18" charset="0"/>
                <a:cs typeface="Times New Roman" panose="02020603050405020304" pitchFamily="18" charset="0"/>
              </a:rPr>
              <a:t> 1:</a:t>
            </a:r>
            <a:r>
              <a:rPr lang="en-US" sz="3600" dirty="0">
                <a:latin typeface="Times New Roman" panose="02020603050405020304" pitchFamily="18" charset="0"/>
                <a:cs typeface="Times New Roman" panose="02020603050405020304" pitchFamily="18" charset="0"/>
              </a:rPr>
              <a:t>Ba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trích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văn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bản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hoàn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văn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bản</a:t>
            </a:r>
            <a:r>
              <a:rPr lang="en-US" sz="3600" dirty="0">
                <a:latin typeface="Times New Roman" panose="02020603050405020304" pitchFamily="18" charset="0"/>
                <a:cs typeface="Times New Roman" panose="02020603050405020304" pitchFamily="18" charset="0"/>
              </a:rPr>
              <a:t>?</a:t>
            </a:r>
          </a:p>
          <a:p>
            <a:pPr marL="0" indent="0">
              <a:buNone/>
            </a:pPr>
            <a:r>
              <a:rPr lang="en-US" sz="3600" b="1" dirty="0" err="1">
                <a:latin typeface="Times New Roman" panose="02020603050405020304" pitchFamily="18" charset="0"/>
                <a:cs typeface="Times New Roman" panose="02020603050405020304" pitchFamily="18" charset="0"/>
              </a:rPr>
              <a:t>Câu</a:t>
            </a:r>
            <a:r>
              <a:rPr lang="en-US" sz="3600" b="1" dirty="0">
                <a:latin typeface="Times New Roman" panose="02020603050405020304" pitchFamily="18" charset="0"/>
                <a:cs typeface="Times New Roman" panose="02020603050405020304" pitchFamily="18" charset="0"/>
              </a:rPr>
              <a:t> 2: </a:t>
            </a:r>
            <a:r>
              <a:rPr lang="en-US" sz="3600" dirty="0" err="1">
                <a:latin typeface="Times New Roman" panose="02020603050405020304" pitchFamily="18" charset="0"/>
                <a:cs typeface="Times New Roman" panose="02020603050405020304" pitchFamily="18" charset="0"/>
              </a:rPr>
              <a:t>Tìm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láy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dòng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chỉ</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rõ</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chúng</a:t>
            </a:r>
            <a:r>
              <a:rPr lang="en-US" sz="3600" dirty="0">
                <a:latin typeface="Times New Roman" panose="02020603050405020304" pitchFamily="18" charset="0"/>
                <a:cs typeface="Times New Roman" panose="02020603050405020304" pitchFamily="18" charset="0"/>
              </a:rPr>
              <a:t>? </a:t>
            </a:r>
          </a:p>
          <a:p>
            <a:pPr marL="0" indent="0">
              <a:buNone/>
            </a:pPr>
            <a:r>
              <a:rPr lang="en-US" sz="3600" b="1" dirty="0" err="1">
                <a:latin typeface="Times New Roman" panose="02020603050405020304" pitchFamily="18" charset="0"/>
                <a:cs typeface="Times New Roman" panose="02020603050405020304" pitchFamily="18" charset="0"/>
              </a:rPr>
              <a:t>Câu</a:t>
            </a:r>
            <a:r>
              <a:rPr lang="en-US" sz="3600" b="1" dirty="0">
                <a:latin typeface="Times New Roman" panose="02020603050405020304" pitchFamily="18" charset="0"/>
                <a:cs typeface="Times New Roman" panose="02020603050405020304" pitchFamily="18" charset="0"/>
              </a:rPr>
              <a:t> 3: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dụng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pháp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hiệu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pháp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đó</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3487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noAutofit/>
          </a:bodyPr>
          <a:lstStyle/>
          <a:p>
            <a:pPr marL="0" indent="0" algn="ctr">
              <a:buNone/>
            </a:pPr>
            <a:r>
              <a:rPr lang="en-US" sz="4000" b="1" dirty="0">
                <a:solidFill>
                  <a:srgbClr val="FF0000"/>
                </a:solidFill>
                <a:latin typeface="Times New Roman" panose="02020603050405020304" pitchFamily="18" charset="0"/>
                <a:cs typeface="Times New Roman" panose="02020603050405020304" pitchFamily="18" charset="0"/>
              </a:rPr>
              <a:t>PHIẾU HỌC TẬP SỐ </a:t>
            </a:r>
            <a:r>
              <a:rPr lang="en-US" sz="4000" b="1" dirty="0" smtClean="0">
                <a:solidFill>
                  <a:srgbClr val="FF0000"/>
                </a:solidFill>
                <a:latin typeface="Times New Roman" panose="02020603050405020304" pitchFamily="18" charset="0"/>
                <a:cs typeface="Times New Roman" panose="02020603050405020304" pitchFamily="18" charset="0"/>
              </a:rPr>
              <a:t>2</a:t>
            </a:r>
            <a:endParaRPr lang="en-US" sz="4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vi-VN" sz="4000" b="1" dirty="0">
                <a:latin typeface="Times New Roman" panose="02020603050405020304" pitchFamily="18" charset="0"/>
                <a:cs typeface="Times New Roman" panose="02020603050405020304" pitchFamily="18" charset="0"/>
              </a:rPr>
              <a:t>Cho câu thơ </a:t>
            </a:r>
            <a:r>
              <a:rPr lang="vi-VN" sz="4000" dirty="0">
                <a:latin typeface="Times New Roman" panose="02020603050405020304" pitchFamily="18" charset="0"/>
                <a:cs typeface="Times New Roman" panose="02020603050405020304" pitchFamily="18" charset="0"/>
              </a:rPr>
              <a:t>“</a:t>
            </a:r>
            <a:r>
              <a:rPr lang="en-US" sz="4000" b="1" i="1" dirty="0">
                <a:latin typeface="Times New Roman" panose="02020603050405020304" pitchFamily="18" charset="0"/>
                <a:cs typeface="Times New Roman" panose="02020603050405020304" pitchFamily="18" charset="0"/>
              </a:rPr>
              <a:t>N</a:t>
            </a:r>
            <a:r>
              <a:rPr lang="vi-VN" sz="4000" b="1" i="1" dirty="0">
                <a:latin typeface="Times New Roman" panose="02020603050405020304" pitchFamily="18" charset="0"/>
                <a:cs typeface="Times New Roman" panose="02020603050405020304" pitchFamily="18" charset="0"/>
              </a:rPr>
              <a:t>ăm giặc đốt làng cháy tàn cháy rụi”</a:t>
            </a:r>
            <a:endParaRPr lang="en-US" sz="4000" b="1" i="1" dirty="0">
              <a:latin typeface="Times New Roman" panose="02020603050405020304" pitchFamily="18" charset="0"/>
              <a:cs typeface="Times New Roman" panose="02020603050405020304" pitchFamily="18" charset="0"/>
            </a:endParaRPr>
          </a:p>
          <a:p>
            <a:pPr marL="0" indent="0" algn="just">
              <a:buNone/>
            </a:pPr>
            <a:r>
              <a:rPr lang="en-US" sz="4000" b="1" dirty="0" err="1">
                <a:latin typeface="Times New Roman" panose="02020603050405020304" pitchFamily="18" charset="0"/>
                <a:cs typeface="Times New Roman" panose="02020603050405020304" pitchFamily="18" charset="0"/>
              </a:rPr>
              <a:t>Câu</a:t>
            </a:r>
            <a:r>
              <a:rPr lang="en-US" sz="4000" b="1" dirty="0">
                <a:latin typeface="Times New Roman" panose="02020603050405020304" pitchFamily="18" charset="0"/>
                <a:cs typeface="Times New Roman" panose="02020603050405020304" pitchFamily="18" charset="0"/>
              </a:rPr>
              <a:t> 1:</a:t>
            </a:r>
            <a:r>
              <a:rPr lang="en-US" sz="4000" dirty="0">
                <a:latin typeface="Times New Roman" panose="02020603050405020304" pitchFamily="18" charset="0"/>
                <a:cs typeface="Times New Roman" panose="02020603050405020304" pitchFamily="18" charset="0"/>
              </a:rPr>
              <a:t>  </a:t>
            </a:r>
            <a:r>
              <a:rPr lang="vi-VN" sz="4000" dirty="0">
                <a:latin typeface="Times New Roman" panose="02020603050405020304" pitchFamily="18" charset="0"/>
                <a:cs typeface="Times New Roman" panose="02020603050405020304" pitchFamily="18" charset="0"/>
              </a:rPr>
              <a:t>Chép lại chính xác các câu tiếp theo để hoàn chỉnh khổ thơ</a:t>
            </a:r>
            <a:r>
              <a:rPr lang="en-US" sz="4000" dirty="0">
                <a:latin typeface="Times New Roman" panose="02020603050405020304" pitchFamily="18" charset="0"/>
                <a:cs typeface="Times New Roman" panose="02020603050405020304" pitchFamily="18" charset="0"/>
              </a:rPr>
              <a:t>?</a:t>
            </a:r>
          </a:p>
          <a:p>
            <a:pPr marL="0" indent="0" algn="just">
              <a:buNone/>
            </a:pPr>
            <a:r>
              <a:rPr lang="en-US" sz="4000" b="1" dirty="0" err="1">
                <a:latin typeface="Times New Roman" panose="02020603050405020304" pitchFamily="18" charset="0"/>
                <a:cs typeface="Times New Roman" panose="02020603050405020304" pitchFamily="18" charset="0"/>
              </a:rPr>
              <a:t>Câu</a:t>
            </a:r>
            <a:r>
              <a:rPr lang="en-US" sz="4000" b="1" dirty="0">
                <a:latin typeface="Times New Roman" panose="02020603050405020304" pitchFamily="18" charset="0"/>
                <a:cs typeface="Times New Roman" panose="02020603050405020304" pitchFamily="18" charset="0"/>
              </a:rPr>
              <a:t> 2:</a:t>
            </a:r>
            <a:r>
              <a:rPr lang="en-US" sz="4000" dirty="0">
                <a:latin typeface="Times New Roman" panose="02020603050405020304" pitchFamily="18" charset="0"/>
                <a:cs typeface="Times New Roman" panose="02020603050405020304" pitchFamily="18" charset="0"/>
              </a:rPr>
              <a:t>  </a:t>
            </a:r>
            <a:r>
              <a:rPr lang="vi-VN" sz="4000" dirty="0">
                <a:latin typeface="Times New Roman" panose="02020603050405020304" pitchFamily="18" charset="0"/>
                <a:cs typeface="Times New Roman" panose="02020603050405020304" pitchFamily="18" charset="0"/>
              </a:rPr>
              <a:t>Lời dặn dò của người bà đối với đứa cháu trogn đoạn thơ vi phạm phương châm hội thoại nào? Vì sao người bà phải vi phạm phương châm hội thoại đó</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b="1" dirty="0" err="1">
                <a:latin typeface="Times New Roman" panose="02020603050405020304" pitchFamily="18" charset="0"/>
                <a:cs typeface="Times New Roman" panose="02020603050405020304" pitchFamily="18" charset="0"/>
              </a:rPr>
              <a:t>Câu</a:t>
            </a:r>
            <a:r>
              <a:rPr lang="en-US" sz="4000" b="1" dirty="0">
                <a:latin typeface="Times New Roman" panose="02020603050405020304" pitchFamily="18" charset="0"/>
                <a:cs typeface="Times New Roman" panose="02020603050405020304" pitchFamily="18" charset="0"/>
              </a:rPr>
              <a:t> 3:</a:t>
            </a:r>
            <a:r>
              <a:rPr lang="en-US" sz="4000" dirty="0">
                <a:latin typeface="Times New Roman" panose="02020603050405020304" pitchFamily="18" charset="0"/>
                <a:cs typeface="Times New Roman" panose="02020603050405020304" pitchFamily="18" charset="0"/>
              </a:rPr>
              <a:t>  </a:t>
            </a:r>
            <a:r>
              <a:rPr lang="vi-VN" sz="4000" dirty="0">
                <a:latin typeface="Times New Roman" panose="02020603050405020304" pitchFamily="18" charset="0"/>
                <a:cs typeface="Times New Roman" panose="02020603050405020304" pitchFamily="18" charset="0"/>
              </a:rPr>
              <a:t> Viết những câu thơ được sử dụng theo lối trực tiếp? Lời dẫn trực tiếp là gì? </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b="1" dirty="0" err="1">
                <a:latin typeface="Times New Roman" panose="02020603050405020304" pitchFamily="18" charset="0"/>
                <a:cs typeface="Times New Roman" panose="02020603050405020304" pitchFamily="18" charset="0"/>
              </a:rPr>
              <a:t>Câu</a:t>
            </a:r>
            <a:r>
              <a:rPr lang="en-US" sz="4000" b="1" dirty="0">
                <a:latin typeface="Times New Roman" panose="02020603050405020304" pitchFamily="18" charset="0"/>
                <a:cs typeface="Times New Roman" panose="02020603050405020304" pitchFamily="18" charset="0"/>
              </a:rPr>
              <a:t> 4:</a:t>
            </a:r>
            <a:r>
              <a:rPr lang="en-US" sz="4000" dirty="0">
                <a:latin typeface="Times New Roman" panose="02020603050405020304" pitchFamily="18" charset="0"/>
                <a:cs typeface="Times New Roman" panose="02020603050405020304" pitchFamily="18" charset="0"/>
              </a:rPr>
              <a:t>  </a:t>
            </a:r>
            <a:r>
              <a:rPr lang="vi-VN" sz="4000" dirty="0">
                <a:latin typeface="Times New Roman" panose="02020603050405020304" pitchFamily="18" charset="0"/>
                <a:cs typeface="Times New Roman" panose="02020603050405020304" pitchFamily="18" charset="0"/>
              </a:rPr>
              <a:t>Nd chính của đoạn thơ</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923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86" y="0"/>
            <a:ext cx="12117947" cy="6858000"/>
          </a:xfrm>
        </p:spPr>
        <p:txBody>
          <a:bodyPr>
            <a:noAutofit/>
          </a:bodyPr>
          <a:lstStyle/>
          <a:p>
            <a:pPr marL="0" indent="0" algn="ctr">
              <a:buNone/>
            </a:pPr>
            <a:r>
              <a:rPr lang="en-US" sz="3200" dirty="0">
                <a:latin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cs typeface="Times New Roman" panose="02020603050405020304" pitchFamily="18" charset="0"/>
              </a:rPr>
              <a:t>PHIẾU </a:t>
            </a:r>
            <a:r>
              <a:rPr lang="en-US" sz="3200" b="1" dirty="0">
                <a:solidFill>
                  <a:srgbClr val="FF0000"/>
                </a:solidFill>
                <a:latin typeface="Times New Roman" panose="02020603050405020304" pitchFamily="18" charset="0"/>
                <a:cs typeface="Times New Roman" panose="02020603050405020304" pitchFamily="18" charset="0"/>
              </a:rPr>
              <a:t>HỌC TẬP SỐ </a:t>
            </a:r>
            <a:r>
              <a:rPr lang="en-US" sz="3200" b="1" dirty="0" smtClean="0">
                <a:solidFill>
                  <a:srgbClr val="FF0000"/>
                </a:solidFill>
                <a:latin typeface="Times New Roman" panose="02020603050405020304" pitchFamily="18" charset="0"/>
                <a:cs typeface="Times New Roman" panose="02020603050405020304" pitchFamily="18" charset="0"/>
              </a:rPr>
              <a:t>3</a:t>
            </a:r>
            <a:endParaRPr lang="en-US" sz="32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3200" b="1" dirty="0">
                <a:latin typeface="Times New Roman" panose="02020603050405020304" pitchFamily="18" charset="0"/>
                <a:cs typeface="Times New Roman" panose="02020603050405020304" pitchFamily="18" charset="0"/>
              </a:rPr>
              <a:t>Cho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vi-VN" sz="3200" b="1" dirty="0">
                <a:latin typeface="Times New Roman" panose="02020603050405020304" pitchFamily="18" charset="0"/>
                <a:cs typeface="Times New Roman" panose="02020603050405020304" pitchFamily="18" charset="0"/>
              </a:rPr>
              <a:t>:            </a:t>
            </a:r>
            <a:r>
              <a:rPr lang="vi-VN" sz="3200" b="1" i="1" dirty="0">
                <a:latin typeface="Times New Roman" panose="02020603050405020304" pitchFamily="18" charset="0"/>
                <a:cs typeface="Times New Roman" panose="02020603050405020304" pitchFamily="18" charset="0"/>
              </a:rPr>
              <a:t>“Lận đận đời bà biết mấy nắng mưa</a:t>
            </a:r>
            <a:r>
              <a:rPr lang="vi-VN" sz="3200" b="1" i="1" dirty="0" smtClean="0">
                <a:latin typeface="Times New Roman" panose="02020603050405020304" pitchFamily="18" charset="0"/>
                <a:cs typeface="Times New Roman" panose="02020603050405020304" pitchFamily="18" charset="0"/>
              </a:rPr>
              <a:t>”</a:t>
            </a:r>
            <a:endParaRPr lang="en-US" sz="3200" b="1" i="1" dirty="0" smtClean="0">
              <a:latin typeface="Times New Roman" panose="02020603050405020304" pitchFamily="18" charset="0"/>
              <a:cs typeface="Times New Roman" panose="02020603050405020304" pitchFamily="18" charset="0"/>
            </a:endParaRPr>
          </a:p>
          <a:p>
            <a:pPr marL="0" indent="0" algn="just">
              <a:buNone/>
            </a:pPr>
            <a:endParaRPr lang="en-US" sz="3200" b="1" i="1" dirty="0">
              <a:latin typeface="Times New Roman" panose="02020603050405020304" pitchFamily="18" charset="0"/>
              <a:cs typeface="Times New Roman" panose="02020603050405020304" pitchFamily="18" charset="0"/>
            </a:endParaRP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Chép chính xác bảy câu thơ tiếp theo trong bài thơ “</a:t>
            </a:r>
            <a:r>
              <a:rPr lang="vi-VN" sz="3200" i="1" dirty="0">
                <a:latin typeface="Times New Roman" panose="02020603050405020304" pitchFamily="18" charset="0"/>
                <a:cs typeface="Times New Roman" panose="02020603050405020304" pitchFamily="18" charset="0"/>
              </a:rPr>
              <a:t>Bếp lửa</a:t>
            </a:r>
            <a:r>
              <a:rPr lang="vi-VN" sz="3200" dirty="0">
                <a:latin typeface="Times New Roman" panose="02020603050405020304" pitchFamily="18" charset="0"/>
                <a:cs typeface="Times New Roman" panose="02020603050405020304" pitchFamily="18" charset="0"/>
              </a:rPr>
              <a:t>” của Bằng Việt</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Chỉ ra các b</a:t>
            </a:r>
            <a:r>
              <a:rPr lang="en-US" sz="3200" dirty="0" err="1">
                <a:latin typeface="Times New Roman" panose="02020603050405020304" pitchFamily="18" charset="0"/>
                <a:cs typeface="Times New Roman" panose="02020603050405020304" pitchFamily="18" charset="0"/>
              </a:rPr>
              <a:t>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vi-VN" sz="3200" dirty="0">
                <a:latin typeface="Times New Roman" panose="02020603050405020304" pitchFamily="18" charset="0"/>
                <a:cs typeface="Times New Roman" panose="02020603050405020304" pitchFamily="18" charset="0"/>
              </a:rPr>
              <a:t> trong đoạn  thơ và nêu tác dụng</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3:</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Nội dung của đoạn thơ</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4:</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 Xét theo mục đích nói, câu thơ “</a:t>
            </a:r>
            <a:r>
              <a:rPr lang="vi-VN" sz="3200" i="1" dirty="0">
                <a:latin typeface="Times New Roman" panose="02020603050405020304" pitchFamily="18" charset="0"/>
                <a:cs typeface="Times New Roman" panose="02020603050405020304" pitchFamily="18" charset="0"/>
              </a:rPr>
              <a:t>Ôi! Kì ... lửa”</a:t>
            </a:r>
            <a:r>
              <a:rPr lang="vi-VN" sz="3200" dirty="0">
                <a:latin typeface="Times New Roman" panose="02020603050405020304" pitchFamily="18" charset="0"/>
                <a:cs typeface="Times New Roman" panose="02020603050405020304" pitchFamily="18" charset="0"/>
              </a:rPr>
              <a:t> thuộc kiểu câu gì? Tác dụng</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5:</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Hình ảnh “</a:t>
            </a:r>
            <a:r>
              <a:rPr lang="vi-VN" sz="3200" i="1" dirty="0">
                <a:latin typeface="Times New Roman" panose="02020603050405020304" pitchFamily="18" charset="0"/>
                <a:cs typeface="Times New Roman" panose="02020603050405020304" pitchFamily="18" charset="0"/>
              </a:rPr>
              <a:t>Bếp lửa</a:t>
            </a:r>
            <a:r>
              <a:rPr lang="vi-VN" sz="3200" dirty="0">
                <a:latin typeface="Times New Roman" panose="02020603050405020304" pitchFamily="18" charset="0"/>
                <a:cs typeface="Times New Roman" panose="02020603050405020304" pitchFamily="18" charset="0"/>
              </a:rPr>
              <a:t>” và hình ảnh “</a:t>
            </a:r>
            <a:r>
              <a:rPr lang="vi-VN" sz="3200" i="1" dirty="0">
                <a:latin typeface="Times New Roman" panose="02020603050405020304" pitchFamily="18" charset="0"/>
                <a:cs typeface="Times New Roman" panose="02020603050405020304" pitchFamily="18" charset="0"/>
              </a:rPr>
              <a:t>ngọn lửa</a:t>
            </a:r>
            <a:r>
              <a:rPr lang="vi-VN" sz="3200" dirty="0">
                <a:latin typeface="Times New Roman" panose="02020603050405020304" pitchFamily="18" charset="0"/>
                <a:cs typeface="Times New Roman" panose="02020603050405020304" pitchFamily="18" charset="0"/>
              </a:rPr>
              <a:t>” được nhắc lạ nhiều lần trong bài thơ có ý nghĩa gì?</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6:</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Từ “</a:t>
            </a:r>
            <a:r>
              <a:rPr lang="vi-VN" sz="3200" i="1" dirty="0">
                <a:latin typeface="Times New Roman" panose="02020603050405020304" pitchFamily="18" charset="0"/>
                <a:cs typeface="Times New Roman" panose="02020603050405020304" pitchFamily="18" charset="0"/>
              </a:rPr>
              <a:t>nhóm</a:t>
            </a:r>
            <a:r>
              <a:rPr lang="vi-VN" sz="3200" dirty="0">
                <a:latin typeface="Times New Roman" panose="02020603050405020304" pitchFamily="18" charset="0"/>
                <a:cs typeface="Times New Roman" panose="02020603050405020304" pitchFamily="18" charset="0"/>
              </a:rPr>
              <a:t>” trong đoạn thơ có những nghĩa nào?</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74652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2" y="22583"/>
            <a:ext cx="12190927" cy="6835418"/>
          </a:xfrm>
        </p:spPr>
        <p:txBody>
          <a:bodyPr>
            <a:noAutofit/>
          </a:bodyPr>
          <a:lstStyle/>
          <a:p>
            <a:pPr marL="0" indent="0">
              <a:buNone/>
            </a:pPr>
            <a:r>
              <a:rPr lang="en-US" sz="4000" b="1" dirty="0" err="1" smtClean="0">
                <a:latin typeface="Times New Roman" panose="02020603050405020304" pitchFamily="18" charset="0"/>
                <a:cs typeface="Times New Roman" panose="02020603050405020304" pitchFamily="18" charset="0"/>
              </a:rPr>
              <a:t>Đề</a:t>
            </a:r>
            <a:r>
              <a:rPr lang="en-US" sz="4000" b="1" dirty="0" smtClean="0">
                <a:latin typeface="Times New Roman" panose="02020603050405020304" pitchFamily="18" charset="0"/>
                <a:cs typeface="Times New Roman" panose="02020603050405020304" pitchFamily="18" charset="0"/>
              </a:rPr>
              <a:t> 1: </a:t>
            </a:r>
            <a:r>
              <a:rPr lang="en-US" sz="4000" b="1" dirty="0" err="1" smtClean="0">
                <a:latin typeface="Times New Roman" panose="02020603050405020304" pitchFamily="18" charset="0"/>
                <a:cs typeface="Times New Roman" panose="02020603050405020304" pitchFamily="18" charset="0"/>
              </a:rPr>
              <a:t>Trình</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bày</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cảm</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nhận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của</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em</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về</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đoạn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thơ</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sau</a:t>
            </a:r>
            <a:r>
              <a:rPr lang="en-US" sz="4000" b="1" dirty="0" smtClean="0">
                <a:latin typeface="Times New Roman" panose="02020603050405020304" pitchFamily="18" charset="0"/>
                <a:cs typeface="Times New Roman" panose="02020603050405020304" pitchFamily="18" charset="0"/>
              </a:rPr>
              <a:t>:</a:t>
            </a:r>
          </a:p>
          <a:p>
            <a:pPr marL="0" indent="0" algn="ctr">
              <a:buNone/>
            </a:pPr>
            <a:r>
              <a:rPr lang="en-US" sz="4000" b="1" i="1" dirty="0" err="1" smtClean="0">
                <a:latin typeface="Times New Roman" panose="02020603050405020304" pitchFamily="18" charset="0"/>
                <a:cs typeface="Times New Roman" panose="02020603050405020304" pitchFamily="18" charset="0"/>
              </a:rPr>
              <a:t>Lận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đận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đời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bà</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biết</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mấy</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nắng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mưa</a:t>
            </a:r>
            <a:endParaRPr lang="en-US" sz="4000" b="1" i="1" dirty="0" smtClean="0">
              <a:latin typeface="Times New Roman" panose="02020603050405020304" pitchFamily="18" charset="0"/>
              <a:cs typeface="Times New Roman" panose="02020603050405020304" pitchFamily="18" charset="0"/>
            </a:endParaRPr>
          </a:p>
          <a:p>
            <a:pPr marL="0" indent="0" algn="ctr">
              <a:buNone/>
            </a:pPr>
            <a:r>
              <a:rPr lang="en-US" sz="4000" b="1" i="1" dirty="0" err="1" smtClean="0">
                <a:latin typeface="Times New Roman" panose="02020603050405020304" pitchFamily="18" charset="0"/>
                <a:cs typeface="Times New Roman" panose="02020603050405020304" pitchFamily="18" charset="0"/>
              </a:rPr>
              <a:t>Mấy</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chục</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năm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rồi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đến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tận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bây</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giờ</a:t>
            </a:r>
            <a:endParaRPr lang="en-US" sz="4000" b="1" i="1" dirty="0" smtClean="0">
              <a:latin typeface="Times New Roman" panose="02020603050405020304" pitchFamily="18" charset="0"/>
              <a:cs typeface="Times New Roman" panose="02020603050405020304" pitchFamily="18" charset="0"/>
            </a:endParaRPr>
          </a:p>
          <a:p>
            <a:pPr marL="0" indent="0" algn="ctr">
              <a:buNone/>
            </a:pPr>
            <a:r>
              <a:rPr lang="en-US" sz="4000" b="1" i="1" dirty="0" err="1" smtClean="0">
                <a:latin typeface="Times New Roman" panose="02020603050405020304" pitchFamily="18" charset="0"/>
                <a:cs typeface="Times New Roman" panose="02020603050405020304" pitchFamily="18" charset="0"/>
              </a:rPr>
              <a:t>Bà</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vẫn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giữ</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thói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quen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dạy</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sớm</a:t>
            </a:r>
            <a:endParaRPr lang="en-US" sz="4000" b="1" i="1" dirty="0" smtClean="0">
              <a:latin typeface="Times New Roman" panose="02020603050405020304" pitchFamily="18" charset="0"/>
              <a:cs typeface="Times New Roman" panose="02020603050405020304" pitchFamily="18" charset="0"/>
            </a:endParaRPr>
          </a:p>
          <a:p>
            <a:pPr marL="0" indent="0" algn="ctr">
              <a:buNone/>
            </a:pPr>
            <a:r>
              <a:rPr lang="en-US" sz="4000" b="1" i="1" dirty="0" err="1" smtClean="0">
                <a:latin typeface="Times New Roman" panose="02020603050405020304" pitchFamily="18" charset="0"/>
                <a:cs typeface="Times New Roman" panose="02020603050405020304" pitchFamily="18" charset="0"/>
              </a:rPr>
              <a:t>Nhóm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bếp</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lửa</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ấp</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iu</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nồng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đượm</a:t>
            </a:r>
            <a:r>
              <a:rPr lang="en-US" sz="4000" b="1" i="1" dirty="0" smtClean="0">
                <a:latin typeface="Times New Roman" panose="02020603050405020304" pitchFamily="18" charset="0"/>
                <a:cs typeface="Times New Roman" panose="02020603050405020304" pitchFamily="18" charset="0"/>
              </a:rPr>
              <a:t>, </a:t>
            </a:r>
          </a:p>
          <a:p>
            <a:pPr marL="0" indent="0" algn="ctr">
              <a:buNone/>
            </a:pPr>
            <a:r>
              <a:rPr lang="en-US" sz="4000" b="1" i="1" dirty="0" err="1" smtClean="0">
                <a:latin typeface="Times New Roman" panose="02020603050405020304" pitchFamily="18" charset="0"/>
                <a:cs typeface="Times New Roman" panose="02020603050405020304" pitchFamily="18" charset="0"/>
              </a:rPr>
              <a:t>Nhóm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niềm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yêu</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thương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khoai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sắn</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ngọt</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bùi</a:t>
            </a:r>
            <a:r>
              <a:rPr lang="en-US" sz="4000" b="1" i="1" dirty="0" smtClean="0">
                <a:latin typeface="Times New Roman" panose="02020603050405020304" pitchFamily="18" charset="0"/>
                <a:cs typeface="Times New Roman" panose="02020603050405020304" pitchFamily="18" charset="0"/>
              </a:rPr>
              <a:t>,</a:t>
            </a:r>
          </a:p>
          <a:p>
            <a:pPr marL="0" indent="0" algn="ctr">
              <a:buNone/>
            </a:pPr>
            <a:r>
              <a:rPr lang="en-US" sz="4000" b="1" i="1" dirty="0" err="1" smtClean="0">
                <a:latin typeface="Times New Roman" panose="02020603050405020304" pitchFamily="18" charset="0"/>
                <a:cs typeface="Times New Roman" panose="02020603050405020304" pitchFamily="18" charset="0"/>
              </a:rPr>
              <a:t>Nhóm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nồi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xôi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gạo</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mới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sẻ</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chung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vui</a:t>
            </a:r>
            <a:r>
              <a:rPr lang="en-US" sz="4000" b="1" i="1" dirty="0" smtClean="0">
                <a:latin typeface="Times New Roman" panose="02020603050405020304" pitchFamily="18" charset="0"/>
                <a:cs typeface="Times New Roman" panose="02020603050405020304" pitchFamily="18" charset="0"/>
              </a:rPr>
              <a:t>,</a:t>
            </a:r>
          </a:p>
          <a:p>
            <a:pPr marL="0" indent="0" algn="ctr">
              <a:buNone/>
            </a:pPr>
            <a:r>
              <a:rPr lang="en-US" sz="4000" b="1" i="1" dirty="0" err="1" smtClean="0">
                <a:latin typeface="Times New Roman" panose="02020603050405020304" pitchFamily="18" charset="0"/>
                <a:cs typeface="Times New Roman" panose="02020603050405020304" pitchFamily="18" charset="0"/>
              </a:rPr>
              <a:t>Nhóm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dậy</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cả</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những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tâm</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tình</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tuổi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nhỏ</a:t>
            </a:r>
            <a:r>
              <a:rPr lang="en-US" sz="4000" b="1" i="1" dirty="0" smtClean="0">
                <a:latin typeface="Times New Roman" panose="02020603050405020304" pitchFamily="18" charset="0"/>
                <a:cs typeface="Times New Roman" panose="02020603050405020304" pitchFamily="18" charset="0"/>
              </a:rPr>
              <a:t>…</a:t>
            </a:r>
          </a:p>
          <a:p>
            <a:pPr marL="0" indent="0" algn="ctr">
              <a:buNone/>
            </a:pPr>
            <a:r>
              <a:rPr lang="en-US" sz="4000" b="1" i="1" dirty="0" err="1" smtClean="0">
                <a:latin typeface="Times New Roman" panose="02020603050405020304" pitchFamily="18" charset="0"/>
                <a:cs typeface="Times New Roman" panose="02020603050405020304" pitchFamily="18" charset="0"/>
              </a:rPr>
              <a:t>Ôi</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kì</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lạ</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và</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thiêng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liêng</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bếp</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lửa</a:t>
            </a:r>
            <a:r>
              <a:rPr lang="en-US" sz="4000" b="1" i="1" dirty="0" smtClean="0">
                <a:latin typeface="Times New Roman" panose="02020603050405020304" pitchFamily="18" charset="0"/>
                <a:cs typeface="Times New Roman" panose="02020603050405020304" pitchFamily="18" charset="0"/>
              </a:rPr>
              <a:t> </a:t>
            </a:r>
            <a:r>
              <a:rPr lang="en-US" sz="4000" i="1" dirty="0" smtClean="0">
                <a:latin typeface="Times New Roman" panose="02020603050405020304" pitchFamily="18" charset="0"/>
                <a:cs typeface="Times New Roman" panose="02020603050405020304" pitchFamily="18" charset="0"/>
              </a:rPr>
              <a:t>!</a:t>
            </a:r>
          </a:p>
          <a:p>
            <a:pPr marL="0" indent="0" algn="ctr">
              <a:buNone/>
            </a:pPr>
            <a:r>
              <a:rPr lang="en-US" sz="4000" i="1" dirty="0">
                <a:latin typeface="Times New Roman" panose="02020603050405020304" pitchFamily="18" charset="0"/>
                <a:cs typeface="Times New Roman" panose="02020603050405020304" pitchFamily="18" charset="0"/>
              </a:rPr>
              <a:t> </a:t>
            </a:r>
            <a:r>
              <a:rPr lang="en-US" sz="4000" i="1" dirty="0" smtClean="0">
                <a:latin typeface="Times New Roman" panose="02020603050405020304" pitchFamily="18" charset="0"/>
                <a:cs typeface="Times New Roman" panose="02020603050405020304" pitchFamily="18" charset="0"/>
              </a:rPr>
              <a:t>                      ( </a:t>
            </a:r>
            <a:r>
              <a:rPr lang="en-US" sz="4000" b="1" i="1" dirty="0" err="1" smtClean="0">
                <a:latin typeface="Times New Roman" panose="02020603050405020304" pitchFamily="18" charset="0"/>
                <a:cs typeface="Times New Roman" panose="02020603050405020304" pitchFamily="18" charset="0"/>
              </a:rPr>
              <a:t>Bếp</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lửa</a:t>
            </a:r>
            <a:r>
              <a:rPr lang="en-US" sz="4000" b="1" i="1" dirty="0" smtClean="0">
                <a:latin typeface="Times New Roman" panose="02020603050405020304" pitchFamily="18" charset="0"/>
                <a:cs typeface="Times New Roman" panose="02020603050405020304" pitchFamily="18" charset="0"/>
              </a:rPr>
              <a:t> </a:t>
            </a:r>
            <a:r>
              <a:rPr lang="en-US" sz="4000" i="1"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Bằng</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Việt</a:t>
            </a:r>
            <a:r>
              <a:rPr lang="en-US" sz="4000" i="1" dirty="0" smtClean="0">
                <a:latin typeface="Times New Roman" panose="02020603050405020304" pitchFamily="18" charset="0"/>
                <a:cs typeface="Times New Roman" panose="02020603050405020304" pitchFamily="18" charset="0"/>
              </a:rPr>
              <a:t>) </a:t>
            </a:r>
            <a:endParaRPr lang="en-US" sz="4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314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1" y="-102903"/>
            <a:ext cx="12082819" cy="6810777"/>
          </a:xfrm>
        </p:spPr>
        <p:txBody>
          <a:bodyPr>
            <a:noAutofit/>
          </a:bodyPr>
          <a:lstStyle/>
          <a:p>
            <a:pPr>
              <a:buAutoNum type="alphaLcPeriod"/>
            </a:pPr>
            <a:r>
              <a:rPr lang="en-US" sz="4000" b="1" dirty="0" err="1" smtClean="0">
                <a:solidFill>
                  <a:srgbClr val="FF0000"/>
                </a:solidFill>
                <a:latin typeface="Times New Roman" panose="02020603050405020304" pitchFamily="18" charset="0"/>
                <a:cs typeface="Times New Roman" panose="02020603050405020304" pitchFamily="18" charset="0"/>
              </a:rPr>
              <a:t>Mở</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bài</a:t>
            </a:r>
            <a:endParaRPr lang="en-US" sz="4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a:t>
            </a:r>
            <a:r>
              <a:rPr lang="en-US" sz="4000" b="1" u="sng" dirty="0" err="1">
                <a:solidFill>
                  <a:schemeClr val="tx1"/>
                </a:solidFill>
                <a:latin typeface="Times New Roman" panose="02020603050405020304" pitchFamily="18" charset="0"/>
                <a:cs typeface="Times New Roman" panose="02020603050405020304" pitchFamily="18" charset="0"/>
              </a:rPr>
              <a:t>G</a:t>
            </a:r>
            <a:r>
              <a:rPr lang="en-US" sz="4000" b="1" u="sng" dirty="0" err="1" smtClean="0">
                <a:solidFill>
                  <a:schemeClr val="tx1"/>
                </a:solidFill>
                <a:latin typeface="Times New Roman" panose="02020603050405020304" pitchFamily="18" charset="0"/>
                <a:cs typeface="Times New Roman" panose="02020603050405020304" pitchFamily="18" charset="0"/>
              </a:rPr>
              <a:t>iới</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thiệu</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về</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tác</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giả</a:t>
            </a:r>
            <a:r>
              <a:rPr lang="en-US" sz="4000" b="1" dirty="0" smtClean="0">
                <a:solidFill>
                  <a:schemeClr val="tx1"/>
                </a:solidFill>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Bằng</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Việt</a:t>
            </a:r>
            <a:r>
              <a:rPr lang="en-US" sz="4000" b="1" dirty="0" smtClean="0">
                <a:latin typeface="Times New Roman" panose="02020603050405020304" pitchFamily="18" charset="0"/>
                <a:cs typeface="Times New Roman" panose="02020603050405020304" pitchFamily="18" charset="0"/>
              </a:rPr>
              <a:t> </a:t>
            </a:r>
            <a:r>
              <a:rPr lang="en-US" sz="4000" b="1" u="sng" dirty="0" smtClean="0">
                <a:latin typeface="Times New Roman" panose="02020603050405020304" pitchFamily="18" charset="0"/>
                <a:cs typeface="Times New Roman" panose="02020603050405020304" pitchFamily="18" charset="0"/>
              </a:rPr>
              <a:t>(</a:t>
            </a:r>
            <a:r>
              <a:rPr lang="en-US" sz="4000" dirty="0" err="1" smtClean="0">
                <a:solidFill>
                  <a:schemeClr val="tx1"/>
                </a:solidFill>
                <a:latin typeface="Times New Roman" panose="02020603050405020304" pitchFamily="18" charset="0"/>
                <a:cs typeface="Times New Roman" panose="02020603050405020304" pitchFamily="18" charset="0"/>
              </a:rPr>
              <a:t>Quê</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đề</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tài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sáng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tác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lớp</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nhà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thơ</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trưởng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thành</a:t>
            </a:r>
            <a:r>
              <a:rPr lang="en-US" sz="4000" dirty="0" smtClean="0">
                <a:solidFill>
                  <a:schemeClr val="tx1"/>
                </a:solidFill>
                <a:latin typeface="Times New Roman" panose="02020603050405020304" pitchFamily="18" charset="0"/>
                <a:cs typeface="Times New Roman" panose="02020603050405020304" pitchFamily="18" charset="0"/>
              </a:rPr>
              <a:t> ở </a:t>
            </a:r>
            <a:r>
              <a:rPr lang="en-US" sz="4000" dirty="0" err="1" smtClean="0">
                <a:solidFill>
                  <a:schemeClr val="tx1"/>
                </a:solidFill>
                <a:latin typeface="Times New Roman" panose="02020603050405020304" pitchFamily="18" charset="0"/>
                <a:cs typeface="Times New Roman" panose="02020603050405020304" pitchFamily="18" charset="0"/>
              </a:rPr>
              <a:t>giai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đoạn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lịch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sử</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nào</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của</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đất</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nước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phong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cách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thơ</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tác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phẩm</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tiêu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biểu</a:t>
            </a:r>
            <a:r>
              <a:rPr lang="en-US" sz="4000" dirty="0" smtClean="0">
                <a:solidFill>
                  <a:schemeClr val="tx1"/>
                </a:solidFill>
                <a:latin typeface="Times New Roman" panose="02020603050405020304" pitchFamily="18" charset="0"/>
                <a:cs typeface="Times New Roman" panose="02020603050405020304" pitchFamily="18" charset="0"/>
              </a:rPr>
              <a:t>) </a:t>
            </a:r>
          </a:p>
          <a:p>
            <a:pPr>
              <a:buFontTx/>
              <a:buChar char="-"/>
            </a:pPr>
            <a:r>
              <a:rPr lang="en-US" sz="4000" b="1" u="sng" dirty="0" err="1" smtClean="0">
                <a:solidFill>
                  <a:schemeClr val="tx1"/>
                </a:solidFill>
                <a:latin typeface="Times New Roman" panose="02020603050405020304" pitchFamily="18" charset="0"/>
                <a:cs typeface="Times New Roman" panose="02020603050405020304" pitchFamily="18" charset="0"/>
              </a:rPr>
              <a:t>Giới</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thiệu</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về</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latin typeface="Times New Roman" panose="02020603050405020304" pitchFamily="18" charset="0"/>
                <a:cs typeface="Times New Roman" panose="02020603050405020304" pitchFamily="18" charset="0"/>
              </a:rPr>
              <a:t>tác</a:t>
            </a:r>
            <a:r>
              <a:rPr lang="en-US" sz="4000" b="1" u="sng" dirty="0" smtClean="0">
                <a:latin typeface="Times New Roman" panose="02020603050405020304" pitchFamily="18" charset="0"/>
                <a:cs typeface="Times New Roman" panose="02020603050405020304" pitchFamily="18" charset="0"/>
              </a:rPr>
              <a:t> </a:t>
            </a:r>
            <a:r>
              <a:rPr lang="en-US" sz="4000" b="1" u="sng" dirty="0" err="1" smtClean="0">
                <a:latin typeface="Times New Roman" panose="02020603050405020304" pitchFamily="18" charset="0"/>
                <a:cs typeface="Times New Roman" panose="02020603050405020304" pitchFamily="18" charset="0"/>
              </a:rPr>
              <a:t>phẩm</a:t>
            </a:r>
            <a:r>
              <a:rPr lang="en-US" sz="4000" b="1" u="sng" dirty="0" smtClean="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Bếp</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lửa</a:t>
            </a:r>
            <a:r>
              <a:rPr lang="en-US" sz="4000" b="1" i="1" dirty="0" smtClean="0">
                <a:solidFill>
                  <a:schemeClr val="tx1"/>
                </a:solidFill>
                <a:latin typeface="Times New Roman" panose="02020603050405020304" pitchFamily="18" charset="0"/>
                <a:cs typeface="Times New Roman" panose="02020603050405020304" pitchFamily="18" charset="0"/>
              </a:rPr>
              <a:t> </a:t>
            </a:r>
            <a:r>
              <a:rPr lang="en-US" sz="4000" b="1" i="1" dirty="0">
                <a:latin typeface="Times New Roman" panose="02020603050405020304" pitchFamily="18" charset="0"/>
                <a:cs typeface="Times New Roman" panose="02020603050405020304" pitchFamily="18" charset="0"/>
              </a:rPr>
              <a:t> </a:t>
            </a:r>
            <a:r>
              <a:rPr lang="en-US" sz="4000" b="1" i="1" dirty="0" smtClean="0">
                <a:latin typeface="Times New Roman" panose="02020603050405020304" pitchFamily="18" charset="0"/>
                <a:cs typeface="Times New Roman" panose="02020603050405020304" pitchFamily="18" charset="0"/>
              </a:rPr>
              <a:t> </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Hoàn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cảnh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sáng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tác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xuất</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xứ</a:t>
            </a:r>
            <a:r>
              <a:rPr lang="en-US" sz="4000" dirty="0" smtClean="0">
                <a:solidFill>
                  <a:schemeClr val="tx1"/>
                </a:solidFill>
                <a:latin typeface="Times New Roman" panose="02020603050405020304" pitchFamily="18" charset="0"/>
                <a:cs typeface="Times New Roman" panose="02020603050405020304" pitchFamily="18" charset="0"/>
              </a:rPr>
              <a:t>)</a:t>
            </a:r>
          </a:p>
          <a:p>
            <a:pPr algn="just">
              <a:buFontTx/>
              <a:buChar char="-"/>
            </a:pPr>
            <a:r>
              <a:rPr lang="en-US" sz="4000" b="1" u="sng" dirty="0" err="1" smtClean="0">
                <a:solidFill>
                  <a:schemeClr val="tx1"/>
                </a:solidFill>
                <a:latin typeface="Times New Roman" panose="02020603050405020304" pitchFamily="18" charset="0"/>
                <a:cs typeface="Times New Roman" panose="02020603050405020304" pitchFamily="18" charset="0"/>
              </a:rPr>
              <a:t>Nêu</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vấn</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đề</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nghị</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luận</a:t>
            </a:r>
            <a:r>
              <a:rPr lang="en-US" sz="4000" b="1" u="sng" dirty="0" smtClean="0">
                <a:solidFill>
                  <a:schemeClr val="tx1"/>
                </a:solidFill>
                <a:latin typeface="Times New Roman" panose="02020603050405020304" pitchFamily="18" charset="0"/>
                <a:cs typeface="Times New Roman" panose="02020603050405020304" pitchFamily="18" charset="0"/>
              </a:rPr>
              <a:t> ( </a:t>
            </a:r>
            <a:r>
              <a:rPr lang="en-US" sz="4000" b="1" u="sng" dirty="0" err="1" smtClean="0">
                <a:solidFill>
                  <a:schemeClr val="tx1"/>
                </a:solidFill>
                <a:latin typeface="Times New Roman" panose="02020603050405020304" pitchFamily="18" charset="0"/>
                <a:cs typeface="Times New Roman" panose="02020603050405020304" pitchFamily="18" charset="0"/>
              </a:rPr>
              <a:t>vị</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trí</a:t>
            </a:r>
            <a:r>
              <a:rPr lang="en-US" sz="4000" b="1" u="sng" dirty="0" smtClean="0">
                <a:solidFill>
                  <a:schemeClr val="tx1"/>
                </a:solidFill>
                <a:latin typeface="Times New Roman" panose="02020603050405020304" pitchFamily="18" charset="0"/>
                <a:cs typeface="Times New Roman" panose="02020603050405020304" pitchFamily="18" charset="0"/>
              </a:rPr>
              <a:t> - </a:t>
            </a:r>
            <a:r>
              <a:rPr lang="en-US" sz="4000" b="1" u="sng" dirty="0" err="1">
                <a:solidFill>
                  <a:schemeClr val="tx1"/>
                </a:solidFill>
                <a:latin typeface="Times New Roman" panose="02020603050405020304" pitchFamily="18" charset="0"/>
                <a:cs typeface="Times New Roman" panose="02020603050405020304" pitchFamily="18" charset="0"/>
              </a:rPr>
              <a:t>n</a:t>
            </a:r>
            <a:r>
              <a:rPr lang="en-US" sz="4000" b="1" u="sng" dirty="0" err="1" smtClean="0">
                <a:solidFill>
                  <a:schemeClr val="tx1"/>
                </a:solidFill>
                <a:latin typeface="Times New Roman" panose="02020603050405020304" pitchFamily="18" charset="0"/>
                <a:cs typeface="Times New Roman" panose="02020603050405020304" pitchFamily="18" charset="0"/>
              </a:rPr>
              <a:t>ội</a:t>
            </a:r>
            <a:r>
              <a:rPr lang="en-US" sz="4000" b="1" u="sng" dirty="0" smtClean="0">
                <a:solidFill>
                  <a:schemeClr val="tx1"/>
                </a:solidFill>
                <a:latin typeface="Times New Roman" panose="02020603050405020304" pitchFamily="18" charset="0"/>
                <a:cs typeface="Times New Roman" panose="02020603050405020304" pitchFamily="18" charset="0"/>
              </a:rPr>
              <a:t> dung </a:t>
            </a:r>
            <a:r>
              <a:rPr lang="en-US" sz="4000" b="1" u="sng" dirty="0" err="1" smtClean="0">
                <a:solidFill>
                  <a:schemeClr val="tx1"/>
                </a:solidFill>
                <a:latin typeface="Times New Roman" panose="02020603050405020304" pitchFamily="18" charset="0"/>
                <a:cs typeface="Times New Roman" panose="02020603050405020304" pitchFamily="18" charset="0"/>
              </a:rPr>
              <a:t>của</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đoạn</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thơ</a:t>
            </a:r>
            <a:r>
              <a:rPr lang="en-US" sz="4000" b="1" u="sng"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Đây</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khổ</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thơ</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6 </a:t>
            </a:r>
            <a:r>
              <a:rPr lang="en-US" sz="4000" dirty="0" err="1" smtClean="0">
                <a:solidFill>
                  <a:schemeClr val="tx1"/>
                </a:solidFill>
                <a:latin typeface="Times New Roman" panose="02020603050405020304" pitchFamily="18" charset="0"/>
                <a:cs typeface="Times New Roman" panose="02020603050405020304" pitchFamily="18" charset="0"/>
              </a:rPr>
              <a:t>của</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Vb</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i="1" dirty="0" err="1" smtClean="0">
                <a:solidFill>
                  <a:schemeClr val="tx1"/>
                </a:solidFill>
                <a:latin typeface="Times New Roman" panose="02020603050405020304" pitchFamily="18" charset="0"/>
                <a:cs typeface="Times New Roman" panose="02020603050405020304" pitchFamily="18" charset="0"/>
              </a:rPr>
              <a:t>Bếp</a:t>
            </a:r>
            <a:r>
              <a:rPr lang="en-US" sz="4000" i="1" dirty="0" smtClean="0">
                <a:solidFill>
                  <a:schemeClr val="tx1"/>
                </a:solidFill>
                <a:latin typeface="Times New Roman" panose="02020603050405020304" pitchFamily="18" charset="0"/>
                <a:cs typeface="Times New Roman" panose="02020603050405020304" pitchFamily="18" charset="0"/>
              </a:rPr>
              <a:t> </a:t>
            </a:r>
            <a:r>
              <a:rPr lang="en-US" sz="4000" i="1" dirty="0" err="1" smtClean="0">
                <a:solidFill>
                  <a:schemeClr val="tx1"/>
                </a:solidFill>
                <a:latin typeface="Times New Roman" panose="02020603050405020304" pitchFamily="18" charset="0"/>
                <a:cs typeface="Times New Roman" panose="02020603050405020304" pitchFamily="18" charset="0"/>
              </a:rPr>
              <a:t>lửa</a:t>
            </a:r>
            <a:r>
              <a:rPr lang="en-US" sz="4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en-US" sz="4000" dirty="0" smtClean="0">
                <a:solidFill>
                  <a:schemeClr val="tx1"/>
                </a:solidFill>
                <a:latin typeface="Times New Roman" panose="02020603050405020304" pitchFamily="18" charset="0"/>
                <a:cs typeface="Times New Roman" panose="02020603050405020304" pitchFamily="18" charset="0"/>
              </a:rPr>
              <a:t>+</a:t>
            </a:r>
            <a:r>
              <a:rPr lang="en-US" sz="4000" dirty="0" err="1" smtClean="0">
                <a:solidFill>
                  <a:schemeClr val="tx1"/>
                </a:solidFill>
                <a:latin typeface="Times New Roman" panose="02020603050405020304" pitchFamily="18" charset="0"/>
                <a:cs typeface="Times New Roman" panose="02020603050405020304" pitchFamily="18" charset="0"/>
              </a:rPr>
              <a:t>Đoạn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thơ</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thể</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hiện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những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suy</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ngẫm</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về</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với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đầy</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tình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yêu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thương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lòng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biết</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ơn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sâu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nặng</a:t>
            </a:r>
            <a:r>
              <a:rPr lang="en-US" sz="4000" dirty="0" smtClean="0">
                <a:solidFill>
                  <a:schemeClr val="tx1"/>
                </a:solidFill>
                <a:latin typeface="Times New Roman" panose="02020603050405020304" pitchFamily="18" charset="0"/>
                <a:cs typeface="Times New Roman" panose="02020603050405020304" pitchFamily="18" charset="0"/>
              </a:rPr>
              <a:t>.</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79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773" y="98737"/>
            <a:ext cx="12028227" cy="6759263"/>
          </a:xfrm>
        </p:spPr>
        <p:txBody>
          <a:bodyPr>
            <a:noAutofit/>
          </a:bodyPr>
          <a:lstStyle/>
          <a:p>
            <a:pPr marL="0" indent="0" algn="just">
              <a:spcBef>
                <a:spcPts val="0"/>
              </a:spcBef>
              <a:buNone/>
            </a:pPr>
            <a:r>
              <a:rPr lang="en-US" sz="4000" b="1" dirty="0" smtClean="0">
                <a:solidFill>
                  <a:srgbClr val="FF0000"/>
                </a:solidFill>
                <a:latin typeface="Times New Roman" panose="02020603050405020304" pitchFamily="18" charset="0"/>
                <a:cs typeface="Times New Roman" panose="02020603050405020304" pitchFamily="18" charset="0"/>
              </a:rPr>
              <a:t>b. </a:t>
            </a:r>
            <a:r>
              <a:rPr lang="en-US" sz="4000" b="1" dirty="0" err="1" smtClean="0">
                <a:solidFill>
                  <a:srgbClr val="FF0000"/>
                </a:solidFill>
                <a:latin typeface="Times New Roman" panose="02020603050405020304" pitchFamily="18" charset="0"/>
                <a:cs typeface="Times New Roman" panose="02020603050405020304" pitchFamily="18" charset="0"/>
              </a:rPr>
              <a:t>Thân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bài</a:t>
            </a:r>
            <a:r>
              <a:rPr lang="en-US" sz="4000" dirty="0" smtClean="0">
                <a:solidFill>
                  <a:srgbClr val="FF0000"/>
                </a:solidFill>
                <a:latin typeface="Times New Roman" panose="02020603050405020304" pitchFamily="18" charset="0"/>
                <a:cs typeface="Times New Roman" panose="02020603050405020304" pitchFamily="18" charset="0"/>
              </a:rPr>
              <a:t>: </a:t>
            </a:r>
          </a:p>
          <a:p>
            <a:pPr marL="0" indent="0" algn="just">
              <a:spcBef>
                <a:spcPts val="0"/>
              </a:spcBef>
              <a:buNone/>
            </a:pPr>
            <a:r>
              <a:rPr lang="en-US" sz="4000" b="1" u="sng" dirty="0" smtClean="0">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Luận</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điểm</a:t>
            </a:r>
            <a:r>
              <a:rPr lang="en-US" sz="4000" b="1" u="sng" dirty="0" smtClean="0">
                <a:solidFill>
                  <a:schemeClr val="tx1"/>
                </a:solidFill>
                <a:latin typeface="Times New Roman" panose="02020603050405020304" pitchFamily="18" charset="0"/>
                <a:cs typeface="Times New Roman" panose="02020603050405020304" pitchFamily="18" charset="0"/>
              </a:rPr>
              <a:t> 1</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Những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suy</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ngẫm</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về</a:t>
            </a:r>
            <a:r>
              <a:rPr lang="en-US" sz="4000" dirty="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bà</a:t>
            </a:r>
            <a:endParaRPr lang="en-US" sz="4000" dirty="0" smtClean="0">
              <a:latin typeface="Times New Roman" panose="02020603050405020304" pitchFamily="18" charset="0"/>
              <a:cs typeface="Times New Roman" panose="02020603050405020304" pitchFamily="18" charset="0"/>
            </a:endParaRPr>
          </a:p>
          <a:p>
            <a:pPr algn="just">
              <a:spcBef>
                <a:spcPts val="0"/>
              </a:spcBef>
              <a:buFontTx/>
              <a:buChar char="-"/>
            </a:pPr>
            <a:r>
              <a:rPr lang="en-US" sz="4000" dirty="0" err="1" smtClean="0">
                <a:solidFill>
                  <a:schemeClr val="tx1"/>
                </a:solidFill>
                <a:latin typeface="Times New Roman" panose="02020603050405020304" pitchFamily="18" charset="0"/>
                <a:cs typeface="Times New Roman" panose="02020603050405020304" pitchFamily="18" charset="0"/>
              </a:rPr>
              <a:t>người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tần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tảo</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nhẫn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nại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giàu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tình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yêu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thương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đức</a:t>
            </a:r>
            <a:r>
              <a:rPr lang="en-US" sz="4000" dirty="0" smtClean="0">
                <a:solidFill>
                  <a:schemeClr val="tx1"/>
                </a:solidFill>
                <a:latin typeface="Times New Roman" panose="02020603050405020304" pitchFamily="18" charset="0"/>
                <a:cs typeface="Times New Roman" panose="02020603050405020304" pitchFamily="18" charset="0"/>
              </a:rPr>
              <a:t> hi </a:t>
            </a:r>
            <a:r>
              <a:rPr lang="en-US" sz="4000" dirty="0" err="1" smtClean="0">
                <a:solidFill>
                  <a:schemeClr val="tx1"/>
                </a:solidFill>
                <a:latin typeface="Times New Roman" panose="02020603050405020304" pitchFamily="18" charset="0"/>
                <a:cs typeface="Times New Roman" panose="02020603050405020304" pitchFamily="18" charset="0"/>
              </a:rPr>
              <a:t>sinh</a:t>
            </a:r>
            <a:endParaRPr lang="en-US" sz="4000" dirty="0" smtClean="0">
              <a:solidFill>
                <a:schemeClr val="tx1"/>
              </a:solidFill>
              <a:latin typeface="Times New Roman" panose="02020603050405020304" pitchFamily="18" charset="0"/>
              <a:cs typeface="Times New Roman" panose="02020603050405020304" pitchFamily="18" charset="0"/>
            </a:endParaRPr>
          </a:p>
          <a:p>
            <a:pPr algn="just">
              <a:spcBef>
                <a:spcPts val="0"/>
              </a:spcBef>
              <a:buFontTx/>
              <a:buChar char="-"/>
            </a:pPr>
            <a:r>
              <a:rPr lang="en-US" sz="4000" dirty="0" err="1" smtClean="0">
                <a:latin typeface="Times New Roman" panose="02020603050405020304" pitchFamily="18" charset="0"/>
                <a:cs typeface="Times New Roman" panose="02020603050405020304" pitchFamily="18" charset="0"/>
              </a:rPr>
              <a:t>Tình</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cảm</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của</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cháu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với</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bà</a:t>
            </a:r>
            <a:r>
              <a:rPr lang="en-US" sz="4000" dirty="0" smtClean="0">
                <a:latin typeface="Times New Roman" panose="02020603050405020304" pitchFamily="18" charset="0"/>
                <a:cs typeface="Times New Roman" panose="02020603050405020304" pitchFamily="18" charset="0"/>
              </a:rPr>
              <a:t>.</a:t>
            </a:r>
            <a:endParaRPr lang="en-US" sz="4000" dirty="0" smtClean="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Luận</a:t>
            </a:r>
            <a:r>
              <a:rPr lang="en-US" sz="4000" b="1" u="sng" dirty="0" smtClean="0">
                <a:solidFill>
                  <a:schemeClr val="tx1"/>
                </a:solidFill>
                <a:latin typeface="Times New Roman" panose="02020603050405020304" pitchFamily="18" charset="0"/>
                <a:cs typeface="Times New Roman" panose="02020603050405020304" pitchFamily="18" charset="0"/>
              </a:rPr>
              <a:t> </a:t>
            </a:r>
            <a:r>
              <a:rPr lang="en-US" sz="4000" b="1" u="sng" dirty="0" err="1" smtClean="0">
                <a:solidFill>
                  <a:schemeClr val="tx1"/>
                </a:solidFill>
                <a:latin typeface="Times New Roman" panose="02020603050405020304" pitchFamily="18" charset="0"/>
                <a:cs typeface="Times New Roman" panose="02020603050405020304" pitchFamily="18" charset="0"/>
              </a:rPr>
              <a:t>điểm</a:t>
            </a:r>
            <a:r>
              <a:rPr lang="en-US" sz="4000" b="1" u="sng" dirty="0" smtClean="0">
                <a:solidFill>
                  <a:schemeClr val="tx1"/>
                </a:solidFill>
                <a:latin typeface="Times New Roman" panose="02020603050405020304" pitchFamily="18" charset="0"/>
                <a:cs typeface="Times New Roman" panose="02020603050405020304" pitchFamily="18" charset="0"/>
              </a:rPr>
              <a:t> 2</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Đặc</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sắc</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nghệ</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thuật</a:t>
            </a:r>
            <a:endParaRPr lang="en-US" sz="4000" dirty="0" smtClean="0">
              <a:latin typeface="Times New Roman" panose="02020603050405020304" pitchFamily="18" charset="0"/>
              <a:cs typeface="Times New Roman" panose="02020603050405020304" pitchFamily="18" charset="0"/>
            </a:endParaRPr>
          </a:p>
          <a:p>
            <a:pPr algn="just">
              <a:spcBef>
                <a:spcPts val="0"/>
              </a:spcBef>
              <a:buFontTx/>
              <a:buChar char="-"/>
            </a:pPr>
            <a:r>
              <a:rPr lang="en-US" sz="4000" dirty="0" err="1" smtClean="0">
                <a:solidFill>
                  <a:schemeClr val="tx1"/>
                </a:solidFill>
                <a:latin typeface="Times New Roman" panose="02020603050405020304" pitchFamily="18" charset="0"/>
                <a:cs typeface="Times New Roman" panose="02020603050405020304" pitchFamily="18" charset="0"/>
              </a:rPr>
              <a:t>kết</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hơp</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hài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hòa</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các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phương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thức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biểu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cảm</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tự</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sự</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miêu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tả</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bình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luận</a:t>
            </a:r>
            <a:r>
              <a:rPr lang="en-US" sz="4000" dirty="0" smtClean="0">
                <a:solidFill>
                  <a:schemeClr val="tx1"/>
                </a:solidFill>
                <a:latin typeface="Times New Roman" panose="02020603050405020304" pitchFamily="18" charset="0"/>
                <a:cs typeface="Times New Roman" panose="02020603050405020304" pitchFamily="18" charset="0"/>
              </a:rPr>
              <a:t>.</a:t>
            </a:r>
          </a:p>
          <a:p>
            <a:pPr algn="just">
              <a:spcBef>
                <a:spcPts val="0"/>
              </a:spcBef>
              <a:buFontTx/>
              <a:buChar char="-"/>
            </a:pPr>
            <a:r>
              <a:rPr lang="en-US" sz="4000" dirty="0" err="1" smtClean="0">
                <a:latin typeface="Times New Roman" panose="02020603050405020304" pitchFamily="18" charset="0"/>
                <a:cs typeface="Times New Roman" panose="02020603050405020304" pitchFamily="18" charset="0"/>
              </a:rPr>
              <a:t>Hình</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ảnh</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vừa</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chân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thực</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vừa</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giàu</a:t>
            </a:r>
            <a:r>
              <a:rPr lang="en-US" sz="4000" dirty="0" smtClean="0">
                <a:latin typeface="Times New Roman" panose="02020603050405020304" pitchFamily="18" charset="0"/>
                <a:cs typeface="Times New Roman" panose="02020603050405020304" pitchFamily="18" charset="0"/>
              </a:rPr>
              <a:t> ý </a:t>
            </a:r>
            <a:r>
              <a:rPr lang="en-US" sz="4000" dirty="0" err="1" smtClean="0">
                <a:latin typeface="Times New Roman" panose="02020603050405020304" pitchFamily="18" charset="0"/>
                <a:cs typeface="Times New Roman" panose="02020603050405020304" pitchFamily="18" charset="0"/>
              </a:rPr>
              <a:t>nghĩa</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tượng</a:t>
            </a:r>
            <a:r>
              <a:rPr lang="en-US" sz="4000" dirty="0" smtClean="0">
                <a:latin typeface="Times New Roman" panose="02020603050405020304" pitchFamily="18" charset="0"/>
                <a:cs typeface="Times New Roman" panose="02020603050405020304" pitchFamily="18" charset="0"/>
              </a:rPr>
              <a:t>.</a:t>
            </a:r>
          </a:p>
          <a:p>
            <a:pPr algn="just">
              <a:spcBef>
                <a:spcPts val="0"/>
              </a:spcBef>
              <a:buFontTx/>
              <a:buChar char="-"/>
            </a:pPr>
            <a:r>
              <a:rPr lang="en-US" sz="4000" dirty="0" err="1" smtClean="0">
                <a:solidFill>
                  <a:schemeClr val="tx1"/>
                </a:solidFill>
                <a:latin typeface="Times New Roman" panose="02020603050405020304" pitchFamily="18" charset="0"/>
                <a:cs typeface="Times New Roman" panose="02020603050405020304" pitchFamily="18" charset="0"/>
              </a:rPr>
              <a:t>Cảm</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xúc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mãnh</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liệt</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lời</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thơ</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có</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tính</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triết</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lí</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sâu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sắc</a:t>
            </a:r>
            <a:r>
              <a:rPr lang="en-US" sz="4000" dirty="0" smtClean="0">
                <a:latin typeface="Times New Roman" panose="02020603050405020304" pitchFamily="18" charset="0"/>
                <a:cs typeface="Times New Roman" panose="02020603050405020304" pitchFamily="18" charset="0"/>
              </a:rPr>
              <a:t>.</a:t>
            </a:r>
          </a:p>
          <a:p>
            <a:pPr algn="just">
              <a:spcBef>
                <a:spcPts val="0"/>
              </a:spcBef>
              <a:buFontTx/>
              <a:buChar char="-"/>
            </a:pPr>
            <a:r>
              <a:rPr lang="en-US" sz="4000" dirty="0" err="1" smtClean="0">
                <a:solidFill>
                  <a:schemeClr val="tx1"/>
                </a:solidFill>
                <a:latin typeface="Times New Roman" panose="02020603050405020304" pitchFamily="18" charset="0"/>
                <a:cs typeface="Times New Roman" panose="02020603050405020304" pitchFamily="18" charset="0"/>
              </a:rPr>
              <a:t>Phép</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đảo</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ngữ</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và</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điệp</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từ</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được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sử</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dụng</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hiệu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quả</a:t>
            </a:r>
            <a:r>
              <a:rPr lang="en-US" sz="4000" dirty="0" smtClean="0">
                <a:solidFill>
                  <a:schemeClr val="tx1"/>
                </a:solidFill>
                <a:latin typeface="Times New Roman" panose="02020603050405020304" pitchFamily="18" charset="0"/>
                <a:cs typeface="Times New Roman" panose="02020603050405020304" pitchFamily="18" charset="0"/>
              </a:rPr>
              <a:t>.</a:t>
            </a:r>
          </a:p>
          <a:p>
            <a:pPr marL="0" indent="0" algn="just">
              <a:spcBef>
                <a:spcPts val="0"/>
              </a:spcBef>
              <a:buNone/>
            </a:pP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14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2" y="31845"/>
            <a:ext cx="12082818" cy="3777622"/>
          </a:xfrm>
        </p:spPr>
        <p:txBody>
          <a:bodyPr>
            <a:noAutofit/>
          </a:bodyPr>
          <a:lstStyle/>
          <a:p>
            <a:pPr marL="0" indent="0" algn="just">
              <a:buNone/>
            </a:pPr>
            <a:r>
              <a:rPr lang="en-US" sz="4800" b="1" u="sng" dirty="0" smtClean="0">
                <a:solidFill>
                  <a:srgbClr val="FF0000"/>
                </a:solidFill>
                <a:latin typeface="Times New Roman" panose="02020603050405020304" pitchFamily="18" charset="0"/>
                <a:cs typeface="Times New Roman" panose="02020603050405020304" pitchFamily="18" charset="0"/>
              </a:rPr>
              <a:t>C. </a:t>
            </a:r>
            <a:r>
              <a:rPr lang="en-US" sz="4800" b="1" u="sng" dirty="0" err="1" smtClean="0">
                <a:solidFill>
                  <a:srgbClr val="FF0000"/>
                </a:solidFill>
                <a:latin typeface="Times New Roman" panose="02020603050405020304" pitchFamily="18" charset="0"/>
                <a:cs typeface="Times New Roman" panose="02020603050405020304" pitchFamily="18" charset="0"/>
              </a:rPr>
              <a:t>Kết</a:t>
            </a:r>
            <a:r>
              <a:rPr lang="en-US" sz="4800" b="1" u="sng" dirty="0" smtClean="0">
                <a:solidFill>
                  <a:srgbClr val="FF0000"/>
                </a:solidFill>
                <a:latin typeface="Times New Roman" panose="02020603050405020304" pitchFamily="18" charset="0"/>
                <a:cs typeface="Times New Roman" panose="02020603050405020304" pitchFamily="18" charset="0"/>
              </a:rPr>
              <a:t> </a:t>
            </a:r>
            <a:r>
              <a:rPr lang="en-US" sz="4800" b="1" u="sng" dirty="0" err="1" smtClean="0">
                <a:solidFill>
                  <a:srgbClr val="FF0000"/>
                </a:solidFill>
                <a:latin typeface="Times New Roman" panose="02020603050405020304" pitchFamily="18" charset="0"/>
                <a:cs typeface="Times New Roman" panose="02020603050405020304" pitchFamily="18" charset="0"/>
              </a:rPr>
              <a:t>bài</a:t>
            </a:r>
            <a:endParaRPr lang="en-US" sz="4800" b="1" u="sng"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4800" dirty="0" err="1" smtClean="0">
                <a:latin typeface="Times New Roman" panose="02020603050405020304" pitchFamily="18" charset="0"/>
                <a:cs typeface="Times New Roman" panose="02020603050405020304" pitchFamily="18" charset="0"/>
              </a:rPr>
              <a:t>Đoạn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thơ</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thể</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hiện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tình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cảm</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bà</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cháu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rất</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thiêng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liêng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sâu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đậm</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Từ</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đó</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cho</a:t>
            </a:r>
            <a:r>
              <a:rPr lang="en-US" sz="4800" dirty="0" smtClean="0">
                <a:latin typeface="Times New Roman" panose="02020603050405020304" pitchFamily="18" charset="0"/>
                <a:cs typeface="Times New Roman" panose="02020603050405020304" pitchFamily="18" charset="0"/>
              </a:rPr>
              <a:t> ta </a:t>
            </a:r>
            <a:r>
              <a:rPr lang="en-US" sz="4800" dirty="0" err="1" smtClean="0">
                <a:latin typeface="Times New Roman" panose="02020603050405020304" pitchFamily="18" charset="0"/>
                <a:cs typeface="Times New Roman" panose="02020603050405020304" pitchFamily="18" charset="0"/>
              </a:rPr>
              <a:t>những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bài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học</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thật</a:t>
            </a:r>
            <a:r>
              <a:rPr lang="en-US" sz="4800" dirty="0" smtClean="0">
                <a:latin typeface="Times New Roman" panose="02020603050405020304" pitchFamily="18" charset="0"/>
                <a:cs typeface="Times New Roman" panose="02020603050405020304" pitchFamily="18" charset="0"/>
              </a:rPr>
              <a:t> ý </a:t>
            </a:r>
            <a:r>
              <a:rPr lang="en-US" sz="4800" dirty="0" err="1" smtClean="0">
                <a:latin typeface="Times New Roman" panose="02020603050405020304" pitchFamily="18" charset="0"/>
                <a:cs typeface="Times New Roman" panose="02020603050405020304" pitchFamily="18" charset="0"/>
              </a:rPr>
              <a:t>nghĩa</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kỉ</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niệm</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tuổi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thơ</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luôn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tỏa</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sáng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và</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nâng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đỡ</a:t>
            </a:r>
            <a:r>
              <a:rPr lang="en-US" sz="4800" dirty="0" smtClean="0">
                <a:latin typeface="Times New Roman" panose="02020603050405020304" pitchFamily="18" charset="0"/>
                <a:cs typeface="Times New Roman" panose="02020603050405020304" pitchFamily="18" charset="0"/>
              </a:rPr>
              <a:t> con </a:t>
            </a:r>
            <a:r>
              <a:rPr lang="en-US" sz="4800" dirty="0" err="1" smtClean="0">
                <a:latin typeface="Times New Roman" panose="02020603050405020304" pitchFamily="18" charset="0"/>
                <a:cs typeface="Times New Roman" panose="02020603050405020304" pitchFamily="18" charset="0"/>
              </a:rPr>
              <a:t>người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trên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mọi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hành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trình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của</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cuộc</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sống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và</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tình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cảm</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gia</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đình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là</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cơ</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sở</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là</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cội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nguồn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cho</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tình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yêu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quê</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hương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đất</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nước</a:t>
            </a:r>
            <a:r>
              <a:rPr lang="en-US" sz="4800" dirty="0" smtClean="0">
                <a:latin typeface="Times New Roman" panose="02020603050405020304" pitchFamily="18" charset="0"/>
                <a:cs typeface="Times New Roman" panose="02020603050405020304" pitchFamily="18" charset="0"/>
              </a:rPr>
              <a:t>.</a:t>
            </a:r>
            <a:endParaRPr lang="en-US" sz="4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987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10" y="0"/>
            <a:ext cx="12152290" cy="6858000"/>
          </a:xfrm>
        </p:spPr>
        <p:txBody>
          <a:bodyPr>
            <a:noAutofit/>
          </a:bodyPr>
          <a:lstStyle/>
          <a:p>
            <a:pPr marL="0" indent="0" algn="just">
              <a:buNone/>
            </a:pPr>
            <a:r>
              <a:rPr lang="fr-FR" sz="4400" b="1" dirty="0">
                <a:solidFill>
                  <a:srgbClr val="FF0000"/>
                </a:solidFill>
                <a:latin typeface="Times New Roman" panose="02020603050405020304" pitchFamily="18" charset="0"/>
                <a:cs typeface="Times New Roman" panose="02020603050405020304" pitchFamily="18" charset="0"/>
              </a:rPr>
              <a:t>1. </a:t>
            </a:r>
            <a:r>
              <a:rPr lang="fr-FR" sz="4400" b="1" dirty="0" err="1">
                <a:solidFill>
                  <a:srgbClr val="FF0000"/>
                </a:solidFill>
                <a:latin typeface="Times New Roman" panose="02020603050405020304" pitchFamily="18" charset="0"/>
                <a:cs typeface="Times New Roman" panose="02020603050405020304" pitchFamily="18" charset="0"/>
              </a:rPr>
              <a:t>Tác</a:t>
            </a:r>
            <a:r>
              <a:rPr lang="fr-FR" sz="4400" b="1" dirty="0">
                <a:solidFill>
                  <a:srgbClr val="FF0000"/>
                </a:solidFill>
                <a:latin typeface="Times New Roman" panose="02020603050405020304" pitchFamily="18" charset="0"/>
                <a:cs typeface="Times New Roman" panose="02020603050405020304" pitchFamily="18" charset="0"/>
              </a:rPr>
              <a:t> </a:t>
            </a:r>
            <a:r>
              <a:rPr lang="fr-FR" sz="4400" b="1" dirty="0" err="1">
                <a:solidFill>
                  <a:srgbClr val="FF0000"/>
                </a:solidFill>
                <a:latin typeface="Times New Roman" panose="02020603050405020304" pitchFamily="18" charset="0"/>
                <a:cs typeface="Times New Roman" panose="02020603050405020304" pitchFamily="18" charset="0"/>
              </a:rPr>
              <a:t>giả</a:t>
            </a:r>
            <a:r>
              <a:rPr lang="fr-FR" sz="4400" b="1" dirty="0">
                <a:solidFill>
                  <a:srgbClr val="FF0000"/>
                </a:solidFill>
                <a:latin typeface="Times New Roman" panose="02020603050405020304" pitchFamily="18" charset="0"/>
                <a:cs typeface="Times New Roman" panose="02020603050405020304" pitchFamily="18" charset="0"/>
              </a:rPr>
              <a:t>:</a:t>
            </a:r>
            <a:endParaRPr lang="en-US" sz="4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fr-FR" sz="4400" dirty="0" smtClean="0">
                <a:latin typeface="Times New Roman" panose="02020603050405020304" pitchFamily="18" charset="0"/>
                <a:cs typeface="Times New Roman" panose="02020603050405020304" pitchFamily="18" charset="0"/>
              </a:rPr>
              <a:t>- </a:t>
            </a:r>
            <a:r>
              <a:rPr lang="fr-FR" sz="4400" dirty="0" err="1" smtClean="0">
                <a:latin typeface="Times New Roman" panose="02020603050405020304" pitchFamily="18" charset="0"/>
                <a:cs typeface="Times New Roman" panose="02020603050405020304" pitchFamily="18" charset="0"/>
              </a:rPr>
              <a:t>Bằng</a:t>
            </a:r>
            <a:r>
              <a:rPr lang="fr-FR" sz="4400" dirty="0" smtClean="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Việt</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tên</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khai</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sinh</a:t>
            </a:r>
            <a:r>
              <a:rPr lang="fr-FR" sz="4400" dirty="0">
                <a:latin typeface="Times New Roman" panose="02020603050405020304" pitchFamily="18" charset="0"/>
                <a:cs typeface="Times New Roman" panose="02020603050405020304" pitchFamily="18" charset="0"/>
              </a:rPr>
              <a:t> là </a:t>
            </a:r>
            <a:r>
              <a:rPr lang="fr-FR" sz="4400" dirty="0" err="1">
                <a:latin typeface="Times New Roman" panose="02020603050405020304" pitchFamily="18" charset="0"/>
                <a:cs typeface="Times New Roman" panose="02020603050405020304" pitchFamily="18" charset="0"/>
              </a:rPr>
              <a:t>Nguyễn</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Việt</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Bằng</a:t>
            </a:r>
            <a:r>
              <a:rPr lang="fr-FR" sz="4400" dirty="0">
                <a:latin typeface="Times New Roman" panose="02020603050405020304" pitchFamily="18" charset="0"/>
                <a:cs typeface="Times New Roman" panose="02020603050405020304" pitchFamily="18" charset="0"/>
              </a:rPr>
              <a:t> , </a:t>
            </a:r>
            <a:r>
              <a:rPr lang="fr-FR" sz="4400" dirty="0" err="1">
                <a:latin typeface="Times New Roman" panose="02020603050405020304" pitchFamily="18" charset="0"/>
                <a:cs typeface="Times New Roman" panose="02020603050405020304" pitchFamily="18" charset="0"/>
              </a:rPr>
              <a:t>thuộc</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thế</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hệ</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các</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nhà</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thơ</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trưởng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thành</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trong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thời</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kỳ</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kháng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chiến</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chống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Mỹ</a:t>
            </a:r>
            <a:r>
              <a:rPr lang="fr-FR" sz="4400" dirty="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pPr marL="0" indent="0" algn="just">
              <a:buNone/>
            </a:pP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Phong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cách</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sáng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tác</a:t>
            </a:r>
            <a:r>
              <a:rPr lang="fr-FR" sz="4400" dirty="0">
                <a:latin typeface="Times New Roman" panose="02020603050405020304" pitchFamily="18" charset="0"/>
                <a:cs typeface="Times New Roman" panose="02020603050405020304" pitchFamily="18" charset="0"/>
              </a:rPr>
              <a:t> : </a:t>
            </a:r>
            <a:r>
              <a:rPr lang="fr-FR" sz="4400" dirty="0" err="1">
                <a:latin typeface="Times New Roman" panose="02020603050405020304" pitchFamily="18" charset="0"/>
                <a:cs typeface="Times New Roman" panose="02020603050405020304" pitchFamily="18" charset="0"/>
              </a:rPr>
              <a:t>Thơ</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Bằng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Việt</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mang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giọng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điệu</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thủ</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thỉ</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tâm</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tình</a:t>
            </a:r>
            <a:r>
              <a:rPr lang="fr-FR" sz="4400" dirty="0">
                <a:latin typeface="Times New Roman" panose="02020603050405020304" pitchFamily="18" charset="0"/>
                <a:cs typeface="Times New Roman" panose="02020603050405020304" pitchFamily="18" charset="0"/>
              </a:rPr>
              <a:t> ; </a:t>
            </a:r>
            <a:r>
              <a:rPr lang="fr-FR" sz="4400" dirty="0" err="1">
                <a:latin typeface="Times New Roman" panose="02020603050405020304" pitchFamily="18" charset="0"/>
                <a:cs typeface="Times New Roman" panose="02020603050405020304" pitchFamily="18" charset="0"/>
              </a:rPr>
              <a:t>ngôn</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ngữ</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điềm</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đạm</a:t>
            </a:r>
            <a:r>
              <a:rPr lang="fr-FR" sz="4400" dirty="0">
                <a:latin typeface="Times New Roman" panose="02020603050405020304" pitchFamily="18" charset="0"/>
                <a:cs typeface="Times New Roman" panose="02020603050405020304" pitchFamily="18" charset="0"/>
              </a:rPr>
              <a:t> ; </a:t>
            </a:r>
            <a:r>
              <a:rPr lang="fr-FR" sz="4400" dirty="0" err="1">
                <a:latin typeface="Times New Roman" panose="02020603050405020304" pitchFamily="18" charset="0"/>
                <a:cs typeface="Times New Roman" panose="02020603050405020304" pitchFamily="18" charset="0"/>
              </a:rPr>
              <a:t>cấu</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tứ</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mạch</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lạc</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và</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hệ</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thống</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thi</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ảnh</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đặc</a:t>
            </a:r>
            <a:r>
              <a:rPr lang="fr-FR" sz="4400" dirty="0">
                <a:latin typeface="Times New Roman" panose="02020603050405020304" pitchFamily="18" charset="0"/>
                <a:cs typeface="Times New Roman" panose="02020603050405020304" pitchFamily="18" charset="0"/>
              </a:rPr>
              <a:t> </a:t>
            </a:r>
            <a:r>
              <a:rPr lang="fr-FR" sz="4400" dirty="0" err="1">
                <a:latin typeface="Times New Roman" panose="02020603050405020304" pitchFamily="18" charset="0"/>
                <a:cs typeface="Times New Roman" panose="02020603050405020304" pitchFamily="18" charset="0"/>
              </a:rPr>
              <a:t>sắc</a:t>
            </a:r>
            <a:r>
              <a:rPr lang="fr-FR" sz="4400" dirty="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pPr marL="0" indent="0" algn="just">
              <a:buNone/>
            </a:pP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36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370975"/>
          </a:xfrm>
          <a:prstGeom prst="rect">
            <a:avLst/>
          </a:prstGeom>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2. </a:t>
            </a:r>
            <a:r>
              <a:rPr lang="en-US" sz="2400" b="1" dirty="0" err="1" smtClean="0">
                <a:solidFill>
                  <a:srgbClr val="FF0000"/>
                </a:solidFill>
                <a:latin typeface="Times New Roman" panose="02020603050405020304" pitchFamily="18" charset="0"/>
                <a:cs typeface="Times New Roman" panose="02020603050405020304" pitchFamily="18" charset="0"/>
              </a:rPr>
              <a:t>Văn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bản</a:t>
            </a:r>
            <a:endParaRPr lang="en-US" sz="2400" dirty="0" smtClean="0">
              <a:solidFill>
                <a:srgbClr val="FF0000"/>
              </a:solidFill>
              <a:latin typeface="Times New Roman" panose="02020603050405020304" pitchFamily="18" charset="0"/>
              <a:cs typeface="Times New Roman" panose="02020603050405020304" pitchFamily="18" charset="0"/>
            </a:endParaRPr>
          </a:p>
          <a:p>
            <a:r>
              <a:rPr lang="fr-FR" sz="2400" b="1" i="1" dirty="0" smtClean="0">
                <a:latin typeface="Times New Roman" panose="02020603050405020304" pitchFamily="18" charset="0"/>
                <a:cs typeface="Times New Roman" panose="02020603050405020304" pitchFamily="18" charset="0"/>
              </a:rPr>
              <a:t>a) </a:t>
            </a:r>
            <a:r>
              <a:rPr lang="fr-FR" sz="2400" b="1" i="1" dirty="0" err="1" smtClean="0">
                <a:latin typeface="Times New Roman" panose="02020603050405020304" pitchFamily="18" charset="0"/>
                <a:cs typeface="Times New Roman" panose="02020603050405020304" pitchFamily="18" charset="0"/>
              </a:rPr>
              <a:t>Hoàn</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cảnh</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sáng</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tác</a:t>
            </a:r>
            <a:r>
              <a:rPr lang="fr-FR" sz="2400" b="1" i="1"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được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sáng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tác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năm</a:t>
            </a:r>
            <a:r>
              <a:rPr lang="fr-FR" sz="2400" dirty="0" smtClean="0">
                <a:latin typeface="Times New Roman" panose="02020603050405020304" pitchFamily="18" charset="0"/>
                <a:cs typeface="Times New Roman" panose="02020603050405020304" pitchFamily="18" charset="0"/>
              </a:rPr>
              <a:t> 1963, khi </a:t>
            </a:r>
            <a:r>
              <a:rPr lang="fr-FR" sz="2400" dirty="0" err="1" smtClean="0">
                <a:latin typeface="Times New Roman" panose="02020603050405020304" pitchFamily="18" charset="0"/>
                <a:cs typeface="Times New Roman" panose="02020603050405020304" pitchFamily="18" charset="0"/>
              </a:rPr>
              <a:t>tác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giả</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đang</a:t>
            </a:r>
            <a:r>
              <a:rPr lang="fr-FR" sz="2400" dirty="0" smtClean="0">
                <a:latin typeface="Times New Roman" panose="02020603050405020304" pitchFamily="18" charset="0"/>
                <a:cs typeface="Times New Roman" panose="02020603050405020304" pitchFamily="18" charset="0"/>
              </a:rPr>
              <a:t> là </a:t>
            </a:r>
            <a:r>
              <a:rPr lang="fr-FR" sz="2400" dirty="0" err="1" smtClean="0">
                <a:latin typeface="Times New Roman" panose="02020603050405020304" pitchFamily="18" charset="0"/>
                <a:cs typeface="Times New Roman" panose="02020603050405020304" pitchFamily="18" charset="0"/>
              </a:rPr>
              <a:t>sinh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viên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học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ngành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luật</a:t>
            </a:r>
            <a:r>
              <a:rPr lang="fr-FR" sz="2400" dirty="0" smtClean="0">
                <a:latin typeface="Times New Roman" panose="02020603050405020304" pitchFamily="18" charset="0"/>
                <a:cs typeface="Times New Roman" panose="02020603050405020304" pitchFamily="18" charset="0"/>
              </a:rPr>
              <a:t> ở </a:t>
            </a:r>
            <a:r>
              <a:rPr lang="fr-FR" sz="2400" dirty="0" err="1" smtClean="0">
                <a:latin typeface="Times New Roman" panose="02020603050405020304" pitchFamily="18" charset="0"/>
                <a:cs typeface="Times New Roman" panose="02020603050405020304" pitchFamily="18" charset="0"/>
              </a:rPr>
              <a:t>nước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ngoài</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được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đưa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vào</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tập</a:t>
            </a:r>
            <a:r>
              <a:rPr lang="fr-FR" sz="2400"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Hương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cây</a:t>
            </a:r>
            <a:r>
              <a:rPr lang="fr-FR" sz="2400" i="1" dirty="0" smtClean="0">
                <a:latin typeface="Times New Roman" panose="02020603050405020304" pitchFamily="18" charset="0"/>
                <a:cs typeface="Times New Roman" panose="02020603050405020304" pitchFamily="18" charset="0"/>
              </a:rPr>
              <a:t> – </a:t>
            </a:r>
            <a:r>
              <a:rPr lang="fr-FR" sz="2400" i="1" dirty="0" err="1" smtClean="0">
                <a:latin typeface="Times New Roman" panose="02020603050405020304" pitchFamily="18" charset="0"/>
                <a:cs typeface="Times New Roman" panose="02020603050405020304" pitchFamily="18" charset="0"/>
              </a:rPr>
              <a:t>Bếp</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lửa</a:t>
            </a:r>
            <a:r>
              <a:rPr lang="fr-FR" sz="2400" i="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(1968), </a:t>
            </a:r>
            <a:r>
              <a:rPr lang="fr-FR" sz="2400" dirty="0" err="1" smtClean="0">
                <a:latin typeface="Times New Roman" panose="02020603050405020304" pitchFamily="18" charset="0"/>
                <a:cs typeface="Times New Roman" panose="02020603050405020304" pitchFamily="18" charset="0"/>
              </a:rPr>
              <a:t>tập</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đầu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tay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của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Bằng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Việt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Lưu</a:t>
            </a:r>
            <a:r>
              <a:rPr lang="fr-FR" sz="2400" dirty="0" smtClean="0">
                <a:latin typeface="Times New Roman" panose="02020603050405020304" pitchFamily="18" charset="0"/>
                <a:cs typeface="Times New Roman" panose="02020603050405020304" pitchFamily="18" charset="0"/>
              </a:rPr>
              <a:t> Quang </a:t>
            </a:r>
            <a:r>
              <a:rPr lang="fr-FR" sz="2400" dirty="0" err="1" smtClean="0">
                <a:latin typeface="Times New Roman" panose="02020603050405020304" pitchFamily="18" charset="0"/>
                <a:cs typeface="Times New Roman" panose="02020603050405020304" pitchFamily="18" charset="0"/>
              </a:rPr>
              <a:t>Vũ</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b="1" i="1" dirty="0" smtClean="0">
                <a:latin typeface="Times New Roman" panose="02020603050405020304" pitchFamily="18" charset="0"/>
                <a:cs typeface="Times New Roman" panose="02020603050405020304" pitchFamily="18" charset="0"/>
              </a:rPr>
              <a:t>b) </a:t>
            </a:r>
            <a:r>
              <a:rPr lang="fr-FR" sz="2400" b="1" i="1" dirty="0" err="1" smtClean="0">
                <a:latin typeface="Times New Roman" panose="02020603050405020304" pitchFamily="18" charset="0"/>
                <a:cs typeface="Times New Roman" panose="02020603050405020304" pitchFamily="18" charset="0"/>
              </a:rPr>
              <a:t>Mạch</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cảm</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xúc</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và</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bố</a:t>
            </a:r>
            <a:r>
              <a:rPr lang="fr-FR" sz="2400" b="1" i="1" dirty="0" smtClean="0">
                <a:latin typeface="Times New Roman" panose="02020603050405020304" pitchFamily="18" charset="0"/>
                <a:cs typeface="Times New Roman" panose="02020603050405020304" pitchFamily="18" charset="0"/>
              </a:rPr>
              <a:t> </a:t>
            </a:r>
            <a:r>
              <a:rPr lang="fr-FR" sz="2400" b="1" i="1" dirty="0" err="1" smtClean="0">
                <a:latin typeface="Times New Roman" panose="02020603050405020304" pitchFamily="18" charset="0"/>
                <a:cs typeface="Times New Roman" panose="02020603050405020304" pitchFamily="18" charset="0"/>
              </a:rPr>
              <a:t>cục</a:t>
            </a:r>
            <a:r>
              <a:rPr lang="fr-FR" sz="2400" b="1" i="1"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Mạch</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cảm</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xúc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là </a:t>
            </a:r>
            <a:r>
              <a:rPr lang="fr-FR" sz="2400" dirty="0" err="1" smtClean="0">
                <a:latin typeface="Times New Roman" panose="02020603050405020304" pitchFamily="18" charset="0"/>
                <a:cs typeface="Times New Roman" panose="02020603050405020304" pitchFamily="18" charset="0"/>
              </a:rPr>
              <a:t>lời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tâm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sự</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của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người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cháu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hiếu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thảo</a:t>
            </a:r>
            <a:r>
              <a:rPr lang="fr-FR" sz="2400" dirty="0" smtClean="0">
                <a:latin typeface="Times New Roman" panose="02020603050405020304" pitchFamily="18" charset="0"/>
                <a:cs typeface="Times New Roman" panose="02020603050405020304" pitchFamily="18" charset="0"/>
              </a:rPr>
              <a:t> ở </a:t>
            </a:r>
            <a:r>
              <a:rPr lang="fr-FR" sz="2400" dirty="0" err="1" smtClean="0">
                <a:latin typeface="Times New Roman" panose="02020603050405020304" pitchFamily="18" charset="0"/>
                <a:cs typeface="Times New Roman" panose="02020603050405020304" pitchFamily="18" charset="0"/>
              </a:rPr>
              <a:t>phương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xa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gửi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người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just"/>
            <a:r>
              <a:rPr lang="fr-FR" sz="2400" dirty="0" err="1" smtClean="0">
                <a:latin typeface="Times New Roman" panose="02020603050405020304" pitchFamily="18" charset="0"/>
                <a:cs typeface="Times New Roman" panose="02020603050405020304" pitchFamily="18" charset="0"/>
              </a:rPr>
              <a:t>Bài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được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mở</a:t>
            </a:r>
            <a:r>
              <a:rPr lang="fr-FR" sz="2400" dirty="0" smtClean="0">
                <a:latin typeface="Times New Roman" panose="02020603050405020304" pitchFamily="18" charset="0"/>
                <a:cs typeface="Times New Roman" panose="02020603050405020304" pitchFamily="18" charset="0"/>
              </a:rPr>
              <a:t> ra </a:t>
            </a:r>
            <a:r>
              <a:rPr lang="fr-FR" sz="2400" dirty="0" err="1" smtClean="0">
                <a:latin typeface="Times New Roman" panose="02020603050405020304" pitchFamily="18" charset="0"/>
                <a:cs typeface="Times New Roman" panose="02020603050405020304" pitchFamily="18" charset="0"/>
              </a:rPr>
              <a:t>với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hình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ảnh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bếp</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lửa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từ</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đó</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gợi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những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kỷ</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niệm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tuổi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sống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bên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tám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năm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ròng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làm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hiện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lên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hình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ảnh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với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sự</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chăm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sóc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lo</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toan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vât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vả</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tình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yêu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thương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trìu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mến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dành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cho</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đứa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cháu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Từ</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những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kỷ</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niệm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đứa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cháu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nay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đã</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trưởng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thành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ngẫm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thấu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hiểu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cuộc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đời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lẽ</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sống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giản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dị</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cao</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quý</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của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Cuối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cùng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người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cháu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muốn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gửi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niềm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mong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nhớ</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với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Mạch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cảm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xúc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từ</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hồi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tưởng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đến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hiện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tại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từ</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kỷ</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niệm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đến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ngẫm</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Bố</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cục</a:t>
            </a:r>
            <a:r>
              <a:rPr lang="fr-FR" sz="2400" dirty="0" smtClean="0">
                <a:latin typeface="Times New Roman" panose="02020603050405020304" pitchFamily="18" charset="0"/>
                <a:cs typeface="Times New Roman" panose="02020603050405020304" pitchFamily="18" charset="0"/>
              </a:rPr>
              <a:t>: 4 </a:t>
            </a:r>
            <a:r>
              <a:rPr lang="fr-FR" sz="2400" dirty="0" err="1" smtClean="0">
                <a:latin typeface="Times New Roman" panose="02020603050405020304" pitchFamily="18" charset="0"/>
                <a:cs typeface="Times New Roman" panose="02020603050405020304" pitchFamily="18" charset="0"/>
              </a:rPr>
              <a:t>phần</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Khổ</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đầu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hình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ảnh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bếp</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lửa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khơi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nguồn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cho</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dòng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cảm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xúc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hồi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tưởng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- 4 </a:t>
            </a:r>
            <a:r>
              <a:rPr lang="fr-FR" sz="2400" dirty="0" err="1" smtClean="0">
                <a:latin typeface="Times New Roman" panose="02020603050405020304" pitchFamily="18" charset="0"/>
                <a:cs typeface="Times New Roman" panose="02020603050405020304" pitchFamily="18" charset="0"/>
              </a:rPr>
              <a:t>khổ</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tiếp</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những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kỷ</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niệm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ấu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thơ</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hình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ảnh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bếp</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lửa</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Khổ</a:t>
            </a:r>
            <a:r>
              <a:rPr lang="fr-FR" sz="2400" dirty="0" smtClean="0">
                <a:latin typeface="Times New Roman" panose="02020603050405020304" pitchFamily="18" charset="0"/>
                <a:cs typeface="Times New Roman" panose="02020603050405020304" pitchFamily="18" charset="0"/>
              </a:rPr>
              <a:t> 6: </a:t>
            </a:r>
            <a:r>
              <a:rPr lang="fr-FR" sz="2400" dirty="0" err="1" smtClean="0">
                <a:latin typeface="Times New Roman" panose="02020603050405020304" pitchFamily="18" charset="0"/>
                <a:cs typeface="Times New Roman" panose="02020603050405020304" pitchFamily="18" charset="0"/>
              </a:rPr>
              <a:t>những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nghĩ</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của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tác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giả</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hình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ảnh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cuộc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đời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Khổ</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cuối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nỗi</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nhớ</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của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cháu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về</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và</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bếp</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lửa</a:t>
            </a:r>
            <a:r>
              <a:rPr lang="fr-FR"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9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1000"/>
                                        <p:tgtEl>
                                          <p:spTgt spid="4">
                                            <p:txEl>
                                              <p:pRg st="5" end="5"/>
                                            </p:txEl>
                                          </p:spTgt>
                                        </p:tgtEl>
                                      </p:cBhvr>
                                    </p:animEffect>
                                    <p:anim calcmode="lin" valueType="num">
                                      <p:cBhvr>
                                        <p:cTn id="4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fade">
                                      <p:cBhvr>
                                        <p:cTn id="45" dur="1000"/>
                                        <p:tgtEl>
                                          <p:spTgt spid="4">
                                            <p:txEl>
                                              <p:pRg st="6" end="6"/>
                                            </p:txEl>
                                          </p:spTgt>
                                        </p:tgtEl>
                                      </p:cBhvr>
                                    </p:animEffect>
                                    <p:anim calcmode="lin" valueType="num">
                                      <p:cBhvr>
                                        <p:cTn id="4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fade">
                                      <p:cBhvr>
                                        <p:cTn id="52" dur="1000"/>
                                        <p:tgtEl>
                                          <p:spTgt spid="4">
                                            <p:txEl>
                                              <p:pRg st="7" end="7"/>
                                            </p:txEl>
                                          </p:spTgt>
                                        </p:tgtEl>
                                      </p:cBhvr>
                                    </p:animEffect>
                                    <p:anim calcmode="lin" valueType="num">
                                      <p:cBhvr>
                                        <p:cTn id="5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fade">
                                      <p:cBhvr>
                                        <p:cTn id="57" dur="1000"/>
                                        <p:tgtEl>
                                          <p:spTgt spid="4">
                                            <p:txEl>
                                              <p:pRg st="8" end="8"/>
                                            </p:txEl>
                                          </p:spTgt>
                                        </p:tgtEl>
                                      </p:cBhvr>
                                    </p:animEffect>
                                    <p:anim calcmode="lin" valueType="num">
                                      <p:cBhvr>
                                        <p:cTn id="5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4">
                                            <p:txEl>
                                              <p:pRg st="9" end="9"/>
                                            </p:txEl>
                                          </p:spTgt>
                                        </p:tgtEl>
                                        <p:attrNameLst>
                                          <p:attrName>style.visibility</p:attrName>
                                        </p:attrNameLst>
                                      </p:cBhvr>
                                      <p:to>
                                        <p:strVal val="visible"/>
                                      </p:to>
                                    </p:set>
                                    <p:animEffect transition="in" filter="fade">
                                      <p:cBhvr>
                                        <p:cTn id="62" dur="1000"/>
                                        <p:tgtEl>
                                          <p:spTgt spid="4">
                                            <p:txEl>
                                              <p:pRg st="9" end="9"/>
                                            </p:txEl>
                                          </p:spTgt>
                                        </p:tgtEl>
                                      </p:cBhvr>
                                    </p:animEffect>
                                    <p:anim calcmode="lin" valueType="num">
                                      <p:cBhvr>
                                        <p:cTn id="6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Effect transition="in" filter="fade">
                                      <p:cBhvr>
                                        <p:cTn id="67" dur="1000"/>
                                        <p:tgtEl>
                                          <p:spTgt spid="4">
                                            <p:txEl>
                                              <p:pRg st="10" end="10"/>
                                            </p:txEl>
                                          </p:spTgt>
                                        </p:tgtEl>
                                      </p:cBhvr>
                                    </p:animEffect>
                                    <p:anim calcmode="lin" valueType="num">
                                      <p:cBhvr>
                                        <p:cTn id="6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4">
                                            <p:txEl>
                                              <p:pRg st="11" end="11"/>
                                            </p:txEl>
                                          </p:spTgt>
                                        </p:tgtEl>
                                        <p:attrNameLst>
                                          <p:attrName>style.visibility</p:attrName>
                                        </p:attrNameLst>
                                      </p:cBhvr>
                                      <p:to>
                                        <p:strVal val="visible"/>
                                      </p:to>
                                    </p:set>
                                    <p:animEffect transition="in" filter="fade">
                                      <p:cBhvr>
                                        <p:cTn id="72" dur="1000"/>
                                        <p:tgtEl>
                                          <p:spTgt spid="4">
                                            <p:txEl>
                                              <p:pRg st="11" end="11"/>
                                            </p:txEl>
                                          </p:spTgt>
                                        </p:tgtEl>
                                      </p:cBhvr>
                                    </p:animEffect>
                                    <p:anim calcmode="lin" valueType="num">
                                      <p:cBhvr>
                                        <p:cTn id="7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41746" cy="4351338"/>
          </a:xfrm>
        </p:spPr>
        <p:txBody>
          <a:bodyPr>
            <a:noAutofit/>
          </a:bodyPr>
          <a:lstStyle/>
          <a:p>
            <a:pPr marL="0" indent="0" algn="just">
              <a:buNone/>
            </a:pPr>
            <a:r>
              <a:rPr lang="fr-FR" sz="4000" b="1" i="1" dirty="0">
                <a:solidFill>
                  <a:srgbClr val="FF0000"/>
                </a:solidFill>
                <a:latin typeface="Times New Roman" panose="02020603050405020304" pitchFamily="18" charset="0"/>
                <a:cs typeface="Times New Roman" panose="02020603050405020304" pitchFamily="18" charset="0"/>
              </a:rPr>
              <a:t>c) </a:t>
            </a:r>
            <a:r>
              <a:rPr lang="fr-FR" sz="4000" b="1" i="1" dirty="0" err="1">
                <a:solidFill>
                  <a:srgbClr val="FF0000"/>
                </a:solidFill>
                <a:latin typeface="Times New Roman" panose="02020603050405020304" pitchFamily="18" charset="0"/>
                <a:cs typeface="Times New Roman" panose="02020603050405020304" pitchFamily="18" charset="0"/>
              </a:rPr>
              <a:t>Giá</a:t>
            </a:r>
            <a:r>
              <a:rPr lang="fr-FR" sz="4000" b="1" i="1" dirty="0">
                <a:solidFill>
                  <a:srgbClr val="FF0000"/>
                </a:solidFill>
                <a:latin typeface="Times New Roman" panose="02020603050405020304" pitchFamily="18" charset="0"/>
                <a:cs typeface="Times New Roman" panose="02020603050405020304" pitchFamily="18" charset="0"/>
              </a:rPr>
              <a:t> </a:t>
            </a:r>
            <a:r>
              <a:rPr lang="fr-FR" sz="4000" b="1" i="1" dirty="0" err="1">
                <a:solidFill>
                  <a:srgbClr val="FF0000"/>
                </a:solidFill>
                <a:latin typeface="Times New Roman" panose="02020603050405020304" pitchFamily="18" charset="0"/>
                <a:cs typeface="Times New Roman" panose="02020603050405020304" pitchFamily="18" charset="0"/>
              </a:rPr>
              <a:t>trị</a:t>
            </a:r>
            <a:r>
              <a:rPr lang="fr-FR" sz="4000" b="1" i="1" dirty="0">
                <a:solidFill>
                  <a:srgbClr val="FF0000"/>
                </a:solidFill>
                <a:latin typeface="Times New Roman" panose="02020603050405020304" pitchFamily="18" charset="0"/>
                <a:cs typeface="Times New Roman" panose="02020603050405020304" pitchFamily="18" charset="0"/>
              </a:rPr>
              <a:t> </a:t>
            </a:r>
            <a:r>
              <a:rPr lang="fr-FR" sz="4000" b="1" i="1" dirty="0" err="1">
                <a:solidFill>
                  <a:srgbClr val="FF0000"/>
                </a:solidFill>
                <a:latin typeface="Times New Roman" panose="02020603050405020304" pitchFamily="18" charset="0"/>
                <a:cs typeface="Times New Roman" panose="02020603050405020304" pitchFamily="18" charset="0"/>
              </a:rPr>
              <a:t>nội</a:t>
            </a:r>
            <a:r>
              <a:rPr lang="fr-FR" sz="4000" b="1" i="1" dirty="0">
                <a:solidFill>
                  <a:srgbClr val="FF0000"/>
                </a:solidFill>
                <a:latin typeface="Times New Roman" panose="02020603050405020304" pitchFamily="18" charset="0"/>
                <a:cs typeface="Times New Roman" panose="02020603050405020304" pitchFamily="18" charset="0"/>
              </a:rPr>
              <a:t> </a:t>
            </a:r>
            <a:r>
              <a:rPr lang="fr-FR" sz="4000" b="1" i="1" dirty="0" err="1">
                <a:solidFill>
                  <a:srgbClr val="FF0000"/>
                </a:solidFill>
                <a:latin typeface="Times New Roman" panose="02020603050405020304" pitchFamily="18" charset="0"/>
                <a:cs typeface="Times New Roman" panose="02020603050405020304" pitchFamily="18" charset="0"/>
              </a:rPr>
              <a:t>dung</a:t>
            </a:r>
            <a:r>
              <a:rPr lang="fr-FR" sz="4000" b="1" i="1" dirty="0">
                <a:solidFill>
                  <a:srgbClr val="FF0000"/>
                </a:solidFill>
                <a:latin typeface="Times New Roman" panose="02020603050405020304" pitchFamily="18" charset="0"/>
                <a:cs typeface="Times New Roman" panose="02020603050405020304" pitchFamily="18" charset="0"/>
              </a:rPr>
              <a:t> </a:t>
            </a:r>
            <a:r>
              <a:rPr lang="fr-FR" sz="4000" b="1" i="1" dirty="0" err="1">
                <a:solidFill>
                  <a:srgbClr val="FF0000"/>
                </a:solidFill>
                <a:latin typeface="Times New Roman" panose="02020603050405020304" pitchFamily="18" charset="0"/>
                <a:cs typeface="Times New Roman" panose="02020603050405020304" pitchFamily="18" charset="0"/>
              </a:rPr>
              <a:t>và</a:t>
            </a:r>
            <a:r>
              <a:rPr lang="fr-FR" sz="4000" b="1" i="1" dirty="0">
                <a:solidFill>
                  <a:srgbClr val="FF0000"/>
                </a:solidFill>
                <a:latin typeface="Times New Roman" panose="02020603050405020304" pitchFamily="18" charset="0"/>
                <a:cs typeface="Times New Roman" panose="02020603050405020304" pitchFamily="18" charset="0"/>
              </a:rPr>
              <a:t> </a:t>
            </a:r>
            <a:r>
              <a:rPr lang="fr-FR" sz="4000" b="1" i="1" dirty="0" err="1">
                <a:solidFill>
                  <a:srgbClr val="FF0000"/>
                </a:solidFill>
                <a:latin typeface="Times New Roman" panose="02020603050405020304" pitchFamily="18" charset="0"/>
                <a:cs typeface="Times New Roman" panose="02020603050405020304" pitchFamily="18" charset="0"/>
              </a:rPr>
              <a:t>nghệ</a:t>
            </a:r>
            <a:r>
              <a:rPr lang="fr-FR" sz="4000" b="1" i="1" dirty="0">
                <a:solidFill>
                  <a:srgbClr val="FF0000"/>
                </a:solidFill>
                <a:latin typeface="Times New Roman" panose="02020603050405020304" pitchFamily="18" charset="0"/>
                <a:cs typeface="Times New Roman" panose="02020603050405020304" pitchFamily="18" charset="0"/>
              </a:rPr>
              <a:t> </a:t>
            </a:r>
            <a:r>
              <a:rPr lang="fr-FR" sz="4000" b="1" i="1" dirty="0" err="1">
                <a:solidFill>
                  <a:srgbClr val="FF0000"/>
                </a:solidFill>
                <a:latin typeface="Times New Roman" panose="02020603050405020304" pitchFamily="18" charset="0"/>
                <a:cs typeface="Times New Roman" panose="02020603050405020304" pitchFamily="18" charset="0"/>
              </a:rPr>
              <a:t>thuật</a:t>
            </a:r>
            <a:r>
              <a:rPr lang="fr-FR" sz="4000" b="1" i="1" dirty="0">
                <a:solidFill>
                  <a:srgbClr val="FF0000"/>
                </a:solidFill>
                <a:latin typeface="Times New Roman" panose="02020603050405020304" pitchFamily="18" charset="0"/>
                <a:cs typeface="Times New Roman" panose="02020603050405020304" pitchFamily="18" charset="0"/>
              </a:rPr>
              <a:t>:</a:t>
            </a:r>
            <a:endParaRPr lang="en-US" sz="4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fr-FR" sz="4000"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Nội</a:t>
            </a:r>
            <a:r>
              <a:rPr lang="fr-FR" sz="4000" b="1"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dung</a:t>
            </a:r>
            <a:r>
              <a:rPr lang="fr-FR" sz="4000" dirty="0">
                <a:latin typeface="Times New Roman" panose="02020603050405020304" pitchFamily="18" charset="0"/>
                <a:cs typeface="Times New Roman" panose="02020603050405020304" pitchFamily="18" charset="0"/>
              </a:rPr>
              <a:t>: qua </a:t>
            </a:r>
            <a:r>
              <a:rPr lang="fr-FR" sz="4000" dirty="0" err="1">
                <a:latin typeface="Times New Roman" panose="02020603050405020304" pitchFamily="18" charset="0"/>
                <a:cs typeface="Times New Roman" panose="02020603050405020304" pitchFamily="18" charset="0"/>
              </a:rPr>
              <a:t>hồi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tưởng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suy</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ngẫm</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của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người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cháu</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đã</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trưởng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thành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thơ</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Bếp</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lửa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gợi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lại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những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kỷ</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niệm</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đầy</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xúc</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động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về</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người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tình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cháu</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đồng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thời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thể</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hiện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lòng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kính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yêu</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trân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trọng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biết</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ơn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của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người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cháu</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đối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với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cũng</a:t>
            </a:r>
            <a:r>
              <a:rPr lang="fr-FR" sz="4000" dirty="0">
                <a:latin typeface="Times New Roman" panose="02020603050405020304" pitchFamily="18" charset="0"/>
                <a:cs typeface="Times New Roman" panose="02020603050405020304" pitchFamily="18" charset="0"/>
              </a:rPr>
              <a:t> là </a:t>
            </a:r>
            <a:r>
              <a:rPr lang="fr-FR" sz="4000" dirty="0" err="1">
                <a:latin typeface="Times New Roman" panose="02020603050405020304" pitchFamily="18" charset="0"/>
                <a:cs typeface="Times New Roman" panose="02020603050405020304" pitchFamily="18" charset="0"/>
              </a:rPr>
              <a:t>đối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với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gia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đình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quê</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hương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đất</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nước</a:t>
            </a:r>
            <a:r>
              <a:rPr lang="fr-FR"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lgn="just">
              <a:buNone/>
            </a:pPr>
            <a:r>
              <a:rPr lang="fr-FR" sz="4000"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Nghệ</a:t>
            </a:r>
            <a:r>
              <a:rPr lang="fr-FR" sz="4000" b="1"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thuật</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thơ</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đã</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kết</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hợp</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nhuần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nhuyễn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giữa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biểu</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cảm</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với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miêu</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tả</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tự</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sự</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bình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luận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Thành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công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của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thơ</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còn</a:t>
            </a:r>
            <a:r>
              <a:rPr lang="fr-FR" sz="4000" dirty="0">
                <a:latin typeface="Times New Roman" panose="02020603050405020304" pitchFamily="18" charset="0"/>
                <a:cs typeface="Times New Roman" panose="02020603050405020304" pitchFamily="18" charset="0"/>
              </a:rPr>
              <a:t> ở </a:t>
            </a:r>
            <a:r>
              <a:rPr lang="fr-FR" sz="4000" dirty="0" err="1">
                <a:latin typeface="Times New Roman" panose="02020603050405020304" pitchFamily="18" charset="0"/>
                <a:cs typeface="Times New Roman" panose="02020603050405020304" pitchFamily="18" charset="0"/>
              </a:rPr>
              <a:t>sự</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sáng</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tạo</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hình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ảnh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bếp</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lửa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gắn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liền</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với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hình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ảnh</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người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bà</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làm</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điểm</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tựa</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khơi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gợi</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một</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kỷ</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niệm</a:t>
            </a:r>
            <a:r>
              <a:rPr lang="fr-FR" sz="4000"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cảm</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xúc</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suy</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nghĩ</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về</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bà</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và</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tình</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bà</a:t>
            </a:r>
            <a:r>
              <a:rPr lang="fr-FR" sz="4000" b="1" i="1" dirty="0">
                <a:latin typeface="Times New Roman" panose="02020603050405020304" pitchFamily="18" charset="0"/>
                <a:cs typeface="Times New Roman" panose="02020603050405020304" pitchFamily="18" charset="0"/>
              </a:rPr>
              <a:t> </a:t>
            </a:r>
            <a:r>
              <a:rPr lang="fr-FR" sz="4000" b="1" i="1" dirty="0" err="1">
                <a:latin typeface="Times New Roman" panose="02020603050405020304" pitchFamily="18" charset="0"/>
                <a:cs typeface="Times New Roman" panose="02020603050405020304" pitchFamily="18" charset="0"/>
              </a:rPr>
              <a:t>cháu</a:t>
            </a:r>
            <a:r>
              <a:rPr lang="fr-FR" sz="4000" b="1" i="1"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lgn="just">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822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fr-FR" b="1" i="1" dirty="0">
                <a:latin typeface="Times New Roman" panose="02020603050405020304" pitchFamily="18" charset="0"/>
                <a:cs typeface="Times New Roman" panose="02020603050405020304" pitchFamily="18" charset="0"/>
              </a:rPr>
              <a:t>d) Ý </a:t>
            </a:r>
            <a:r>
              <a:rPr lang="fr-FR" b="1" i="1" dirty="0" err="1">
                <a:latin typeface="Times New Roman" panose="02020603050405020304" pitchFamily="18" charset="0"/>
                <a:cs typeface="Times New Roman" panose="02020603050405020304" pitchFamily="18" charset="0"/>
              </a:rPr>
              <a:t>nghĩa</a:t>
            </a:r>
            <a:r>
              <a:rPr lang="fr-FR" b="1" i="1" dirty="0">
                <a:latin typeface="Times New Roman" panose="02020603050405020304" pitchFamily="18" charset="0"/>
                <a:cs typeface="Times New Roman" panose="02020603050405020304" pitchFamily="18" charset="0"/>
              </a:rPr>
              <a:t> </a:t>
            </a:r>
            <a:r>
              <a:rPr lang="fr-FR" b="1" i="1" dirty="0" err="1">
                <a:latin typeface="Times New Roman" panose="02020603050405020304" pitchFamily="18" charset="0"/>
                <a:cs typeface="Times New Roman" panose="02020603050405020304" pitchFamily="18" charset="0"/>
              </a:rPr>
              <a:t>nhan</a:t>
            </a:r>
            <a:r>
              <a:rPr lang="fr-FR" b="1" i="1" dirty="0">
                <a:latin typeface="Times New Roman" panose="02020603050405020304" pitchFamily="18" charset="0"/>
                <a:cs typeface="Times New Roman" panose="02020603050405020304" pitchFamily="18" charset="0"/>
              </a:rPr>
              <a:t> </a:t>
            </a:r>
            <a:r>
              <a:rPr lang="fr-FR" b="1" i="1" dirty="0" err="1">
                <a:latin typeface="Times New Roman" panose="02020603050405020304" pitchFamily="18" charset="0"/>
                <a:cs typeface="Times New Roman" panose="02020603050405020304" pitchFamily="18" charset="0"/>
              </a:rPr>
              <a:t>đề</a:t>
            </a:r>
            <a:r>
              <a:rPr lang="fr-FR" b="1"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Bếp</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lửa</a:t>
            </a:r>
            <a:r>
              <a:rPr lang="fr-FR" i="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 là </a:t>
            </a:r>
            <a:r>
              <a:rPr lang="fr-FR" dirty="0" err="1">
                <a:latin typeface="Times New Roman" panose="02020603050405020304" pitchFamily="18" charset="0"/>
                <a:cs typeface="Times New Roman" panose="02020603050405020304" pitchFamily="18" charset="0"/>
              </a:rPr>
              <a:t>một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hình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ảnh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độc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đáo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sáng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tạo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xuất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hiện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nhiều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lần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trong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bài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thơ</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nó</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vừa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mang</a:t>
            </a:r>
            <a:r>
              <a:rPr lang="fr-FR" dirty="0">
                <a:latin typeface="Times New Roman" panose="02020603050405020304" pitchFamily="18" charset="0"/>
                <a:cs typeface="Times New Roman" panose="02020603050405020304" pitchFamily="18" charset="0"/>
              </a:rPr>
              <a:t> ý </a:t>
            </a:r>
            <a:r>
              <a:rPr lang="fr-FR" dirty="0" err="1">
                <a:latin typeface="Times New Roman" panose="02020603050405020304" pitchFamily="18" charset="0"/>
                <a:cs typeface="Times New Roman" panose="02020603050405020304" pitchFamily="18" charset="0"/>
              </a:rPr>
              <a:t>nghĩa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tả</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thực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vừa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mang</a:t>
            </a:r>
            <a:r>
              <a:rPr lang="fr-FR" dirty="0">
                <a:latin typeface="Times New Roman" panose="02020603050405020304" pitchFamily="18" charset="0"/>
                <a:cs typeface="Times New Roman" panose="02020603050405020304" pitchFamily="18" charset="0"/>
              </a:rPr>
              <a:t> ý </a:t>
            </a:r>
            <a:r>
              <a:rPr lang="fr-FR" dirty="0" err="1">
                <a:latin typeface="Times New Roman" panose="02020603050405020304" pitchFamily="18" charset="0"/>
                <a:cs typeface="Times New Roman" panose="02020603050405020304" pitchFamily="18" charset="0"/>
              </a:rPr>
              <a:t>nghĩa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biểu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tượng</a:t>
            </a:r>
            <a:r>
              <a:rPr lang="fr-FR"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Trước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hết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đây</a:t>
            </a:r>
            <a:r>
              <a:rPr lang="fr-FR" dirty="0">
                <a:latin typeface="Times New Roman" panose="02020603050405020304" pitchFamily="18" charset="0"/>
                <a:cs typeface="Times New Roman" panose="02020603050405020304" pitchFamily="18" charset="0"/>
              </a:rPr>
              <a:t> là </a:t>
            </a:r>
            <a:r>
              <a:rPr lang="fr-FR" dirty="0" err="1">
                <a:latin typeface="Times New Roman" panose="02020603050405020304" pitchFamily="18" charset="0"/>
                <a:cs typeface="Times New Roman" panose="02020603050405020304" pitchFamily="18" charset="0"/>
              </a:rPr>
              <a:t>một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bếp</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lửa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thực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quen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thuộc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gần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gũi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trong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mỗi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gia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đình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người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Việt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Đồng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nó</a:t>
            </a:r>
            <a:r>
              <a:rPr lang="fr-FR" dirty="0">
                <a:latin typeface="Times New Roman" panose="02020603050405020304" pitchFamily="18" charset="0"/>
                <a:cs typeface="Times New Roman" panose="02020603050405020304" pitchFamily="18" charset="0"/>
              </a:rPr>
              <a:t> là </a:t>
            </a:r>
            <a:r>
              <a:rPr lang="fr-FR" dirty="0" err="1">
                <a:latin typeface="Times New Roman" panose="02020603050405020304" pitchFamily="18" charset="0"/>
                <a:cs typeface="Times New Roman" panose="02020603050405020304" pitchFamily="18" charset="0"/>
              </a:rPr>
              <a:t>hình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ảnh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gắn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với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kỉ</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niệm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ấu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thơ</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về</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một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người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bà</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cụ</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thể</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có</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thật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tác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giả</a:t>
            </a:r>
            <a:r>
              <a:rPr lang="fr-F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Bếp</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lửa</a:t>
            </a:r>
            <a:r>
              <a:rPr lang="fr-FR" dirty="0">
                <a:latin typeface="Times New Roman" panose="02020603050405020304" pitchFamily="18" charset="0"/>
                <a:cs typeface="Times New Roman" panose="02020603050405020304" pitchFamily="18" charset="0"/>
              </a:rPr>
              <a:t> là </a:t>
            </a:r>
            <a:r>
              <a:rPr lang="fr-FR" dirty="0" err="1">
                <a:latin typeface="Times New Roman" panose="02020603050405020304" pitchFamily="18" charset="0"/>
                <a:cs typeface="Times New Roman" panose="02020603050405020304" pitchFamily="18" charset="0"/>
              </a:rPr>
              <a:t>biểu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tượng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giàu</a:t>
            </a:r>
            <a:r>
              <a:rPr lang="fr-FR" dirty="0">
                <a:latin typeface="Times New Roman" panose="02020603050405020304" pitchFamily="18" charset="0"/>
                <a:cs typeface="Times New Roman" panose="02020603050405020304" pitchFamily="18" charset="0"/>
              </a:rPr>
              <a:t> ý </a:t>
            </a:r>
            <a:r>
              <a:rPr lang="fr-FR" dirty="0" err="1">
                <a:latin typeface="Times New Roman" panose="02020603050405020304" pitchFamily="18" charset="0"/>
                <a:cs typeface="Times New Roman" panose="02020603050405020304" pitchFamily="18" charset="0"/>
              </a:rPr>
              <a:t>nghĩa</a:t>
            </a:r>
            <a:r>
              <a:rPr lang="fr-FR"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Bếp</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lửa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gợi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lên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sự</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tần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tảo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chăm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sóc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yêu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thương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cảu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người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bà</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dành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người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cháu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trong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những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năm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tháng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đói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nghèo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chiến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tranh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để</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trưởng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thành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và</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khôn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lớn</a:t>
            </a:r>
            <a:r>
              <a:rPr lang="fr-F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Bếp</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lửa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gợi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lên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bao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vất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vả</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cực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nhọc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bà</a:t>
            </a:r>
            <a:r>
              <a:rPr lang="fr-FR" dirty="0">
                <a:latin typeface="Times New Roman" panose="02020603050405020304" pitchFamily="18" charset="0"/>
                <a:cs typeface="Times New Roman" panose="02020603050405020304" pitchFamily="18" charset="0"/>
              </a:rPr>
              <a:t>. Song </a:t>
            </a:r>
            <a:r>
              <a:rPr lang="fr-FR" dirty="0" err="1">
                <a:latin typeface="Times New Roman" panose="02020603050405020304" pitchFamily="18" charset="0"/>
                <a:cs typeface="Times New Roman" panose="02020603050405020304" pitchFamily="18" charset="0"/>
              </a:rPr>
              <a:t>bà</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nhóm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bếp</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lửa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cũng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chính</a:t>
            </a:r>
            <a:r>
              <a:rPr lang="fr-FR" dirty="0">
                <a:latin typeface="Times New Roman" panose="02020603050405020304" pitchFamily="18" charset="0"/>
                <a:cs typeface="Times New Roman" panose="02020603050405020304" pitchFamily="18" charset="0"/>
              </a:rPr>
              <a:t> là </a:t>
            </a:r>
            <a:r>
              <a:rPr lang="fr-FR" dirty="0" err="1">
                <a:latin typeface="Times New Roman" panose="02020603050405020304" pitchFamily="18" charset="0"/>
                <a:cs typeface="Times New Roman" panose="02020603050405020304" pitchFamily="18" charset="0"/>
              </a:rPr>
              <a:t>nhóm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lên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sự</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sống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niềm</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vui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niềm</a:t>
            </a:r>
            <a:r>
              <a:rPr lang="fr-FR" dirty="0">
                <a:latin typeface="Times New Roman" panose="02020603050405020304" pitchFamily="18" charset="0"/>
                <a:cs typeface="Times New Roman" panose="02020603050405020304" pitchFamily="18" charset="0"/>
              </a:rPr>
              <a:t> tin </a:t>
            </a:r>
            <a:r>
              <a:rPr lang="fr-FR" dirty="0" err="1">
                <a:latin typeface="Times New Roman" panose="02020603050405020304" pitchFamily="18" charset="0"/>
                <a:cs typeface="Times New Roman" panose="02020603050405020304" pitchFamily="18" charset="0"/>
              </a:rPr>
              <a:t>và</a:t>
            </a:r>
            <a:r>
              <a:rPr lang="fr-FR" dirty="0">
                <a:latin typeface="Times New Roman" panose="02020603050405020304" pitchFamily="18" charset="0"/>
                <a:cs typeface="Times New Roman" panose="02020603050405020304" pitchFamily="18" charset="0"/>
              </a:rPr>
              <a:t> hi </a:t>
            </a:r>
            <a:r>
              <a:rPr lang="fr-FR" dirty="0" err="1">
                <a:latin typeface="Times New Roman" panose="02020603050405020304" pitchFamily="18" charset="0"/>
                <a:cs typeface="Times New Roman" panose="02020603050405020304" pitchFamily="18" charset="0"/>
              </a:rPr>
              <a:t>vọng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cháu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vào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một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tương</a:t>
            </a:r>
            <a:r>
              <a:rPr lang="fr-FR" dirty="0">
                <a:latin typeface="Times New Roman" panose="02020603050405020304" pitchFamily="18" charset="0"/>
                <a:cs typeface="Times New Roman" panose="02020603050405020304" pitchFamily="18" charset="0"/>
              </a:rPr>
              <a:t> lai </a:t>
            </a:r>
            <a:r>
              <a:rPr lang="fr-FR" dirty="0" err="1">
                <a:latin typeface="Times New Roman" panose="02020603050405020304" pitchFamily="18" charset="0"/>
                <a:cs typeface="Times New Roman" panose="02020603050405020304" pitchFamily="18" charset="0"/>
              </a:rPr>
              <a:t>phía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trước</a:t>
            </a:r>
            <a:r>
              <a:rPr lang="fr-F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Bếp</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lửa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còn</a:t>
            </a:r>
            <a:r>
              <a:rPr lang="fr-FR" dirty="0">
                <a:latin typeface="Times New Roman" panose="02020603050405020304" pitchFamily="18" charset="0"/>
                <a:cs typeface="Times New Roman" panose="02020603050405020304" pitchFamily="18" charset="0"/>
              </a:rPr>
              <a:t> là </a:t>
            </a:r>
            <a:r>
              <a:rPr lang="fr-FR" dirty="0" err="1">
                <a:latin typeface="Times New Roman" panose="02020603050405020304" pitchFamily="18" charset="0"/>
                <a:cs typeface="Times New Roman" panose="02020603050405020304" pitchFamily="18" charset="0"/>
              </a:rPr>
              <a:t>biểu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tượng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gia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đình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quê</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hương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đất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nước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cội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nguồn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đã</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nâng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bước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người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cháu</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trên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suốt</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hành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trình</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dài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rộng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cuộc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đời</a:t>
            </a:r>
            <a:r>
              <a:rPr lang="fr-F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310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8474" y="760698"/>
            <a:ext cx="4783016" cy="553998"/>
          </a:xfrm>
          <a:prstGeom prst="rect">
            <a:avLst/>
          </a:prstGeom>
          <a:solidFill>
            <a:schemeClr val="accent6">
              <a:lumMod val="40000"/>
              <a:lumOff val="60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láy</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chờn</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vờn</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ấp</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iu</a:t>
            </a:r>
            <a:r>
              <a:rPr lang="en-US" sz="3000" i="1" dirty="0" smtClean="0">
                <a:latin typeface="Times New Roman" panose="02020603050405020304" pitchFamily="18" charset="0"/>
                <a:cs typeface="Times New Roman" panose="02020603050405020304" pitchFamily="18" charset="0"/>
              </a:rPr>
              <a:t>.,,”</a:t>
            </a:r>
            <a:endParaRPr lang="en-US" sz="3000" i="1" dirty="0">
              <a:latin typeface="Times New Roman" panose="02020603050405020304" pitchFamily="18" charset="0"/>
              <a:cs typeface="Times New Roman" panose="02020603050405020304" pitchFamily="18" charset="0"/>
            </a:endParaRPr>
          </a:p>
        </p:txBody>
      </p:sp>
      <p:sp>
        <p:nvSpPr>
          <p:cNvPr id="6" name="Rectangle 5"/>
          <p:cNvSpPr/>
          <p:nvPr/>
        </p:nvSpPr>
        <p:spPr>
          <a:xfrm>
            <a:off x="5804346" y="429719"/>
            <a:ext cx="6349434" cy="1938992"/>
          </a:xfrm>
          <a:prstGeom prst="rect">
            <a:avLst/>
          </a:prstGeom>
          <a:solidFill>
            <a:schemeClr val="accent1">
              <a:lumMod val="40000"/>
              <a:lumOff val="60000"/>
            </a:schemeClr>
          </a:solidFill>
        </p:spPr>
        <p:txBody>
          <a:bodyPr wrap="square">
            <a:spAutoFit/>
          </a:bodyPr>
          <a:lstStyle/>
          <a:p>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tả</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ảnh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bếp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lửa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ẩn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hiện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ngọn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lửa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lúc</a:t>
            </a:r>
            <a:r>
              <a:rPr lang="en-US" sz="3000" dirty="0" smtClean="0">
                <a:latin typeface="Times New Roman" panose="02020603050405020304" pitchFamily="18" charset="0"/>
                <a:cs typeface="Times New Roman" panose="02020603050405020304" pitchFamily="18" charset="0"/>
              </a:rPr>
              <a:t> to, </a:t>
            </a:r>
            <a:r>
              <a:rPr lang="en-US" sz="3000" dirty="0" err="1" smtClean="0">
                <a:latin typeface="Times New Roman" panose="02020603050405020304" pitchFamily="18" charset="0"/>
                <a:cs typeface="Times New Roman" panose="02020603050405020304" pitchFamily="18" charset="0"/>
              </a:rPr>
              <a:t>lúc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nhỏ</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bàn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tay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dịu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dàng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khéo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léo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tấm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lòng</a:t>
            </a:r>
            <a:r>
              <a:rPr lang="en-US" sz="3000" dirty="0" smtClean="0">
                <a:latin typeface="Times New Roman" panose="02020603050405020304" pitchFamily="18" charset="0"/>
                <a:cs typeface="Times New Roman" panose="02020603050405020304" pitchFamily="18" charset="0"/>
              </a:rPr>
              <a:t> chi </a:t>
            </a:r>
            <a:r>
              <a:rPr lang="en-US" sz="3000" dirty="0" err="1" smtClean="0">
                <a:latin typeface="Times New Roman" panose="02020603050405020304" pitchFamily="18" charset="0"/>
                <a:cs typeface="Times New Roman" panose="02020603050405020304" pitchFamily="18" charset="0"/>
              </a:rPr>
              <a:t>chút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bà</a:t>
            </a:r>
            <a:endParaRPr lang="en-US" sz="3000" dirty="0"/>
          </a:p>
        </p:txBody>
      </p:sp>
      <p:sp>
        <p:nvSpPr>
          <p:cNvPr id="7" name="Rectangle 6"/>
          <p:cNvSpPr/>
          <p:nvPr/>
        </p:nvSpPr>
        <p:spPr>
          <a:xfrm>
            <a:off x="293390" y="3175867"/>
            <a:ext cx="4642338" cy="1015663"/>
          </a:xfrm>
          <a:prstGeom prst="rect">
            <a:avLst/>
          </a:prstGeom>
          <a:solidFill>
            <a:schemeClr val="bg2">
              <a:lumMod val="75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Điệp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một</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bếp</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lửa</a:t>
            </a:r>
            <a:r>
              <a:rPr lang="en-US" sz="3000" dirty="0" smtClean="0">
                <a:latin typeface="Times New Roman" panose="02020603050405020304" pitchFamily="18" charset="0"/>
                <a:cs typeface="Times New Roman" panose="02020603050405020304" pitchFamily="18" charset="0"/>
              </a:rPr>
              <a:t>”</a:t>
            </a:r>
          </a:p>
          <a:p>
            <a:pPr algn="just"/>
            <a:endParaRPr lang="en-US" sz="3000" dirty="0" smtClean="0">
              <a:latin typeface="Times New Roman" panose="02020603050405020304" pitchFamily="18" charset="0"/>
              <a:cs typeface="Times New Roman" panose="02020603050405020304" pitchFamily="18" charset="0"/>
            </a:endParaRPr>
          </a:p>
        </p:txBody>
      </p:sp>
      <p:sp>
        <p:nvSpPr>
          <p:cNvPr id="8" name="Rectangle 7"/>
          <p:cNvSpPr/>
          <p:nvPr/>
        </p:nvSpPr>
        <p:spPr>
          <a:xfrm>
            <a:off x="5790707" y="2937490"/>
            <a:ext cx="6356499" cy="1477328"/>
          </a:xfrm>
          <a:prstGeom prst="rect">
            <a:avLst/>
          </a:prstGeom>
          <a:solidFill>
            <a:schemeClr val="accent6">
              <a:lumMod val="40000"/>
              <a:lumOff val="60000"/>
            </a:schemeClr>
          </a:solidFill>
        </p:spPr>
        <p:txBody>
          <a:bodyPr wrap="square">
            <a:spAutoFit/>
          </a:bodyPr>
          <a:lstStyle/>
          <a:p>
            <a:pPr algn="just"/>
            <a:r>
              <a:rPr lang="en-US" sz="3000" dirty="0" err="1" smtClean="0">
                <a:latin typeface="Times New Roman" panose="02020603050405020304" pitchFamily="18" charset="0"/>
                <a:cs typeface="Times New Roman" panose="02020603050405020304" pitchFamily="18" charset="0"/>
              </a:rPr>
              <a:t>Hình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ảnh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sống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động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chân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trong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tâm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người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cháu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ảnh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bếp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lửa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thân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thuộc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mỗi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gia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Việt</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Nam</a:t>
            </a:r>
            <a:endParaRPr lang="en-US" sz="3000" dirty="0">
              <a:latin typeface="Times New Roman" panose="02020603050405020304" pitchFamily="18" charset="0"/>
              <a:cs typeface="Times New Roman" panose="02020603050405020304" pitchFamily="18" charset="0"/>
            </a:endParaRPr>
          </a:p>
        </p:txBody>
      </p:sp>
      <p:sp>
        <p:nvSpPr>
          <p:cNvPr id="9" name="Rectangle 8"/>
          <p:cNvSpPr/>
          <p:nvPr/>
        </p:nvSpPr>
        <p:spPr>
          <a:xfrm>
            <a:off x="293390" y="5347564"/>
            <a:ext cx="4348948" cy="1015663"/>
          </a:xfrm>
          <a:prstGeom prst="rect">
            <a:avLst/>
          </a:prstGeom>
          <a:solidFill>
            <a:srgbClr val="92D050"/>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Thành</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đói</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mòn</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đói</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mỏi</a:t>
            </a:r>
            <a:r>
              <a:rPr lang="en-US" sz="3000" i="1" dirty="0" smtClean="0">
                <a:latin typeface="Times New Roman" panose="02020603050405020304" pitchFamily="18" charset="0"/>
                <a:cs typeface="Times New Roman" panose="02020603050405020304" pitchFamily="18" charset="0"/>
              </a:rPr>
              <a:t>…”</a:t>
            </a:r>
            <a:endParaRPr lang="en-US" sz="3000" i="1" dirty="0">
              <a:latin typeface="Times New Roman" panose="02020603050405020304" pitchFamily="18" charset="0"/>
              <a:cs typeface="Times New Roman" panose="02020603050405020304" pitchFamily="18" charset="0"/>
            </a:endParaRPr>
          </a:p>
        </p:txBody>
      </p:sp>
      <p:sp>
        <p:nvSpPr>
          <p:cNvPr id="10" name="Rectangle 9"/>
          <p:cNvSpPr/>
          <p:nvPr/>
        </p:nvSpPr>
        <p:spPr>
          <a:xfrm>
            <a:off x="5744582" y="4806355"/>
            <a:ext cx="6356499" cy="1938992"/>
          </a:xfrm>
          <a:prstGeom prst="rect">
            <a:avLst/>
          </a:prstGeom>
          <a:solidFill>
            <a:schemeClr val="accent1">
              <a:lumMod val="20000"/>
              <a:lumOff val="80000"/>
            </a:schemeClr>
          </a:solidFill>
        </p:spPr>
        <p:txBody>
          <a:bodyPr wrap="square">
            <a:spAutoFit/>
          </a:bodyPr>
          <a:lstStyle/>
          <a:p>
            <a:pPr marL="457200" indent="-457200" algn="just">
              <a:buFontTx/>
              <a:buChar char="-"/>
            </a:pPr>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đói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kéo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dài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làm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mệt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mỏi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kiệt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sức</a:t>
            </a:r>
            <a:r>
              <a:rPr lang="en-US" sz="3000" dirty="0" smtClean="0">
                <a:latin typeface="Times New Roman" panose="02020603050405020304" pitchFamily="18" charset="0"/>
                <a:cs typeface="Times New Roman" panose="02020603050405020304" pitchFamily="18" charset="0"/>
              </a:rPr>
              <a:t> con </a:t>
            </a:r>
            <a:r>
              <a:rPr lang="en-US" sz="3000" dirty="0" err="1" smtClean="0">
                <a:latin typeface="Times New Roman" panose="02020603050405020304" pitchFamily="18" charset="0"/>
                <a:cs typeface="Times New Roman" panose="02020603050405020304" pitchFamily="18" charset="0"/>
              </a:rPr>
              <a:t>người</a:t>
            </a:r>
            <a:endParaRPr lang="en-US" sz="3000" dirty="0" smtClean="0">
              <a:latin typeface="Times New Roman" panose="02020603050405020304" pitchFamily="18" charset="0"/>
              <a:cs typeface="Times New Roman" panose="02020603050405020304" pitchFamily="18" charset="0"/>
            </a:endParaRPr>
          </a:p>
          <a:p>
            <a:pPr marL="457200" indent="-457200" algn="just">
              <a:buFontTx/>
              <a:buChar char="-"/>
            </a:pPr>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nỗi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xót</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xa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ám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ảnh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quá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khứ</a:t>
            </a:r>
            <a:r>
              <a:rPr lang="en-US" sz="3000" dirty="0" smtClean="0">
                <a:latin typeface="Times New Roman" panose="02020603050405020304" pitchFamily="18" charset="0"/>
                <a:cs typeface="Times New Roman" panose="02020603050405020304" pitchFamily="18" charset="0"/>
              </a:rPr>
              <a:t> tang </a:t>
            </a:r>
            <a:r>
              <a:rPr lang="en-US" sz="3000" dirty="0" err="1" smtClean="0">
                <a:latin typeface="Times New Roman" panose="02020603050405020304" pitchFamily="18" charset="0"/>
                <a:cs typeface="Times New Roman" panose="02020603050405020304" pitchFamily="18" charset="0"/>
              </a:rPr>
              <a:t>thương</a:t>
            </a:r>
            <a:endParaRPr lang="en-US" sz="3000" dirty="0">
              <a:latin typeface="Times New Roman" panose="02020603050405020304" pitchFamily="18" charset="0"/>
              <a:cs typeface="Times New Roman" panose="02020603050405020304" pitchFamily="18" charset="0"/>
            </a:endParaRPr>
          </a:p>
        </p:txBody>
      </p:sp>
      <p:sp>
        <p:nvSpPr>
          <p:cNvPr id="11" name="Right Arrow 10"/>
          <p:cNvSpPr/>
          <p:nvPr/>
        </p:nvSpPr>
        <p:spPr>
          <a:xfrm>
            <a:off x="4951828" y="1114125"/>
            <a:ext cx="813335" cy="307403"/>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855011" y="5855396"/>
            <a:ext cx="840887" cy="375831"/>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4957847" y="3513046"/>
            <a:ext cx="810741" cy="341307"/>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0290" y="-74004"/>
            <a:ext cx="12263008" cy="553998"/>
          </a:xfrm>
          <a:prstGeom prst="rect">
            <a:avLst/>
          </a:prstGeom>
        </p:spPr>
        <p:txBody>
          <a:bodyPr wrap="square">
            <a:spAutoFit/>
          </a:bodyPr>
          <a:lstStyle/>
          <a:p>
            <a:r>
              <a:rPr lang="en-US" sz="3000" b="1" dirty="0" smtClean="0">
                <a:latin typeface="Times New Roman" panose="02020603050405020304" pitchFamily="18" charset="0"/>
                <a:cs typeface="Times New Roman" panose="02020603050405020304" pitchFamily="18" charset="0"/>
              </a:rPr>
              <a:t>3. </a:t>
            </a:r>
            <a:r>
              <a:rPr lang="en-US" sz="3000" b="1" dirty="0" err="1" smtClean="0">
                <a:latin typeface="Times New Roman" panose="02020603050405020304" pitchFamily="18" charset="0"/>
                <a:cs typeface="Times New Roman" panose="02020603050405020304" pitchFamily="18" charset="0"/>
              </a:rPr>
              <a:t>Tổng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hợp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các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biện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pháp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từ</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trong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bài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thơ</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Bếp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lửa</a:t>
            </a:r>
            <a:r>
              <a:rPr lang="en-US" sz="3000" b="1" dirty="0" smtClean="0">
                <a:latin typeface="Times New Roman" panose="02020603050405020304" pitchFamily="18" charset="0"/>
                <a:cs typeface="Times New Roman" panose="02020603050405020304" pitchFamily="18" charset="0"/>
              </a:rPr>
              <a:t>” – </a:t>
            </a:r>
            <a:r>
              <a:rPr lang="en-US" sz="3000" b="1" dirty="0" err="1" smtClean="0">
                <a:latin typeface="Times New Roman" panose="02020603050405020304" pitchFamily="18" charset="0"/>
                <a:cs typeface="Times New Roman" panose="02020603050405020304" pitchFamily="18" charset="0"/>
              </a:rPr>
              <a:t>Bằng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Việt</a:t>
            </a:r>
            <a:endParaRPr lang="en-US" sz="3000" dirty="0"/>
          </a:p>
        </p:txBody>
      </p:sp>
    </p:spTree>
    <p:extLst>
      <p:ext uri="{BB962C8B-B14F-4D97-AF65-F5344CB8AC3E}">
        <p14:creationId xmlns:p14="http://schemas.microsoft.com/office/powerpoint/2010/main" val="87764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221" y="542045"/>
            <a:ext cx="4783016" cy="1938992"/>
          </a:xfrm>
          <a:prstGeom prst="rect">
            <a:avLst/>
          </a:prstGeom>
          <a:solidFill>
            <a:schemeClr val="accent6">
              <a:lumMod val="40000"/>
              <a:lumOff val="60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Điệp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tu</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hú</a:t>
            </a:r>
            <a:r>
              <a:rPr lang="en-US" sz="3000" i="1" dirty="0" smtClean="0">
                <a:latin typeface="Times New Roman" panose="02020603050405020304" pitchFamily="18" charset="0"/>
                <a:cs typeface="Times New Roman" panose="02020603050405020304" pitchFamily="18" charset="0"/>
              </a:rPr>
              <a:t>…”</a:t>
            </a:r>
          </a:p>
          <a:p>
            <a:pPr algn="just"/>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hỏi</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 </a:t>
            </a:r>
            <a:r>
              <a:rPr lang="en-US" sz="3000" dirty="0">
                <a:latin typeface="Times New Roman" panose="02020603050405020304" pitchFamily="18" charset="0"/>
                <a:cs typeface="Times New Roman" panose="02020603050405020304" pitchFamily="18" charset="0"/>
              </a:rPr>
              <a:t>“</a:t>
            </a:r>
            <a:r>
              <a:rPr lang="en-US" sz="3000" i="1" dirty="0" err="1">
                <a:latin typeface="Times New Roman" panose="02020603050405020304" pitchFamily="18" charset="0"/>
                <a:cs typeface="Times New Roman" panose="02020603050405020304" pitchFamily="18" charset="0"/>
              </a:rPr>
              <a:t>tu</a:t>
            </a:r>
            <a:r>
              <a:rPr lang="en-US" sz="3000" i="1" dirty="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hú</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ơi</a:t>
            </a:r>
            <a:r>
              <a:rPr lang="en-US" sz="3000" i="1"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chẳng</a:t>
            </a:r>
            <a:r>
              <a:rPr lang="en-US" sz="3000" i="1" dirty="0" smtClean="0">
                <a:latin typeface="Times New Roman" panose="02020603050405020304" pitchFamily="18" charset="0"/>
                <a:cs typeface="Times New Roman" panose="02020603050405020304" pitchFamily="18" charset="0"/>
              </a:rPr>
              <a:t>”</a:t>
            </a:r>
            <a:endParaRPr lang="en-US" sz="3000" i="1" dirty="0">
              <a:latin typeface="Times New Roman" panose="02020603050405020304" pitchFamily="18" charset="0"/>
              <a:cs typeface="Times New Roman" panose="02020603050405020304" pitchFamily="18" charset="0"/>
            </a:endParaRPr>
          </a:p>
          <a:p>
            <a:pPr algn="just"/>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5804346" y="429719"/>
            <a:ext cx="6349434" cy="2400657"/>
          </a:xfrm>
          <a:prstGeom prst="rect">
            <a:avLst/>
          </a:prstGeom>
          <a:solidFill>
            <a:schemeClr val="accent1">
              <a:lumMod val="40000"/>
              <a:lumOff val="60000"/>
            </a:schemeClr>
          </a:solidFill>
        </p:spPr>
        <p:txBody>
          <a:bodyPr wrap="square">
            <a:spAutoFit/>
          </a:bodyPr>
          <a:lstStyle/>
          <a:p>
            <a:r>
              <a:rPr lang="en-US" sz="3000" dirty="0" err="1" smtClean="0">
                <a:latin typeface="Times New Roman" panose="02020603050405020304" pitchFamily="18" charset="0"/>
                <a:cs typeface="Times New Roman" panose="02020603050405020304" pitchFamily="18" charset="0"/>
              </a:rPr>
              <a:t>Tạo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những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cung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bậc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âm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thanh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hồ</a:t>
            </a:r>
            <a:r>
              <a:rPr lang="en-US" sz="3000" dirty="0" smtClean="0">
                <a:latin typeface="Times New Roman" panose="02020603050405020304" pitchFamily="18" charset="0"/>
                <a:cs typeface="Times New Roman" panose="02020603050405020304" pitchFamily="18" charset="0"/>
              </a:rPr>
              <a:t> - </a:t>
            </a:r>
            <a:r>
              <a:rPr lang="en-US" sz="3000" dirty="0" err="1" smtClean="0">
                <a:latin typeface="Times New Roman" panose="02020603050405020304" pitchFamily="18" charset="0"/>
                <a:cs typeface="Times New Roman" panose="02020603050405020304" pitchFamily="18" charset="0"/>
              </a:rPr>
              <a:t>tha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thiết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gần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gũi</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a:t>
            </a:r>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không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gian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mênh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mông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buồn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vắng</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Tâm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trạng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người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cháu</a:t>
            </a:r>
            <a:r>
              <a:rPr lang="en-US" sz="3000" dirty="0" smtClean="0">
                <a:latin typeface="Times New Roman" panose="02020603050405020304" pitchFamily="18" charset="0"/>
                <a:cs typeface="Times New Roman" panose="02020603050405020304" pitchFamily="18" charset="0"/>
              </a:rPr>
              <a:t>  da </a:t>
            </a:r>
            <a:r>
              <a:rPr lang="en-US" sz="3000" dirty="0" err="1" smtClean="0">
                <a:latin typeface="Times New Roman" panose="02020603050405020304" pitchFamily="18" charset="0"/>
                <a:cs typeface="Times New Roman" panose="02020603050405020304" pitchFamily="18" charset="0"/>
              </a:rPr>
              <a:t>diết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mạnh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hơn</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289899" y="3168679"/>
            <a:ext cx="4642338" cy="1015663"/>
          </a:xfrm>
          <a:prstGeom prst="rect">
            <a:avLst/>
          </a:prstGeom>
          <a:solidFill>
            <a:schemeClr val="bg2">
              <a:lumMod val="75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Điệp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bà</a:t>
            </a:r>
            <a:r>
              <a:rPr lang="en-US" sz="3000" i="1" dirty="0" smtClean="0">
                <a:latin typeface="Times New Roman" panose="02020603050405020304" pitchFamily="18" charset="0"/>
                <a:cs typeface="Times New Roman" panose="02020603050405020304" pitchFamily="18" charset="0"/>
              </a:rPr>
              <a:t> - </a:t>
            </a:r>
            <a:r>
              <a:rPr lang="en-US" sz="3000" i="1" dirty="0" err="1" smtClean="0">
                <a:latin typeface="Times New Roman" panose="02020603050405020304" pitchFamily="18" charset="0"/>
                <a:cs typeface="Times New Roman" panose="02020603050405020304" pitchFamily="18" charset="0"/>
              </a:rPr>
              <a:t>cháu</a:t>
            </a:r>
            <a:r>
              <a:rPr lang="en-US" sz="3000" dirty="0" smtClean="0">
                <a:latin typeface="Times New Roman" panose="02020603050405020304" pitchFamily="18" charset="0"/>
                <a:cs typeface="Times New Roman" panose="02020603050405020304" pitchFamily="18" charset="0"/>
              </a:rPr>
              <a:t>”</a:t>
            </a:r>
          </a:p>
          <a:p>
            <a:pPr algn="just"/>
            <a:endParaRPr lang="en-US" sz="3000" dirty="0" smtClean="0">
              <a:latin typeface="Times New Roman" panose="02020603050405020304" pitchFamily="18" charset="0"/>
              <a:cs typeface="Times New Roman" panose="02020603050405020304" pitchFamily="18" charset="0"/>
            </a:endParaRPr>
          </a:p>
        </p:txBody>
      </p:sp>
      <p:sp>
        <p:nvSpPr>
          <p:cNvPr id="8" name="Rectangle 7"/>
          <p:cNvSpPr/>
          <p:nvPr/>
        </p:nvSpPr>
        <p:spPr>
          <a:xfrm>
            <a:off x="5790707" y="3005214"/>
            <a:ext cx="6356499" cy="1015663"/>
          </a:xfrm>
          <a:prstGeom prst="rect">
            <a:avLst/>
          </a:prstGeom>
          <a:solidFill>
            <a:schemeClr val="accent6">
              <a:lumMod val="40000"/>
              <a:lumOff val="60000"/>
            </a:schemeClr>
          </a:solidFill>
        </p:spPr>
        <p:txBody>
          <a:bodyPr wrap="square">
            <a:spAutoFit/>
          </a:bodyPr>
          <a:lstStyle/>
          <a:p>
            <a:pPr algn="just"/>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thể</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hiện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cảm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cháu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găn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quấn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quýt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yêu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thương</a:t>
            </a:r>
            <a:r>
              <a:rPr lang="en-US" sz="3000"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
        <p:nvSpPr>
          <p:cNvPr id="9" name="Rectangle 8"/>
          <p:cNvSpPr/>
          <p:nvPr/>
        </p:nvSpPr>
        <p:spPr>
          <a:xfrm>
            <a:off x="467384" y="5347564"/>
            <a:ext cx="4348948" cy="1015663"/>
          </a:xfrm>
          <a:prstGeom prst="rect">
            <a:avLst/>
          </a:prstGeom>
          <a:solidFill>
            <a:srgbClr val="92D050"/>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Ẩn</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dụ</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ngọn</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lửa</a:t>
            </a:r>
            <a:r>
              <a:rPr lang="en-US" sz="3000" i="1" dirty="0" smtClean="0">
                <a:latin typeface="Times New Roman" panose="02020603050405020304" pitchFamily="18" charset="0"/>
                <a:cs typeface="Times New Roman" panose="02020603050405020304" pitchFamily="18" charset="0"/>
              </a:rPr>
              <a:t>”</a:t>
            </a:r>
          </a:p>
          <a:p>
            <a:pPr algn="just"/>
            <a:endParaRPr lang="en-US" sz="3000" i="1" dirty="0">
              <a:latin typeface="Times New Roman" panose="02020603050405020304" pitchFamily="18" charset="0"/>
              <a:cs typeface="Times New Roman" panose="02020603050405020304" pitchFamily="18" charset="0"/>
            </a:endParaRPr>
          </a:p>
        </p:txBody>
      </p:sp>
      <p:sp>
        <p:nvSpPr>
          <p:cNvPr id="10" name="Rectangle 9"/>
          <p:cNvSpPr/>
          <p:nvPr/>
        </p:nvSpPr>
        <p:spPr>
          <a:xfrm>
            <a:off x="5773256" y="4607105"/>
            <a:ext cx="6356499" cy="1938992"/>
          </a:xfrm>
          <a:prstGeom prst="rect">
            <a:avLst/>
          </a:prstGeom>
          <a:solidFill>
            <a:schemeClr val="accent1">
              <a:lumMod val="20000"/>
              <a:lumOff val="80000"/>
            </a:schemeClr>
          </a:solidFill>
        </p:spPr>
        <p:txBody>
          <a:bodyPr wrap="square">
            <a:spAutoFit/>
          </a:bodyPr>
          <a:lstStyle/>
          <a:p>
            <a:pPr marL="457200" indent="-457200" algn="just">
              <a:buFontTx/>
              <a:buChar char="-"/>
            </a:pPr>
            <a:r>
              <a:rPr lang="en-US" sz="3000" dirty="0" err="1" smtClean="0">
                <a:latin typeface="Times New Roman" panose="02020603050405020304" pitchFamily="18" charset="0"/>
                <a:cs typeface="Times New Roman" panose="02020603050405020304" pitchFamily="18" charset="0"/>
              </a:rPr>
              <a:t>Ánh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sáng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ấm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sự</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sống</a:t>
            </a:r>
            <a:endParaRPr lang="en-US" sz="3000" dirty="0" smtClean="0">
              <a:latin typeface="Times New Roman" panose="02020603050405020304" pitchFamily="18" charset="0"/>
              <a:cs typeface="Times New Roman" panose="02020603050405020304" pitchFamily="18" charset="0"/>
            </a:endParaRPr>
          </a:p>
          <a:p>
            <a:pPr marL="457200" indent="-457200" algn="just">
              <a:buFontTx/>
              <a:buChar char="-"/>
            </a:pPr>
            <a:r>
              <a:rPr lang="en-US" sz="3000" dirty="0" err="1" smtClean="0">
                <a:latin typeface="Times New Roman" panose="02020603050405020304" pitchFamily="18" charset="0"/>
                <a:cs typeface="Times New Roman" panose="02020603050405020304" pitchFamily="18" charset="0"/>
              </a:rPr>
              <a:t>Ngọn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lửa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yêu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thương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niềm</a:t>
            </a:r>
            <a:r>
              <a:rPr lang="en-US" sz="3000" dirty="0" smtClean="0">
                <a:latin typeface="Times New Roman" panose="02020603050405020304" pitchFamily="18" charset="0"/>
                <a:cs typeface="Times New Roman" panose="02020603050405020304" pitchFamily="18" charset="0"/>
              </a:rPr>
              <a:t> tin</a:t>
            </a:r>
          </a:p>
          <a:p>
            <a:pPr marL="457200" indent="-457200" algn="just">
              <a:buFontTx/>
              <a:buChar char="-"/>
            </a:pPr>
            <a:r>
              <a:rPr lang="en-US" sz="3000" dirty="0" err="1" smtClean="0">
                <a:latin typeface="Times New Roman" panose="02020603050405020304" pitchFamily="18" charset="0"/>
                <a:cs typeface="Times New Roman" panose="02020603050405020304" pitchFamily="18" charset="0"/>
              </a:rPr>
              <a:t>Niềm</a:t>
            </a:r>
            <a:r>
              <a:rPr lang="en-US" sz="3000" dirty="0" smtClean="0">
                <a:latin typeface="Times New Roman" panose="02020603050405020304" pitchFamily="18" charset="0"/>
                <a:cs typeface="Times New Roman" panose="02020603050405020304" pitchFamily="18" charset="0"/>
              </a:rPr>
              <a:t> tin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cả</a:t>
            </a:r>
            <a:r>
              <a:rPr lang="en-US" sz="3000" dirty="0" smtClean="0">
                <a:latin typeface="Times New Roman" panose="02020603050405020304" pitchFamily="18" charset="0"/>
                <a:cs typeface="Times New Roman" panose="02020603050405020304" pitchFamily="18" charset="0"/>
              </a:rPr>
              <a:t> 1 </a:t>
            </a:r>
            <a:r>
              <a:rPr lang="en-US" sz="3000" dirty="0" err="1" smtClean="0">
                <a:latin typeface="Times New Roman" panose="02020603050405020304" pitchFamily="18" charset="0"/>
                <a:cs typeface="Times New Roman" panose="02020603050405020304" pitchFamily="18" charset="0"/>
              </a:rPr>
              <a:t>dân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tộc</a:t>
            </a:r>
            <a:endParaRPr lang="en-US" sz="3000" dirty="0" smtClean="0">
              <a:latin typeface="Times New Roman" panose="02020603050405020304" pitchFamily="18" charset="0"/>
              <a:cs typeface="Times New Roman" panose="02020603050405020304" pitchFamily="18" charset="0"/>
            </a:endParaRPr>
          </a:p>
        </p:txBody>
      </p:sp>
      <p:sp>
        <p:nvSpPr>
          <p:cNvPr id="11" name="Right Arrow 10"/>
          <p:cNvSpPr/>
          <p:nvPr/>
        </p:nvSpPr>
        <p:spPr>
          <a:xfrm>
            <a:off x="4951828" y="1114125"/>
            <a:ext cx="813335" cy="307403"/>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855011" y="5855396"/>
            <a:ext cx="840887" cy="375831"/>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4957847" y="3513046"/>
            <a:ext cx="810741" cy="341307"/>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0290" y="-74004"/>
            <a:ext cx="12263008" cy="553998"/>
          </a:xfrm>
          <a:prstGeom prst="rect">
            <a:avLst/>
          </a:prstGeom>
        </p:spPr>
        <p:txBody>
          <a:bodyPr wrap="square">
            <a:spAutoFit/>
          </a:bodyPr>
          <a:lstStyle/>
          <a:p>
            <a:r>
              <a:rPr lang="en-US" sz="3000" b="1" dirty="0" smtClean="0">
                <a:latin typeface="Times New Roman" panose="02020603050405020304" pitchFamily="18" charset="0"/>
                <a:cs typeface="Times New Roman" panose="02020603050405020304" pitchFamily="18" charset="0"/>
              </a:rPr>
              <a:t>3. </a:t>
            </a:r>
            <a:r>
              <a:rPr lang="en-US" sz="3000" b="1" dirty="0" err="1" smtClean="0">
                <a:latin typeface="Times New Roman" panose="02020603050405020304" pitchFamily="18" charset="0"/>
                <a:cs typeface="Times New Roman" panose="02020603050405020304" pitchFamily="18" charset="0"/>
              </a:rPr>
              <a:t>Tổng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hợp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các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biện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pháp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từ</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trong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bài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thơ</a:t>
            </a:r>
            <a:r>
              <a:rPr lang="en-US" sz="3000" b="1" dirty="0" smtClean="0">
                <a:latin typeface="Times New Roman" panose="02020603050405020304" pitchFamily="18" charset="0"/>
                <a:cs typeface="Times New Roman" panose="02020603050405020304" pitchFamily="18" charset="0"/>
              </a:rPr>
              <a:t> </a:t>
            </a:r>
            <a:r>
              <a:rPr lang="en-US" sz="3000" b="1" dirty="0" smtClean="0">
                <a:latin typeface="Times New Roman" panose="02020603050405020304" pitchFamily="18" charset="0"/>
                <a:cs typeface="Times New Roman" panose="02020603050405020304" pitchFamily="18" charset="0"/>
              </a:rPr>
              <a:t>“</a:t>
            </a:r>
            <a:r>
              <a:rPr lang="en-US" sz="3000" b="1" dirty="0" err="1" smtClean="0">
                <a:latin typeface="Times New Roman" panose="02020603050405020304" pitchFamily="18" charset="0"/>
                <a:cs typeface="Times New Roman" panose="02020603050405020304" pitchFamily="18" charset="0"/>
              </a:rPr>
              <a:t>Bếp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lửa</a:t>
            </a:r>
            <a:r>
              <a:rPr lang="en-US" sz="3000" b="1" dirty="0" smtClean="0">
                <a:latin typeface="Times New Roman" panose="02020603050405020304" pitchFamily="18" charset="0"/>
                <a:cs typeface="Times New Roman" panose="02020603050405020304" pitchFamily="18" charset="0"/>
              </a:rPr>
              <a:t>” </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Bằng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Việt</a:t>
            </a:r>
            <a:endParaRPr lang="en-US" sz="3000" dirty="0"/>
          </a:p>
        </p:txBody>
      </p:sp>
    </p:spTree>
    <p:extLst>
      <p:ext uri="{BB962C8B-B14F-4D97-AF65-F5344CB8AC3E}">
        <p14:creationId xmlns:p14="http://schemas.microsoft.com/office/powerpoint/2010/main" val="8948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221" y="542045"/>
            <a:ext cx="4783016" cy="1938992"/>
          </a:xfrm>
          <a:prstGeom prst="rect">
            <a:avLst/>
          </a:prstGeom>
          <a:solidFill>
            <a:schemeClr val="accent6">
              <a:lumMod val="40000"/>
              <a:lumOff val="60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Điệp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một</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ngọn</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lửa</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ngọn</a:t>
            </a:r>
            <a:r>
              <a:rPr lang="en-US" sz="3000" i="1" dirty="0" smtClean="0">
                <a:latin typeface="Times New Roman" panose="02020603050405020304" pitchFamily="18" charset="0"/>
                <a:cs typeface="Times New Roman" panose="02020603050405020304" pitchFamily="18" charset="0"/>
              </a:rPr>
              <a:t>”</a:t>
            </a:r>
          </a:p>
          <a:p>
            <a:pPr algn="just"/>
            <a:r>
              <a:rPr lang="en-US" sz="3000" b="1" dirty="0" err="1" smtClean="0">
                <a:solidFill>
                  <a:srgbClr val="FF0000"/>
                </a:solidFill>
                <a:latin typeface="Times New Roman" panose="02020603050405020304" pitchFamily="18" charset="0"/>
                <a:cs typeface="Times New Roman" panose="02020603050405020304" pitchFamily="18" charset="0"/>
              </a:rPr>
              <a:t>Kết</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cấu</a:t>
            </a:r>
            <a:r>
              <a:rPr lang="en-US" sz="3000" b="1" dirty="0" smtClean="0">
                <a:solidFill>
                  <a:srgbClr val="FF0000"/>
                </a:solidFill>
                <a:latin typeface="Times New Roman" panose="02020603050405020304" pitchFamily="18" charset="0"/>
                <a:cs typeface="Times New Roman" panose="02020603050405020304" pitchFamily="18" charset="0"/>
              </a:rPr>
              <a:t> song </a:t>
            </a:r>
            <a:r>
              <a:rPr lang="en-US" sz="3000" b="1" dirty="0" err="1" smtClean="0">
                <a:solidFill>
                  <a:srgbClr val="FF0000"/>
                </a:solidFill>
                <a:latin typeface="Times New Roman" panose="02020603050405020304" pitchFamily="18" charset="0"/>
                <a:cs typeface="Times New Roman" panose="02020603050405020304" pitchFamily="18" charset="0"/>
              </a:rPr>
              <a:t>hành</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i="1" dirty="0">
              <a:latin typeface="Times New Roman" panose="02020603050405020304" pitchFamily="18" charset="0"/>
              <a:cs typeface="Times New Roman" panose="02020603050405020304" pitchFamily="18" charset="0"/>
            </a:endParaRPr>
          </a:p>
          <a:p>
            <a:pPr algn="just"/>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5794198" y="373725"/>
            <a:ext cx="6349434" cy="3139321"/>
          </a:xfrm>
          <a:prstGeom prst="rect">
            <a:avLst/>
          </a:prstGeom>
          <a:solidFill>
            <a:schemeClr val="accent1">
              <a:lumMod val="40000"/>
              <a:lumOff val="60000"/>
            </a:schemeClr>
          </a:solidFill>
        </p:spPr>
        <p:txBody>
          <a:bodyPr wrap="square">
            <a:spAutoFit/>
          </a:bodyPr>
          <a:lstStyle/>
          <a:p>
            <a:r>
              <a:rPr lang="en-US" sz="30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điệp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ngọn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cấu</a:t>
            </a:r>
            <a:r>
              <a:rPr lang="en-US" sz="2400" dirty="0" smtClean="0">
                <a:latin typeface="Times New Roman" panose="02020603050405020304" pitchFamily="18" charset="0"/>
                <a:cs typeface="Times New Roman" panose="02020603050405020304" pitchFamily="18" charset="0"/>
              </a:rPr>
              <a:t> song </a:t>
            </a:r>
            <a:r>
              <a:rPr lang="en-US" sz="2400" dirty="0" err="1" smtClean="0">
                <a:latin typeface="Times New Roman" panose="02020603050405020304" pitchFamily="18" charset="0"/>
                <a:cs typeface="Times New Roman" panose="02020603050405020304" pitchFamily="18" charset="0"/>
              </a:rPr>
              <a: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giọng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vang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mạnh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mẽ</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xúc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hào</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ngọn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bây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giờ</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chỉ</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trọng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tấm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lòng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ngọn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luôn</a:t>
            </a:r>
            <a:r>
              <a:rPr lang="en-US" sz="2400" dirty="0" smtClean="0">
                <a:latin typeface="Times New Roman" panose="02020603050405020304" pitchFamily="18" charset="0"/>
                <a:cs typeface="Times New Roman" panose="02020603050405020304" pitchFamily="18" charset="0"/>
              </a:rPr>
              <a:t> ủ </a:t>
            </a:r>
            <a:r>
              <a:rPr lang="en-US" sz="2400" dirty="0" err="1" smtClean="0">
                <a:latin typeface="Times New Roman" panose="02020603050405020304" pitchFamily="18" charset="0"/>
                <a:cs typeface="Times New Roman" panose="02020603050405020304" pitchFamily="18" charset="0"/>
              </a:rPr>
              <a:t>sẵn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lòng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ngọn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ý </a:t>
            </a:r>
            <a:r>
              <a:rPr lang="en-US" sz="2400" dirty="0" err="1" smtClean="0">
                <a:latin typeface="Times New Roman" panose="02020603050405020304" pitchFamily="18" charset="0"/>
                <a:cs typeface="Times New Roman" panose="02020603050405020304" pitchFamily="18" charset="0"/>
              </a:rPr>
              <a:t>chí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niềm</a:t>
            </a:r>
            <a:r>
              <a:rPr lang="en-US" sz="2400" dirty="0" smtClean="0">
                <a:latin typeface="Times New Roman" panose="02020603050405020304" pitchFamily="18" charset="0"/>
                <a:cs typeface="Times New Roman" panose="02020603050405020304" pitchFamily="18" charset="0"/>
              </a:rPr>
              <a:t> tin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ấp</a:t>
            </a:r>
            <a:r>
              <a:rPr lang="en-US" sz="2400" dirty="0" smtClean="0">
                <a:latin typeface="Times New Roman" panose="02020603050405020304" pitchFamily="18" charset="0"/>
                <a:cs typeface="Times New Roman" panose="02020603050405020304" pitchFamily="18" charset="0"/>
              </a:rPr>
              <a:t> ủ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lâu</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60290" y="4575421"/>
            <a:ext cx="4642338" cy="1015663"/>
          </a:xfrm>
          <a:prstGeom prst="rect">
            <a:avLst/>
          </a:prstGeom>
          <a:solidFill>
            <a:schemeClr val="bg2">
              <a:lumMod val="75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Điệp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nhóm</a:t>
            </a:r>
            <a:r>
              <a:rPr lang="en-US" sz="3000" dirty="0" smtClean="0">
                <a:latin typeface="Times New Roman" panose="02020603050405020304" pitchFamily="18" charset="0"/>
                <a:cs typeface="Times New Roman" panose="02020603050405020304" pitchFamily="18" charset="0"/>
              </a:rPr>
              <a:t>”</a:t>
            </a:r>
          </a:p>
          <a:p>
            <a:pPr algn="just"/>
            <a:endParaRPr lang="en-US" sz="3000" dirty="0" smtClean="0">
              <a:latin typeface="Times New Roman" panose="02020603050405020304" pitchFamily="18" charset="0"/>
              <a:cs typeface="Times New Roman" panose="02020603050405020304" pitchFamily="18" charset="0"/>
            </a:endParaRPr>
          </a:p>
        </p:txBody>
      </p:sp>
      <p:sp>
        <p:nvSpPr>
          <p:cNvPr id="8" name="Rectangle 7"/>
          <p:cNvSpPr/>
          <p:nvPr/>
        </p:nvSpPr>
        <p:spPr>
          <a:xfrm>
            <a:off x="5577828" y="3550421"/>
            <a:ext cx="6575526" cy="3416320"/>
          </a:xfrm>
          <a:prstGeom prst="rect">
            <a:avLst/>
          </a:prstGeom>
          <a:solidFill>
            <a:schemeClr val="accent6">
              <a:lumMod val="40000"/>
              <a:lumOff val="60000"/>
            </a:schemeClr>
          </a:solidFill>
        </p:spPr>
        <p:txBody>
          <a:bodyPr wrap="square">
            <a:spAutoFit/>
          </a:bodyPr>
          <a:lstStyle/>
          <a:p>
            <a:pPr marL="457200" indent="-457200" algn="just">
              <a:buFontTx/>
              <a:buChar char="-"/>
            </a:pPr>
            <a:r>
              <a:rPr lang="en-US" sz="2400" dirty="0" err="1" smtClean="0">
                <a:latin typeface="Times New Roman" panose="02020603050405020304" pitchFamily="18" charset="0"/>
                <a:cs typeface="Times New Roman" panose="02020603050405020304" pitchFamily="18" charset="0"/>
              </a:rPr>
              <a:t>diễn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sắc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nhóm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ngọn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ấm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tỏa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mỗi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đình</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nhóm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mỗi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sớm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nhóm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yêu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vui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niềm</a:t>
            </a:r>
            <a:r>
              <a:rPr lang="en-US" sz="2400" dirty="0" smtClean="0">
                <a:latin typeface="Times New Roman" panose="02020603050405020304" pitchFamily="18" charset="0"/>
                <a:cs typeface="Times New Roman" panose="02020603050405020304" pitchFamily="18" charset="0"/>
              </a:rPr>
              <a:t> tin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lòng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cháu</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Nhấn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mạnh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lớn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lao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nhóm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dậy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yêu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niềm</a:t>
            </a:r>
            <a:r>
              <a:rPr lang="en-US" sz="2400" dirty="0" smtClean="0">
                <a:latin typeface="Times New Roman" panose="02020603050405020304" pitchFamily="18" charset="0"/>
                <a:cs typeface="Times New Roman" panose="02020603050405020304" pitchFamily="18" charset="0"/>
              </a:rPr>
              <a:t> tin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cháu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mọi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endParaRPr lang="en-US" sz="2000" dirty="0">
              <a:latin typeface="Times New Roman" panose="02020603050405020304" pitchFamily="18" charset="0"/>
              <a:cs typeface="Times New Roman" panose="02020603050405020304" pitchFamily="18" charset="0"/>
            </a:endParaRPr>
          </a:p>
        </p:txBody>
      </p:sp>
      <p:sp>
        <p:nvSpPr>
          <p:cNvPr id="11" name="Right Arrow 10"/>
          <p:cNvSpPr/>
          <p:nvPr/>
        </p:nvSpPr>
        <p:spPr>
          <a:xfrm>
            <a:off x="4951828" y="1114125"/>
            <a:ext cx="813335" cy="307403"/>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4702628" y="4912598"/>
            <a:ext cx="810741" cy="341307"/>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0290" y="-74004"/>
            <a:ext cx="12263008" cy="553998"/>
          </a:xfrm>
          <a:prstGeom prst="rect">
            <a:avLst/>
          </a:prstGeom>
        </p:spPr>
        <p:txBody>
          <a:bodyPr wrap="square">
            <a:spAutoFit/>
          </a:bodyPr>
          <a:lstStyle/>
          <a:p>
            <a:r>
              <a:rPr lang="en-US" sz="3000" b="1" dirty="0" smtClean="0">
                <a:latin typeface="Times New Roman" panose="02020603050405020304" pitchFamily="18" charset="0"/>
                <a:cs typeface="Times New Roman" panose="02020603050405020304" pitchFamily="18" charset="0"/>
              </a:rPr>
              <a:t>3. </a:t>
            </a:r>
            <a:r>
              <a:rPr lang="en-US" sz="3000" b="1" dirty="0" err="1" smtClean="0">
                <a:latin typeface="Times New Roman" panose="02020603050405020304" pitchFamily="18" charset="0"/>
                <a:cs typeface="Times New Roman" panose="02020603050405020304" pitchFamily="18" charset="0"/>
              </a:rPr>
              <a:t>Tổng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hợp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các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biện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pháp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từ</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trong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bài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thơ</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Bếp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lửa</a:t>
            </a:r>
            <a:r>
              <a:rPr lang="en-US" sz="3000" b="1" dirty="0" smtClean="0">
                <a:latin typeface="Times New Roman" panose="02020603050405020304" pitchFamily="18" charset="0"/>
                <a:cs typeface="Times New Roman" panose="02020603050405020304" pitchFamily="18" charset="0"/>
              </a:rPr>
              <a:t>” – </a:t>
            </a:r>
            <a:r>
              <a:rPr lang="en-US" sz="3000" b="1" dirty="0" err="1" smtClean="0">
                <a:latin typeface="Times New Roman" panose="02020603050405020304" pitchFamily="18" charset="0"/>
                <a:cs typeface="Times New Roman" panose="02020603050405020304" pitchFamily="18" charset="0"/>
              </a:rPr>
              <a:t>Bằng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Việt</a:t>
            </a:r>
            <a:endParaRPr lang="en-US" sz="3000" dirty="0"/>
          </a:p>
        </p:txBody>
      </p:sp>
    </p:spTree>
    <p:extLst>
      <p:ext uri="{BB962C8B-B14F-4D97-AF65-F5344CB8AC3E}">
        <p14:creationId xmlns:p14="http://schemas.microsoft.com/office/powerpoint/2010/main" val="283480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1"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103" y="673942"/>
            <a:ext cx="4783016" cy="1015663"/>
          </a:xfrm>
          <a:prstGeom prst="rect">
            <a:avLst/>
          </a:prstGeom>
          <a:solidFill>
            <a:schemeClr val="accent6">
              <a:lumMod val="40000"/>
              <a:lumOff val="60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Ẩn</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dụ</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nhóm</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niềm</a:t>
            </a:r>
            <a:r>
              <a:rPr lang="en-US" sz="3000" i="1" dirty="0" smtClean="0">
                <a:latin typeface="Times New Roman" panose="02020603050405020304" pitchFamily="18" charset="0"/>
                <a:cs typeface="Times New Roman" panose="02020603050405020304" pitchFamily="18" charset="0"/>
              </a:rPr>
              <a:t> …”</a:t>
            </a:r>
          </a:p>
          <a:p>
            <a:pPr algn="just"/>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5804346" y="429719"/>
            <a:ext cx="6349434" cy="1477328"/>
          </a:xfrm>
          <a:prstGeom prst="rect">
            <a:avLst/>
          </a:prstGeom>
          <a:solidFill>
            <a:schemeClr val="accent1">
              <a:lumMod val="40000"/>
              <a:lumOff val="60000"/>
            </a:schemeClr>
          </a:solidFill>
        </p:spPr>
        <p:txBody>
          <a:bodyPr wrap="square">
            <a:spAutoFit/>
          </a:bodyPr>
          <a:lstStyle/>
          <a:p>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dậy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lòng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yêu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thương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gia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làng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nghĩa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xóm</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a:t>
            </a:r>
            <a:r>
              <a:rPr lang="en-US" sz="3000" dirty="0" err="1" smtClean="0">
                <a:latin typeface="Times New Roman" panose="02020603050405020304" pitchFamily="18" charset="0"/>
                <a:cs typeface="Times New Roman" panose="02020603050405020304" pitchFamily="18" charset="0"/>
              </a:rPr>
              <a:t>khơi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dậy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những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kỉ</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niệm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ức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tuổi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thơ</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60290" y="2694670"/>
            <a:ext cx="4642338" cy="1477328"/>
          </a:xfrm>
          <a:prstGeom prst="rect">
            <a:avLst/>
          </a:prstGeom>
          <a:solidFill>
            <a:schemeClr val="bg2">
              <a:lumMod val="75000"/>
            </a:schemeClr>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Đảo</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ôi</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kì</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lạ</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và</a:t>
            </a:r>
            <a:r>
              <a:rPr lang="en-US" sz="3000" i="1" dirty="0" smtClean="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a:t>
            </a:r>
          </a:p>
          <a:p>
            <a:pPr algn="just"/>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cảm</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thán</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Bếp</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lửa</a:t>
            </a:r>
            <a:r>
              <a:rPr lang="en-US" sz="3000" dirty="0" smtClean="0">
                <a:latin typeface="Times New Roman" panose="02020603050405020304" pitchFamily="18" charset="0"/>
                <a:cs typeface="Times New Roman" panose="02020603050405020304" pitchFamily="18" charset="0"/>
              </a:rPr>
              <a:t>!”</a:t>
            </a:r>
          </a:p>
          <a:p>
            <a:pPr algn="just"/>
            <a:endParaRPr lang="en-US" sz="3000" dirty="0" smtClean="0">
              <a:latin typeface="Times New Roman" panose="02020603050405020304" pitchFamily="18" charset="0"/>
              <a:cs typeface="Times New Roman" panose="02020603050405020304" pitchFamily="18" charset="0"/>
            </a:endParaRPr>
          </a:p>
        </p:txBody>
      </p:sp>
      <p:sp>
        <p:nvSpPr>
          <p:cNvPr id="8" name="Rectangle 7"/>
          <p:cNvSpPr/>
          <p:nvPr/>
        </p:nvSpPr>
        <p:spPr>
          <a:xfrm>
            <a:off x="5513369" y="1952556"/>
            <a:ext cx="6433857" cy="2862322"/>
          </a:xfrm>
          <a:prstGeom prst="rect">
            <a:avLst/>
          </a:prstGeom>
          <a:solidFill>
            <a:schemeClr val="accent6">
              <a:lumMod val="40000"/>
              <a:lumOff val="60000"/>
            </a:schemeClr>
          </a:solidFill>
        </p:spPr>
        <p:txBody>
          <a:bodyPr wrap="square">
            <a:spAutoFit/>
          </a:bodyPr>
          <a:lstStyle/>
          <a:p>
            <a:pPr algn="just"/>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sự</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nhiên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ngàng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khám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ra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điều</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a:t>
            </a:r>
            <a:r>
              <a:rPr lang="en-US" sz="3000" dirty="0" err="1" smtClean="0">
                <a:latin typeface="Times New Roman" panose="02020603050405020304" pitchFamily="18" charset="0"/>
                <a:cs typeface="Times New Roman" panose="02020603050405020304" pitchFamily="18" charset="0"/>
              </a:rPr>
              <a:t>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thiêng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liêng</a:t>
            </a:r>
            <a:endParaRPr lang="en-US" sz="3000"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Nhấn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mạnh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thiêng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liêng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lạ</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nhóm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được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biết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bao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cảm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thiêng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liêng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cháy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bất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diệt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dự</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trân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trọng</a:t>
            </a:r>
            <a:r>
              <a:rPr lang="en-US" sz="3000" dirty="0" smtClean="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
        <p:nvSpPr>
          <p:cNvPr id="9" name="Rectangle 8"/>
          <p:cNvSpPr/>
          <p:nvPr/>
        </p:nvSpPr>
        <p:spPr>
          <a:xfrm>
            <a:off x="149221" y="5187188"/>
            <a:ext cx="4348948" cy="1477328"/>
          </a:xfrm>
          <a:prstGeom prst="rect">
            <a:avLst/>
          </a:prstGeom>
          <a:solidFill>
            <a:srgbClr val="92D050"/>
          </a:solidFill>
        </p:spPr>
        <p:txBody>
          <a:bodyPr wrap="square">
            <a:spAutoFit/>
          </a:bodyPr>
          <a:lstStyle/>
          <a:p>
            <a:pPr algn="just"/>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hỏi</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từ</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t>
            </a:r>
            <a:r>
              <a:rPr lang="en-US" sz="3000" i="1" dirty="0" err="1" smtClean="0">
                <a:latin typeface="Times New Roman" panose="02020603050405020304" pitchFamily="18" charset="0"/>
                <a:cs typeface="Times New Roman" panose="02020603050405020304" pitchFamily="18" charset="0"/>
              </a:rPr>
              <a:t>sớm</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mai</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này</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bà</a:t>
            </a:r>
            <a:r>
              <a:rPr lang="en-US" sz="3000" i="1" dirty="0" smtClean="0">
                <a:latin typeface="Times New Roman" panose="02020603050405020304" pitchFamily="18" charset="0"/>
                <a:cs typeface="Times New Roman" panose="02020603050405020304" pitchFamily="18" charset="0"/>
              </a:rPr>
              <a:t> </a:t>
            </a:r>
            <a:r>
              <a:rPr lang="en-US" sz="3000" i="1" dirty="0" err="1" smtClean="0">
                <a:latin typeface="Times New Roman" panose="02020603050405020304" pitchFamily="18" charset="0"/>
                <a:cs typeface="Times New Roman" panose="02020603050405020304" pitchFamily="18" charset="0"/>
              </a:rPr>
              <a:t>nhóm</a:t>
            </a:r>
            <a:r>
              <a:rPr lang="en-US" sz="3000" i="1" dirty="0" smtClean="0">
                <a:latin typeface="Times New Roman" panose="02020603050405020304" pitchFamily="18" charset="0"/>
                <a:cs typeface="Times New Roman" panose="02020603050405020304" pitchFamily="18" charset="0"/>
              </a:rPr>
              <a:t>…”</a:t>
            </a:r>
          </a:p>
          <a:p>
            <a:pPr algn="just"/>
            <a:endParaRPr lang="en-US" sz="3000" i="1" dirty="0">
              <a:latin typeface="Times New Roman" panose="02020603050405020304" pitchFamily="18" charset="0"/>
              <a:cs typeface="Times New Roman" panose="02020603050405020304" pitchFamily="18" charset="0"/>
            </a:endParaRPr>
          </a:p>
        </p:txBody>
      </p:sp>
      <p:sp>
        <p:nvSpPr>
          <p:cNvPr id="10" name="Rectangle 9"/>
          <p:cNvSpPr/>
          <p:nvPr/>
        </p:nvSpPr>
        <p:spPr>
          <a:xfrm>
            <a:off x="5462622" y="4860387"/>
            <a:ext cx="6705685" cy="1938992"/>
          </a:xfrm>
          <a:prstGeom prst="rect">
            <a:avLst/>
          </a:prstGeom>
          <a:solidFill>
            <a:schemeClr val="accent1">
              <a:lumMod val="20000"/>
              <a:lumOff val="80000"/>
            </a:schemeClr>
          </a:solidFill>
        </p:spPr>
        <p:txBody>
          <a:bodyPr wrap="square">
            <a:spAutoFit/>
          </a:bodyPr>
          <a:lstStyle/>
          <a:p>
            <a:pPr algn="just"/>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nỗi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nhớ</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khắc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khoải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thường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về</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bà</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-&gt; </a:t>
            </a:r>
            <a:r>
              <a:rPr lang="en-US" sz="3000" dirty="0" err="1" smtClean="0">
                <a:latin typeface="Times New Roman" panose="02020603050405020304" pitchFamily="18" charset="0"/>
                <a:cs typeface="Times New Roman" panose="02020603050405020304" pitchFamily="18" charset="0"/>
              </a:rPr>
              <a:t>nhớ</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về</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quê</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hương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nhớ</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về</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nguồn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cội</a:t>
            </a:r>
            <a:endParaRPr lang="en-US" sz="3000"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cảm</a:t>
            </a:r>
            <a:r>
              <a:rPr lang="en-US" sz="3000" dirty="0" smtClean="0">
                <a:latin typeface="Times New Roman" panose="02020603050405020304" pitchFamily="18" charset="0"/>
                <a:cs typeface="Times New Roman" panose="02020603050405020304" pitchFamily="18" charset="0"/>
              </a:rPr>
              <a:t> da </a:t>
            </a:r>
            <a:r>
              <a:rPr lang="en-US" sz="3000" dirty="0" err="1" smtClean="0">
                <a:latin typeface="Times New Roman" panose="02020603050405020304" pitchFamily="18" charset="0"/>
                <a:cs typeface="Times New Roman" panose="02020603050405020304" pitchFamily="18" charset="0"/>
              </a:rPr>
              <a:t>diết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yêu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thương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nhớ</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dành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bà</a:t>
            </a:r>
            <a:endParaRPr lang="en-US" sz="3000" dirty="0" smtClean="0">
              <a:latin typeface="Times New Roman" panose="02020603050405020304" pitchFamily="18" charset="0"/>
              <a:cs typeface="Times New Roman" panose="02020603050405020304" pitchFamily="18" charset="0"/>
            </a:endParaRPr>
          </a:p>
        </p:txBody>
      </p:sp>
      <p:sp>
        <p:nvSpPr>
          <p:cNvPr id="11" name="Right Arrow 10"/>
          <p:cNvSpPr/>
          <p:nvPr/>
        </p:nvSpPr>
        <p:spPr>
          <a:xfrm>
            <a:off x="4951828" y="1114125"/>
            <a:ext cx="813335" cy="307403"/>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540676" y="5619517"/>
            <a:ext cx="840887" cy="375831"/>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4702628" y="3247305"/>
            <a:ext cx="810741" cy="341307"/>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0290" y="-74004"/>
            <a:ext cx="12263008" cy="553998"/>
          </a:xfrm>
          <a:prstGeom prst="rect">
            <a:avLst/>
          </a:prstGeom>
        </p:spPr>
        <p:txBody>
          <a:bodyPr wrap="square">
            <a:spAutoFit/>
          </a:bodyPr>
          <a:lstStyle/>
          <a:p>
            <a:r>
              <a:rPr lang="en-US" sz="3000" b="1" dirty="0" smtClean="0">
                <a:latin typeface="Times New Roman" panose="02020603050405020304" pitchFamily="18" charset="0"/>
                <a:cs typeface="Times New Roman" panose="02020603050405020304" pitchFamily="18" charset="0"/>
              </a:rPr>
              <a:t>3. </a:t>
            </a:r>
            <a:r>
              <a:rPr lang="en-US" sz="3000" b="1" dirty="0" err="1" smtClean="0">
                <a:latin typeface="Times New Roman" panose="02020603050405020304" pitchFamily="18" charset="0"/>
                <a:cs typeface="Times New Roman" panose="02020603050405020304" pitchFamily="18" charset="0"/>
              </a:rPr>
              <a:t>Tổng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hợp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các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biện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pháp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từ</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trong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bài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thơ</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Bếp</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lửa</a:t>
            </a:r>
            <a:r>
              <a:rPr lang="en-US" sz="3000" b="1" dirty="0" smtClean="0">
                <a:latin typeface="Times New Roman" panose="02020603050405020304" pitchFamily="18" charset="0"/>
                <a:cs typeface="Times New Roman" panose="02020603050405020304" pitchFamily="18" charset="0"/>
              </a:rPr>
              <a:t>” – </a:t>
            </a:r>
            <a:r>
              <a:rPr lang="en-US" sz="3000" b="1" dirty="0" err="1" smtClean="0">
                <a:latin typeface="Times New Roman" panose="02020603050405020304" pitchFamily="18" charset="0"/>
                <a:cs typeface="Times New Roman" panose="02020603050405020304" pitchFamily="18" charset="0"/>
              </a:rPr>
              <a:t>Bằng</a:t>
            </a:r>
            <a:r>
              <a:rPr lang="en-US" sz="3000" b="1" dirty="0" smtClean="0">
                <a:latin typeface="Times New Roman" panose="02020603050405020304" pitchFamily="18" charset="0"/>
                <a:cs typeface="Times New Roman" panose="02020603050405020304" pitchFamily="18" charset="0"/>
              </a:rPr>
              <a:t> </a:t>
            </a:r>
            <a:r>
              <a:rPr lang="en-US" sz="3000" b="1" smtClean="0">
                <a:latin typeface="Times New Roman" panose="02020603050405020304" pitchFamily="18" charset="0"/>
                <a:cs typeface="Times New Roman" panose="02020603050405020304" pitchFamily="18" charset="0"/>
              </a:rPr>
              <a:t>Việt</a:t>
            </a:r>
            <a:endParaRPr lang="en-US" sz="3000" dirty="0"/>
          </a:p>
        </p:txBody>
      </p:sp>
    </p:spTree>
    <p:extLst>
      <p:ext uri="{BB962C8B-B14F-4D97-AF65-F5344CB8AC3E}">
        <p14:creationId xmlns:p14="http://schemas.microsoft.com/office/powerpoint/2010/main" val="357569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1721</Words>
  <Application>Microsoft Office PowerPoint</Application>
  <PresentationFormat>Widescreen</PresentationFormat>
  <Paragraphs>120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15</cp:revision>
  <dcterms:created xsi:type="dcterms:W3CDTF">2020-06-21T05:37:39Z</dcterms:created>
  <dcterms:modified xsi:type="dcterms:W3CDTF">2020-06-24T08:25:04Z</dcterms:modified>
</cp:coreProperties>
</file>