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sldIdLst>
    <p:sldId id="257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1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1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+mn-ea"/>
                <a:cs typeface="+mn-cs"/>
              </a:rPr>
              <a:t>Nguyễn Thị Thủy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anose="020206030504050203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Times New Roman" panose="02020603050405020304" charset="0"/>
              </a:rPr>
            </a:fld>
            <a:endParaRPr lang="en-US" dirty="0">
              <a:latin typeface="Times New Roman" panose="020206030504050203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9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pn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3429000"/>
            <a:ext cx="7714445" cy="144655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CHÀO MỪNG CÁC CON </a:t>
            </a:r>
            <a:endParaRPr 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lnSpc>
                <a:spcPct val="150000"/>
              </a:lnSpc>
            </a:pPr>
            <a:r>
              <a:rPr 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ĐẾN VỚI TIẾT </a:t>
            </a:r>
            <a:r>
              <a:rPr lang="en-US" altLang="vi-VN" sz="4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endParaRPr lang="en-US" altLang="vi-VN" sz="4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ปักพินโดย Khánh Huyền ใน flowers DONE | สติกเกอร์, วันเกิด, ป้าย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208" y="117566"/>
            <a:ext cx="6605625" cy="674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5"/>
          <p:cNvSpPr txBox="1"/>
          <p:nvPr/>
        </p:nvSpPr>
        <p:spPr>
          <a:xfrm>
            <a:off x="4486275" y="888206"/>
            <a:ext cx="3626644" cy="1129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altLang="en-US" sz="2700" b="1" dirty="0">
                <a:solidFill>
                  <a:srgbClr val="CC6600"/>
                </a:solidFill>
                <a:latin typeface="Times New Roman" panose="02020603050405020304" charset="0"/>
                <a:cs typeface="Times New Roman" panose="02020603050405020304" charset="0"/>
              </a:rPr>
              <a:t>Trò chơi “Hái táo”</a:t>
            </a: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>
              <a:spcBef>
                <a:spcPct val="50000"/>
              </a:spcBef>
            </a:pPr>
            <a:endParaRPr lang="en-US" altLang="en-US" sz="2700" b="1" dirty="0">
              <a:solidFill>
                <a:srgbClr val="CC66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099" name="Picture 4" descr="HÃ¬nh áº£nh cÃ³ liÃªn qua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53866" y="1314450"/>
            <a:ext cx="3838575" cy="4686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4"/>
          <p:cNvGrpSpPr/>
          <p:nvPr/>
        </p:nvGrpSpPr>
        <p:grpSpPr>
          <a:xfrm>
            <a:off x="3034904" y="1568054"/>
            <a:ext cx="1138238" cy="1017984"/>
            <a:chOff x="1190174" y="1185469"/>
            <a:chExt cx="1400626" cy="1357183"/>
          </a:xfrm>
        </p:grpSpPr>
        <p:pic>
          <p:nvPicPr>
            <p:cNvPr id="412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 dirty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1</a:t>
              </a:r>
              <a:endParaRPr kumimoji="0" lang="vi-VN" sz="4050" b="1" kern="1200" cap="none" spc="0" normalizeH="0" baseline="0" noProof="0" dirty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2035" y="1325166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14 + 1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pic>
        <p:nvPicPr>
          <p:cNvPr id="4102" name="Picture 10" descr="HÃ¬nh áº£nh cÃ³ liÃªn quan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585" y="5429250"/>
            <a:ext cx="5712619" cy="69294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7981950" y="1308656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4" name="Group 31"/>
          <p:cNvGrpSpPr/>
          <p:nvPr/>
        </p:nvGrpSpPr>
        <p:grpSpPr>
          <a:xfrm>
            <a:off x="4339829" y="1749029"/>
            <a:ext cx="1137047" cy="1017984"/>
            <a:chOff x="1190174" y="1185469"/>
            <a:chExt cx="1400626" cy="1357183"/>
          </a:xfrm>
        </p:grpSpPr>
        <p:pic>
          <p:nvPicPr>
            <p:cNvPr id="4127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751891" y="1515638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2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6580585" y="1901429"/>
            <a:ext cx="2487215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 13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12760" y="1901190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16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4993481" y="2976563"/>
            <a:ext cx="1137047" cy="1017985"/>
            <a:chOff x="1190174" y="1185469"/>
            <a:chExt cx="1400626" cy="1357183"/>
          </a:xfrm>
        </p:grpSpPr>
        <p:pic>
          <p:nvPicPr>
            <p:cNvPr id="4125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" name="TextBox 38"/>
            <p:cNvSpPr txBox="1"/>
            <p:nvPr/>
          </p:nvSpPr>
          <p:spPr>
            <a:xfrm>
              <a:off x="1751891" y="1515637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3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6743700" y="2480072"/>
            <a:ext cx="238125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+ 4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112760" y="2407682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17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7" name="Group 41"/>
          <p:cNvGrpSpPr/>
          <p:nvPr/>
        </p:nvGrpSpPr>
        <p:grpSpPr>
          <a:xfrm>
            <a:off x="3658791" y="2767013"/>
            <a:ext cx="1137047" cy="1017985"/>
            <a:chOff x="1190174" y="1185469"/>
            <a:chExt cx="1400626" cy="1357183"/>
          </a:xfrm>
        </p:grpSpPr>
        <p:pic>
          <p:nvPicPr>
            <p:cNvPr id="4123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4" name="TextBox 43"/>
            <p:cNvSpPr txBox="1"/>
            <p:nvPr/>
          </p:nvSpPr>
          <p:spPr>
            <a:xfrm>
              <a:off x="1751891" y="1515637"/>
              <a:ext cx="610116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4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781800" y="3033713"/>
            <a:ext cx="244078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15 + 4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112760" y="2986881"/>
            <a:ext cx="801291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19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8" name="Group 46"/>
          <p:cNvGrpSpPr/>
          <p:nvPr/>
        </p:nvGrpSpPr>
        <p:grpSpPr>
          <a:xfrm>
            <a:off x="2381250" y="2525316"/>
            <a:ext cx="1138238" cy="1017984"/>
            <a:chOff x="1190174" y="1185469"/>
            <a:chExt cx="1400626" cy="1357183"/>
          </a:xfrm>
        </p:grpSpPr>
        <p:pic>
          <p:nvPicPr>
            <p:cNvPr id="4121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" name="TextBox 48"/>
            <p:cNvSpPr txBox="1"/>
            <p:nvPr/>
          </p:nvSpPr>
          <p:spPr>
            <a:xfrm>
              <a:off x="1752769" y="1515638"/>
              <a:ext cx="609477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5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736556" y="3599260"/>
            <a:ext cx="23312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 12 + 3 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266430" y="3593941"/>
            <a:ext cx="80010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15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  <p:grpSp>
        <p:nvGrpSpPr>
          <p:cNvPr id="9" name="Group 51"/>
          <p:cNvGrpSpPr/>
          <p:nvPr/>
        </p:nvGrpSpPr>
        <p:grpSpPr>
          <a:xfrm>
            <a:off x="2764631" y="3782616"/>
            <a:ext cx="1137047" cy="1017984"/>
            <a:chOff x="1190174" y="1185469"/>
            <a:chExt cx="1400626" cy="1357183"/>
          </a:xfrm>
        </p:grpSpPr>
        <p:pic>
          <p:nvPicPr>
            <p:cNvPr id="4119" name="Picture 6" descr="Káº¿t quáº£ hÃ¬nh áº£nh cho váº½ quáº£ tÃ¡o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</a:blip>
            <a:srcRect t="739"/>
            <a:stretch>
              <a:fillRect/>
            </a:stretch>
          </p:blipFill>
          <p:spPr>
            <a:xfrm>
              <a:off x="1190174" y="1185469"/>
              <a:ext cx="1400626" cy="135718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1751891" y="1515638"/>
              <a:ext cx="610115" cy="952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r>
                <a:rPr kumimoji="0" lang="en-US" sz="4050" b="1" kern="1200" cap="none" spc="0" normalizeH="0" baseline="0" noProof="0">
                  <a:solidFill>
                    <a:schemeClr val="accent3"/>
                  </a:solidFill>
                  <a:latin typeface="Times New Roman" panose="02020603050405020304" charset="0"/>
                  <a:ea typeface="+mn-ea"/>
                  <a:cs typeface="Times New Roman" panose="02020603050405020304" charset="0"/>
                </a:rPr>
                <a:t>6</a:t>
              </a:r>
              <a:endParaRPr kumimoji="0" lang="vi-VN" sz="4050" b="1" kern="1200" cap="none" spc="0" normalizeH="0" baseline="0" noProof="0">
                <a:solidFill>
                  <a:schemeClr val="accent3"/>
                </a:solidFill>
                <a:latin typeface="Times New Roman" panose="02020603050405020304" charset="0"/>
                <a:ea typeface="+mn-ea"/>
                <a:cs typeface="Times New Roman" panose="0202060305040502030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860381" y="4100513"/>
            <a:ext cx="2207419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en-US" sz="2700" b="1" dirty="0">
                <a:latin typeface="Times New Roman" panose="02020603050405020304" charset="0"/>
                <a:cs typeface="Times New Roman" panose="02020603050405020304" charset="0"/>
              </a:rPr>
              <a:t>13 + 5 =</a:t>
            </a:r>
            <a:endParaRPr lang="vi-VN" altLang="en-US" sz="2700" b="1" dirty="0">
              <a:latin typeface="Times New Roman" panose="02020603050405020304" charset="0"/>
              <a:ea typeface="Times New Roman" panose="0202060305040502030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323660" y="4100513"/>
            <a:ext cx="801290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vi-VN" sz="2700" b="1" dirty="0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</a:rPr>
              <a:t>18</a:t>
            </a:r>
            <a:endParaRPr lang="en-US" altLang="vi-VN" sz="2700" b="1" dirty="0">
              <a:solidFill>
                <a:srgbClr val="FF0000"/>
              </a:solidFill>
              <a:latin typeface="Times New Roman" panose="02020603050405020304" charset="0"/>
              <a:ea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926 L 0.15209 0.5851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23 -0.13889 L 0.22657 0.53889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55 -0.36644 L 0.47188 0.3113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89 -0.3257 L 0.19323 0.35208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-0.26759 L 0.61511 0.41018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521 -0.52315 L 0.66355 0.15463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3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6" grpId="0"/>
      <p:bldP spid="6" grpId="1"/>
      <p:bldP spid="35" grpId="0"/>
      <p:bldP spid="35" grpId="1"/>
      <p:bldP spid="36" grpId="0"/>
      <p:bldP spid="36" grpId="1"/>
      <p:bldP spid="40" grpId="0"/>
      <p:bldP spid="40" grpId="1"/>
      <p:bldP spid="41" grpId="0"/>
      <p:bldP spid="41" grpId="1"/>
      <p:bldP spid="45" grpId="0"/>
      <p:bldP spid="45" grpId="1"/>
      <p:bldP spid="46" grpId="0"/>
      <p:bldP spid="46" grpId="1"/>
      <p:bldP spid="50" grpId="0"/>
      <p:bldP spid="50" grpId="1"/>
      <p:bldP spid="51" grpId="0"/>
      <p:bldP spid="51" grpId="1"/>
      <p:bldP spid="55" grpId="0"/>
      <p:bldP spid="55" grpId="1"/>
      <p:bldP spid="56" grpId="0"/>
      <p:bldP spid="5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228600"/>
            <a:ext cx="12192000" cy="6400800"/>
            <a:chOff x="0" y="228600"/>
            <a:chExt cx="9144000" cy="6400800"/>
          </a:xfrm>
        </p:grpSpPr>
        <p:pic>
          <p:nvPicPr>
            <p:cNvPr id="2050" name="Picture 2" descr="Kết quả hình ảnh cho cute background"/>
            <p:cNvPicPr>
              <a:picLocks noChangeAspect="1" noChangeArrowheads="1"/>
            </p:cNvPicPr>
            <p:nvPr/>
          </p:nvPicPr>
          <p:blipFill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256"/>
            <a:stretch>
              <a:fillRect/>
            </a:stretch>
          </p:blipFill>
          <p:spPr bwMode="auto">
            <a:xfrm>
              <a:off x="0" y="228600"/>
              <a:ext cx="9144000" cy="640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1760568" y="2962731"/>
              <a:ext cx="5622608" cy="19380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Phép cộng dạng 14 + 3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  <a:p>
              <a:pPr algn="ctr"/>
              <a:r>
                <a:rPr lang="en-US" sz="6000" b="1" dirty="0">
                  <a:solidFill>
                    <a:srgbClr val="FF0000"/>
                  </a:solidFill>
                  <a:latin typeface="Times New Roman" panose="02020603050405020304" charset="0"/>
                  <a:cs typeface="Times New Roman" panose="02020603050405020304" charset="0"/>
                </a:rPr>
                <a:t>(2 tiết)</a:t>
              </a:r>
              <a:endParaRPr lang="en-US" sz="60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endParaRP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192635" cy="6610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25" y="1336040"/>
            <a:ext cx="11095990" cy="341693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107690" y="3722370"/>
            <a:ext cx="875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16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6252210" y="3722370"/>
            <a:ext cx="875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9421495" y="3722370"/>
            <a:ext cx="8750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17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" y="1282700"/>
            <a:ext cx="11516360" cy="338582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257937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=13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269113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=15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512064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=14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512064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=15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7760970" y="256095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=19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76097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=18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0341610" y="2560320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=17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10341610" y="3390265"/>
            <a:ext cx="13423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800">
                <a:latin typeface="Times New Roman" panose="02020603050405020304" charset="0"/>
                <a:cs typeface="Times New Roman" panose="02020603050405020304" charset="0"/>
              </a:rPr>
              <a:t>=16</a:t>
            </a:r>
            <a:endParaRPr lang="en-US" sz="4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25600" y="401955"/>
            <a:ext cx="8713470" cy="57511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777240"/>
            <a:ext cx="8713470" cy="51676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4405" y="1391285"/>
            <a:ext cx="10010775" cy="320230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737806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12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8147685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881761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 2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889490" y="3270250"/>
            <a:ext cx="76962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16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52525" y="1280795"/>
            <a:ext cx="9886950" cy="4295775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451104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15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Rectangles 4"/>
          <p:cNvSpPr/>
          <p:nvPr/>
        </p:nvSpPr>
        <p:spPr>
          <a:xfrm>
            <a:off x="5422900" y="4779010"/>
            <a:ext cx="82232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+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Rectangles 5"/>
          <p:cNvSpPr/>
          <p:nvPr/>
        </p:nvSpPr>
        <p:spPr>
          <a:xfrm>
            <a:off x="6342380" y="4779010"/>
            <a:ext cx="709930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ectangles 6"/>
          <p:cNvSpPr/>
          <p:nvPr/>
        </p:nvSpPr>
        <p:spPr>
          <a:xfrm>
            <a:off x="7399020" y="4779010"/>
            <a:ext cx="814705" cy="7696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18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WPS Presentation</Application>
  <PresentationFormat>Widescreen</PresentationFormat>
  <Paragraphs>83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Calibri Light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toanbh</cp:lastModifiedBy>
  <cp:revision>2</cp:revision>
  <dcterms:created xsi:type="dcterms:W3CDTF">2020-10-02T10:11:00Z</dcterms:created>
  <dcterms:modified xsi:type="dcterms:W3CDTF">2020-10-06T04:29:13Z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