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74" r:id="rId3"/>
    <p:sldId id="324" r:id="rId4"/>
    <p:sldId id="273" r:id="rId5"/>
    <p:sldId id="332" r:id="rId6"/>
    <p:sldId id="359" r:id="rId7"/>
    <p:sldId id="363" r:id="rId8"/>
    <p:sldId id="361" r:id="rId9"/>
    <p:sldId id="362" r:id="rId10"/>
    <p:sldId id="355" r:id="rId11"/>
    <p:sldId id="358" r:id="rId12"/>
    <p:sldId id="325" r:id="rId13"/>
    <p:sldId id="317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3C3"/>
    <a:srgbClr val="A493C6"/>
    <a:srgbClr val="D0DEEC"/>
    <a:srgbClr val="E45983"/>
    <a:srgbClr val="F7DADE"/>
    <a:srgbClr val="FF9801"/>
    <a:srgbClr val="0FB7BD"/>
    <a:srgbClr val="048DA4"/>
    <a:srgbClr val="EE8640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3918" autoAdjust="0"/>
  </p:normalViewPr>
  <p:slideViewPr>
    <p:cSldViewPr snapToGrid="0" showGuides="1">
      <p:cViewPr varScale="1">
        <p:scale>
          <a:sx n="65" d="100"/>
          <a:sy n="65" d="100"/>
        </p:scale>
        <p:origin x="48" y="82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7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3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7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1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F89B02-4561-319D-2409-D418CCFE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63" y="1506382"/>
            <a:ext cx="6631441" cy="3575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2BEBCE-F95E-1E2C-8056-6AC9FF90D004}"/>
              </a:ext>
            </a:extLst>
          </p:cNvPr>
          <p:cNvSpPr txBox="1"/>
          <p:nvPr/>
        </p:nvSpPr>
        <p:spPr>
          <a:xfrm>
            <a:off x="6188528" y="1925419"/>
            <a:ext cx="45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effectLst/>
                <a:latin typeface="UTMAvoBold"/>
              </a:rPr>
              <a:t>✓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81B5A-16E2-3DF2-954E-6D949E22A42E}"/>
              </a:ext>
            </a:extLst>
          </p:cNvPr>
          <p:cNvSpPr txBox="1"/>
          <p:nvPr/>
        </p:nvSpPr>
        <p:spPr>
          <a:xfrm>
            <a:off x="6101442" y="2735888"/>
            <a:ext cx="45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UTMAvoBold"/>
              </a:rPr>
              <a:t>✗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3D67D5-0ACB-721D-9E96-D582B88AE037}"/>
              </a:ext>
            </a:extLst>
          </p:cNvPr>
          <p:cNvSpPr txBox="1"/>
          <p:nvPr/>
        </p:nvSpPr>
        <p:spPr>
          <a:xfrm>
            <a:off x="6101442" y="3561157"/>
            <a:ext cx="45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UTMAvoBold"/>
              </a:rPr>
              <a:t>✗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00F86-6476-91BC-29C9-BBF8AE1A286E}"/>
              </a:ext>
            </a:extLst>
          </p:cNvPr>
          <p:cNvSpPr txBox="1"/>
          <p:nvPr/>
        </p:nvSpPr>
        <p:spPr>
          <a:xfrm>
            <a:off x="6071505" y="4386426"/>
            <a:ext cx="45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UTMAvoBold"/>
              </a:rPr>
              <a:t>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452" y="738799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755818" y="712507"/>
            <a:ext cx="83881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/>
              <a:t>Read the following text. Put </a:t>
            </a:r>
            <a:r>
              <a:rPr lang="en-US" sz="2400" b="1" dirty="0"/>
              <a:t>a tick (✓) if the animals in the table are classified as endangered and a cross (✗) if they are </a:t>
            </a:r>
            <a:r>
              <a:rPr lang="en-US" sz="2400" b="1" dirty="0" smtClean="0"/>
              <a:t>not. 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14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3C542-2CC6-BAB3-D001-B628E3C1F9DF}"/>
              </a:ext>
            </a:extLst>
          </p:cNvPr>
          <p:cNvSpPr txBox="1"/>
          <p:nvPr/>
        </p:nvSpPr>
        <p:spPr>
          <a:xfrm>
            <a:off x="380137" y="1688237"/>
            <a:ext cx="81796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kern="0" dirty="0">
                <a:solidFill>
                  <a:srgbClr val="FF0000"/>
                </a:solidFill>
                <a:ea typeface="Times New Roman" panose="02020603050405020304" pitchFamily="18" charset="0"/>
              </a:rPr>
              <a:t>Example:</a:t>
            </a:r>
          </a:p>
          <a:p>
            <a:pPr algn="just"/>
            <a:endParaRPr lang="en-US" sz="1400" b="1" kern="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 think </a:t>
            </a:r>
            <a:r>
              <a:rPr lang="en-US" sz="28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Saola</a:t>
            </a:r>
            <a:r>
              <a:rPr lang="en-US" sz="2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is one of the most endangered animals in Viet Nam because it is </a:t>
            </a:r>
            <a:r>
              <a:rPr lang="en-US" sz="28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rare</a:t>
            </a:r>
            <a:r>
              <a:rPr lang="en-US" sz="2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and its population is so </a:t>
            </a:r>
            <a:r>
              <a:rPr lang="en-US" sz="28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small</a:t>
            </a:r>
            <a:r>
              <a:rPr lang="en-US" sz="2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8452" y="738799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755818" y="712507"/>
            <a:ext cx="83881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/>
              <a:t>Work in groups. Name some endangered animals in Viet Nam. Share what you know about them. 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61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to express concerns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animals are classified as endangered.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7" y="61968"/>
            <a:ext cx="51505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  <a:cs typeface="Arial" panose="020B0604020202020204" pitchFamily="34" charset="0"/>
              </a:rPr>
              <a:t>Prepare for Lesson 8 – Looking back and project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4796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UTMFacebookK&amp;TBold"/>
                  <a:cs typeface="Times New Roman" panose="02020603050405020304" pitchFamily="18" charset="0"/>
                </a:rPr>
                <a:t>Unit 8</a:t>
              </a:r>
              <a:endParaRPr lang="en-US" sz="4400" b="1" dirty="0">
                <a:latin typeface="UTMFacebookK&amp;TBold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1908314" y="418267"/>
            <a:ext cx="7384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b="1" dirty="0" smtClean="0">
                <a:solidFill>
                  <a:srgbClr val="FFFFFF"/>
                </a:solidFill>
                <a:latin typeface="UTMFacebookK&amp;TBold"/>
              </a:rPr>
              <a:t>WILDLIFE CONSERVATION</a:t>
            </a:r>
            <a:endParaRPr lang="en-US" sz="40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1399717" y="3111291"/>
            <a:ext cx="7025825" cy="857068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COMMUNICATION AND CULTURE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3955140" y="2268692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85927" y="867955"/>
            <a:ext cx="141282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99725" y="1674214"/>
            <a:ext cx="146305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EVERYDAY ENGLISH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5702" y="2567595"/>
            <a:ext cx="1463050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CLIL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 smtClean="0">
                <a:solidFill>
                  <a:schemeClr val="tx1"/>
                </a:solidFill>
              </a:rPr>
              <a:t>If I were in charge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71" y="1473308"/>
            <a:ext cx="3659538" cy="769188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Task 1: Listen and complete the conversation.</a:t>
            </a:r>
          </a:p>
          <a:p>
            <a:r>
              <a:rPr lang="en-US" sz="1350" dirty="0">
                <a:solidFill>
                  <a:schemeClr val="tx1"/>
                </a:solidFill>
              </a:rPr>
              <a:t>Task 2: Make similar conversations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71" y="2580829"/>
            <a:ext cx="3659539" cy="575744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1: Read the text and put a tick and a cross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2: Name some endangered animals in VN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498752" y="1113732"/>
            <a:ext cx="532499" cy="560482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67228" y="1919989"/>
            <a:ext cx="532498" cy="647605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12625" y="349804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5770" y="3587768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Homework</a:t>
            </a:r>
            <a:endParaRPr lang="en-GB" sz="1350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498752" y="2833922"/>
            <a:ext cx="532498" cy="66412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233064" y="230514"/>
            <a:ext cx="4747650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COMMUNICATION AND CULTURE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236DC-FFF5-F12B-1F4E-9A263787368D}"/>
              </a:ext>
            </a:extLst>
          </p:cNvPr>
          <p:cNvSpPr txBox="1"/>
          <p:nvPr/>
        </p:nvSpPr>
        <p:spPr>
          <a:xfrm>
            <a:off x="628649" y="64674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f I were in charge – Dan | Sawyer Fielding">
            <a:extLst>
              <a:ext uri="{FF2B5EF4-FFF2-40B4-BE49-F238E27FC236}">
                <a16:creationId xmlns:a16="http://schemas.microsoft.com/office/drawing/2014/main" id="{22B288ED-721D-C882-CAE8-ACDEDB08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99" y="1337582"/>
            <a:ext cx="608647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F94E3-560F-2B3A-BF5E-7C5F537081AC}"/>
              </a:ext>
            </a:extLst>
          </p:cNvPr>
          <p:cNvSpPr txBox="1"/>
          <p:nvPr/>
        </p:nvSpPr>
        <p:spPr>
          <a:xfrm>
            <a:off x="380137" y="1480740"/>
            <a:ext cx="8433709" cy="707886"/>
          </a:xfrm>
          <a:prstGeom prst="rect">
            <a:avLst/>
          </a:prstGeom>
          <a:noFill/>
          <a:ln w="38100">
            <a:solidFill>
              <a:srgbClr val="6593C3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E45A83"/>
                </a:solidFill>
                <a:cs typeface="Times New Roman" panose="02020603050405020304" pitchFamily="18" charset="0"/>
              </a:rPr>
              <a:t>A</a:t>
            </a:r>
            <a:r>
              <a:rPr lang="en-US" sz="20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. </a:t>
            </a:r>
            <a:r>
              <a:rPr lang="en-US" sz="20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Has something happened?		</a:t>
            </a:r>
            <a:r>
              <a:rPr lang="en-US" sz="20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en-US" sz="20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Is there something wrong?</a:t>
            </a:r>
          </a:p>
          <a:p>
            <a:r>
              <a:rPr lang="en-US" sz="20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C. </a:t>
            </a:r>
            <a:r>
              <a:rPr lang="en-US" sz="20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Is there anything I can do to help?	</a:t>
            </a:r>
            <a:r>
              <a:rPr lang="en-US" sz="2000" b="1" dirty="0">
                <a:solidFill>
                  <a:srgbClr val="E45A83"/>
                </a:solidFill>
                <a:cs typeface="Times New Roman" panose="02020603050405020304" pitchFamily="18" charset="0"/>
              </a:rPr>
              <a:t>D. </a:t>
            </a:r>
            <a:r>
              <a:rPr lang="en-US" sz="20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Do you feel better now?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5470D0-ED5C-7C9F-EE42-41505C2D1924}"/>
              </a:ext>
            </a:extLst>
          </p:cNvPr>
          <p:cNvSpPr txBox="1"/>
          <p:nvPr/>
        </p:nvSpPr>
        <p:spPr>
          <a:xfrm>
            <a:off x="380137" y="2352557"/>
            <a:ext cx="8665892" cy="2308324"/>
          </a:xfrm>
          <a:prstGeom prst="rect">
            <a:avLst/>
          </a:prstGeom>
          <a:noFill/>
          <a:ln w="38100">
            <a:solidFill>
              <a:srgbClr val="6593C3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1.</a:t>
            </a:r>
          </a:p>
          <a:p>
            <a:r>
              <a:rPr lang="en-US" sz="2400" b="1" i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Nam: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Hi, Linda. Why didn’t you come to Cuc Phuong National Park with us yesterday? We were worried about you. (1) </a:t>
            </a:r>
            <a:r>
              <a:rPr lang="en-US" sz="2400" b="0" i="0" dirty="0">
                <a:solidFill>
                  <a:srgbClr val="939598"/>
                </a:solidFill>
                <a:effectLst/>
                <a:cs typeface="Times New Roman" panose="02020603050405020304" pitchFamily="18" charset="0"/>
              </a:rPr>
              <a:t>_________</a:t>
            </a:r>
          </a:p>
          <a:p>
            <a:r>
              <a:rPr lang="en-US" sz="2400" b="1" i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Linda: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 had a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stomach ache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, so I had to stay at home and rest.</a:t>
            </a:r>
          </a:p>
          <a:p>
            <a:r>
              <a:rPr lang="en-US" sz="2400" b="1" i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Nam: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Sorry to hear that. (2) </a:t>
            </a:r>
            <a:r>
              <a:rPr lang="en-US" sz="2400" b="0" i="0" dirty="0">
                <a:solidFill>
                  <a:srgbClr val="939598"/>
                </a:solidFill>
                <a:effectLst/>
                <a:cs typeface="Times New Roman" panose="02020603050405020304" pitchFamily="18" charset="0"/>
              </a:rPr>
              <a:t>_________</a:t>
            </a:r>
          </a:p>
          <a:p>
            <a:r>
              <a:rPr lang="en-US" sz="2400" b="1" i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Linda: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I’m fine now. Thanks for asking.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CF03D-170D-7E47-F4B2-F5ED5F898A4D}"/>
              </a:ext>
            </a:extLst>
          </p:cNvPr>
          <p:cNvSpPr txBox="1"/>
          <p:nvPr/>
        </p:nvSpPr>
        <p:spPr>
          <a:xfrm>
            <a:off x="7249886" y="3121869"/>
            <a:ext cx="612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1DFA42-EBE4-0D3D-9ECC-B54B715D950C}"/>
              </a:ext>
            </a:extLst>
          </p:cNvPr>
          <p:cNvSpPr txBox="1"/>
          <p:nvPr/>
        </p:nvSpPr>
        <p:spPr>
          <a:xfrm>
            <a:off x="4406922" y="3821276"/>
            <a:ext cx="612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C00000"/>
                </a:solidFill>
              </a:rPr>
              <a:t>D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" name="061 - U8 - EVERYDAY CONSERVATION">
            <a:hlinkClick r:id="" action="ppaction://media"/>
            <a:extLst>
              <a:ext uri="{FF2B5EF4-FFF2-40B4-BE49-F238E27FC236}">
                <a16:creationId xmlns:a16="http://schemas.microsoft.com/office/drawing/2014/main" id="{69C214EB-F886-5A86-5DF4-6DB51807CF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7414" y="241843"/>
            <a:ext cx="406400" cy="40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8452" y="738799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755818" y="712507"/>
            <a:ext cx="7906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/>
              <a:t>Listen and complete the conversations with the expressions in the box. Then practice them in pairs. 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4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F94E3-560F-2B3A-BF5E-7C5F537081AC}"/>
              </a:ext>
            </a:extLst>
          </p:cNvPr>
          <p:cNvSpPr txBox="1"/>
          <p:nvPr/>
        </p:nvSpPr>
        <p:spPr>
          <a:xfrm>
            <a:off x="380137" y="1480740"/>
            <a:ext cx="8433709" cy="707886"/>
          </a:xfrm>
          <a:prstGeom prst="rect">
            <a:avLst/>
          </a:prstGeom>
          <a:noFill/>
          <a:ln w="38100">
            <a:solidFill>
              <a:srgbClr val="6593C3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E45A83"/>
                </a:solidFill>
                <a:cs typeface="Times New Roman" panose="02020603050405020304" pitchFamily="18" charset="0"/>
              </a:rPr>
              <a:t>A</a:t>
            </a:r>
            <a:r>
              <a:rPr lang="en-US" sz="20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. </a:t>
            </a:r>
            <a:r>
              <a:rPr lang="en-US" sz="20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Has something happened?		</a:t>
            </a:r>
            <a:r>
              <a:rPr lang="en-US" sz="20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en-US" sz="20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Is there something wrong?</a:t>
            </a:r>
          </a:p>
          <a:p>
            <a:r>
              <a:rPr lang="en-US" sz="20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C. </a:t>
            </a:r>
            <a:r>
              <a:rPr lang="en-US" sz="20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Is there anything I can do to help?	</a:t>
            </a:r>
            <a:r>
              <a:rPr lang="en-US" sz="2000" b="1" dirty="0">
                <a:solidFill>
                  <a:srgbClr val="E45A83"/>
                </a:solidFill>
                <a:cs typeface="Times New Roman" panose="02020603050405020304" pitchFamily="18" charset="0"/>
              </a:rPr>
              <a:t>D. </a:t>
            </a:r>
            <a:r>
              <a:rPr lang="en-US" sz="20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Do you feel better now?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CF03D-170D-7E47-F4B2-F5ED5F898A4D}"/>
              </a:ext>
            </a:extLst>
          </p:cNvPr>
          <p:cNvSpPr txBox="1"/>
          <p:nvPr/>
        </p:nvSpPr>
        <p:spPr>
          <a:xfrm>
            <a:off x="4290830" y="2649649"/>
            <a:ext cx="612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C00000"/>
                </a:solidFill>
              </a:rPr>
              <a:t>B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1DFA42-EBE4-0D3D-9ECC-B54B715D950C}"/>
              </a:ext>
            </a:extLst>
          </p:cNvPr>
          <p:cNvSpPr txBox="1"/>
          <p:nvPr/>
        </p:nvSpPr>
        <p:spPr>
          <a:xfrm>
            <a:off x="1908650" y="3754851"/>
            <a:ext cx="612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C00000"/>
                </a:solidFill>
              </a:rPr>
              <a:t>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ECDD0-615A-7512-7D3A-3C3478F160CE}"/>
              </a:ext>
            </a:extLst>
          </p:cNvPr>
          <p:cNvSpPr txBox="1"/>
          <p:nvPr/>
        </p:nvSpPr>
        <p:spPr>
          <a:xfrm>
            <a:off x="342898" y="2311737"/>
            <a:ext cx="8433709" cy="2677656"/>
          </a:xfrm>
          <a:prstGeom prst="rect">
            <a:avLst/>
          </a:prstGeom>
          <a:noFill/>
          <a:ln w="38100">
            <a:solidFill>
              <a:srgbClr val="6593C3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2</a:t>
            </a:r>
          </a:p>
          <a:p>
            <a:r>
              <a:rPr lang="en-US" sz="2400" b="1" i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Mai: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You look worried. (3) </a:t>
            </a:r>
            <a:r>
              <a:rPr lang="en-US" sz="2400" b="0" i="0" dirty="0">
                <a:solidFill>
                  <a:srgbClr val="939598"/>
                </a:solidFill>
                <a:effectLst/>
                <a:cs typeface="Times New Roman" panose="02020603050405020304" pitchFamily="18" charset="0"/>
              </a:rPr>
              <a:t>_________</a:t>
            </a:r>
          </a:p>
          <a:p>
            <a:r>
              <a:rPr lang="en-US" sz="2400" b="1" i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Nam: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No, I’m just a bit nervous about my presentation on wildlife protection tomorrow.</a:t>
            </a:r>
          </a:p>
          <a:p>
            <a:r>
              <a:rPr lang="en-US" sz="2400" b="1" i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Mai: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(4) </a:t>
            </a:r>
            <a:r>
              <a:rPr lang="en-US" sz="2400" b="0" i="0" dirty="0">
                <a:solidFill>
                  <a:srgbClr val="939598"/>
                </a:solidFill>
                <a:effectLst/>
                <a:cs typeface="Times New Roman" panose="02020603050405020304" pitchFamily="18" charset="0"/>
              </a:rPr>
              <a:t>_________</a:t>
            </a:r>
          </a:p>
          <a:p>
            <a:r>
              <a:rPr lang="en-US" sz="2400" b="1" i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Nam: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If you could look at my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slides, it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would be great. Thanks so much in advance, Mai.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452" y="738799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755818" y="712507"/>
            <a:ext cx="7906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/>
              <a:t>Listen and complete the conversations with the expressions in the box. Then practice them in pairs. 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678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D1138F-FD5C-9A4D-9FD8-DBA2E3CC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9061"/>
            <a:ext cx="9144000" cy="201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452" y="738799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755818" y="712507"/>
            <a:ext cx="79061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/>
              <a:t>Work in pairs. Use the models in 1 to make similar conversations for these situations. One of you is A, the other is B. Use the expressions on page 109 to help you. 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60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63DB8-DEBD-B887-6962-4085EEE062DB}"/>
              </a:ext>
            </a:extLst>
          </p:cNvPr>
          <p:cNvSpPr txBox="1"/>
          <p:nvPr/>
        </p:nvSpPr>
        <p:spPr>
          <a:xfrm>
            <a:off x="380136" y="1824921"/>
            <a:ext cx="85842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b="1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400" b="0" i="0" u="sng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looks worried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because he/she hasn’t collected enough  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information about endangered species for his/her biology project. </a:t>
            </a:r>
          </a:p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     B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400" b="0" i="0" u="sng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expresses concern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about him/her.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3C8F95-2E59-B11D-3C14-0407DEE4B273}"/>
              </a:ext>
            </a:extLst>
          </p:cNvPr>
          <p:cNvSpPr txBox="1"/>
          <p:nvPr/>
        </p:nvSpPr>
        <p:spPr>
          <a:xfrm>
            <a:off x="377419" y="3250950"/>
            <a:ext cx="85842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400" b="1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B </a:t>
            </a:r>
            <a:r>
              <a:rPr lang="en-US" sz="2400" b="0" i="0" u="sng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didn’t join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 school field trip to the Endangered Species Rescue Centre. </a:t>
            </a:r>
          </a:p>
          <a:p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   </a:t>
            </a:r>
            <a:r>
              <a:rPr lang="en-US" sz="2400" b="1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400" b="0" i="0" u="sng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expresses concern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about him/her.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452" y="738799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755818" y="712507"/>
            <a:ext cx="79061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/>
              <a:t>Work in pairs. Use the models in 1 to make similar conversations for these situations. One of you is A, the other is B. Use the expressions on page 109 to help you. 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19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63DB8-DEBD-B887-6962-4085EEE062DB}"/>
              </a:ext>
            </a:extLst>
          </p:cNvPr>
          <p:cNvSpPr txBox="1"/>
          <p:nvPr/>
        </p:nvSpPr>
        <p:spPr>
          <a:xfrm>
            <a:off x="380136" y="2096972"/>
            <a:ext cx="8584249" cy="2394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Sample conversation 1:</a:t>
            </a:r>
          </a:p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Mai: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You look so worried. What’s the matter with you?</a:t>
            </a:r>
          </a:p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Mark: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I haven’t collected enough information about endangered species for my biology project.</a:t>
            </a:r>
          </a:p>
          <a:p>
            <a:pPr marL="0" marR="0" indent="-127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Mai: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Oh. I see.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Is there anything I can do to help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?</a:t>
            </a:r>
          </a:p>
          <a:p>
            <a:pPr marL="0" marR="0" indent="-127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Mark: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Thank you. I’ll try to manage. I’ll call you if I need any help.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452" y="738799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755818" y="712507"/>
            <a:ext cx="79061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/>
              <a:t>Work in pairs. Use the models in 1 to make similar conversations for these situations. One of you is A, the other is B. Use the expressions on page 109 to help you. 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62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2238</TotalTime>
  <Words>621</Words>
  <PresentationFormat>On-screen Show (16:9)</PresentationFormat>
  <Paragraphs>95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UTMAvoBold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2024-06-11T10:01:49Z</dcterms:modified>
</cp:coreProperties>
</file>