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07" r:id="rId2"/>
    <p:sldId id="405" r:id="rId3"/>
    <p:sldId id="389" r:id="rId4"/>
    <p:sldId id="406" r:id="rId5"/>
    <p:sldId id="408" r:id="rId6"/>
    <p:sldId id="409" r:id="rId7"/>
    <p:sldId id="410" r:id="rId8"/>
    <p:sldId id="411" r:id="rId9"/>
    <p:sldId id="412" r:id="rId10"/>
    <p:sldId id="413" r:id="rId11"/>
    <p:sldId id="392" r:id="rId12"/>
    <p:sldId id="414" r:id="rId13"/>
    <p:sldId id="415" r:id="rId14"/>
    <p:sldId id="416" r:id="rId15"/>
    <p:sldId id="417" r:id="rId16"/>
    <p:sldId id="418" r:id="rId17"/>
  </p:sldIdLst>
  <p:sldSz cx="12188825" cy="6858000"/>
  <p:notesSz cx="6858000" cy="9144000"/>
  <p:defaultTextStyle>
    <a:defPPr>
      <a:defRPr lang="en-US"/>
    </a:defPPr>
    <a:lvl1pPr marL="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2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85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27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702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128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553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0979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404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3B"/>
    <a:srgbClr val="B75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>
      <p:cViewPr varScale="1">
        <p:scale>
          <a:sx n="73" d="100"/>
          <a:sy n="73" d="100"/>
        </p:scale>
        <p:origin x="60" y="7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A6634-C256-4E54-B045-0FC968CE322C}" type="datetimeFigureOut">
              <a:rPr lang="vi-VN" smtClean="0"/>
              <a:pPr/>
              <a:t>05/07/2023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D81D-7D9F-44D6-A978-01A67BB375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5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4"/>
            <a:ext cx="103605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4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88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3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7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65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5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14426" indent="0">
              <a:buNone/>
              <a:defRPr sz="3900"/>
            </a:lvl2pPr>
            <a:lvl3pPr marL="1228850" indent="0">
              <a:buNone/>
              <a:defRPr sz="3200"/>
            </a:lvl3pPr>
            <a:lvl4pPr marL="1843276" indent="0">
              <a:buNone/>
              <a:defRPr sz="2700"/>
            </a:lvl4pPr>
            <a:lvl5pPr marL="2457702" indent="0">
              <a:buNone/>
              <a:defRPr sz="2700"/>
            </a:lvl5pPr>
            <a:lvl6pPr marL="3072128" indent="0">
              <a:buNone/>
              <a:defRPr sz="2700"/>
            </a:lvl6pPr>
            <a:lvl7pPr marL="3686553" indent="0">
              <a:buNone/>
              <a:defRPr sz="2700"/>
            </a:lvl7pPr>
            <a:lvl8pPr marL="4300979" indent="0">
              <a:buNone/>
              <a:defRPr sz="2700"/>
            </a:lvl8pPr>
            <a:lvl9pPr marL="491540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AF971-25D1-411E-8B62-14DAB1AB2062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88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819" indent="-460819" algn="l" defTabSz="12288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443" indent="-384015" algn="l" defTabSz="12288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4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90" indent="-307212" algn="l" defTabSz="12288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4916" indent="-307212" algn="l" defTabSz="12288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9339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3766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92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2618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2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85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27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702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128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553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0979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404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681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0027" y="172075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026" y="1371600"/>
            <a:ext cx="72646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/>
            <a:r>
              <a:rPr lang="en-GB" sz="2800" b="1" dirty="0" smtClean="0">
                <a:solidFill>
                  <a:schemeClr val="bg1"/>
                </a:solidFill>
              </a:rPr>
              <a:t>?3. </a:t>
            </a:r>
            <a:r>
              <a:rPr lang="en-US" sz="2800" dirty="0" err="1" smtClean="0">
                <a:solidFill>
                  <a:schemeClr val="bg1"/>
                </a:solidFill>
              </a:rPr>
              <a:t>Pít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</a:rPr>
              <a:t>tông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cơ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đốt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trong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thẳng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dài</a:t>
            </a:r>
            <a:r>
              <a:rPr lang="en-US" sz="2800" dirty="0" smtClean="0">
                <a:solidFill>
                  <a:schemeClr val="bg1"/>
                </a:solidFill>
              </a:rPr>
              <a:t> 16cm </a:t>
            </a:r>
            <a:r>
              <a:rPr lang="en-US" sz="2800" dirty="0" err="1" smtClean="0">
                <a:solidFill>
                  <a:schemeClr val="bg1"/>
                </a:solidFill>
              </a:rPr>
              <a:t>và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cho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trục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khuỷu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cơ</a:t>
            </a:r>
            <a:r>
              <a:rPr lang="en-US" sz="2800" dirty="0" smtClean="0">
                <a:solidFill>
                  <a:schemeClr val="bg1"/>
                </a:solidFill>
              </a:rPr>
              <a:t> quay </a:t>
            </a:r>
            <a:r>
              <a:rPr lang="en-US" sz="2800" dirty="0" err="1" smtClean="0">
                <a:solidFill>
                  <a:schemeClr val="bg1"/>
                </a:solidFill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</a:rPr>
              <a:t>Hình</a:t>
            </a:r>
            <a:r>
              <a:rPr lang="en-US" sz="2800" dirty="0" smtClean="0">
                <a:solidFill>
                  <a:schemeClr val="bg1"/>
                </a:solidFill>
              </a:rPr>
              <a:t> 1.5). </a:t>
            </a:r>
            <a:r>
              <a:rPr lang="en-US" sz="2800" dirty="0" err="1" smtClean="0">
                <a:solidFill>
                  <a:schemeClr val="bg1"/>
                </a:solidFill>
              </a:rPr>
              <a:t>Xác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định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mặt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pít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</a:rPr>
              <a:t>tông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661025"/>
            <a:ext cx="1619250" cy="389865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2792" y="3886200"/>
            <a:ext cx="661362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làm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Pít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tông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động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hòa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một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đoạn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thẳng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dài</a:t>
            </a:r>
            <a:r>
              <a:rPr lang="en-US" sz="2800" dirty="0" smtClean="0">
                <a:solidFill>
                  <a:srgbClr val="FFFF00"/>
                </a:solidFill>
              </a:rPr>
              <a:t> 16cm, </a:t>
            </a:r>
            <a:r>
              <a:rPr lang="en-US" sz="2800" dirty="0" err="1" smtClean="0">
                <a:solidFill>
                  <a:srgbClr val="FFFF00"/>
                </a:solidFill>
              </a:rPr>
              <a:t>đây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chính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quỹ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đạo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pít</a:t>
            </a:r>
            <a:r>
              <a:rPr lang="en-US" sz="2800" dirty="0" smtClean="0">
                <a:solidFill>
                  <a:srgbClr val="FFFF00"/>
                </a:solidFill>
              </a:rPr>
              <a:t> – </a:t>
            </a:r>
            <a:r>
              <a:rPr lang="en-US" sz="2800" dirty="0" err="1" smtClean="0">
                <a:solidFill>
                  <a:srgbClr val="FFFF00"/>
                </a:solidFill>
              </a:rPr>
              <a:t>tông</a:t>
            </a:r>
            <a:r>
              <a:rPr lang="en-US" sz="2800" dirty="0" smtClean="0">
                <a:solidFill>
                  <a:srgbClr val="FFFF00"/>
                </a:solidFill>
              </a:rPr>
              <a:t>: L = 16cm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913812" y="2349088"/>
            <a:ext cx="261265" cy="2612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604642" y="990600"/>
            <a:ext cx="879604" cy="1744746"/>
            <a:chOff x="8069566" y="3655367"/>
            <a:chExt cx="879604" cy="174474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532812" y="3950081"/>
              <a:ext cx="0" cy="12192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69566" y="3655367"/>
              <a:ext cx="4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-A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94012" y="493844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456612" y="4559681"/>
              <a:ext cx="152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609012" y="432884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/>
              <p:cNvSpPr>
                <a:spLocks noChangeArrowheads="1"/>
              </p:cNvSpPr>
              <p:nvPr/>
            </p:nvSpPr>
            <p:spPr bwMode="auto">
              <a:xfrm>
                <a:off x="240026" y="5168526"/>
                <a:ext cx="8389062" cy="48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2" tIns="45711" rIns="91422" bIns="45711" anchor="ctr"/>
              <a:lstStyle/>
              <a:p>
                <a:pPr algn="just" eaLnBrk="1" hangingPunct="1"/>
                <a:r>
                  <a:rPr lang="en-US" sz="2800" dirty="0" smtClean="0">
                    <a:solidFill>
                      <a:srgbClr val="FFFF00"/>
                    </a:solidFill>
                  </a:rPr>
                  <a:t>Biên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độ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dao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động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của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pít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-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tông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=8 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26" y="5168526"/>
                <a:ext cx="8389062" cy="488950"/>
              </a:xfrm>
              <a:prstGeom prst="rect">
                <a:avLst/>
              </a:prstGeom>
              <a:blipFill>
                <a:blip r:embed="rId3"/>
                <a:stretch>
                  <a:fillRect l="-1452" t="-15000" b="-4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2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18379 L -1.86507E-6 -4.07407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Rectangle 48"/>
          <p:cNvSpPr>
            <a:spLocks noChangeArrowheads="1"/>
          </p:cNvSpPr>
          <p:nvPr/>
        </p:nvSpPr>
        <p:spPr bwMode="auto">
          <a:xfrm>
            <a:off x="710393" y="456069"/>
            <a:ext cx="69305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8350" eaLnBrk="1" hangingPunct="1">
              <a:spcBef>
                <a:spcPct val="2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3. </a:t>
            </a:r>
            <a:r>
              <a:rPr lang="en-US" sz="2800" b="1" dirty="0" err="1">
                <a:solidFill>
                  <a:srgbClr val="FFFF00"/>
                </a:solidFill>
              </a:rPr>
              <a:t>Liên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hệ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giữa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dđ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và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chuyển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tròn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đều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161" name="TextBox 2"/>
          <p:cNvSpPr txBox="1">
            <a:spLocks noChangeArrowheads="1"/>
          </p:cNvSpPr>
          <p:nvPr/>
        </p:nvSpPr>
        <p:spPr bwMode="auto">
          <a:xfrm>
            <a:off x="608012" y="1066800"/>
            <a:ext cx="63525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/>
            <a:r>
              <a:rPr lang="en-US" sz="2400" dirty="0">
                <a:solidFill>
                  <a:schemeClr val="bg1"/>
                </a:solidFill>
              </a:rPr>
              <a:t>     M </a:t>
            </a:r>
            <a:r>
              <a:rPr lang="en-US" sz="2400" dirty="0" err="1">
                <a:solidFill>
                  <a:schemeClr val="bg1"/>
                </a:solidFill>
              </a:rPr>
              <a:t>chuyển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tròn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đều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chiếu</a:t>
            </a:r>
            <a:r>
              <a:rPr lang="en-US" sz="2400" dirty="0">
                <a:solidFill>
                  <a:schemeClr val="bg1"/>
                </a:solidFill>
              </a:rPr>
              <a:t> P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M </a:t>
            </a:r>
            <a:r>
              <a:rPr lang="en-US" sz="2400" dirty="0" err="1">
                <a:solidFill>
                  <a:schemeClr val="bg1"/>
                </a:solidFill>
              </a:rPr>
              <a:t>lên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trục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tọa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nằm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mặt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phẳng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điều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hòa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5471A9-3697-49D3-8720-B88AA3BD08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80" y="4130458"/>
            <a:ext cx="3383773" cy="2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2">
            <a:extLst>
              <a:ext uri="{FF2B5EF4-FFF2-40B4-BE49-F238E27FC236}">
                <a16:creationId xmlns:a16="http://schemas.microsoft.com/office/drawing/2014/main" id="{FDF3D333-3A42-4EC5-9149-2E8DE9066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37" y="3200400"/>
            <a:ext cx="504294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Biên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dao </a:t>
            </a:r>
            <a:r>
              <a:rPr lang="fr-FR" sz="2400" dirty="0" err="1" smtClean="0">
                <a:solidFill>
                  <a:schemeClr val="bg1"/>
                </a:solidFill>
                <a:ea typeface="Times New Roman" panose="02020603050405020304" pitchFamily="18" charset="0"/>
              </a:rPr>
              <a:t>động</a:t>
            </a:r>
            <a:r>
              <a:rPr lang="fr-FR" sz="2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bán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kính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tròn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 = R</a:t>
            </a:r>
            <a:endParaRPr lang="vi-VN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r>
              <a:rPr lang="vi-VN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Tần số góc bằng tốc độ góc của chuyển động tròn</a:t>
            </a:r>
          </a:p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r>
              <a:rPr lang="vi-VN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Pha dao động bằng góc hợp bởi bán kính OM với trục ox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138F4CCA-3CB6-49B8-B7CD-4D33B6B2212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780212" y="6356924"/>
                <a:ext cx="2049243" cy="346375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460819" indent="-460819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98443" indent="-384015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36064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50490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64916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9339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93766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608192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222618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71463" algn="just">
                  <a:buFont typeface="Arial" pitchFamily="34" charset="0"/>
                  <a:buNone/>
                  <a:defRPr/>
                </a:pP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1600" b="0" i="0" baseline="-25000" dirty="0">
                    <a:solidFill>
                      <a:schemeClr val="accent2"/>
                    </a:solidFill>
                    <a:latin typeface="+mj-lt"/>
                  </a:rPr>
                  <a:t>p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600" dirty="0">
                    <a:solidFill>
                      <a:schemeClr val="accent2"/>
                    </a:solidFill>
                  </a:rPr>
                  <a:t> </a:t>
                </a:r>
                <a:endParaRPr lang="en-US" sz="1600" b="1" i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just">
                  <a:buFontTx/>
                  <a:buNone/>
                  <a:defRPr/>
                </a:pPr>
                <a:endParaRPr lang="en-US" sz="16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138F4CCA-3CB6-49B8-B7CD-4D33B6B22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212" y="6356924"/>
                <a:ext cx="2049243" cy="346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 lắc lò xo dao động điều hòa và chuyển động tròn đều (online-video-cutter.com) (online-video-cutter.com)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0812" y="920513"/>
            <a:ext cx="4247811" cy="30418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161" grpId="0"/>
      <p:bldP spid="4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1812" y="2514600"/>
            <a:ext cx="1981200" cy="12192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Dao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điều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hòa</a:t>
            </a:r>
            <a:endParaRPr lang="en-US" sz="2800" b="1" dirty="0"/>
          </a:p>
        </p:txBody>
      </p:sp>
      <p:pic>
        <p:nvPicPr>
          <p:cNvPr id="4" name="Picture 4" descr="con_lac_don">
            <a:extLst>
              <a:ext uri="{FF2B5EF4-FFF2-40B4-BE49-F238E27FC236}">
                <a16:creationId xmlns:a16="http://schemas.microsoft.com/office/drawing/2014/main" id="{C5811359-19F3-408D-AB86-0B821A01C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5" y="3962400"/>
            <a:ext cx="1688994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" idx="3"/>
            <a:endCxn id="10" idx="1"/>
          </p:cNvCxnSpPr>
          <p:nvPr/>
        </p:nvCxnSpPr>
        <p:spPr>
          <a:xfrm flipV="1">
            <a:off x="2513012" y="1219200"/>
            <a:ext cx="1253471" cy="190500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2513012" y="3124200"/>
            <a:ext cx="1253471" cy="190500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766483" y="609600"/>
            <a:ext cx="1981200" cy="1219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Dao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endParaRPr lang="en-US" sz="28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766483" y="4343400"/>
            <a:ext cx="1981200" cy="1219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Dao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điều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hòa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172429" y="2611319"/>
            <a:ext cx="3074383" cy="1521409"/>
            <a:chOff x="7404364" y="3091870"/>
            <a:chExt cx="4949447" cy="2470730"/>
          </a:xfrm>
        </p:grpSpPr>
        <p:grpSp>
          <p:nvGrpSpPr>
            <p:cNvPr id="15" name="Group 14"/>
            <p:cNvGrpSpPr/>
            <p:nvPr/>
          </p:nvGrpSpPr>
          <p:grpSpPr>
            <a:xfrm>
              <a:off x="7404364" y="3091870"/>
              <a:ext cx="4949447" cy="2470730"/>
              <a:chOff x="7404364" y="3091870"/>
              <a:chExt cx="4949447" cy="247073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770812" y="3771900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7770812" y="4789209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770812" y="4903509"/>
                <a:ext cx="4265613" cy="762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9675812" y="4076700"/>
                <a:ext cx="1219200" cy="381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404364" y="3182295"/>
                <a:ext cx="7377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051045" y="3091870"/>
                <a:ext cx="7377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20166" y="3174568"/>
                <a:ext cx="1154113" cy="749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VTCB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752012" y="4034135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Li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độ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404364" y="4296017"/>
                <a:ext cx="457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131495" y="4172270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488054" y="4172270"/>
                <a:ext cx="3401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0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V="1">
                <a:off x="9649608" y="5055909"/>
                <a:ext cx="1245404" cy="4502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9418312" y="5100935"/>
                <a:ext cx="627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=0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051046" y="5060604"/>
                <a:ext cx="64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453427" y="5060604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0895012" y="4114800"/>
                <a:ext cx="0" cy="963622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0200697" y="4973011"/>
                <a:ext cx="317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741959" y="4255640"/>
                <a:ext cx="611852" cy="749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0722466" y="3745676"/>
              <a:ext cx="261265" cy="2612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/>
          <p:cNvSpPr/>
          <p:nvPr/>
        </p:nvSpPr>
        <p:spPr>
          <a:xfrm>
            <a:off x="4656446" y="2263050"/>
            <a:ext cx="261265" cy="2612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551612" y="152400"/>
            <a:ext cx="5136504" cy="685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dao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qua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VTCB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551612" y="914400"/>
            <a:ext cx="5136504" cy="13486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dirty="0">
                <a:solidFill>
                  <a:schemeClr val="bg2"/>
                </a:solidFill>
              </a:rPr>
              <a:t>Dao </a:t>
            </a:r>
            <a:r>
              <a:rPr lang="en-US" altLang="en-US" dirty="0" err="1">
                <a:solidFill>
                  <a:schemeClr val="bg2"/>
                </a:solidFill>
              </a:rPr>
              <a:t>động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tuần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hoàn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là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dao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động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mà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cứ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sau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mỗi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khoảng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thời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gian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bằng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nhau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vật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trở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lại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vị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trí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cũ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theo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hướng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cũ</a:t>
            </a:r>
            <a:endParaRPr lang="en-US" b="1" dirty="0"/>
          </a:p>
        </p:txBody>
      </p:sp>
      <p:cxnSp>
        <p:nvCxnSpPr>
          <p:cNvPr id="47" name="Straight Arrow Connector 46"/>
          <p:cNvCxnSpPr>
            <a:stCxn id="10" idx="3"/>
            <a:endCxn id="44" idx="1"/>
          </p:cNvCxnSpPr>
          <p:nvPr/>
        </p:nvCxnSpPr>
        <p:spPr>
          <a:xfrm flipV="1">
            <a:off x="5747683" y="495300"/>
            <a:ext cx="803929" cy="72390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0" idx="3"/>
            <a:endCxn id="45" idx="1"/>
          </p:cNvCxnSpPr>
          <p:nvPr/>
        </p:nvCxnSpPr>
        <p:spPr>
          <a:xfrm>
            <a:off x="5747683" y="1219200"/>
            <a:ext cx="803929" cy="36952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6551612" y="3537898"/>
            <a:ext cx="3554835" cy="118650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li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hòa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sin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/>
              <p:cNvSpPr/>
              <p:nvPr/>
            </p:nvSpPr>
            <p:spPr>
              <a:xfrm>
                <a:off x="6551612" y="4953000"/>
                <a:ext cx="3554835" cy="118650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Phương </a:t>
                </a:r>
                <a:r>
                  <a:rPr lang="en-US" dirty="0" err="1" smtClean="0"/>
                  <a:t>trình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dao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động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điều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hòa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4" name="Rounded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612" y="4953000"/>
                <a:ext cx="3554835" cy="1186502"/>
              </a:xfrm>
              <a:prstGeom prst="roundRect">
                <a:avLst/>
              </a:prstGeom>
              <a:blipFill>
                <a:blip r:embed="rId3"/>
                <a:stretch>
                  <a:fillRect l="-1029" t="-4639" b="-7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/>
          <p:cNvCxnSpPr>
            <a:stCxn id="11" idx="3"/>
            <a:endCxn id="53" idx="1"/>
          </p:cNvCxnSpPr>
          <p:nvPr/>
        </p:nvCxnSpPr>
        <p:spPr>
          <a:xfrm flipV="1">
            <a:off x="5747683" y="4131149"/>
            <a:ext cx="803929" cy="821851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1" idx="3"/>
            <a:endCxn id="54" idx="1"/>
          </p:cNvCxnSpPr>
          <p:nvPr/>
        </p:nvCxnSpPr>
        <p:spPr>
          <a:xfrm>
            <a:off x="5747683" y="4953000"/>
            <a:ext cx="803929" cy="593251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ổng hợp lý thuyết đồ thị dao động điều hòa là gì? vật lý lớp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47" y="3994541"/>
            <a:ext cx="2007765" cy="17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6 0.0176 L -0.11058 0.01737 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43" grpId="0" animBg="1"/>
      <p:bldP spid="44" grpId="0" animBg="1"/>
      <p:bldP spid="45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455612" y="1146549"/>
            <a:ext cx="10972800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5 cm. </a:t>
            </a:r>
            <a:r>
              <a:rPr lang="en-US" kern="1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-5 cm. </a:t>
            </a:r>
            <a:r>
              <a:rPr lang="en-US" kern="1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 cm                        </a:t>
            </a:r>
            <a:r>
              <a:rPr 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-10 cm.</a:t>
            </a:r>
            <a:endParaRPr lang="en-US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577" y="2514600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449542" y="3461042"/>
                <a:ext cx="10190610" cy="1506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</m:t>
                    </m:r>
                    <m:func>
                      <m:func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C. 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l-GR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US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  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l-GR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endParaRPr kumimoji="0" lang="en-US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542" y="3461042"/>
                <a:ext cx="10190610" cy="1506182"/>
              </a:xfrm>
              <a:prstGeom prst="rect">
                <a:avLst/>
              </a:prstGeom>
              <a:blipFill>
                <a:blip r:embed="rId2"/>
                <a:stretch>
                  <a:fillRect l="-958" t="-2834" b="-32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3029236" y="4478356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4"/>
              <p:cNvSpPr>
                <a:spLocks noChangeArrowheads="1"/>
              </p:cNvSpPr>
              <p:nvPr/>
            </p:nvSpPr>
            <p:spPr bwMode="auto">
              <a:xfrm>
                <a:off x="297166" y="947413"/>
                <a:ext cx="10113666" cy="1872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 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=5√3</m:t>
                    </m:r>
                    <m:func>
                      <m:funcPr>
                        <m:ctrlPr>
                          <a:rPr kumimoji="0" lang="en-US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en-US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altLang="en-US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altLang="en-US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altLang="en-US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Li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 = 1s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2,5 cm		B.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√3</m:t>
                    </m:r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		C. 5 cm		D.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√3</m:t>
                    </m:r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</a:p>
            </p:txBody>
          </p:sp>
        </mc:Choice>
        <mc:Fallback>
          <p:sp>
            <p:nvSpPr>
              <p:cNvPr id="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166" y="947413"/>
                <a:ext cx="10113666" cy="1872244"/>
              </a:xfrm>
              <a:prstGeom prst="rect">
                <a:avLst/>
              </a:prstGeom>
              <a:blipFill>
                <a:blip r:embed="rId2"/>
                <a:stretch>
                  <a:fillRect l="-964" b="-71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Oval 8"/>
          <p:cNvSpPr/>
          <p:nvPr/>
        </p:nvSpPr>
        <p:spPr>
          <a:xfrm>
            <a:off x="8380412" y="2405334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1622" y="3078540"/>
            <a:ext cx="117001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2R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4R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D.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0,5R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800" y="4223735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4"/>
              <p:cNvSpPr>
                <a:spLocks noChangeArrowheads="1"/>
              </p:cNvSpPr>
              <p:nvPr/>
            </p:nvSpPr>
            <p:spPr bwMode="auto">
              <a:xfrm>
                <a:off x="150812" y="1143000"/>
                <a:ext cx="11700190" cy="1844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</m:t>
                    </m:r>
                    <m:func>
                      <m:func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en-US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 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4cm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8cm		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 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16cm</a:t>
                </a:r>
                <a:endParaRPr kumimoji="0" lang="en-US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812" y="1143000"/>
                <a:ext cx="11700190" cy="1844736"/>
              </a:xfrm>
              <a:prstGeom prst="rect">
                <a:avLst/>
              </a:prstGeom>
              <a:blipFill>
                <a:blip r:embed="rId2"/>
                <a:stretch>
                  <a:fillRect l="-834" r="-782" b="-72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Oval 7"/>
          <p:cNvSpPr/>
          <p:nvPr/>
        </p:nvSpPr>
        <p:spPr>
          <a:xfrm>
            <a:off x="8228012" y="2518462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4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4212" y="381000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àn Đánh đu cực cao của 2 cha con _ Thể thao truyền thống miền nú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2" y="1143000"/>
            <a:ext cx="10820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75012" y="1293435"/>
            <a:ext cx="8513358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sz="4400" b="1" dirty="0">
                <a:solidFill>
                  <a:srgbClr val="FFFF00"/>
                </a:solidFill>
              </a:rPr>
              <a:t>VẬT LÍ </a:t>
            </a:r>
            <a:r>
              <a:rPr lang="en-US" sz="4400" b="1" dirty="0" smtClean="0">
                <a:solidFill>
                  <a:srgbClr val="FFFF00"/>
                </a:solidFill>
              </a:rPr>
              <a:t>11</a:t>
            </a:r>
          </a:p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CHƯƠNG 1: DAO ĐỘNG</a:t>
            </a:r>
            <a:endParaRPr lang="en-US" sz="4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sz="3600" b="1" dirty="0">
                <a:solidFill>
                  <a:srgbClr val="FFFF00"/>
                </a:solidFill>
              </a:rPr>
              <a:t>BÀI 1:  DAO ĐỘNG ĐIỀU HÒA</a:t>
            </a:r>
          </a:p>
          <a:p>
            <a:pPr eaLnBrk="1" hangingPunct="1">
              <a:spcBef>
                <a:spcPct val="50000"/>
              </a:spcBef>
              <a:buFont typeface="Arial" charset="0"/>
              <a:buAutoNum type="romanUcPeriod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936603" cy="393660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altLang="en-US" sz="2800" b="1" dirty="0">
                <a:solidFill>
                  <a:srgbClr val="FFFF00"/>
                </a:solidFill>
              </a:rPr>
              <a:t>1</a:t>
            </a:r>
            <a:r>
              <a:rPr lang="en-GB" altLang="en-US" sz="2800" b="1" dirty="0" smtClean="0">
                <a:solidFill>
                  <a:srgbClr val="FFFF0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Thí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nghiệm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về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dao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động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0028" y="1672070"/>
            <a:ext cx="10937414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>
              <a:lnSpc>
                <a:spcPct val="150000"/>
              </a:lnSpc>
            </a:pPr>
            <a:r>
              <a:rPr lang="en-GB" b="1" dirty="0" err="1" smtClean="0">
                <a:solidFill>
                  <a:schemeClr val="bg2"/>
                </a:solidFill>
              </a:rPr>
              <a:t>Tiến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hành</a:t>
            </a:r>
            <a:r>
              <a:rPr lang="en-GB" b="1" dirty="0" smtClean="0">
                <a:solidFill>
                  <a:schemeClr val="bg2"/>
                </a:solidFill>
              </a:rPr>
              <a:t>: </a:t>
            </a:r>
            <a:r>
              <a:rPr lang="en-GB" dirty="0" smtClean="0">
                <a:solidFill>
                  <a:schemeClr val="bg2"/>
                </a:solidFill>
              </a:rPr>
              <a:t>Treo </a:t>
            </a:r>
            <a:r>
              <a:rPr lang="en-GB" dirty="0" err="1" smtClean="0">
                <a:solidFill>
                  <a:schemeClr val="bg2"/>
                </a:solidFill>
              </a:rPr>
              <a:t>một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nặng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nhỏ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vào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đầu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tự</a:t>
            </a:r>
            <a:r>
              <a:rPr lang="en-GB" dirty="0" smtClean="0">
                <a:solidFill>
                  <a:schemeClr val="bg2"/>
                </a:solidFill>
              </a:rPr>
              <a:t> do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một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lò</a:t>
            </a:r>
            <a:r>
              <a:rPr lang="en-GB" dirty="0" smtClean="0">
                <a:solidFill>
                  <a:schemeClr val="bg2"/>
                </a:solidFill>
              </a:rPr>
              <a:t> xo </a:t>
            </a:r>
            <a:r>
              <a:rPr lang="en-GB" dirty="0" err="1" smtClean="0">
                <a:solidFill>
                  <a:schemeClr val="bg2"/>
                </a:solidFill>
              </a:rPr>
              <a:t>nhẹ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hoặc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một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dây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nhẹ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không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dãn</a:t>
            </a:r>
            <a:r>
              <a:rPr lang="en-GB" dirty="0" smtClean="0">
                <a:solidFill>
                  <a:schemeClr val="bg2"/>
                </a:solidFill>
              </a:rPr>
              <a:t> ta </a:t>
            </a:r>
            <a:r>
              <a:rPr lang="en-GB" dirty="0" err="1" smtClean="0">
                <a:solidFill>
                  <a:schemeClr val="bg2"/>
                </a:solidFill>
              </a:rPr>
              <a:t>có</a:t>
            </a:r>
            <a:r>
              <a:rPr lang="en-GB" dirty="0" smtClean="0">
                <a:solidFill>
                  <a:schemeClr val="bg2"/>
                </a:solidFill>
              </a:rPr>
              <a:t> 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lò</a:t>
            </a:r>
            <a:r>
              <a:rPr lang="en-GB" dirty="0" smtClean="0">
                <a:solidFill>
                  <a:schemeClr val="bg2"/>
                </a:solidFill>
              </a:rPr>
              <a:t> xo </a:t>
            </a:r>
            <a:r>
              <a:rPr lang="en-GB" dirty="0" err="1" smtClean="0">
                <a:solidFill>
                  <a:schemeClr val="bg2"/>
                </a:solidFill>
              </a:rPr>
              <a:t>hoặc</a:t>
            </a:r>
            <a:r>
              <a:rPr lang="en-GB" dirty="0" smtClean="0">
                <a:solidFill>
                  <a:schemeClr val="bg2"/>
                </a:solidFill>
              </a:rPr>
              <a:t> 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đơn</a:t>
            </a:r>
            <a:r>
              <a:rPr lang="en-GB" dirty="0" smtClean="0">
                <a:solidFill>
                  <a:schemeClr val="bg2"/>
                </a:solidFill>
              </a:rPr>
              <a:t>.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40028" y="2895600"/>
            <a:ext cx="1093741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b="1" dirty="0" err="1" smtClean="0">
                <a:solidFill>
                  <a:schemeClr val="bg2"/>
                </a:solidFill>
              </a:rPr>
              <a:t>Kết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quả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thí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nghiệm</a:t>
            </a:r>
            <a:r>
              <a:rPr lang="en-GB" b="1" dirty="0" smtClean="0">
                <a:solidFill>
                  <a:schemeClr val="bg2"/>
                </a:solidFill>
              </a:rPr>
              <a:t>: </a:t>
            </a:r>
            <a:endParaRPr lang="en-GB" dirty="0" smtClean="0">
              <a:solidFill>
                <a:schemeClr val="bg2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GB" b="1" dirty="0" smtClean="0">
                <a:solidFill>
                  <a:schemeClr val="bg2"/>
                </a:solidFill>
              </a:rPr>
              <a:t>1. </a:t>
            </a:r>
            <a:r>
              <a:rPr lang="en-GB" b="1" dirty="0" err="1" smtClean="0">
                <a:solidFill>
                  <a:schemeClr val="bg2"/>
                </a:solidFill>
              </a:rPr>
              <a:t>Vị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trí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cân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bằng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dirty="0" smtClean="0">
                <a:solidFill>
                  <a:schemeClr val="bg2"/>
                </a:solidFill>
              </a:rPr>
              <a:t>(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vị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trí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đứng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yên</a:t>
            </a:r>
            <a:r>
              <a:rPr lang="en-GB" dirty="0" smtClean="0">
                <a:solidFill>
                  <a:schemeClr val="bg2"/>
                </a:solidFill>
              </a:rPr>
              <a:t>, </a:t>
            </a:r>
            <a:r>
              <a:rPr lang="en-GB" dirty="0" err="1" smtClean="0">
                <a:solidFill>
                  <a:schemeClr val="bg2"/>
                </a:solidFill>
              </a:rPr>
              <a:t>tổng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hợp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tác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dụng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lên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bằng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không</a:t>
            </a:r>
            <a:r>
              <a:rPr lang="en-GB" dirty="0" smtClean="0">
                <a:solidFill>
                  <a:schemeClr val="bg2"/>
                </a:solidFill>
              </a:rPr>
              <a:t>)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: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	</a:t>
            </a:r>
            <a:r>
              <a:rPr lang="en-GB" dirty="0" smtClean="0">
                <a:solidFill>
                  <a:schemeClr val="bg2"/>
                </a:solidFill>
              </a:rPr>
              <a:t>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lò</a:t>
            </a:r>
            <a:r>
              <a:rPr lang="en-GB" dirty="0" smtClean="0">
                <a:solidFill>
                  <a:schemeClr val="bg2"/>
                </a:solidFill>
              </a:rPr>
              <a:t> xo 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: ……………………………………………………………………………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	</a:t>
            </a:r>
            <a:r>
              <a:rPr lang="en-GB" dirty="0" smtClean="0">
                <a:solidFill>
                  <a:schemeClr val="bg2"/>
                </a:solidFill>
              </a:rPr>
              <a:t>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đơn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: …………………………………………………………………………….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40028" y="4724400"/>
            <a:ext cx="1093741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>
              <a:lnSpc>
                <a:spcPct val="150000"/>
              </a:lnSpc>
            </a:pPr>
            <a:r>
              <a:rPr lang="en-GB" b="1" dirty="0" smtClean="0">
                <a:solidFill>
                  <a:schemeClr val="bg2"/>
                </a:solidFill>
              </a:rPr>
              <a:t>2. </a:t>
            </a:r>
            <a:r>
              <a:rPr lang="en-GB" dirty="0" err="1" smtClean="0">
                <a:solidFill>
                  <a:schemeClr val="bg2"/>
                </a:solidFill>
              </a:rPr>
              <a:t>Kéo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lệch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khỏi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vị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trí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cân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bằng</a:t>
            </a:r>
            <a:r>
              <a:rPr lang="en-GB" dirty="0" smtClean="0">
                <a:solidFill>
                  <a:schemeClr val="bg2"/>
                </a:solidFill>
              </a:rPr>
              <a:t>  </a:t>
            </a:r>
            <a:r>
              <a:rPr lang="en-GB" dirty="0" err="1" smtClean="0">
                <a:solidFill>
                  <a:schemeClr val="bg2"/>
                </a:solidFill>
              </a:rPr>
              <a:t>rồi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thả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chuyển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động</a:t>
            </a:r>
            <a:r>
              <a:rPr lang="en-GB" dirty="0" smtClean="0">
                <a:solidFill>
                  <a:schemeClr val="bg2"/>
                </a:solidFill>
              </a:rPr>
              <a:t>. </a:t>
            </a:r>
            <a:r>
              <a:rPr lang="en-GB" dirty="0" err="1" smtClean="0">
                <a:solidFill>
                  <a:schemeClr val="bg2"/>
                </a:solidFill>
              </a:rPr>
              <a:t>Quan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sát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chuyển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động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mỗi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, ta </a:t>
            </a:r>
            <a:r>
              <a:rPr lang="en-GB" dirty="0" err="1" smtClean="0">
                <a:solidFill>
                  <a:schemeClr val="bg2"/>
                </a:solidFill>
              </a:rPr>
              <a:t>thấy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đặc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điểm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chung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chúng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: ………………………………………………………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dirty="0" smtClean="0">
                <a:solidFill>
                  <a:schemeClr val="bg2"/>
                </a:solidFill>
              </a:rPr>
              <a:t>............................................................................................................................................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9812" y="3505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trí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lò</a:t>
            </a:r>
            <a:r>
              <a:rPr lang="en-US" dirty="0" smtClean="0">
                <a:solidFill>
                  <a:srgbClr val="FFFF00"/>
                </a:solidFill>
              </a:rPr>
              <a:t> xo </a:t>
            </a:r>
            <a:r>
              <a:rPr lang="en-US" dirty="0" err="1" smtClean="0">
                <a:solidFill>
                  <a:srgbClr val="FFFF00"/>
                </a:solidFill>
              </a:rPr>
              <a:t>dãn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một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đoạn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sao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cho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F</a:t>
            </a:r>
            <a:r>
              <a:rPr lang="en-US" baseline="-25000" dirty="0" err="1">
                <a:solidFill>
                  <a:srgbClr val="FFFF00"/>
                </a:solidFill>
              </a:rPr>
              <a:t>đh</a:t>
            </a:r>
            <a:r>
              <a:rPr lang="en-US" dirty="0">
                <a:solidFill>
                  <a:srgbClr val="FFFF00"/>
                </a:solidFill>
              </a:rPr>
              <a:t> = 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7442" y="4045803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trí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dây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treo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vật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có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phương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thẳng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đứng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5162" y="5632424"/>
            <a:ext cx="674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ật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chuyển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động</a:t>
            </a:r>
            <a:r>
              <a:rPr lang="en-US" dirty="0" smtClean="0">
                <a:solidFill>
                  <a:srgbClr val="FFFF00"/>
                </a:solidFill>
              </a:rPr>
              <a:t> qua </a:t>
            </a:r>
            <a:r>
              <a:rPr lang="en-US" dirty="0" err="1" smtClean="0">
                <a:solidFill>
                  <a:srgbClr val="FFFF00"/>
                </a:solidFill>
              </a:rPr>
              <a:t>lại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quanh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trí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cân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bằng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3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altLang="en-US" sz="2800" b="1" dirty="0">
                <a:solidFill>
                  <a:srgbClr val="FFFF00"/>
                </a:solidFill>
              </a:rPr>
              <a:t>2</a:t>
            </a:r>
            <a:r>
              <a:rPr lang="en-GB" altLang="en-US" sz="2800" b="1" dirty="0" smtClean="0">
                <a:solidFill>
                  <a:srgbClr val="FFFF00"/>
                </a:solidFill>
              </a:rPr>
              <a:t>. 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Dao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động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cơ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6577" y="1487165"/>
            <a:ext cx="1082124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2"/>
                </a:solidFill>
              </a:rPr>
              <a:t>Dao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cơ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chuyển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qua </a:t>
            </a:r>
            <a:r>
              <a:rPr lang="en-US" altLang="en-US" dirty="0" err="1" smtClean="0">
                <a:solidFill>
                  <a:schemeClr val="bg2"/>
                </a:solidFill>
              </a:rPr>
              <a:t>lại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quanh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vị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cân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bằng</a:t>
            </a:r>
            <a:r>
              <a:rPr lang="en-US" altLang="en-US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6577" y="2277740"/>
            <a:ext cx="10821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/>
                </a:solidFill>
              </a:rPr>
              <a:t>Một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dao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động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hoàn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chỉnh</a:t>
            </a:r>
            <a:r>
              <a:rPr lang="en-US" dirty="0">
                <a:solidFill>
                  <a:schemeClr val="bg2"/>
                </a:solidFill>
              </a:rPr>
              <a:t> (</a:t>
            </a:r>
            <a:r>
              <a:rPr lang="en-US" dirty="0" err="1">
                <a:solidFill>
                  <a:schemeClr val="bg2"/>
                </a:solidFill>
              </a:rPr>
              <a:t>dao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động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toàn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phần</a:t>
            </a:r>
            <a:r>
              <a:rPr lang="en-US" dirty="0">
                <a:solidFill>
                  <a:schemeClr val="bg2"/>
                </a:solidFill>
              </a:rPr>
              <a:t>) </a:t>
            </a:r>
            <a:r>
              <a:rPr lang="en-US" dirty="0" err="1">
                <a:solidFill>
                  <a:schemeClr val="bg2"/>
                </a:solidFill>
              </a:rPr>
              <a:t>là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chuyển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động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giữa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hai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thời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điểm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liên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tiếp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mà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vị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trí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vận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tốc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của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vật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lặp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lại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như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cũ</a:t>
            </a:r>
            <a:r>
              <a:rPr lang="en-US" dirty="0" smtClean="0">
                <a:solidFill>
                  <a:schemeClr val="bg2"/>
                </a:solidFill>
              </a:rPr>
              <a:t>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96577" y="3587750"/>
            <a:ext cx="1082124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2"/>
                </a:solidFill>
              </a:rPr>
              <a:t>Dao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tuần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hoàn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dao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mà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cứ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sau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mỗi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khoảng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thời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gian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bằng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nhau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vật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trở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lại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vị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cũ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theo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hướng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cũ</a:t>
            </a:r>
            <a:r>
              <a:rPr lang="en-US" altLang="en-US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293812" y="4800600"/>
            <a:ext cx="9489614" cy="755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lIns="91422" tIns="45711" rIns="91422" bIns="45711" anchor="ctr"/>
          <a:lstStyle/>
          <a:p>
            <a:pPr algn="ctr" eaLnBrk="1" hangingPunct="1"/>
            <a:r>
              <a:rPr lang="en-US" altLang="en-US" dirty="0" smtClean="0">
                <a:solidFill>
                  <a:schemeClr val="bg1"/>
                </a:solidFill>
              </a:rPr>
              <a:t>Dao </a:t>
            </a:r>
            <a:r>
              <a:rPr lang="en-US" altLang="en-US" dirty="0" err="1" smtClean="0">
                <a:solidFill>
                  <a:schemeClr val="bg1"/>
                </a:solidFill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tuần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hoàn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đơn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giản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nhất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là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dao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điều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hòa</a:t>
            </a:r>
            <a:r>
              <a:rPr lang="en-US" alt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39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altLang="en-US" sz="2800" b="1" dirty="0">
                <a:solidFill>
                  <a:srgbClr val="FFFF00"/>
                </a:solidFill>
              </a:rPr>
              <a:t>1</a:t>
            </a:r>
            <a:r>
              <a:rPr lang="en-GB" altLang="en-US" sz="2800" b="1" dirty="0" smtClean="0">
                <a:solidFill>
                  <a:srgbClr val="FFFF0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Đồ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thị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của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dao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động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điều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6577" y="1487165"/>
            <a:ext cx="1082124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chemeClr val="bg2"/>
                </a:solidFill>
              </a:rPr>
              <a:t>Quan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sát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nghiệm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sau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rút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ra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kết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luận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về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hình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dạng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mô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tả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vị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của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vật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nặng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của</a:t>
            </a:r>
            <a:r>
              <a:rPr lang="en-US" altLang="en-US" dirty="0" smtClean="0">
                <a:solidFill>
                  <a:schemeClr val="bg2"/>
                </a:solidFill>
              </a:rPr>
              <a:t> con </a:t>
            </a:r>
            <a:r>
              <a:rPr lang="en-US" altLang="en-US" dirty="0" err="1" smtClean="0">
                <a:solidFill>
                  <a:schemeClr val="bg2"/>
                </a:solidFill>
              </a:rPr>
              <a:t>lắc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lò</a:t>
            </a:r>
            <a:r>
              <a:rPr lang="en-US" altLang="en-US" dirty="0" smtClean="0">
                <a:solidFill>
                  <a:schemeClr val="bg2"/>
                </a:solidFill>
              </a:rPr>
              <a:t> xo ở </a:t>
            </a:r>
            <a:r>
              <a:rPr lang="en-US" altLang="en-US" dirty="0" err="1" smtClean="0">
                <a:solidFill>
                  <a:schemeClr val="bg2"/>
                </a:solidFill>
              </a:rPr>
              <a:t>các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thời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điểm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khác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nhau</a:t>
            </a:r>
            <a:r>
              <a:rPr lang="en-US" altLang="en-US" dirty="0" smtClean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9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1" y="2438400"/>
            <a:ext cx="4883727" cy="358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318" y="2452255"/>
            <a:ext cx="5981222" cy="3567545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70012" y="6178550"/>
            <a:ext cx="9489614" cy="603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lIns="91422" tIns="45711" rIns="91422" bIns="45711" anchor="ctr"/>
          <a:lstStyle/>
          <a:p>
            <a:pPr algn="ctr" eaLnBrk="1" hangingPunct="1"/>
            <a:r>
              <a:rPr lang="en-US" altLang="en-US" dirty="0" err="1" smtClean="0"/>
              <a:t>Đồ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thị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động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của</a:t>
            </a:r>
            <a:r>
              <a:rPr lang="en-US" altLang="en-US" dirty="0" smtClean="0"/>
              <a:t> con </a:t>
            </a:r>
            <a:r>
              <a:rPr lang="en-US" altLang="en-US" dirty="0" err="1" smtClean="0"/>
              <a:t>lắc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lò</a:t>
            </a:r>
            <a:r>
              <a:rPr lang="en-US" altLang="en-US" dirty="0" smtClean="0"/>
              <a:t> xo </a:t>
            </a:r>
            <a:r>
              <a:rPr lang="en-US" altLang="en-US" dirty="0" err="1" smtClean="0"/>
              <a:t>có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dạng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một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đường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hình</a:t>
            </a:r>
            <a:r>
              <a:rPr lang="en-US" altLang="en-US" dirty="0" smtClean="0"/>
              <a:t> sin</a:t>
            </a:r>
          </a:p>
        </p:txBody>
      </p:sp>
    </p:spTree>
    <p:extLst>
      <p:ext uri="{BB962C8B-B14F-4D97-AF65-F5344CB8AC3E}">
        <p14:creationId xmlns:p14="http://schemas.microsoft.com/office/powerpoint/2010/main" val="10146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/>
              <p:cNvSpPr>
                <a:spLocks noChangeArrowheads="1"/>
              </p:cNvSpPr>
              <p:nvPr/>
            </p:nvSpPr>
            <p:spPr bwMode="auto">
              <a:xfrm>
                <a:off x="296577" y="1487165"/>
                <a:ext cx="6940835" cy="316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2" tIns="45711" rIns="91422" bIns="45711" anchor="ctr"/>
              <a:lstStyle/>
              <a:p>
                <a:pPr algn="just"/>
                <a:r>
                  <a:rPr lang="en-US" altLang="en-US" dirty="0" err="1" smtClean="0">
                    <a:solidFill>
                      <a:schemeClr val="bg2"/>
                    </a:solidFill>
                  </a:rPr>
                  <a:t>Phương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trình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dao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động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điều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hòa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rgbClr val="FFFF00"/>
                  </a:solidFill>
                </a:endParaRPr>
              </a:p>
              <a:p>
                <a:pPr indent="271463"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x :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Li 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ộ (m)</a:t>
                </a:r>
              </a:p>
              <a:p>
                <a:pPr indent="271463"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: 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Biên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ộ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dao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(m)</a:t>
                </a:r>
                <a:endParaRPr lang="en-US" altLang="en-US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indent="271463"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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: 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Tần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(rad/s)</a:t>
                </a:r>
              </a:p>
              <a:p>
                <a:pPr indent="271463" algn="just">
                  <a:defRPr/>
                </a:pPr>
                <a:r>
                  <a:rPr lang="en-US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</a:t>
                </a: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t + 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 : 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Pha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dao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(rad)</a:t>
                </a:r>
              </a:p>
              <a:p>
                <a:pPr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    :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Pha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ầu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(rad</a:t>
                </a:r>
                <a:r>
                  <a:rPr lang="en-US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vi-VN" dirty="0" smtClean="0">
                    <a:solidFill>
                      <a:srgbClr val="FFFF00"/>
                    </a:solidFill>
                  </a:rPr>
                  <a:t> </a:t>
                </a:r>
                <a:endParaRPr lang="en-US" b="1" i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 algn="just" eaLnBrk="1" hangingPunct="1">
                  <a:buFont typeface="Arial" panose="020B0604020202020204" pitchFamily="34" charset="0"/>
                  <a:buChar char="•"/>
                </a:pPr>
                <a:endParaRPr lang="en-US" altLang="en-US" dirty="0" smtClean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77" y="1487165"/>
                <a:ext cx="6940835" cy="3161036"/>
              </a:xfrm>
              <a:prstGeom prst="rect">
                <a:avLst/>
              </a:prstGeom>
              <a:blipFill>
                <a:blip r:embed="rId4"/>
                <a:stretch>
                  <a:fillRect l="-14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7389812" y="2516316"/>
            <a:ext cx="4676148" cy="2256560"/>
            <a:chOff x="7404364" y="3306040"/>
            <a:chExt cx="4676148" cy="2256560"/>
          </a:xfrm>
        </p:grpSpPr>
        <p:grpSp>
          <p:nvGrpSpPr>
            <p:cNvPr id="40" name="Group 39"/>
            <p:cNvGrpSpPr/>
            <p:nvPr/>
          </p:nvGrpSpPr>
          <p:grpSpPr>
            <a:xfrm>
              <a:off x="7404364" y="3306040"/>
              <a:ext cx="4676148" cy="2256560"/>
              <a:chOff x="7404364" y="3306040"/>
              <a:chExt cx="4676148" cy="225656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770812" y="3771900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7770812" y="4789209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770812" y="4903509"/>
                <a:ext cx="4265613" cy="762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9675812" y="4076700"/>
                <a:ext cx="1219200" cy="381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404364" y="3414644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051046" y="3348335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725013" y="3306040"/>
                <a:ext cx="19694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Vị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trí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cân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bằng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752012" y="4034135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Li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độ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404364" y="4370109"/>
                <a:ext cx="457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218212" y="4360949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488054" y="4370109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0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V="1">
                <a:off x="9649608" y="5055909"/>
                <a:ext cx="1245404" cy="4502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9418312" y="5100935"/>
                <a:ext cx="627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=0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051046" y="5060604"/>
                <a:ext cx="64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53427" y="5060604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0895012" y="4114800"/>
                <a:ext cx="0" cy="963622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0200697" y="4973011"/>
                <a:ext cx="317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741958" y="449302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10722466" y="3745676"/>
              <a:ext cx="261265" cy="2612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/>
          <p:nvPr/>
        </p:nvSpPr>
        <p:spPr>
          <a:xfrm>
            <a:off x="10619195" y="1962619"/>
            <a:ext cx="261265" cy="2612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"/>
              <p:cNvSpPr>
                <a:spLocks noChangeArrowheads="1"/>
              </p:cNvSpPr>
              <p:nvPr/>
            </p:nvSpPr>
            <p:spPr bwMode="auto">
              <a:xfrm>
                <a:off x="1276042" y="5268254"/>
                <a:ext cx="9489614" cy="7556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/>
            </p:spPr>
            <p:txBody>
              <a:bodyPr lIns="91422" tIns="45711" rIns="91422" bIns="45711" anchor="ctr"/>
              <a:lstStyle/>
              <a:p>
                <a:pPr algn="ctr"/>
                <a:r>
                  <a:rPr lang="en-US" altLang="en-US" dirty="0" smtClean="0">
                    <a:solidFill>
                      <a:schemeClr val="bg1"/>
                    </a:solidFill>
                  </a:rPr>
                  <a:t>Dao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được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mô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tả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bằng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pPr algn="ctr" eaLnBrk="1" hangingPunct="1"/>
                <a:r>
                  <a:rPr lang="en-US" altLang="en-US" dirty="0" err="1">
                    <a:solidFill>
                      <a:schemeClr val="bg1"/>
                    </a:solidFill>
                  </a:rPr>
                  <a:t>g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ọi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là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dao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điều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hòa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042" y="5268254"/>
                <a:ext cx="9489614" cy="755650"/>
              </a:xfrm>
              <a:prstGeom prst="rect">
                <a:avLst/>
              </a:prstGeom>
              <a:blipFill>
                <a:blip r:embed="rId5"/>
                <a:stretch>
                  <a:fillRect t="-10484" b="-2338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2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7 -0.00185 L -0.24993 -2.59259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1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/>
              <p:cNvSpPr>
                <a:spLocks noChangeArrowheads="1"/>
              </p:cNvSpPr>
              <p:nvPr/>
            </p:nvSpPr>
            <p:spPr bwMode="auto">
              <a:xfrm>
                <a:off x="240027" y="1479550"/>
                <a:ext cx="7264625" cy="1263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2" tIns="45711" rIns="91422" bIns="45711" anchor="ctr"/>
              <a:lstStyle/>
              <a:p>
                <a:pPr algn="ctr"/>
                <a:r>
                  <a:rPr lang="en-GB" sz="2800" b="1" dirty="0" smtClean="0">
                    <a:solidFill>
                      <a:schemeClr val="bg1"/>
                    </a:solidFill>
                  </a:rPr>
                  <a:t>?1.</a:t>
                </a:r>
                <a:r>
                  <a:rPr lang="en-GB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Một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vật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dao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điều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hòa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có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2800" b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     cm</a:t>
                </a:r>
                <a:endParaRPr lang="en-US" sz="2800" dirty="0">
                  <a:solidFill>
                    <a:schemeClr val="bg1"/>
                  </a:solidFill>
                </a:endParaRPr>
              </a:p>
              <a:p>
                <a:pPr algn="just" eaLnBrk="1" hangingPunct="1"/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27" y="1479550"/>
                <a:ext cx="7264625" cy="1263650"/>
              </a:xfrm>
              <a:prstGeom prst="rect">
                <a:avLst/>
              </a:prstGeom>
              <a:blipFill>
                <a:blip r:embed="rId2"/>
                <a:stretch>
                  <a:fillRect l="-839" t="-14493" r="-209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0026" y="2559050"/>
            <a:ext cx="11264586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Biên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: ………………………………..............................................</a:t>
            </a:r>
            <a:endParaRPr lang="en-US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40025" y="3244850"/>
            <a:ext cx="112645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Pha</a:t>
            </a:r>
            <a:r>
              <a:rPr lang="en-US" sz="2800" dirty="0" smtClean="0">
                <a:solidFill>
                  <a:schemeClr val="bg1"/>
                </a:solidFill>
              </a:rPr>
              <a:t> ban </a:t>
            </a:r>
            <a:r>
              <a:rPr lang="en-US" sz="2800" dirty="0" err="1" smtClean="0">
                <a:solidFill>
                  <a:schemeClr val="bg1"/>
                </a:solidFill>
              </a:rPr>
              <a:t>đầu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: …………………………………………………………………….</a:t>
            </a:r>
            <a:endParaRPr lang="en-US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943881" y="4036332"/>
            <a:ext cx="8560731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Pha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……………………………………………………………..</a:t>
            </a:r>
            <a:endParaRPr lang="en-US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3881" y="4690654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……………………………………………………..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296577" y="4277380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Khi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t = 2s 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081040" y="4125716"/>
            <a:ext cx="862841" cy="413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2081040" y="4538990"/>
            <a:ext cx="862841" cy="413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75212" y="2819400"/>
                <a:ext cx="2030108" cy="663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212" y="2819400"/>
                <a:ext cx="2030108" cy="663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69633" y="3599004"/>
                <a:ext cx="3125343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l-GR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33" y="3599004"/>
                <a:ext cx="3125343" cy="7007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78132" y="4386379"/>
                <a:ext cx="3854838" cy="737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132" y="4386379"/>
                <a:ext cx="3854838" cy="7371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987743" y="2137248"/>
                <a:ext cx="17965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743" y="2137248"/>
                <a:ext cx="179651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6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7" y="172075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33950" y="770870"/>
            <a:ext cx="72646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?2. </a:t>
            </a:r>
            <a:r>
              <a:rPr lang="en-GB" sz="2800" dirty="0" err="1" smtClean="0">
                <a:solidFill>
                  <a:schemeClr val="bg1"/>
                </a:solidFill>
              </a:rPr>
              <a:t>Đồ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thị</a:t>
            </a:r>
            <a:r>
              <a:rPr lang="en-GB" sz="2800" dirty="0" smtClean="0">
                <a:solidFill>
                  <a:schemeClr val="bg1"/>
                </a:solidFill>
              </a:rPr>
              <a:t> li </a:t>
            </a:r>
            <a:r>
              <a:rPr lang="en-GB" sz="2800" dirty="0" err="1" smtClean="0">
                <a:solidFill>
                  <a:schemeClr val="bg1"/>
                </a:solidFill>
              </a:rPr>
              <a:t>độ</a:t>
            </a:r>
            <a:r>
              <a:rPr lang="en-GB" sz="2800" dirty="0" smtClean="0">
                <a:solidFill>
                  <a:schemeClr val="bg1"/>
                </a:solidFill>
              </a:rPr>
              <a:t> - </a:t>
            </a:r>
            <a:r>
              <a:rPr lang="en-GB" sz="2800" dirty="0" err="1" smtClean="0">
                <a:solidFill>
                  <a:schemeClr val="bg1"/>
                </a:solidFill>
              </a:rPr>
              <a:t>thời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gian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của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một</a:t>
            </a:r>
            <a:r>
              <a:rPr lang="en-GB" sz="2800" dirty="0" smtClean="0">
                <a:solidFill>
                  <a:schemeClr val="bg1"/>
                </a:solidFill>
              </a:rPr>
              <a:t> con </a:t>
            </a:r>
            <a:r>
              <a:rPr lang="en-GB" sz="2800" dirty="0" err="1" smtClean="0">
                <a:solidFill>
                  <a:schemeClr val="bg1"/>
                </a:solidFill>
              </a:rPr>
              <a:t>lắc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đơn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dao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động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điều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hòa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được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mô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tả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như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hình</a:t>
            </a:r>
            <a:r>
              <a:rPr lang="en-GB" sz="2800" dirty="0" smtClean="0">
                <a:solidFill>
                  <a:schemeClr val="bg1"/>
                </a:solidFill>
              </a:rPr>
              <a:t> H1.3</a:t>
            </a:r>
            <a:endParaRPr lang="en-US" sz="2800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319" y="1734175"/>
            <a:ext cx="563229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</a:rPr>
              <a:t>Mô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lắc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đơn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577" y="4277380"/>
            <a:ext cx="7164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Giá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trị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lắc</a:t>
            </a:r>
            <a:r>
              <a:rPr lang="en-US" sz="2800" dirty="0" smtClean="0">
                <a:solidFill>
                  <a:schemeClr val="bg1"/>
                </a:solidFill>
              </a:rPr>
              <a:t>: ……………………………. </a:t>
            </a:r>
            <a:endParaRPr lang="en-US" sz="2800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32557" y="2926080"/>
            <a:ext cx="586575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Đồ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thị</a:t>
            </a:r>
            <a:r>
              <a:rPr lang="en-US" sz="2800" dirty="0" smtClean="0">
                <a:solidFill>
                  <a:srgbClr val="FFFF00"/>
                </a:solidFill>
              </a:rPr>
              <a:t> li </a:t>
            </a:r>
            <a:r>
              <a:rPr lang="en-US" sz="2800" dirty="0" err="1" smtClean="0">
                <a:solidFill>
                  <a:srgbClr val="FFFF00"/>
                </a:solidFill>
              </a:rPr>
              <a:t>độ</a:t>
            </a:r>
            <a:r>
              <a:rPr lang="en-US" sz="2800" dirty="0" smtClean="0">
                <a:solidFill>
                  <a:srgbClr val="FFFF00"/>
                </a:solidFill>
              </a:rPr>
              <a:t> - </a:t>
            </a:r>
            <a:r>
              <a:rPr lang="en-US" sz="2800" dirty="0" err="1" smtClean="0">
                <a:solidFill>
                  <a:srgbClr val="FFFF00"/>
                </a:solidFill>
              </a:rPr>
              <a:t>thời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gian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</a:rPr>
              <a:t> con </a:t>
            </a:r>
            <a:r>
              <a:rPr lang="en-US" sz="2800" dirty="0" err="1" smtClean="0">
                <a:solidFill>
                  <a:srgbClr val="FFFF00"/>
                </a:solidFill>
              </a:rPr>
              <a:t>lắc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đơn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dao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động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hòa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có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hình</a:t>
            </a:r>
            <a:r>
              <a:rPr lang="en-US" sz="2800" dirty="0" smtClean="0">
                <a:solidFill>
                  <a:srgbClr val="FFFF00"/>
                </a:solidFill>
              </a:rPr>
              <a:t> sin, </a:t>
            </a:r>
            <a:r>
              <a:rPr lang="en-US" sz="2800" dirty="0" err="1" smtClean="0">
                <a:solidFill>
                  <a:srgbClr val="FFFF00"/>
                </a:solidFill>
              </a:rPr>
              <a:t>tại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thời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điểm</a:t>
            </a:r>
            <a:r>
              <a:rPr lang="en-US" sz="2800" dirty="0" smtClean="0">
                <a:solidFill>
                  <a:srgbClr val="FFFF00"/>
                </a:solidFill>
              </a:rPr>
              <a:t> t = 0s </a:t>
            </a:r>
            <a:r>
              <a:rPr lang="en-US" sz="2800" dirty="0" err="1" smtClean="0">
                <a:solidFill>
                  <a:srgbClr val="FFFF00"/>
                </a:solidFill>
              </a:rPr>
              <a:t>vật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nặng</a:t>
            </a:r>
            <a:r>
              <a:rPr lang="en-US" sz="2800" dirty="0" smtClean="0">
                <a:solidFill>
                  <a:srgbClr val="FFFF00"/>
                </a:solidFill>
              </a:rPr>
              <a:t> ở </a:t>
            </a:r>
            <a:r>
              <a:rPr lang="en-US" sz="2800" dirty="0" err="1" smtClean="0">
                <a:solidFill>
                  <a:srgbClr val="FFFF00"/>
                </a:solidFill>
              </a:rPr>
              <a:t>vị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biên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dương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0027" y="5344180"/>
            <a:ext cx="6445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Giá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trị</a:t>
            </a:r>
            <a:r>
              <a:rPr lang="en-US" sz="2800" dirty="0" smtClean="0">
                <a:solidFill>
                  <a:schemeClr val="bg1"/>
                </a:solidFill>
              </a:rPr>
              <a:t> li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lắc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tại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các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endParaRPr lang="en-US" sz="28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51390"/>
              </p:ext>
            </p:extLst>
          </p:nvPr>
        </p:nvGraphicFramePr>
        <p:xfrm>
          <a:off x="6627811" y="5037475"/>
          <a:ext cx="5277240" cy="1645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6401">
                  <a:extLst>
                    <a:ext uri="{9D8B030D-6E8A-4147-A177-3AD203B41FA5}">
                      <a16:colId xmlns:a16="http://schemas.microsoft.com/office/drawing/2014/main" val="1961142423"/>
                    </a:ext>
                  </a:extLst>
                </a:gridCol>
                <a:gridCol w="962219">
                  <a:extLst>
                    <a:ext uri="{9D8B030D-6E8A-4147-A177-3AD203B41FA5}">
                      <a16:colId xmlns:a16="http://schemas.microsoft.com/office/drawing/2014/main" val="311806498"/>
                    </a:ext>
                  </a:extLst>
                </a:gridCol>
                <a:gridCol w="1319310">
                  <a:extLst>
                    <a:ext uri="{9D8B030D-6E8A-4147-A177-3AD203B41FA5}">
                      <a16:colId xmlns:a16="http://schemas.microsoft.com/office/drawing/2014/main" val="474231262"/>
                    </a:ext>
                  </a:extLst>
                </a:gridCol>
                <a:gridCol w="1319310">
                  <a:extLst>
                    <a:ext uri="{9D8B030D-6E8A-4147-A177-3AD203B41FA5}">
                      <a16:colId xmlns:a16="http://schemas.microsoft.com/office/drawing/2014/main" val="4259521375"/>
                    </a:ext>
                  </a:extLst>
                </a:gridCol>
              </a:tblGrid>
              <a:tr h="397228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Thời</a:t>
                      </a:r>
                      <a:r>
                        <a:rPr lang="en-US" b="0" dirty="0" smtClean="0"/>
                        <a:t> </a:t>
                      </a:r>
                      <a:r>
                        <a:rPr lang="en-US" b="0" dirty="0" err="1" smtClean="0"/>
                        <a:t>điểm</a:t>
                      </a:r>
                      <a:r>
                        <a:rPr lang="en-US" b="0" dirty="0" smtClean="0"/>
                        <a:t> t</a:t>
                      </a:r>
                    </a:p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        (s)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2,0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695630"/>
                  </a:ext>
                </a:extLst>
              </a:tr>
              <a:tr h="397228">
                <a:tc>
                  <a:txBody>
                    <a:bodyPr/>
                    <a:lstStyle/>
                    <a:p>
                      <a:r>
                        <a:rPr lang="en-US" dirty="0" smtClean="0"/>
                        <a:t>Li </a:t>
                      </a:r>
                      <a:r>
                        <a:rPr lang="en-US" dirty="0" err="1" smtClean="0"/>
                        <a:t>độ</a:t>
                      </a:r>
                      <a:r>
                        <a:rPr lang="en-US" dirty="0" smtClean="0"/>
                        <a:t> x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(cm)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6312173"/>
                  </a:ext>
                </a:extLst>
              </a:tr>
            </a:tbl>
          </a:graphicData>
        </a:graphic>
      </p:graphicFrame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4528095" y="4156524"/>
            <a:ext cx="1850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>
                <a:solidFill>
                  <a:srgbClr val="FFFF00"/>
                </a:solidFill>
              </a:rPr>
              <a:t>A = 40cm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8428231" y="5908766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/>
              <a:t>10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701452" y="5908766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/>
              <a:t>0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805134" y="5908766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/>
              <a:t>-40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789" y="1101146"/>
            <a:ext cx="37814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1.7|36|128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980</Words>
  <PresentationFormat>Custom</PresentationFormat>
  <Paragraphs>131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2021-02-17T02:18:53Z</dcterms:created>
  <dcterms:modified xsi:type="dcterms:W3CDTF">2023-07-05T09:11:11Z</dcterms:modified>
</cp:coreProperties>
</file>