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952" r:id="rId2"/>
    <p:sldId id="808" r:id="rId3"/>
    <p:sldId id="809" r:id="rId4"/>
    <p:sldId id="937" r:id="rId5"/>
    <p:sldId id="852" r:id="rId6"/>
    <p:sldId id="910" r:id="rId7"/>
    <p:sldId id="957" r:id="rId8"/>
    <p:sldId id="953" r:id="rId9"/>
    <p:sldId id="897" r:id="rId10"/>
    <p:sldId id="955" r:id="rId11"/>
    <p:sldId id="939" r:id="rId12"/>
    <p:sldId id="961" r:id="rId13"/>
    <p:sldId id="959" r:id="rId14"/>
    <p:sldId id="960" r:id="rId15"/>
    <p:sldId id="956" r:id="rId16"/>
    <p:sldId id="962"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10"/>
            <p14:sldId id="957"/>
            <p14:sldId id="953"/>
            <p14:sldId id="897"/>
            <p14:sldId id="955"/>
            <p14:sldId id="939"/>
            <p14:sldId id="961"/>
            <p14:sldId id="959"/>
            <p14:sldId id="960"/>
            <p14:sldId id="956"/>
            <p14:sldId id="9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100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03/09/2023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03/09/2023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03/09/2023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03/09/2023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03/09/2023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03/09/2023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03/09/2023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7.bin"/><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1.emf"/><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oleObject" Target="../embeddings/oleObject2.bin"/><Relationship Id="rId5" Type="http://schemas.openxmlformats.org/officeDocument/2006/relationships/image" Target="../media/image24.png"/><Relationship Id="rId10" Type="http://schemas.openxmlformats.org/officeDocument/2006/relationships/image" Target="../media/image22.wmf"/><Relationship Id="rId4" Type="http://schemas.openxmlformats.org/officeDocument/2006/relationships/image" Target="../media/image19.png"/><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5.wmf"/><Relationship Id="rId18" Type="http://schemas.openxmlformats.org/officeDocument/2006/relationships/image" Target="../media/image320.png"/><Relationship Id="rId3" Type="http://schemas.openxmlformats.org/officeDocument/2006/relationships/notesSlide" Target="../notesSlides/notesSlide9.xml"/><Relationship Id="rId7" Type="http://schemas.openxmlformats.org/officeDocument/2006/relationships/image" Target="../media/image29.png"/><Relationship Id="rId12" Type="http://schemas.openxmlformats.org/officeDocument/2006/relationships/oleObject" Target="../embeddings/oleObject4.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image" Target="../media/image24.wmf"/><Relationship Id="rId5" Type="http://schemas.openxmlformats.org/officeDocument/2006/relationships/image" Target="../media/image27.png"/><Relationship Id="rId15" Type="http://schemas.openxmlformats.org/officeDocument/2006/relationships/image" Target="../media/image26.wmf"/><Relationship Id="rId10" Type="http://schemas.openxmlformats.org/officeDocument/2006/relationships/oleObject" Target="../embeddings/oleObject3.bin"/><Relationship Id="rId19"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310.png"/><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14600"/>
            <a:ext cx="62484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015"/>
          <a:stretch/>
        </p:blipFill>
        <p:spPr bwMode="auto">
          <a:xfrm>
            <a:off x="4166610" y="2586950"/>
            <a:ext cx="1067955" cy="11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734" b="25693"/>
          <a:stretch/>
        </p:blipFill>
        <p:spPr bwMode="auto">
          <a:xfrm>
            <a:off x="5387975" y="2586950"/>
            <a:ext cx="59245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7" name="Group 6"/>
          <p:cNvGrpSpPr/>
          <p:nvPr/>
        </p:nvGrpSpPr>
        <p:grpSpPr>
          <a:xfrm>
            <a:off x="1864087" y="885825"/>
            <a:ext cx="9721925" cy="2362200"/>
            <a:chOff x="1942512" y="3276600"/>
            <a:chExt cx="9721925" cy="2362200"/>
          </a:xfrm>
        </p:grpSpPr>
        <p:sp>
          <p:nvSpPr>
            <p:cNvPr id="8" name="Rounded Rectangle 7"/>
            <p:cNvSpPr/>
            <p:nvPr/>
          </p:nvSpPr>
          <p:spPr>
            <a:xfrm>
              <a:off x="1942512" y="3276600"/>
              <a:ext cx="9525000" cy="2353745"/>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2" y="446273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1940287" y="953570"/>
            <a:ext cx="9085936"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Phép f trong ví dụ 2 được gọi là phép co về trục hay dãn xa trục Ox nếu k tương ứng là nhỏ hơn hay lớn hơn 1</a:t>
            </a:r>
            <a:endParaRPr lang="vi-VN" sz="2600" b="1" i="1">
              <a:solidFill>
                <a:schemeClr val="accent2">
                  <a:lumMod val="75000"/>
                </a:schemeClr>
              </a:solidFill>
              <a:latin typeface="Arial" pitchFamily="34" charset="0"/>
              <a:cs typeface="Arial" pitchFamily="34" charset="0"/>
            </a:endParaRPr>
          </a:p>
        </p:txBody>
      </p:sp>
      <p:grpSp>
        <p:nvGrpSpPr>
          <p:cNvPr id="11" name="Group 10"/>
          <p:cNvGrpSpPr/>
          <p:nvPr/>
        </p:nvGrpSpPr>
        <p:grpSpPr>
          <a:xfrm>
            <a:off x="-60918" y="975857"/>
            <a:ext cx="1905908" cy="937972"/>
            <a:chOff x="54608" y="3527487"/>
            <a:chExt cx="1905908" cy="937972"/>
          </a:xfrm>
        </p:grpSpPr>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8"/>
            <p:cNvPicPr>
              <a:picLocks noChangeAspect="1" noChangeArrowheads="1"/>
            </p:cNvPicPr>
            <p:nvPr/>
          </p:nvPicPr>
          <p:blipFill rotWithShape="1">
            <a:blip r:embed="rId6">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940286" y="2262544"/>
            <a:ext cx="8229600"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Các phép co, dãn biến </a:t>
            </a:r>
            <a:r>
              <a:rPr lang="vi-VN" sz="2600" b="1" smtClean="0">
                <a:latin typeface="Arial" pitchFamily="34" charset="0"/>
                <a:cs typeface="Arial" pitchFamily="34" charset="0"/>
              </a:rPr>
              <a:t>đường tròn</a:t>
            </a:r>
            <a:r>
              <a:rPr lang="en-US" sz="2600" b="1" smtClean="0">
                <a:latin typeface="Arial" pitchFamily="34" charset="0"/>
                <a:cs typeface="Arial" pitchFamily="34" charset="0"/>
              </a:rPr>
              <a:t> thành elip và biến elip thành elip hoặc </a:t>
            </a:r>
            <a:r>
              <a:rPr lang="vi-VN" sz="2600" b="1" smtClean="0">
                <a:latin typeface="Arial" pitchFamily="34" charset="0"/>
                <a:cs typeface="Arial" pitchFamily="34" charset="0"/>
              </a:rPr>
              <a:t>đường tròn</a:t>
            </a:r>
            <a:r>
              <a:rPr lang="en-US" sz="2600" b="1">
                <a:latin typeface="Arial" pitchFamily="34" charset="0"/>
                <a:cs typeface="Arial" pitchFamily="34" charset="0"/>
              </a:rPr>
              <a:t>.</a:t>
            </a:r>
            <a:endParaRPr lang="vi-VN" sz="2600" b="1" i="1">
              <a:latin typeface="Arial" pitchFamily="34" charset="0"/>
              <a:cs typeface="Arial" pitchFamily="34" charset="0"/>
            </a:endParaRPr>
          </a:p>
        </p:txBody>
      </p:sp>
    </p:spTree>
    <p:extLst>
      <p:ext uri="{BB962C8B-B14F-4D97-AF65-F5344CB8AC3E}">
        <p14:creationId xmlns:p14="http://schemas.microsoft.com/office/powerpoint/2010/main" val="20292232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366" y="4495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9"/>
              <a:ext cx="9801331" cy="143476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Quan sát ba tấm ảnh hoa hồng ở Hình 1.4 </a:t>
              </a:r>
              <a:br>
                <a:rPr lang="en-US" sz="2600" b="1" smtClean="0">
                  <a:latin typeface="Arial" pitchFamily="34" charset="0"/>
                  <a:cs typeface="Arial" pitchFamily="34" charset="0"/>
                </a:rPr>
              </a:br>
              <a:r>
                <a:rPr lang="en-US" sz="2600" b="1" smtClean="0">
                  <a:latin typeface="Arial" pitchFamily="34" charset="0"/>
                  <a:cs typeface="Arial" pitchFamily="34" charset="0"/>
                </a:rPr>
                <a:t>Hãy cho biết hình nào giống ảnh của hình ở giữa qua một phép co về trục ?</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2"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3656012" y="2438400"/>
            <a:ext cx="6838950" cy="1938754"/>
            <a:chOff x="3656012" y="2438400"/>
            <a:chExt cx="6838950" cy="1938754"/>
          </a:xfrm>
        </p:grpSpPr>
        <p:pic>
          <p:nvPicPr>
            <p:cNvPr id="307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898" t="38689" r="78204" b="14841"/>
            <a:stretch/>
          </p:blipFill>
          <p:spPr bwMode="auto">
            <a:xfrm>
              <a:off x="3656012" y="2438400"/>
              <a:ext cx="1073151"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1722" t="39119" r="39320" b="14705"/>
            <a:stretch/>
          </p:blipFill>
          <p:spPr bwMode="auto">
            <a:xfrm>
              <a:off x="5773738" y="2438400"/>
              <a:ext cx="1866900"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2748" t="61177" r="8874" b="15882"/>
            <a:stretch/>
          </p:blipFill>
          <p:spPr bwMode="auto">
            <a:xfrm>
              <a:off x="8685212" y="3190876"/>
              <a:ext cx="18097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427315" y="40386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1.4</a:t>
              </a:r>
              <a:endParaRPr lang="en-US" sz="1600" b="1">
                <a:solidFill>
                  <a:srgbClr val="C00000"/>
                </a:solidFill>
                <a:latin typeface="Arial" pitchFamily="34" charset="0"/>
                <a:cs typeface="Arial" pitchFamily="34" charset="0"/>
              </a:endParaRPr>
            </a:p>
          </p:txBody>
        </p:sp>
      </p:grpSp>
      <p:sp>
        <p:nvSpPr>
          <p:cNvPr id="17" name="TextBox 16"/>
          <p:cNvSpPr txBox="1"/>
          <p:nvPr/>
        </p:nvSpPr>
        <p:spPr>
          <a:xfrm>
            <a:off x="658203" y="5105400"/>
            <a:ext cx="10231069" cy="830997"/>
          </a:xfrm>
          <a:prstGeom prst="rect">
            <a:avLst/>
          </a:prstGeom>
          <a:noFill/>
        </p:spPr>
        <p:txBody>
          <a:bodyPr wrap="square" rtlCol="0">
            <a:spAutoFit/>
          </a:bodyPr>
          <a:lstStyle/>
          <a:p>
            <a:pPr marL="342900" indent="-342900" algn="just">
              <a:buFont typeface="Wingdings" pitchFamily="2" charset="2"/>
              <a:buChar char="v"/>
            </a:pPr>
            <a:r>
              <a:rPr lang="en-US" b="1">
                <a:latin typeface="Arial" pitchFamily="34" charset="0"/>
                <a:cs typeface="Arial" pitchFamily="34" charset="0"/>
              </a:rPr>
              <a:t>Quan sát Hình 1.4, ta thấy hình phía bên phải </a:t>
            </a:r>
            <a:r>
              <a:rPr lang="en-US" b="1" smtClean="0">
                <a:latin typeface="Arial" pitchFamily="34" charset="0"/>
                <a:cs typeface="Arial" pitchFamily="34" charset="0"/>
              </a:rPr>
              <a:t>giống </a:t>
            </a:r>
            <a:r>
              <a:rPr lang="en-US" b="1">
                <a:latin typeface="Arial" pitchFamily="34" charset="0"/>
                <a:cs typeface="Arial" pitchFamily="34" charset="0"/>
              </a:rPr>
              <a:t>ảnh của hình ở giữa qua một phép co về trục.</a:t>
            </a:r>
            <a:endParaRPr lang="vi-VN" b="1">
              <a:latin typeface="Arial" pitchFamily="34" charset="0"/>
              <a:cs typeface="Arial" pitchFamily="34" charset="0"/>
            </a:endParaRPr>
          </a:p>
        </p:txBody>
      </p:sp>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738" y="19671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32369" y="2409677"/>
            <a:ext cx="1022944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Phép biến hình f biến điểm I thành chính nó và biến mỗi điểm M khác I thành điểm M' sao cho I là trung điểm của MM'.</a:t>
            </a:r>
            <a:endParaRPr lang="en-US" b="1">
              <a:latin typeface="Arial" pitchFamily="34" charset="0"/>
              <a:cs typeface="Arial" pitchFamily="34" charset="0"/>
            </a:endParaRPr>
          </a:p>
        </p:txBody>
      </p:sp>
      <p:sp>
        <p:nvSpPr>
          <p:cNvPr id="8" name="Rounded Rectangle 7"/>
          <p:cNvSpPr/>
          <p:nvPr/>
        </p:nvSpPr>
        <p:spPr>
          <a:xfrm>
            <a:off x="2123930" y="114300"/>
            <a:ext cx="9837881" cy="167697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152400"/>
            <a:ext cx="97536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cho điểm I(1; 2). Xét phép biến hình f biến điểm I thành điểm I và biến mỗi điểm M khác I thành điểm M' sao cho I là trung điểm của MM'. </a:t>
            </a:r>
            <a:endParaRPr lang="en-US" b="1" smtClean="0">
              <a:latin typeface="Arial" pitchFamily="34" charset="0"/>
              <a:cs typeface="Arial" pitchFamily="34" charset="0"/>
            </a:endParaRPr>
          </a:p>
          <a:p>
            <a:r>
              <a:rPr lang="vi-VN" b="1" smtClean="0">
                <a:latin typeface="Arial" pitchFamily="34" charset="0"/>
                <a:cs typeface="Arial" pitchFamily="34" charset="0"/>
              </a:rPr>
              <a:t>Tìm </a:t>
            </a:r>
            <a:r>
              <a:rPr lang="vi-VN" b="1">
                <a:latin typeface="Arial" pitchFamily="34" charset="0"/>
                <a:cs typeface="Arial" pitchFamily="34" charset="0"/>
              </a:rPr>
              <a:t>tọa độ ảnh của điểm A(3; – 2) qua phép biến hình f</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1732368" y="3352800"/>
            <a:ext cx="10229441"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A(3; – 2) ≠ I(1; 2) nên phép biến hình f biến điểm A thành điểm A' sao cho I là trung điểm của AA'.</a:t>
            </a:r>
            <a:endParaRPr lang="en-US" b="1">
              <a:latin typeface="Arial" pitchFamily="34" charset="0"/>
              <a:cs typeface="Arial" pitchFamily="34" charset="0"/>
            </a:endParaRPr>
          </a:p>
        </p:txBody>
      </p:sp>
      <p:sp>
        <p:nvSpPr>
          <p:cNvPr id="15" name="TextBox 14"/>
          <p:cNvSpPr txBox="1"/>
          <p:nvPr/>
        </p:nvSpPr>
        <p:spPr>
          <a:xfrm>
            <a:off x="1732367" y="4366135"/>
            <a:ext cx="154264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Do đó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59509896"/>
              </p:ext>
            </p:extLst>
          </p:nvPr>
        </p:nvGraphicFramePr>
        <p:xfrm>
          <a:off x="3050539" y="4396740"/>
          <a:ext cx="4110673" cy="1089660"/>
        </p:xfrm>
        <a:graphic>
          <a:graphicData uri="http://schemas.openxmlformats.org/presentationml/2006/ole">
            <mc:AlternateContent xmlns:mc="http://schemas.openxmlformats.org/markup-compatibility/2006">
              <mc:Choice xmlns:v="urn:schemas-microsoft-com:vml" Requires="v">
                <p:oleObj spid="_x0000_s10248" name="Equation" r:id="rId5" imgW="1917360" imgH="507960" progId="Equation.DSMT4">
                  <p:embed/>
                </p:oleObj>
              </mc:Choice>
              <mc:Fallback>
                <p:oleObj name="Equation" r:id="rId5" imgW="1917360" imgH="507960" progId="Equation.DSMT4">
                  <p:embed/>
                  <p:pic>
                    <p:nvPicPr>
                      <p:cNvPr id="0" name="Object 27"/>
                      <p:cNvPicPr>
                        <a:picLocks noChangeAspect="1" noChangeArrowheads="1"/>
                      </p:cNvPicPr>
                      <p:nvPr/>
                    </p:nvPicPr>
                    <p:blipFill>
                      <a:blip r:embed="rId6"/>
                      <a:srcRect/>
                      <a:stretch>
                        <a:fillRect/>
                      </a:stretch>
                    </p:blipFill>
                    <p:spPr bwMode="auto">
                      <a:xfrm>
                        <a:off x="3050539" y="4396740"/>
                        <a:ext cx="4110673" cy="10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2360612" y="5603580"/>
            <a:ext cx="91440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ảnh của điểm A qua phép biến hình f là điểm </a:t>
            </a:r>
            <a:r>
              <a:rPr lang="vi-VN" b="1">
                <a:solidFill>
                  <a:schemeClr val="accent2">
                    <a:lumMod val="75000"/>
                  </a:schemeClr>
                </a:solidFill>
                <a:latin typeface="Arial" pitchFamily="34" charset="0"/>
                <a:cs typeface="Arial" pitchFamily="34" charset="0"/>
              </a:rPr>
              <a:t>A'(– 1; 6)</a:t>
            </a:r>
            <a:r>
              <a:rPr lang="vi-VN" b="1">
                <a:latin typeface="Arial" pitchFamily="34" charset="0"/>
                <a:cs typeface="Arial" pitchFamily="34" charset="0"/>
              </a:rPr>
              <a:t>.</a:t>
            </a:r>
            <a:endParaRPr lang="en-US" b="1">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23930" y="114301"/>
            <a:ext cx="9837881"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08212" y="281248"/>
            <a:ext cx="97536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bảng quan sát quy luật điền các cặp (A, A'), (B, B'), (C, C'), ..., từ đó điền các kí hiệu N', P', Q', R', S' vào các vị trí thích hợp</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2" y="6667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6195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2" y="1651907"/>
            <a:ext cx="3324225" cy="47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61012" y="5733276"/>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N’</a:t>
            </a:r>
            <a:endParaRPr lang="en-US" sz="2800" b="1">
              <a:solidFill>
                <a:srgbClr val="0F3D13"/>
              </a:solidFill>
              <a:latin typeface="Arial" pitchFamily="34" charset="0"/>
              <a:cs typeface="Arial" pitchFamily="34" charset="0"/>
            </a:endParaRPr>
          </a:p>
        </p:txBody>
      </p:sp>
      <p:sp>
        <p:nvSpPr>
          <p:cNvPr id="16" name="TextBox 15"/>
          <p:cNvSpPr txBox="1"/>
          <p:nvPr/>
        </p:nvSpPr>
        <p:spPr>
          <a:xfrm>
            <a:off x="7389812" y="5733276"/>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P’</a:t>
            </a:r>
            <a:endParaRPr lang="en-US" sz="2800" b="1">
              <a:solidFill>
                <a:srgbClr val="0F3D13"/>
              </a:solidFill>
              <a:latin typeface="Arial" pitchFamily="34" charset="0"/>
              <a:cs typeface="Arial" pitchFamily="34" charset="0"/>
            </a:endParaRPr>
          </a:p>
        </p:txBody>
      </p:sp>
      <p:sp>
        <p:nvSpPr>
          <p:cNvPr id="17" name="TextBox 16"/>
          <p:cNvSpPr txBox="1"/>
          <p:nvPr/>
        </p:nvSpPr>
        <p:spPr>
          <a:xfrm>
            <a:off x="5484812" y="1904078"/>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Q’</a:t>
            </a:r>
            <a:endParaRPr lang="en-US" sz="2800" b="1">
              <a:solidFill>
                <a:srgbClr val="0F3D13"/>
              </a:solidFill>
              <a:latin typeface="Arial" pitchFamily="34" charset="0"/>
              <a:cs typeface="Arial" pitchFamily="34" charset="0"/>
            </a:endParaRPr>
          </a:p>
        </p:txBody>
      </p:sp>
      <p:sp>
        <p:nvSpPr>
          <p:cNvPr id="19" name="TextBox 18"/>
          <p:cNvSpPr txBox="1"/>
          <p:nvPr/>
        </p:nvSpPr>
        <p:spPr>
          <a:xfrm>
            <a:off x="7389812" y="4437221"/>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R’</a:t>
            </a:r>
            <a:endParaRPr lang="en-US" sz="2800" b="1">
              <a:solidFill>
                <a:srgbClr val="0F3D13"/>
              </a:solidFill>
              <a:latin typeface="Arial" pitchFamily="34" charset="0"/>
              <a:cs typeface="Arial" pitchFamily="34" charset="0"/>
            </a:endParaRPr>
          </a:p>
        </p:txBody>
      </p:sp>
      <p:sp>
        <p:nvSpPr>
          <p:cNvPr id="20" name="TextBox 19"/>
          <p:cNvSpPr txBox="1"/>
          <p:nvPr/>
        </p:nvSpPr>
        <p:spPr>
          <a:xfrm>
            <a:off x="6156324" y="5123021"/>
            <a:ext cx="609600" cy="523220"/>
          </a:xfrm>
          <a:prstGeom prst="rect">
            <a:avLst/>
          </a:prstGeom>
          <a:noFill/>
        </p:spPr>
        <p:txBody>
          <a:bodyPr wrap="square" rtlCol="0">
            <a:spAutoFit/>
          </a:bodyPr>
          <a:lstStyle/>
          <a:p>
            <a:pPr algn="ctr"/>
            <a:r>
              <a:rPr lang="en-US" sz="2800" b="1" smtClean="0">
                <a:solidFill>
                  <a:srgbClr val="0F3D13"/>
                </a:solidFill>
                <a:latin typeface="Arial" pitchFamily="34" charset="0"/>
                <a:cs typeface="Arial" pitchFamily="34" charset="0"/>
              </a:rPr>
              <a:t>S’</a:t>
            </a:r>
            <a:endParaRPr lang="en-US" sz="28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1101210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8600"/>
            <a:ext cx="121999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13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31812" y="830523"/>
            <a:ext cx="11026561" cy="2750877"/>
            <a:chOff x="531812" y="830523"/>
            <a:chExt cx="11026561" cy="2750877"/>
          </a:xfrm>
        </p:grpSpPr>
        <p:grpSp>
          <p:nvGrpSpPr>
            <p:cNvPr id="2" name="Group 1"/>
            <p:cNvGrpSpPr/>
            <p:nvPr/>
          </p:nvGrpSpPr>
          <p:grpSpPr>
            <a:xfrm>
              <a:off x="531812" y="830523"/>
              <a:ext cx="10744200" cy="2438400"/>
              <a:chOff x="608012" y="802154"/>
              <a:chExt cx="10744200" cy="2438400"/>
            </a:xfrm>
          </p:grpSpPr>
          <p:sp>
            <p:nvSpPr>
              <p:cNvPr id="3" name="Rounded Rectangle 2"/>
              <p:cNvSpPr/>
              <p:nvPr/>
            </p:nvSpPr>
            <p:spPr>
              <a:xfrm>
                <a:off x="608012" y="802154"/>
                <a:ext cx="10744200" cy="2438400"/>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984349"/>
                <a:ext cx="9525000" cy="203132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Để biểu diễn sự phụ thuộc của một đại lượng vào một đại lượng khác ta đã đi đến </a:t>
                </a:r>
                <a:r>
                  <a:rPr lang="vi-VN" sz="2500" b="1" smtClean="0">
                    <a:latin typeface="Arial" pitchFamily="34" charset="0"/>
                    <a:cs typeface="Arial" pitchFamily="34" charset="0"/>
                  </a:rPr>
                  <a:t>khái </a:t>
                </a:r>
                <a:r>
                  <a:rPr lang="vi-VN" sz="2500" b="1">
                    <a:latin typeface="Arial" pitchFamily="34" charset="0"/>
                    <a:cs typeface="Arial" pitchFamily="34" charset="0"/>
                  </a:rPr>
                  <a:t>niệm </a:t>
                </a:r>
                <a:r>
                  <a:rPr lang="vi-VN" sz="2500" b="1">
                    <a:solidFill>
                      <a:schemeClr val="accent2">
                        <a:lumMod val="75000"/>
                      </a:schemeClr>
                    </a:solidFill>
                    <a:latin typeface="Arial" pitchFamily="34" charset="0"/>
                    <a:cs typeface="Arial" pitchFamily="34" charset="0"/>
                  </a:rPr>
                  <a:t>hàm số </a:t>
                </a:r>
                <a:endParaRPr lang="en-US" sz="2500" b="1">
                  <a:solidFill>
                    <a:schemeClr val="accent2">
                      <a:lumMod val="75000"/>
                    </a:schemeClr>
                  </a:solidFill>
                  <a:latin typeface="Arial" pitchFamily="34" charset="0"/>
                  <a:cs typeface="Arial" pitchFamily="34" charset="0"/>
                </a:endParaRPr>
              </a:p>
              <a:p>
                <a:pPr algn="just"/>
                <a:r>
                  <a:rPr lang="en-US" sz="2500" b="1" smtClean="0">
                    <a:latin typeface="Arial" pitchFamily="34" charset="0"/>
                    <a:cs typeface="Arial" pitchFamily="34" charset="0"/>
                  </a:rPr>
                  <a:t>     T</a:t>
                </a:r>
                <a:r>
                  <a:rPr lang="vi-VN" sz="2500" b="1" smtClean="0">
                    <a:latin typeface="Arial" pitchFamily="34" charset="0"/>
                    <a:cs typeface="Arial" pitchFamily="34" charset="0"/>
                  </a:rPr>
                  <a:t>ương </a:t>
                </a:r>
                <a:r>
                  <a:rPr lang="vi-VN" sz="2500" b="1">
                    <a:latin typeface="Arial" pitchFamily="34" charset="0"/>
                    <a:cs typeface="Arial" pitchFamily="34" charset="0"/>
                  </a:rPr>
                  <a:t>tự như vậy trong Bài học này ta sẽ xây dựng đối tượng cho phép biểu diễn sự phụ thuộc của một điểm vào một điểm </a:t>
                </a:r>
                <a:r>
                  <a:rPr lang="vi-VN" sz="2500" b="1" smtClean="0">
                    <a:latin typeface="Arial" pitchFamily="34" charset="0"/>
                    <a:cs typeface="Arial" pitchFamily="34" charset="0"/>
                  </a:rPr>
                  <a:t>khác</a:t>
                </a:r>
                <a:r>
                  <a:rPr lang="en-US" sz="2500" b="1" smtClean="0">
                    <a:latin typeface="Arial" pitchFamily="34" charset="0"/>
                    <a:cs typeface="Arial" pitchFamily="34" charset="0"/>
                  </a:rPr>
                  <a:t>.</a:t>
                </a:r>
                <a:endParaRPr lang="vi-VN" sz="2500" b="1">
                  <a:latin typeface="Arial" pitchFamily="34" charset="0"/>
                  <a:cs typeface="Arial" pitchFamily="34"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4412" y="1744923"/>
              <a:ext cx="1653961" cy="1836477"/>
            </a:xfrm>
            <a:prstGeom prst="rect">
              <a:avLst/>
            </a:prstGeom>
          </p:spPr>
        </p:pic>
      </p:grpSp>
      <p:pic>
        <p:nvPicPr>
          <p:cNvPr id="2623" name="Picture 5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5612" y="3400425"/>
            <a:ext cx="30003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23"/>
                                        </p:tgtEl>
                                        <p:attrNameLst>
                                          <p:attrName>style.visibility</p:attrName>
                                        </p:attrNameLst>
                                      </p:cBhvr>
                                      <p:to>
                                        <p:strVal val="visible"/>
                                      </p:to>
                                    </p:set>
                                    <p:animEffect transition="in" filter="wipe(left)">
                                      <p:cBhvr>
                                        <p:cTn id="11" dur="500"/>
                                        <p:tgtEl>
                                          <p:spTgt spid="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685800"/>
            <a:ext cx="11672724" cy="2743200"/>
            <a:chOff x="270038" y="742950"/>
            <a:chExt cx="11672724" cy="2743200"/>
          </a:xfrm>
        </p:grpSpPr>
        <p:sp>
          <p:nvSpPr>
            <p:cNvPr id="17" name="Rounded Rectangle 16"/>
            <p:cNvSpPr/>
            <p:nvPr/>
          </p:nvSpPr>
          <p:spPr>
            <a:xfrm>
              <a:off x="270038" y="742951"/>
              <a:ext cx="11672724" cy="27431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582400" cy="2646878"/>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000" b="1" smtClean="0">
                  <a:latin typeface="Arial" pitchFamily="34" charset="0"/>
                  <a:cs typeface="Arial" pitchFamily="34" charset="0"/>
                </a:rPr>
                <a:t>Hoa và Hưng </a:t>
              </a:r>
              <a:r>
                <a:rPr lang="en-US" sz="2000" b="1" smtClean="0">
                  <a:latin typeface="Arial" pitchFamily="34" charset="0"/>
                  <a:cs typeface="Arial" pitchFamily="34" charset="0"/>
                </a:rPr>
                <a:t>C</a:t>
              </a:r>
              <a:r>
                <a:rPr lang="vi-VN" sz="2000" b="1" smtClean="0">
                  <a:latin typeface="Arial" pitchFamily="34" charset="0"/>
                  <a:cs typeface="Arial" pitchFamily="34" charset="0"/>
                </a:rPr>
                <a:t>ùng Chơi trò sau</a:t>
              </a:r>
              <a:r>
                <a:rPr lang="en-US" sz="2000" b="1" smtClean="0">
                  <a:latin typeface="Arial" pitchFamily="34" charset="0"/>
                  <a:cs typeface="Arial" pitchFamily="34" charset="0"/>
                </a:rPr>
                <a:t>: </a:t>
              </a:r>
              <a:r>
                <a:rPr lang="vi-VN" sz="2000" b="1" smtClean="0">
                  <a:latin typeface="Arial" pitchFamily="34" charset="0"/>
                  <a:cs typeface="Arial" pitchFamily="34" charset="0"/>
                </a:rPr>
                <a:t> </a:t>
              </a:r>
              <a:r>
                <a:rPr lang="en-US" sz="2000" b="1" smtClean="0">
                  <a:latin typeface="Arial" pitchFamily="34" charset="0"/>
                  <a:cs typeface="Arial" pitchFamily="34" charset="0"/>
                </a:rPr>
                <a:t>H</a:t>
              </a:r>
              <a:r>
                <a:rPr lang="vi-VN" sz="2000" b="1" smtClean="0">
                  <a:latin typeface="Arial" pitchFamily="34" charset="0"/>
                  <a:cs typeface="Arial" pitchFamily="34" charset="0"/>
                </a:rPr>
                <a:t>ai bạn luân phiên nhau đặt các đồng xu các cùng kích thước lên trên một mảnh giấy hình chữ nhật sao cho các xu </a:t>
              </a:r>
              <a:r>
                <a:rPr lang="en-US" sz="2000" b="1" smtClean="0">
                  <a:latin typeface="Arial" pitchFamily="34" charset="0"/>
                  <a:cs typeface="Arial" pitchFamily="34" charset="0"/>
                </a:rPr>
                <a:t>n</a:t>
              </a:r>
              <a:r>
                <a:rPr lang="vi-VN" sz="2000" b="1" smtClean="0">
                  <a:latin typeface="Arial" pitchFamily="34" charset="0"/>
                  <a:cs typeface="Arial" pitchFamily="34" charset="0"/>
                </a:rPr>
                <a:t>ằm hoàn toàn trên mảnh giấy và </a:t>
              </a:r>
              <a:r>
                <a:rPr lang="en-US" sz="2000" b="1" smtClean="0">
                  <a:latin typeface="Arial" pitchFamily="34" charset="0"/>
                  <a:cs typeface="Arial" pitchFamily="34" charset="0"/>
                </a:rPr>
                <a:t>x</a:t>
              </a:r>
              <a:r>
                <a:rPr lang="vi-VN" sz="2000" b="1" smtClean="0">
                  <a:latin typeface="Arial" pitchFamily="34" charset="0"/>
                  <a:cs typeface="Arial" pitchFamily="34" charset="0"/>
                </a:rPr>
                <a:t>u đặt </a:t>
              </a:r>
              <a:r>
                <a:rPr lang="en-US" sz="2000" b="1" smtClean="0">
                  <a:latin typeface="Arial" pitchFamily="34" charset="0"/>
                  <a:cs typeface="Arial" pitchFamily="34" charset="0"/>
                </a:rPr>
                <a:t>sau</a:t>
              </a:r>
              <a:r>
                <a:rPr lang="vi-VN" sz="2000" b="1" smtClean="0">
                  <a:latin typeface="Arial" pitchFamily="34" charset="0"/>
                  <a:cs typeface="Arial" pitchFamily="34" charset="0"/>
                </a:rPr>
                <a:t> không chồng lên </a:t>
              </a:r>
              <a:r>
                <a:rPr lang="en-US" sz="2000" b="1" smtClean="0">
                  <a:latin typeface="Arial" pitchFamily="34" charset="0"/>
                  <a:cs typeface="Arial" pitchFamily="34" charset="0"/>
                </a:rPr>
                <a:t>xu</a:t>
              </a:r>
              <a:r>
                <a:rPr lang="vi-VN" sz="2000" b="1" smtClean="0">
                  <a:latin typeface="Arial" pitchFamily="34" charset="0"/>
                  <a:cs typeface="Arial" pitchFamily="34" charset="0"/>
                </a:rPr>
                <a:t> trước</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en-US" sz="2000" b="1" smtClean="0">
                  <a:latin typeface="Arial" pitchFamily="34" charset="0"/>
                  <a:cs typeface="Arial" pitchFamily="34" charset="0"/>
                </a:rPr>
                <a:t>M</a:t>
              </a:r>
              <a:r>
                <a:rPr lang="vi-VN" sz="2000" b="1" smtClean="0">
                  <a:latin typeface="Arial" pitchFamily="34" charset="0"/>
                  <a:cs typeface="Arial" pitchFamily="34" charset="0"/>
                </a:rPr>
                <a:t>ỗi bạn</a:t>
              </a:r>
              <a:r>
                <a:rPr lang="en-US" sz="2000" b="1" smtClean="0">
                  <a:latin typeface="Arial" pitchFamily="34" charset="0"/>
                  <a:cs typeface="Arial" pitchFamily="34" charset="0"/>
                </a:rPr>
                <a:t>,</a:t>
              </a:r>
              <a:r>
                <a:rPr lang="vi-VN" sz="2000" b="1" smtClean="0">
                  <a:latin typeface="Arial" pitchFamily="34" charset="0"/>
                  <a:cs typeface="Arial" pitchFamily="34" charset="0"/>
                </a:rPr>
                <a:t> đến lượt mình được đặt một xu</a:t>
              </a:r>
              <a:r>
                <a:rPr lang="en-US" sz="2000" b="1" smtClean="0">
                  <a:latin typeface="Arial" pitchFamily="34" charset="0"/>
                  <a:cs typeface="Arial" pitchFamily="34" charset="0"/>
                </a:rPr>
                <a:t>.</a:t>
              </a:r>
              <a:r>
                <a:rPr lang="vi-VN" sz="2000" b="1" smtClean="0">
                  <a:latin typeface="Arial" pitchFamily="34" charset="0"/>
                  <a:cs typeface="Arial" pitchFamily="34" charset="0"/>
                </a:rPr>
                <a:t> </a:t>
              </a:r>
              <a:endParaRPr lang="en-US" sz="2000" b="1" smtClean="0">
                <a:latin typeface="Arial" pitchFamily="34" charset="0"/>
                <a:cs typeface="Arial" pitchFamily="34" charset="0"/>
              </a:endParaRPr>
            </a:p>
            <a:p>
              <a:r>
                <a:rPr lang="vi-VN" sz="2000" b="1" smtClean="0">
                  <a:latin typeface="Arial" pitchFamily="34" charset="0"/>
                  <a:cs typeface="Arial" pitchFamily="34" charset="0"/>
                </a:rPr>
                <a:t>Ai </a:t>
              </a:r>
              <a:r>
                <a:rPr lang="vi-VN" sz="2000" b="1">
                  <a:latin typeface="Arial" pitchFamily="34" charset="0"/>
                  <a:cs typeface="Arial" pitchFamily="34" charset="0"/>
                </a:rPr>
                <a:t>là người đầu tiên không còn chỗ để đặt xu là người </a:t>
              </a:r>
              <a:r>
                <a:rPr lang="en-US" sz="2000" b="1" smtClean="0">
                  <a:latin typeface="Arial" pitchFamily="34" charset="0"/>
                  <a:cs typeface="Arial" pitchFamily="34" charset="0"/>
                </a:rPr>
                <a:t>thua cuộc</a:t>
              </a:r>
            </a:p>
            <a:p>
              <a:r>
                <a:rPr lang="vi-VN" sz="2000" b="1">
                  <a:latin typeface="Arial" pitchFamily="34" charset="0"/>
                  <a:cs typeface="Arial" pitchFamily="34" charset="0"/>
                </a:rPr>
                <a:t>Sau vài lần chơi hoa đã phát hiện ra cách chơi để nếu được là người đặt </a:t>
              </a:r>
              <a:r>
                <a:rPr lang="en-US" sz="2000" b="1" smtClean="0">
                  <a:latin typeface="Arial" pitchFamily="34" charset="0"/>
                  <a:cs typeface="Arial" pitchFamily="34" charset="0"/>
                </a:rPr>
                <a:t>xu</a:t>
              </a:r>
              <a:r>
                <a:rPr lang="vi-VN" sz="2000" b="1" smtClean="0">
                  <a:latin typeface="Arial" pitchFamily="34" charset="0"/>
                  <a:cs typeface="Arial" pitchFamily="34" charset="0"/>
                </a:rPr>
                <a:t> trước</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vi-VN" sz="2000" b="1">
                  <a:latin typeface="Arial" pitchFamily="34" charset="0"/>
                  <a:cs typeface="Arial" pitchFamily="34" charset="0"/>
                </a:rPr>
                <a:t>Hoa sẽ thắng </a:t>
              </a:r>
              <a:r>
                <a:rPr lang="vi-VN" sz="2000" b="1" smtClean="0">
                  <a:latin typeface="Arial" pitchFamily="34" charset="0"/>
                  <a:cs typeface="Arial" pitchFamily="34" charset="0"/>
                </a:rPr>
                <a:t>cuộc</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en-US" sz="2000" b="1" smtClean="0">
                  <a:latin typeface="Arial" pitchFamily="34" charset="0"/>
                  <a:cs typeface="Arial" pitchFamily="34" charset="0"/>
                </a:rPr>
                <a:t>H</a:t>
              </a:r>
              <a:r>
                <a:rPr lang="vi-VN" sz="2000" b="1" smtClean="0">
                  <a:latin typeface="Arial" pitchFamily="34" charset="0"/>
                  <a:cs typeface="Arial" pitchFamily="34" charset="0"/>
                </a:rPr>
                <a:t>oa </a:t>
              </a:r>
              <a:r>
                <a:rPr lang="vi-VN" sz="2000" b="1">
                  <a:latin typeface="Arial" pitchFamily="34" charset="0"/>
                  <a:cs typeface="Arial" pitchFamily="34" charset="0"/>
                </a:rPr>
                <a:t>cho biết sẽ đặt đồng xu đầu tiên ở vị trí </a:t>
              </a:r>
              <a:r>
                <a:rPr lang="en-US" sz="2000" b="1" smtClean="0">
                  <a:latin typeface="Arial" pitchFamily="34" charset="0"/>
                  <a:cs typeface="Arial" pitchFamily="34" charset="0"/>
                </a:rPr>
                <a:t>O</a:t>
              </a:r>
              <a:r>
                <a:rPr lang="vi-VN" sz="2000" b="1" smtClean="0">
                  <a:latin typeface="Arial" pitchFamily="34" charset="0"/>
                  <a:cs typeface="Arial" pitchFamily="34" charset="0"/>
                </a:rPr>
                <a:t> </a:t>
              </a:r>
              <a:r>
                <a:rPr lang="vi-VN" sz="2000" b="1">
                  <a:latin typeface="Arial" pitchFamily="34" charset="0"/>
                  <a:cs typeface="Arial" pitchFamily="34" charset="0"/>
                </a:rPr>
                <a:t>ở chính giữa mảnh giấy và đưa ra quy tắc xác định vị trí đặt đồng xu kế tiếp mỗi đồng xu </a:t>
              </a:r>
              <a:r>
                <a:rPr lang="en-US" sz="2000" b="1" smtClean="0">
                  <a:latin typeface="Arial" pitchFamily="34" charset="0"/>
                  <a:cs typeface="Arial" pitchFamily="34" charset="0"/>
                </a:rPr>
                <a:t>Hưng đặt. </a:t>
              </a:r>
              <a:r>
                <a:rPr lang="vi-VN" sz="2000" b="1" smtClean="0">
                  <a:latin typeface="Arial" pitchFamily="34" charset="0"/>
                  <a:cs typeface="Arial" pitchFamily="34" charset="0"/>
                </a:rPr>
                <a:t>Hỏi </a:t>
              </a:r>
              <a:r>
                <a:rPr lang="vi-VN" sz="2000" b="1">
                  <a:latin typeface="Arial" pitchFamily="34" charset="0"/>
                  <a:cs typeface="Arial" pitchFamily="34" charset="0"/>
                </a:rPr>
                <a:t>nếu Hưng đặt đồng xu ở vị trí </a:t>
              </a:r>
              <a:r>
                <a:rPr lang="en-US" sz="2000" b="1" smtClean="0">
                  <a:latin typeface="Arial" pitchFamily="34" charset="0"/>
                  <a:cs typeface="Arial" pitchFamily="34" charset="0"/>
                </a:rPr>
                <a:t>M</a:t>
              </a:r>
              <a:r>
                <a:rPr lang="vi-VN" sz="2000" b="1" smtClean="0">
                  <a:latin typeface="Arial" pitchFamily="34" charset="0"/>
                  <a:cs typeface="Arial" pitchFamily="34" charset="0"/>
                </a:rPr>
                <a:t> </a:t>
              </a:r>
              <a:r>
                <a:rPr lang="vi-VN" sz="2000" b="1">
                  <a:latin typeface="Arial" pitchFamily="34" charset="0"/>
                  <a:cs typeface="Arial" pitchFamily="34" charset="0"/>
                </a:rPr>
                <a:t>thì đến lượt mình Hoa sẽ đặt đồng xu ở vị trí nào </a:t>
              </a:r>
              <a:r>
                <a:rPr lang="en-US"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70038" y="751896"/>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168" y="35052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BIẾN HÌNH</a:t>
            </a:r>
            <a:endParaRPr lang="vi-VN" sz="2000" b="1">
              <a:solidFill>
                <a:schemeClr val="bg1"/>
              </a:solidFill>
              <a:latin typeface="Arial" pitchFamily="34" charset="0"/>
              <a:cs typeface="Arial" pitchFamily="34" charset="0"/>
            </a:endParaRPr>
          </a:p>
        </p:txBody>
      </p:sp>
      <p:pic>
        <p:nvPicPr>
          <p:cNvPr id="25604"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l="5568"/>
          <a:stretch/>
        </p:blipFill>
        <p:spPr bwMode="auto">
          <a:xfrm>
            <a:off x="7981950" y="3581400"/>
            <a:ext cx="3903662"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0812" y="3873027"/>
            <a:ext cx="7772400" cy="707886"/>
          </a:xfrm>
          <a:prstGeom prst="rect">
            <a:avLst/>
          </a:prstGeom>
          <a:noFill/>
        </p:spPr>
        <p:txBody>
          <a:bodyPr wrap="square" rtlCol="0">
            <a:spAutoFit/>
          </a:bodyPr>
          <a:lstStyle/>
          <a:p>
            <a:pPr algn="just"/>
            <a:r>
              <a:rPr lang="vi-VN" sz="2000" b="1">
                <a:latin typeface="Arial" pitchFamily="34" charset="0"/>
                <a:cs typeface="Arial" pitchFamily="34" charset="0"/>
              </a:rPr>
              <a:t>Ta đã biết với mỗi điểm M trong mặt phẳng thì có duy nhất một điểm M' đối xứng với M qua điểm O cho trước</a:t>
            </a:r>
            <a:endParaRPr lang="en-US" sz="2000" b="1">
              <a:solidFill>
                <a:schemeClr val="accent2">
                  <a:lumMod val="75000"/>
                </a:schemeClr>
              </a:solidFill>
              <a:latin typeface="Arial" pitchFamily="34" charset="0"/>
              <a:cs typeface="Arial" pitchFamily="34" charset="0"/>
            </a:endParaRPr>
          </a:p>
        </p:txBody>
      </p:sp>
      <p:sp>
        <p:nvSpPr>
          <p:cNvPr id="10" name="TextBox 9"/>
          <p:cNvSpPr txBox="1"/>
          <p:nvPr/>
        </p:nvSpPr>
        <p:spPr>
          <a:xfrm>
            <a:off x="150812" y="4572000"/>
            <a:ext cx="7772400" cy="707886"/>
          </a:xfrm>
          <a:prstGeom prst="rect">
            <a:avLst/>
          </a:prstGeom>
          <a:noFill/>
        </p:spPr>
        <p:txBody>
          <a:bodyPr wrap="square" rtlCol="0">
            <a:spAutoFit/>
          </a:bodyPr>
          <a:lstStyle/>
          <a:p>
            <a:pPr algn="just"/>
            <a:r>
              <a:rPr lang="vi-VN" sz="2000" b="1">
                <a:latin typeface="Arial" pitchFamily="34" charset="0"/>
                <a:cs typeface="Arial" pitchFamily="34" charset="0"/>
              </a:rPr>
              <a:t>Chính vì vậy, nếu Hưng đặt đồng xu ở vị trí M, Hoa đặt đồng xu ở ví trí M' đối xứng với M qua O</a:t>
            </a:r>
            <a:endParaRPr lang="en-US" sz="2000" b="1">
              <a:solidFill>
                <a:schemeClr val="accent2">
                  <a:lumMod val="75000"/>
                </a:schemeClr>
              </a:solidFill>
              <a:latin typeface="Arial" pitchFamily="34" charset="0"/>
              <a:cs typeface="Arial" pitchFamily="34" charset="0"/>
            </a:endParaRPr>
          </a:p>
        </p:txBody>
      </p:sp>
      <p:sp>
        <p:nvSpPr>
          <p:cNvPr id="11" name="TextBox 10"/>
          <p:cNvSpPr txBox="1"/>
          <p:nvPr/>
        </p:nvSpPr>
        <p:spPr>
          <a:xfrm>
            <a:off x="150812" y="5334000"/>
            <a:ext cx="7772400" cy="707886"/>
          </a:xfrm>
          <a:prstGeom prst="rect">
            <a:avLst/>
          </a:prstGeom>
          <a:noFill/>
        </p:spPr>
        <p:txBody>
          <a:bodyPr wrap="square" rtlCol="0">
            <a:spAutoFit/>
          </a:bodyPr>
          <a:lstStyle/>
          <a:p>
            <a:pPr algn="just"/>
            <a:r>
              <a:rPr lang="en-US" sz="2000" b="1" smtClean="0">
                <a:latin typeface="Arial" pitchFamily="34" charset="0"/>
                <a:cs typeface="Arial" pitchFamily="34" charset="0"/>
              </a:rPr>
              <a:t>T</a:t>
            </a:r>
            <a:r>
              <a:rPr lang="vi-VN" sz="2000" b="1" smtClean="0">
                <a:latin typeface="Arial" pitchFamily="34" charset="0"/>
                <a:cs typeface="Arial" pitchFamily="34" charset="0"/>
              </a:rPr>
              <a:t>hì </a:t>
            </a:r>
            <a:r>
              <a:rPr lang="vi-VN" sz="2000" b="1">
                <a:latin typeface="Arial" pitchFamily="34" charset="0"/>
                <a:cs typeface="Arial" pitchFamily="34" charset="0"/>
              </a:rPr>
              <a:t>mỗi lần Hưng đặt đồng xu tiếp sau, Hoa đều xác định được duy nhất một vị trí để đặt đồng xu của mình tương ứng</a:t>
            </a:r>
            <a:endParaRPr lang="en-US" sz="2000" b="1">
              <a:solidFill>
                <a:schemeClr val="accent2">
                  <a:lumMod val="75000"/>
                </a:schemeClr>
              </a:solidFill>
              <a:latin typeface="Arial" pitchFamily="34" charset="0"/>
              <a:cs typeface="Arial" pitchFamily="34" charset="0"/>
            </a:endParaRPr>
          </a:p>
        </p:txBody>
      </p:sp>
      <p:sp>
        <p:nvSpPr>
          <p:cNvPr id="12" name="TextBox 11"/>
          <p:cNvSpPr txBox="1"/>
          <p:nvPr/>
        </p:nvSpPr>
        <p:spPr>
          <a:xfrm>
            <a:off x="139698" y="6060251"/>
            <a:ext cx="11898313" cy="707886"/>
          </a:xfrm>
          <a:prstGeom prst="rect">
            <a:avLst/>
          </a:prstGeom>
          <a:noFill/>
        </p:spPr>
        <p:txBody>
          <a:bodyPr wrap="square" rtlCol="0">
            <a:spAutoFit/>
          </a:bodyPr>
          <a:lstStyle/>
          <a:p>
            <a:pPr algn="just"/>
            <a:r>
              <a:rPr lang="en-US" sz="2000" b="1" smtClean="0">
                <a:latin typeface="Arial" pitchFamily="34" charset="0"/>
                <a:cs typeface="Arial" pitchFamily="34" charset="0"/>
              </a:rPr>
              <a:t>C</a:t>
            </a:r>
            <a:r>
              <a:rPr lang="vi-VN" sz="2000" b="1" smtClean="0">
                <a:latin typeface="Arial" pitchFamily="34" charset="0"/>
                <a:cs typeface="Arial" pitchFamily="34" charset="0"/>
              </a:rPr>
              <a:t>ứ </a:t>
            </a:r>
            <a:r>
              <a:rPr lang="vi-VN" sz="2000" b="1">
                <a:latin typeface="Arial" pitchFamily="34" charset="0"/>
                <a:cs typeface="Arial" pitchFamily="34" charset="0"/>
              </a:rPr>
              <a:t>như vậy, Hoa sẽ đặt được đồng xu lên vị trí cuối cùng còn trống của mảnh giấy, do đó Hưng sẽ là người đầu tiên không còn chỗ để đặt xu</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a:latin typeface="Arial" pitchFamily="34" charset="0"/>
                <a:cs typeface="Arial" pitchFamily="34" charset="0"/>
              </a:rPr>
              <a:t>Vậy Hưng là người thua </a:t>
            </a:r>
            <a:r>
              <a:rPr lang="vi-VN" sz="2000" b="1" smtClean="0">
                <a:latin typeface="Arial" pitchFamily="34" charset="0"/>
                <a:cs typeface="Arial" pitchFamily="34" charset="0"/>
              </a:rPr>
              <a:t>cuộc</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wipe(left)">
                                      <p:cBhvr>
                                        <p:cTn id="11" dur="500"/>
                                        <p:tgtEl>
                                          <p:spTgt spid="2560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4500" y="3276600"/>
            <a:ext cx="9721925" cy="2362200"/>
            <a:chOff x="1942512" y="3276600"/>
            <a:chExt cx="9721925" cy="2362200"/>
          </a:xfrm>
        </p:grpSpPr>
        <p:sp>
          <p:nvSpPr>
            <p:cNvPr id="13" name="Rounded Rectangle 12"/>
            <p:cNvSpPr/>
            <p:nvPr/>
          </p:nvSpPr>
          <p:spPr>
            <a:xfrm>
              <a:off x="1942512" y="3276600"/>
              <a:ext cx="9525000" cy="2353745"/>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514012" y="4462731"/>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461399" y="762000"/>
            <a:ext cx="11652813" cy="2287339"/>
            <a:chOff x="536012" y="4495800"/>
            <a:chExt cx="11652813" cy="2287339"/>
          </a:xfrm>
        </p:grpSpPr>
        <p:sp>
          <p:nvSpPr>
            <p:cNvPr id="21" name="Rounded Rectangle 20"/>
            <p:cNvSpPr/>
            <p:nvPr/>
          </p:nvSpPr>
          <p:spPr>
            <a:xfrm>
              <a:off x="536012" y="4495800"/>
              <a:ext cx="11125201"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74841"/>
              <a:ext cx="10377389" cy="1692771"/>
            </a:xfrm>
            <a:prstGeom prst="rect">
              <a:avLst/>
            </a:prstGeom>
            <a:noFill/>
          </p:spPr>
          <p:txBody>
            <a:bodyPr wrap="square" rtlCol="0">
              <a:spAutoFit/>
            </a:bodyPr>
            <a:lstStyle/>
            <a:p>
              <a:pPr marL="342900" indent="-342900">
                <a:buFont typeface="Arial" pitchFamily="34" charset="0"/>
                <a:buChar char="•"/>
              </a:pPr>
              <a:r>
                <a:rPr lang="en-US" sz="2600" b="1" smtClean="0">
                  <a:solidFill>
                    <a:schemeClr val="accent2">
                      <a:lumMod val="75000"/>
                    </a:schemeClr>
                  </a:solidFill>
                  <a:latin typeface="Arial" pitchFamily="34" charset="0"/>
                  <a:cs typeface="Arial" pitchFamily="34" charset="0"/>
                </a:rPr>
                <a:t>Phép biến hình </a:t>
              </a:r>
              <a:r>
                <a:rPr lang="en-US" sz="2600" b="1" smtClean="0">
                  <a:latin typeface="Arial" pitchFamily="34" charset="0"/>
                  <a:cs typeface="Arial" pitchFamily="34" charset="0"/>
                </a:rPr>
                <a:t>trong mặt phẳng là một quy tắc để ứng với mỗi điểm M thuộc mặt phẳng, xác định được duy nhất điểm </a:t>
              </a:r>
              <a:br>
                <a:rPr lang="en-US" sz="2600" b="1" smtClean="0">
                  <a:latin typeface="Arial" pitchFamily="34" charset="0"/>
                  <a:cs typeface="Arial" pitchFamily="34" charset="0"/>
                </a:rPr>
              </a:br>
              <a:r>
                <a:rPr lang="en-US" sz="2600" b="1" smtClean="0">
                  <a:latin typeface="Arial" pitchFamily="34" charset="0"/>
                  <a:cs typeface="Arial" pitchFamily="34" charset="0"/>
                </a:rPr>
                <a:t>M’ thuộc mặt phẳng đó.</a:t>
              </a:r>
              <a:br>
                <a:rPr lang="en-US" sz="2600" b="1" smtClean="0">
                  <a:latin typeface="Arial" pitchFamily="34" charset="0"/>
                  <a:cs typeface="Arial" pitchFamily="34" charset="0"/>
                </a:rPr>
              </a:br>
              <a:r>
                <a:rPr lang="en-US" sz="2600" b="1" smtClean="0">
                  <a:latin typeface="Arial" pitchFamily="34" charset="0"/>
                  <a:cs typeface="Arial" pitchFamily="34" charset="0"/>
                </a:rPr>
                <a:t>Điểm M’ được gọi là </a:t>
              </a:r>
              <a:r>
                <a:rPr lang="en-US" sz="2600" b="1" smtClean="0">
                  <a:solidFill>
                    <a:schemeClr val="accent2">
                      <a:lumMod val="75000"/>
                    </a:schemeClr>
                  </a:solidFill>
                  <a:latin typeface="Arial" pitchFamily="34" charset="0"/>
                  <a:cs typeface="Arial" pitchFamily="34" charset="0"/>
                </a:rPr>
                <a:t>ảnh của điểm </a:t>
              </a:r>
              <a:r>
                <a:rPr lang="en-US" sz="2600" b="1" smtClean="0">
                  <a:latin typeface="Arial" pitchFamily="34" charset="0"/>
                  <a:cs typeface="Arial" pitchFamily="34" charset="0"/>
                </a:rPr>
                <a:t>M qua phép biến hình đó.</a:t>
              </a:r>
              <a:endParaRPr lang="vi-VN" sz="2600" b="1">
                <a:latin typeface="Arial" pitchFamily="34" charset="0"/>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BIẾN HÌNH</a:t>
            </a:r>
            <a:endParaRPr lang="vi-VN" sz="2000" b="1">
              <a:solidFill>
                <a:schemeClr val="bg1"/>
              </a:solidFill>
              <a:latin typeface="Arial" pitchFamily="34" charset="0"/>
              <a:cs typeface="Arial" pitchFamily="34" charset="0"/>
            </a:endParaRPr>
          </a:p>
        </p:txBody>
      </p:sp>
      <p:sp>
        <p:nvSpPr>
          <p:cNvPr id="17" name="TextBox 16"/>
          <p:cNvSpPr txBox="1"/>
          <p:nvPr/>
        </p:nvSpPr>
        <p:spPr>
          <a:xfrm>
            <a:off x="2100700" y="3344345"/>
            <a:ext cx="9085936"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Nếu kí hiệu một phép biến hình là </a:t>
            </a:r>
            <a:r>
              <a:rPr lang="en-US" sz="2600" b="1" smtClean="0">
                <a:solidFill>
                  <a:schemeClr val="accent2">
                    <a:lumMod val="75000"/>
                  </a:schemeClr>
                </a:solidFill>
                <a:latin typeface="Arial" pitchFamily="34" charset="0"/>
                <a:cs typeface="Arial" pitchFamily="34" charset="0"/>
              </a:rPr>
              <a:t>f</a:t>
            </a:r>
            <a:r>
              <a:rPr lang="en-US" sz="2600" b="1" smtClean="0">
                <a:latin typeface="Arial" pitchFamily="34" charset="0"/>
                <a:cs typeface="Arial" pitchFamily="34" charset="0"/>
              </a:rPr>
              <a:t> và M’ là ảnh của điểm M qua </a:t>
            </a:r>
            <a:r>
              <a:rPr lang="en-US" sz="2600" b="1" smtClean="0">
                <a:solidFill>
                  <a:schemeClr val="accent2">
                    <a:lumMod val="75000"/>
                  </a:schemeClr>
                </a:solidFill>
                <a:latin typeface="Arial" pitchFamily="34" charset="0"/>
                <a:cs typeface="Arial" pitchFamily="34" charset="0"/>
              </a:rPr>
              <a:t>f</a:t>
            </a:r>
            <a:r>
              <a:rPr lang="en-US" sz="2600" b="1" smtClean="0">
                <a:latin typeface="Arial" pitchFamily="34" charset="0"/>
                <a:cs typeface="Arial" pitchFamily="34" charset="0"/>
              </a:rPr>
              <a:t>, thì ta nói </a:t>
            </a:r>
            <a:r>
              <a:rPr lang="en-US" sz="2600" b="1" smtClean="0">
                <a:solidFill>
                  <a:schemeClr val="accent2">
                    <a:lumMod val="75000"/>
                  </a:schemeClr>
                </a:solidFill>
                <a:latin typeface="Arial" pitchFamily="34" charset="0"/>
                <a:cs typeface="Arial" pitchFamily="34" charset="0"/>
              </a:rPr>
              <a:t>f</a:t>
            </a:r>
            <a:r>
              <a:rPr lang="en-US" sz="2600" b="1" smtClean="0">
                <a:latin typeface="Arial" pitchFamily="34" charset="0"/>
                <a:cs typeface="Arial" pitchFamily="34" charset="0"/>
              </a:rPr>
              <a:t> biến điểm M thành điểm M’. Ảnh M’ của M qua f kí hiệu là </a:t>
            </a:r>
            <a:r>
              <a:rPr lang="en-US" sz="2600" b="1" i="1" smtClean="0">
                <a:solidFill>
                  <a:schemeClr val="accent2">
                    <a:lumMod val="75000"/>
                  </a:schemeClr>
                </a:solidFill>
                <a:latin typeface="Arial" pitchFamily="34" charset="0"/>
                <a:cs typeface="Arial" pitchFamily="34" charset="0"/>
              </a:rPr>
              <a:t>f(M)</a:t>
            </a:r>
            <a:endParaRPr lang="vi-VN" sz="2600" b="1" i="1">
              <a:solidFill>
                <a:schemeClr val="accent2">
                  <a:lumMod val="75000"/>
                </a:schemeClr>
              </a:solidFill>
              <a:latin typeface="Arial" pitchFamily="34" charset="0"/>
              <a:cs typeface="Arial" pitchFamily="34" charset="0"/>
            </a:endParaRPr>
          </a:p>
        </p:txBody>
      </p:sp>
      <p:grpSp>
        <p:nvGrpSpPr>
          <p:cNvPr id="4" name="Group 3"/>
          <p:cNvGrpSpPr/>
          <p:nvPr/>
        </p:nvGrpSpPr>
        <p:grpSpPr>
          <a:xfrm>
            <a:off x="99495" y="3366632"/>
            <a:ext cx="1905908" cy="937972"/>
            <a:chOff x="54608" y="3527487"/>
            <a:chExt cx="1905908" cy="937972"/>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4" name="Picture 48"/>
            <p:cNvPicPr>
              <a:picLocks noChangeAspect="1" noChangeArrowheads="1"/>
            </p:cNvPicPr>
            <p:nvPr/>
          </p:nvPicPr>
          <p:blipFill rotWithShape="1">
            <a:blip r:embed="rId8">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2100699" y="4653319"/>
            <a:ext cx="8229600"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Phép biến hình biến mỗi điểm M thành chính M được gọi là </a:t>
            </a:r>
            <a:r>
              <a:rPr lang="en-US" sz="2600" b="1" smtClean="0">
                <a:solidFill>
                  <a:schemeClr val="accent2">
                    <a:lumMod val="75000"/>
                  </a:schemeClr>
                </a:solidFill>
                <a:latin typeface="Arial" pitchFamily="34" charset="0"/>
                <a:cs typeface="Arial" pitchFamily="34" charset="0"/>
              </a:rPr>
              <a:t>phép đồng nhất</a:t>
            </a:r>
            <a:r>
              <a:rPr lang="en-US" sz="2600" b="1" smtClean="0">
                <a:latin typeface="Arial" pitchFamily="34" charset="0"/>
                <a:cs typeface="Arial" pitchFamily="34" charset="0"/>
              </a:rPr>
              <a:t>.</a:t>
            </a:r>
            <a:endParaRPr lang="vi-VN" sz="2600" b="1" i="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62000"/>
            <a:ext cx="11772900" cy="2339080"/>
            <a:chOff x="112712" y="837623"/>
            <a:chExt cx="11772900" cy="2339080"/>
          </a:xfrm>
        </p:grpSpPr>
        <p:sp>
          <p:nvSpPr>
            <p:cNvPr id="8" name="Rounded Rectangle 7"/>
            <p:cNvSpPr/>
            <p:nvPr/>
          </p:nvSpPr>
          <p:spPr>
            <a:xfrm>
              <a:off x="1742930" y="840606"/>
              <a:ext cx="10142682" cy="233609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1" y="837623"/>
              <a:ext cx="9889791" cy="233908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Trong mặt phẳng, cho </a:t>
              </a:r>
              <a:r>
                <a:rPr lang="vi-VN" b="1" smtClean="0">
                  <a:latin typeface="Arial" pitchFamily="34" charset="0"/>
                  <a:cs typeface="Arial" pitchFamily="34" charset="0"/>
                </a:rPr>
                <a:t>đường thẳng</a:t>
              </a:r>
              <a:r>
                <a:rPr lang="en-US" b="1" smtClean="0">
                  <a:latin typeface="Arial" pitchFamily="34" charset="0"/>
                  <a:cs typeface="Arial" pitchFamily="34" charset="0"/>
                </a:rPr>
                <a:t> d</a:t>
              </a:r>
              <a:br>
                <a:rPr lang="en-US" b="1" smtClean="0">
                  <a:latin typeface="Arial" pitchFamily="34" charset="0"/>
                  <a:cs typeface="Arial" pitchFamily="34" charset="0"/>
                </a:rPr>
              </a:br>
              <a:r>
                <a:rPr lang="en-US" b="1" smtClean="0">
                  <a:latin typeface="Arial" pitchFamily="34" charset="0"/>
                  <a:cs typeface="Arial" pitchFamily="34" charset="0"/>
                </a:rPr>
                <a:t>a. Với mỗi điểm M , gọi M’ là hình chiếu vuông góc của M lên d. Chứng minh rằng quy tắc cho tương ứng điểm M với điểm M’ là một phép biến hình.</a:t>
              </a:r>
            </a:p>
            <a:p>
              <a:r>
                <a:rPr lang="en-US" b="1" smtClean="0">
                  <a:latin typeface="Arial" pitchFamily="34" charset="0"/>
                  <a:cs typeface="Arial" pitchFamily="34" charset="0"/>
                </a:rPr>
                <a:t>b. Gọi a là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bất kì vuông góc với d. Chứng minh rằng tất cả các điểm thuộc a có cùng ảnh qua phép biến hình trên </a:t>
              </a:r>
              <a:endParaRPr lang="vi-VN"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32208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4212" y="3657600"/>
            <a:ext cx="7772400" cy="1200329"/>
          </a:xfrm>
          <a:prstGeom prst="rect">
            <a:avLst/>
          </a:prstGeom>
          <a:noFill/>
        </p:spPr>
        <p:txBody>
          <a:bodyPr wrap="square" rtlCol="0">
            <a:spAutoFit/>
          </a:bodyPr>
          <a:lstStyle/>
          <a:p>
            <a:pPr algn="just"/>
            <a:r>
              <a:rPr lang="en-US" b="1" smtClean="0">
                <a:latin typeface="Arial" pitchFamily="34" charset="0"/>
                <a:cs typeface="Arial" pitchFamily="34" charset="0"/>
              </a:rPr>
              <a:t>a. Mỗi điểm M đều có duy nhất hình chiếu vuông góc trên d. Do đó, quy tắc cho tương ứng điểm M với điểm M’ như trên là một </a:t>
            </a:r>
            <a:r>
              <a:rPr lang="en-US" b="1" smtClean="0">
                <a:solidFill>
                  <a:schemeClr val="accent2">
                    <a:lumMod val="75000"/>
                  </a:schemeClr>
                </a:solidFill>
                <a:latin typeface="Arial" pitchFamily="34" charset="0"/>
                <a:cs typeface="Arial" pitchFamily="34" charset="0"/>
              </a:rPr>
              <a:t>phép biến hình </a:t>
            </a:r>
            <a:endParaRPr lang="en-US" b="1">
              <a:solidFill>
                <a:schemeClr val="accent2">
                  <a:lumMod val="75000"/>
                </a:schemeClr>
              </a:solidFill>
              <a:latin typeface="Arial" pitchFamily="34" charset="0"/>
              <a:cs typeface="Arial" pitchFamily="34" charset="0"/>
            </a:endParaRPr>
          </a:p>
        </p:txBody>
      </p:sp>
      <p:grpSp>
        <p:nvGrpSpPr>
          <p:cNvPr id="3" name="Group 2"/>
          <p:cNvGrpSpPr/>
          <p:nvPr/>
        </p:nvGrpSpPr>
        <p:grpSpPr>
          <a:xfrm>
            <a:off x="8990012" y="3162300"/>
            <a:ext cx="3000375" cy="2711708"/>
            <a:chOff x="8990012" y="3162300"/>
            <a:chExt cx="3000375" cy="2711708"/>
          </a:xfrm>
        </p:grpSpPr>
        <p:pic>
          <p:nvPicPr>
            <p:cNvPr id="12" name="Picture 5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3162300"/>
              <a:ext cx="30003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675812" y="553545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1.1</a:t>
              </a:r>
              <a:endParaRPr lang="en-US" sz="1600" b="1">
                <a:solidFill>
                  <a:srgbClr val="FF0000"/>
                </a:solidFill>
                <a:latin typeface="Arial" pitchFamily="34" charset="0"/>
                <a:cs typeface="Arial" pitchFamily="34" charset="0"/>
              </a:endParaRPr>
            </a:p>
          </p:txBody>
        </p:sp>
      </p:grpSp>
      <p:sp>
        <p:nvSpPr>
          <p:cNvPr id="19" name="TextBox 18"/>
          <p:cNvSpPr txBox="1"/>
          <p:nvPr/>
        </p:nvSpPr>
        <p:spPr>
          <a:xfrm>
            <a:off x="684212" y="5104566"/>
            <a:ext cx="7772400" cy="1569660"/>
          </a:xfrm>
          <a:prstGeom prst="rect">
            <a:avLst/>
          </a:prstGeom>
          <a:noFill/>
        </p:spPr>
        <p:txBody>
          <a:bodyPr wrap="square" rtlCol="0">
            <a:spAutoFit/>
          </a:bodyPr>
          <a:lstStyle/>
          <a:p>
            <a:pPr algn="just"/>
            <a:r>
              <a:rPr lang="en-US" b="1" smtClean="0">
                <a:latin typeface="Arial" pitchFamily="34" charset="0"/>
                <a:cs typeface="Arial" pitchFamily="34" charset="0"/>
              </a:rPr>
              <a:t>b. Gọi </a:t>
            </a:r>
            <a:r>
              <a:rPr lang="en-US" b="1" smtClean="0">
                <a:solidFill>
                  <a:schemeClr val="accent2">
                    <a:lumMod val="75000"/>
                  </a:schemeClr>
                </a:solidFill>
                <a:latin typeface="Arial" pitchFamily="34" charset="0"/>
                <a:cs typeface="Arial" pitchFamily="34" charset="0"/>
              </a:rPr>
              <a:t>O</a:t>
            </a:r>
            <a:r>
              <a:rPr lang="en-US" b="1" smtClean="0">
                <a:latin typeface="Arial" pitchFamily="34" charset="0"/>
                <a:cs typeface="Arial" pitchFamily="34" charset="0"/>
              </a:rPr>
              <a:t> là giao điểm của a và d. Khi đó, tất cả các điểm trên a đều có hình chiếu vuông góc trên d là </a:t>
            </a:r>
            <a:r>
              <a:rPr lang="en-US" b="1">
                <a:solidFill>
                  <a:schemeClr val="accent2">
                    <a:lumMod val="75000"/>
                  </a:schemeClr>
                </a:solidFill>
                <a:latin typeface="Arial" pitchFamily="34" charset="0"/>
                <a:cs typeface="Arial" pitchFamily="34" charset="0"/>
              </a:rPr>
              <a:t>O</a:t>
            </a:r>
            <a:r>
              <a:rPr lang="en-US" b="1" smtClean="0">
                <a:latin typeface="Arial" pitchFamily="34" charset="0"/>
                <a:cs typeface="Arial" pitchFamily="34" charset="0"/>
              </a:rPr>
              <a:t>. Do đó, các điểm này có cùng ảnh là </a:t>
            </a:r>
            <a:r>
              <a:rPr lang="en-US" b="1">
                <a:solidFill>
                  <a:schemeClr val="accent2">
                    <a:lumMod val="75000"/>
                  </a:schemeClr>
                </a:solidFill>
                <a:latin typeface="Arial" pitchFamily="34" charset="0"/>
                <a:cs typeface="Arial" pitchFamily="34" charset="0"/>
              </a:rPr>
              <a:t>O</a:t>
            </a:r>
            <a:r>
              <a:rPr lang="en-US" b="1" smtClean="0">
                <a:latin typeface="Arial" pitchFamily="34" charset="0"/>
                <a:cs typeface="Arial" pitchFamily="34" charset="0"/>
              </a:rPr>
              <a:t> qua phép biến hình nói trên.</a:t>
            </a:r>
            <a:endParaRPr lang="en-US" b="1">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BIẾN HÌNH</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936" y="33877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514600"/>
            <a:chOff x="289088" y="762000"/>
            <a:chExt cx="11558425" cy="2514600"/>
          </a:xfrm>
        </p:grpSpPr>
        <p:sp>
          <p:nvSpPr>
            <p:cNvPr id="17" name="Rounded Rectangle 16"/>
            <p:cNvSpPr/>
            <p:nvPr/>
          </p:nvSpPr>
          <p:spPr>
            <a:xfrm>
              <a:off x="289088" y="762000"/>
              <a:ext cx="11558425" cy="25146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2308324"/>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Trên mặt phẳng toạ độ Oxy, cho phép biến hình f biến mỗi điểm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 </m:t>
                      </m:r>
                    </m:oMath>
                  </a14:m>
                  <a:r>
                    <a:rPr lang="en-US" b="1" smtClean="0">
                      <a:latin typeface="Arial" pitchFamily="34" charset="0"/>
                      <a:cs typeface="Arial" pitchFamily="34" charset="0"/>
                    </a:rPr>
                    <a:t>thành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eriod"/>
                  </a:pPr>
                  <a:r>
                    <a:rPr lang="en-US" b="1" smtClean="0">
                      <a:latin typeface="Arial" pitchFamily="34" charset="0"/>
                      <a:cs typeface="Arial" pitchFamily="34" charset="0"/>
                    </a:rPr>
                    <a:t>Xét các điểm A(-1;5) , B(2;2), C(4;0) thuộc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𝒙</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𝒚</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𝟒</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Xác định các ảnh của chúng qua f</a:t>
                  </a:r>
                </a:p>
                <a:p>
                  <a:pPr marL="457200" indent="-457200">
                    <a:buAutoNum type="alphaLcPeriod"/>
                  </a:pPr>
                  <a:r>
                    <a:rPr lang="en-US" sz="2300" b="1" smtClean="0">
                      <a:latin typeface="Arial" pitchFamily="34" charset="0"/>
                      <a:cs typeface="Arial" pitchFamily="34" charset="0"/>
                    </a:rPr>
                    <a:t>Chứng minh rằng nếu </a:t>
                  </a:r>
                  <a14:m>
                    <m:oMath xmlns:m="http://schemas.openxmlformats.org/officeDocument/2006/math">
                      <m:r>
                        <a:rPr lang="en-US" sz="2300" b="1" i="1" smtClean="0">
                          <a:latin typeface="Cambria Math"/>
                          <a:cs typeface="Arial" pitchFamily="34" charset="0"/>
                        </a:rPr>
                        <m:t>𝑴</m:t>
                      </m:r>
                      <m:r>
                        <a:rPr lang="en-US" sz="2300" b="1" i="1" smtClean="0">
                          <a:latin typeface="Cambria Math"/>
                          <a:cs typeface="Arial" pitchFamily="34" charset="0"/>
                        </a:rPr>
                        <m:t>(</m:t>
                      </m:r>
                      <m:sSub>
                        <m:sSubPr>
                          <m:ctrlPr>
                            <a:rPr lang="en-US" sz="2300" b="1" i="1" smtClean="0">
                              <a:latin typeface="Cambria Math"/>
                              <a:cs typeface="Arial" pitchFamily="34" charset="0"/>
                            </a:rPr>
                          </m:ctrlPr>
                        </m:sSubPr>
                        <m:e>
                          <m:r>
                            <a:rPr lang="en-US" sz="2300" b="1" i="1" smtClean="0">
                              <a:latin typeface="Cambria Math"/>
                              <a:cs typeface="Arial" pitchFamily="34" charset="0"/>
                            </a:rPr>
                            <m:t>𝒙</m:t>
                          </m:r>
                        </m:e>
                        <m:sub>
                          <m:r>
                            <a:rPr lang="en-US" sz="2300" b="1" i="1" smtClean="0">
                              <a:latin typeface="Cambria Math"/>
                              <a:cs typeface="Arial" pitchFamily="34" charset="0"/>
                            </a:rPr>
                            <m:t>𝟎</m:t>
                          </m:r>
                        </m:sub>
                      </m:sSub>
                      <m:r>
                        <a:rPr lang="en-US" sz="2300" b="1" i="1" smtClean="0">
                          <a:latin typeface="Cambria Math"/>
                          <a:cs typeface="Arial" pitchFamily="34" charset="0"/>
                        </a:rPr>
                        <m:t>;</m:t>
                      </m:r>
                      <m:sSub>
                        <m:sSubPr>
                          <m:ctrlPr>
                            <a:rPr lang="en-US" sz="2300" b="1" i="1" smtClean="0">
                              <a:latin typeface="Cambria Math"/>
                              <a:cs typeface="Arial" pitchFamily="34" charset="0"/>
                            </a:rPr>
                          </m:ctrlPr>
                        </m:sSubPr>
                        <m:e>
                          <m:r>
                            <a:rPr lang="en-US" sz="2300" b="1" i="1" smtClean="0">
                              <a:latin typeface="Cambria Math"/>
                              <a:cs typeface="Arial" pitchFamily="34" charset="0"/>
                            </a:rPr>
                            <m:t>𝒚</m:t>
                          </m:r>
                        </m:e>
                        <m:sub>
                          <m:r>
                            <a:rPr lang="en-US" sz="2300" b="1" i="1" smtClean="0">
                              <a:latin typeface="Cambria Math"/>
                              <a:cs typeface="Arial" pitchFamily="34" charset="0"/>
                            </a:rPr>
                            <m:t>𝟎</m:t>
                          </m:r>
                        </m:sub>
                      </m:sSub>
                      <m:r>
                        <a:rPr lang="en-US" sz="2300" b="1" i="1" smtClean="0">
                          <a:latin typeface="Cambria Math"/>
                          <a:cs typeface="Arial" pitchFamily="34" charset="0"/>
                        </a:rPr>
                        <m:t>)</m:t>
                      </m:r>
                    </m:oMath>
                  </a14:m>
                  <a:r>
                    <a:rPr lang="en-US" sz="2300" b="1" smtClean="0">
                      <a:latin typeface="Arial" pitchFamily="34" charset="0"/>
                      <a:cs typeface="Arial" pitchFamily="34" charset="0"/>
                    </a:rPr>
                    <a:t> là điểm thuộc </a:t>
                  </a:r>
                  <a:r>
                    <a:rPr lang="vi-VN" sz="2300" b="1" smtClean="0">
                      <a:latin typeface="Arial" pitchFamily="34" charset="0"/>
                      <a:cs typeface="Arial" pitchFamily="34" charset="0"/>
                    </a:rPr>
                    <a:t>đường thẳng</a:t>
                  </a:r>
                  <a:r>
                    <a:rPr lang="en-US" sz="2300" b="1" smtClean="0">
                      <a:latin typeface="Arial" pitchFamily="34" charset="0"/>
                      <a:cs typeface="Arial" pitchFamily="34" charset="0"/>
                    </a:rPr>
                    <a:t> </a:t>
                  </a:r>
                  <a14:m>
                    <m:oMath xmlns:m="http://schemas.openxmlformats.org/officeDocument/2006/math">
                      <m:r>
                        <a:rPr lang="en-US" sz="2300" b="1" i="1">
                          <a:latin typeface="Cambria Math"/>
                          <a:ea typeface="Cambria Math"/>
                          <a:cs typeface="Arial" pitchFamily="34" charset="0"/>
                        </a:rPr>
                        <m:t>∆:</m:t>
                      </m:r>
                      <m:r>
                        <a:rPr lang="en-US" sz="2300" b="1" i="1">
                          <a:latin typeface="Cambria Math"/>
                          <a:ea typeface="Cambria Math"/>
                          <a:cs typeface="Arial" pitchFamily="34" charset="0"/>
                        </a:rPr>
                        <m:t>𝒙</m:t>
                      </m:r>
                      <m:r>
                        <a:rPr lang="en-US" sz="2300" b="1" i="1">
                          <a:latin typeface="Cambria Math"/>
                          <a:ea typeface="Cambria Math"/>
                          <a:cs typeface="Arial" pitchFamily="34" charset="0"/>
                        </a:rPr>
                        <m:t>+</m:t>
                      </m:r>
                      <m:r>
                        <a:rPr lang="en-US" sz="2300" b="1" i="1">
                          <a:latin typeface="Cambria Math"/>
                          <a:ea typeface="Cambria Math"/>
                          <a:cs typeface="Arial" pitchFamily="34" charset="0"/>
                        </a:rPr>
                        <m:t>𝒚</m:t>
                      </m:r>
                      <m:r>
                        <a:rPr lang="en-US" sz="2300" b="1" i="1">
                          <a:latin typeface="Cambria Math"/>
                          <a:ea typeface="Cambria Math"/>
                          <a:cs typeface="Arial" pitchFamily="34" charset="0"/>
                        </a:rPr>
                        <m:t>−</m:t>
                      </m:r>
                      <m:r>
                        <a:rPr lang="en-US" sz="2300" b="1" i="1">
                          <a:latin typeface="Cambria Math"/>
                          <a:ea typeface="Cambria Math"/>
                          <a:cs typeface="Arial" pitchFamily="34" charset="0"/>
                        </a:rPr>
                        <m:t>𝟒</m:t>
                      </m:r>
                      <m:r>
                        <a:rPr lang="en-US" sz="2300" b="1" i="1">
                          <a:latin typeface="Cambria Math"/>
                          <a:ea typeface="Cambria Math"/>
                          <a:cs typeface="Arial" pitchFamily="34" charset="0"/>
                        </a:rPr>
                        <m:t>=</m:t>
                      </m:r>
                      <m:r>
                        <a:rPr lang="en-US" sz="2300" b="1" i="1">
                          <a:latin typeface="Cambria Math"/>
                          <a:ea typeface="Cambria Math"/>
                          <a:cs typeface="Arial" pitchFamily="34" charset="0"/>
                        </a:rPr>
                        <m:t>𝟎</m:t>
                      </m:r>
                    </m:oMath>
                  </a14:m>
                  <a:r>
                    <a:rPr lang="en-US" sz="2300" b="1" smtClean="0">
                      <a:latin typeface="Arial" pitchFamily="34" charset="0"/>
                      <a:cs typeface="Arial" pitchFamily="34" charset="0"/>
                    </a:rPr>
                    <a:t> thì ảnh </a:t>
                  </a:r>
                  <a14:m>
                    <m:oMath xmlns:m="http://schemas.openxmlformats.org/officeDocument/2006/math">
                      <m:r>
                        <a:rPr lang="en-US" sz="2300" b="1" i="1">
                          <a:latin typeface="Cambria Math"/>
                          <a:cs typeface="Arial" pitchFamily="34" charset="0"/>
                        </a:rPr>
                        <m:t>𝑴</m:t>
                      </m:r>
                      <m:r>
                        <a:rPr lang="en-US" sz="2300" b="1" i="1" smtClean="0">
                          <a:latin typeface="Cambria Math"/>
                          <a:cs typeface="Arial" pitchFamily="34" charset="0"/>
                        </a:rPr>
                        <m:t>′</m:t>
                      </m:r>
                      <m:r>
                        <a:rPr lang="en-US" sz="2300" b="1" i="1">
                          <a:latin typeface="Cambria Math"/>
                          <a:cs typeface="Arial" pitchFamily="34" charset="0"/>
                        </a:rPr>
                        <m:t>(</m:t>
                      </m:r>
                      <m:sSub>
                        <m:sSubPr>
                          <m:ctrlPr>
                            <a:rPr lang="en-US" sz="2300" b="1" i="1">
                              <a:latin typeface="Cambria Math"/>
                              <a:cs typeface="Arial" pitchFamily="34" charset="0"/>
                            </a:rPr>
                          </m:ctrlPr>
                        </m:sSubPr>
                        <m:e>
                          <m:r>
                            <a:rPr lang="en-US" sz="2300" b="1" i="1">
                              <a:latin typeface="Cambria Math"/>
                              <a:cs typeface="Arial" pitchFamily="34" charset="0"/>
                            </a:rPr>
                            <m:t>𝒙</m:t>
                          </m:r>
                        </m:e>
                        <m:sub>
                          <m:r>
                            <a:rPr lang="en-US" sz="2300" b="1" i="1">
                              <a:latin typeface="Cambria Math"/>
                              <a:cs typeface="Arial" pitchFamily="34" charset="0"/>
                            </a:rPr>
                            <m:t>𝟎</m:t>
                          </m:r>
                        </m:sub>
                      </m:sSub>
                      <m:r>
                        <a:rPr lang="en-US" sz="2300" b="1" i="1" smtClean="0">
                          <a:latin typeface="Cambria Math"/>
                          <a:cs typeface="Arial" pitchFamily="34" charset="0"/>
                        </a:rPr>
                        <m:t>+</m:t>
                      </m:r>
                      <m:r>
                        <a:rPr lang="en-US" sz="2300" b="1" i="1" smtClean="0">
                          <a:latin typeface="Cambria Math"/>
                          <a:cs typeface="Arial" pitchFamily="34" charset="0"/>
                        </a:rPr>
                        <m:t>𝟏</m:t>
                      </m:r>
                      <m:r>
                        <a:rPr lang="en-US" sz="2300" b="1" i="1">
                          <a:latin typeface="Cambria Math"/>
                          <a:cs typeface="Arial" pitchFamily="34" charset="0"/>
                        </a:rPr>
                        <m:t>;</m:t>
                      </m:r>
                      <m:sSub>
                        <m:sSubPr>
                          <m:ctrlPr>
                            <a:rPr lang="en-US" sz="2300" b="1" i="1">
                              <a:latin typeface="Cambria Math"/>
                              <a:cs typeface="Arial" pitchFamily="34" charset="0"/>
                            </a:rPr>
                          </m:ctrlPr>
                        </m:sSubPr>
                        <m:e>
                          <m:r>
                            <a:rPr lang="en-US" sz="2300" b="1" i="1">
                              <a:latin typeface="Cambria Math"/>
                              <a:cs typeface="Arial" pitchFamily="34" charset="0"/>
                            </a:rPr>
                            <m:t>𝒚</m:t>
                          </m:r>
                        </m:e>
                        <m:sub>
                          <m:r>
                            <a:rPr lang="en-US" sz="2300" b="1" i="1">
                              <a:latin typeface="Cambria Math"/>
                              <a:cs typeface="Arial" pitchFamily="34" charset="0"/>
                            </a:rPr>
                            <m:t>𝟎</m:t>
                          </m:r>
                        </m:sub>
                      </m:sSub>
                      <m:r>
                        <a:rPr lang="en-US" sz="2300" b="1" i="1" smtClean="0">
                          <a:latin typeface="Cambria Math"/>
                          <a:cs typeface="Arial" pitchFamily="34" charset="0"/>
                        </a:rPr>
                        <m:t>+</m:t>
                      </m:r>
                      <m:r>
                        <a:rPr lang="en-US" sz="2300" b="1" i="1" smtClean="0">
                          <a:latin typeface="Cambria Math"/>
                          <a:cs typeface="Arial" pitchFamily="34" charset="0"/>
                        </a:rPr>
                        <m:t>𝟐</m:t>
                      </m:r>
                      <m:r>
                        <a:rPr lang="en-US" sz="2300" b="1" i="1">
                          <a:latin typeface="Cambria Math"/>
                          <a:cs typeface="Arial" pitchFamily="34" charset="0"/>
                        </a:rPr>
                        <m:t>)</m:t>
                      </m:r>
                    </m:oMath>
                  </a14:m>
                  <a:r>
                    <a:rPr lang="en-US" sz="2300" b="1" smtClean="0">
                      <a:latin typeface="Arial" pitchFamily="34" charset="0"/>
                      <a:cs typeface="Arial" pitchFamily="34" charset="0"/>
                    </a:rPr>
                    <a:t> của nó thuộc </a:t>
                  </a:r>
                  <a:r>
                    <a:rPr lang="vi-VN" sz="2300" b="1" smtClean="0">
                      <a:latin typeface="Arial" pitchFamily="34" charset="0"/>
                      <a:cs typeface="Arial" pitchFamily="34" charset="0"/>
                    </a:rPr>
                    <a:t>đường thẳng</a:t>
                  </a:r>
                  <a:r>
                    <a:rPr lang="en-US" sz="2000" b="1">
                      <a:ea typeface="Cambria Math"/>
                      <a:cs typeface="Arial" pitchFamily="34" charset="0"/>
                    </a:rPr>
                    <a:t> </a:t>
                  </a:r>
                  <a14:m>
                    <m:oMath xmlns:m="http://schemas.openxmlformats.org/officeDocument/2006/math">
                      <m:sSup>
                        <m:sSupPr>
                          <m:ctrlPr>
                            <a:rPr lang="en-US" sz="2000" b="1" i="1" smtClean="0">
                              <a:latin typeface="Cambria Math"/>
                              <a:ea typeface="Cambria Math"/>
                              <a:cs typeface="Arial" pitchFamily="34" charset="0"/>
                            </a:rPr>
                          </m:ctrlPr>
                        </m:sSupPr>
                        <m:e>
                          <m:r>
                            <a:rPr lang="en-US" sz="2000" b="1" i="1">
                              <a:latin typeface="Cambria Math"/>
                              <a:ea typeface="Cambria Math"/>
                              <a:cs typeface="Arial" pitchFamily="34" charset="0"/>
                            </a:rPr>
                            <m:t>∆</m:t>
                          </m:r>
                        </m:e>
                        <m:sup>
                          <m:r>
                            <a:rPr lang="en-US" sz="2000" b="1" i="1" smtClean="0">
                              <a:latin typeface="Cambria Math"/>
                              <a:ea typeface="Cambria Math"/>
                              <a:cs typeface="Arial" pitchFamily="34" charset="0"/>
                            </a:rPr>
                            <m:t>′</m:t>
                          </m:r>
                        </m:sup>
                      </m:sSup>
                      <m:r>
                        <a:rPr lang="en-US" sz="2000" b="1" i="1">
                          <a:latin typeface="Cambria Math"/>
                          <a:ea typeface="Cambria Math"/>
                          <a:cs typeface="Arial" pitchFamily="34" charset="0"/>
                        </a:rPr>
                        <m:t>:</m:t>
                      </m:r>
                      <m:r>
                        <a:rPr lang="en-US" sz="2000" b="1" i="1">
                          <a:latin typeface="Cambria Math"/>
                          <a:ea typeface="Cambria Math"/>
                          <a:cs typeface="Arial" pitchFamily="34" charset="0"/>
                        </a:rPr>
                        <m:t>𝒙</m:t>
                      </m:r>
                      <m:r>
                        <a:rPr lang="en-US" sz="2000" b="1" i="1">
                          <a:latin typeface="Cambria Math"/>
                          <a:ea typeface="Cambria Math"/>
                          <a:cs typeface="Arial" pitchFamily="34" charset="0"/>
                        </a:rPr>
                        <m:t>+</m:t>
                      </m:r>
                      <m:r>
                        <a:rPr lang="en-US" sz="2000" b="1" i="1">
                          <a:latin typeface="Cambria Math"/>
                          <a:ea typeface="Cambria Math"/>
                          <a:cs typeface="Arial" pitchFamily="34" charset="0"/>
                        </a:rPr>
                        <m:t>𝒚</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𝟕</m:t>
                      </m:r>
                      <m:r>
                        <a:rPr lang="en-US" sz="2000" b="1" i="1">
                          <a:latin typeface="Cambria Math"/>
                          <a:ea typeface="Cambria Math"/>
                          <a:cs typeface="Arial" pitchFamily="34" charset="0"/>
                        </a:rPr>
                        <m:t>=</m:t>
                      </m:r>
                      <m:r>
                        <a:rPr lang="en-US" sz="2000" b="1" i="1">
                          <a:latin typeface="Cambria Math"/>
                          <a:ea typeface="Cambria Math"/>
                          <a:cs typeface="Arial" pitchFamily="34" charset="0"/>
                        </a:rPr>
                        <m:t>𝟎</m:t>
                      </m:r>
                    </m:oMath>
                  </a14:m>
                  <a:r>
                    <a:rPr lang="en-US" sz="2300" b="1" smtClean="0">
                      <a:latin typeface="Arial" pitchFamily="34" charset="0"/>
                      <a:cs typeface="Arial" pitchFamily="34" charset="0"/>
                    </a:rPr>
                    <a:t> </a:t>
                  </a:r>
                  <a:endParaRPr lang="vi-VN" sz="23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2308324"/>
                </a:xfrm>
                <a:prstGeom prst="rect">
                  <a:avLst/>
                </a:prstGeom>
                <a:blipFill rotWithShape="1">
                  <a:blip r:embed="rId4"/>
                  <a:stretch>
                    <a:fillRect l="-700" t="-792" b="-4749"/>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8156793" y="3340347"/>
            <a:ext cx="3957419" cy="3441453"/>
            <a:chOff x="7816283" y="3297901"/>
            <a:chExt cx="3957419" cy="3441453"/>
          </a:xfrm>
        </p:grpSpPr>
        <p:sp>
          <p:nvSpPr>
            <p:cNvPr id="15" name="TextBox 14"/>
            <p:cNvSpPr txBox="1"/>
            <p:nvPr/>
          </p:nvSpPr>
          <p:spPr>
            <a:xfrm>
              <a:off x="9103715" y="64008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1.2</a:t>
              </a:r>
              <a:endParaRPr lang="en-US" sz="1600" b="1">
                <a:solidFill>
                  <a:srgbClr val="C00000"/>
                </a:solidFill>
                <a:latin typeface="Arial" pitchFamily="34" charset="0"/>
                <a:cs typeface="Arial" pitchFamily="34" charset="0"/>
              </a:endParaRPr>
            </a:p>
          </p:txBody>
        </p:sp>
        <p:pic>
          <p:nvPicPr>
            <p:cNvPr id="11366" name="Picture 1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6283" y="3297901"/>
              <a:ext cx="3957419" cy="327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77975" y="3831609"/>
            <a:ext cx="7772400" cy="830997"/>
          </a:xfrm>
          <a:prstGeom prst="rect">
            <a:avLst/>
          </a:prstGeom>
          <a:noFill/>
        </p:spPr>
        <p:txBody>
          <a:bodyPr wrap="square" rtlCol="0">
            <a:spAutoFit/>
          </a:bodyPr>
          <a:lstStyle/>
          <a:p>
            <a:pPr algn="just"/>
            <a:r>
              <a:rPr lang="vi-VN" b="1" smtClean="0">
                <a:latin typeface="Arial" pitchFamily="34" charset="0"/>
                <a:cs typeface="Arial" pitchFamily="34" charset="0"/>
              </a:rPr>
              <a:t>a</a:t>
            </a:r>
            <a:r>
              <a:rPr lang="vi-VN" b="1">
                <a:latin typeface="Arial" pitchFamily="34" charset="0"/>
                <a:cs typeface="Arial" pitchFamily="34" charset="0"/>
              </a:rPr>
              <a:t>) Ảnh của điểm A(– 1; 5) qua phép biến hình f là điểm A'(– 1 + 1; 5 + 2) hay </a:t>
            </a:r>
            <a:r>
              <a:rPr lang="vi-VN" b="1">
                <a:solidFill>
                  <a:schemeClr val="accent2">
                    <a:lumMod val="75000"/>
                  </a:schemeClr>
                </a:solidFill>
                <a:latin typeface="Arial" pitchFamily="34" charset="0"/>
                <a:cs typeface="Arial" pitchFamily="34" charset="0"/>
              </a:rPr>
              <a:t>A'(0; 7</a:t>
            </a:r>
            <a:r>
              <a:rPr lang="vi-VN" b="1" smtClean="0">
                <a:solidFill>
                  <a:schemeClr val="accent2">
                    <a:lumMod val="75000"/>
                  </a:schemeClr>
                </a:solidFill>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12" name="TextBox 11"/>
          <p:cNvSpPr txBox="1"/>
          <p:nvPr/>
        </p:nvSpPr>
        <p:spPr>
          <a:xfrm>
            <a:off x="277975" y="4662606"/>
            <a:ext cx="7772400" cy="830997"/>
          </a:xfrm>
          <a:prstGeom prst="rect">
            <a:avLst/>
          </a:prstGeom>
          <a:noFill/>
        </p:spPr>
        <p:txBody>
          <a:bodyPr wrap="square" rtlCol="0">
            <a:spAutoFit/>
          </a:bodyPr>
          <a:lstStyle/>
          <a:p>
            <a:pPr algn="just"/>
            <a:r>
              <a:rPr lang="vi-VN" b="1">
                <a:latin typeface="Arial" pitchFamily="34" charset="0"/>
                <a:cs typeface="Arial" pitchFamily="34" charset="0"/>
              </a:rPr>
              <a:t>Ảnh của điểm B(2; 3) qua phép biến hình f là điểm B'(2 + 1; 3 + 2) hay </a:t>
            </a:r>
            <a:r>
              <a:rPr lang="vi-VN" b="1">
                <a:solidFill>
                  <a:schemeClr val="accent2">
                    <a:lumMod val="75000"/>
                  </a:schemeClr>
                </a:solidFill>
                <a:latin typeface="Arial" pitchFamily="34" charset="0"/>
                <a:cs typeface="Arial" pitchFamily="34" charset="0"/>
              </a:rPr>
              <a:t>B'(3; 5</a:t>
            </a:r>
            <a:r>
              <a:rPr lang="vi-VN" b="1" smtClean="0">
                <a:solidFill>
                  <a:schemeClr val="accent2">
                    <a:lumMod val="75000"/>
                  </a:schemeClr>
                </a:solidFill>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14" name="TextBox 13"/>
          <p:cNvSpPr txBox="1"/>
          <p:nvPr/>
        </p:nvSpPr>
        <p:spPr>
          <a:xfrm>
            <a:off x="289088" y="5569803"/>
            <a:ext cx="7772400" cy="830997"/>
          </a:xfrm>
          <a:prstGeom prst="rect">
            <a:avLst/>
          </a:prstGeom>
          <a:noFill/>
        </p:spPr>
        <p:txBody>
          <a:bodyPr wrap="square" rtlCol="0">
            <a:spAutoFit/>
          </a:bodyPr>
          <a:lstStyle/>
          <a:p>
            <a:pPr algn="just"/>
            <a:r>
              <a:rPr lang="vi-VN" b="1">
                <a:latin typeface="Arial" pitchFamily="34" charset="0"/>
                <a:cs typeface="Arial" pitchFamily="34" charset="0"/>
              </a:rPr>
              <a:t>Ảnh của điểm C(4; 0) qua phép biến hình f là điểm C'(4 + 1; 0 + 2) hay </a:t>
            </a:r>
            <a:r>
              <a:rPr lang="vi-VN" b="1">
                <a:solidFill>
                  <a:schemeClr val="accent2">
                    <a:lumMod val="75000"/>
                  </a:schemeClr>
                </a:solidFill>
                <a:latin typeface="Arial" pitchFamily="34" charset="0"/>
                <a:cs typeface="Arial" pitchFamily="34" charset="0"/>
              </a:rPr>
              <a:t>C'(5; 2</a:t>
            </a:r>
            <a:r>
              <a:rPr lang="vi-VN" b="1" smtClean="0">
                <a:solidFill>
                  <a:schemeClr val="accent2">
                    <a:lumMod val="75000"/>
                  </a:schemeClr>
                </a:solidFill>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936" y="3124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2286000"/>
            <a:chOff x="289088" y="762000"/>
            <a:chExt cx="11558425" cy="2286000"/>
          </a:xfrm>
        </p:grpSpPr>
        <p:sp>
          <p:nvSpPr>
            <p:cNvPr id="17" name="Rounded Rectangle 16"/>
            <p:cNvSpPr/>
            <p:nvPr/>
          </p:nvSpPr>
          <p:spPr>
            <a:xfrm>
              <a:off x="289088" y="762000"/>
              <a:ext cx="11558425" cy="2286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2123658"/>
                </a:xfrm>
                <a:prstGeom prst="rect">
                  <a:avLst/>
                </a:prstGeom>
                <a:noFill/>
              </p:spPr>
              <p:txBody>
                <a:bodyPr wrap="square" rtlCol="0">
                  <a:spAutoFit/>
                </a:bodyPr>
                <a:lstStyle/>
                <a:p>
                  <a:r>
                    <a:rPr lang="en-US" sz="2200" b="1" smtClean="0">
                      <a:latin typeface="Arial" pitchFamily="34" charset="0"/>
                      <a:cs typeface="Arial" pitchFamily="34" charset="0"/>
                    </a:rPr>
                    <a:t>	  Trên mặt phẳng toạ độ Oxy, cho phép biến hình f biến mỗi điểm </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𝑴</m:t>
                      </m:r>
                      <m:r>
                        <a:rPr lang="en-US" sz="2200" b="1" i="1" smtClean="0">
                          <a:latin typeface="Cambria Math"/>
                          <a:cs typeface="Arial" pitchFamily="34" charset="0"/>
                        </a:rPr>
                        <m:t>(</m:t>
                      </m:r>
                      <m:r>
                        <a:rPr lang="en-US" sz="2200" b="1" i="1" smtClean="0">
                          <a:latin typeface="Cambria Math"/>
                          <a:cs typeface="Arial" pitchFamily="34" charset="0"/>
                        </a:rPr>
                        <m:t>𝒙</m:t>
                      </m:r>
                      <m:r>
                        <a:rPr lang="en-US" sz="2200" b="1" i="1" smtClean="0">
                          <a:latin typeface="Cambria Math"/>
                          <a:cs typeface="Arial" pitchFamily="34" charset="0"/>
                        </a:rPr>
                        <m:t>;</m:t>
                      </m:r>
                      <m:r>
                        <a:rPr lang="en-US" sz="2200" b="1" i="1" smtClean="0">
                          <a:latin typeface="Cambria Math"/>
                          <a:cs typeface="Arial" pitchFamily="34" charset="0"/>
                        </a:rPr>
                        <m:t>𝒚</m:t>
                      </m:r>
                      <m:r>
                        <a:rPr lang="en-US" sz="2200" b="1" i="1" smtClean="0">
                          <a:latin typeface="Cambria Math"/>
                          <a:cs typeface="Arial" pitchFamily="34" charset="0"/>
                        </a:rPr>
                        <m:t>) </m:t>
                      </m:r>
                    </m:oMath>
                  </a14:m>
                  <a:r>
                    <a:rPr lang="en-US" sz="2200" b="1" smtClean="0">
                      <a:latin typeface="Arial" pitchFamily="34" charset="0"/>
                      <a:cs typeface="Arial" pitchFamily="34" charset="0"/>
                    </a:rPr>
                    <a:t>thành </a:t>
                  </a:r>
                  <a14:m>
                    <m:oMath xmlns:m="http://schemas.openxmlformats.org/officeDocument/2006/math">
                      <m:r>
                        <a:rPr lang="en-US" sz="2200" b="1" i="1" smtClean="0">
                          <a:latin typeface="Cambria Math"/>
                          <a:cs typeface="Arial" pitchFamily="34" charset="0"/>
                        </a:rPr>
                        <m:t>𝑴</m:t>
                      </m:r>
                      <m:r>
                        <a:rPr lang="en-US" sz="2200" b="1" i="1" smtClean="0">
                          <a:latin typeface="Cambria Math"/>
                          <a:cs typeface="Arial" pitchFamily="34" charset="0"/>
                        </a:rPr>
                        <m:t>’(</m:t>
                      </m:r>
                      <m:r>
                        <a:rPr lang="en-US" sz="2200" b="1" i="1" smtClean="0">
                          <a:latin typeface="Cambria Math"/>
                          <a:cs typeface="Arial" pitchFamily="34" charset="0"/>
                        </a:rPr>
                        <m:t>𝒙</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𝒚</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oMath>
                  </a14:m>
                  <a:endParaRPr lang="en-US" sz="2200" b="1" smtClean="0">
                    <a:latin typeface="Arial" pitchFamily="34" charset="0"/>
                    <a:cs typeface="Arial" pitchFamily="34" charset="0"/>
                  </a:endParaRPr>
                </a:p>
                <a:p>
                  <a:pPr marL="457200" indent="-457200">
                    <a:buAutoNum type="alphaLcPeriod"/>
                  </a:pPr>
                  <a:r>
                    <a:rPr lang="en-US" sz="2200" b="1" smtClean="0">
                      <a:latin typeface="Arial" pitchFamily="34" charset="0"/>
                      <a:cs typeface="Arial" pitchFamily="34" charset="0"/>
                    </a:rPr>
                    <a:t>Xét các điểm A(-1;5) , B(2;2), C(4;0) thuộc </a:t>
                  </a:r>
                  <a14:m>
                    <m:oMath xmlns:m="http://schemas.openxmlformats.org/officeDocument/2006/math">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𝒙</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𝒚</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𝟒</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𝟎</m:t>
                      </m:r>
                    </m:oMath>
                  </a14:m>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Xác định các ảnh của chúng qua f</a:t>
                  </a:r>
                </a:p>
                <a:p>
                  <a:pPr marL="457200" indent="-457200">
                    <a:buAutoNum type="alphaLcPeriod"/>
                  </a:pPr>
                  <a:r>
                    <a:rPr lang="en-US" sz="2200" b="1" smtClean="0">
                      <a:latin typeface="Arial" pitchFamily="34" charset="0"/>
                      <a:cs typeface="Arial" pitchFamily="34" charset="0"/>
                    </a:rPr>
                    <a:t>Chứng minh rằng nếu </a:t>
                  </a:r>
                  <a14:m>
                    <m:oMath xmlns:m="http://schemas.openxmlformats.org/officeDocument/2006/math">
                      <m:r>
                        <a:rPr lang="en-US" sz="2200" b="1" i="1" smtClean="0">
                          <a:latin typeface="Cambria Math"/>
                          <a:cs typeface="Arial" pitchFamily="34" charset="0"/>
                        </a:rPr>
                        <m:t>𝑴</m:t>
                      </m:r>
                      <m:r>
                        <a:rPr lang="en-US" sz="2200" b="1" i="1" smtClean="0">
                          <a:latin typeface="Cambria Math"/>
                          <a:cs typeface="Arial" pitchFamily="34" charset="0"/>
                        </a:rPr>
                        <m:t>(</m:t>
                      </m:r>
                      <m:sSub>
                        <m:sSubPr>
                          <m:ctrlPr>
                            <a:rPr lang="en-US" sz="2200" b="1" i="1" smtClean="0">
                              <a:latin typeface="Cambria Math"/>
                              <a:cs typeface="Arial" pitchFamily="34" charset="0"/>
                            </a:rPr>
                          </m:ctrlPr>
                        </m:sSubPr>
                        <m:e>
                          <m:r>
                            <a:rPr lang="en-US" sz="2200" b="1" i="1" smtClean="0">
                              <a:latin typeface="Cambria Math"/>
                              <a:cs typeface="Arial" pitchFamily="34" charset="0"/>
                            </a:rPr>
                            <m:t>𝒙</m:t>
                          </m:r>
                        </m:e>
                        <m:sub>
                          <m:r>
                            <a:rPr lang="en-US" sz="2200" b="1" i="1" smtClean="0">
                              <a:latin typeface="Cambria Math"/>
                              <a:cs typeface="Arial" pitchFamily="34" charset="0"/>
                            </a:rPr>
                            <m:t>𝟎</m:t>
                          </m:r>
                        </m:sub>
                      </m:sSub>
                      <m:r>
                        <a:rPr lang="en-US" sz="2200" b="1" i="1" smtClean="0">
                          <a:latin typeface="Cambria Math"/>
                          <a:cs typeface="Arial" pitchFamily="34" charset="0"/>
                        </a:rPr>
                        <m:t>;</m:t>
                      </m:r>
                      <m:sSub>
                        <m:sSubPr>
                          <m:ctrlPr>
                            <a:rPr lang="en-US" sz="2200" b="1" i="1" smtClean="0">
                              <a:latin typeface="Cambria Math"/>
                              <a:cs typeface="Arial" pitchFamily="34" charset="0"/>
                            </a:rPr>
                          </m:ctrlPr>
                        </m:sSubPr>
                        <m:e>
                          <m:r>
                            <a:rPr lang="en-US" sz="2200" b="1" i="1" smtClean="0">
                              <a:latin typeface="Cambria Math"/>
                              <a:cs typeface="Arial" pitchFamily="34" charset="0"/>
                            </a:rPr>
                            <m:t>𝒚</m:t>
                          </m:r>
                        </m:e>
                        <m:sub>
                          <m:r>
                            <a:rPr lang="en-US" sz="2200" b="1" i="1" smtClean="0">
                              <a:latin typeface="Cambria Math"/>
                              <a:cs typeface="Arial" pitchFamily="34" charset="0"/>
                            </a:rPr>
                            <m:t>𝟎</m:t>
                          </m:r>
                        </m:sub>
                      </m:sSub>
                      <m:r>
                        <a:rPr lang="en-US" sz="2200" b="1" i="1" smtClean="0">
                          <a:latin typeface="Cambria Math"/>
                          <a:cs typeface="Arial" pitchFamily="34" charset="0"/>
                        </a:rPr>
                        <m:t>)</m:t>
                      </m:r>
                    </m:oMath>
                  </a14:m>
                  <a:r>
                    <a:rPr lang="en-US" sz="2200" b="1" smtClean="0">
                      <a:latin typeface="Arial" pitchFamily="34" charset="0"/>
                      <a:cs typeface="Arial" pitchFamily="34" charset="0"/>
                    </a:rPr>
                    <a:t> là điểm thuộc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t>
                  </a:r>
                  <a14:m>
                    <m:oMath xmlns:m="http://schemas.openxmlformats.org/officeDocument/2006/math">
                      <m:r>
                        <a:rPr lang="en-US" sz="2200" b="1" i="1">
                          <a:latin typeface="Cambria Math"/>
                          <a:ea typeface="Cambria Math"/>
                          <a:cs typeface="Arial" pitchFamily="34" charset="0"/>
                        </a:rPr>
                        <m:t>∆:</m:t>
                      </m:r>
                      <m:r>
                        <a:rPr lang="en-US" sz="2200" b="1" i="1">
                          <a:latin typeface="Cambria Math"/>
                          <a:ea typeface="Cambria Math"/>
                          <a:cs typeface="Arial" pitchFamily="34" charset="0"/>
                        </a:rPr>
                        <m:t>𝒙</m:t>
                      </m:r>
                      <m:r>
                        <a:rPr lang="en-US" sz="2200" b="1" i="1">
                          <a:latin typeface="Cambria Math"/>
                          <a:ea typeface="Cambria Math"/>
                          <a:cs typeface="Arial" pitchFamily="34" charset="0"/>
                        </a:rPr>
                        <m:t>+</m:t>
                      </m:r>
                      <m:r>
                        <a:rPr lang="en-US" sz="2200" b="1" i="1">
                          <a:latin typeface="Cambria Math"/>
                          <a:ea typeface="Cambria Math"/>
                          <a:cs typeface="Arial" pitchFamily="34" charset="0"/>
                        </a:rPr>
                        <m:t>𝒚</m:t>
                      </m:r>
                      <m:r>
                        <a:rPr lang="en-US" sz="2200" b="1" i="1">
                          <a:latin typeface="Cambria Math"/>
                          <a:ea typeface="Cambria Math"/>
                          <a:cs typeface="Arial" pitchFamily="34" charset="0"/>
                        </a:rPr>
                        <m:t>−</m:t>
                      </m:r>
                      <m:r>
                        <a:rPr lang="en-US" sz="2200" b="1" i="1">
                          <a:latin typeface="Cambria Math"/>
                          <a:ea typeface="Cambria Math"/>
                          <a:cs typeface="Arial" pitchFamily="34" charset="0"/>
                        </a:rPr>
                        <m:t>𝟒</m:t>
                      </m:r>
                      <m:r>
                        <a:rPr lang="en-US" sz="2200" b="1" i="1">
                          <a:latin typeface="Cambria Math"/>
                          <a:ea typeface="Cambria Math"/>
                          <a:cs typeface="Arial" pitchFamily="34" charset="0"/>
                        </a:rPr>
                        <m:t>=</m:t>
                      </m:r>
                      <m:r>
                        <a:rPr lang="en-US" sz="2200" b="1" i="1">
                          <a:latin typeface="Cambria Math"/>
                          <a:ea typeface="Cambria Math"/>
                          <a:cs typeface="Arial" pitchFamily="34" charset="0"/>
                        </a:rPr>
                        <m:t>𝟎</m:t>
                      </m:r>
                    </m:oMath>
                  </a14:m>
                  <a:r>
                    <a:rPr lang="en-US" sz="2200" b="1" smtClean="0">
                      <a:latin typeface="Arial" pitchFamily="34" charset="0"/>
                      <a:cs typeface="Arial" pitchFamily="34" charset="0"/>
                    </a:rPr>
                    <a:t> thì ảnh </a:t>
                  </a:r>
                  <a14:m>
                    <m:oMath xmlns:m="http://schemas.openxmlformats.org/officeDocument/2006/math">
                      <m:r>
                        <a:rPr lang="en-US" sz="2200" b="1" i="1">
                          <a:latin typeface="Cambria Math"/>
                          <a:cs typeface="Arial" pitchFamily="34" charset="0"/>
                        </a:rPr>
                        <m:t>𝑴</m:t>
                      </m:r>
                      <m:r>
                        <a:rPr lang="en-US" sz="2200" b="1" i="1" smtClean="0">
                          <a:latin typeface="Cambria Math"/>
                          <a:cs typeface="Arial" pitchFamily="34" charset="0"/>
                        </a:rPr>
                        <m:t>′</m:t>
                      </m:r>
                      <m:r>
                        <a:rPr lang="en-US" sz="2200" b="1" i="1">
                          <a:latin typeface="Cambria Math"/>
                          <a:cs typeface="Arial" pitchFamily="34" charset="0"/>
                        </a:rPr>
                        <m:t>(</m:t>
                      </m:r>
                      <m:sSub>
                        <m:sSubPr>
                          <m:ctrlPr>
                            <a:rPr lang="en-US" sz="2200" b="1" i="1">
                              <a:latin typeface="Cambria Math"/>
                              <a:cs typeface="Arial" pitchFamily="34" charset="0"/>
                            </a:rPr>
                          </m:ctrlPr>
                        </m:sSubPr>
                        <m:e>
                          <m:r>
                            <a:rPr lang="en-US" sz="2200" b="1" i="1">
                              <a:latin typeface="Cambria Math"/>
                              <a:cs typeface="Arial" pitchFamily="34" charset="0"/>
                            </a:rPr>
                            <m:t>𝒙</m:t>
                          </m:r>
                        </m:e>
                        <m:sub>
                          <m:r>
                            <a:rPr lang="en-US" sz="2200" b="1" i="1">
                              <a:latin typeface="Cambria Math"/>
                              <a:cs typeface="Arial" pitchFamily="34" charset="0"/>
                            </a:rPr>
                            <m:t>𝟎</m:t>
                          </m:r>
                        </m:sub>
                      </m:sSub>
                      <m:r>
                        <a:rPr lang="en-US" sz="2200" b="1" i="1" smtClean="0">
                          <a:latin typeface="Cambria Math"/>
                          <a:cs typeface="Arial" pitchFamily="34" charset="0"/>
                        </a:rPr>
                        <m:t>+</m:t>
                      </m:r>
                      <m:r>
                        <a:rPr lang="en-US" sz="2200" b="1" i="1" smtClean="0">
                          <a:latin typeface="Cambria Math"/>
                          <a:cs typeface="Arial" pitchFamily="34" charset="0"/>
                        </a:rPr>
                        <m:t>𝟏</m:t>
                      </m:r>
                      <m:r>
                        <a:rPr lang="en-US" sz="2200" b="1" i="1">
                          <a:latin typeface="Cambria Math"/>
                          <a:cs typeface="Arial" pitchFamily="34" charset="0"/>
                        </a:rPr>
                        <m:t>;</m:t>
                      </m:r>
                      <m:sSub>
                        <m:sSubPr>
                          <m:ctrlPr>
                            <a:rPr lang="en-US" sz="2200" b="1" i="1">
                              <a:latin typeface="Cambria Math"/>
                              <a:cs typeface="Arial" pitchFamily="34" charset="0"/>
                            </a:rPr>
                          </m:ctrlPr>
                        </m:sSubPr>
                        <m:e>
                          <m:r>
                            <a:rPr lang="en-US" sz="2200" b="1" i="1">
                              <a:latin typeface="Cambria Math"/>
                              <a:cs typeface="Arial" pitchFamily="34" charset="0"/>
                            </a:rPr>
                            <m:t>𝒚</m:t>
                          </m:r>
                        </m:e>
                        <m:sub>
                          <m:r>
                            <a:rPr lang="en-US" sz="2200" b="1" i="1">
                              <a:latin typeface="Cambria Math"/>
                              <a:cs typeface="Arial" pitchFamily="34" charset="0"/>
                            </a:rPr>
                            <m:t>𝟎</m:t>
                          </m:r>
                        </m:sub>
                      </m:sSub>
                      <m:r>
                        <a:rPr lang="en-US" sz="2200" b="1" i="1" smtClean="0">
                          <a:latin typeface="Cambria Math"/>
                          <a:cs typeface="Arial" pitchFamily="34" charset="0"/>
                        </a:rPr>
                        <m:t>+</m:t>
                      </m:r>
                      <m:r>
                        <a:rPr lang="en-US" sz="2200" b="1" i="1" smtClean="0">
                          <a:latin typeface="Cambria Math"/>
                          <a:cs typeface="Arial" pitchFamily="34" charset="0"/>
                        </a:rPr>
                        <m:t>𝟐</m:t>
                      </m:r>
                      <m:r>
                        <a:rPr lang="en-US" sz="2200" b="1" i="1">
                          <a:latin typeface="Cambria Math"/>
                          <a:cs typeface="Arial" pitchFamily="34" charset="0"/>
                        </a:rPr>
                        <m:t>)</m:t>
                      </m:r>
                    </m:oMath>
                  </a14:m>
                  <a:r>
                    <a:rPr lang="en-US" sz="2200" b="1" smtClean="0">
                      <a:latin typeface="Arial" pitchFamily="34" charset="0"/>
                      <a:cs typeface="Arial" pitchFamily="34" charset="0"/>
                    </a:rPr>
                    <a:t> của nó thuộc </a:t>
                  </a:r>
                  <a:r>
                    <a:rPr lang="vi-VN" sz="2200" b="1" smtClean="0">
                      <a:latin typeface="Arial" pitchFamily="34" charset="0"/>
                      <a:cs typeface="Arial" pitchFamily="34" charset="0"/>
                    </a:rPr>
                    <a:t>đường thẳng</a:t>
                  </a:r>
                  <a:r>
                    <a:rPr lang="en-US" sz="2200" b="1">
                      <a:ea typeface="Cambria Math"/>
                      <a:cs typeface="Arial" pitchFamily="34" charset="0"/>
                    </a:rPr>
                    <a:t> </a:t>
                  </a:r>
                  <a14:m>
                    <m:oMath xmlns:m="http://schemas.openxmlformats.org/officeDocument/2006/math">
                      <m:sSup>
                        <m:sSupPr>
                          <m:ctrlPr>
                            <a:rPr lang="en-US" sz="2200" b="1" i="1" smtClean="0">
                              <a:latin typeface="Cambria Math"/>
                              <a:ea typeface="Cambria Math"/>
                              <a:cs typeface="Arial" pitchFamily="34" charset="0"/>
                            </a:rPr>
                          </m:ctrlPr>
                        </m:sSupPr>
                        <m:e>
                          <m:r>
                            <a:rPr lang="en-US" sz="2200" b="1" i="1">
                              <a:latin typeface="Cambria Math"/>
                              <a:ea typeface="Cambria Math"/>
                              <a:cs typeface="Arial" pitchFamily="34" charset="0"/>
                            </a:rPr>
                            <m:t>∆</m:t>
                          </m:r>
                        </m:e>
                        <m:sup>
                          <m:r>
                            <a:rPr lang="en-US" sz="2200" b="1" i="1" smtClean="0">
                              <a:latin typeface="Cambria Math"/>
                              <a:ea typeface="Cambria Math"/>
                              <a:cs typeface="Arial" pitchFamily="34" charset="0"/>
                            </a:rPr>
                            <m:t>′</m:t>
                          </m:r>
                        </m:sup>
                      </m:sSup>
                      <m:r>
                        <a:rPr lang="en-US" sz="2200" b="1" i="1">
                          <a:latin typeface="Cambria Math"/>
                          <a:ea typeface="Cambria Math"/>
                          <a:cs typeface="Arial" pitchFamily="34" charset="0"/>
                        </a:rPr>
                        <m:t>:</m:t>
                      </m:r>
                      <m:r>
                        <a:rPr lang="en-US" sz="2200" b="1" i="1">
                          <a:latin typeface="Cambria Math"/>
                          <a:ea typeface="Cambria Math"/>
                          <a:cs typeface="Arial" pitchFamily="34" charset="0"/>
                        </a:rPr>
                        <m:t>𝒙</m:t>
                      </m:r>
                      <m:r>
                        <a:rPr lang="en-US" sz="2200" b="1" i="1">
                          <a:latin typeface="Cambria Math"/>
                          <a:ea typeface="Cambria Math"/>
                          <a:cs typeface="Arial" pitchFamily="34" charset="0"/>
                        </a:rPr>
                        <m:t>+</m:t>
                      </m:r>
                      <m:r>
                        <a:rPr lang="en-US" sz="2200" b="1" i="1">
                          <a:latin typeface="Cambria Math"/>
                          <a:ea typeface="Cambria Math"/>
                          <a:cs typeface="Arial" pitchFamily="34" charset="0"/>
                        </a:rPr>
                        <m:t>𝒚</m:t>
                      </m:r>
                      <m:r>
                        <a:rPr lang="en-US" sz="2200" b="1" i="1">
                          <a:latin typeface="Cambria Math"/>
                          <a:ea typeface="Cambria Math"/>
                          <a:cs typeface="Arial" pitchFamily="34" charset="0"/>
                        </a:rPr>
                        <m:t>−</m:t>
                      </m:r>
                      <m:r>
                        <a:rPr lang="en-US" sz="2200" b="1" i="1" smtClean="0">
                          <a:latin typeface="Cambria Math"/>
                          <a:ea typeface="Cambria Math"/>
                          <a:cs typeface="Arial" pitchFamily="34" charset="0"/>
                        </a:rPr>
                        <m:t>𝟕</m:t>
                      </m:r>
                      <m:r>
                        <a:rPr lang="en-US" sz="2200" b="1" i="1">
                          <a:latin typeface="Cambria Math"/>
                          <a:ea typeface="Cambria Math"/>
                          <a:cs typeface="Arial" pitchFamily="34" charset="0"/>
                        </a:rPr>
                        <m:t>=</m:t>
                      </m:r>
                      <m:r>
                        <a:rPr lang="en-US" sz="2200" b="1" i="1">
                          <a:latin typeface="Cambria Math"/>
                          <a:ea typeface="Cambria Math"/>
                          <a:cs typeface="Arial" pitchFamily="34" charset="0"/>
                        </a:rPr>
                        <m:t>𝟎</m:t>
                      </m:r>
                    </m:oMath>
                  </a14:m>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2123658"/>
                </a:xfrm>
                <a:prstGeom prst="rect">
                  <a:avLst/>
                </a:prstGeom>
                <a:blipFill rotWithShape="1">
                  <a:blip r:embed="rId5"/>
                  <a:stretch>
                    <a:fillRect l="-592" t="-1437" b="-4598"/>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8440358" y="3200400"/>
            <a:ext cx="3597654" cy="3234154"/>
            <a:chOff x="7996165" y="3446882"/>
            <a:chExt cx="3597654" cy="3234154"/>
          </a:xfrm>
        </p:grpSpPr>
        <p:sp>
          <p:nvSpPr>
            <p:cNvPr id="15" name="TextBox 14"/>
            <p:cNvSpPr txBox="1"/>
            <p:nvPr/>
          </p:nvSpPr>
          <p:spPr>
            <a:xfrm>
              <a:off x="9103715" y="6342482"/>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1.2</a:t>
              </a:r>
              <a:endParaRPr lang="en-US" sz="1600" b="1">
                <a:solidFill>
                  <a:srgbClr val="C00000"/>
                </a:solidFill>
                <a:latin typeface="Arial" pitchFamily="34" charset="0"/>
                <a:cs typeface="Arial" pitchFamily="34" charset="0"/>
              </a:endParaRPr>
            </a:p>
          </p:txBody>
        </p:sp>
        <p:pic>
          <p:nvPicPr>
            <p:cNvPr id="11366" name="Picture 1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6165" y="3446882"/>
              <a:ext cx="3597654" cy="2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1" name="TextBox 10"/>
              <p:cNvSpPr txBox="1"/>
              <p:nvPr/>
            </p:nvSpPr>
            <p:spPr>
              <a:xfrm>
                <a:off x="608011" y="3466600"/>
                <a:ext cx="7442363" cy="921150"/>
              </a:xfrm>
              <a:prstGeom prst="rect">
                <a:avLst/>
              </a:prstGeom>
              <a:noFill/>
            </p:spPr>
            <p:txBody>
              <a:bodyPr wrap="square" rtlCol="0">
                <a:spAutoFit/>
              </a:bodyPr>
              <a:lstStyle/>
              <a:p>
                <a:r>
                  <a:rPr lang="es-ES" b="1">
                    <a:latin typeface="Arial" pitchFamily="34" charset="0"/>
                    <a:cs typeface="Arial" pitchFamily="34" charset="0"/>
                  </a:rPr>
                  <a:t>b) Vì M(x</a:t>
                </a:r>
                <a:r>
                  <a:rPr lang="es-ES" b="1" baseline="-25000">
                    <a:latin typeface="Arial" pitchFamily="34" charset="0"/>
                    <a:cs typeface="Arial" pitchFamily="34" charset="0"/>
                  </a:rPr>
                  <a:t>0</a:t>
                </a:r>
                <a:r>
                  <a:rPr lang="es-ES" b="1">
                    <a:latin typeface="Arial" pitchFamily="34" charset="0"/>
                    <a:cs typeface="Arial" pitchFamily="34" charset="0"/>
                  </a:rPr>
                  <a:t>; y­</a:t>
                </a:r>
                <a:r>
                  <a:rPr lang="es-ES" b="1" baseline="-25000">
                    <a:latin typeface="Arial" pitchFamily="34" charset="0"/>
                    <a:cs typeface="Arial" pitchFamily="34" charset="0"/>
                  </a:rPr>
                  <a:t>0</a:t>
                </a:r>
                <a:r>
                  <a:rPr lang="es-ES" b="1">
                    <a:latin typeface="Arial" pitchFamily="34" charset="0"/>
                    <a:cs typeface="Arial" pitchFamily="34" charset="0"/>
                  </a:rPr>
                  <a:t>) thuộc </a:t>
                </a:r>
                <a14:m>
                  <m:oMath xmlns:m="http://schemas.openxmlformats.org/officeDocument/2006/math">
                    <m:r>
                      <a:rPr lang="es-ES" b="1" i="1" smtClean="0">
                        <a:latin typeface="Cambria Math"/>
                        <a:cs typeface="Arial" pitchFamily="34" charset="0"/>
                      </a:rPr>
                      <m:t>∆: </m:t>
                    </m:r>
                    <m:r>
                      <a:rPr lang="es-ES" b="1" i="1" smtClean="0">
                        <a:latin typeface="Cambria Math"/>
                        <a:cs typeface="Arial" pitchFamily="34" charset="0"/>
                      </a:rPr>
                      <m:t>𝒙</m:t>
                    </m:r>
                    <m:r>
                      <a:rPr lang="es-ES" b="1" i="1" smtClean="0">
                        <a:latin typeface="Cambria Math"/>
                        <a:cs typeface="Arial" pitchFamily="34" charset="0"/>
                      </a:rPr>
                      <m:t>+</m:t>
                    </m:r>
                    <m:r>
                      <a:rPr lang="es-ES" b="1" i="1" smtClean="0">
                        <a:latin typeface="Cambria Math"/>
                        <a:cs typeface="Arial" pitchFamily="34" charset="0"/>
                      </a:rPr>
                      <m:t>𝒚</m:t>
                    </m:r>
                    <m:r>
                      <a:rPr lang="es-ES" b="1" i="1" smtClean="0">
                        <a:latin typeface="Cambria Math"/>
                        <a:cs typeface="Arial" pitchFamily="34" charset="0"/>
                      </a:rPr>
                      <m:t> –</m:t>
                    </m:r>
                    <m:r>
                      <a:rPr lang="es-ES" b="1" i="1" smtClean="0">
                        <a:latin typeface="Cambria Math"/>
                        <a:cs typeface="Arial" pitchFamily="34" charset="0"/>
                      </a:rPr>
                      <m:t>𝟒</m:t>
                    </m:r>
                    <m:r>
                      <a:rPr lang="es-ES" b="1" i="1" smtClean="0">
                        <a:latin typeface="Cambria Math"/>
                        <a:cs typeface="Arial" pitchFamily="34" charset="0"/>
                      </a:rPr>
                      <m:t>=</m:t>
                    </m:r>
                    <m:r>
                      <a:rPr lang="es-ES" b="1" i="1" smtClean="0">
                        <a:latin typeface="Cambria Math"/>
                        <a:cs typeface="Arial" pitchFamily="34" charset="0"/>
                      </a:rPr>
                      <m:t>𝟎</m:t>
                    </m:r>
                  </m:oMath>
                </a14:m>
                <a:r>
                  <a:rPr lang="es-ES" b="1" smtClean="0">
                    <a:latin typeface="Arial" pitchFamily="34" charset="0"/>
                    <a:cs typeface="Arial" pitchFamily="34" charset="0"/>
                  </a:rPr>
                  <a:t> </a:t>
                </a:r>
                <a:r>
                  <a:rPr lang="es-ES" b="1">
                    <a:latin typeface="Arial" pitchFamily="34" charset="0"/>
                    <a:cs typeface="Arial" pitchFamily="34" charset="0"/>
                  </a:rPr>
                  <a:t>nên </a:t>
                </a:r>
                <a:r>
                  <a:rPr lang="es-ES" b="1" smtClean="0">
                    <a:latin typeface="Arial" pitchFamily="34" charset="0"/>
                    <a:cs typeface="Arial" pitchFamily="34" charset="0"/>
                  </a:rPr>
                  <a:t/>
                </a:r>
                <a:br>
                  <a:rPr lang="es-ES" b="1" smtClean="0">
                    <a:latin typeface="Arial" pitchFamily="34" charset="0"/>
                    <a:cs typeface="Arial" pitchFamily="34" charset="0"/>
                  </a:rPr>
                </a:br>
                <a:r>
                  <a:rPr lang="es-ES" b="1" smtClean="0">
                    <a:latin typeface="Arial" pitchFamily="34" charset="0"/>
                    <a:cs typeface="Arial" pitchFamily="34" charset="0"/>
                  </a:rPr>
                  <a:t>               </a:t>
                </a:r>
                <a14:m>
                  <m:oMath xmlns:m="http://schemas.openxmlformats.org/officeDocument/2006/math">
                    <m:r>
                      <a:rPr lang="es-ES" b="1" i="1" smtClean="0">
                        <a:latin typeface="Cambria Math"/>
                        <a:cs typeface="Arial" pitchFamily="34" charset="0"/>
                      </a:rPr>
                      <m:t>𝒙</m:t>
                    </m:r>
                    <m:r>
                      <a:rPr lang="es-ES" b="1" i="1" baseline="-25000" smtClean="0">
                        <a:latin typeface="Cambria Math"/>
                        <a:cs typeface="Arial" pitchFamily="34" charset="0"/>
                      </a:rPr>
                      <m:t>𝟎</m:t>
                    </m:r>
                    <m:r>
                      <a:rPr lang="es-ES" b="1" i="1" smtClean="0">
                        <a:latin typeface="Cambria Math"/>
                        <a:cs typeface="Arial" pitchFamily="34" charset="0"/>
                      </a:rPr>
                      <m:t> </m:t>
                    </m:r>
                    <m:r>
                      <a:rPr lang="es-ES" b="1" i="1">
                        <a:latin typeface="Cambria Math"/>
                        <a:cs typeface="Arial" pitchFamily="34" charset="0"/>
                      </a:rPr>
                      <m:t>+ </m:t>
                    </m:r>
                    <m:r>
                      <a:rPr lang="es-ES" b="1" i="1">
                        <a:latin typeface="Cambria Math"/>
                        <a:cs typeface="Arial" pitchFamily="34" charset="0"/>
                      </a:rPr>
                      <m:t>𝒚</m:t>
                    </m:r>
                    <m:r>
                      <a:rPr lang="es-ES" b="1" i="1" baseline="-25000">
                        <a:latin typeface="Cambria Math"/>
                        <a:cs typeface="Arial" pitchFamily="34" charset="0"/>
                      </a:rPr>
                      <m:t>𝟎</m:t>
                    </m:r>
                    <m:r>
                      <a:rPr lang="es-ES" b="1" i="1">
                        <a:latin typeface="Cambria Math"/>
                        <a:cs typeface="Arial" pitchFamily="34" charset="0"/>
                      </a:rPr>
                      <m:t> – </m:t>
                    </m:r>
                    <m:r>
                      <a:rPr lang="es-ES" b="1" i="1">
                        <a:latin typeface="Cambria Math"/>
                        <a:cs typeface="Arial" pitchFamily="34" charset="0"/>
                      </a:rPr>
                      <m:t>𝟒</m:t>
                    </m:r>
                    <m:r>
                      <a:rPr lang="es-ES" b="1" i="1">
                        <a:latin typeface="Cambria Math"/>
                        <a:cs typeface="Arial" pitchFamily="34" charset="0"/>
                      </a:rPr>
                      <m:t> = </m:t>
                    </m:r>
                    <m:r>
                      <a:rPr lang="es-ES" b="1" i="1">
                        <a:latin typeface="Cambria Math"/>
                        <a:cs typeface="Arial" pitchFamily="34" charset="0"/>
                      </a:rPr>
                      <m:t>𝟎</m:t>
                    </m:r>
                    <m:r>
                      <a:rPr lang="es-ES" b="1" i="1">
                        <a:latin typeface="Cambria Math"/>
                        <a:cs typeface="Arial" pitchFamily="34" charset="0"/>
                      </a:rPr>
                      <m:t> </m:t>
                    </m:r>
                  </m:oMath>
                </a14:m>
                <a:r>
                  <a:rPr lang="es-ES" b="1">
                    <a:latin typeface="Arial" pitchFamily="34" charset="0"/>
                    <a:cs typeface="Arial" pitchFamily="34" charset="0"/>
                  </a:rPr>
                  <a:t>hay </a:t>
                </a:r>
                <a14:m>
                  <m:oMath xmlns:m="http://schemas.openxmlformats.org/officeDocument/2006/math">
                    <m:r>
                      <a:rPr lang="es-ES" b="1" i="1" smtClean="0">
                        <a:latin typeface="Cambria Math"/>
                        <a:cs typeface="Arial" pitchFamily="34" charset="0"/>
                      </a:rPr>
                      <m:t>𝒙</m:t>
                    </m:r>
                    <m:r>
                      <a:rPr lang="es-ES" b="1" i="1" baseline="-25000">
                        <a:latin typeface="Cambria Math"/>
                        <a:cs typeface="Arial" pitchFamily="34" charset="0"/>
                      </a:rPr>
                      <m:t>𝟎</m:t>
                    </m:r>
                    <m:r>
                      <a:rPr lang="es-ES" b="1" i="1">
                        <a:latin typeface="Cambria Math"/>
                        <a:cs typeface="Arial" pitchFamily="34" charset="0"/>
                      </a:rPr>
                      <m:t> + </m:t>
                    </m:r>
                    <m:r>
                      <a:rPr lang="es-ES" b="1" i="1">
                        <a:latin typeface="Cambria Math"/>
                        <a:cs typeface="Arial" pitchFamily="34" charset="0"/>
                      </a:rPr>
                      <m:t>𝒚</m:t>
                    </m:r>
                    <m:r>
                      <a:rPr lang="es-ES" b="1" i="1" baseline="-25000">
                        <a:latin typeface="Cambria Math"/>
                        <a:cs typeface="Arial" pitchFamily="34" charset="0"/>
                      </a:rPr>
                      <m:t>𝟎</m:t>
                    </m:r>
                    <m:r>
                      <a:rPr lang="es-ES" b="1" i="1">
                        <a:latin typeface="Cambria Math"/>
                        <a:cs typeface="Arial" pitchFamily="34" charset="0"/>
                      </a:rPr>
                      <m:t> = </m:t>
                    </m:r>
                    <m:r>
                      <a:rPr lang="es-ES" b="1" i="1">
                        <a:latin typeface="Cambria Math"/>
                        <a:cs typeface="Arial" pitchFamily="34" charset="0"/>
                      </a:rPr>
                      <m:t>𝟒</m:t>
                    </m:r>
                  </m:oMath>
                </a14:m>
                <a:endParaRPr lang="en-US" b="1">
                  <a:solidFill>
                    <a:schemeClr val="accent2">
                      <a:lumMod val="75000"/>
                    </a:schemeClr>
                  </a:solidFill>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08011" y="3466600"/>
                <a:ext cx="7442363" cy="921150"/>
              </a:xfrm>
              <a:prstGeom prst="rect">
                <a:avLst/>
              </a:prstGeom>
              <a:blipFill rotWithShape="1">
                <a:blip r:embed="rId8"/>
                <a:stretch>
                  <a:fillRect l="-1310" b="-14570"/>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653983983"/>
              </p:ext>
            </p:extLst>
          </p:nvPr>
        </p:nvGraphicFramePr>
        <p:xfrm>
          <a:off x="2158205" y="4419600"/>
          <a:ext cx="2776538" cy="516890"/>
        </p:xfrm>
        <a:graphic>
          <a:graphicData uri="http://schemas.openxmlformats.org/presentationml/2006/ole">
            <mc:AlternateContent xmlns:mc="http://schemas.openxmlformats.org/markup-compatibility/2006">
              <mc:Choice xmlns:v="urn:schemas-microsoft-com:vml" Requires="v">
                <p:oleObj spid="_x0000_s9234" name="Equation" r:id="rId9" imgW="1295280" imgH="241200" progId="Equation.DSMT4">
                  <p:embed/>
                </p:oleObj>
              </mc:Choice>
              <mc:Fallback>
                <p:oleObj name="Equation" r:id="rId9" imgW="1295280" imgH="241200" progId="Equation.DSMT4">
                  <p:embed/>
                  <p:pic>
                    <p:nvPicPr>
                      <p:cNvPr id="0" name="Object 27"/>
                      <p:cNvPicPr>
                        <a:picLocks noChangeAspect="1" noChangeArrowheads="1"/>
                      </p:cNvPicPr>
                      <p:nvPr/>
                    </p:nvPicPr>
                    <p:blipFill>
                      <a:blip r:embed="rId10"/>
                      <a:srcRect/>
                      <a:stretch>
                        <a:fillRect/>
                      </a:stretch>
                    </p:blipFill>
                    <p:spPr bwMode="auto">
                      <a:xfrm>
                        <a:off x="2158205" y="4419600"/>
                        <a:ext cx="2776538"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00502033"/>
              </p:ext>
            </p:extLst>
          </p:nvPr>
        </p:nvGraphicFramePr>
        <p:xfrm>
          <a:off x="2133528" y="4953726"/>
          <a:ext cx="3646170" cy="516890"/>
        </p:xfrm>
        <a:graphic>
          <a:graphicData uri="http://schemas.openxmlformats.org/presentationml/2006/ole">
            <mc:AlternateContent xmlns:mc="http://schemas.openxmlformats.org/markup-compatibility/2006">
              <mc:Choice xmlns:v="urn:schemas-microsoft-com:vml" Requires="v">
                <p:oleObj spid="_x0000_s9235" name="Equation" r:id="rId11" imgW="1701720" imgH="241200" progId="Equation.DSMT4">
                  <p:embed/>
                </p:oleObj>
              </mc:Choice>
              <mc:Fallback>
                <p:oleObj name="Equation" r:id="rId11" imgW="1701720" imgH="241200" progId="Equation.DSMT4">
                  <p:embed/>
                  <p:pic>
                    <p:nvPicPr>
                      <p:cNvPr id="0" name=""/>
                      <p:cNvPicPr>
                        <a:picLocks noChangeAspect="1" noChangeArrowheads="1"/>
                      </p:cNvPicPr>
                      <p:nvPr/>
                    </p:nvPicPr>
                    <p:blipFill>
                      <a:blip r:embed="rId12"/>
                      <a:srcRect/>
                      <a:stretch>
                        <a:fillRect/>
                      </a:stretch>
                    </p:blipFill>
                    <p:spPr bwMode="auto">
                      <a:xfrm>
                        <a:off x="2133528" y="4953726"/>
                        <a:ext cx="3646170" cy="51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587373" y="5558480"/>
                <a:ext cx="7442363" cy="876074"/>
              </a:xfrm>
              <a:prstGeom prst="rect">
                <a:avLst/>
              </a:prstGeom>
              <a:noFill/>
            </p:spPr>
            <p:txBody>
              <a:bodyPr wrap="square" rtlCol="0">
                <a:spAutoFit/>
              </a:bodyPr>
              <a:lstStyle/>
              <a:p>
                <a:r>
                  <a:rPr lang="vi-VN" b="1" smtClean="0">
                    <a:latin typeface="Arial" pitchFamily="34" charset="0"/>
                    <a:cs typeface="Arial" pitchFamily="34" charset="0"/>
                  </a:rPr>
                  <a:t>Suy </a:t>
                </a:r>
                <a:r>
                  <a:rPr lang="vi-VN" b="1">
                    <a:latin typeface="Arial" pitchFamily="34" charset="0"/>
                    <a:cs typeface="Arial" pitchFamily="34" charset="0"/>
                  </a:rPr>
                  <a:t>ra </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𝟎</m:t>
                        </m:r>
                      </m:sub>
                    </m:sSub>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𝒚</m:t>
                        </m:r>
                      </m:e>
                      <m:sub>
                        <m:r>
                          <a:rPr lang="en-US" b="1" i="1" smtClean="0">
                            <a:latin typeface="Cambria Math"/>
                            <a:cs typeface="Arial" pitchFamily="34" charset="0"/>
                          </a:rPr>
                          <m:t>𝟎</m:t>
                        </m:r>
                      </m:sub>
                    </m:sSub>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oMath>
                </a14:m>
                <a:r>
                  <a:rPr lang="en-US" b="1" smtClean="0">
                    <a:latin typeface="Arial" pitchFamily="34" charset="0"/>
                    <a:cs typeface="Arial" pitchFamily="34" charset="0"/>
                  </a:rPr>
                  <a:t> </a:t>
                </a:r>
                <a:r>
                  <a:rPr lang="vi-VN" b="1" smtClean="0">
                    <a:latin typeface="Arial" pitchFamily="34" charset="0"/>
                    <a:cs typeface="Arial" pitchFamily="34" charset="0"/>
                  </a:rPr>
                  <a:t>thuộc </a:t>
                </a:r>
                <a:r>
                  <a:rPr lang="vi-VN" b="1">
                    <a:latin typeface="Arial" pitchFamily="34" charset="0"/>
                    <a:cs typeface="Arial" pitchFamily="34" charset="0"/>
                  </a:rPr>
                  <a:t>đường thẳng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vi-VN" b="1" i="1" smtClean="0">
                        <a:latin typeface="Cambria Math"/>
                        <a:cs typeface="Arial" pitchFamily="34" charset="0"/>
                      </a:rPr>
                      <m:t>∆</m:t>
                    </m:r>
                    <m:r>
                      <a:rPr lang="vi-VN" b="1" i="1">
                        <a:latin typeface="Cambria Math"/>
                        <a:cs typeface="Arial" pitchFamily="34" charset="0"/>
                      </a:rPr>
                      <m:t>′: </m:t>
                    </m:r>
                    <m:r>
                      <a:rPr lang="vi-VN" b="1" i="1">
                        <a:latin typeface="Cambria Math"/>
                        <a:cs typeface="Arial" pitchFamily="34" charset="0"/>
                      </a:rPr>
                      <m:t>𝒙</m:t>
                    </m:r>
                    <m:r>
                      <a:rPr lang="vi-VN" b="1" i="1" smtClean="0">
                        <a:latin typeface="Cambria Math"/>
                        <a:cs typeface="Arial" pitchFamily="34" charset="0"/>
                      </a:rPr>
                      <m:t>+</m:t>
                    </m:r>
                    <m:r>
                      <a:rPr lang="vi-VN" b="1" i="1">
                        <a:latin typeface="Cambria Math"/>
                        <a:cs typeface="Arial" pitchFamily="34" charset="0"/>
                      </a:rPr>
                      <m:t>𝒚</m:t>
                    </m:r>
                    <m:r>
                      <a:rPr lang="vi-VN" b="1" i="1">
                        <a:latin typeface="Cambria Math"/>
                        <a:cs typeface="Arial" pitchFamily="34" charset="0"/>
                      </a:rPr>
                      <m:t> –</m:t>
                    </m:r>
                    <m:r>
                      <a:rPr lang="vi-VN" b="1" i="1">
                        <a:latin typeface="Cambria Math"/>
                        <a:cs typeface="Arial" pitchFamily="34" charset="0"/>
                      </a:rPr>
                      <m:t>𝟕</m:t>
                    </m:r>
                    <m:r>
                      <a:rPr lang="vi-VN" b="1" i="1">
                        <a:latin typeface="Cambria Math"/>
                        <a:cs typeface="Arial" pitchFamily="34" charset="0"/>
                      </a:rPr>
                      <m:t>=</m:t>
                    </m:r>
                    <m:r>
                      <a:rPr lang="vi-VN" b="1" i="1">
                        <a:latin typeface="Cambria Math"/>
                        <a:cs typeface="Arial" pitchFamily="34" charset="0"/>
                      </a:rPr>
                      <m:t>𝟎</m:t>
                    </m:r>
                    <m:r>
                      <a:rPr lang="vi-VN" b="1" i="1">
                        <a:latin typeface="Cambria Math"/>
                        <a:cs typeface="Arial" pitchFamily="34" charset="0"/>
                      </a:rPr>
                      <m:t>.</m:t>
                    </m:r>
                  </m:oMath>
                </a14:m>
                <a:endParaRPr lang="en-US" b="1">
                  <a:solidFill>
                    <a:schemeClr val="accent2">
                      <a:lumMod val="75000"/>
                    </a:schemeClr>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87373" y="5558480"/>
                <a:ext cx="7442363" cy="876074"/>
              </a:xfrm>
              <a:prstGeom prst="rect">
                <a:avLst/>
              </a:prstGeom>
              <a:blipFill rotWithShape="1">
                <a:blip r:embed="rId13"/>
                <a:stretch>
                  <a:fillRect l="-1229" t="-4861"/>
                </a:stretch>
              </a:blipFill>
            </p:spPr>
            <p:txBody>
              <a:bodyPr/>
              <a:lstStyle/>
              <a:p>
                <a:r>
                  <a:rPr lang="en-US">
                    <a:noFill/>
                  </a:rPr>
                  <a:t> </a:t>
                </a:r>
              </a:p>
            </p:txBody>
          </p:sp>
        </mc:Fallback>
      </mc:AlternateContent>
    </p:spTree>
    <p:extLst>
      <p:ext uri="{BB962C8B-B14F-4D97-AF65-F5344CB8AC3E}">
        <p14:creationId xmlns:p14="http://schemas.microsoft.com/office/powerpoint/2010/main" val="2094784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7018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ẢNH CỦA MỘT HÌNH QUA MỘT PHÉP BIẾN HÌNH </a:t>
            </a:r>
            <a:endParaRPr lang="vi-VN" sz="2000" b="1">
              <a:solidFill>
                <a:schemeClr val="bg1"/>
              </a:solidFill>
              <a:latin typeface="Arial" pitchFamily="34" charset="0"/>
              <a:cs typeface="Arial" pitchFamily="34" charset="0"/>
            </a:endParaRPr>
          </a:p>
        </p:txBody>
      </p:sp>
      <p:grpSp>
        <p:nvGrpSpPr>
          <p:cNvPr id="12" name="Group 11"/>
          <p:cNvGrpSpPr/>
          <p:nvPr/>
        </p:nvGrpSpPr>
        <p:grpSpPr>
          <a:xfrm>
            <a:off x="461399" y="836861"/>
            <a:ext cx="11652813" cy="2287339"/>
            <a:chOff x="536012" y="4495800"/>
            <a:chExt cx="11652813" cy="2287339"/>
          </a:xfrm>
        </p:grpSpPr>
        <p:sp>
          <p:nvSpPr>
            <p:cNvPr id="14" name="Rounded Rectangle 13"/>
            <p:cNvSpPr/>
            <p:nvPr/>
          </p:nvSpPr>
          <p:spPr>
            <a:xfrm>
              <a:off x="536012" y="4495800"/>
              <a:ext cx="11125201"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598024" y="4674841"/>
                  <a:ext cx="10377389" cy="1692771"/>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Với mỗi hình </a:t>
                  </a:r>
                  <a:r>
                    <a:rPr lang="en-US" sz="2600" b="1" smtClean="0">
                      <a:solidFill>
                        <a:schemeClr val="tx1"/>
                      </a:solidFill>
                      <a:latin typeface="Alison" pitchFamily="2" charset="0"/>
                      <a:cs typeface="Arial" pitchFamily="34" charset="0"/>
                    </a:rPr>
                    <a:t>H</a:t>
                  </a:r>
                  <a:r>
                    <a:rPr lang="en-US" sz="2600" b="1" smtClean="0">
                      <a:solidFill>
                        <a:schemeClr val="tx1"/>
                      </a:solidFill>
                      <a:latin typeface="Arial" pitchFamily="34" charset="0"/>
                      <a:cs typeface="Arial" pitchFamily="34" charset="0"/>
                    </a:rPr>
                    <a:t>, ta gọi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gồm các điểm </a:t>
                  </a:r>
                  <a14:m>
                    <m:oMath xmlns:m="http://schemas.openxmlformats.org/officeDocument/2006/math">
                      <m:r>
                        <a:rPr lang="en-US" sz="2600" b="1" i="1" smtClean="0">
                          <a:solidFill>
                            <a:schemeClr val="tx1"/>
                          </a:solidFill>
                          <a:latin typeface="Cambria Math"/>
                          <a:cs typeface="Arial" pitchFamily="34" charset="0"/>
                        </a:rPr>
                        <m:t>𝑴</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𝒇</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𝑴</m:t>
                      </m:r>
                      <m:r>
                        <a:rPr lang="en-US" sz="2600" b="1" i="1" smtClean="0">
                          <a:solidFill>
                            <a:schemeClr val="tx1"/>
                          </a:solidFill>
                          <a:latin typeface="Cambria Math"/>
                          <a:cs typeface="Arial" pitchFamily="34" charset="0"/>
                        </a:rPr>
                        <m:t>), </m:t>
                      </m:r>
                    </m:oMath>
                  </a14:m>
                  <a:r>
                    <a:rPr lang="en-US" sz="2600" b="1" smtClean="0">
                      <a:solidFill>
                        <a:schemeClr val="tx1"/>
                      </a:solidFill>
                      <a:latin typeface="Arial" pitchFamily="34" charset="0"/>
                      <a:cs typeface="Arial" pitchFamily="34" charset="0"/>
                    </a:rPr>
                    <a:t>trong đó </a:t>
                  </a:r>
                  <a14:m>
                    <m:oMath xmlns:m="http://schemas.openxmlformats.org/officeDocument/2006/math">
                      <m:r>
                        <a:rPr lang="en-US" sz="2600" b="1" i="1" smtClean="0">
                          <a:solidFill>
                            <a:schemeClr val="tx1"/>
                          </a:solidFill>
                          <a:latin typeface="Cambria Math"/>
                          <a:cs typeface="Arial" pitchFamily="34" charset="0"/>
                        </a:rPr>
                        <m:t>𝑴</m:t>
                      </m:r>
                      <m:r>
                        <a:rPr lang="en-US" sz="2600" b="1" i="1" smtClean="0">
                          <a:solidFill>
                            <a:schemeClr val="tx1"/>
                          </a:solidFill>
                          <a:latin typeface="Cambria Math"/>
                          <a:ea typeface="Cambria Math"/>
                          <a:cs typeface="Arial" pitchFamily="34" charset="0"/>
                        </a:rPr>
                        <m:t>∈</m:t>
                      </m:r>
                    </m:oMath>
                  </a14:m>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là </a:t>
                  </a:r>
                  <a:r>
                    <a:rPr lang="en-US" sz="2600" b="1" smtClean="0">
                      <a:solidFill>
                        <a:schemeClr val="accent2">
                          <a:lumMod val="75000"/>
                        </a:schemeClr>
                      </a:solidFill>
                      <a:latin typeface="Arial" pitchFamily="34" charset="0"/>
                      <a:cs typeface="Arial" pitchFamily="34" charset="0"/>
                    </a:rPr>
                    <a:t>ảnh của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qua phép biến hình f và viết </a:t>
                  </a:r>
                  <a:br>
                    <a:rPr lang="en-US" sz="2600" b="1" smtClean="0">
                      <a:solidFill>
                        <a:schemeClr val="tx1"/>
                      </a:solidFill>
                      <a:latin typeface="Arial" pitchFamily="34" charset="0"/>
                      <a:cs typeface="Arial" pitchFamily="34" charset="0"/>
                    </a:rPr>
                  </a:br>
                  <a:r>
                    <a:rPr lang="en-US" sz="2600" b="1" smtClean="0">
                      <a:solidFill>
                        <a:schemeClr val="tx1"/>
                      </a:solidFill>
                      <a:latin typeface="Arial" pitchFamily="34" charset="0"/>
                      <a:cs typeface="Arial" pitchFamily="34" charset="0"/>
                    </a:rPr>
                    <a:t>			</a:t>
                  </a:r>
                  <a:r>
                    <a:rPr lang="en-US" sz="2600" b="1">
                      <a:solidFill>
                        <a:srgbClr val="C00000"/>
                      </a:solidFill>
                      <a:latin typeface="Alison" pitchFamily="2" charset="0"/>
                      <a:cs typeface="Arial" pitchFamily="34" charset="0"/>
                    </a:rPr>
                    <a:t>H</a:t>
                  </a:r>
                  <a:r>
                    <a:rPr lang="en-US" sz="2600" b="1" smtClean="0">
                      <a:solidFill>
                        <a:srgbClr val="C00000"/>
                      </a:solidFill>
                      <a:latin typeface="Arial" pitchFamily="34" charset="0"/>
                      <a:cs typeface="Arial" pitchFamily="34" charset="0"/>
                    </a:rPr>
                    <a:t> = </a:t>
                  </a:r>
                  <a:r>
                    <a:rPr lang="en-US" sz="2600" b="1" i="1" smtClean="0">
                      <a:solidFill>
                        <a:srgbClr val="C00000"/>
                      </a:solidFill>
                      <a:latin typeface="Arial" pitchFamily="34" charset="0"/>
                      <a:cs typeface="Arial" pitchFamily="34" charset="0"/>
                    </a:rPr>
                    <a:t>f</a:t>
                  </a:r>
                  <a:r>
                    <a:rPr lang="en-US" sz="2600" i="1" smtClean="0">
                      <a:solidFill>
                        <a:srgbClr val="C00000"/>
                      </a:solidFill>
                      <a:latin typeface="Arial" pitchFamily="34" charset="0"/>
                      <a:cs typeface="Arial" pitchFamily="34" charset="0"/>
                    </a:rPr>
                    <a:t>(</a:t>
                  </a:r>
                  <a:r>
                    <a:rPr lang="en-US" sz="2600" b="1">
                      <a:solidFill>
                        <a:srgbClr val="C00000"/>
                      </a:solidFill>
                      <a:latin typeface="Alison" pitchFamily="2" charset="0"/>
                      <a:cs typeface="Arial" pitchFamily="34" charset="0"/>
                    </a:rPr>
                    <a:t>H</a:t>
                  </a:r>
                  <a:r>
                    <a:rPr lang="en-US" sz="2600" b="1" smtClean="0">
                      <a:solidFill>
                        <a:srgbClr val="C00000"/>
                      </a:solidFill>
                      <a:latin typeface="Arial" pitchFamily="34" charset="0"/>
                      <a:cs typeface="Arial" pitchFamily="34" charset="0"/>
                    </a:rPr>
                    <a:t>’</a:t>
                  </a:r>
                  <a:r>
                    <a:rPr lang="en-US" sz="2600" i="1" smtClean="0">
                      <a:solidFill>
                        <a:srgbClr val="C00000"/>
                      </a:solidFill>
                      <a:latin typeface="Arial" pitchFamily="34" charset="0"/>
                      <a:cs typeface="Arial" pitchFamily="34" charset="0"/>
                    </a:rPr>
                    <a:t>)</a:t>
                  </a:r>
                  <a:r>
                    <a:rPr lang="en-US" sz="2600" b="1" smtClean="0">
                      <a:solidFill>
                        <a:srgbClr val="C00000"/>
                      </a:solidFill>
                      <a:latin typeface="Arial" pitchFamily="34" charset="0"/>
                      <a:cs typeface="Arial" pitchFamily="34" charset="0"/>
                    </a:rPr>
                    <a:t/>
                  </a:r>
                  <a:br>
                    <a:rPr lang="en-US" sz="2600" b="1" smtClean="0">
                      <a:solidFill>
                        <a:srgbClr val="C00000"/>
                      </a:solidFill>
                      <a:latin typeface="Arial" pitchFamily="34" charset="0"/>
                      <a:cs typeface="Arial" pitchFamily="34" charset="0"/>
                    </a:rPr>
                  </a:br>
                  <a:r>
                    <a:rPr lang="en-US" sz="2600" b="1" smtClean="0">
                      <a:solidFill>
                        <a:schemeClr val="tx1"/>
                      </a:solidFill>
                      <a:latin typeface="Arial" pitchFamily="34" charset="0"/>
                      <a:cs typeface="Arial" pitchFamily="34" charset="0"/>
                    </a:rPr>
                    <a:t>Khi đó , ta nói f biến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 thành hình </a:t>
                  </a:r>
                  <a:r>
                    <a:rPr lang="en-US" sz="2600" b="1">
                      <a:latin typeface="Alison" pitchFamily="2" charset="0"/>
                      <a:cs typeface="Arial" pitchFamily="34" charset="0"/>
                    </a:rPr>
                    <a:t>H</a:t>
                  </a:r>
                  <a:r>
                    <a:rPr lang="en-US" sz="2600" b="1" smtClean="0">
                      <a:solidFill>
                        <a:schemeClr val="tx1"/>
                      </a:solidFill>
                      <a:latin typeface="Arial" pitchFamily="34" charset="0"/>
                      <a:cs typeface="Arial" pitchFamily="34" charset="0"/>
                    </a:rPr>
                    <a:t>’</a:t>
                  </a:r>
                  <a:endParaRPr lang="vi-VN" sz="2600" b="1">
                    <a:solidFill>
                      <a:schemeClr val="tx1"/>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8024" y="4674841"/>
                  <a:ext cx="10377389" cy="1692771"/>
                </a:xfrm>
                <a:prstGeom prst="rect">
                  <a:avLst/>
                </a:prstGeom>
                <a:blipFill rotWithShape="1">
                  <a:blip r:embed="rId3"/>
                  <a:stretch>
                    <a:fillRect l="-940" t="-4676" r="-1586" b="-8273"/>
                  </a:stretch>
                </a:blipFill>
              </p:spPr>
              <p:txBody>
                <a:bodyPr/>
                <a:lstStyle/>
                <a:p>
                  <a:r>
                    <a:rPr lang="en-US">
                      <a:noFill/>
                    </a:rPr>
                    <a:t> </a:t>
                  </a:r>
                </a:p>
              </p:txBody>
            </p:sp>
          </mc:Fallback>
        </mc:AlternateContent>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738" y="254411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1578343" y="2924194"/>
                <a:ext cx="10231069" cy="584904"/>
              </a:xfrm>
              <a:prstGeom prst="rect">
                <a:avLst/>
              </a:prstGeom>
              <a:noFill/>
            </p:spPr>
            <p:txBody>
              <a:bodyPr wrap="square" rtlCol="0">
                <a:spAutoFit/>
              </a:bodyPr>
              <a:lstStyle/>
              <a:p>
                <a:pPr algn="just"/>
                <a:r>
                  <a:rPr lang="en-US" b="1" smtClean="0">
                    <a:latin typeface="Arial" pitchFamily="34" charset="0"/>
                    <a:cs typeface="Arial" pitchFamily="34" charset="0"/>
                  </a:rPr>
                  <a:t>a. Điểm</a:t>
                </a:r>
                <a:r>
                  <a:rPr lang="en-US" b="1">
                    <a:cs typeface="Arial" pitchFamily="34" charset="0"/>
                  </a:rPr>
                  <a:t> </a:t>
                </a:r>
                <a14:m>
                  <m:oMath xmlns:m="http://schemas.openxmlformats.org/officeDocument/2006/math">
                    <m:r>
                      <a:rPr lang="en-US" b="1" i="1">
                        <a:latin typeface="Cambria Math"/>
                        <a:cs typeface="Arial" pitchFamily="34" charset="0"/>
                      </a:rPr>
                      <m:t>𝑵</m:t>
                    </m:r>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a:latin typeface="Cambria Math"/>
                            <a:cs typeface="Arial" pitchFamily="34" charset="0"/>
                          </a:rPr>
                          <m:t>𝟎</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𝒗</m:t>
                        </m:r>
                      </m:e>
                      <m:sub>
                        <m:r>
                          <a:rPr lang="en-US" b="1" i="1">
                            <a:latin typeface="Cambria Math"/>
                            <a:cs typeface="Arial" pitchFamily="34" charset="0"/>
                          </a:rPr>
                          <m:t>𝟎</m:t>
                        </m:r>
                      </m:sub>
                    </m:sSub>
                    <m:r>
                      <a:rPr lang="en-US" b="1" i="1">
                        <a:latin typeface="Cambria Math"/>
                        <a:cs typeface="Arial" pitchFamily="34" charset="0"/>
                      </a:rPr>
                      <m:t>)</m:t>
                    </m:r>
                  </m:oMath>
                </a14:m>
                <a:r>
                  <a:rPr lang="en-US" b="1">
                    <a:latin typeface="Arial" pitchFamily="34" charset="0"/>
                    <a:cs typeface="Arial" pitchFamily="34" charset="0"/>
                  </a:rPr>
                  <a:t> là </a:t>
                </a:r>
                <a:r>
                  <a:rPr lang="en-US" b="1" smtClean="0">
                    <a:latin typeface="Arial" pitchFamily="34" charset="0"/>
                    <a:cs typeface="Arial" pitchFamily="34" charset="0"/>
                  </a:rPr>
                  <a:t>ảnh của điểm </a:t>
                </a:r>
                <a14:m>
                  <m:oMath xmlns:m="http://schemas.openxmlformats.org/officeDocument/2006/math">
                    <m:r>
                      <a:rPr lang="en-US" b="1" i="1" smtClean="0">
                        <a:latin typeface="Cambria Math"/>
                        <a:cs typeface="Arial" pitchFamily="34" charset="0"/>
                      </a:rPr>
                      <m:t>𝑵</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𝟎</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𝒗</m:t>
                            </m:r>
                          </m:e>
                          <m:sub>
                            <m:r>
                              <a:rPr lang="en-US" b="1" i="1" smtClean="0">
                                <a:latin typeface="Cambria Math"/>
                                <a:cs typeface="Arial" pitchFamily="34" charset="0"/>
                              </a:rPr>
                              <m:t>𝟎</m:t>
                            </m:r>
                          </m:sub>
                        </m:sSub>
                      </m:num>
                      <m:den>
                        <m:r>
                          <a:rPr lang="en-US" b="1" i="1" smtClean="0">
                            <a:latin typeface="Cambria Math"/>
                            <a:cs typeface="Arial" pitchFamily="34" charset="0"/>
                          </a:rPr>
                          <m:t>𝒌</m:t>
                        </m:r>
                      </m:den>
                    </m:f>
                    <m:r>
                      <a:rPr lang="en-US" b="1" i="1" smtClean="0">
                        <a:latin typeface="Cambria Math"/>
                        <a:cs typeface="Arial" pitchFamily="34" charset="0"/>
                      </a:rPr>
                      <m:t>)</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578343" y="2924194"/>
                <a:ext cx="10231069" cy="584904"/>
              </a:xfrm>
              <a:prstGeom prst="rect">
                <a:avLst/>
              </a:prstGeom>
              <a:blipFill rotWithShape="1">
                <a:blip r:embed="rId5"/>
                <a:stretch>
                  <a:fillRect l="-954" t="-1042" b="-9375"/>
                </a:stretch>
              </a:blipFill>
            </p:spPr>
            <p:txBody>
              <a:bodyPr/>
              <a:lstStyle/>
              <a:p>
                <a:r>
                  <a:rPr lang="en-US">
                    <a:noFill/>
                  </a:rPr>
                  <a:t> </a:t>
                </a:r>
              </a:p>
            </p:txBody>
          </p:sp>
        </mc:Fallback>
      </mc:AlternateContent>
      <p:grpSp>
        <p:nvGrpSpPr>
          <p:cNvPr id="2" name="Group 1"/>
          <p:cNvGrpSpPr/>
          <p:nvPr/>
        </p:nvGrpSpPr>
        <p:grpSpPr>
          <a:xfrm>
            <a:off x="150376" y="76200"/>
            <a:ext cx="11735236" cy="2353760"/>
            <a:chOff x="150376" y="733406"/>
            <a:chExt cx="11735236" cy="2353760"/>
          </a:xfrm>
        </p:grpSpPr>
        <p:sp>
          <p:nvSpPr>
            <p:cNvPr id="8" name="Rounded Rectangle 7"/>
            <p:cNvSpPr/>
            <p:nvPr/>
          </p:nvSpPr>
          <p:spPr>
            <a:xfrm>
              <a:off x="1742930" y="764984"/>
              <a:ext cx="10142682" cy="2322182"/>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27212" y="762000"/>
                  <a:ext cx="9829800" cy="2325166"/>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Trên mặt phẳng toạ độ Oxy, với mỗi số dương k khác 1 cho trước, xét phép biến hình f biến mỗi điểm M(x;y) thành M’(x;ky)</a:t>
                  </a:r>
                </a:p>
                <a:p>
                  <a:pPr marL="457200" indent="-457200" algn="just">
                    <a:buAutoNum type="alphaLcPeriod"/>
                  </a:pPr>
                  <a:r>
                    <a:rPr lang="en-US" sz="2500" b="1" smtClean="0">
                      <a:latin typeface="Arial" pitchFamily="34" charset="0"/>
                      <a:cs typeface="Arial" pitchFamily="34" charset="0"/>
                    </a:rPr>
                    <a:t>Điểm </a:t>
                  </a:r>
                  <a14:m>
                    <m:oMath xmlns:m="http://schemas.openxmlformats.org/officeDocument/2006/math">
                      <m:r>
                        <a:rPr lang="en-US" sz="2500" b="1" i="1" smtClean="0">
                          <a:latin typeface="Cambria Math"/>
                          <a:cs typeface="Arial" pitchFamily="34" charset="0"/>
                        </a:rPr>
                        <m:t>𝑵</m:t>
                      </m:r>
                      <m:r>
                        <a:rPr lang="en-US" sz="2500" b="1" i="1" smtClean="0">
                          <a:latin typeface="Cambria Math"/>
                          <a:cs typeface="Arial" pitchFamily="34" charset="0"/>
                        </a:rPr>
                        <m:t>′(</m:t>
                      </m:r>
                      <m:sSub>
                        <m:sSubPr>
                          <m:ctrlPr>
                            <a:rPr lang="en-US" sz="2500" b="1" i="1" smtClean="0">
                              <a:latin typeface="Cambria Math"/>
                              <a:cs typeface="Arial" pitchFamily="34" charset="0"/>
                            </a:rPr>
                          </m:ctrlPr>
                        </m:sSubPr>
                        <m:e>
                          <m:r>
                            <a:rPr lang="en-US" sz="2500" b="1" i="1" smtClean="0">
                              <a:latin typeface="Cambria Math"/>
                              <a:cs typeface="Arial" pitchFamily="34" charset="0"/>
                            </a:rPr>
                            <m:t>𝒖</m:t>
                          </m:r>
                        </m:e>
                        <m:sub>
                          <m:r>
                            <a:rPr lang="en-US" sz="2500" b="1" i="1" smtClean="0">
                              <a:latin typeface="Cambria Math"/>
                              <a:cs typeface="Arial" pitchFamily="34" charset="0"/>
                            </a:rPr>
                            <m:t>𝟎</m:t>
                          </m:r>
                        </m:sub>
                      </m:sSub>
                      <m:r>
                        <a:rPr lang="en-US" sz="2500" b="1" i="1" smtClean="0">
                          <a:latin typeface="Cambria Math"/>
                          <a:cs typeface="Arial" pitchFamily="34" charset="0"/>
                        </a:rPr>
                        <m:t>;</m:t>
                      </m:r>
                      <m:sSub>
                        <m:sSubPr>
                          <m:ctrlPr>
                            <a:rPr lang="en-US" sz="2500" b="1" i="1" smtClean="0">
                              <a:latin typeface="Cambria Math"/>
                              <a:cs typeface="Arial" pitchFamily="34" charset="0"/>
                            </a:rPr>
                          </m:ctrlPr>
                        </m:sSubPr>
                        <m:e>
                          <m:r>
                            <a:rPr lang="en-US" sz="2500" b="1" i="1" smtClean="0">
                              <a:latin typeface="Cambria Math"/>
                              <a:cs typeface="Arial" pitchFamily="34" charset="0"/>
                            </a:rPr>
                            <m:t>𝒗</m:t>
                          </m:r>
                        </m:e>
                        <m:sub>
                          <m:r>
                            <a:rPr lang="en-US" sz="2500" b="1" i="1" smtClean="0">
                              <a:latin typeface="Cambria Math"/>
                              <a:cs typeface="Arial" pitchFamily="34" charset="0"/>
                            </a:rPr>
                            <m:t>𝟎</m:t>
                          </m:r>
                        </m:sub>
                      </m:sSub>
                      <m:r>
                        <a:rPr lang="en-US" sz="2500" b="1" i="1" smtClean="0">
                          <a:latin typeface="Cambria Math"/>
                          <a:cs typeface="Arial" pitchFamily="34" charset="0"/>
                        </a:rPr>
                        <m:t>)</m:t>
                      </m:r>
                    </m:oMath>
                  </a14:m>
                  <a:r>
                    <a:rPr lang="en-US" sz="2500" b="1" smtClean="0">
                      <a:latin typeface="Arial" pitchFamily="34" charset="0"/>
                      <a:cs typeface="Arial" pitchFamily="34" charset="0"/>
                    </a:rPr>
                    <a:t> là ảnh qua f của điểm nào?</a:t>
                  </a:r>
                </a:p>
                <a:p>
                  <a:pPr marL="457200" indent="-457200" algn="just">
                    <a:buAutoNum type="alphaLcPeriod"/>
                  </a:pPr>
                  <a:r>
                    <a:rPr lang="en-US" sz="2500" b="1" smtClean="0">
                      <a:latin typeface="Arial" pitchFamily="34" charset="0"/>
                      <a:cs typeface="Arial" pitchFamily="34" charset="0"/>
                    </a:rPr>
                    <a:t>Chứng minh rằng, phép biến hình f biến </a:t>
                  </a:r>
                  <a:r>
                    <a:rPr lang="vi-VN" sz="2500" b="1" smtClean="0">
                      <a:latin typeface="Arial" pitchFamily="34" charset="0"/>
                      <a:cs typeface="Arial" pitchFamily="34" charset="0"/>
                    </a:rPr>
                    <a:t>đường tròn</a:t>
                  </a:r>
                  <a:r>
                    <a:rPr lang="en-US" sz="2500" b="1" smtClean="0">
                      <a:latin typeface="Arial" pitchFamily="34" charset="0"/>
                      <a:cs typeface="Arial" pitchFamily="34" charset="0"/>
                    </a:rPr>
                    <a:t> </a:t>
                  </a:r>
                  <a:br>
                    <a:rPr lang="en-US" sz="2500" b="1" smtClean="0">
                      <a:latin typeface="Arial" pitchFamily="34" charset="0"/>
                      <a:cs typeface="Arial" pitchFamily="34" charset="0"/>
                    </a:rPr>
                  </a:br>
                  <a:r>
                    <a:rPr lang="en-US" sz="2500" b="1" smtClean="0">
                      <a:latin typeface="Arial" pitchFamily="34" charset="0"/>
                      <a:cs typeface="Arial" pitchFamily="34" charset="0"/>
                    </a:rPr>
                    <a:t>(C) : </a:t>
                  </a:r>
                  <a14:m>
                    <m:oMath xmlns:m="http://schemas.openxmlformats.org/officeDocument/2006/math">
                      <m:sSup>
                        <m:sSupPr>
                          <m:ctrlPr>
                            <a:rPr lang="en-US" sz="2500" b="1" i="1" smtClean="0">
                              <a:latin typeface="Cambria Math"/>
                              <a:cs typeface="Arial" pitchFamily="34" charset="0"/>
                            </a:rPr>
                          </m:ctrlPr>
                        </m:sSupPr>
                        <m:e>
                          <m:r>
                            <a:rPr lang="en-US" sz="2500" b="1" i="1" smtClean="0">
                              <a:latin typeface="Cambria Math"/>
                              <a:cs typeface="Arial" pitchFamily="34" charset="0"/>
                            </a:rPr>
                            <m:t>𝒙</m:t>
                          </m:r>
                        </m:e>
                        <m:sup>
                          <m:r>
                            <a:rPr lang="en-US" sz="2500" b="1" i="1" smtClean="0">
                              <a:latin typeface="Cambria Math"/>
                              <a:cs typeface="Arial" pitchFamily="34" charset="0"/>
                            </a:rPr>
                            <m:t>𝟐</m:t>
                          </m:r>
                        </m:sup>
                      </m:sSup>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𝒚</m:t>
                          </m:r>
                        </m:e>
                        <m:sup>
                          <m:r>
                            <a:rPr lang="en-US" sz="2500" b="1" i="1" smtClean="0">
                              <a:latin typeface="Cambria Math"/>
                              <a:cs typeface="Arial" pitchFamily="34" charset="0"/>
                            </a:rPr>
                            <m:t>𝟐</m:t>
                          </m:r>
                        </m:sup>
                      </m:sSup>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𝑹</m:t>
                          </m:r>
                        </m:e>
                        <m:sup>
                          <m:r>
                            <a:rPr lang="en-US" sz="2500" b="1" i="1" smtClean="0">
                              <a:latin typeface="Cambria Math"/>
                              <a:cs typeface="Arial" pitchFamily="34" charset="0"/>
                            </a:rPr>
                            <m:t>𝟐</m:t>
                          </m:r>
                        </m:sup>
                      </m:sSup>
                      <m:r>
                        <a:rPr lang="en-US" sz="2500" b="1" i="1" smtClean="0">
                          <a:latin typeface="Cambria Math"/>
                          <a:cs typeface="Arial" pitchFamily="34" charset="0"/>
                        </a:rPr>
                        <m:t> </m:t>
                      </m:r>
                    </m:oMath>
                  </a14:m>
                  <a:r>
                    <a:rPr lang="en-US" sz="2500" b="1" smtClean="0">
                      <a:latin typeface="Arial" pitchFamily="34" charset="0"/>
                      <a:cs typeface="Arial" pitchFamily="34" charset="0"/>
                    </a:rPr>
                    <a:t> thành elip  (E): </a:t>
                  </a:r>
                  <a14:m>
                    <m:oMath xmlns:m="http://schemas.openxmlformats.org/officeDocument/2006/math">
                      <m:f>
                        <m:fPr>
                          <m:ctrlPr>
                            <a:rPr lang="en-US" sz="2500" b="1" i="1" smtClean="0">
                              <a:latin typeface="Cambria Math"/>
                              <a:cs typeface="Arial" pitchFamily="34" charset="0"/>
                            </a:rPr>
                          </m:ctrlPr>
                        </m:fPr>
                        <m:num>
                          <m:sSup>
                            <m:sSupPr>
                              <m:ctrlPr>
                                <a:rPr lang="en-US" sz="2500" b="1" i="1" smtClean="0">
                                  <a:latin typeface="Cambria Math"/>
                                  <a:cs typeface="Arial" pitchFamily="34" charset="0"/>
                                </a:rPr>
                              </m:ctrlPr>
                            </m:sSupPr>
                            <m:e>
                              <m:r>
                                <a:rPr lang="en-US" sz="2500" b="1" i="1" smtClean="0">
                                  <a:latin typeface="Cambria Math"/>
                                  <a:cs typeface="Arial" pitchFamily="34" charset="0"/>
                                </a:rPr>
                                <m:t>𝒙</m:t>
                              </m:r>
                            </m:e>
                            <m:sup>
                              <m:r>
                                <a:rPr lang="en-US" sz="2500" b="1" i="1" smtClean="0">
                                  <a:latin typeface="Cambria Math"/>
                                  <a:cs typeface="Arial" pitchFamily="34" charset="0"/>
                                </a:rPr>
                                <m:t>𝟐</m:t>
                              </m:r>
                            </m:sup>
                          </m:sSup>
                        </m:num>
                        <m:den>
                          <m:sSup>
                            <m:sSupPr>
                              <m:ctrlPr>
                                <a:rPr lang="en-US" sz="2500" b="1" i="1" smtClean="0">
                                  <a:latin typeface="Cambria Math"/>
                                  <a:cs typeface="Arial" pitchFamily="34" charset="0"/>
                                </a:rPr>
                              </m:ctrlPr>
                            </m:sSupPr>
                            <m:e>
                              <m:r>
                                <a:rPr lang="en-US" sz="2500" b="1" i="1" smtClean="0">
                                  <a:latin typeface="Cambria Math"/>
                                  <a:cs typeface="Arial" pitchFamily="34" charset="0"/>
                                </a:rPr>
                                <m:t>𝑹</m:t>
                              </m:r>
                            </m:e>
                            <m:sup>
                              <m:r>
                                <a:rPr lang="en-US" sz="2500" b="1" i="1" smtClean="0">
                                  <a:latin typeface="Cambria Math"/>
                                  <a:cs typeface="Arial" pitchFamily="34" charset="0"/>
                                </a:rPr>
                                <m:t>𝟐</m:t>
                              </m:r>
                            </m:sup>
                          </m:sSup>
                        </m:den>
                      </m:f>
                      <m:r>
                        <a:rPr lang="en-US" sz="2500" b="1" i="1" smtClean="0">
                          <a:latin typeface="Cambria Math"/>
                          <a:cs typeface="Arial" pitchFamily="34" charset="0"/>
                        </a:rPr>
                        <m:t>+</m:t>
                      </m:r>
                      <m:f>
                        <m:fPr>
                          <m:ctrlPr>
                            <a:rPr lang="en-US" sz="2500" b="1" i="1">
                              <a:latin typeface="Cambria Math"/>
                              <a:cs typeface="Arial" pitchFamily="34" charset="0"/>
                            </a:rPr>
                          </m:ctrlPr>
                        </m:fPr>
                        <m:num>
                          <m:sSup>
                            <m:sSupPr>
                              <m:ctrlPr>
                                <a:rPr lang="en-US" sz="2500" b="1" i="1">
                                  <a:latin typeface="Cambria Math"/>
                                  <a:cs typeface="Arial" pitchFamily="34" charset="0"/>
                                </a:rPr>
                              </m:ctrlPr>
                            </m:sSupPr>
                            <m:e>
                              <m:r>
                                <a:rPr lang="en-US" sz="2500" b="1" i="1" smtClean="0">
                                  <a:latin typeface="Cambria Math"/>
                                  <a:cs typeface="Arial" pitchFamily="34" charset="0"/>
                                </a:rPr>
                                <m:t>𝒚</m:t>
                              </m:r>
                            </m:e>
                            <m:sup>
                              <m:r>
                                <a:rPr lang="en-US" sz="2500" b="1" i="1">
                                  <a:latin typeface="Cambria Math"/>
                                  <a:cs typeface="Arial" pitchFamily="34" charset="0"/>
                                </a:rPr>
                                <m:t>𝟐</m:t>
                              </m:r>
                            </m:sup>
                          </m:sSup>
                        </m:num>
                        <m:den>
                          <m:sSup>
                            <m:sSupPr>
                              <m:ctrlPr>
                                <a:rPr lang="en-US" sz="2500" b="1" i="1">
                                  <a:latin typeface="Cambria Math"/>
                                  <a:cs typeface="Arial" pitchFamily="34" charset="0"/>
                                </a:rPr>
                              </m:ctrlPr>
                            </m:sSupPr>
                            <m:e>
                              <m:r>
                                <a:rPr lang="en-US" sz="2500" b="1" i="1" smtClean="0">
                                  <a:latin typeface="Cambria Math"/>
                                  <a:cs typeface="Arial" pitchFamily="34" charset="0"/>
                                </a:rPr>
                                <m:t>(</m:t>
                              </m:r>
                              <m:r>
                                <a:rPr lang="en-US" sz="2500" b="1" i="1" smtClean="0">
                                  <a:latin typeface="Cambria Math"/>
                                  <a:cs typeface="Arial" pitchFamily="34" charset="0"/>
                                </a:rPr>
                                <m:t>𝒌𝑹</m:t>
                              </m:r>
                              <m:r>
                                <a:rPr lang="en-US" sz="2500" b="1" i="1" smtClean="0">
                                  <a:latin typeface="Cambria Math"/>
                                  <a:cs typeface="Arial" pitchFamily="34" charset="0"/>
                                </a:rPr>
                                <m:t>)</m:t>
                              </m:r>
                            </m:e>
                            <m:sup>
                              <m:r>
                                <a:rPr lang="en-US" sz="2500" b="1" i="1">
                                  <a:latin typeface="Cambria Math"/>
                                  <a:cs typeface="Arial" pitchFamily="34" charset="0"/>
                                </a:rPr>
                                <m:t>𝟐</m:t>
                              </m:r>
                            </m:sup>
                          </m:sSup>
                        </m:den>
                      </m:f>
                      <m:r>
                        <a:rPr lang="en-US" sz="2500" b="1" i="1" smtClean="0">
                          <a:latin typeface="Cambria Math"/>
                          <a:cs typeface="Arial" pitchFamily="34" charset="0"/>
                        </a:rPr>
                        <m:t>=</m:t>
                      </m:r>
                      <m:r>
                        <a:rPr lang="en-US" sz="2500" b="1" i="1" smtClean="0">
                          <a:latin typeface="Cambria Math"/>
                          <a:cs typeface="Arial" pitchFamily="34" charset="0"/>
                        </a:rPr>
                        <m:t>𝟏</m:t>
                      </m:r>
                    </m:oMath>
                  </a14:m>
                  <a:endParaRPr lang="vi-VN" sz="25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62000"/>
                  <a:ext cx="9829800" cy="2325166"/>
                </a:xfrm>
                <a:prstGeom prst="rect">
                  <a:avLst/>
                </a:prstGeom>
                <a:blipFill rotWithShape="1">
                  <a:blip r:embed="rId6"/>
                  <a:stretch>
                    <a:fillRect l="-744" t="-1047" r="-682"/>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0" name="TextBox 29"/>
              <p:cNvSpPr txBox="1"/>
              <p:nvPr/>
            </p:nvSpPr>
            <p:spPr>
              <a:xfrm>
                <a:off x="1578343" y="3457594"/>
                <a:ext cx="9818688" cy="461665"/>
              </a:xfrm>
              <a:prstGeom prst="rect">
                <a:avLst/>
              </a:prstGeom>
              <a:noFill/>
            </p:spPr>
            <p:txBody>
              <a:bodyPr wrap="square" rtlCol="0">
                <a:spAutoFit/>
              </a:bodyPr>
              <a:lstStyle/>
              <a:p>
                <a:pPr algn="just"/>
                <a:r>
                  <a:rPr lang="en-US" b="1" smtClean="0">
                    <a:latin typeface="Arial" pitchFamily="34" charset="0"/>
                    <a:cs typeface="Arial" pitchFamily="34" charset="0"/>
                  </a:rPr>
                  <a:t>b. Điểm </a:t>
                </a:r>
                <a14:m>
                  <m:oMath xmlns:m="http://schemas.openxmlformats.org/officeDocument/2006/math">
                    <m:r>
                      <a:rPr lang="en-US" b="1" i="1" smtClean="0">
                        <a:latin typeface="Cambria Math"/>
                        <a:cs typeface="Arial" pitchFamily="34" charset="0"/>
                      </a:rPr>
                      <m:t>𝑴</m:t>
                    </m:r>
                    <m:d>
                      <m:dPr>
                        <m:ctrlPr>
                          <a:rPr lang="en-US" b="1" i="1" smtClean="0">
                            <a:latin typeface="Cambria Math"/>
                            <a:cs typeface="Arial" pitchFamily="34" charset="0"/>
                          </a:rPr>
                        </m:ctrlPr>
                      </m:dPr>
                      <m:e>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𝟎</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𝒚</m:t>
                            </m:r>
                          </m:e>
                          <m:sub>
                            <m:r>
                              <a:rPr lang="en-US" b="1" i="1" smtClean="0">
                                <a:latin typeface="Cambria Math"/>
                                <a:cs typeface="Arial" pitchFamily="34" charset="0"/>
                              </a:rPr>
                              <m:t>𝟎</m:t>
                            </m:r>
                          </m:sub>
                        </m:sSub>
                      </m:e>
                    </m:d>
                  </m:oMath>
                </a14:m>
                <a:r>
                  <a:rPr lang="en-US" b="1" smtClean="0">
                    <a:latin typeface="Arial" pitchFamily="34" charset="0"/>
                    <a:cs typeface="Arial" pitchFamily="34" charset="0"/>
                  </a:rPr>
                  <a:t> qua phép biến hình có ảnh là </a:t>
                </a:r>
                <a14:m>
                  <m:oMath xmlns:m="http://schemas.openxmlformats.org/officeDocument/2006/math">
                    <m:r>
                      <a:rPr lang="en-US" b="1" i="1">
                        <a:latin typeface="Cambria Math"/>
                        <a:cs typeface="Arial" pitchFamily="34" charset="0"/>
                      </a:rPr>
                      <m:t>𝑴</m:t>
                    </m:r>
                    <m:r>
                      <a:rPr lang="en-US" b="1" i="1" smtClean="0">
                        <a:latin typeface="Cambria Math"/>
                        <a:cs typeface="Arial" pitchFamily="34" charset="0"/>
                      </a:rPr>
                      <m:t>′</m:t>
                    </m:r>
                    <m:d>
                      <m:dPr>
                        <m:ctrlPr>
                          <a:rPr lang="en-US" b="1" i="1">
                            <a:latin typeface="Cambria Math"/>
                            <a:cs typeface="Arial" pitchFamily="34" charset="0"/>
                          </a:rPr>
                        </m:ctrlPr>
                      </m:dPr>
                      <m:e>
                        <m:sSub>
                          <m:sSubPr>
                            <m:ctrlPr>
                              <a:rPr lang="en-US" b="1" i="1">
                                <a:latin typeface="Cambria Math"/>
                                <a:cs typeface="Arial" pitchFamily="34" charset="0"/>
                              </a:rPr>
                            </m:ctrlPr>
                          </m:sSubPr>
                          <m:e>
                            <m:r>
                              <a:rPr lang="en-US" b="1" i="1">
                                <a:latin typeface="Cambria Math"/>
                                <a:cs typeface="Arial" pitchFamily="34" charset="0"/>
                              </a:rPr>
                              <m:t>𝒙</m:t>
                            </m:r>
                          </m:e>
                          <m:sub>
                            <m:r>
                              <a:rPr lang="en-US" b="1" i="1">
                                <a:latin typeface="Cambria Math"/>
                                <a:cs typeface="Arial" pitchFamily="34" charset="0"/>
                              </a:rPr>
                              <m:t>𝟎</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𝒌</m:t>
                            </m:r>
                            <m:r>
                              <a:rPr lang="en-US" b="1" i="1">
                                <a:latin typeface="Cambria Math"/>
                                <a:cs typeface="Arial" pitchFamily="34" charset="0"/>
                              </a:rPr>
                              <m:t>𝒚</m:t>
                            </m:r>
                          </m:e>
                          <m:sub>
                            <m:r>
                              <a:rPr lang="en-US" b="1" i="1">
                                <a:latin typeface="Cambria Math"/>
                                <a:cs typeface="Arial" pitchFamily="34" charset="0"/>
                              </a:rPr>
                              <m:t>𝟎</m:t>
                            </m:r>
                          </m:sub>
                        </m:sSub>
                      </m:e>
                    </m:d>
                  </m:oMath>
                </a14:m>
                <a:endParaRPr lang="vi-VN"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578343" y="3457594"/>
                <a:ext cx="9818688" cy="461665"/>
              </a:xfrm>
              <a:prstGeom prst="rect">
                <a:avLst/>
              </a:prstGeom>
              <a:blipFill rotWithShape="1">
                <a:blip r:embed="rId9"/>
                <a:stretch>
                  <a:fillRect l="-993" t="-9211" b="-30263"/>
                </a:stretch>
              </a:blipFill>
            </p:spPr>
            <p:txBody>
              <a:bodyPr/>
              <a:lstStyle/>
              <a:p>
                <a:r>
                  <a:rPr lang="en-US">
                    <a:noFill/>
                  </a:rPr>
                  <a:t> </a:t>
                </a:r>
              </a:p>
            </p:txBody>
          </p:sp>
        </mc:Fallback>
      </mc:AlternateContent>
      <p:sp>
        <p:nvSpPr>
          <p:cNvPr id="25" name="TextBox 24"/>
          <p:cNvSpPr txBox="1"/>
          <p:nvPr/>
        </p:nvSpPr>
        <p:spPr>
          <a:xfrm>
            <a:off x="1865311" y="3990994"/>
            <a:ext cx="1409701"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246659858"/>
              </p:ext>
            </p:extLst>
          </p:nvPr>
        </p:nvGraphicFramePr>
        <p:xfrm>
          <a:off x="3198812" y="3914794"/>
          <a:ext cx="1510093" cy="840982"/>
        </p:xfrm>
        <a:graphic>
          <a:graphicData uri="http://schemas.openxmlformats.org/presentationml/2006/ole">
            <mc:AlternateContent xmlns:mc="http://schemas.openxmlformats.org/markup-compatibility/2006">
              <mc:Choice xmlns:v="urn:schemas-microsoft-com:vml" Requires="v">
                <p:oleObj spid="_x0000_s8529" name="Equation" r:id="rId10" imgW="774360" imgH="431640" progId="Equation.DSMT4">
                  <p:embed/>
                </p:oleObj>
              </mc:Choice>
              <mc:Fallback>
                <p:oleObj name="Equation" r:id="rId10" imgW="774360" imgH="431640" progId="Equation.DSMT4">
                  <p:embed/>
                  <p:pic>
                    <p:nvPicPr>
                      <p:cNvPr id="0" name=""/>
                      <p:cNvPicPr/>
                      <p:nvPr/>
                    </p:nvPicPr>
                    <p:blipFill>
                      <a:blip r:embed="rId11"/>
                      <a:stretch>
                        <a:fillRect/>
                      </a:stretch>
                    </p:blipFill>
                    <p:spPr>
                      <a:xfrm>
                        <a:off x="3198812" y="3914794"/>
                        <a:ext cx="1510093" cy="840982"/>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60209531"/>
              </p:ext>
            </p:extLst>
          </p:nvPr>
        </p:nvGraphicFramePr>
        <p:xfrm>
          <a:off x="5149424" y="3919259"/>
          <a:ext cx="2279650" cy="914400"/>
        </p:xfrm>
        <a:graphic>
          <a:graphicData uri="http://schemas.openxmlformats.org/presentationml/2006/ole">
            <mc:AlternateContent xmlns:mc="http://schemas.openxmlformats.org/markup-compatibility/2006">
              <mc:Choice xmlns:v="urn:schemas-microsoft-com:vml" Requires="v">
                <p:oleObj spid="_x0000_s8530" name="Equation" r:id="rId12" imgW="1168200" imgH="469800" progId="Equation.DSMT4">
                  <p:embed/>
                </p:oleObj>
              </mc:Choice>
              <mc:Fallback>
                <p:oleObj name="Equation" r:id="rId12" imgW="1168200" imgH="469800" progId="Equation.DSMT4">
                  <p:embed/>
                  <p:pic>
                    <p:nvPicPr>
                      <p:cNvPr id="0" name=""/>
                      <p:cNvPicPr/>
                      <p:nvPr/>
                    </p:nvPicPr>
                    <p:blipFill>
                      <a:blip r:embed="rId13"/>
                      <a:stretch>
                        <a:fillRect/>
                      </a:stretch>
                    </p:blipFill>
                    <p:spPr>
                      <a:xfrm>
                        <a:off x="5149424" y="3919259"/>
                        <a:ext cx="2279650" cy="914400"/>
                      </a:xfrm>
                      <a:prstGeom prst="rect">
                        <a:avLst/>
                      </a:prstGeom>
                    </p:spPr>
                  </p:pic>
                </p:oleObj>
              </mc:Fallback>
            </mc:AlternateContent>
          </a:graphicData>
        </a:graphic>
      </p:graphicFrame>
      <p:sp>
        <p:nvSpPr>
          <p:cNvPr id="36" name="TextBox 35"/>
          <p:cNvSpPr txBox="1"/>
          <p:nvPr/>
        </p:nvSpPr>
        <p:spPr>
          <a:xfrm>
            <a:off x="1827212" y="4752994"/>
            <a:ext cx="8686800" cy="461665"/>
          </a:xfrm>
          <a:prstGeom prst="rect">
            <a:avLst/>
          </a:prstGeom>
          <a:noFill/>
        </p:spPr>
        <p:txBody>
          <a:bodyPr wrap="square" rtlCol="0">
            <a:spAutoFit/>
          </a:bodyPr>
          <a:lstStyle/>
          <a:p>
            <a:pPr algn="just"/>
            <a:r>
              <a:rPr lang="en-US" b="1" smtClean="0">
                <a:latin typeface="Arial" pitchFamily="34" charset="0"/>
                <a:cs typeface="Arial" pitchFamily="34" charset="0"/>
              </a:rPr>
              <a:t>Vậy nếu M thuộc </a:t>
            </a:r>
            <a:r>
              <a:rPr lang="vi-VN" b="1" smtClean="0">
                <a:latin typeface="Arial" pitchFamily="34" charset="0"/>
                <a:cs typeface="Arial" pitchFamily="34" charset="0"/>
              </a:rPr>
              <a:t>đường tròn</a:t>
            </a:r>
            <a:r>
              <a:rPr lang="en-US" b="1" smtClean="0">
                <a:latin typeface="Arial" pitchFamily="34" charset="0"/>
                <a:cs typeface="Arial" pitchFamily="34" charset="0"/>
              </a:rPr>
              <a:t> (C) thì M’ thuộc elip (E)</a:t>
            </a:r>
            <a:endParaRPr lang="vi-VN" b="1">
              <a:latin typeface="Arial" pitchFamily="34" charset="0"/>
              <a:cs typeface="Arial" pitchFamily="34" charset="0"/>
            </a:endParaRPr>
          </a:p>
        </p:txBody>
      </p:sp>
      <p:grpSp>
        <p:nvGrpSpPr>
          <p:cNvPr id="5" name="Group 4"/>
          <p:cNvGrpSpPr/>
          <p:nvPr/>
        </p:nvGrpSpPr>
        <p:grpSpPr>
          <a:xfrm>
            <a:off x="1827212" y="5141913"/>
            <a:ext cx="6567487" cy="915987"/>
            <a:chOff x="1827212" y="5141913"/>
            <a:chExt cx="6567487" cy="915987"/>
          </a:xfrm>
        </p:grpSpPr>
        <p:sp>
          <p:nvSpPr>
            <p:cNvPr id="38" name="TextBox 37"/>
            <p:cNvSpPr txBox="1"/>
            <p:nvPr/>
          </p:nvSpPr>
          <p:spPr>
            <a:xfrm>
              <a:off x="1827212" y="5334000"/>
              <a:ext cx="2057400" cy="461665"/>
            </a:xfrm>
            <a:prstGeom prst="rect">
              <a:avLst/>
            </a:prstGeom>
            <a:noFill/>
          </p:spPr>
          <p:txBody>
            <a:bodyPr wrap="square" rtlCol="0">
              <a:spAutoFit/>
            </a:bodyPr>
            <a:lstStyle/>
            <a:p>
              <a:pPr algn="just"/>
              <a:r>
                <a:rPr lang="en-US" b="1" smtClean="0">
                  <a:latin typeface="Arial" pitchFamily="34" charset="0"/>
                  <a:cs typeface="Arial" pitchFamily="34" charset="0"/>
                </a:rPr>
                <a:t>Ta có, nếu : </a:t>
              </a:r>
              <a:endParaRPr lang="vi-VN"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4040370255"/>
                </p:ext>
              </p:extLst>
            </p:nvPr>
          </p:nvGraphicFramePr>
          <p:xfrm>
            <a:off x="3732212" y="5141913"/>
            <a:ext cx="1831975" cy="915987"/>
          </p:xfrm>
          <a:graphic>
            <a:graphicData uri="http://schemas.openxmlformats.org/presentationml/2006/ole">
              <mc:AlternateContent xmlns:mc="http://schemas.openxmlformats.org/markup-compatibility/2006">
                <mc:Choice xmlns:v="urn:schemas-microsoft-com:vml" Requires="v">
                  <p:oleObj spid="_x0000_s8531" name="Equation" r:id="rId14" imgW="939600" imgH="469800" progId="Equation.DSMT4">
                    <p:embed/>
                  </p:oleObj>
                </mc:Choice>
                <mc:Fallback>
                  <p:oleObj name="Equation" r:id="rId14" imgW="939600" imgH="469800" progId="Equation.DSMT4">
                    <p:embed/>
                    <p:pic>
                      <p:nvPicPr>
                        <p:cNvPr id="0" name=""/>
                        <p:cNvPicPr/>
                        <p:nvPr/>
                      </p:nvPicPr>
                      <p:blipFill>
                        <a:blip r:embed="rId15"/>
                        <a:stretch>
                          <a:fillRect/>
                        </a:stretch>
                      </p:blipFill>
                      <p:spPr>
                        <a:xfrm>
                          <a:off x="3732212" y="5141913"/>
                          <a:ext cx="1831975" cy="915987"/>
                        </a:xfrm>
                        <a:prstGeom prst="rect">
                          <a:avLst/>
                        </a:prstGeom>
                      </p:spPr>
                    </p:pic>
                  </p:oleObj>
                </mc:Fallback>
              </mc:AlternateContent>
            </a:graphicData>
          </a:graphic>
        </p:graphicFrame>
        <p:sp>
          <p:nvSpPr>
            <p:cNvPr id="40" name="TextBox 39"/>
            <p:cNvSpPr txBox="1"/>
            <p:nvPr/>
          </p:nvSpPr>
          <p:spPr>
            <a:xfrm>
              <a:off x="5785571" y="5339060"/>
              <a:ext cx="766041" cy="461665"/>
            </a:xfrm>
            <a:prstGeom prst="rect">
              <a:avLst/>
            </a:prstGeom>
            <a:noFill/>
          </p:spPr>
          <p:txBody>
            <a:bodyPr wrap="square" rtlCol="0">
              <a:spAutoFit/>
            </a:bodyPr>
            <a:lstStyle/>
            <a:p>
              <a:pPr algn="just"/>
              <a:r>
                <a:rPr lang="en-US" b="1" smtClean="0">
                  <a:latin typeface="Arial" pitchFamily="34" charset="0"/>
                  <a:cs typeface="Arial" pitchFamily="34" charset="0"/>
                </a:rPr>
                <a:t>thì</a:t>
              </a:r>
              <a:endParaRPr lang="vi-VN" b="1">
                <a:latin typeface="Arial" pitchFamily="34" charset="0"/>
                <a:cs typeface="Arial" pitchFamily="34"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3771089747"/>
                </p:ext>
              </p:extLst>
            </p:nvPr>
          </p:nvGraphicFramePr>
          <p:xfrm>
            <a:off x="6537324" y="5161955"/>
            <a:ext cx="1857375" cy="815975"/>
          </p:xfrm>
          <a:graphic>
            <a:graphicData uri="http://schemas.openxmlformats.org/presentationml/2006/ole">
              <mc:AlternateContent xmlns:mc="http://schemas.openxmlformats.org/markup-compatibility/2006">
                <mc:Choice xmlns:v="urn:schemas-microsoft-com:vml" Requires="v">
                  <p:oleObj spid="_x0000_s8532" name="Equation" r:id="rId16" imgW="952200" imgH="419040" progId="Equation.DSMT4">
                    <p:embed/>
                  </p:oleObj>
                </mc:Choice>
                <mc:Fallback>
                  <p:oleObj name="Equation" r:id="rId16" imgW="952200" imgH="419040" progId="Equation.DSMT4">
                    <p:embed/>
                    <p:pic>
                      <p:nvPicPr>
                        <p:cNvPr id="0" name=""/>
                        <p:cNvPicPr/>
                        <p:nvPr/>
                      </p:nvPicPr>
                      <p:blipFill>
                        <a:blip r:embed="rId17"/>
                        <a:stretch>
                          <a:fillRect/>
                        </a:stretch>
                      </p:blipFill>
                      <p:spPr>
                        <a:xfrm>
                          <a:off x="6537324" y="5161955"/>
                          <a:ext cx="1857375" cy="815975"/>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42" name="TextBox 41"/>
              <p:cNvSpPr txBox="1"/>
              <p:nvPr/>
            </p:nvSpPr>
            <p:spPr>
              <a:xfrm>
                <a:off x="1825191" y="5863530"/>
                <a:ext cx="8686800" cy="583173"/>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en-US" b="1">
                    <a:cs typeface="Arial" pitchFamily="34" charset="0"/>
                  </a:rPr>
                  <a:t> </a:t>
                </a:r>
                <a14:m>
                  <m:oMath xmlns:m="http://schemas.openxmlformats.org/officeDocument/2006/math">
                    <m:r>
                      <a:rPr lang="en-US" b="1" i="1">
                        <a:latin typeface="Cambria Math"/>
                        <a:cs typeface="Arial" pitchFamily="34" charset="0"/>
                      </a:rPr>
                      <m:t>𝑵</m:t>
                    </m:r>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a:latin typeface="Cambria Math"/>
                            <a:cs typeface="Arial" pitchFamily="34" charset="0"/>
                          </a:rPr>
                          <m:t>𝟎</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𝒗</m:t>
                        </m:r>
                      </m:e>
                      <m:sub>
                        <m:r>
                          <a:rPr lang="en-US" b="1" i="1">
                            <a:latin typeface="Cambria Math"/>
                            <a:cs typeface="Arial" pitchFamily="34" charset="0"/>
                          </a:rPr>
                          <m:t>𝟎</m:t>
                        </m:r>
                      </m:sub>
                    </m:sSub>
                    <m:r>
                      <a:rPr lang="en-US" b="1" i="1">
                        <a:latin typeface="Cambria Math"/>
                        <a:cs typeface="Arial" pitchFamily="34" charset="0"/>
                      </a:rPr>
                      <m:t>)</m:t>
                    </m:r>
                  </m:oMath>
                </a14:m>
                <a:r>
                  <a:rPr lang="en-US" b="1" smtClean="0">
                    <a:latin typeface="Arial" pitchFamily="34" charset="0"/>
                    <a:cs typeface="Arial" pitchFamily="34" charset="0"/>
                  </a:rPr>
                  <a:t> thuộc (E) là ảnh của </a:t>
                </a:r>
                <a14:m>
                  <m:oMath xmlns:m="http://schemas.openxmlformats.org/officeDocument/2006/math">
                    <m:r>
                      <a:rPr lang="en-US" b="1" i="1" smtClean="0">
                        <a:latin typeface="Cambria Math"/>
                        <a:cs typeface="Arial" pitchFamily="34" charset="0"/>
                      </a:rPr>
                      <m:t>𝑵</m:t>
                    </m:r>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𝟎</m:t>
                        </m:r>
                      </m:sub>
                    </m:sSub>
                    <m:r>
                      <a:rPr lang="en-US" b="1" i="1" smtClean="0">
                        <a:latin typeface="Cambria Math"/>
                        <a:cs typeface="Arial" pitchFamily="34" charset="0"/>
                      </a:rPr>
                      <m:t>;</m:t>
                    </m:r>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𝒗</m:t>
                            </m:r>
                          </m:e>
                          <m:sub>
                            <m:r>
                              <a:rPr lang="en-US" b="1" i="1" smtClean="0">
                                <a:latin typeface="Cambria Math"/>
                                <a:cs typeface="Arial" pitchFamily="34" charset="0"/>
                              </a:rPr>
                              <m:t>𝟎</m:t>
                            </m:r>
                          </m:sub>
                        </m:sSub>
                      </m:num>
                      <m:den>
                        <m:r>
                          <a:rPr lang="en-US" b="1" i="1" smtClean="0">
                            <a:latin typeface="Cambria Math"/>
                            <a:cs typeface="Arial" pitchFamily="34" charset="0"/>
                          </a:rPr>
                          <m:t>𝒌</m:t>
                        </m:r>
                      </m:den>
                    </m:f>
                    <m:r>
                      <a:rPr lang="en-US" b="1" i="1" smtClean="0">
                        <a:latin typeface="Cambria Math"/>
                        <a:cs typeface="Arial" pitchFamily="34" charset="0"/>
                      </a:rPr>
                      <m:t>)</m:t>
                    </m:r>
                  </m:oMath>
                </a14:m>
                <a:r>
                  <a:rPr lang="en-US" b="1" smtClean="0">
                    <a:latin typeface="Arial" pitchFamily="34" charset="0"/>
                    <a:cs typeface="Arial" pitchFamily="34" charset="0"/>
                  </a:rPr>
                  <a:t> thuộc (C)  </a:t>
                </a:r>
                <a:endParaRPr lang="vi-VN" b="1">
                  <a:latin typeface="Arial" pitchFamily="34" charset="0"/>
                  <a:cs typeface="Arial"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825191" y="5863530"/>
                <a:ext cx="8686800" cy="583173"/>
              </a:xfrm>
              <a:prstGeom prst="rect">
                <a:avLst/>
              </a:prstGeom>
              <a:blipFill rotWithShape="1">
                <a:blip r:embed="rId18"/>
                <a:stretch>
                  <a:fillRect l="-1053" t="-1042"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827212" y="6362700"/>
                <a:ext cx="6250421" cy="461665"/>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en-US" b="1">
                    <a:cs typeface="Arial" pitchFamily="34" charset="0"/>
                  </a:rPr>
                  <a:t> </a:t>
                </a:r>
                <a14:m>
                  <m:oMath xmlns:m="http://schemas.openxmlformats.org/officeDocument/2006/math">
                    <m:r>
                      <a:rPr lang="en-US" b="1" i="1" smtClean="0">
                        <a:latin typeface="Cambria Math"/>
                        <a:cs typeface="Arial" pitchFamily="34" charset="0"/>
                      </a:rPr>
                      <m:t>𝒇</m:t>
                    </m:r>
                    <m:r>
                      <a:rPr lang="en-US" b="1" i="1" smtClean="0">
                        <a:latin typeface="Cambria Math"/>
                        <a:cs typeface="Arial" pitchFamily="34" charset="0"/>
                      </a:rPr>
                      <m:t> </m:t>
                    </m:r>
                  </m:oMath>
                </a14:m>
                <a:r>
                  <a:rPr lang="en-US" b="1" smtClean="0">
                    <a:latin typeface="Arial" pitchFamily="34" charset="0"/>
                    <a:cs typeface="Arial" pitchFamily="34" charset="0"/>
                  </a:rPr>
                  <a:t>biến </a:t>
                </a:r>
                <a:r>
                  <a:rPr lang="vi-VN" b="1" smtClean="0">
                    <a:latin typeface="Arial" pitchFamily="34" charset="0"/>
                    <a:cs typeface="Arial" pitchFamily="34" charset="0"/>
                  </a:rPr>
                  <a:t>đường tròn</a:t>
                </a:r>
                <a:r>
                  <a:rPr lang="en-US" b="1" smtClean="0">
                    <a:latin typeface="Arial" pitchFamily="34" charset="0"/>
                    <a:cs typeface="Arial" pitchFamily="34" charset="0"/>
                  </a:rPr>
                  <a:t> (C) thành elip (E)</a:t>
                </a:r>
                <a:endParaRPr lang="vi-VN"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827212" y="6362700"/>
                <a:ext cx="6250421" cy="461665"/>
              </a:xfrm>
              <a:prstGeom prst="rect">
                <a:avLst/>
              </a:prstGeom>
              <a:blipFill rotWithShape="1">
                <a:blip r:embed="rId19"/>
                <a:stretch>
                  <a:fillRect l="-1561" t="-12000" b="-29333"/>
                </a:stretch>
              </a:blipFill>
            </p:spPr>
            <p:txBody>
              <a:bodyPr/>
              <a:lstStyle/>
              <a:p>
                <a:r>
                  <a:rPr lang="en-US">
                    <a:noFill/>
                  </a:rPr>
                  <a:t> </a:t>
                </a:r>
              </a:p>
            </p:txBody>
          </p:sp>
        </mc:Fallback>
      </mc:AlternateContent>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5" grpId="0"/>
      <p:bldP spid="36"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39774</TotalTime>
  <Words>1114</Words>
  <PresentationFormat>Custom</PresentationFormat>
  <Paragraphs>84</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2023-09-03T03:24:28Z</dcterms:modified>
</cp:coreProperties>
</file>