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307" r:id="rId3"/>
    <p:sldId id="374" r:id="rId4"/>
    <p:sldId id="376" r:id="rId5"/>
    <p:sldId id="377" r:id="rId6"/>
    <p:sldId id="356" r:id="rId7"/>
    <p:sldId id="375" r:id="rId8"/>
    <p:sldId id="357" r:id="rId9"/>
    <p:sldId id="385" r:id="rId10"/>
    <p:sldId id="388" r:id="rId11"/>
    <p:sldId id="387" r:id="rId12"/>
    <p:sldId id="399" r:id="rId13"/>
    <p:sldId id="390" r:id="rId14"/>
    <p:sldId id="391" r:id="rId15"/>
    <p:sldId id="392" r:id="rId16"/>
    <p:sldId id="400" r:id="rId17"/>
    <p:sldId id="393" r:id="rId18"/>
    <p:sldId id="395" r:id="rId19"/>
    <p:sldId id="397" r:id="rId20"/>
    <p:sldId id="402" r:id="rId21"/>
    <p:sldId id="404" r:id="rId22"/>
    <p:sldId id="405" r:id="rId23"/>
    <p:sldId id="401" r:id="rId24"/>
  </p:sldIdLst>
  <p:sldSz cx="24384000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592"/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34" d="100"/>
          <a:sy n="34" d="100"/>
        </p:scale>
        <p:origin x="584" y="72"/>
      </p:cViewPr>
      <p:guideLst>
        <p:guide orient="horz" pos="768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5AFBAD-51D8-4058-8120-A112F6354DF7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BDF4DD-4302-4C2B-87CB-9FA0CF2796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71E3484-40CA-48AA-9C00-35F854039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5CA49772-8E8A-4ECD-B884-86119E65D8DD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9" name="AutoShape 3">
                <a:extLst>
                  <a:ext uri="{FF2B5EF4-FFF2-40B4-BE49-F238E27FC236}">
                    <a16:creationId xmlns:a16="http://schemas.microsoft.com/office/drawing/2014/main" id="{12C5FEE7-C2CD-4790-A1FC-F5BBB9381244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87A1EAE9-BF79-48FD-A61C-4F0363732E0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FD599371-62EA-456B-BF74-BA4026161A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DB5441E2-52EC-4823-A513-43F8B7A13E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3" name="Picture 10">
                <a:extLst>
                  <a:ext uri="{FF2B5EF4-FFF2-40B4-BE49-F238E27FC236}">
                    <a16:creationId xmlns:a16="http://schemas.microsoft.com/office/drawing/2014/main" id="{FBC6EA3B-35A0-47E5-802E-2AC937A0BF5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">
                <a:extLst>
                  <a:ext uri="{FF2B5EF4-FFF2-40B4-BE49-F238E27FC236}">
                    <a16:creationId xmlns:a16="http://schemas.microsoft.com/office/drawing/2014/main" id="{E854D2A3-2C99-45B6-87BA-5FB37663348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3">
                <a:extLst>
                  <a:ext uri="{FF2B5EF4-FFF2-40B4-BE49-F238E27FC236}">
                    <a16:creationId xmlns:a16="http://schemas.microsoft.com/office/drawing/2014/main" id="{56CED6FB-C347-4661-9CC6-B07C6BD8A49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EA46DA56-7A19-4D5B-A612-EB9CB2B4A6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D5F48B3F-6479-40C8-B034-0AEB66E8604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E76FC0F2-89DF-4048-A945-FEA3054F5E3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3D4F5B0B-447B-432C-86F1-BE2D18EF75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E89F1C99-783E-4347-A6DC-08A7F9FFF5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968C9A28-60B2-47DC-ADFE-701F444E775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71619CAA-4504-4CEB-B35D-2B4586E13D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F6AF7CD0-F53C-4506-BDB8-7D3BC5C8B0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B781AF81-2FB2-4E1E-AAE1-31422A9ACD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FE752B28-19E3-4268-A4BB-3D7ABAAF6C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6B77A823-492B-435F-AC7A-0D7F12576A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">
                <a:extLst>
                  <a:ext uri="{FF2B5EF4-FFF2-40B4-BE49-F238E27FC236}">
                    <a16:creationId xmlns:a16="http://schemas.microsoft.com/office/drawing/2014/main" id="{EFFC1E73-CB11-42DA-B200-8055FABD52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6">
                <a:extLst>
                  <a:ext uri="{FF2B5EF4-FFF2-40B4-BE49-F238E27FC236}">
                    <a16:creationId xmlns:a16="http://schemas.microsoft.com/office/drawing/2014/main" id="{DBFAD66F-1480-4F5A-8CE0-2D3CE42C54C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C353E0FD-59AE-4D8F-9FC5-6616EA99AD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6512227C-A6BB-41CE-BD22-36B37FEA1A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9">
                <a:extLst>
                  <a:ext uri="{FF2B5EF4-FFF2-40B4-BE49-F238E27FC236}">
                    <a16:creationId xmlns:a16="http://schemas.microsoft.com/office/drawing/2014/main" id="{A6EF832E-63B9-4D87-901D-66D2027339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id="{A62C29D1-6976-4A61-BBB9-3905CEA378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31">
                <a:extLst>
                  <a:ext uri="{FF2B5EF4-FFF2-40B4-BE49-F238E27FC236}">
                    <a16:creationId xmlns:a16="http://schemas.microsoft.com/office/drawing/2014/main" id="{EF8CF48B-B5CC-4F92-BCC4-6A3ADF8184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288857B6-36F7-4BF5-ADA2-B683A54A0B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7E9AE2-075B-47A5-A504-2A91FCF8E491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385946-D768-45E9-BE82-DB92F7112952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3A8F5CF7-138F-407A-836F-200F2EE82E07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.docx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33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305294" y="3719346"/>
            <a:ext cx="3300947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9389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ỨNG DỤNG ĐẠO HÀM ĐỂ KHẢO SÁT VÀ VẼ ĐỒ THỊ HÀM SỐ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3366072" y="9793415"/>
            <a:ext cx="17088453" cy="907192"/>
            <a:chOff x="7483861" y="7543801"/>
            <a:chExt cx="17012919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6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TOÁN THƯỜNG GẶP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3356555" y="8484182"/>
            <a:ext cx="14849139" cy="907194"/>
            <a:chOff x="7459670" y="7543799"/>
            <a:chExt cx="14851072" cy="90731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6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 CẦN NHỚ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4449718" y="6763179"/>
            <a:ext cx="15942100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 TẬP KHẢO SÁT HÀM SỐ (TIẾP THEO)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57126" y="7984360"/>
            <a:ext cx="23269749" cy="3293242"/>
            <a:chOff x="820194" y="7671591"/>
            <a:chExt cx="23272779" cy="3141644"/>
          </a:xfrm>
        </p:grpSpPr>
        <p:sp>
          <p:nvSpPr>
            <p:cNvPr id="125" name="Rounded Rectangle 124"/>
            <p:cNvSpPr/>
            <p:nvPr/>
          </p:nvSpPr>
          <p:spPr>
            <a:xfrm>
              <a:off x="858152" y="7714523"/>
              <a:ext cx="23234821" cy="30987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820194" y="7671591"/>
              <a:ext cx="3712925" cy="914353"/>
              <a:chOff x="820194" y="7671591"/>
              <a:chExt cx="3712925" cy="91435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13315" y="6556224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886879" y="7752695"/>
                <a:ext cx="2641568" cy="833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820194" y="7671591"/>
                <a:ext cx="774046" cy="826146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936435" y="7792448"/>
                <a:ext cx="501844" cy="6406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11364" y="2905140"/>
            <a:ext cx="23292796" cy="4724400"/>
            <a:chOff x="992187" y="2564544"/>
            <a:chExt cx="22258348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93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337424" y="3590940"/>
            <a:ext cx="22565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5159564" y="5654003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93211" y="9001140"/>
                <a:ext cx="150420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=−</m:t>
                    </m:r>
                    <m:r>
                      <a:rPr lang="en-US" sz="4400" b="1" i="1" smtClean="0">
                        <a:latin typeface="Cambria Math"/>
                      </a:rPr>
                      <m:t>𝟐</m:t>
                    </m:r>
                    <m:r>
                      <a:rPr lang="en-US" sz="4400" b="1" i="1" smtClean="0">
                        <a:latin typeface="Cambria Math"/>
                      </a:rPr>
                      <m:t>, </m:t>
                    </m:r>
                    <m:r>
                      <a:rPr lang="en-US" sz="4400" b="1" i="1" smtClean="0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211" y="9001140"/>
                <a:ext cx="15042067" cy="769441"/>
              </a:xfrm>
              <a:prstGeom prst="rect">
                <a:avLst/>
              </a:prstGeom>
              <a:blipFill>
                <a:blip r:embed="rId3"/>
                <a:stretch>
                  <a:fillRect l="-1621" t="-17460" r="-68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50451" y="4334848"/>
            <a:ext cx="12298560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3.           B. .           C. 2.           D. 1.</a:t>
            </a: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9010" y="4334848"/>
            <a:ext cx="10057073" cy="265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5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7" grpId="0" animBg="1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3918" y="7050528"/>
            <a:ext cx="24329874" cy="6413030"/>
            <a:chOff x="1205494" y="6941416"/>
            <a:chExt cx="23208018" cy="6413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ounded Rectangle 124"/>
                <p:cNvSpPr/>
                <p:nvPr/>
              </p:nvSpPr>
              <p:spPr>
                <a:xfrm>
                  <a:off x="1205549" y="7047338"/>
                  <a:ext cx="23207963" cy="6307943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Ta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a14:m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  <m:t>=±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sym typeface="Euclid Symbol" panose="05050102010706020507" pitchFamily="18" charset="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sym typeface="Euclid Symbol" panose="05050102010706020507" pitchFamily="18" charset="2"/>
                                      </a:rPr>
                                      <m:t>𝟓</m:t>
                                    </m:r>
                                  </m:e>
                                </m:rad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  <m:t>.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d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𝟐𝟐</m:t>
                        </m:r>
                      </m:oMath>
                    </m:oMathPara>
                  </a14:m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Vậy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C.</a:t>
                  </a:r>
                </a:p>
              </p:txBody>
            </p:sp>
          </mc:Choice>
          <mc:Fallback xmlns="">
            <p:sp>
              <p:nvSpPr>
                <p:cNvPr id="125" name="Rounded Rectangle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5549" y="7047338"/>
                  <a:ext cx="23207963" cy="6307943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6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01702" y="2646518"/>
            <a:ext cx="24421930" cy="4237917"/>
            <a:chOff x="992187" y="2564544"/>
            <a:chExt cx="22258348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327762" y="3332318"/>
            <a:ext cx="236597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931252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68737" y="4031221"/>
                <a:ext cx="20463070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</a:rPr>
                      <m:t>𝟏𝟎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2 .          	 B. ‐23 .     	      C. ‐22 .   	        D. ‐7 .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737" y="4031221"/>
                <a:ext cx="20463070" cy="1461875"/>
              </a:xfrm>
              <a:prstGeom prst="rect">
                <a:avLst/>
              </a:prstGeom>
              <a:blipFill>
                <a:blip r:embed="rId4"/>
                <a:stretch>
                  <a:fillRect l="-1192" t="-7917" b="-1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DBBCBD4B-40AA-406E-915F-C634981C4B4F}"/>
              </a:ext>
            </a:extLst>
          </p:cNvPr>
          <p:cNvSpPr/>
          <p:nvPr/>
        </p:nvSpPr>
        <p:spPr>
          <a:xfrm>
            <a:off x="11125200" y="476843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6814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0" grpId="0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90278" y="7183965"/>
            <a:ext cx="17291663" cy="5127410"/>
            <a:chOff x="1205494" y="6941416"/>
            <a:chExt cx="17293914" cy="51280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ounded Rectangle 124"/>
                <p:cNvSpPr/>
                <p:nvPr/>
              </p:nvSpPr>
              <p:spPr>
                <a:xfrm>
                  <a:off x="1205494" y="7054507"/>
                  <a:ext cx="17293914" cy="5014987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Nhìn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thị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thấy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</a:p>
                <a:p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tiệm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cận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ngang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tiệm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cận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đứng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thị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lần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lượt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,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 algn="ctr"/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Nên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0000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</a:t>
                  </a:r>
                </a:p>
              </p:txBody>
            </p:sp>
          </mc:Choice>
          <mc:Fallback xmlns="">
            <p:sp>
              <p:nvSpPr>
                <p:cNvPr id="125" name="Rounded Rectangle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5494" y="7054507"/>
                  <a:ext cx="17293914" cy="501498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4"/>
                  <a:stretch>
                    <a:fillRect l="-1090"/>
                  </a:stretch>
                </a:blip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6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54718" y="2728210"/>
            <a:ext cx="17327223" cy="4237917"/>
            <a:chOff x="992187" y="2564544"/>
            <a:chExt cx="16557710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16499419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94054" y="3609987"/>
            <a:ext cx="1219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811" y="2486374"/>
            <a:ext cx="6400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957423"/>
              </p:ext>
            </p:extLst>
          </p:nvPr>
        </p:nvGraphicFramePr>
        <p:xfrm>
          <a:off x="628051" y="5049921"/>
          <a:ext cx="17213953" cy="1634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6" imgW="6460088" imgH="457855" progId="Word.Document.12">
                  <p:embed/>
                </p:oleObj>
              </mc:Choice>
              <mc:Fallback>
                <p:oleObj name="Document" r:id="rId6" imgW="6460088" imgH="457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8051" y="5049921"/>
                        <a:ext cx="17213953" cy="1634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Oval 44">
            <a:extLst>
              <a:ext uri="{FF2B5EF4-FFF2-40B4-BE49-F238E27FC236}">
                <a16:creationId xmlns:a16="http://schemas.microsoft.com/office/drawing/2014/main" id="{07262262-404E-4167-8EA1-982C919C26AF}"/>
              </a:ext>
            </a:extLst>
          </p:cNvPr>
          <p:cNvSpPr/>
          <p:nvPr/>
        </p:nvSpPr>
        <p:spPr>
          <a:xfrm>
            <a:off x="5269734" y="5426219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746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08548" y="6394865"/>
            <a:ext cx="23231795" cy="5359924"/>
            <a:chOff x="1165131" y="6941416"/>
            <a:chExt cx="23234819" cy="4908463"/>
          </a:xfrm>
        </p:grpSpPr>
        <p:sp>
          <p:nvSpPr>
            <p:cNvPr id="125" name="Rounded Rectangle 124"/>
            <p:cNvSpPr/>
            <p:nvPr/>
          </p:nvSpPr>
          <p:spPr>
            <a:xfrm>
              <a:off x="1165131" y="7005763"/>
              <a:ext cx="23234819" cy="484411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04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80146" y="2843024"/>
            <a:ext cx="23292796" cy="3352800"/>
            <a:chOff x="992187" y="2564544"/>
            <a:chExt cx="22258348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34016"/>
              <a:chOff x="534987" y="1647866"/>
              <a:chExt cx="4197167" cy="1188471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1117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3314" y="3968453"/>
                <a:ext cx="23220055" cy="1533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14" y="3968453"/>
                <a:ext cx="23220055" cy="1533690"/>
              </a:xfrm>
              <a:prstGeom prst="rect">
                <a:avLst/>
              </a:prstGeom>
              <a:blipFill>
                <a:blip r:embed="rId3"/>
                <a:stretch>
                  <a:fillRect l="-1076" t="-6746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11376" y="7283483"/>
                <a:ext cx="22186340" cy="2975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76" y="7283483"/>
                <a:ext cx="22186340" cy="2975045"/>
              </a:xfrm>
              <a:prstGeom prst="rect">
                <a:avLst/>
              </a:prstGeom>
              <a:blipFill>
                <a:blip r:embed="rId4"/>
                <a:stretch>
                  <a:fillRect l="-1099" t="-4303" r="-412" b="-6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29683EE3-F385-4697-8241-AF639F71EE89}"/>
              </a:ext>
            </a:extLst>
          </p:cNvPr>
          <p:cNvSpPr/>
          <p:nvPr/>
        </p:nvSpPr>
        <p:spPr>
          <a:xfrm>
            <a:off x="13792200" y="4558345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442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3" grpId="0"/>
      <p:bldP spid="4" grpId="0" build="p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41146" y="6455565"/>
            <a:ext cx="23231796" cy="5141922"/>
            <a:chOff x="1205494" y="6941416"/>
            <a:chExt cx="22149168" cy="5142591"/>
          </a:xfrm>
        </p:grpSpPr>
        <p:sp>
          <p:nvSpPr>
            <p:cNvPr id="125" name="Rounded Rectangle 124"/>
            <p:cNvSpPr/>
            <p:nvPr/>
          </p:nvSpPr>
          <p:spPr>
            <a:xfrm>
              <a:off x="1218971" y="6947472"/>
              <a:ext cx="22135691" cy="51365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6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80146" y="2827767"/>
            <a:ext cx="23292796" cy="3200400"/>
            <a:chOff x="992187" y="2564544"/>
            <a:chExt cx="22258348" cy="320081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22200057" cy="294797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25204" y="3003399"/>
                <a:ext cx="19529194" cy="3101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𝒎𝒙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(−∞;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]∪[</m:t>
                    </m:r>
                    <m:r>
                      <a:rPr lang="en-US" sz="4400" b="1" i="1">
                        <a:latin typeface="Cambria Math"/>
                      </a:rPr>
                      <m:t>𝟏𝟔</m:t>
                    </m:r>
                    <m:r>
                      <a:rPr lang="en-US" sz="4400" b="1" i="1">
                        <a:latin typeface="Cambria Math"/>
                      </a:rPr>
                      <m:t>;+∞).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𝟏𝟔</m:t>
                    </m:r>
                    <m:r>
                      <a:rPr lang="en-US" sz="4400" b="1" i="1">
                        <a:latin typeface="Cambria Math"/>
                      </a:rPr>
                      <m:t>;+∞).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(−∞;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).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(−∞;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)∪(</m:t>
                    </m:r>
                    <m:r>
                      <a:rPr lang="en-US" sz="4400" b="1" i="1">
                        <a:latin typeface="Cambria Math"/>
                      </a:rPr>
                      <m:t>𝟏𝟔</m:t>
                    </m:r>
                    <m:r>
                      <a:rPr lang="en-US" sz="4400" b="1" i="1">
                        <a:latin typeface="Cambria Math"/>
                      </a:rPr>
                      <m:t>;+∞).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204" y="3003399"/>
                <a:ext cx="19529194" cy="3101939"/>
              </a:xfrm>
              <a:prstGeom prst="rect">
                <a:avLst/>
              </a:prstGeom>
              <a:blipFill>
                <a:blip r:embed="rId3"/>
                <a:stretch>
                  <a:fillRect l="-1248" t="-4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14844" y="7371777"/>
                <a:ext cx="22072491" cy="4486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≠−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𝒎𝒙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𝜟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𝟏𝟔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&gt;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∈(−∞;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)∪(</m:t>
                      </m:r>
                      <m:r>
                        <a:rPr lang="en-US" sz="4400" b="1" i="1">
                          <a:latin typeface="Cambria Math"/>
                        </a:rPr>
                        <m:t>𝟏𝟔</m:t>
                      </m:r>
                      <m:r>
                        <a:rPr lang="en-US" sz="4400" b="1" i="1">
                          <a:latin typeface="Cambria Math"/>
                        </a:rPr>
                        <m:t>;+∞).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844" y="7371777"/>
                <a:ext cx="22072491" cy="4486806"/>
              </a:xfrm>
              <a:prstGeom prst="rect">
                <a:avLst/>
              </a:prstGeom>
              <a:blipFill>
                <a:blip r:embed="rId4"/>
                <a:stretch>
                  <a:fillRect l="-1132" t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9F8C2619-AEB9-458D-A76F-7624059C0FB9}"/>
              </a:ext>
            </a:extLst>
          </p:cNvPr>
          <p:cNvSpPr/>
          <p:nvPr/>
        </p:nvSpPr>
        <p:spPr>
          <a:xfrm>
            <a:off x="19202400" y="4647324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7139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3" grpId="0" build="p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09360" y="2588329"/>
            <a:ext cx="23292796" cy="3596973"/>
            <a:chOff x="992187" y="2489172"/>
            <a:chExt cx="22258348" cy="487986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0"/>
              <a:ext cx="22200057" cy="455165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489172"/>
              <a:ext cx="3124200" cy="1098830"/>
              <a:chOff x="534987" y="1561236"/>
              <a:chExt cx="4197167" cy="126296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506980" y="1561236"/>
                <a:ext cx="3173469" cy="1199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7"/>
              <a:chOff x="739068" y="1515168"/>
              <a:chExt cx="8177919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50071" y="2966177"/>
                <a:ext cx="20111122" cy="2824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ra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071" y="2966177"/>
                <a:ext cx="20111122" cy="2824363"/>
              </a:xfrm>
              <a:prstGeom prst="rect">
                <a:avLst/>
              </a:prstGeom>
              <a:blipFill>
                <a:blip r:embed="rId3"/>
                <a:stretch>
                  <a:fillRect l="-1212" t="-4752" b="-9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381918" y="6264428"/>
            <a:ext cx="23220238" cy="7308462"/>
            <a:chOff x="1205494" y="6941416"/>
            <a:chExt cx="23223260" cy="6329591"/>
          </a:xfrm>
        </p:grpSpPr>
        <p:sp>
          <p:nvSpPr>
            <p:cNvPr id="45" name="Rounded Rectangle 44"/>
            <p:cNvSpPr/>
            <p:nvPr/>
          </p:nvSpPr>
          <p:spPr>
            <a:xfrm>
              <a:off x="1230897" y="6963064"/>
              <a:ext cx="23197857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057667" y="6941416"/>
                <a:ext cx="2641568" cy="666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Round Diagonal Corner Rectangle 4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99127" y="6045208"/>
                <a:ext cx="23042087" cy="740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ra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𝒕</m:t>
                    </m:r>
                    <m:r>
                      <a:rPr lang="en-US" sz="4400" b="1" i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𝒕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,∀</m:t>
                    </m:r>
                    <m:r>
                      <a:rPr lang="en-US" sz="4400" b="1" i="1">
                        <a:latin typeface="Cambria Math"/>
                      </a:rPr>
                      <m:t>𝒕</m:t>
                    </m:r>
                    <m:r>
                      <a:rPr lang="en-US" sz="4400" b="1" i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[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;+∞)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latin typeface="Cambria Math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𝒈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𝒈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=±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7" y="6045208"/>
                <a:ext cx="23042087" cy="7402796"/>
              </a:xfrm>
              <a:prstGeom prst="rect">
                <a:avLst/>
              </a:prstGeom>
              <a:blipFill>
                <a:blip r:embed="rId4"/>
                <a:stretch>
                  <a:fillRect l="-1058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8128812C-FD52-4C13-A2B4-89AB26A91BF0}"/>
              </a:ext>
            </a:extLst>
          </p:cNvPr>
          <p:cNvSpPr/>
          <p:nvPr/>
        </p:nvSpPr>
        <p:spPr>
          <a:xfrm>
            <a:off x="3586936" y="502999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4026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3" grpId="0" build="p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61054" y="2973850"/>
            <a:ext cx="22132810" cy="9926791"/>
            <a:chOff x="1190518" y="6941416"/>
            <a:chExt cx="22135691" cy="9876710"/>
          </a:xfrm>
        </p:grpSpPr>
        <p:sp>
          <p:nvSpPr>
            <p:cNvPr id="125" name="Rounded Rectangle 124"/>
            <p:cNvSpPr/>
            <p:nvPr/>
          </p:nvSpPr>
          <p:spPr>
            <a:xfrm>
              <a:off x="1190518" y="6984097"/>
              <a:ext cx="22135691" cy="983402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65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167216" y="3133994"/>
            <a:ext cx="22565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Group 47"/>
          <p:cNvGrpSpPr/>
          <p:nvPr/>
        </p:nvGrpSpPr>
        <p:grpSpPr>
          <a:xfrm>
            <a:off x="869163" y="165360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34185" y="2882236"/>
                <a:ext cx="22011373" cy="9633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BBT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ra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185" y="2882236"/>
                <a:ext cx="22011373" cy="9633278"/>
              </a:xfrm>
              <a:prstGeom prst="rect">
                <a:avLst/>
              </a:prstGeom>
              <a:blipFill>
                <a:blip r:embed="rId3"/>
                <a:stretch>
                  <a:fillRect l="-1135" t="-1266" b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62" y="3903435"/>
            <a:ext cx="15259040" cy="437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70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70448" y="7860725"/>
            <a:ext cx="23924137" cy="5324748"/>
            <a:chOff x="1184800" y="6941416"/>
            <a:chExt cx="23553032" cy="5424980"/>
          </a:xfrm>
        </p:grpSpPr>
        <p:sp>
          <p:nvSpPr>
            <p:cNvPr id="125" name="Rounded Rectangle 124"/>
            <p:cNvSpPr/>
            <p:nvPr/>
          </p:nvSpPr>
          <p:spPr>
            <a:xfrm>
              <a:off x="1184800" y="7021252"/>
              <a:ext cx="23553032" cy="53451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3" y="6941416"/>
              <a:ext cx="3493742" cy="788783"/>
              <a:chOff x="1205493" y="6941416"/>
              <a:chExt cx="3493742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83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90518" y="2544042"/>
            <a:ext cx="13283143" cy="4770507"/>
            <a:chOff x="992187" y="2564544"/>
            <a:chExt cx="12693230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12634939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85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9034" y="3479648"/>
                <a:ext cx="13082397" cy="3716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𝟏𝟑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34" y="3479648"/>
                <a:ext cx="13082397" cy="3716338"/>
              </a:xfrm>
              <a:prstGeom prst="rect">
                <a:avLst/>
              </a:prstGeom>
              <a:blipFill>
                <a:blip r:embed="rId3"/>
                <a:stretch>
                  <a:fillRect l="-1911" t="-3612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97078" y="7381727"/>
                <a:ext cx="23786922" cy="5554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𝒕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𝟏𝟔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  <m:r>
                          <a:rPr lang="en-US" sz="4400" b="1" i="1">
                            <a:latin typeface="Cambria Math"/>
                          </a:rPr>
                          <m:t>≤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𝟏𝟔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⇔−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𝒕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⇒−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𝒕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⇔−</m:t>
                    </m:r>
                    <m:r>
                      <a:rPr lang="en-US" sz="4400" b="1" i="1">
                        <a:latin typeface="Cambria Math"/>
                      </a:rPr>
                      <m:t>𝟕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78" y="7381727"/>
                <a:ext cx="23786922" cy="5554726"/>
              </a:xfrm>
              <a:prstGeom prst="rect">
                <a:avLst/>
              </a:prstGeom>
              <a:blipFill>
                <a:blip r:embed="rId4"/>
                <a:stretch>
                  <a:fillRect l="-1051" b="-4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419" y="1567607"/>
            <a:ext cx="10633389" cy="581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73A56D7A-D68F-46D8-A733-BE8A27ACE8A8}"/>
              </a:ext>
            </a:extLst>
          </p:cNvPr>
          <p:cNvSpPr/>
          <p:nvPr/>
        </p:nvSpPr>
        <p:spPr>
          <a:xfrm>
            <a:off x="2580119" y="6327904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873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3" grpId="0"/>
      <p:bldP spid="44" grpId="0" build="p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294119" y="7732027"/>
            <a:ext cx="24032772" cy="5673923"/>
            <a:chOff x="1205494" y="6941416"/>
            <a:chExt cx="24035900" cy="4660180"/>
          </a:xfrm>
        </p:grpSpPr>
        <p:sp>
          <p:nvSpPr>
            <p:cNvPr id="125" name="Rounded Rectangle 124"/>
            <p:cNvSpPr/>
            <p:nvPr/>
          </p:nvSpPr>
          <p:spPr>
            <a:xfrm>
              <a:off x="1205494" y="6964475"/>
              <a:ext cx="24035900" cy="463712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631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55600" y="2905581"/>
            <a:ext cx="13625392" cy="4114800"/>
            <a:chOff x="992187" y="2564544"/>
            <a:chExt cx="13020280" cy="4238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12961989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10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3386" y="3264903"/>
                <a:ext cx="13443806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𝒈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86" y="3264903"/>
                <a:ext cx="13443806" cy="3477875"/>
              </a:xfrm>
              <a:prstGeom prst="rect">
                <a:avLst/>
              </a:prstGeom>
              <a:blipFill>
                <a:blip r:embed="rId3"/>
                <a:stretch>
                  <a:fillRect l="-1859" t="-3860" r="-1497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681" y="1569486"/>
            <a:ext cx="13368319" cy="574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42000" y="7639722"/>
                <a:ext cx="23620065" cy="581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𝒈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&lt;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 i="1">
                            <a:latin typeface="Cambria Math"/>
                          </a:rPr>
                          <m:t>&lt;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𝜶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𝜶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𝒈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00" y="7639722"/>
                <a:ext cx="23620065" cy="5814412"/>
              </a:xfrm>
              <a:prstGeom prst="rect">
                <a:avLst/>
              </a:prstGeom>
              <a:blipFill>
                <a:blip r:embed="rId5"/>
                <a:stretch>
                  <a:fillRect l="-1058" b="-3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5924CFB3-E5AE-420A-96D5-3A530AEFFBA6}"/>
              </a:ext>
            </a:extLst>
          </p:cNvPr>
          <p:cNvSpPr/>
          <p:nvPr/>
        </p:nvSpPr>
        <p:spPr>
          <a:xfrm>
            <a:off x="517327" y="5876149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132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3" grpId="0" build="p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21778" y="8285179"/>
            <a:ext cx="14548393" cy="5209455"/>
            <a:chOff x="1205494" y="6899094"/>
            <a:chExt cx="14550287" cy="5295093"/>
          </a:xfrm>
        </p:grpSpPr>
        <p:sp>
          <p:nvSpPr>
            <p:cNvPr id="125" name="Rounded Rectangle 124"/>
            <p:cNvSpPr/>
            <p:nvPr/>
          </p:nvSpPr>
          <p:spPr>
            <a:xfrm>
              <a:off x="1229123" y="6899094"/>
              <a:ext cx="14526658" cy="529509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52170" y="2687000"/>
            <a:ext cx="14535410" cy="5050541"/>
            <a:chOff x="992187" y="2564544"/>
            <a:chExt cx="13889883" cy="505119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1"/>
              <a:ext cx="13831592" cy="4798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5910" y="3120425"/>
                <a:ext cx="14073494" cy="3729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</m:fun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10" y="3120425"/>
                <a:ext cx="14073494" cy="3729547"/>
              </a:xfrm>
              <a:prstGeom prst="rect">
                <a:avLst/>
              </a:prstGeom>
              <a:blipFill>
                <a:blip r:embed="rId3"/>
                <a:stretch>
                  <a:fillRect l="-1689" t="-343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489" y="3191861"/>
            <a:ext cx="8380542" cy="694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9969" y="8563383"/>
                <a:ext cx="14655141" cy="3673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⇒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b="1" i="1">
                        <a:latin typeface="Cambria Math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b="1" i="1">
                        <a:latin typeface="Cambria Math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</m:fun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&lt;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</m:func>
                    <m:r>
                      <a:rPr lang="en-US" b="1" i="1">
                        <a:latin typeface="Cambria Math"/>
                      </a:rPr>
                      <m:t>≤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&lt;</m:t>
                    </m:r>
                    <m:r>
                      <a:rPr lang="en-US" b="1" i="1">
                        <a:latin typeface="Cambria Math"/>
                      </a:rPr>
                      <m:t>𝒎</m:t>
                    </m:r>
                    <m:r>
                      <a:rPr lang="en-US" b="1" i="1">
                        <a:latin typeface="Cambria Math"/>
                      </a:rPr>
                      <m:t>≤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69" y="8563383"/>
                <a:ext cx="14655141" cy="3673570"/>
              </a:xfrm>
              <a:prstGeom prst="rect">
                <a:avLst/>
              </a:prstGeom>
              <a:blipFill>
                <a:blip r:embed="rId5"/>
                <a:stretch>
                  <a:fillRect l="-1664" t="-3322" b="-3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45EA8FB5-4CF0-4221-BC08-E5217C363593}"/>
              </a:ext>
            </a:extLst>
          </p:cNvPr>
          <p:cNvSpPr/>
          <p:nvPr/>
        </p:nvSpPr>
        <p:spPr>
          <a:xfrm>
            <a:off x="421778" y="5899779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442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3" grpId="0" build="p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84E042-6BFB-4961-B0C3-FB06FBC01DA0}"/>
              </a:ext>
            </a:extLst>
          </p:cNvPr>
          <p:cNvSpPr/>
          <p:nvPr/>
        </p:nvSpPr>
        <p:spPr>
          <a:xfrm>
            <a:off x="1240783" y="2907780"/>
            <a:ext cx="22969233" cy="68458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41" name="Group 26"/>
          <p:cNvGrpSpPr/>
          <p:nvPr/>
        </p:nvGrpSpPr>
        <p:grpSpPr>
          <a:xfrm>
            <a:off x="611108" y="1828800"/>
            <a:ext cx="12114292" cy="907193"/>
            <a:chOff x="7459670" y="7543799"/>
            <a:chExt cx="20011305" cy="907312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5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 CẦN NHỚ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rgbClr val="00206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9925552" y="3272442"/>
            <a:ext cx="4532895" cy="83099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</a:rPr>
              <a:t>CHƯƠNG I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6368201" y="6031832"/>
            <a:ext cx="3960000" cy="27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Cực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trị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hàm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15076735" y="6031832"/>
            <a:ext cx="3960000" cy="27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Đường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tiệm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cận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đths</a:t>
            </a: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" name="Text Box 16"/>
          <p:cNvSpPr txBox="1">
            <a:spLocks noChangeArrowheads="1"/>
          </p:cNvSpPr>
          <p:nvPr/>
        </p:nvSpPr>
        <p:spPr bwMode="auto">
          <a:xfrm>
            <a:off x="19431000" y="6031832"/>
            <a:ext cx="3960000" cy="2739211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KS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biến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thiên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ĐTHS,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toán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liên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quan</a:t>
            </a: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2" name="Line 17"/>
          <p:cNvSpPr>
            <a:spLocks noChangeShapeType="1"/>
          </p:cNvSpPr>
          <p:nvPr/>
        </p:nvSpPr>
        <p:spPr bwMode="auto">
          <a:xfrm flipH="1">
            <a:off x="4495800" y="4180150"/>
            <a:ext cx="7661420" cy="175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73" name="Line 18"/>
          <p:cNvSpPr>
            <a:spLocks noChangeShapeType="1"/>
          </p:cNvSpPr>
          <p:nvPr/>
        </p:nvSpPr>
        <p:spPr bwMode="auto">
          <a:xfrm flipH="1">
            <a:off x="8381998" y="4127564"/>
            <a:ext cx="3775213" cy="19097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74" name="Line 19"/>
          <p:cNvSpPr>
            <a:spLocks noChangeShapeType="1"/>
          </p:cNvSpPr>
          <p:nvPr/>
        </p:nvSpPr>
        <p:spPr bwMode="auto">
          <a:xfrm>
            <a:off x="12191999" y="4103440"/>
            <a:ext cx="1" cy="18058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75" name="Line 20"/>
          <p:cNvSpPr>
            <a:spLocks noChangeShapeType="1"/>
          </p:cNvSpPr>
          <p:nvPr/>
        </p:nvSpPr>
        <p:spPr bwMode="auto">
          <a:xfrm>
            <a:off x="12157220" y="4204274"/>
            <a:ext cx="3651574" cy="1916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>
            <a:off x="12191999" y="4199934"/>
            <a:ext cx="8652684" cy="17566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8DF8CC63-2940-46E4-B30C-DC0A498FE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934" y="6031832"/>
            <a:ext cx="3960000" cy="27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Tính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đơn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điệu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hàm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0D2533F7-3CF5-4DCD-A1C8-B8E8CC27F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2468" y="6031832"/>
            <a:ext cx="3960000" cy="27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  <a:latin typeface=".VnTime" pitchFamily="34" charset="0"/>
              </a:rPr>
              <a:t>GTLN – GTNN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hàm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3" grpId="0" animBg="1"/>
      <p:bldP spid="68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21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213650" y="1643785"/>
            <a:ext cx="24155401" cy="3629816"/>
            <a:chOff x="992187" y="2564544"/>
            <a:chExt cx="23082644" cy="286378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929610" cy="276133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97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11.</a:t>
                </a: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7455957" y="128125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1685" y="2066883"/>
                <a:ext cx="23236097" cy="3402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Tìm giá trị thực của tham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hai điểm phân biệt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trọng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𝑶𝑨𝑩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gốc tọa độ.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85" y="2066883"/>
                <a:ext cx="23236097" cy="3402598"/>
              </a:xfrm>
              <a:prstGeom prst="rect">
                <a:avLst/>
              </a:prstGeom>
              <a:blipFill>
                <a:blip r:embed="rId3"/>
                <a:stretch>
                  <a:fillRect l="-1049" t="-3763" r="-1443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2CEC2A56-1C76-4F71-B74D-721160C6A20B}"/>
              </a:ext>
            </a:extLst>
          </p:cNvPr>
          <p:cNvSpPr/>
          <p:nvPr/>
        </p:nvSpPr>
        <p:spPr>
          <a:xfrm>
            <a:off x="120468" y="432764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2CF587-9DE3-4156-8E26-F36C76277F29}"/>
              </a:ext>
            </a:extLst>
          </p:cNvPr>
          <p:cNvGrpSpPr/>
          <p:nvPr/>
        </p:nvGrpSpPr>
        <p:grpSpPr>
          <a:xfrm>
            <a:off x="323125" y="5422525"/>
            <a:ext cx="24005648" cy="8221481"/>
            <a:chOff x="1205494" y="6941416"/>
            <a:chExt cx="24008773" cy="8222551"/>
          </a:xfrm>
        </p:grpSpPr>
        <p:sp>
          <p:nvSpPr>
            <p:cNvPr id="37" name="Rounded Rectangle 124">
              <a:extLst>
                <a:ext uri="{FF2B5EF4-FFF2-40B4-BE49-F238E27FC236}">
                  <a16:creationId xmlns:a16="http://schemas.microsoft.com/office/drawing/2014/main" id="{3E172D93-E43B-4A88-8ECB-D9EABDD60661}"/>
                </a:ext>
              </a:extLst>
            </p:cNvPr>
            <p:cNvSpPr/>
            <p:nvPr/>
          </p:nvSpPr>
          <p:spPr>
            <a:xfrm>
              <a:off x="1209585" y="7179457"/>
              <a:ext cx="24004682" cy="798451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F97AAE2-8594-47AC-B07E-63AEA1DF5EDA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C709C562-8E12-4ECF-901C-8E9E9E0A8D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ECBAC5-D5DB-46EB-8066-AF23B80D21D7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128">
                <a:extLst>
                  <a:ext uri="{FF2B5EF4-FFF2-40B4-BE49-F238E27FC236}">
                    <a16:creationId xmlns:a16="http://schemas.microsoft.com/office/drawing/2014/main" id="{64B4F077-2ADC-4D60-8711-E6AF0CF8EB76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31527C32-70A0-4F51-84D0-44107B482F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E9BD628-65D2-42D2-940C-19B7FB14FF53}"/>
                  </a:ext>
                </a:extLst>
              </p:cNvPr>
              <p:cNvSpPr/>
              <p:nvPr/>
            </p:nvSpPr>
            <p:spPr>
              <a:xfrm>
                <a:off x="441205" y="5485337"/>
                <a:ext cx="22132810" cy="7605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Hoành độ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nghiệm của PT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phải là nghiệm của PT).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(∗)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&lt;−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(∗)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𝟗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𝑮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E9BD628-65D2-42D2-940C-19B7FB14F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05" y="5485337"/>
                <a:ext cx="22132810" cy="7605672"/>
              </a:xfrm>
              <a:prstGeom prst="rect">
                <a:avLst/>
              </a:prstGeom>
              <a:blipFill>
                <a:blip r:embed="rId4"/>
                <a:stretch>
                  <a:fillRect l="-1102" b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2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5" grpId="0" build="p" animBg="1"/>
      <p:bldP spid="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56768" y="2613115"/>
            <a:ext cx="14308736" cy="3356090"/>
            <a:chOff x="992187" y="2564544"/>
            <a:chExt cx="13673276" cy="33565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27114" y="2728149"/>
              <a:ext cx="13538349" cy="319292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12.</a:t>
                </a: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5231" y="14914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87491" y="2829489"/>
                <a:ext cx="13574803" cy="2831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  <m:r>
                          <a:rPr lang="en-US" sz="4400" b="1" i="1">
                            <a:latin typeface="Cambria Math"/>
                          </a:rPr>
                          <m:t>(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bao nhiêu nghiệm?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91" y="2829489"/>
                <a:ext cx="13574803" cy="2831416"/>
              </a:xfrm>
              <a:prstGeom prst="rect">
                <a:avLst/>
              </a:prstGeom>
              <a:blipFill>
                <a:blip r:embed="rId3"/>
                <a:stretch>
                  <a:fillRect l="-1842" t="-4086" b="-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340" y="1491408"/>
            <a:ext cx="9320290" cy="490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447267" y="6053521"/>
            <a:ext cx="23164285" cy="7662479"/>
            <a:chOff x="1179198" y="6941416"/>
            <a:chExt cx="22372496" cy="6527160"/>
          </a:xfrm>
        </p:grpSpPr>
        <p:sp>
          <p:nvSpPr>
            <p:cNvPr id="38" name="Rounded Rectangle 37"/>
            <p:cNvSpPr/>
            <p:nvPr/>
          </p:nvSpPr>
          <p:spPr>
            <a:xfrm>
              <a:off x="1179198" y="7017843"/>
              <a:ext cx="22372496" cy="645073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057667" y="6941416"/>
                <a:ext cx="2641568" cy="655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72448" y="7593583"/>
                <a:ext cx="11396674" cy="510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 2" panose="05020102010507070707" pitchFamily="18" charset="2"/>
                      </a:rPr>
                      <m:t>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′(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=±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∈(−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;−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=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∈(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)=−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=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48" y="7593583"/>
                <a:ext cx="11396674" cy="5105437"/>
              </a:xfrm>
              <a:prstGeom prst="rect">
                <a:avLst/>
              </a:prstGeom>
              <a:blipFill>
                <a:blip r:embed="rId5"/>
                <a:stretch>
                  <a:fillRect l="-2194" t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45679" y="6047107"/>
                <a:ext cx="18988300" cy="2291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𝒈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  <m:r>
                          <a:rPr lang="en-US" sz="4400" b="1" i="1">
                            <a:latin typeface="Cambria Math"/>
                          </a:rPr>
                          <m:t>(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𝒈</m:t>
                      </m:r>
                      <m:r>
                        <a:rPr lang="en-US" sz="4400" b="1" i="1">
                          <a:latin typeface="Cambria Math"/>
                        </a:rPr>
                        <m:t>′(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)=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latin typeface="Cambria Math"/>
                        </a:rPr>
                        <m:t>𝒇</m:t>
                      </m:r>
                      <m:r>
                        <a:rPr lang="en-US" sz="4400" b="1" i="1">
                          <a:latin typeface="Cambria Math"/>
                        </a:rPr>
                        <m:t>′(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).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𝒇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′(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)=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)=±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79" y="6047107"/>
                <a:ext cx="18988300" cy="2291589"/>
              </a:xfrm>
              <a:prstGeom prst="rect">
                <a:avLst/>
              </a:prstGeom>
              <a:blipFill>
                <a:blip r:embed="rId6"/>
                <a:stretch>
                  <a:fillRect l="-1316" t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3F5D8B1E-D6F3-44AA-9456-B778121E7F7B}"/>
              </a:ext>
            </a:extLst>
          </p:cNvPr>
          <p:cNvSpPr/>
          <p:nvPr/>
        </p:nvSpPr>
        <p:spPr>
          <a:xfrm>
            <a:off x="2750918" y="477038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39297551-1408-41C5-B866-CD034089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432" y="8479206"/>
            <a:ext cx="13813548" cy="323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C687D7E-93A2-4616-B17B-426D9CA91A19}"/>
                  </a:ext>
                </a:extLst>
              </p:cNvPr>
              <p:cNvSpPr txBox="1"/>
              <p:nvPr/>
            </p:nvSpPr>
            <p:spPr>
              <a:xfrm>
                <a:off x="648696" y="12178142"/>
                <a:ext cx="22761425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    Do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)=−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ĐTHS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</a:t>
                </a:r>
                <a:r>
                  <a:rPr lang="pt-BR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d>
                      <m:dPr>
                        <m:begChr m:val="["/>
                        <m:endChr m:val="]"/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pt-BR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7 nghiệm.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C687D7E-93A2-4616-B17B-426D9CA91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96" y="12178142"/>
                <a:ext cx="22761425" cy="1337354"/>
              </a:xfrm>
              <a:prstGeom prst="rect">
                <a:avLst/>
              </a:prstGeom>
              <a:blipFill>
                <a:blip r:embed="rId8"/>
                <a:stretch>
                  <a:fillRect t="-8676" r="-536" b="-16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59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5" grpId="0" animBg="1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9E9F9D7-43F3-4D1B-A599-F5081F24FF87}"/>
              </a:ext>
            </a:extLst>
          </p:cNvPr>
          <p:cNvGrpSpPr/>
          <p:nvPr/>
        </p:nvGrpSpPr>
        <p:grpSpPr>
          <a:xfrm>
            <a:off x="534252" y="6034765"/>
            <a:ext cx="23288269" cy="7662479"/>
            <a:chOff x="1179198" y="6941416"/>
            <a:chExt cx="22492242" cy="6527160"/>
          </a:xfrm>
        </p:grpSpPr>
        <p:sp>
          <p:nvSpPr>
            <p:cNvPr id="40" name="Rounded Rectangle 37">
              <a:extLst>
                <a:ext uri="{FF2B5EF4-FFF2-40B4-BE49-F238E27FC236}">
                  <a16:creationId xmlns:a16="http://schemas.microsoft.com/office/drawing/2014/main" id="{347AEEFE-6C3B-4689-84F1-58460A837DAE}"/>
                </a:ext>
              </a:extLst>
            </p:cNvPr>
            <p:cNvSpPr/>
            <p:nvPr/>
          </p:nvSpPr>
          <p:spPr>
            <a:xfrm>
              <a:off x="1179198" y="7017843"/>
              <a:ext cx="22492242" cy="645073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67EDB2E-CE33-4FE1-815F-132DB90BD0B0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95E62017-19AE-441F-963D-D4A50CDAE3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E5AC4A-5F7D-4439-AAFD-38360E6B4918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655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Round Diagonal Corner Rectangle 41">
                <a:extLst>
                  <a:ext uri="{FF2B5EF4-FFF2-40B4-BE49-F238E27FC236}">
                    <a16:creationId xmlns:a16="http://schemas.microsoft.com/office/drawing/2014/main" id="{2EFB4B7D-3F78-4ADB-8AA1-DE672B41043D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D47B44CE-F2F1-4EC0-AD38-393EC4CE1A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4567" y="5336280"/>
                <a:ext cx="23698200" cy="359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Cách 2: 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;−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67" y="5336280"/>
                <a:ext cx="23698200" cy="3598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C9BE4A2-0EC0-47AF-8031-081724307687}"/>
              </a:ext>
            </a:extLst>
          </p:cNvPr>
          <p:cNvGrpSpPr/>
          <p:nvPr/>
        </p:nvGrpSpPr>
        <p:grpSpPr>
          <a:xfrm>
            <a:off x="356768" y="2613115"/>
            <a:ext cx="14308736" cy="3356090"/>
            <a:chOff x="992187" y="2564544"/>
            <a:chExt cx="13673276" cy="3356527"/>
          </a:xfrm>
        </p:grpSpPr>
        <p:sp>
          <p:nvSpPr>
            <p:cNvPr id="6" name="Rounded Rectangle 133">
              <a:extLst>
                <a:ext uri="{FF2B5EF4-FFF2-40B4-BE49-F238E27FC236}">
                  <a16:creationId xmlns:a16="http://schemas.microsoft.com/office/drawing/2014/main" id="{89EF7306-8CAF-4317-9B2D-CBD36C68B08D}"/>
                </a:ext>
              </a:extLst>
            </p:cNvPr>
            <p:cNvSpPr/>
            <p:nvPr/>
          </p:nvSpPr>
          <p:spPr bwMode="auto">
            <a:xfrm>
              <a:off x="1127114" y="2728149"/>
              <a:ext cx="13538349" cy="319292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E0B59E-B593-4434-AEE9-301E844AC45F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8" name="Isosceles Triangle 44">
                <a:extLst>
                  <a:ext uri="{FF2B5EF4-FFF2-40B4-BE49-F238E27FC236}">
                    <a16:creationId xmlns:a16="http://schemas.microsoft.com/office/drawing/2014/main" id="{F6A702A9-2576-4084-B4BD-3480BDE36C0E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Pentagon 136">
                <a:extLst>
                  <a:ext uri="{FF2B5EF4-FFF2-40B4-BE49-F238E27FC236}">
                    <a16:creationId xmlns:a16="http://schemas.microsoft.com/office/drawing/2014/main" id="{10D48FF1-3D10-4BFB-8CD6-FB1A7A6CA019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" name="Group 11">
                <a:extLst>
                  <a:ext uri="{FF2B5EF4-FFF2-40B4-BE49-F238E27FC236}">
                    <a16:creationId xmlns:a16="http://schemas.microsoft.com/office/drawing/2014/main" id="{6B355EA0-C752-4E0C-BD56-CAA4614FE100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" name="Freeform 140">
                  <a:extLst>
                    <a:ext uri="{FF2B5EF4-FFF2-40B4-BE49-F238E27FC236}">
                      <a16:creationId xmlns:a16="http://schemas.microsoft.com/office/drawing/2014/main" id="{B1A8F4C1-0036-4B91-B79D-B8CA83CC1D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41">
                  <a:extLst>
                    <a:ext uri="{FF2B5EF4-FFF2-40B4-BE49-F238E27FC236}">
                      <a16:creationId xmlns:a16="http://schemas.microsoft.com/office/drawing/2014/main" id="{2A9394C1-F093-4FAC-B78B-14D0FFF3B9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42">
                  <a:extLst>
                    <a:ext uri="{FF2B5EF4-FFF2-40B4-BE49-F238E27FC236}">
                      <a16:creationId xmlns:a16="http://schemas.microsoft.com/office/drawing/2014/main" id="{A7F3A984-3537-4A9C-B6E7-980DBE6C4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1CE0223-2D46-443A-B089-22E99B3C76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9F09269-8DDD-498D-A632-1E73DEF39C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243B187-C88D-43AA-B5D4-E547D1F714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59956F7-081E-4274-8959-B64898AC3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Chevron 138">
                <a:extLst>
                  <a:ext uri="{FF2B5EF4-FFF2-40B4-BE49-F238E27FC236}">
                    <a16:creationId xmlns:a16="http://schemas.microsoft.com/office/drawing/2014/main" id="{EDE212E8-4B90-4121-94E6-B65172E2C5F8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TextBox 13">
                <a:extLst>
                  <a:ext uri="{FF2B5EF4-FFF2-40B4-BE49-F238E27FC236}">
                    <a16:creationId xmlns:a16="http://schemas.microsoft.com/office/drawing/2014/main" id="{38F93316-D8E1-4CF6-9DE2-8B29E4FE61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12.</a:t>
                </a:r>
              </a:p>
            </p:txBody>
          </p:sp>
        </p:grpSp>
      </p:grpSp>
      <p:grpSp>
        <p:nvGrpSpPr>
          <p:cNvPr id="20" name="Group 47">
            <a:extLst>
              <a:ext uri="{FF2B5EF4-FFF2-40B4-BE49-F238E27FC236}">
                <a16:creationId xmlns:a16="http://schemas.microsoft.com/office/drawing/2014/main" id="{6A777E39-736A-43C3-BDE8-07511443F6EC}"/>
              </a:ext>
            </a:extLst>
          </p:cNvPr>
          <p:cNvGrpSpPr/>
          <p:nvPr/>
        </p:nvGrpSpPr>
        <p:grpSpPr>
          <a:xfrm>
            <a:off x="905231" y="1491408"/>
            <a:ext cx="9472086" cy="968318"/>
            <a:chOff x="739068" y="1515168"/>
            <a:chExt cx="9473319" cy="968444"/>
          </a:xfrm>
        </p:grpSpPr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id="{A20659CA-80DE-447C-A1CC-C8DA82A9D7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30">
              <a:extLst>
                <a:ext uri="{FF2B5EF4-FFF2-40B4-BE49-F238E27FC236}">
                  <a16:creationId xmlns:a16="http://schemas.microsoft.com/office/drawing/2014/main" id="{D9749131-E5FF-40FC-B9D0-60331A5E8242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23" name="Freeform 71">
                <a:extLst>
                  <a:ext uri="{FF2B5EF4-FFF2-40B4-BE49-F238E27FC236}">
                    <a16:creationId xmlns:a16="http://schemas.microsoft.com/office/drawing/2014/main" id="{882CA920-1804-4E0A-B8C6-DD1718CAD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Oval 72">
                <a:extLst>
                  <a:ext uri="{FF2B5EF4-FFF2-40B4-BE49-F238E27FC236}">
                    <a16:creationId xmlns:a16="http://schemas.microsoft.com/office/drawing/2014/main" id="{701435DF-8DEE-4A89-81E9-62AD412B1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Freeform 73">
                <a:extLst>
                  <a:ext uri="{FF2B5EF4-FFF2-40B4-BE49-F238E27FC236}">
                    <a16:creationId xmlns:a16="http://schemas.microsoft.com/office/drawing/2014/main" id="{3DAA1837-BE35-4668-A1A2-70E757115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D62DD6A9-E261-43E1-BE16-C0A7CD748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0AFC6888-E492-437B-A8A6-92ACD7BCB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Freeform 76">
                <a:extLst>
                  <a:ext uri="{FF2B5EF4-FFF2-40B4-BE49-F238E27FC236}">
                    <a16:creationId xmlns:a16="http://schemas.microsoft.com/office/drawing/2014/main" id="{AF120616-8469-419D-821F-EE89E501F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Freeform 77">
                <a:extLst>
                  <a:ext uri="{FF2B5EF4-FFF2-40B4-BE49-F238E27FC236}">
                    <a16:creationId xmlns:a16="http://schemas.microsoft.com/office/drawing/2014/main" id="{B235595C-1458-458F-A639-7B61199A9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Freeform 78">
                <a:extLst>
                  <a:ext uri="{FF2B5EF4-FFF2-40B4-BE49-F238E27FC236}">
                    <a16:creationId xmlns:a16="http://schemas.microsoft.com/office/drawing/2014/main" id="{5A8DD198-D360-4CAA-9717-E1E56C9B7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Freeform 79">
                <a:extLst>
                  <a:ext uri="{FF2B5EF4-FFF2-40B4-BE49-F238E27FC236}">
                    <a16:creationId xmlns:a16="http://schemas.microsoft.com/office/drawing/2014/main" id="{FCE27799-E499-4994-884F-7CD9D2F3C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Freeform 80">
                <a:extLst>
                  <a:ext uri="{FF2B5EF4-FFF2-40B4-BE49-F238E27FC236}">
                    <a16:creationId xmlns:a16="http://schemas.microsoft.com/office/drawing/2014/main" id="{A2FA3195-2ADD-484B-B981-B7AE4AD63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Freeform 81">
                <a:extLst>
                  <a:ext uri="{FF2B5EF4-FFF2-40B4-BE49-F238E27FC236}">
                    <a16:creationId xmlns:a16="http://schemas.microsoft.com/office/drawing/2014/main" id="{AA40F3BA-1A52-46B1-8211-E9AD47F15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82">
                <a:extLst>
                  <a:ext uri="{FF2B5EF4-FFF2-40B4-BE49-F238E27FC236}">
                    <a16:creationId xmlns:a16="http://schemas.microsoft.com/office/drawing/2014/main" id="{B06F0743-7C6C-419A-B0CC-76A41577A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TextBox 43">
                <a:extLst>
                  <a:ext uri="{FF2B5EF4-FFF2-40B4-BE49-F238E27FC236}">
                    <a16:creationId xmlns:a16="http://schemas.microsoft.com/office/drawing/2014/main" id="{60C05EBE-82F0-4476-B6B2-4F03B32AB720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2DFC418-271E-457D-867B-FB6CAF682B49}"/>
                  </a:ext>
                </a:extLst>
              </p:cNvPr>
              <p:cNvSpPr/>
              <p:nvPr/>
            </p:nvSpPr>
            <p:spPr>
              <a:xfrm>
                <a:off x="887491" y="2829489"/>
                <a:ext cx="13574803" cy="2831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𝒇</m:t>
                        </m:r>
                        <m:r>
                          <a:rPr lang="en-US" sz="4400" b="1" i="1">
                            <a:latin typeface="Cambria Math"/>
                          </a:rPr>
                          <m:t>(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bao nhiêu nghiệm?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2DFC418-271E-457D-867B-FB6CAF682B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91" y="2829489"/>
                <a:ext cx="13574803" cy="2831416"/>
              </a:xfrm>
              <a:prstGeom prst="rect">
                <a:avLst/>
              </a:prstGeom>
              <a:blipFill>
                <a:blip r:embed="rId4"/>
                <a:stretch>
                  <a:fillRect l="-1842" t="-4086" b="-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>
            <a:extLst>
              <a:ext uri="{FF2B5EF4-FFF2-40B4-BE49-F238E27FC236}">
                <a16:creationId xmlns:a16="http://schemas.microsoft.com/office/drawing/2014/main" id="{A04F0D78-9F0A-4CAC-82CF-8C74B1BE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340" y="1491408"/>
            <a:ext cx="9320290" cy="465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F4896D7B-B65C-49FF-9532-E09F56711B69}"/>
              </a:ext>
            </a:extLst>
          </p:cNvPr>
          <p:cNvSpPr/>
          <p:nvPr/>
        </p:nvSpPr>
        <p:spPr>
          <a:xfrm>
            <a:off x="2750918" y="477038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6F72EDC-5CC7-4DA8-A29F-1E2678DE9BB2}"/>
                  </a:ext>
                </a:extLst>
              </p:cNvPr>
              <p:cNvSpPr txBox="1"/>
              <p:nvPr/>
            </p:nvSpPr>
            <p:spPr>
              <a:xfrm>
                <a:off x="1841753" y="7985257"/>
                <a:ext cx="23668892" cy="5298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𝒕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𝒇</m:t>
                    </m:r>
                    <m:r>
                      <a:rPr lang="en-US" sz="4000" b="1" i="1">
                        <a:latin typeface="Cambria Math"/>
                      </a:rPr>
                      <m:t>(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−</m:t>
                    </m:r>
                    <m:r>
                      <a:rPr lang="en-US" sz="4000" b="1" i="1">
                        <a:latin typeface="Cambria Math"/>
                      </a:rPr>
                      <m:t>𝟑</m:t>
                    </m:r>
                    <m:d>
                      <m:dPr>
                        <m:begChr m:val="["/>
                        <m:endChr m:val="]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𝒇</m:t>
                        </m:r>
                        <m:r>
                          <a:rPr lang="en-US" sz="4000" b="1" i="1">
                            <a:latin typeface="Cambria Math"/>
                          </a:rPr>
                          <m:t>(</m:t>
                        </m:r>
                        <m:r>
                          <a:rPr lang="en-US" sz="4000" b="1" i="1">
                            <a:latin typeface="Cambria Math"/>
                          </a:rPr>
                          <m:t>𝒙</m:t>
                        </m:r>
                        <m:r>
                          <a:rPr lang="en-US" sz="4000" b="1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4000" b="1" i="1">
                        <a:latin typeface="Cambria Math"/>
                      </a:rPr>
                      <m:t>+</m:t>
                    </m:r>
                    <m:r>
                      <a:rPr lang="en-US" sz="4000" b="1" i="1">
                        <a:latin typeface="Cambria Math"/>
                      </a:rPr>
                      <m:t>𝟏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𝟎</m:t>
                    </m:r>
                    <m:r>
                      <a:rPr lang="en-US" sz="40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−</m:t>
                    </m:r>
                    <m:r>
                      <a:rPr lang="en-US" sz="4000" b="1" i="1">
                        <a:latin typeface="Cambria Math"/>
                      </a:rPr>
                      <m:t>𝟑</m:t>
                    </m:r>
                    <m:r>
                      <a:rPr lang="en-US" sz="4000" b="1" i="1">
                        <a:latin typeface="Cambria Math"/>
                      </a:rPr>
                      <m:t>𝒕</m:t>
                    </m:r>
                    <m:r>
                      <a:rPr lang="en-US" sz="4000" b="1" i="1">
                        <a:latin typeface="Cambria Math"/>
                      </a:rPr>
                      <m:t>+</m:t>
                    </m:r>
                    <m:r>
                      <a:rPr lang="en-US" sz="4000" b="1" i="1">
                        <a:latin typeface="Cambria Math"/>
                      </a:rPr>
                      <m:t>𝟏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𝟎</m:t>
                    </m:r>
                    <m:r>
                      <a:rPr lang="en-US" sz="40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4000" b="1" i="1">
                                    <a:latin typeface="Cambria Math"/>
                                  </a:rPr>
                                  <m:t>;−</m:t>
                                </m:r>
                                <m:r>
                                  <a:rPr lang="en-US" sz="40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000" b="1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en-US" sz="4000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đồ thị đã cho, ta thấy: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/>
                  </a:rPr>
                  <a:t></a:t>
                </a:r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𝒚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𝒂</m:t>
                        </m:r>
                        <m:r>
                          <a:rPr lang="en-US" sz="4000" b="1" i="1">
                            <a:latin typeface="Cambria Math"/>
                          </a:rPr>
                          <m:t>∈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;−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đồ thị hàm số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𝒚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𝒇</m:t>
                    </m:r>
                    <m:r>
                      <a:rPr lang="en-US" sz="4000" b="1" i="1">
                        <a:latin typeface="Cambria Math"/>
                      </a:rPr>
                      <m:t>(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1 điểm.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/>
                  </a:rPr>
                  <a:t></a:t>
                </a:r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𝒚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𝟎</m:t>
                    </m:r>
                  </m:oMath>
                </a14:m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đồ thị hàm số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𝒚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𝒇</m:t>
                    </m:r>
                    <m:r>
                      <a:rPr lang="en-US" sz="4000" b="1" i="1">
                        <a:latin typeface="Cambria Math"/>
                      </a:rPr>
                      <m:t>(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3 điểm.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/>
                  </a:rPr>
                  <a:t></a:t>
                </a:r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𝒚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𝒃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𝒃</m:t>
                        </m:r>
                        <m:r>
                          <a:rPr lang="en-US" sz="4000" b="1" i="1">
                            <a:latin typeface="Cambria Math"/>
                          </a:rPr>
                          <m:t>∈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đồ thị hàm số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𝒚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𝒇</m:t>
                    </m:r>
                    <m:r>
                      <a:rPr lang="en-US" sz="4000" b="1" i="1">
                        <a:latin typeface="Cambria Math"/>
                      </a:rPr>
                      <m:t>(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3 điểm.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−</m:t>
                    </m:r>
                    <m:r>
                      <a:rPr lang="en-US" sz="4000" b="1" i="1">
                        <a:latin typeface="Cambria Math"/>
                      </a:rPr>
                      <m:t>𝟑</m:t>
                    </m:r>
                    <m:d>
                      <m:dPr>
                        <m:begChr m:val="["/>
                        <m:endChr m:val="]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𝒇</m:t>
                        </m:r>
                        <m:r>
                          <a:rPr lang="en-US" sz="4000" b="1" i="1">
                            <a:latin typeface="Cambria Math"/>
                          </a:rPr>
                          <m:t>(</m:t>
                        </m:r>
                        <m:r>
                          <a:rPr lang="en-US" sz="4000" b="1" i="1">
                            <a:latin typeface="Cambria Math"/>
                          </a:rPr>
                          <m:t>𝒙</m:t>
                        </m:r>
                        <m:r>
                          <a:rPr lang="en-US" sz="4000" b="1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4000" b="1" i="1">
                        <a:latin typeface="Cambria Math"/>
                      </a:rPr>
                      <m:t>+</m:t>
                    </m:r>
                    <m:r>
                      <a:rPr lang="en-US" sz="4000" b="1" i="1">
                        <a:latin typeface="Cambria Math"/>
                      </a:rPr>
                      <m:t>𝟏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𝟎</m:t>
                    </m:r>
                  </m:oMath>
                </a14:m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7 nghiệm.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6F72EDC-5CC7-4DA8-A29F-1E2678DE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53" y="7985257"/>
                <a:ext cx="23668892" cy="5298951"/>
              </a:xfrm>
              <a:prstGeom prst="rect">
                <a:avLst/>
              </a:prstGeom>
              <a:blipFill>
                <a:blip r:embed="rId6"/>
                <a:stretch>
                  <a:fillRect l="-901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3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38" grpId="0" animBg="1"/>
      <p:bldP spid="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 133"/>
          <p:cNvSpPr/>
          <p:nvPr/>
        </p:nvSpPr>
        <p:spPr bwMode="auto">
          <a:xfrm>
            <a:off x="408440" y="2819400"/>
            <a:ext cx="23567119" cy="455809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r>
              <a:rPr lang="en-US" sz="6600" dirty="0" err="1">
                <a:solidFill>
                  <a:srgbClr val="FF0000"/>
                </a:solidFill>
              </a:rPr>
              <a:t>TIẾT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HỌC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KẾT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THÚC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</a:p>
          <a:p>
            <a:pPr algn="ctr" defTabSz="2177060">
              <a:defRPr/>
            </a:pPr>
            <a:r>
              <a:rPr lang="en-US" sz="6600" dirty="0" err="1">
                <a:solidFill>
                  <a:srgbClr val="FF0000"/>
                </a:solidFill>
              </a:rPr>
              <a:t>TRÂN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TRỌNG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CÁM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ƠN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CÁC</a:t>
            </a:r>
            <a:r>
              <a:rPr lang="en-US" sz="6600" dirty="0">
                <a:solidFill>
                  <a:srgbClr val="FF0000"/>
                </a:solidFill>
              </a:rPr>
              <a:t> EM </a:t>
            </a:r>
            <a:r>
              <a:rPr lang="en-US" sz="6600" dirty="0" err="1">
                <a:solidFill>
                  <a:srgbClr val="FF0000"/>
                </a:solidFill>
              </a:rPr>
              <a:t>HỌC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SINH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ĐÃ</a:t>
            </a:r>
            <a:r>
              <a:rPr lang="en-US" sz="6600" dirty="0">
                <a:solidFill>
                  <a:srgbClr val="FF0000"/>
                </a:solidFill>
              </a:rPr>
              <a:t> THEO </a:t>
            </a:r>
            <a:r>
              <a:rPr lang="en-US" sz="6600" dirty="0" err="1">
                <a:solidFill>
                  <a:srgbClr val="FF0000"/>
                </a:solidFill>
              </a:rPr>
              <a:t>DÕI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9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3"/>
            <a:chOff x="7459670" y="7543799"/>
            <a:chExt cx="20011305" cy="907312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5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 CẦN NHỚ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162240"/>
            <a:ext cx="23318009" cy="1024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8685991" y="1674164"/>
            <a:ext cx="15698009" cy="2123658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742950" indent="-742950" algn="ctr" eaLnBrk="1" hangingPunct="1">
              <a:buAutoNum type="arabicPeriod"/>
            </a:pPr>
            <a:r>
              <a:rPr lang="en-US" sz="4400" b="1" dirty="0">
                <a:solidFill>
                  <a:srgbClr val="0000FF"/>
                </a:solidFill>
              </a:rPr>
              <a:t>CÁC DẠNG ĐỒ THỊ CỦA HÀM SỐ BẬC BA:    </a:t>
            </a:r>
          </a:p>
          <a:p>
            <a:pPr algn="ctr" eaLnBrk="1" hangingPunct="1"/>
            <a:r>
              <a:rPr lang="en-US" sz="4400" i="1" dirty="0">
                <a:solidFill>
                  <a:srgbClr val="0000FF"/>
                </a:solidFill>
              </a:rPr>
              <a:t>y = ax</a:t>
            </a:r>
            <a:r>
              <a:rPr lang="en-US" sz="4400" i="1" baseline="30000" dirty="0">
                <a:solidFill>
                  <a:srgbClr val="0000FF"/>
                </a:solidFill>
              </a:rPr>
              <a:t>3</a:t>
            </a:r>
            <a:r>
              <a:rPr lang="en-US" sz="4400" i="1" dirty="0">
                <a:solidFill>
                  <a:srgbClr val="0000FF"/>
                </a:solidFill>
              </a:rPr>
              <a:t> + bx</a:t>
            </a:r>
            <a:r>
              <a:rPr lang="en-US" sz="4400" i="1" baseline="30000" dirty="0">
                <a:solidFill>
                  <a:srgbClr val="0000FF"/>
                </a:solidFill>
              </a:rPr>
              <a:t>2</a:t>
            </a:r>
            <a:r>
              <a:rPr lang="en-US" sz="4400" i="1" dirty="0">
                <a:solidFill>
                  <a:srgbClr val="0000FF"/>
                </a:solidFill>
              </a:rPr>
              <a:t> +cx + d(a ≠ 0)</a:t>
            </a:r>
          </a:p>
          <a:p>
            <a:pPr algn="ctr" eaLnBrk="1" hangingPunct="1"/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4A4278-8839-48FB-BEBA-79D7EDDABA07}"/>
              </a:ext>
            </a:extLst>
          </p:cNvPr>
          <p:cNvSpPr/>
          <p:nvPr/>
        </p:nvSpPr>
        <p:spPr>
          <a:xfrm>
            <a:off x="457200" y="3162240"/>
            <a:ext cx="23218593" cy="10248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4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8538928" y="1995507"/>
            <a:ext cx="15228201" cy="2123658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0000FF"/>
                </a:solidFill>
              </a:rPr>
              <a:t>2. CÁC DẠNG ĐỒ THỊ CỦA HÀM SỐ BẬC BỐN:   </a:t>
            </a:r>
          </a:p>
          <a:p>
            <a:pPr algn="ctr" eaLnBrk="1" hangingPunct="1"/>
            <a:r>
              <a:rPr lang="en-US" sz="4400" b="1" dirty="0">
                <a:solidFill>
                  <a:srgbClr val="0000FF"/>
                </a:solidFill>
              </a:rPr>
              <a:t>          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i="1" dirty="0">
                <a:solidFill>
                  <a:srgbClr val="0000FF"/>
                </a:solidFill>
              </a:rPr>
              <a:t>y = ax</a:t>
            </a:r>
            <a:r>
              <a:rPr lang="en-US" sz="4400" i="1" baseline="30000" dirty="0">
                <a:solidFill>
                  <a:srgbClr val="0000FF"/>
                </a:solidFill>
              </a:rPr>
              <a:t>4</a:t>
            </a:r>
            <a:r>
              <a:rPr lang="en-US" sz="4400" i="1" dirty="0">
                <a:solidFill>
                  <a:srgbClr val="0000FF"/>
                </a:solidFill>
              </a:rPr>
              <a:t> +bx</a:t>
            </a:r>
            <a:r>
              <a:rPr lang="en-US" sz="4400" i="1" baseline="30000" dirty="0">
                <a:solidFill>
                  <a:srgbClr val="0000FF"/>
                </a:solidFill>
              </a:rPr>
              <a:t>2</a:t>
            </a:r>
            <a:r>
              <a:rPr lang="en-US" sz="4400" i="1" dirty="0">
                <a:solidFill>
                  <a:srgbClr val="0000FF"/>
                </a:solidFill>
              </a:rPr>
              <a:t> + c  (a ≠ 0)</a:t>
            </a:r>
          </a:p>
          <a:p>
            <a:pPr algn="ctr" eaLnBrk="1" hangingPunct="1"/>
            <a:endParaRPr lang="en-US" sz="44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Kết quả hình ảnh cho đồ thị hàm s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6" y="3276600"/>
            <a:ext cx="23936827" cy="1097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6"/>
          <p:cNvGrpSpPr/>
          <p:nvPr/>
        </p:nvGrpSpPr>
        <p:grpSpPr>
          <a:xfrm>
            <a:off x="611108" y="1828800"/>
            <a:ext cx="12114292" cy="907193"/>
            <a:chOff x="7459670" y="7543799"/>
            <a:chExt cx="20011305" cy="907312"/>
          </a:xfrm>
        </p:grpSpPr>
        <p:sp>
          <p:nvSpPr>
            <p:cNvPr id="5" name="TextBox 4"/>
            <p:cNvSpPr txBox="1"/>
            <p:nvPr/>
          </p:nvSpPr>
          <p:spPr>
            <a:xfrm>
              <a:off x="8993186" y="7620005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 CẦN NHỚ</a:t>
              </a:r>
            </a:p>
          </p:txBody>
        </p:sp>
        <p:grpSp>
          <p:nvGrpSpPr>
            <p:cNvPr id="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9" name="Round Same Side Corner Rectangle 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555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611108" y="1828800"/>
            <a:ext cx="12114292" cy="907193"/>
            <a:chOff x="7459670" y="7543799"/>
            <a:chExt cx="20011305" cy="907312"/>
          </a:xfrm>
        </p:grpSpPr>
        <p:sp>
          <p:nvSpPr>
            <p:cNvPr id="3" name="TextBox 2"/>
            <p:cNvSpPr txBox="1"/>
            <p:nvPr/>
          </p:nvSpPr>
          <p:spPr>
            <a:xfrm>
              <a:off x="8993186" y="7620005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 CẦN NHỚ</a:t>
              </a:r>
            </a:p>
          </p:txBody>
        </p:sp>
        <p:grpSp>
          <p:nvGrpSpPr>
            <p:cNvPr id="4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7" name="Round Same Side Corner Rectangle 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6319861" y="1925040"/>
            <a:ext cx="14468941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0000FF"/>
                </a:solidFill>
              </a:rPr>
              <a:t>3. CÁC DẠNG ĐỒ THỊ CỦA HÀM SỐ :</a:t>
            </a:r>
            <a:endParaRPr lang="en-US" sz="4400" i="1" dirty="0">
              <a:solidFill>
                <a:srgbClr val="0000FF"/>
              </a:solidFill>
            </a:endParaRPr>
          </a:p>
          <a:p>
            <a:pPr algn="ctr" eaLnBrk="1" hangingPunct="1"/>
            <a:endParaRPr lang="en-US" sz="4400" b="1" dirty="0">
              <a:solidFill>
                <a:srgbClr val="0000FF"/>
              </a:solidFill>
            </a:endParaRPr>
          </a:p>
        </p:txBody>
      </p:sp>
      <p:pic>
        <p:nvPicPr>
          <p:cNvPr id="11" name="Picture 10" descr="Kết quả hình ảnh cho đồ thị hàm s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87860"/>
            <a:ext cx="20878800" cy="100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414415"/>
              </p:ext>
            </p:extLst>
          </p:nvPr>
        </p:nvGraphicFramePr>
        <p:xfrm>
          <a:off x="9163161" y="2648315"/>
          <a:ext cx="8782339" cy="183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1879560" imgH="393480" progId="Equation.DSMT4">
                  <p:embed/>
                </p:oleObj>
              </mc:Choice>
              <mc:Fallback>
                <p:oleObj name="Equation" r:id="rId4" imgW="1879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63161" y="2648315"/>
                        <a:ext cx="8782339" cy="183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7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38">
            <a:extLst>
              <a:ext uri="{FF2B5EF4-FFF2-40B4-BE49-F238E27FC236}">
                <a16:creationId xmlns:a16="http://schemas.microsoft.com/office/drawing/2014/main" id="{10EA5C3A-14A3-4DD9-B92D-4CE4E751F2DA}"/>
              </a:ext>
            </a:extLst>
          </p:cNvPr>
          <p:cNvSpPr/>
          <p:nvPr/>
        </p:nvSpPr>
        <p:spPr>
          <a:xfrm>
            <a:off x="1032034" y="3837919"/>
            <a:ext cx="21868726" cy="6065563"/>
          </a:xfrm>
          <a:prstGeom prst="roundRect">
            <a:avLst>
              <a:gd name="adj" fmla="val 1215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Group 26"/>
          <p:cNvGrpSpPr/>
          <p:nvPr/>
        </p:nvGrpSpPr>
        <p:grpSpPr>
          <a:xfrm>
            <a:off x="611108" y="1828804"/>
            <a:ext cx="12114292" cy="872732"/>
            <a:chOff x="7459670" y="7543799"/>
            <a:chExt cx="20011305" cy="87284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5"/>
              <a:ext cx="18477789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BÀI TOÁN THƯỜNG GẶP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60537" y="7640053"/>
                  <a:ext cx="1205352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28258" y="3043078"/>
            <a:ext cx="222413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BÀI TOÁN TƯƠNG GIAO CỦA HAI ĐỒ THỊ HÀM SỐ</a:t>
            </a:r>
            <a:endParaRPr lang="vi-VN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483241" y="4321716"/>
                <a:ext cx="20939544" cy="280076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241" y="4321716"/>
                <a:ext cx="20939544" cy="2800767"/>
              </a:xfrm>
              <a:prstGeom prst="rect">
                <a:avLst/>
              </a:prstGeom>
              <a:blipFill>
                <a:blip r:embed="rId3"/>
                <a:stretch>
                  <a:fillRect l="-1164" t="-479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483240" y="7086600"/>
                <a:ext cx="20939544" cy="153369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240" y="7086600"/>
                <a:ext cx="20939544" cy="1533690"/>
              </a:xfrm>
              <a:prstGeom prst="rect">
                <a:avLst/>
              </a:prstGeom>
              <a:blipFill>
                <a:blip r:embed="rId4"/>
                <a:stretch>
                  <a:fillRect l="-1164" t="-876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38">
            <a:extLst>
              <a:ext uri="{FF2B5EF4-FFF2-40B4-BE49-F238E27FC236}">
                <a16:creationId xmlns:a16="http://schemas.microsoft.com/office/drawing/2014/main" id="{71EE2D05-6B88-4634-98D1-B64C5BF1DF7D}"/>
              </a:ext>
            </a:extLst>
          </p:cNvPr>
          <p:cNvSpPr/>
          <p:nvPr/>
        </p:nvSpPr>
        <p:spPr>
          <a:xfrm>
            <a:off x="1555154" y="4524465"/>
            <a:ext cx="21868726" cy="8505735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Group 26"/>
          <p:cNvGrpSpPr/>
          <p:nvPr/>
        </p:nvGrpSpPr>
        <p:grpSpPr>
          <a:xfrm>
            <a:off x="611108" y="1828800"/>
            <a:ext cx="22782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BÀI TOÁN THƯỜNG GẶP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39456" y="7640053"/>
                  <a:ext cx="847510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2254693" y="5018269"/>
                <a:ext cx="19874613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693" y="5018269"/>
                <a:ext cx="19874613" cy="769441"/>
              </a:xfrm>
              <a:prstGeom prst="rect">
                <a:avLst/>
              </a:prstGeom>
              <a:blipFill>
                <a:blip r:embed="rId3"/>
                <a:stretch>
                  <a:fillRect l="-1258" t="-16667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2254693" y="6237469"/>
                <a:ext cx="11658600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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về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    (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693" y="6237469"/>
                <a:ext cx="11658600" cy="769441"/>
              </a:xfrm>
              <a:prstGeom prst="rect">
                <a:avLst/>
              </a:prstGeom>
              <a:blipFill>
                <a:blip r:embed="rId4"/>
                <a:stretch>
                  <a:fillRect l="-2144" t="-17460" r="-1203" b="-3809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2254693" y="7686519"/>
                <a:ext cx="18973800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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693" y="7686519"/>
                <a:ext cx="18973800" cy="1446550"/>
              </a:xfrm>
              <a:prstGeom prst="rect">
                <a:avLst/>
              </a:prstGeom>
              <a:blipFill>
                <a:blip r:embed="rId5"/>
                <a:stretch>
                  <a:fillRect l="-1317" t="-9705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2949660" y="9133069"/>
                <a:ext cx="20345400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60" y="9133069"/>
                <a:ext cx="20345400" cy="1446550"/>
              </a:xfrm>
              <a:prstGeom prst="rect">
                <a:avLst/>
              </a:prstGeom>
              <a:blipFill>
                <a:blip r:embed="rId6"/>
                <a:stretch>
                  <a:fillRect l="-1229" t="-8824" b="-184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2254693" y="10808219"/>
                <a:ext cx="19656899" cy="21236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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693" y="10808219"/>
                <a:ext cx="19656899" cy="2123658"/>
              </a:xfrm>
              <a:prstGeom prst="rect">
                <a:avLst/>
              </a:prstGeom>
              <a:blipFill>
                <a:blip r:embed="rId7"/>
                <a:stretch>
                  <a:fillRect l="-1272" t="-6322" b="-1264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1819212" y="3492410"/>
            <a:ext cx="2082825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BÀI TOÁN BIỆN LUẬN SỐ NGHIỆM</a:t>
            </a:r>
            <a:endParaRPr lang="vi-VN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1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/>
      <p:bldP spid="19" grpId="0"/>
      <p:bldP spid="15" grpId="0"/>
      <p:bldP spid="16" grpId="0"/>
      <p:bldP spid="17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38">
            <a:extLst>
              <a:ext uri="{FF2B5EF4-FFF2-40B4-BE49-F238E27FC236}">
                <a16:creationId xmlns:a16="http://schemas.microsoft.com/office/drawing/2014/main" id="{A50BFDD9-648A-4D23-8E29-04CCFB94827A}"/>
              </a:ext>
            </a:extLst>
          </p:cNvPr>
          <p:cNvSpPr/>
          <p:nvPr/>
        </p:nvSpPr>
        <p:spPr>
          <a:xfrm>
            <a:off x="948995" y="4333061"/>
            <a:ext cx="22486009" cy="8337337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Group 26"/>
          <p:cNvGrpSpPr/>
          <p:nvPr/>
        </p:nvGrpSpPr>
        <p:grpSpPr>
          <a:xfrm>
            <a:off x="611108" y="1828804"/>
            <a:ext cx="16305292" cy="872732"/>
            <a:chOff x="7459670" y="7543799"/>
            <a:chExt cx="26934318" cy="87284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BÀI TOÁN THƯỜNG GẶP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60536" y="7640053"/>
                  <a:ext cx="1205352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1539456" y="3429000"/>
            <a:ext cx="2082825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BÀI TOÁN TIẾP TUYẾN, TIẾP XÚC</a:t>
            </a:r>
            <a:endParaRPr lang="vi-VN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1482285" y="4419600"/>
            <a:ext cx="20828259" cy="280076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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là</a:t>
            </a:r>
          </a:p>
          <a:p>
            <a:endParaRPr lang="fr-F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775068"/>
              </p:ext>
            </p:extLst>
          </p:nvPr>
        </p:nvGraphicFramePr>
        <p:xfrm>
          <a:off x="10675937" y="5041900"/>
          <a:ext cx="68500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1600200" imgH="228600" progId="Equation.DSMT4">
                  <p:embed/>
                </p:oleObj>
              </mc:Choice>
              <mc:Fallback>
                <p:oleObj name="Equation" r:id="rId4" imgW="1600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75937" y="5041900"/>
                        <a:ext cx="6850063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006443"/>
              </p:ext>
            </p:extLst>
          </p:nvPr>
        </p:nvGraphicFramePr>
        <p:xfrm>
          <a:off x="2292350" y="2360613"/>
          <a:ext cx="5118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6" imgW="5117760" imgH="203040" progId="Equation.DSMT4">
                  <p:embed/>
                </p:oleObj>
              </mc:Choice>
              <mc:Fallback>
                <p:oleObj name="Equation" r:id="rId6" imgW="5117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92350" y="2360613"/>
                        <a:ext cx="5118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173142"/>
              </p:ext>
            </p:extLst>
          </p:nvPr>
        </p:nvGraphicFramePr>
        <p:xfrm>
          <a:off x="5677061" y="6019800"/>
          <a:ext cx="898842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8" imgW="1612800" imgH="228600" progId="Equation.DSMT4">
                  <p:embed/>
                </p:oleObj>
              </mc:Choice>
              <mc:Fallback>
                <p:oleObj name="Equation" r:id="rId8" imgW="1612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77061" y="6019800"/>
                        <a:ext cx="8988425" cy="127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1574541" y="7696200"/>
            <a:ext cx="20828259" cy="6186309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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lưu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 ý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k: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endParaRPr lang="fr-F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-1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tan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hoành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fr-F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00339" y="9213512"/>
            <a:ext cx="23292795" cy="4234627"/>
            <a:chOff x="820192" y="7601957"/>
            <a:chExt cx="23295829" cy="4663804"/>
          </a:xfrm>
        </p:grpSpPr>
        <p:sp>
          <p:nvSpPr>
            <p:cNvPr id="125" name="Rounded Rectangle 124"/>
            <p:cNvSpPr/>
            <p:nvPr/>
          </p:nvSpPr>
          <p:spPr>
            <a:xfrm>
              <a:off x="851331" y="7705020"/>
              <a:ext cx="23264690" cy="456074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820192" y="7601957"/>
              <a:ext cx="3599018" cy="834955"/>
              <a:chOff x="820192" y="7601957"/>
              <a:chExt cx="3599018" cy="83495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499406" y="6517109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642354" y="7601957"/>
                <a:ext cx="2641568" cy="779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820192" y="7658034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936435" y="7792448"/>
                <a:ext cx="501844" cy="6406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0338" y="2975676"/>
            <a:ext cx="23292796" cy="5861589"/>
            <a:chOff x="992187" y="2564544"/>
            <a:chExt cx="22258348" cy="50170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50478" y="2817382"/>
              <a:ext cx="22200057" cy="476419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0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96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0797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0055" y="4064240"/>
                <a:ext cx="12192000" cy="3785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𝒚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−∞;−</m:t>
                        </m:r>
                        <m:r>
                          <a:rPr lang="en-US" sz="40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B.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𝟎</m:t>
                        </m:r>
                        <m:r>
                          <a:rPr lang="en-US" sz="4000" b="1" i="1">
                            <a:latin typeface="Cambria Math"/>
                          </a:rPr>
                          <m:t>;</m:t>
                        </m:r>
                        <m:r>
                          <a:rPr lang="en-US" sz="40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latin typeface="Cambria Math"/>
                          </a:rPr>
                          <m:t>; +∞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  </a:t>
                </a: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5" y="4064240"/>
                <a:ext cx="12192000" cy="3785652"/>
              </a:xfrm>
              <a:prstGeom prst="rect">
                <a:avLst/>
              </a:prstGeom>
              <a:blipFill>
                <a:blip r:embed="rId3"/>
                <a:stretch>
                  <a:fillRect l="-1750" t="-3060" r="-1450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39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0" y="4312594"/>
            <a:ext cx="9601200" cy="427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5827" y="11277600"/>
                <a:ext cx="175385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𝟎</m:t>
                        </m:r>
                        <m:r>
                          <a:rPr lang="en-US" sz="4000" b="1" i="1">
                            <a:latin typeface="Cambria Math"/>
                          </a:rPr>
                          <m:t>;</m:t>
                        </m:r>
                        <m:r>
                          <a:rPr lang="en-US" sz="40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7" y="11277600"/>
                <a:ext cx="17538519" cy="707886"/>
              </a:xfrm>
              <a:prstGeom prst="rect">
                <a:avLst/>
              </a:prstGeom>
              <a:blipFill>
                <a:blip r:embed="rId5"/>
                <a:stretch>
                  <a:fillRect l="-1217" t="-16379" r="-278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8D07C404-1AE6-41A8-A620-4D395BE30A28}"/>
              </a:ext>
            </a:extLst>
          </p:cNvPr>
          <p:cNvSpPr/>
          <p:nvPr/>
        </p:nvSpPr>
        <p:spPr>
          <a:xfrm>
            <a:off x="424417" y="7042036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497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" grpId="0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5949</TotalTime>
  <Words>3185</Words>
  <PresentationFormat>Custom</PresentationFormat>
  <Paragraphs>293</Paragraphs>
  <Slides>23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.VnTime</vt:lpstr>
      <vt:lpstr>Arial</vt:lpstr>
      <vt:lpstr>AvantGarde-Demi</vt:lpstr>
      <vt:lpstr>Calibri</vt:lpstr>
      <vt:lpstr>Cambria Math</vt:lpstr>
      <vt:lpstr>Chu Van An</vt:lpstr>
      <vt:lpstr>Tahoma</vt:lpstr>
      <vt:lpstr>Times New Roman</vt:lpstr>
      <vt:lpstr>Wingdings</vt:lpstr>
      <vt:lpstr>Office Theme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2021-10-09T04:45:53Z</dcterms:modified>
</cp:coreProperties>
</file>