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72" r:id="rId2"/>
    <p:sldId id="274" r:id="rId3"/>
    <p:sldId id="324" r:id="rId4"/>
    <p:sldId id="273" r:id="rId5"/>
    <p:sldId id="362" r:id="rId6"/>
    <p:sldId id="363" r:id="rId7"/>
    <p:sldId id="364" r:id="rId8"/>
    <p:sldId id="365" r:id="rId9"/>
    <p:sldId id="366" r:id="rId10"/>
    <p:sldId id="367" r:id="rId11"/>
    <p:sldId id="357" r:id="rId12"/>
    <p:sldId id="370" r:id="rId13"/>
    <p:sldId id="332" r:id="rId14"/>
    <p:sldId id="344" r:id="rId15"/>
    <p:sldId id="345" r:id="rId16"/>
    <p:sldId id="371" r:id="rId17"/>
    <p:sldId id="369" r:id="rId18"/>
    <p:sldId id="358" r:id="rId19"/>
    <p:sldId id="325" r:id="rId20"/>
    <p:sldId id="317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ADE"/>
    <a:srgbClr val="E45983"/>
    <a:srgbClr val="FDA59E"/>
    <a:srgbClr val="FFCCFF"/>
    <a:srgbClr val="FF9801"/>
    <a:srgbClr val="EE8640"/>
    <a:srgbClr val="A493C6"/>
    <a:srgbClr val="D0DEEC"/>
    <a:srgbClr val="6593C3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3856" autoAdjust="0"/>
  </p:normalViewPr>
  <p:slideViewPr>
    <p:cSldViewPr snapToGrid="0" showGuides="1">
      <p:cViewPr varScale="1">
        <p:scale>
          <a:sx n="140" d="100"/>
          <a:sy n="140" d="100"/>
        </p:scale>
        <p:origin x="848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7E10E-5554-CFC1-63DB-602663DF1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4638" y="739694"/>
            <a:ext cx="7570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KEY WORD: SOUTH KOREA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D1748-DE06-E251-01D9-CCA643830CC6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F8E43-6365-7359-6C14-B7918FC5A71C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9C6BCD4-D261-E644-A574-8F4189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9" y="1493323"/>
            <a:ext cx="5144362" cy="33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2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10885" y="735832"/>
            <a:ext cx="777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Work in pairs. </a:t>
            </a:r>
            <a:r>
              <a:rPr lang="en-US" sz="2000" b="1" dirty="0"/>
              <a:t>D</a:t>
            </a:r>
            <a:r>
              <a:rPr lang="en-US" sz="2000" b="1" dirty="0">
                <a:effectLst/>
              </a:rPr>
              <a:t>iscuss the differences between Vietnamese culture and some other cultures you know about. Use the ideas in </a:t>
            </a:r>
            <a:r>
              <a:rPr lang="en-US" sz="2000" b="1" dirty="0">
                <a:solidFill>
                  <a:srgbClr val="E25982"/>
                </a:solidFill>
              </a:rPr>
              <a:t>G</a:t>
            </a:r>
            <a:r>
              <a:rPr lang="en-US" sz="2000" b="1" dirty="0">
                <a:solidFill>
                  <a:srgbClr val="E25982"/>
                </a:solidFill>
                <a:effectLst/>
              </a:rPr>
              <a:t>etting Started </a:t>
            </a:r>
            <a:r>
              <a:rPr lang="en-US" sz="2000" b="1" dirty="0">
                <a:effectLst/>
              </a:rPr>
              <a:t>and </a:t>
            </a:r>
            <a:r>
              <a:rPr lang="en-US" sz="2000" b="1" dirty="0">
                <a:solidFill>
                  <a:srgbClr val="E25982"/>
                </a:solidFill>
                <a:effectLst/>
              </a:rPr>
              <a:t>Reading</a:t>
            </a:r>
            <a:r>
              <a:rPr lang="en-US" sz="2000" b="1" dirty="0">
                <a:effectLst/>
              </a:rPr>
              <a:t>, and the table and examples below to help you. </a:t>
            </a:r>
            <a:endParaRPr lang="en-US" sz="20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18C476-5AD1-3A23-32B5-A08381C0D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20073"/>
              </p:ext>
            </p:extLst>
          </p:nvPr>
        </p:nvGraphicFramePr>
        <p:xfrm>
          <a:off x="120315" y="1856531"/>
          <a:ext cx="8799096" cy="3007810"/>
        </p:xfrm>
        <a:graphic>
          <a:graphicData uri="http://schemas.openxmlformats.org/drawingml/2006/table">
            <a:tbl>
              <a:tblPr firstRow="1" bandRow="1">
                <a:solidFill>
                  <a:srgbClr val="FF9599"/>
                </a:solidFill>
                <a:tableStyleId>{5C22544A-7EE6-4342-B048-85BDC9FD1C3A}</a:tableStyleId>
              </a:tblPr>
              <a:tblGrid>
                <a:gridCol w="2199774">
                  <a:extLst>
                    <a:ext uri="{9D8B030D-6E8A-4147-A177-3AD203B41FA5}">
                      <a16:colId xmlns:a16="http://schemas.microsoft.com/office/drawing/2014/main" val="670993731"/>
                    </a:ext>
                  </a:extLst>
                </a:gridCol>
                <a:gridCol w="2199774">
                  <a:extLst>
                    <a:ext uri="{9D8B030D-6E8A-4147-A177-3AD203B41FA5}">
                      <a16:colId xmlns:a16="http://schemas.microsoft.com/office/drawing/2014/main" val="1442395259"/>
                    </a:ext>
                  </a:extLst>
                </a:gridCol>
                <a:gridCol w="2199774">
                  <a:extLst>
                    <a:ext uri="{9D8B030D-6E8A-4147-A177-3AD203B41FA5}">
                      <a16:colId xmlns:a16="http://schemas.microsoft.com/office/drawing/2014/main" val="741183668"/>
                    </a:ext>
                  </a:extLst>
                </a:gridCol>
                <a:gridCol w="2199774">
                  <a:extLst>
                    <a:ext uri="{9D8B030D-6E8A-4147-A177-3AD203B41FA5}">
                      <a16:colId xmlns:a16="http://schemas.microsoft.com/office/drawing/2014/main" val="4208426200"/>
                    </a:ext>
                  </a:extLst>
                </a:gridCol>
              </a:tblGrid>
              <a:tr h="6809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Country</a:t>
                      </a:r>
                    </a:p>
                  </a:txBody>
                  <a:tcPr anchor="ctr">
                    <a:solidFill>
                      <a:srgbClr val="E45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Viet Nam</a:t>
                      </a:r>
                    </a:p>
                  </a:txBody>
                  <a:tcPr anchor="ctr">
                    <a:solidFill>
                      <a:srgbClr val="E45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South Korea</a:t>
                      </a:r>
                    </a:p>
                  </a:txBody>
                  <a:tcPr anchor="ctr">
                    <a:solidFill>
                      <a:srgbClr val="E45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…</a:t>
                      </a:r>
                    </a:p>
                  </a:txBody>
                  <a:tcPr anchor="ctr">
                    <a:solidFill>
                      <a:srgbClr val="E45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77707"/>
                  </a:ext>
                </a:extLst>
              </a:tr>
              <a:tr h="6809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Cuisine</a:t>
                      </a:r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e.g. pho, bun cha, spring rolls</a:t>
                      </a:r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e.g. kimchi, </a:t>
                      </a:r>
                      <a:r>
                        <a:rPr lang="en-US" sz="2400" dirty="0" err="1"/>
                        <a:t>tteokbokki</a:t>
                      </a:r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180074"/>
                  </a:ext>
                </a:extLst>
              </a:tr>
              <a:tr h="6809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Music</a:t>
                      </a:r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313676"/>
                  </a:ext>
                </a:extLst>
              </a:tr>
              <a:tr h="6809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Fashion/ Clothing</a:t>
                      </a:r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7D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7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749096"/>
            <a:ext cx="777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Work in pairs. discuss the differences between Vietnamese culture and some other cultures you know about. Use the ideas in </a:t>
            </a:r>
            <a:r>
              <a:rPr lang="en-US" sz="2000" b="1" dirty="0">
                <a:solidFill>
                  <a:srgbClr val="E25982"/>
                </a:solidFill>
                <a:effectLst/>
              </a:rPr>
              <a:t>getting Started </a:t>
            </a:r>
            <a:r>
              <a:rPr lang="en-US" sz="2000" b="1" dirty="0">
                <a:effectLst/>
              </a:rPr>
              <a:t>and </a:t>
            </a:r>
            <a:r>
              <a:rPr lang="en-US" sz="2000" b="1" dirty="0">
                <a:solidFill>
                  <a:srgbClr val="E25982"/>
                </a:solidFill>
                <a:effectLst/>
              </a:rPr>
              <a:t>Reading</a:t>
            </a:r>
            <a:r>
              <a:rPr lang="en-US" sz="2000" b="1" dirty="0">
                <a:effectLst/>
              </a:rPr>
              <a:t>, and the table and examples below to help you. </a:t>
            </a:r>
            <a:endParaRPr lang="en-US" sz="20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E3DD59-DC78-0005-FF36-DD2E7B5B4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8114"/>
              </p:ext>
            </p:extLst>
          </p:nvPr>
        </p:nvGraphicFramePr>
        <p:xfrm>
          <a:off x="251800" y="1778542"/>
          <a:ext cx="845614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83">
                  <a:extLst>
                    <a:ext uri="{9D8B030D-6E8A-4147-A177-3AD203B41FA5}">
                      <a16:colId xmlns:a16="http://schemas.microsoft.com/office/drawing/2014/main" val="4138334730"/>
                    </a:ext>
                  </a:extLst>
                </a:gridCol>
                <a:gridCol w="7856859">
                  <a:extLst>
                    <a:ext uri="{9D8B030D-6E8A-4147-A177-3AD203B41FA5}">
                      <a16:colId xmlns:a16="http://schemas.microsoft.com/office/drawing/2014/main" val="17750978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i="0" dirty="0">
                          <a:solidFill>
                            <a:srgbClr val="E25982"/>
                          </a:solidFill>
                          <a:effectLst/>
                        </a:rPr>
                        <a:t>Example: 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6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i="0" dirty="0">
                          <a:effectLst/>
                        </a:rPr>
                        <a:t>A: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i="0" dirty="0">
                          <a:effectLst/>
                        </a:rPr>
                        <a:t>South Koreans seem to eat a lot of spicy food, such as kimchi and </a:t>
                      </a:r>
                      <a:r>
                        <a:rPr lang="en-US" sz="2400" i="0" dirty="0" err="1">
                          <a:effectLst/>
                        </a:rPr>
                        <a:t>tteokbokki</a:t>
                      </a:r>
                      <a:r>
                        <a:rPr lang="en-US" sz="2400" i="0" dirty="0">
                          <a:effectLst/>
                        </a:rPr>
                        <a:t>, while our traditional dishes, like bun cha and pho, are not very spicy in general. 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952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1" i="0" dirty="0">
                          <a:effectLst/>
                        </a:rPr>
                        <a:t>B: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i="0" dirty="0">
                          <a:effectLst/>
                        </a:rPr>
                        <a:t>I agree. How about music? I think in both countries, young people like to listen to pop music, but K-pop focuses mainly on dance groups while our pop music is usually produced by solo artists. </a:t>
                      </a:r>
                      <a:endParaRPr lang="en-US" sz="2400" i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01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9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0138" y="3273495"/>
            <a:ext cx="4523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(of food) having a strong taste because spices have been added to it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003287" y="708710"/>
            <a:ext cx="3568713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9801"/>
                </a:solidFill>
              </a:rPr>
              <a:t>spicy</a:t>
            </a:r>
            <a:r>
              <a:rPr lang="en-US" sz="3600" b="1" dirty="0">
                <a:solidFill>
                  <a:srgbClr val="FF9801"/>
                </a:solidFill>
              </a:rPr>
              <a:t> (adj)</a:t>
            </a:r>
            <a:endParaRPr lang="en-US" sz="6000" b="1" dirty="0">
              <a:solidFill>
                <a:srgbClr val="FF9801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8310" y="2048448"/>
            <a:ext cx="1917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/ˈ</a:t>
            </a:r>
            <a:r>
              <a:rPr lang="en-US" sz="4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spaɪsi</a:t>
            </a: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ukspell030.mp3">
            <a:hlinkClick r:id="" action="ppaction://media"/>
            <a:extLst>
              <a:ext uri="{FF2B5EF4-FFF2-40B4-BE49-F238E27FC236}">
                <a16:creationId xmlns:a16="http://schemas.microsoft.com/office/drawing/2014/main" id="{5E26FE0B-54F0-845D-7430-59A48991B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303" y="2085285"/>
            <a:ext cx="572655" cy="572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72508-4CB5-1868-2FB1-4F7E274BD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74" y="1522680"/>
            <a:ext cx="3893648" cy="25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8158" y="3477110"/>
            <a:ext cx="4837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to give attention, effort, etc. to one particular subject, situation or person rather than another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494511" y="936607"/>
            <a:ext cx="4405039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focus on </a:t>
            </a:r>
            <a:r>
              <a:rPr lang="en-US" sz="4800" b="1" dirty="0">
                <a:solidFill>
                  <a:schemeClr val="accent2"/>
                </a:solidFill>
              </a:rPr>
              <a:t>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8514" y="2327033"/>
            <a:ext cx="2770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/ˈ</a:t>
            </a:r>
            <a:r>
              <a:rPr lang="en-US" sz="4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fəʊkəs</a:t>
            </a: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ɒn</a:t>
            </a: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9DA75-F925-5E9D-2207-409DEF071443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focus on.mp3">
            <a:hlinkClick r:id="" action="ppaction://media"/>
            <a:extLst>
              <a:ext uri="{FF2B5EF4-FFF2-40B4-BE49-F238E27FC236}">
                <a16:creationId xmlns:a16="http://schemas.microsoft.com/office/drawing/2014/main" id="{6F925F37-452A-4BCF-8F94-D91E92DB0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511" y="2355559"/>
            <a:ext cx="589280" cy="58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ECBB74-4332-E1BD-7A7F-7EF27B30B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2" y="1582435"/>
            <a:ext cx="3273227" cy="25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1924" y="3661570"/>
            <a:ext cx="4763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doing something as a paid job rather than as a hobby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280012" y="842443"/>
            <a:ext cx="6267092" cy="101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professional</a:t>
            </a:r>
            <a:r>
              <a:rPr lang="en-US" sz="4800" b="1" dirty="0">
                <a:solidFill>
                  <a:schemeClr val="accent2"/>
                </a:solidFill>
              </a:rPr>
              <a:t>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317" y="2404082"/>
            <a:ext cx="2598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4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prəˈfeʃənl</a:t>
            </a:r>
            <a: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AC5FA-D87C-7AED-1B31-70AFA11C43A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" name="professional__gb_3.mp3">
            <a:hlinkClick r:id="" action="ppaction://media"/>
            <a:extLst>
              <a:ext uri="{FF2B5EF4-FFF2-40B4-BE49-F238E27FC236}">
                <a16:creationId xmlns:a16="http://schemas.microsoft.com/office/drawing/2014/main" id="{85FFB22C-4F07-CBAE-99CB-E4A46CC60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636" y="2531001"/>
            <a:ext cx="580967" cy="580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A1DDF-167F-29EA-3EF2-5EAC84E0FA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b="1984"/>
          <a:stretch/>
        </p:blipFill>
        <p:spPr>
          <a:xfrm>
            <a:off x="5276088" y="2034408"/>
            <a:ext cx="3686302" cy="28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55199"/>
              </p:ext>
            </p:extLst>
          </p:nvPr>
        </p:nvGraphicFramePr>
        <p:xfrm>
          <a:off x="0" y="646743"/>
          <a:ext cx="9143999" cy="44967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2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689"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Meaning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Vietnamese equivalent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022">
                <a:tc>
                  <a:txBody>
                    <a:bodyPr/>
                    <a:lstStyle/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spicy (</a:t>
                      </a:r>
                      <a:r>
                        <a:rPr lang="en-GB" sz="23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300" kern="1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spaɪsi</a:t>
                      </a: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(of food) having a strong taste because </a:t>
                      </a:r>
                      <a:r>
                        <a:rPr lang="en-US" sz="2300" u="none" strike="noStrike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spices</a:t>
                      </a: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have been added to it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cay</a:t>
                      </a:r>
                      <a:endParaRPr lang="en-US" sz="2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6960">
                <a:tc>
                  <a:txBody>
                    <a:bodyPr/>
                    <a:lstStyle/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focus on</a:t>
                      </a:r>
                      <a:r>
                        <a:rPr lang="en-US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300" kern="1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fəʊkəs</a:t>
                      </a: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kern="1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 give attention, effort, etc. to one particular subject, situation or person rather than another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tập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3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3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vào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85">
                <a:tc>
                  <a:txBody>
                    <a:bodyPr/>
                    <a:lstStyle/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GB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</a:t>
                      </a:r>
                      <a:r>
                        <a:rPr lang="en-US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/prəˈfeʃənl/</a:t>
                      </a:r>
                      <a:endParaRPr lang="en-US" sz="2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doing something as a paid job rather than as a hobby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indent="-127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chuyên</a:t>
                      </a:r>
                      <a:r>
                        <a:rPr lang="en-GB" sz="23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3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nghiệp</a:t>
                      </a:r>
                      <a:endParaRPr lang="en-US" sz="23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9AD7D6-1BC5-8760-B662-1ABD54AA34E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53052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2510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75337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37706" y="762071"/>
            <a:ext cx="8120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Work in groups. Your school is </a:t>
            </a:r>
            <a:r>
              <a:rPr lang="en-US" b="1" dirty="0" err="1">
                <a:effectLst/>
              </a:rPr>
              <a:t>organising</a:t>
            </a:r>
            <a:r>
              <a:rPr lang="en-US" b="1" dirty="0">
                <a:effectLst/>
              </a:rPr>
              <a:t> a Cultural diversity day. discuss what the event should include. Use the ideas in </a:t>
            </a:r>
            <a:r>
              <a:rPr lang="en-US" b="1" dirty="0">
                <a:solidFill>
                  <a:srgbClr val="7760A8"/>
                </a:solidFill>
                <a:effectLst/>
              </a:rPr>
              <a:t>1 </a:t>
            </a:r>
            <a:r>
              <a:rPr lang="en-US" b="1" dirty="0">
                <a:effectLst/>
              </a:rPr>
              <a:t>to create the event </a:t>
            </a:r>
            <a:r>
              <a:rPr lang="en-US" b="1" dirty="0" err="1">
                <a:effectLst/>
              </a:rPr>
              <a:t>programme</a:t>
            </a:r>
            <a:r>
              <a:rPr lang="en-US" b="1" dirty="0">
                <a:effectLst/>
              </a:rPr>
              <a:t>.</a:t>
            </a:r>
            <a:endParaRPr lang="en-US" b="1" dirty="0"/>
          </a:p>
        </p:txBody>
      </p:sp>
      <p:pic>
        <p:nvPicPr>
          <p:cNvPr id="2050" name="Picture 2" descr="Question Vector Art, Icons, and Graphics for Free Download">
            <a:extLst>
              <a:ext uri="{FF2B5EF4-FFF2-40B4-BE49-F238E27FC236}">
                <a16:creationId xmlns:a16="http://schemas.microsoft.com/office/drawing/2014/main" id="{8A98C6A2-0459-329D-C842-155D53BA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76" y="1995305"/>
            <a:ext cx="1250024" cy="12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93CAB-3FF7-764A-75DC-F96D6F7C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976" y="4069299"/>
            <a:ext cx="1250024" cy="9168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FA280B-0D86-4185-1731-32ADCA687CCD}"/>
              </a:ext>
            </a:extLst>
          </p:cNvPr>
          <p:cNvSpPr txBox="1"/>
          <p:nvPr/>
        </p:nvSpPr>
        <p:spPr>
          <a:xfrm>
            <a:off x="185406" y="1307372"/>
            <a:ext cx="844992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E45983"/>
                </a:solidFill>
                <a:effectLst/>
              </a:rPr>
              <a:t>Example:</a:t>
            </a:r>
            <a:endParaRPr lang="en-VN" sz="24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 kern="1200" dirty="0">
                <a:solidFill>
                  <a:srgbClr val="000000"/>
                </a:solidFill>
                <a:effectLst/>
              </a:rPr>
              <a:t>A: 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We’ve decided to organise a Cultural Diversity Day in our school. Let’s discuss what activities to include.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VN" sz="7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 kern="1200" dirty="0">
                <a:solidFill>
                  <a:srgbClr val="000000"/>
                </a:solidFill>
                <a:effectLst/>
              </a:rPr>
              <a:t>B: 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First, we should set up some food stalls offering traditional dishes from different cultures.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VN" sz="7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 kern="1200" dirty="0">
                <a:solidFill>
                  <a:srgbClr val="000000"/>
                </a:solidFill>
                <a:effectLst/>
              </a:rPr>
              <a:t>C: 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That sounds fun! We can call them ‘Taste the World’. We can also show visitors how to cook these dishes.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VN" sz="700" b="0" i="0" u="none" strike="noStrike" dirty="0"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1" u="none" strike="noStrike" kern="1200" dirty="0">
                <a:solidFill>
                  <a:srgbClr val="000000"/>
                </a:solidFill>
                <a:effectLst/>
              </a:rPr>
              <a:t>D: 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I like your idea, but we don’t have any cooking experience. </a:t>
            </a:r>
            <a:b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</a:br>
            <a:r>
              <a:rPr lang="en-US" sz="2400" b="0" i="0" u="none" strike="noStrike" kern="1200" dirty="0">
                <a:solidFill>
                  <a:srgbClr val="000000"/>
                </a:solidFill>
                <a:effectLst/>
              </a:rPr>
              <a:t>We may need to involve professional cooks. </a:t>
            </a:r>
            <a:endParaRPr lang="en-VN" sz="24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155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6559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LESS-CONTROLLED PRACTICE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56069" y="708710"/>
            <a:ext cx="812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Report your group’s ideas to the whole class. Vote for the best Cultural diversity day </a:t>
            </a:r>
            <a:r>
              <a:rPr lang="en-US" sz="2400" b="1" dirty="0" err="1">
                <a:effectLst/>
              </a:rPr>
              <a:t>programme</a:t>
            </a:r>
            <a:r>
              <a:rPr lang="en-US" sz="2400" b="1" dirty="0">
                <a:effectLst/>
              </a:rPr>
              <a:t>. </a:t>
            </a:r>
            <a:endParaRPr lang="en-US" sz="2400" b="1" dirty="0"/>
          </a:p>
        </p:txBody>
      </p:sp>
      <p:pic>
        <p:nvPicPr>
          <p:cNvPr id="1026" name="Picture 2" descr="What is Cultural Diversity and Why Does it Matter? - Hourly, Inc.">
            <a:extLst>
              <a:ext uri="{FF2B5EF4-FFF2-40B4-BE49-F238E27FC236}">
                <a16:creationId xmlns:a16="http://schemas.microsoft.com/office/drawing/2014/main" id="{12AC9882-FDA6-914F-B9C3-C570DF55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95" y="1601674"/>
            <a:ext cx="7266565" cy="32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3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27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 overview about cultural diversity;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Vocabulary to talk about how to </a:t>
            </a:r>
            <a:r>
              <a:rPr lang="en-US" sz="2800" dirty="0" err="1"/>
              <a:t>organise</a:t>
            </a:r>
            <a:r>
              <a:rPr lang="en-US" sz="2800" dirty="0"/>
              <a:t> a Cultural Diversity Day.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A multicultural world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SPEAKING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91218" y="3322584"/>
            <a:ext cx="849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Planning a Cultural Diversity Day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65" y="1642088"/>
            <a:ext cx="7703003" cy="2153228"/>
          </a:xfrm>
          <a:noFill/>
        </p:spPr>
        <p:txBody>
          <a:bodyPr anchor="t"/>
          <a:lstStyle/>
          <a:p>
            <a:pPr marL="68453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Write a paragraph about </a:t>
            </a:r>
            <a:r>
              <a:rPr lang="en-VN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similarities and differences in Vietnamese and Korean cultures.</a:t>
            </a:r>
            <a:endParaRPr lang="en-VN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8453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exercises in the workbook.</a:t>
            </a:r>
          </a:p>
          <a:p>
            <a:pPr marL="68453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Prepare for the next lesson – Listening.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82823" y="867955"/>
            <a:ext cx="171593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39211" y="2036009"/>
            <a:ext cx="170819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CONTROLLED PRACTICE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2822" y="3040498"/>
            <a:ext cx="1909235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LESS-CONTROLLED PRACTICE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Guessing game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9" y="1747157"/>
            <a:ext cx="3659538" cy="1085850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Task 1: </a:t>
            </a:r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Discuss and complete the table.</a:t>
            </a:r>
          </a:p>
          <a:p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- Vocabulary</a:t>
            </a:r>
          </a:p>
          <a:p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- Task 2: Discuss the plans for the event.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0" y="3166164"/>
            <a:ext cx="3659539" cy="84456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Task 3: Report </a:t>
            </a:r>
            <a:r>
              <a:rPr lang="en-US" sz="135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discussion.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98753" y="1113731"/>
            <a:ext cx="394556" cy="922278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737441" y="2281784"/>
            <a:ext cx="301771" cy="75871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- Wrap-up</a:t>
            </a:r>
          </a:p>
          <a:p>
            <a:r>
              <a:rPr lang="en-US" sz="1350" dirty="0">
                <a:solidFill>
                  <a:schemeClr val="tx1"/>
                </a:solidFill>
              </a:rPr>
              <a:t>- 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40788" y="4275545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4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11932" y="3663798"/>
            <a:ext cx="698230" cy="545441"/>
          </a:xfrm>
          <a:prstGeom prst="curvedConnector3">
            <a:avLst>
              <a:gd name="adj1" fmla="val 50000"/>
            </a:avLst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4792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Guessing game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380138" y="1652451"/>
            <a:ext cx="8535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 as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two groups.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four questions, the answers of which provide four clues for the keyword.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Choose and answer  the question.</a:t>
            </a: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you have a correct answer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one point.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a team can guess the keyword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 points.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team with more points is the winner.</a:t>
            </a:r>
            <a:endParaRPr lang="en-US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762616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DCFA5D84-58B0-E140-A055-43EF2055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23" y="1510970"/>
            <a:ext cx="4720779" cy="30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47D7D55E-5F8B-B145-BAA2-50D476D9A716}"/>
              </a:ext>
            </a:extLst>
          </p:cNvPr>
          <p:cNvSpPr/>
          <p:nvPr/>
        </p:nvSpPr>
        <p:spPr>
          <a:xfrm>
            <a:off x="1783388" y="151867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963E6CF4-1808-2C4B-B679-51E4BA72CDFD}"/>
              </a:ext>
            </a:extLst>
          </p:cNvPr>
          <p:cNvSpPr/>
          <p:nvPr/>
        </p:nvSpPr>
        <p:spPr>
          <a:xfrm>
            <a:off x="4370833" y="1518674"/>
            <a:ext cx="2589260" cy="172176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2</a:t>
            </a:r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2507BF6C-8747-BD43-A1E7-58DF9D67E5E1}"/>
              </a:ext>
            </a:extLst>
          </p:cNvPr>
          <p:cNvSpPr/>
          <p:nvPr/>
        </p:nvSpPr>
        <p:spPr>
          <a:xfrm>
            <a:off x="1783388" y="3240438"/>
            <a:ext cx="258744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1973EE7C-66E6-2448-B38C-EA4750927C91}"/>
              </a:ext>
            </a:extLst>
          </p:cNvPr>
          <p:cNvSpPr/>
          <p:nvPr/>
        </p:nvSpPr>
        <p:spPr>
          <a:xfrm>
            <a:off x="4370833" y="3248142"/>
            <a:ext cx="2589259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2920" y="1603999"/>
            <a:ext cx="5788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What is the name of this music band?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6129098" y="2886931"/>
            <a:ext cx="2629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C00000"/>
                </a:solidFill>
              </a:rPr>
              <a:t>Blackpink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BLACKPINK Beri Pesan untuk BLINK di Indonesia K-Pop Awards">
            <a:extLst>
              <a:ext uri="{FF2B5EF4-FFF2-40B4-BE49-F238E27FC236}">
                <a16:creationId xmlns:a16="http://schemas.microsoft.com/office/drawing/2014/main" id="{828F1C02-DB65-6D40-9439-0F090DA5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90" y="2413619"/>
            <a:ext cx="4256088" cy="239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128" y="1645505"/>
            <a:ext cx="767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Who are they?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619" y="3231635"/>
            <a:ext cx="1475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BTS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50" name="Picture 2" descr="BTS - Wikipedia">
            <a:extLst>
              <a:ext uri="{FF2B5EF4-FFF2-40B4-BE49-F238E27FC236}">
                <a16:creationId xmlns:a16="http://schemas.microsoft.com/office/drawing/2014/main" id="{C6B443C2-707D-854D-932C-3E10CD9E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5" y="2435076"/>
            <a:ext cx="5320233" cy="20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66" y="1588846"/>
            <a:ext cx="879426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/>
              <a:t>Fill in the blank:</a:t>
            </a:r>
          </a:p>
          <a:p>
            <a:pPr algn="ctr"/>
            <a:r>
              <a:rPr lang="en-US" sz="2600" dirty="0"/>
              <a:t>They’re going to organise a ______ Diversity Day next weekend.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3167" y="3017826"/>
            <a:ext cx="2055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Cultural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7170" y="763601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576" y="1730472"/>
            <a:ext cx="7326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 is the name of a spicy food which is mainly made from Chinese cabbage?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17515" y="3179465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kimchi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1748</TotalTime>
  <Words>807</Words>
  <PresentationFormat>On-screen Show (16:9)</PresentationFormat>
  <Paragraphs>152</Paragraphs>
  <Slides>21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2024-01-07T07:52:54Z</dcterms:modified>
</cp:coreProperties>
</file>