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5" r:id="rId3"/>
    <p:sldId id="268" r:id="rId4"/>
    <p:sldId id="276" r:id="rId5"/>
    <p:sldId id="277" r:id="rId6"/>
    <p:sldId id="302" r:id="rId7"/>
    <p:sldId id="291" r:id="rId8"/>
    <p:sldId id="278" r:id="rId9"/>
    <p:sldId id="279" r:id="rId10"/>
    <p:sldId id="292" r:id="rId11"/>
    <p:sldId id="269" r:id="rId12"/>
    <p:sldId id="293" r:id="rId13"/>
    <p:sldId id="294" r:id="rId14"/>
    <p:sldId id="296" r:id="rId15"/>
    <p:sldId id="298" r:id="rId16"/>
    <p:sldId id="300" r:id="rId17"/>
    <p:sldId id="274" r:id="rId18"/>
    <p:sldId id="299" r:id="rId19"/>
    <p:sldId id="285" r:id="rId20"/>
    <p:sldId id="301" r:id="rId21"/>
    <p:sldId id="286" r:id="rId22"/>
    <p:sldId id="287" r:id="rId23"/>
    <p:sldId id="288" r:id="rId24"/>
    <p:sldId id="290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u Phan Van" initials="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>
        <p:scale>
          <a:sx n="19" d="100"/>
          <a:sy n="19" d="100"/>
        </p:scale>
        <p:origin x="300" y="1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DAF48D-FFCE-4EB8-A881-D5A19682A77F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DF1BB8-8A95-4951-B851-137CE9CBE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75025-D1A8-4C5A-9EBB-CD8CDCB9DC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FC500-4A11-438E-A2D2-61DE28E1DFCB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AE09F-585C-43C4-AD5E-0317DE28A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BAEA0-2A9C-4358-B4EF-E80FEBEDEA06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67539-4D39-4E11-AFA0-033CE183E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9075-BFCA-4FC0-A879-CAF2C98D6870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A5F7-03BC-4601-9DF3-3BAB58CF3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2213" y="6550025"/>
            <a:ext cx="712787" cy="273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575" y="6326188"/>
            <a:ext cx="704850" cy="5286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4300" y="6586538"/>
            <a:ext cx="168275" cy="192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559425" y="6586538"/>
            <a:ext cx="1682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8" name="Picture 17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53988" y="6421438"/>
            <a:ext cx="29416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F9E50E5A-859A-3727-CA9D-2F3602FD8540}"/>
              </a:ext>
            </a:extLst>
          </p:cNvPr>
          <p:cNvSpPr txBox="1"/>
          <p:nvPr userDrawn="1"/>
        </p:nvSpPr>
        <p:spPr>
          <a:xfrm>
            <a:off x="153988" y="0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Unit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E7A804-63D7-E8B8-F92F-259E53BF4CFD}"/>
              </a:ext>
            </a:extLst>
          </p:cNvPr>
          <p:cNvSpPr txBox="1"/>
          <p:nvPr userDrawn="1"/>
        </p:nvSpPr>
        <p:spPr>
          <a:xfrm>
            <a:off x="11045169" y="0"/>
            <a:ext cx="101983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Lesson 6b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2213" y="6550025"/>
            <a:ext cx="712787" cy="273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5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575" y="6326188"/>
            <a:ext cx="704850" cy="5286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6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4300" y="6586538"/>
            <a:ext cx="168275" cy="192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7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559425" y="6586538"/>
            <a:ext cx="1682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53988" y="6421438"/>
            <a:ext cx="29416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/>
          <p:nvPr userDrawn="1"/>
        </p:nvSpPr>
        <p:spPr>
          <a:xfrm>
            <a:off x="153988" y="0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Unit 6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A79FA0A-FEC4-1E91-EE58-A4CE42849EFE}"/>
              </a:ext>
            </a:extLst>
          </p:cNvPr>
          <p:cNvSpPr txBox="1"/>
          <p:nvPr userDrawn="1"/>
        </p:nvSpPr>
        <p:spPr>
          <a:xfrm>
            <a:off x="11045169" y="0"/>
            <a:ext cx="101983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Lesson 6b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0F6A-13E4-4E56-A7FB-437B33F2F54C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C438-273F-4F30-ACC3-5D0FF1CCE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79BE8-B1E5-4FA4-B558-7F7A6DE567BC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BE769-E35C-494D-A8B4-6517D0A71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D3E2-204E-4225-9239-03F50E6ABB87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E84D-8D3D-42B1-8BC6-E0F392031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AA23E-B1EA-4988-B8B8-F625437F567B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0B4D3-0FF5-4918-BBBA-B9E7F4C64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3899-7932-4970-B288-ABEE14BAD678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5A160-BAB7-4CD3-B070-FA7B1E9ED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47A3A-9B40-4542-8DF0-71780EEED543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03450-D507-42D8-8BD6-4E6684EAE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14AE0-CF71-4804-8AA9-2A1FB9B03C27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A1CB-A92E-4B17-AE69-BE1F3B99D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F0D3-28BE-4543-8BCA-BB9217D76E1A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65EDA-5524-4DEA-8965-22839747D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64F386-79F1-4907-ACBF-17B5A3372CAD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E55227-62F2-4DC6-9B60-663492726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0735366-2E63-404E-A95B-85657863EEB7}" type="datetimeFigureOut">
              <a:rPr lang="en-US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3EE8AE9-861A-4A98-84B4-2165D06FD1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ransition spd="med">
    <p:split orient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1800" y="-236538"/>
            <a:ext cx="13055600" cy="733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5375592" y="2274838"/>
            <a:ext cx="659798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6: Entertainment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Lesson 6b: Grammar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106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330" y="664563"/>
            <a:ext cx="8379503" cy="558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8"/>
          <p:cNvSpPr txBox="1">
            <a:spLocks noChangeArrowheads="1"/>
          </p:cNvSpPr>
          <p:nvPr/>
        </p:nvSpPr>
        <p:spPr bwMode="auto">
          <a:xfrm>
            <a:off x="4143713" y="3874568"/>
            <a:ext cx="24717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itchFamily="34" charset="0"/>
              </a:rPr>
              <a:t>Practice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529" y="506158"/>
            <a:ext cx="11257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EB4"/>
                </a:solidFill>
                <a:latin typeface="+mn-lt"/>
              </a:rPr>
              <a:t>1 </a:t>
            </a:r>
            <a:r>
              <a:rPr lang="en-US" sz="3200" b="1" dirty="0">
                <a:solidFill>
                  <a:srgbClr val="231F20"/>
                </a:solidFill>
                <a:latin typeface="+mn-lt"/>
              </a:rPr>
              <a:t>Complete the gaps. Use </a:t>
            </a:r>
            <a:r>
              <a:rPr lang="en-US" sz="3200" i="1" dirty="0">
                <a:solidFill>
                  <a:srgbClr val="231F20"/>
                </a:solidFill>
                <a:latin typeface="+mn-lt"/>
              </a:rPr>
              <a:t>will </a:t>
            </a:r>
            <a:r>
              <a:rPr lang="en-US" sz="3200" b="1" dirty="0">
                <a:solidFill>
                  <a:srgbClr val="231F20"/>
                </a:solidFill>
                <a:latin typeface="+mn-lt"/>
              </a:rPr>
              <a:t>or </a:t>
            </a:r>
            <a:r>
              <a:rPr lang="en-US" sz="3200" i="1" dirty="0">
                <a:solidFill>
                  <a:srgbClr val="231F20"/>
                </a:solidFill>
                <a:latin typeface="+mn-lt"/>
              </a:rPr>
              <a:t>won’t </a:t>
            </a:r>
            <a:r>
              <a:rPr lang="en-US" sz="3200" b="1" dirty="0">
                <a:solidFill>
                  <a:srgbClr val="231F20"/>
                </a:solidFill>
                <a:latin typeface="+mn-lt"/>
              </a:rPr>
              <a:t>and the verbs in the list.</a:t>
            </a:r>
            <a:r>
              <a:rPr lang="en-US" sz="3200" dirty="0">
                <a:latin typeface="+mn-lt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27684" y="1061592"/>
            <a:ext cx="504668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EB9E9"/>
                </a:solidFill>
                <a:latin typeface="+mn-lt"/>
              </a:rPr>
              <a:t>• </a:t>
            </a:r>
            <a:r>
              <a:rPr lang="en-US" sz="3200" dirty="0">
                <a:solidFill>
                  <a:srgbClr val="231F20"/>
                </a:solidFill>
                <a:latin typeface="+mn-lt"/>
              </a:rPr>
              <a:t>rise </a:t>
            </a:r>
            <a:r>
              <a:rPr lang="en-US" sz="3200" dirty="0">
                <a:solidFill>
                  <a:srgbClr val="4EB9E9"/>
                </a:solidFill>
                <a:latin typeface="+mn-lt"/>
              </a:rPr>
              <a:t>• </a:t>
            </a:r>
            <a:r>
              <a:rPr lang="en-US" sz="3200" dirty="0">
                <a:solidFill>
                  <a:srgbClr val="231F20"/>
                </a:solidFill>
                <a:latin typeface="+mn-lt"/>
              </a:rPr>
              <a:t>join </a:t>
            </a:r>
            <a:r>
              <a:rPr lang="en-US" sz="3200" dirty="0">
                <a:solidFill>
                  <a:srgbClr val="4EB9E9"/>
                </a:solidFill>
                <a:latin typeface="+mn-lt"/>
              </a:rPr>
              <a:t>• </a:t>
            </a:r>
            <a:r>
              <a:rPr lang="en-US" sz="3200" dirty="0">
                <a:solidFill>
                  <a:srgbClr val="231F20"/>
                </a:solidFill>
                <a:latin typeface="+mn-lt"/>
              </a:rPr>
              <a:t>be </a:t>
            </a:r>
            <a:r>
              <a:rPr lang="en-US" sz="3200" dirty="0">
                <a:solidFill>
                  <a:srgbClr val="4EB9E9"/>
                </a:solidFill>
                <a:latin typeface="+mn-lt"/>
              </a:rPr>
              <a:t>• </a:t>
            </a:r>
            <a:r>
              <a:rPr lang="en-US" sz="3200" dirty="0">
                <a:solidFill>
                  <a:srgbClr val="231F20"/>
                </a:solidFill>
                <a:latin typeface="+mn-lt"/>
              </a:rPr>
              <a:t>go </a:t>
            </a:r>
            <a:r>
              <a:rPr lang="en-US" sz="3200" dirty="0">
                <a:solidFill>
                  <a:srgbClr val="4EB9E9"/>
                </a:solidFill>
                <a:latin typeface="+mn-lt"/>
              </a:rPr>
              <a:t>• </a:t>
            </a:r>
            <a:r>
              <a:rPr lang="en-US" sz="3200" dirty="0">
                <a:solidFill>
                  <a:srgbClr val="231F20"/>
                </a:solidFill>
                <a:latin typeface="+mn-lt"/>
              </a:rPr>
              <a:t>rain</a:t>
            </a:r>
            <a:r>
              <a:rPr lang="en-US" sz="3200" dirty="0">
                <a:latin typeface="+mn-lt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754" y="1646367"/>
            <a:ext cx="1160238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>
                <a:solidFill>
                  <a:srgbClr val="231F20"/>
                </a:solidFill>
                <a:latin typeface="+mn-lt"/>
              </a:rPr>
              <a:t>1 </a:t>
            </a:r>
            <a:r>
              <a:rPr lang="en-US" sz="2900" dirty="0">
                <a:solidFill>
                  <a:srgbClr val="231F20"/>
                </a:solidFill>
                <a:latin typeface="+mn-lt"/>
              </a:rPr>
              <a:t>A: Look outside – it’s raining heavily. We can’t go to the park.</a:t>
            </a:r>
            <a:br>
              <a:rPr lang="en-US" sz="2900" dirty="0">
                <a:solidFill>
                  <a:srgbClr val="231F20"/>
                </a:solidFill>
                <a:latin typeface="+mn-lt"/>
              </a:rPr>
            </a:br>
            <a:r>
              <a:rPr lang="en-US" sz="2900" dirty="0">
                <a:solidFill>
                  <a:srgbClr val="231F20"/>
                </a:solidFill>
                <a:latin typeface="+mn-lt"/>
              </a:rPr>
              <a:t>   B: That’s OK. We _______________ to Paul’s house to play computer games, then.</a:t>
            </a:r>
            <a:br>
              <a:rPr lang="en-US" sz="2900" dirty="0">
                <a:solidFill>
                  <a:srgbClr val="231F20"/>
                </a:solidFill>
                <a:latin typeface="+mn-lt"/>
              </a:rPr>
            </a:br>
            <a:r>
              <a:rPr lang="en-US" sz="2900" b="1" dirty="0">
                <a:solidFill>
                  <a:srgbClr val="231F20"/>
                </a:solidFill>
                <a:latin typeface="+mn-lt"/>
              </a:rPr>
              <a:t>2 </a:t>
            </a:r>
            <a:r>
              <a:rPr lang="en-US" sz="2900" dirty="0">
                <a:solidFill>
                  <a:srgbClr val="231F20"/>
                </a:solidFill>
                <a:latin typeface="+mn-lt"/>
              </a:rPr>
              <a:t>A: It’s so cold at the moment!</a:t>
            </a:r>
            <a:br>
              <a:rPr lang="en-US" sz="2900" dirty="0">
                <a:solidFill>
                  <a:srgbClr val="231F20"/>
                </a:solidFill>
                <a:latin typeface="+mn-lt"/>
              </a:rPr>
            </a:br>
            <a:r>
              <a:rPr lang="en-US" sz="2900" dirty="0">
                <a:solidFill>
                  <a:srgbClr val="231F20"/>
                </a:solidFill>
                <a:latin typeface="+mn-lt"/>
              </a:rPr>
              <a:t>   B: You’re right, but I believe that the temperatures ______________ later in the week.</a:t>
            </a:r>
            <a:r>
              <a:rPr lang="en-US" sz="2900" dirty="0">
                <a:latin typeface="+mn-lt"/>
              </a:rPr>
              <a:t> </a:t>
            </a:r>
            <a:br>
              <a:rPr lang="en-US" sz="2900" dirty="0">
                <a:latin typeface="+mn-lt"/>
              </a:rPr>
            </a:br>
            <a:r>
              <a:rPr lang="en-US" sz="2900" b="1" dirty="0">
                <a:latin typeface="+mn-lt"/>
              </a:rPr>
              <a:t>3 </a:t>
            </a:r>
            <a:r>
              <a:rPr lang="en-US" sz="2900" dirty="0">
                <a:latin typeface="+mn-lt"/>
              </a:rPr>
              <a:t>A: I hope that the weather _______________ nice while we’re on holiday.</a:t>
            </a:r>
            <a:br>
              <a:rPr lang="en-US" sz="2900" dirty="0">
                <a:latin typeface="+mn-lt"/>
              </a:rPr>
            </a:br>
            <a:r>
              <a:rPr lang="en-US" sz="2900" dirty="0">
                <a:latin typeface="+mn-lt"/>
              </a:rPr>
              <a:t>   B: Don’t worry! I’m sure it _______________.</a:t>
            </a:r>
            <a:br>
              <a:rPr lang="en-US" sz="2900" dirty="0">
                <a:latin typeface="+mn-lt"/>
              </a:rPr>
            </a:br>
            <a:r>
              <a:rPr lang="en-US" sz="2900" b="1" dirty="0">
                <a:latin typeface="+mn-lt"/>
              </a:rPr>
              <a:t>4 </a:t>
            </a:r>
            <a:r>
              <a:rPr lang="en-US" sz="2900" dirty="0">
                <a:latin typeface="+mn-lt"/>
              </a:rPr>
              <a:t>A: Ted ____________ us at the cinema. He has to work late.</a:t>
            </a:r>
            <a:br>
              <a:rPr lang="en-US" sz="2900" dirty="0">
                <a:latin typeface="+mn-lt"/>
              </a:rPr>
            </a:br>
            <a:r>
              <a:rPr lang="en-US" sz="2900" dirty="0">
                <a:latin typeface="+mn-lt"/>
              </a:rPr>
              <a:t>   B: Oh no!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8325" y="5192029"/>
            <a:ext cx="302301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solidFill>
                  <a:srgbClr val="FF0000"/>
                </a:solidFill>
                <a:latin typeface="+mn-lt"/>
              </a:rPr>
              <a:t>won’t join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2087" y="3429000"/>
            <a:ext cx="302301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solidFill>
                  <a:srgbClr val="FF0000"/>
                </a:solidFill>
                <a:latin typeface="+mn-lt"/>
              </a:rPr>
              <a:t>will rise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9467" y="4303834"/>
            <a:ext cx="302301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solidFill>
                  <a:srgbClr val="FF0000"/>
                </a:solidFill>
                <a:latin typeface="+mn-lt"/>
              </a:rPr>
              <a:t>will be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2038" y="4763063"/>
            <a:ext cx="302301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solidFill>
                  <a:srgbClr val="FF0000"/>
                </a:solidFill>
                <a:latin typeface="+mn-lt"/>
              </a:rPr>
              <a:t>won’t rain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2929" y="2105596"/>
            <a:ext cx="302301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solidFill>
                  <a:srgbClr val="FF0000"/>
                </a:solidFill>
                <a:latin typeface="+mn-lt"/>
              </a:rPr>
              <a:t>will go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5790" y="1141592"/>
            <a:ext cx="704538" cy="4683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2647" y="1127362"/>
            <a:ext cx="929391" cy="4683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43797" y="1069148"/>
            <a:ext cx="704538" cy="4683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87783" y="1143294"/>
            <a:ext cx="1064304" cy="4683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19467" y="1127362"/>
            <a:ext cx="1024329" cy="4683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580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3" y="594884"/>
            <a:ext cx="1215319" cy="737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3908" y="671356"/>
            <a:ext cx="9563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EB4"/>
                </a:solidFill>
                <a:latin typeface="+mn-lt"/>
              </a:rPr>
              <a:t>2 </a:t>
            </a:r>
            <a:r>
              <a:rPr lang="en-US" sz="3200" b="1" dirty="0">
                <a:solidFill>
                  <a:srgbClr val="231F20"/>
                </a:solidFill>
                <a:latin typeface="+mn-lt"/>
              </a:rPr>
              <a:t>Ask and answer using the prompts and </a:t>
            </a:r>
            <a:r>
              <a:rPr lang="en-US" sz="3200" i="1" dirty="0">
                <a:solidFill>
                  <a:srgbClr val="231F20"/>
                </a:solidFill>
                <a:latin typeface="+mn-lt"/>
              </a:rPr>
              <a:t>will </a:t>
            </a:r>
            <a:r>
              <a:rPr lang="en-US" sz="3200" b="1" dirty="0">
                <a:solidFill>
                  <a:srgbClr val="231F20"/>
                </a:solidFill>
                <a:latin typeface="+mn-lt"/>
              </a:rPr>
              <a:t>or </a:t>
            </a:r>
            <a:r>
              <a:rPr lang="en-US" sz="3200" i="1" dirty="0">
                <a:solidFill>
                  <a:srgbClr val="231F20"/>
                </a:solidFill>
                <a:latin typeface="+mn-lt"/>
              </a:rPr>
              <a:t>won’t</a:t>
            </a:r>
            <a:r>
              <a:rPr lang="en-US" sz="3200" b="1" dirty="0">
                <a:solidFill>
                  <a:srgbClr val="231F20"/>
                </a:solidFill>
                <a:latin typeface="+mn-lt"/>
              </a:rPr>
              <a:t>.</a:t>
            </a:r>
            <a:r>
              <a:rPr lang="en-US" sz="3200" dirty="0">
                <a:latin typeface="+mn-lt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5102" y="1557456"/>
            <a:ext cx="95706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+mn-lt"/>
              </a:rPr>
              <a:t>1 </a:t>
            </a:r>
            <a:r>
              <a:rPr lang="en-US" sz="3200" dirty="0">
                <a:solidFill>
                  <a:srgbClr val="231F20"/>
                </a:solidFill>
                <a:latin typeface="+mn-lt"/>
              </a:rPr>
              <a:t>newspapers/exist/in the future?</a:t>
            </a:r>
            <a:br>
              <a:rPr lang="en-US" sz="3200" dirty="0">
                <a:solidFill>
                  <a:srgbClr val="231F20"/>
                </a:solidFill>
                <a:latin typeface="+mn-lt"/>
              </a:rPr>
            </a:br>
            <a:r>
              <a:rPr lang="en-US" sz="3200" dirty="0">
                <a:solidFill>
                  <a:srgbClr val="231F20"/>
                </a:solidFill>
                <a:latin typeface="+mn-lt"/>
              </a:rPr>
              <a:t>	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A: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Will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 newspapers exist in the future?</a:t>
            </a:r>
            <a:br>
              <a:rPr lang="en-US" sz="3200" dirty="0">
                <a:solidFill>
                  <a:srgbClr val="0070C0"/>
                </a:solidFill>
                <a:latin typeface="+mn-lt"/>
              </a:rPr>
            </a:br>
            <a:r>
              <a:rPr lang="en-US" sz="3200" dirty="0">
                <a:solidFill>
                  <a:srgbClr val="0070C0"/>
                </a:solidFill>
                <a:latin typeface="+mn-lt"/>
              </a:rPr>
              <a:t>	B: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Yes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, they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will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. /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No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, they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won’t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.</a:t>
            </a:r>
            <a:br>
              <a:rPr lang="en-US" sz="3200" dirty="0">
                <a:solidFill>
                  <a:srgbClr val="0070C0"/>
                </a:solidFill>
                <a:latin typeface="+mn-lt"/>
              </a:rPr>
            </a:br>
            <a:r>
              <a:rPr lang="en-US" sz="3200" b="1" dirty="0">
                <a:solidFill>
                  <a:srgbClr val="231F20"/>
                </a:solidFill>
                <a:latin typeface="+mn-lt"/>
              </a:rPr>
              <a:t>2 </a:t>
            </a:r>
            <a:r>
              <a:rPr lang="en-US" sz="3200" dirty="0">
                <a:solidFill>
                  <a:srgbClr val="231F20"/>
                </a:solidFill>
                <a:latin typeface="+mn-lt"/>
              </a:rPr>
              <a:t>everyone/speak/same language/in 100 years?</a:t>
            </a:r>
            <a:br>
              <a:rPr lang="en-US" sz="3200" dirty="0">
                <a:solidFill>
                  <a:srgbClr val="231F20"/>
                </a:solidFill>
                <a:latin typeface="+mn-lt"/>
              </a:rPr>
            </a:br>
            <a:r>
              <a:rPr lang="en-US" sz="3200" b="1" dirty="0">
                <a:solidFill>
                  <a:srgbClr val="231F20"/>
                </a:solidFill>
                <a:latin typeface="+mn-lt"/>
              </a:rPr>
              <a:t>3 </a:t>
            </a:r>
            <a:r>
              <a:rPr lang="en-US" sz="3200" dirty="0">
                <a:solidFill>
                  <a:srgbClr val="231F20"/>
                </a:solidFill>
                <a:latin typeface="+mn-lt"/>
              </a:rPr>
              <a:t>people/travel in flying cars/in the future?</a:t>
            </a:r>
            <a:br>
              <a:rPr lang="en-US" sz="3200" dirty="0">
                <a:solidFill>
                  <a:srgbClr val="231F20"/>
                </a:solidFill>
                <a:latin typeface="+mn-lt"/>
              </a:rPr>
            </a:br>
            <a:r>
              <a:rPr lang="en-US" sz="3200" b="1" dirty="0">
                <a:solidFill>
                  <a:srgbClr val="231F20"/>
                </a:solidFill>
                <a:latin typeface="+mn-lt"/>
              </a:rPr>
              <a:t>4 </a:t>
            </a:r>
            <a:r>
              <a:rPr lang="en-US" sz="3200" dirty="0">
                <a:solidFill>
                  <a:srgbClr val="231F20"/>
                </a:solidFill>
                <a:latin typeface="+mn-lt"/>
              </a:rPr>
              <a:t>robots/do our housework/in the future?</a:t>
            </a:r>
            <a:br>
              <a:rPr lang="en-US" sz="3200" dirty="0">
                <a:solidFill>
                  <a:srgbClr val="231F20"/>
                </a:solidFill>
                <a:latin typeface="+mn-lt"/>
              </a:rPr>
            </a:br>
            <a:r>
              <a:rPr lang="en-US" sz="3200" b="1" dirty="0">
                <a:solidFill>
                  <a:srgbClr val="231F20"/>
                </a:solidFill>
                <a:latin typeface="+mn-lt"/>
              </a:rPr>
              <a:t>5 </a:t>
            </a:r>
            <a:r>
              <a:rPr lang="en-US" sz="3200" dirty="0">
                <a:solidFill>
                  <a:srgbClr val="231F20"/>
                </a:solidFill>
                <a:latin typeface="+mn-lt"/>
              </a:rPr>
              <a:t>people/go on holidays/to other planets/in 50 years?</a:t>
            </a:r>
            <a:br>
              <a:rPr lang="en-US" sz="3200" dirty="0">
                <a:solidFill>
                  <a:srgbClr val="231F20"/>
                </a:solidFill>
                <a:latin typeface="+mn-lt"/>
              </a:rPr>
            </a:br>
            <a:r>
              <a:rPr lang="en-US" sz="3200" b="1" dirty="0">
                <a:solidFill>
                  <a:srgbClr val="231F20"/>
                </a:solidFill>
                <a:latin typeface="+mn-lt"/>
              </a:rPr>
              <a:t>6 </a:t>
            </a:r>
            <a:r>
              <a:rPr lang="en-US" sz="3200" dirty="0">
                <a:solidFill>
                  <a:srgbClr val="231F20"/>
                </a:solidFill>
                <a:latin typeface="+mn-lt"/>
              </a:rPr>
              <a:t>students/learn in virtual classrooms/in the future?</a:t>
            </a:r>
            <a:r>
              <a:rPr lang="en-US" sz="32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783832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3" y="594884"/>
            <a:ext cx="1215319" cy="737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3908" y="671356"/>
            <a:ext cx="9563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EB4"/>
                </a:solidFill>
                <a:latin typeface="+mn-lt"/>
              </a:rPr>
              <a:t>2 </a:t>
            </a:r>
            <a:r>
              <a:rPr lang="en-US" sz="3200" b="1" dirty="0">
                <a:solidFill>
                  <a:srgbClr val="231F20"/>
                </a:solidFill>
                <a:latin typeface="+mn-lt"/>
              </a:rPr>
              <a:t>Ask and answer using the prompts and </a:t>
            </a:r>
            <a:r>
              <a:rPr lang="en-US" sz="3200" i="1" dirty="0">
                <a:solidFill>
                  <a:srgbClr val="231F20"/>
                </a:solidFill>
                <a:latin typeface="+mn-lt"/>
              </a:rPr>
              <a:t>will </a:t>
            </a:r>
            <a:r>
              <a:rPr lang="en-US" sz="3200" b="1" dirty="0">
                <a:solidFill>
                  <a:srgbClr val="231F20"/>
                </a:solidFill>
                <a:latin typeface="+mn-lt"/>
              </a:rPr>
              <a:t>or </a:t>
            </a:r>
            <a:r>
              <a:rPr lang="en-US" sz="3200" i="1" dirty="0">
                <a:solidFill>
                  <a:srgbClr val="231F20"/>
                </a:solidFill>
                <a:latin typeface="+mn-lt"/>
              </a:rPr>
              <a:t>won’t</a:t>
            </a:r>
            <a:r>
              <a:rPr lang="en-US" sz="3200" b="1" dirty="0">
                <a:solidFill>
                  <a:srgbClr val="231F20"/>
                </a:solidFill>
                <a:latin typeface="+mn-lt"/>
              </a:rPr>
              <a:t>.</a:t>
            </a:r>
            <a:r>
              <a:rPr lang="en-US" sz="3200" dirty="0">
                <a:latin typeface="+mn-lt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5102" y="1557456"/>
            <a:ext cx="105369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+mn-lt"/>
              </a:rPr>
              <a:t>1 </a:t>
            </a:r>
            <a:r>
              <a:rPr lang="en-US" sz="3200" dirty="0">
                <a:solidFill>
                  <a:srgbClr val="231F20"/>
                </a:solidFill>
                <a:latin typeface="+mn-lt"/>
              </a:rPr>
              <a:t>newspapers/exist/in the future?</a:t>
            </a:r>
          </a:p>
          <a:p>
            <a:r>
              <a:rPr lang="en-US" sz="3200" dirty="0">
                <a:solidFill>
                  <a:srgbClr val="231F20"/>
                </a:solidFill>
                <a:latin typeface="+mn-lt"/>
              </a:rPr>
              <a:t>	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A: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Will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 newspapers exist in the future?</a:t>
            </a:r>
          </a:p>
          <a:p>
            <a:r>
              <a:rPr lang="en-US" sz="3200" dirty="0">
                <a:solidFill>
                  <a:srgbClr val="0070C0"/>
                </a:solidFill>
                <a:latin typeface="+mn-lt"/>
              </a:rPr>
              <a:t>	B: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Yes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, they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will.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 /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No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, they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won’t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.</a:t>
            </a:r>
          </a:p>
          <a:p>
            <a:r>
              <a:rPr lang="en-US" sz="3200" b="1" dirty="0">
                <a:solidFill>
                  <a:srgbClr val="231F20"/>
                </a:solidFill>
                <a:latin typeface="+mn-lt"/>
              </a:rPr>
              <a:t>2 </a:t>
            </a:r>
            <a:r>
              <a:rPr lang="en-US" sz="3200" dirty="0">
                <a:solidFill>
                  <a:srgbClr val="231F20"/>
                </a:solidFill>
                <a:latin typeface="+mn-lt"/>
              </a:rPr>
              <a:t>everyone/speak/same language/in 100 years?</a:t>
            </a:r>
          </a:p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	A: Will everyone speak the same language in 100 years?</a:t>
            </a:r>
          </a:p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	B: Yes, they will. / No, they won’t.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  <a:p>
            <a:r>
              <a:rPr lang="en-US" sz="3200" b="1" dirty="0">
                <a:solidFill>
                  <a:srgbClr val="231F20"/>
                </a:solidFill>
                <a:latin typeface="+mn-lt"/>
              </a:rPr>
              <a:t>3 </a:t>
            </a:r>
            <a:r>
              <a:rPr lang="en-US" sz="3200" dirty="0">
                <a:solidFill>
                  <a:srgbClr val="231F20"/>
                </a:solidFill>
                <a:latin typeface="+mn-lt"/>
              </a:rPr>
              <a:t>people/travel in flying cars/in the future?</a:t>
            </a:r>
          </a:p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	A: Will people travel in flying cars in the future?</a:t>
            </a:r>
          </a:p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	B: Yes, they will. / No, they won’t.</a:t>
            </a:r>
            <a:br>
              <a:rPr lang="en-US" sz="3200" dirty="0">
                <a:solidFill>
                  <a:srgbClr val="FF0000"/>
                </a:solidFill>
                <a:latin typeface="+mn-lt"/>
              </a:rPr>
            </a:b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30406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3" y="594884"/>
            <a:ext cx="1215319" cy="737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3908" y="671356"/>
            <a:ext cx="9563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EB4"/>
                </a:solidFill>
                <a:latin typeface="+mn-lt"/>
              </a:rPr>
              <a:t>2 </a:t>
            </a:r>
            <a:r>
              <a:rPr lang="en-US" sz="3200" b="1" dirty="0">
                <a:solidFill>
                  <a:srgbClr val="231F20"/>
                </a:solidFill>
                <a:latin typeface="+mn-lt"/>
              </a:rPr>
              <a:t>Ask and answer using the prompts and </a:t>
            </a:r>
            <a:r>
              <a:rPr lang="en-US" sz="3200" i="1" dirty="0">
                <a:solidFill>
                  <a:srgbClr val="231F20"/>
                </a:solidFill>
                <a:latin typeface="+mn-lt"/>
              </a:rPr>
              <a:t>will </a:t>
            </a:r>
            <a:r>
              <a:rPr lang="en-US" sz="3200" b="1" dirty="0">
                <a:solidFill>
                  <a:srgbClr val="231F20"/>
                </a:solidFill>
                <a:latin typeface="+mn-lt"/>
              </a:rPr>
              <a:t>or </a:t>
            </a:r>
            <a:r>
              <a:rPr lang="en-US" sz="3200" i="1" dirty="0">
                <a:solidFill>
                  <a:srgbClr val="231F20"/>
                </a:solidFill>
                <a:latin typeface="+mn-lt"/>
              </a:rPr>
              <a:t>won’t</a:t>
            </a:r>
            <a:r>
              <a:rPr lang="en-US" sz="3200" b="1" dirty="0">
                <a:solidFill>
                  <a:srgbClr val="231F20"/>
                </a:solidFill>
                <a:latin typeface="+mn-lt"/>
              </a:rPr>
              <a:t>.</a:t>
            </a:r>
            <a:r>
              <a:rPr lang="en-US" sz="3200" dirty="0">
                <a:latin typeface="+mn-lt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5101" y="1557456"/>
            <a:ext cx="107618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+mn-lt"/>
              </a:rPr>
              <a:t>4 </a:t>
            </a:r>
            <a:r>
              <a:rPr lang="en-US" sz="3200" dirty="0">
                <a:solidFill>
                  <a:srgbClr val="231F20"/>
                </a:solidFill>
                <a:latin typeface="+mn-lt"/>
              </a:rPr>
              <a:t>robots/do our housework/in the future?</a:t>
            </a:r>
          </a:p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	A: Will robots do our housework in the future?</a:t>
            </a:r>
          </a:p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	B: Yes, they will. / No, they won’t.</a:t>
            </a:r>
          </a:p>
          <a:p>
            <a:r>
              <a:rPr lang="en-US" sz="3200" b="1" dirty="0">
                <a:solidFill>
                  <a:srgbClr val="231F20"/>
                </a:solidFill>
                <a:latin typeface="+mn-lt"/>
              </a:rPr>
              <a:t>5 </a:t>
            </a:r>
            <a:r>
              <a:rPr lang="en-US" sz="3200" dirty="0">
                <a:solidFill>
                  <a:srgbClr val="231F20"/>
                </a:solidFill>
                <a:latin typeface="+mn-lt"/>
              </a:rPr>
              <a:t>people/go on holidays/to other planets/in 50 years?</a:t>
            </a:r>
          </a:p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	A: Will people go on holidays to other planets in 50 years? </a:t>
            </a:r>
          </a:p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	B: Yes, they will. / No, they won’t. </a:t>
            </a:r>
          </a:p>
          <a:p>
            <a:r>
              <a:rPr lang="en-US" sz="3200" b="1" dirty="0">
                <a:solidFill>
                  <a:srgbClr val="231F20"/>
                </a:solidFill>
                <a:latin typeface="+mn-lt"/>
              </a:rPr>
              <a:t>6 </a:t>
            </a:r>
            <a:r>
              <a:rPr lang="en-US" sz="3200" dirty="0">
                <a:solidFill>
                  <a:srgbClr val="231F20"/>
                </a:solidFill>
                <a:latin typeface="+mn-lt"/>
              </a:rPr>
              <a:t>students/learn in virtual classrooms/in the future?</a:t>
            </a:r>
            <a:r>
              <a:rPr lang="en-US" sz="3200" dirty="0">
                <a:latin typeface="+mn-lt"/>
              </a:rPr>
              <a:t> </a:t>
            </a:r>
          </a:p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	A: Will students learn in virtual classrooms in the future? </a:t>
            </a:r>
          </a:p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	B: Yes, they will. / No, they won’t.</a:t>
            </a:r>
          </a:p>
        </p:txBody>
      </p:sp>
    </p:spTree>
    <p:extLst>
      <p:ext uri="{BB962C8B-B14F-4D97-AF65-F5344CB8AC3E}">
        <p14:creationId xmlns:p14="http://schemas.microsoft.com/office/powerpoint/2010/main" val="18741269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72" y="644577"/>
            <a:ext cx="2638269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Further practice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958059" y="644577"/>
            <a:ext cx="4821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+mn-lt"/>
              </a:rPr>
              <a:t>Underline the correct item.</a:t>
            </a:r>
            <a:r>
              <a:rPr lang="en-US" sz="3200" dirty="0">
                <a:latin typeface="+mn-lt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872" y="1334282"/>
            <a:ext cx="88591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231F20"/>
                </a:solidFill>
                <a:latin typeface="+mn-lt"/>
              </a:rPr>
              <a:t>1 </a:t>
            </a:r>
            <a:r>
              <a:rPr lang="en-US" sz="3000" dirty="0">
                <a:solidFill>
                  <a:srgbClr val="231F20"/>
                </a:solidFill>
                <a:latin typeface="+mn-lt"/>
              </a:rPr>
              <a:t>This Sunday, we </a:t>
            </a:r>
            <a:r>
              <a:rPr lang="en-US" sz="3000" b="1" dirty="0">
                <a:solidFill>
                  <a:srgbClr val="231F20"/>
                </a:solidFill>
                <a:latin typeface="+mn-lt"/>
              </a:rPr>
              <a:t>will/are going to </a:t>
            </a:r>
            <a:r>
              <a:rPr lang="en-US" sz="3000" dirty="0">
                <a:solidFill>
                  <a:srgbClr val="231F20"/>
                </a:solidFill>
                <a:latin typeface="+mn-lt"/>
              </a:rPr>
              <a:t>attend a performance. We booked our tickets yesterday.</a:t>
            </a:r>
            <a:br>
              <a:rPr lang="en-US" sz="3000" dirty="0">
                <a:solidFill>
                  <a:srgbClr val="231F20"/>
                </a:solidFill>
                <a:latin typeface="+mn-lt"/>
              </a:rPr>
            </a:br>
            <a:r>
              <a:rPr lang="en-US" sz="3000" b="1" dirty="0">
                <a:solidFill>
                  <a:srgbClr val="231F20"/>
                </a:solidFill>
                <a:latin typeface="+mn-lt"/>
              </a:rPr>
              <a:t>2 </a:t>
            </a:r>
            <a:r>
              <a:rPr lang="en-US" sz="3000" dirty="0">
                <a:solidFill>
                  <a:srgbClr val="231F20"/>
                </a:solidFill>
                <a:latin typeface="+mn-lt"/>
              </a:rPr>
              <a:t>I believe we </a:t>
            </a:r>
            <a:r>
              <a:rPr lang="en-US" sz="3000" b="1" dirty="0">
                <a:solidFill>
                  <a:srgbClr val="231F20"/>
                </a:solidFill>
                <a:latin typeface="+mn-lt"/>
              </a:rPr>
              <a:t>are going to/will </a:t>
            </a:r>
            <a:r>
              <a:rPr lang="en-US" sz="3000" dirty="0">
                <a:solidFill>
                  <a:srgbClr val="231F20"/>
                </a:solidFill>
                <a:latin typeface="+mn-lt"/>
              </a:rPr>
              <a:t>have our own robot assistant in the future.</a:t>
            </a:r>
            <a:br>
              <a:rPr lang="en-US" sz="3000" dirty="0">
                <a:solidFill>
                  <a:srgbClr val="231F20"/>
                </a:solidFill>
                <a:latin typeface="+mn-lt"/>
              </a:rPr>
            </a:br>
            <a:r>
              <a:rPr lang="en-US" sz="3000" b="1" dirty="0">
                <a:solidFill>
                  <a:srgbClr val="231F20"/>
                </a:solidFill>
                <a:latin typeface="+mn-lt"/>
              </a:rPr>
              <a:t>3 </a:t>
            </a:r>
            <a:r>
              <a:rPr lang="en-US" sz="3000" dirty="0">
                <a:solidFill>
                  <a:srgbClr val="231F20"/>
                </a:solidFill>
                <a:latin typeface="+mn-lt"/>
              </a:rPr>
              <a:t>Daisy </a:t>
            </a:r>
            <a:r>
              <a:rPr lang="en-US" sz="3000" b="1" dirty="0">
                <a:solidFill>
                  <a:srgbClr val="231F20"/>
                </a:solidFill>
                <a:latin typeface="+mn-lt"/>
              </a:rPr>
              <a:t>will/is going to </a:t>
            </a:r>
            <a:r>
              <a:rPr lang="en-US" sz="3000" dirty="0">
                <a:solidFill>
                  <a:srgbClr val="231F20"/>
                </a:solidFill>
                <a:latin typeface="+mn-lt"/>
              </a:rPr>
              <a:t>go to Borough Market later because she wants some new shoes.</a:t>
            </a:r>
            <a:br>
              <a:rPr lang="en-US" sz="3000" dirty="0">
                <a:solidFill>
                  <a:srgbClr val="231F20"/>
                </a:solidFill>
                <a:latin typeface="+mn-lt"/>
              </a:rPr>
            </a:br>
            <a:r>
              <a:rPr lang="en-US" sz="3000" b="1" dirty="0">
                <a:solidFill>
                  <a:srgbClr val="231F20"/>
                </a:solidFill>
                <a:latin typeface="+mn-lt"/>
              </a:rPr>
              <a:t>4 </a:t>
            </a:r>
            <a:r>
              <a:rPr lang="en-US" sz="3000" dirty="0">
                <a:solidFill>
                  <a:srgbClr val="231F20"/>
                </a:solidFill>
                <a:latin typeface="+mn-lt"/>
              </a:rPr>
              <a:t>OK. I</a:t>
            </a:r>
            <a:r>
              <a:rPr lang="en-US" sz="3000" b="1" dirty="0">
                <a:solidFill>
                  <a:srgbClr val="231F20"/>
                </a:solidFill>
                <a:latin typeface="+mn-lt"/>
              </a:rPr>
              <a:t>’m going to/’ll </a:t>
            </a:r>
            <a:r>
              <a:rPr lang="en-US" sz="3000" dirty="0">
                <a:solidFill>
                  <a:srgbClr val="231F20"/>
                </a:solidFill>
                <a:latin typeface="+mn-lt"/>
              </a:rPr>
              <a:t>pick up the kids before I get home.</a:t>
            </a:r>
            <a:br>
              <a:rPr lang="en-US" sz="3000" dirty="0">
                <a:solidFill>
                  <a:srgbClr val="231F20"/>
                </a:solidFill>
                <a:latin typeface="+mn-lt"/>
              </a:rPr>
            </a:br>
            <a:r>
              <a:rPr lang="en-US" sz="3000" b="1" dirty="0">
                <a:solidFill>
                  <a:srgbClr val="231F20"/>
                </a:solidFill>
                <a:latin typeface="+mn-lt"/>
              </a:rPr>
              <a:t>5 </a:t>
            </a:r>
            <a:r>
              <a:rPr lang="en-US" sz="3000" dirty="0">
                <a:solidFill>
                  <a:srgbClr val="231F20"/>
                </a:solidFill>
                <a:latin typeface="+mn-lt"/>
              </a:rPr>
              <a:t>I suddenly feel really tired. I </a:t>
            </a:r>
            <a:r>
              <a:rPr lang="en-US" sz="3000" b="1" dirty="0">
                <a:solidFill>
                  <a:srgbClr val="231F20"/>
                </a:solidFill>
                <a:latin typeface="+mn-lt"/>
              </a:rPr>
              <a:t>won’t/am not going to </a:t>
            </a:r>
            <a:r>
              <a:rPr lang="en-US" sz="3000" dirty="0">
                <a:solidFill>
                  <a:srgbClr val="231F20"/>
                </a:solidFill>
                <a:latin typeface="+mn-lt"/>
              </a:rPr>
              <a:t>come to the amusement park with you.</a:t>
            </a:r>
            <a:br>
              <a:rPr lang="en-US" sz="3000" dirty="0">
                <a:solidFill>
                  <a:srgbClr val="231F20"/>
                </a:solidFill>
                <a:latin typeface="+mn-lt"/>
              </a:rPr>
            </a:br>
            <a:r>
              <a:rPr lang="en-US" sz="3000" b="1" dirty="0">
                <a:solidFill>
                  <a:srgbClr val="231F20"/>
                </a:solidFill>
                <a:latin typeface="+mn-lt"/>
              </a:rPr>
              <a:t>6 </a:t>
            </a:r>
            <a:r>
              <a:rPr lang="en-US" sz="3000" dirty="0">
                <a:solidFill>
                  <a:srgbClr val="231F20"/>
                </a:solidFill>
                <a:latin typeface="+mn-lt"/>
              </a:rPr>
              <a:t>Look at that player go! He looks like he </a:t>
            </a:r>
            <a:r>
              <a:rPr lang="en-US" sz="3000" b="1" dirty="0">
                <a:solidFill>
                  <a:srgbClr val="231F20"/>
                </a:solidFill>
                <a:latin typeface="+mn-lt"/>
              </a:rPr>
              <a:t>’ll/’s going to </a:t>
            </a:r>
            <a:r>
              <a:rPr lang="en-US" sz="3000" dirty="0">
                <a:solidFill>
                  <a:srgbClr val="231F20"/>
                </a:solidFill>
                <a:latin typeface="+mn-lt"/>
              </a:rPr>
              <a:t>score.</a:t>
            </a:r>
            <a:r>
              <a:rPr lang="en-US" sz="3000" dirty="0">
                <a:latin typeface="+mn-l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07502" y="1798820"/>
            <a:ext cx="18737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8754256" y="1019331"/>
            <a:ext cx="2263514" cy="539646"/>
          </a:xfrm>
          <a:prstGeom prst="wedgeRoundRectCallout">
            <a:avLst>
              <a:gd name="adj1" fmla="val -115010"/>
              <a:gd name="adj2" fmla="val 7454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future plan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484558" y="2713220"/>
            <a:ext cx="627088" cy="2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8715533" y="1693215"/>
            <a:ext cx="3370289" cy="854439"/>
          </a:xfrm>
          <a:prstGeom prst="wedgeRoundRectCallout">
            <a:avLst>
              <a:gd name="adj1" fmla="val -101507"/>
              <a:gd name="adj2" fmla="val 4318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predictions based on what we believe </a:t>
            </a:r>
            <a:br>
              <a:rPr lang="en-US" dirty="0"/>
            </a:br>
            <a:br>
              <a:rPr lang="en-US" sz="2800" dirty="0"/>
            </a:b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206053" y="3642610"/>
            <a:ext cx="1601449" cy="49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9764852" y="2799528"/>
            <a:ext cx="2216042" cy="606473"/>
          </a:xfrm>
          <a:prstGeom prst="wedgeRoundRectCallout">
            <a:avLst>
              <a:gd name="adj1" fmla="val -121207"/>
              <a:gd name="adj2" fmla="val 5529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intention</a:t>
            </a:r>
            <a:br>
              <a:rPr lang="en-US" sz="2800" dirty="0"/>
            </a:b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180414" y="4512039"/>
            <a:ext cx="342275" cy="49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9717380" y="3725651"/>
            <a:ext cx="2263514" cy="577198"/>
          </a:xfrm>
          <a:prstGeom prst="wedgeRoundRectCallout">
            <a:avLst>
              <a:gd name="adj1" fmla="val -87195"/>
              <a:gd name="adj2" fmla="val 5090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promise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4890542" y="5024203"/>
            <a:ext cx="9158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8549392" y="4617558"/>
            <a:ext cx="3612628" cy="672807"/>
          </a:xfrm>
          <a:prstGeom prst="wedgeRoundRectCallout">
            <a:avLst>
              <a:gd name="adj1" fmla="val -86032"/>
              <a:gd name="adj2" fmla="val 1609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on-the-spot decisions </a:t>
            </a:r>
            <a:br>
              <a:rPr lang="en-US" sz="2800" dirty="0"/>
            </a:b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7006590" y="5898471"/>
            <a:ext cx="16314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8754256" y="5471252"/>
            <a:ext cx="3370289" cy="854439"/>
          </a:xfrm>
          <a:prstGeom prst="wedgeRoundRectCallout">
            <a:avLst>
              <a:gd name="adj1" fmla="val -65714"/>
              <a:gd name="adj2" fmla="val 1050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predictions based on what we know or see </a:t>
            </a:r>
            <a:br>
              <a:rPr lang="en-US" sz="2800" dirty="0"/>
            </a:br>
            <a:br>
              <a:rPr lang="en-US" dirty="0"/>
            </a:br>
            <a:br>
              <a:rPr lang="en-US" sz="2800" dirty="0"/>
            </a:b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61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5" grpId="0" animBg="1"/>
      <p:bldP spid="19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279" y="599606"/>
            <a:ext cx="7998918" cy="567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932664" y="2687638"/>
            <a:ext cx="37496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alibri" pitchFamily="34" charset="0"/>
              </a:rPr>
              <a:t>Production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103" y="519934"/>
            <a:ext cx="106468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EB4"/>
                </a:solidFill>
                <a:latin typeface="+mn-lt"/>
              </a:rPr>
              <a:t>3 </a:t>
            </a:r>
            <a:r>
              <a:rPr lang="en-US" sz="3200" b="1" dirty="0">
                <a:solidFill>
                  <a:srgbClr val="231F20"/>
                </a:solidFill>
                <a:latin typeface="+mn-lt"/>
              </a:rPr>
              <a:t>What are your predictions about life in the future? Think about </a:t>
            </a:r>
            <a:r>
              <a:rPr lang="en-US" sz="3200" b="1" i="1" dirty="0">
                <a:solidFill>
                  <a:srgbClr val="231F20"/>
                </a:solidFill>
                <a:latin typeface="+mn-lt"/>
              </a:rPr>
              <a:t>housing</a:t>
            </a:r>
            <a:r>
              <a:rPr lang="en-US" sz="3200" b="1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3200" b="1" i="1" dirty="0">
                <a:solidFill>
                  <a:srgbClr val="231F20"/>
                </a:solidFill>
                <a:latin typeface="+mn-lt"/>
              </a:rPr>
              <a:t>transport</a:t>
            </a:r>
            <a:r>
              <a:rPr lang="en-US" sz="3200" b="1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3200" b="1" i="1" dirty="0">
                <a:solidFill>
                  <a:srgbClr val="231F20"/>
                </a:solidFill>
                <a:latin typeface="+mn-lt"/>
              </a:rPr>
              <a:t>food </a:t>
            </a:r>
            <a:r>
              <a:rPr lang="en-US" sz="3200" b="1" dirty="0">
                <a:solidFill>
                  <a:srgbClr val="231F20"/>
                </a:solidFill>
                <a:latin typeface="+mn-lt"/>
              </a:rPr>
              <a:t>and </a:t>
            </a:r>
            <a:r>
              <a:rPr lang="en-US" sz="3200" b="1" i="1" dirty="0">
                <a:solidFill>
                  <a:srgbClr val="231F20"/>
                </a:solidFill>
                <a:latin typeface="+mn-lt"/>
              </a:rPr>
              <a:t>lifestyle</a:t>
            </a:r>
            <a:r>
              <a:rPr lang="en-US" sz="3200" b="1" dirty="0">
                <a:solidFill>
                  <a:srgbClr val="231F20"/>
                </a:solidFill>
                <a:latin typeface="+mn-lt"/>
              </a:rPr>
              <a:t>. Write sentences. Tell the class.</a:t>
            </a:r>
            <a:r>
              <a:rPr lang="en-US" sz="3200" dirty="0">
                <a:latin typeface="+mn-lt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3" y="594884"/>
            <a:ext cx="1215319" cy="737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9173" y="3226394"/>
            <a:ext cx="99684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231F20"/>
                </a:solidFill>
                <a:latin typeface="+mn-lt"/>
              </a:rPr>
              <a:t>Housing: </a:t>
            </a:r>
            <a:r>
              <a:rPr lang="en-US" sz="3200" i="1" dirty="0">
                <a:solidFill>
                  <a:srgbClr val="231F20"/>
                </a:solidFill>
                <a:latin typeface="+mn-lt"/>
              </a:rPr>
              <a:t>People will live in underwater cities.</a:t>
            </a:r>
            <a:br>
              <a:rPr lang="en-US" sz="3200" i="1" dirty="0">
                <a:solidFill>
                  <a:srgbClr val="231F20"/>
                </a:solidFill>
                <a:latin typeface="+mn-lt"/>
              </a:rPr>
            </a:br>
            <a:r>
              <a:rPr lang="en-US" sz="3200" b="1" i="1" dirty="0">
                <a:solidFill>
                  <a:srgbClr val="231F20"/>
                </a:solidFill>
                <a:latin typeface="+mn-lt"/>
              </a:rPr>
              <a:t>Transport: </a:t>
            </a:r>
            <a:r>
              <a:rPr lang="en-US" sz="3200" i="1" dirty="0">
                <a:solidFill>
                  <a:srgbClr val="231F20"/>
                </a:solidFill>
                <a:latin typeface="+mn-lt"/>
              </a:rPr>
              <a:t>There will be flying cars.</a:t>
            </a:r>
            <a:br>
              <a:rPr lang="en-US" sz="3200" i="1" dirty="0">
                <a:solidFill>
                  <a:srgbClr val="231F20"/>
                </a:solidFill>
                <a:latin typeface="+mn-lt"/>
              </a:rPr>
            </a:br>
            <a:r>
              <a:rPr lang="en-US" sz="3200" b="1" i="1" dirty="0">
                <a:solidFill>
                  <a:srgbClr val="231F20"/>
                </a:solidFill>
                <a:latin typeface="+mn-lt"/>
              </a:rPr>
              <a:t>Food: </a:t>
            </a:r>
            <a:r>
              <a:rPr lang="en-US" sz="3200" i="1" dirty="0">
                <a:solidFill>
                  <a:srgbClr val="231F20"/>
                </a:solidFill>
                <a:latin typeface="+mn-lt"/>
              </a:rPr>
              <a:t>People will eat 3D-printed meals.</a:t>
            </a:r>
            <a:br>
              <a:rPr lang="en-US" sz="3200" i="1" dirty="0">
                <a:solidFill>
                  <a:srgbClr val="231F20"/>
                </a:solidFill>
                <a:latin typeface="+mn-lt"/>
              </a:rPr>
            </a:br>
            <a:r>
              <a:rPr lang="en-US" sz="3200" b="1" i="1" dirty="0">
                <a:solidFill>
                  <a:srgbClr val="231F20"/>
                </a:solidFill>
                <a:latin typeface="+mn-lt"/>
              </a:rPr>
              <a:t>Lifestyle: </a:t>
            </a:r>
            <a:r>
              <a:rPr lang="en-US" sz="3200" i="1" dirty="0">
                <a:solidFill>
                  <a:srgbClr val="231F20"/>
                </a:solidFill>
                <a:latin typeface="+mn-lt"/>
              </a:rPr>
              <a:t>People will do all their shopping online. They will have robot assistants. etc.</a:t>
            </a:r>
            <a:r>
              <a:rPr lang="en-US" sz="3200" dirty="0"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6675" y="2548328"/>
            <a:ext cx="169388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23622839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2297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997" y="1948721"/>
            <a:ext cx="1005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+mn-lt"/>
              </a:rPr>
              <a:t>Write a paragraph (60 words) about your plan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2982528775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2563" y="1954705"/>
            <a:ext cx="3257550" cy="66198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88913" y="4572730"/>
            <a:ext cx="3255962" cy="6619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13" y="5759450"/>
            <a:ext cx="3255962" cy="6619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79388" y="3344944"/>
            <a:ext cx="3257550" cy="66198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Grammar 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4788" y="658813"/>
            <a:ext cx="3255962" cy="66198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053" y="494145"/>
            <a:ext cx="417459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878" y="576470"/>
            <a:ext cx="10058400" cy="58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33375" y="696913"/>
            <a:ext cx="4275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Today’s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2334" y="1950424"/>
            <a:ext cx="5892800" cy="24006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i="1" dirty="0">
                <a:solidFill>
                  <a:srgbClr val="FF0000"/>
                </a:solidFill>
                <a:latin typeface="+mn-lt"/>
                <a:cs typeface="+mn-cs"/>
              </a:rPr>
              <a:t>Grammar</a:t>
            </a:r>
            <a:r>
              <a:rPr lang="en-US" sz="3600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0070C0"/>
                </a:solidFill>
                <a:latin typeface="+mn-lt"/>
                <a:cs typeface="+mn-cs"/>
              </a:rPr>
              <a:t>- will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0070C0"/>
                </a:solidFill>
                <a:latin typeface="+mn-lt"/>
                <a:cs typeface="+mn-cs"/>
              </a:rPr>
              <a:t>- be going to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888" y="1393825"/>
            <a:ext cx="11871325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i="1" dirty="0" err="1">
                <a:solidFill>
                  <a:srgbClr val="0070C0"/>
                </a:solidFill>
                <a:latin typeface="+mn-lt"/>
                <a:cs typeface="+mn-cs"/>
              </a:rPr>
              <a:t>Practise</a:t>
            </a:r>
            <a:r>
              <a:rPr lang="en-US" sz="3600" i="1" dirty="0">
                <a:solidFill>
                  <a:srgbClr val="0070C0"/>
                </a:solidFill>
                <a:latin typeface="+mn-lt"/>
                <a:cs typeface="+mn-cs"/>
              </a:rPr>
              <a:t> the grammar points and make sentences using them.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i="1" dirty="0">
                <a:solidFill>
                  <a:srgbClr val="0070C0"/>
                </a:solidFill>
                <a:latin typeface="+mn-lt"/>
                <a:cs typeface="+mn-cs"/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  <a:latin typeface="+mn-lt"/>
                <a:cs typeface="+mn-cs"/>
              </a:rPr>
              <a:t>TA 6 Right on WB </a:t>
            </a:r>
            <a:r>
              <a:rPr lang="en-US" sz="3600" i="1" dirty="0">
                <a:solidFill>
                  <a:srgbClr val="0070C0"/>
                </a:solidFill>
                <a:latin typeface="+mn-lt"/>
                <a:cs typeface="+mn-cs"/>
              </a:rPr>
              <a:t>(p. 55).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i="1" dirty="0">
                <a:solidFill>
                  <a:srgbClr val="0070C0"/>
                </a:solidFill>
                <a:latin typeface="+mn-lt"/>
              </a:rPr>
              <a:t>Complete the grammar notes in </a:t>
            </a:r>
            <a:r>
              <a:rPr lang="en-US" sz="3600" b="1" i="1" dirty="0">
                <a:solidFill>
                  <a:srgbClr val="0070C0"/>
                </a:solidFill>
                <a:latin typeface="+mn-lt"/>
              </a:rPr>
              <a:t>TA 6 Right on Notebook </a:t>
            </a:r>
            <a:r>
              <a:rPr lang="en-US" sz="3600" i="1" dirty="0">
                <a:solidFill>
                  <a:srgbClr val="0070C0"/>
                </a:solidFill>
                <a:latin typeface="+mn-lt"/>
              </a:rPr>
              <a:t>(p. 56).  </a:t>
            </a:r>
            <a:endParaRPr lang="en-US" sz="3600" i="1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i="1" dirty="0">
                <a:solidFill>
                  <a:srgbClr val="0070C0"/>
                </a:solidFill>
                <a:latin typeface="+mn-lt"/>
                <a:cs typeface="+mn-cs"/>
              </a:rPr>
              <a:t>Prepare the next lesson (p. 107 SB). </a:t>
            </a:r>
            <a:endParaRPr lang="en-US" sz="3600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/>
          </p:cNvPicPr>
          <p:nvPr/>
        </p:nvPicPr>
        <p:blipFill>
          <a:blip r:embed="rId2"/>
          <a:srcRect t="15280"/>
          <a:stretch>
            <a:fillRect/>
          </a:stretch>
        </p:blipFill>
        <p:spPr bwMode="auto">
          <a:xfrm>
            <a:off x="0" y="-28575"/>
            <a:ext cx="12192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666750" y="4968875"/>
            <a:ext cx="3541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Calibri" pitchFamily="34" charset="0"/>
              </a:rPr>
              <a:t>Enjoy your day!</a:t>
            </a:r>
            <a:endParaRPr lang="en-US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250" y="611188"/>
            <a:ext cx="3181350" cy="6635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914400" y="1381125"/>
            <a:ext cx="108331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 the end of this lesson, students will be able to…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70C0"/>
              </a:solidFill>
              <a:latin typeface="Calibri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learn the grammar points: 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</a:rPr>
              <a:t>will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&amp; 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</a:rPr>
              <a:t>be going to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asking and answering the questions, using the new grammar points.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2450"/>
            <a:ext cx="10058400" cy="585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143875" y="552450"/>
            <a:ext cx="40259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7D69B-2CBB-4ADD-8AE1-AE36366A679C}"/>
              </a:ext>
            </a:extLst>
          </p:cNvPr>
          <p:cNvSpPr txBox="1"/>
          <p:nvPr/>
        </p:nvSpPr>
        <p:spPr>
          <a:xfrm>
            <a:off x="225287" y="424070"/>
            <a:ext cx="11516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+mn-lt"/>
              </a:rPr>
              <a:t>Choose the word whose underlined part is pronounced differently from that of the others.</a:t>
            </a:r>
            <a:endParaRPr lang="vi-VN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1D5AC-82E8-41A5-A1D5-D80778DF4A50}"/>
              </a:ext>
            </a:extLst>
          </p:cNvPr>
          <p:cNvSpPr txBox="1"/>
          <p:nvPr/>
        </p:nvSpPr>
        <p:spPr>
          <a:xfrm>
            <a:off x="970722" y="1806058"/>
            <a:ext cx="10770704" cy="444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rgbClr val="0070C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1. A. </a:t>
            </a:r>
            <a:r>
              <a:rPr lang="en-GB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footb</a:t>
            </a:r>
            <a:r>
              <a:rPr lang="en-GB" sz="3200" u="sng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ll</a:t>
            </a:r>
            <a:r>
              <a:rPr lang="en-GB" sz="3200" dirty="0">
                <a:solidFill>
                  <a:srgbClr val="0070C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	B. </a:t>
            </a:r>
            <a:r>
              <a:rPr lang="en-GB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3200" u="sng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mple</a:t>
            </a:r>
            <a:r>
              <a:rPr lang="en-GB" sz="3200" dirty="0">
                <a:solidFill>
                  <a:srgbClr val="0070C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GB" sz="3200" dirty="0">
                <a:solidFill>
                  <a:srgbClr val="0070C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GB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GB" sz="3200" u="sng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rket</a:t>
            </a:r>
            <a:r>
              <a:rPr lang="en-GB" sz="3200" dirty="0">
                <a:solidFill>
                  <a:srgbClr val="0070C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GB" sz="3200" dirty="0">
                <a:solidFill>
                  <a:srgbClr val="0070C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D. </a:t>
            </a:r>
            <a:r>
              <a:rPr lang="en-GB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GB" sz="3200" u="sng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rgain</a:t>
            </a:r>
            <a:endParaRPr lang="en-GB" sz="3200" dirty="0">
              <a:solidFill>
                <a:srgbClr val="0070C0"/>
              </a:solidFill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0070C0"/>
                </a:solidFill>
                <a:latin typeface="+mn-lt"/>
              </a:rPr>
              <a:t>    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fʊtbɔːl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/               /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sɑːmpəl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/         /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mɑːkɪt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/            /ˈ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bɑːɡɪn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  <a:endParaRPr lang="vi-VN" sz="3200" dirty="0">
              <a:solidFill>
                <a:srgbClr val="FF0000"/>
              </a:solidFill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rgbClr val="0070C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2. A. </a:t>
            </a:r>
            <a:r>
              <a:rPr lang="en-GB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GB" sz="3200" u="sng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nd</a:t>
            </a:r>
            <a:r>
              <a:rPr lang="en-GB" sz="3200" dirty="0">
                <a:solidFill>
                  <a:srgbClr val="0070C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		B. </a:t>
            </a:r>
            <a:r>
              <a:rPr lang="en-GB" sz="3200" u="sng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mail</a:t>
            </a:r>
            <a:r>
              <a:rPr lang="en-GB" sz="3200" dirty="0">
                <a:solidFill>
                  <a:srgbClr val="0070C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		     C. </a:t>
            </a:r>
            <a:r>
              <a:rPr lang="en-GB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3200" u="sng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nd</a:t>
            </a:r>
            <a:r>
              <a:rPr lang="en-GB" sz="3200" dirty="0">
                <a:solidFill>
                  <a:srgbClr val="0070C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	            D. </a:t>
            </a:r>
            <a:r>
              <a:rPr lang="en-GB" sz="3200" u="sng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nd</a:t>
            </a:r>
            <a:endParaRPr lang="en-GB" sz="3200" dirty="0">
              <a:solidFill>
                <a:srgbClr val="0070C0"/>
              </a:solidFill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      /bend</a:t>
            </a:r>
            <a:r>
              <a:rPr lang="vi-VN" sz="3200" dirty="0">
                <a:solidFill>
                  <a:srgbClr val="FF0000"/>
                </a:solidFill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                   /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iːmeɪl</a:t>
            </a:r>
            <a:r>
              <a:rPr lang="vi-VN" sz="3200" dirty="0">
                <a:solidFill>
                  <a:srgbClr val="FF0000"/>
                </a:solidFill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               </a:t>
            </a:r>
            <a:r>
              <a:rPr lang="vi-VN" sz="3200" dirty="0">
                <a:solidFill>
                  <a:srgbClr val="FF0000"/>
                </a:solidFill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send</a:t>
            </a:r>
            <a:r>
              <a:rPr lang="vi-VN" sz="3200" dirty="0">
                <a:solidFill>
                  <a:srgbClr val="FF0000"/>
                </a:solidFill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                 </a:t>
            </a:r>
            <a:r>
              <a:rPr lang="vi-VN" sz="3200" dirty="0">
                <a:solidFill>
                  <a:srgbClr val="FF0000"/>
                </a:solidFill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end/</a:t>
            </a:r>
            <a:endParaRPr lang="vi-VN" sz="3200" dirty="0">
              <a:solidFill>
                <a:srgbClr val="FF0000"/>
              </a:solidFill>
              <a:effectLst/>
              <a:latin typeface="+mn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rgbClr val="0070C0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A. c</a:t>
            </a:r>
            <a:r>
              <a:rPr lang="en-US" sz="3200" u="sng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rcus		B. r</a:t>
            </a:r>
            <a:r>
              <a:rPr lang="en-US" sz="3200" u="sng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ver 	            C. t</a:t>
            </a:r>
            <a:r>
              <a:rPr lang="en-US" sz="3200" u="sng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cket	            D. mus</a:t>
            </a:r>
            <a:r>
              <a:rPr lang="en-US" sz="3200" u="sng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      </a:t>
            </a:r>
            <a:r>
              <a:rPr lang="vi-VN" sz="3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sɜːkəs</a:t>
            </a:r>
            <a:r>
              <a:rPr lang="vi-VN" sz="3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vi-VN" sz="3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rɪvə</a:t>
            </a:r>
            <a:r>
              <a:rPr lang="vi-VN" sz="3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vi-VN" sz="3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tɪkɪt</a:t>
            </a:r>
            <a:r>
              <a:rPr lang="vi-VN" sz="3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vi-VN" sz="3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mjuːzɪk</a:t>
            </a:r>
            <a:r>
              <a:rPr lang="vi-VN" sz="3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200" dirty="0"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89008" y="1954299"/>
            <a:ext cx="457200" cy="586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87330" y="3339880"/>
            <a:ext cx="457200" cy="586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89008" y="4873387"/>
            <a:ext cx="457200" cy="586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024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3" y="1454045"/>
            <a:ext cx="4625620" cy="4925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2728" y="1349115"/>
            <a:ext cx="1268465" cy="37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4656" y="449708"/>
            <a:ext cx="11512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Look at the dialogue. Pay attention to the words in bold and answer the questions.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1193" y="1349115"/>
            <a:ext cx="746080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n-lt"/>
              </a:rPr>
              <a:t>When does the boy go to the amusement park? </a:t>
            </a:r>
          </a:p>
          <a:p>
            <a:r>
              <a:rPr lang="en-US" sz="3000" i="1" dirty="0">
                <a:latin typeface="+mn-lt"/>
              </a:rPr>
              <a:t>A. in the past B. at the present  C. in the future</a:t>
            </a:r>
          </a:p>
          <a:p>
            <a:endParaRPr lang="en-US" sz="3000" i="1" dirty="0">
              <a:latin typeface="+mn-lt"/>
            </a:endParaRPr>
          </a:p>
          <a:p>
            <a:r>
              <a:rPr lang="en-US" sz="3000" b="1" dirty="0">
                <a:latin typeface="+mn-lt"/>
              </a:rPr>
              <a:t>When does the girl take part in a sports competition?</a:t>
            </a:r>
          </a:p>
          <a:p>
            <a:r>
              <a:rPr lang="en-US" sz="3000" i="1" dirty="0">
                <a:latin typeface="+mn-lt"/>
              </a:rPr>
              <a:t>A. in the past B. at the present  C. in the future</a:t>
            </a:r>
          </a:p>
          <a:p>
            <a:endParaRPr lang="en-US" sz="3000" i="1" dirty="0">
              <a:latin typeface="+mn-lt"/>
            </a:endParaRPr>
          </a:p>
          <a:p>
            <a:r>
              <a:rPr lang="en-US" sz="3000" b="1" dirty="0">
                <a:latin typeface="+mn-lt"/>
              </a:rPr>
              <a:t>When do Kelly and Sally come?</a:t>
            </a:r>
            <a:r>
              <a:rPr lang="en-US" sz="3000" b="1" dirty="0"/>
              <a:t> </a:t>
            </a:r>
          </a:p>
          <a:p>
            <a:r>
              <a:rPr lang="en-US" sz="3000" i="1" dirty="0">
                <a:latin typeface="+mn-lt"/>
              </a:rPr>
              <a:t>A. in the past B. at the present  C. in the future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618075" y="2293495"/>
            <a:ext cx="371803" cy="4796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18075" y="4137338"/>
            <a:ext cx="371803" cy="4796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565670" y="5492083"/>
            <a:ext cx="371803" cy="4796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971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560513" y="1265238"/>
            <a:ext cx="8705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peech Bubble: Rectangle with Corners Rounded 8"/>
          <p:cNvSpPr/>
          <p:nvPr/>
        </p:nvSpPr>
        <p:spPr>
          <a:xfrm>
            <a:off x="5303838" y="725488"/>
            <a:ext cx="3756025" cy="739775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830" y="629586"/>
            <a:ext cx="8581973" cy="572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3991103" y="4024860"/>
            <a:ext cx="37512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itchFamily="34" charset="0"/>
              </a:rPr>
              <a:t>Presentation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053" y="666464"/>
            <a:ext cx="11617377" cy="5262979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31F20"/>
                </a:solidFill>
                <a:latin typeface="+mn-lt"/>
              </a:rPr>
              <a:t>We use </a:t>
            </a:r>
            <a:r>
              <a:rPr lang="en-US" sz="2800" b="1" i="1" dirty="0">
                <a:solidFill>
                  <a:srgbClr val="231F20"/>
                </a:solidFill>
                <a:latin typeface="+mn-lt"/>
              </a:rPr>
              <a:t>will </a:t>
            </a:r>
            <a:r>
              <a:rPr lang="en-US" sz="2800" dirty="0">
                <a:solidFill>
                  <a:srgbClr val="231F20"/>
                </a:solidFill>
                <a:latin typeface="+mn-lt"/>
              </a:rPr>
              <a:t>for:</a:t>
            </a:r>
          </a:p>
          <a:p>
            <a:r>
              <a:rPr lang="en-US" sz="2800" dirty="0">
                <a:solidFill>
                  <a:srgbClr val="231F20"/>
                </a:solidFill>
                <a:latin typeface="+mn-lt"/>
              </a:rPr>
              <a:t>• on-the-spot decisions.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I’m too tired. I 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won’t go out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tonight.</a:t>
            </a:r>
          </a:p>
          <a:p>
            <a:r>
              <a:rPr lang="en-US" sz="2800" dirty="0">
                <a:solidFill>
                  <a:srgbClr val="231F20"/>
                </a:solidFill>
                <a:latin typeface="+mn-lt"/>
              </a:rPr>
              <a:t>• predictions based on what we think, believe or imagine with the verbs </a:t>
            </a:r>
            <a:r>
              <a:rPr lang="en-US" sz="2800" i="1" dirty="0">
                <a:solidFill>
                  <a:srgbClr val="231F20"/>
                </a:solidFill>
                <a:latin typeface="+mn-lt"/>
              </a:rPr>
              <a:t>think</a:t>
            </a:r>
            <a:r>
              <a:rPr lang="en-US" sz="28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2800" i="1" dirty="0">
                <a:solidFill>
                  <a:srgbClr val="231F20"/>
                </a:solidFill>
                <a:latin typeface="+mn-lt"/>
              </a:rPr>
              <a:t>believe</a:t>
            </a:r>
            <a:r>
              <a:rPr lang="en-US" sz="28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2800" i="1" dirty="0">
                <a:solidFill>
                  <a:srgbClr val="231F20"/>
                </a:solidFill>
                <a:latin typeface="+mn-lt"/>
              </a:rPr>
              <a:t>hope</a:t>
            </a:r>
            <a:r>
              <a:rPr lang="en-US" sz="28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2800" i="1" dirty="0">
                <a:solidFill>
                  <a:srgbClr val="231F20"/>
                </a:solidFill>
                <a:latin typeface="+mn-lt"/>
              </a:rPr>
              <a:t>know</a:t>
            </a:r>
            <a:r>
              <a:rPr lang="en-US" sz="2800" dirty="0">
                <a:solidFill>
                  <a:srgbClr val="231F20"/>
                </a:solidFill>
                <a:latin typeface="+mn-lt"/>
              </a:rPr>
              <a:t>.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I 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think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forests 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will disappear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in 50 years’ time.</a:t>
            </a:r>
          </a:p>
          <a:p>
            <a:r>
              <a:rPr lang="en-US" sz="2800" dirty="0">
                <a:solidFill>
                  <a:srgbClr val="231F20"/>
                </a:solidFill>
                <a:latin typeface="+mn-lt"/>
              </a:rPr>
              <a:t>• promises.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I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’ll be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back in an hour. Don’t worry.</a:t>
            </a:r>
          </a:p>
          <a:p>
            <a:r>
              <a:rPr lang="en-US" sz="2800" dirty="0">
                <a:solidFill>
                  <a:srgbClr val="231F20"/>
                </a:solidFill>
                <a:latin typeface="+mn-lt"/>
              </a:rPr>
              <a:t>• offers.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I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’ll help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you with your project.</a:t>
            </a:r>
          </a:p>
          <a:p>
            <a:r>
              <a:rPr lang="en-US" sz="2800" dirty="0">
                <a:solidFill>
                  <a:srgbClr val="231F20"/>
                </a:solidFill>
                <a:latin typeface="+mn-lt"/>
              </a:rPr>
              <a:t>We use </a:t>
            </a:r>
            <a:r>
              <a:rPr lang="en-US" sz="2800" b="1" i="1" dirty="0">
                <a:solidFill>
                  <a:srgbClr val="231F20"/>
                </a:solidFill>
                <a:latin typeface="+mn-lt"/>
              </a:rPr>
              <a:t>be going to </a:t>
            </a:r>
            <a:r>
              <a:rPr lang="en-US" sz="2800" dirty="0">
                <a:solidFill>
                  <a:srgbClr val="231F20"/>
                </a:solidFill>
                <a:latin typeface="+mn-lt"/>
              </a:rPr>
              <a:t>for:</a:t>
            </a:r>
          </a:p>
          <a:p>
            <a:r>
              <a:rPr lang="en-US" sz="2800" dirty="0">
                <a:solidFill>
                  <a:srgbClr val="231F20"/>
                </a:solidFill>
                <a:latin typeface="+mn-lt"/>
              </a:rPr>
              <a:t>• future predictions based on what we know or see.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Look at the sky! It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’s not going to rain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today.</a:t>
            </a:r>
          </a:p>
          <a:p>
            <a:r>
              <a:rPr lang="en-US" sz="2800" dirty="0">
                <a:solidFill>
                  <a:srgbClr val="231F20"/>
                </a:solidFill>
                <a:latin typeface="+mn-lt"/>
              </a:rPr>
              <a:t>• future plans &amp; intentions. 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Are you going to buy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a new laptop now that you have the money? No, I’m not. I’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m going to buy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a new smartphone, instead.</a:t>
            </a:r>
          </a:p>
          <a:p>
            <a:r>
              <a:rPr lang="en-US" sz="2800" b="1" dirty="0">
                <a:solidFill>
                  <a:srgbClr val="231F20"/>
                </a:solidFill>
                <a:latin typeface="+mn-lt"/>
              </a:rPr>
              <a:t>Time expressions: </a:t>
            </a:r>
            <a:r>
              <a:rPr lang="en-US" sz="2800" i="1" dirty="0">
                <a:solidFill>
                  <a:srgbClr val="231F20"/>
                </a:solidFill>
                <a:latin typeface="+mn-lt"/>
              </a:rPr>
              <a:t>tomorrow</a:t>
            </a:r>
            <a:r>
              <a:rPr lang="en-US" sz="28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2800" i="1" dirty="0">
                <a:solidFill>
                  <a:srgbClr val="231F20"/>
                </a:solidFill>
                <a:latin typeface="+mn-lt"/>
              </a:rPr>
              <a:t>next week/month/year</a:t>
            </a:r>
            <a:r>
              <a:rPr lang="en-US" sz="28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2800" i="1" dirty="0">
                <a:solidFill>
                  <a:srgbClr val="231F20"/>
                </a:solidFill>
                <a:latin typeface="+mn-lt"/>
              </a:rPr>
              <a:t>soon</a:t>
            </a:r>
            <a:r>
              <a:rPr lang="en-US" sz="2800" dirty="0">
                <a:solidFill>
                  <a:srgbClr val="231F20"/>
                </a:solidFill>
                <a:latin typeface="+mn-lt"/>
              </a:rPr>
              <a:t>, etc.</a:t>
            </a:r>
            <a:r>
              <a:rPr lang="en-US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6184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1264</Words>
  <Application>Microsoft Office PowerPoint</Application>
  <PresentationFormat>Widescreen</PresentationFormat>
  <Paragraphs>111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95</cp:revision>
  <dcterms:created xsi:type="dcterms:W3CDTF">2021-09-24T06:18:33Z</dcterms:created>
  <dcterms:modified xsi:type="dcterms:W3CDTF">2023-08-03T06:28:27Z</dcterms:modified>
</cp:coreProperties>
</file>