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sldIdLst>
    <p:sldId id="256" r:id="rId4"/>
    <p:sldId id="362" r:id="rId5"/>
    <p:sldId id="432" r:id="rId6"/>
    <p:sldId id="509" r:id="rId7"/>
    <p:sldId id="502" r:id="rId8"/>
    <p:sldId id="510" r:id="rId9"/>
    <p:sldId id="511" r:id="rId10"/>
    <p:sldId id="512" r:id="rId11"/>
    <p:sldId id="513"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E5"/>
    <a:srgbClr val="F8F8F8"/>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3970" autoAdjust="0"/>
  </p:normalViewPr>
  <p:slideViewPr>
    <p:cSldViewPr snapToGrid="0">
      <p:cViewPr varScale="1">
        <p:scale>
          <a:sx n="80" d="100"/>
          <a:sy n="80" d="100"/>
        </p:scale>
        <p:origin x="826" y="67"/>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5">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4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2135"/>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600" lvl="0" indent="-398145" rtl="0">
              <a:lnSpc>
                <a:spcPct val="115000"/>
              </a:lnSpc>
              <a:spcBef>
                <a:spcPts val="0"/>
              </a:spcBef>
              <a:spcAft>
                <a:spcPts val="0"/>
              </a:spcAft>
              <a:buClr>
                <a:srgbClr val="434343"/>
              </a:buClr>
              <a:buSzPts val="11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b="1" i="1"/>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E437137-6347-4C89-8122-C1382D955D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E437137-6347-4C89-8122-C1382D955D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7137-6347-4C89-8122-C1382D955D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8.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p:cNvSpPr txBox="1"/>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5"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9. Sự đa dạng của chất </a:t>
            </a:r>
            <a:endPar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endParaRPr>
          </a:p>
        </p:txBody>
      </p:sp>
      <p:cxnSp>
        <p:nvCxnSpPr>
          <p:cNvPr id="196" name="Google Shape;338;p33"/>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p:cNvSpPr txBox="1"/>
          <p:nvPr/>
        </p:nvSpPr>
        <p:spPr>
          <a:xfrm>
            <a:off x="895985" y="4288155"/>
            <a:ext cx="11003915" cy="118872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5"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a:solidFill>
                  <a:schemeClr val="bg1"/>
                </a:solidFill>
                <a:latin typeface="Comfortaa" pitchFamily="2" charset="0"/>
              </a:rPr>
              <a:t>Khoa học tự nhiên 6 – Kết nối tri thức với cuộc sống </a:t>
            </a:r>
            <a:endParaRPr lang="vi-VN" sz="3000" kern="0">
              <a:solidFill>
                <a:schemeClr val="bg1"/>
              </a:solidFill>
              <a:latin typeface="Comfortaa" pitchFamily="2" charset="0"/>
            </a:endParaRPr>
          </a:p>
          <a:p>
            <a:pPr marL="0" indent="0" algn="ctr">
              <a:lnSpc>
                <a:spcPct val="150000"/>
              </a:lnSpc>
            </a:pPr>
            <a:r>
              <a:rPr lang="en-US" altLang="vi-VN" sz="3000" kern="0">
                <a:solidFill>
                  <a:schemeClr val="bg1"/>
                </a:solidFill>
                <a:latin typeface="Comfortaa" pitchFamily="2" charset="0"/>
              </a:rPr>
              <a:t>Cô</a:t>
            </a:r>
            <a:r>
              <a:rPr lang="vi-VN" sz="3000" kern="0">
                <a:solidFill>
                  <a:schemeClr val="bg1"/>
                </a:solidFill>
                <a:latin typeface="Comfortaa" pitchFamily="2" charset="0"/>
              </a:rPr>
              <a:t> Nguyễn </a:t>
            </a:r>
            <a:r>
              <a:rPr lang="en-US" altLang="vi-VN" sz="3000" kern="0">
                <a:solidFill>
                  <a:schemeClr val="bg1"/>
                </a:solidFill>
                <a:latin typeface="Comfortaa" pitchFamily="2" charset="0"/>
              </a:rPr>
              <a:t>Thị Tùng</a:t>
            </a:r>
            <a:r>
              <a:rPr lang="vi-VN" sz="3000" kern="0">
                <a:solidFill>
                  <a:schemeClr val="bg1"/>
                </a:solidFill>
                <a:latin typeface="Comfortaa" pitchFamily="2" charset="0"/>
              </a:rPr>
              <a:t> </a:t>
            </a:r>
            <a:endParaRPr lang="vi-VN" sz="3000" kern="0">
              <a:solidFill>
                <a:schemeClr val="bg1"/>
              </a:solidFill>
              <a:latin typeface="Comfortaa"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 name="Google Shape;2969;p59"/>
          <p:cNvGrpSpPr/>
          <p:nvPr/>
        </p:nvGrpSpPr>
        <p:grpSpPr>
          <a:xfrm>
            <a:off x="4453818" y="3246697"/>
            <a:ext cx="282433" cy="287900"/>
            <a:chOff x="3347225" y="1488300"/>
            <a:chExt cx="211825" cy="215925"/>
          </a:xfrm>
        </p:grpSpPr>
        <p:sp>
          <p:nvSpPr>
            <p:cNvPr id="9" name="Google Shape;2970;p59"/>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971;p59"/>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 name="Google Shape;2972;p59"/>
          <p:cNvGrpSpPr/>
          <p:nvPr/>
        </p:nvGrpSpPr>
        <p:grpSpPr>
          <a:xfrm>
            <a:off x="1422700" y="5244948"/>
            <a:ext cx="315533" cy="333300"/>
            <a:chOff x="1814225" y="2914575"/>
            <a:chExt cx="236650" cy="249975"/>
          </a:xfrm>
        </p:grpSpPr>
        <p:sp>
          <p:nvSpPr>
            <p:cNvPr id="12" name="Google Shape;2973;p59"/>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974;p59"/>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 name="Google Shape;2975;p59"/>
          <p:cNvGrpSpPr/>
          <p:nvPr/>
        </p:nvGrpSpPr>
        <p:grpSpPr>
          <a:xfrm>
            <a:off x="4306444" y="782804"/>
            <a:ext cx="778605" cy="861333"/>
            <a:chOff x="4156900" y="1963700"/>
            <a:chExt cx="1255275" cy="1388650"/>
          </a:xfrm>
        </p:grpSpPr>
        <p:grpSp>
          <p:nvGrpSpPr>
            <p:cNvPr id="15" name="Google Shape;2976;p59"/>
            <p:cNvGrpSpPr/>
            <p:nvPr/>
          </p:nvGrpSpPr>
          <p:grpSpPr>
            <a:xfrm>
              <a:off x="4156900" y="1963700"/>
              <a:ext cx="1255275" cy="1388650"/>
              <a:chOff x="4156900" y="1963700"/>
              <a:chExt cx="1255275" cy="1388650"/>
            </a:xfrm>
          </p:grpSpPr>
          <p:sp>
            <p:nvSpPr>
              <p:cNvPr id="23" name="Google Shape;2977;p59"/>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4" name="Google Shape;2978;p59"/>
              <p:cNvGrpSpPr/>
              <p:nvPr/>
            </p:nvGrpSpPr>
            <p:grpSpPr>
              <a:xfrm>
                <a:off x="4415700" y="2368200"/>
                <a:ext cx="754825" cy="984150"/>
                <a:chOff x="4415700" y="2368200"/>
                <a:chExt cx="754825" cy="984150"/>
              </a:xfrm>
            </p:grpSpPr>
            <p:sp>
              <p:nvSpPr>
                <p:cNvPr id="25" name="Google Shape;2979;p59"/>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980;p59"/>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981;p59"/>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982;p59"/>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83;p59"/>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984;p59"/>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985;p59"/>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986;p59"/>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987;p59"/>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988;p59"/>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6" name="Google Shape;2989;p59"/>
            <p:cNvGrpSpPr/>
            <p:nvPr/>
          </p:nvGrpSpPr>
          <p:grpSpPr>
            <a:xfrm>
              <a:off x="4212575" y="2211375"/>
              <a:ext cx="1172925" cy="929100"/>
              <a:chOff x="4212575" y="2211375"/>
              <a:chExt cx="1172925" cy="929100"/>
            </a:xfrm>
          </p:grpSpPr>
          <p:sp>
            <p:nvSpPr>
              <p:cNvPr id="17" name="Google Shape;2990;p59"/>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991;p59"/>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992;p59"/>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993;p59"/>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994;p59"/>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995;p59"/>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5" name="Google Shape;2996;p59"/>
          <p:cNvSpPr txBox="1"/>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MANY THANKS!</a:t>
            </a:r>
            <a:endParaRPr lang="en-US" sz="6000" kern="0" dirty="0">
              <a:solidFill>
                <a:srgbClr val="FFFF00"/>
              </a:solidFill>
              <a:latin typeface="Itim" panose="00000500000000000000" pitchFamily="2" charset="-34"/>
              <a:cs typeface="Itim" panose="00000500000000000000" pitchFamily="2" charset="-34"/>
            </a:endParaRPr>
          </a:p>
        </p:txBody>
      </p:sp>
      <p:sp>
        <p:nvSpPr>
          <p:cNvPr id="66" name="Google Shape;3028;p59"/>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7" name="Google Shape;3029;p59"/>
          <p:cNvGrpSpPr/>
          <p:nvPr/>
        </p:nvGrpSpPr>
        <p:grpSpPr>
          <a:xfrm>
            <a:off x="1502411" y="1542511"/>
            <a:ext cx="2498903" cy="4043216"/>
            <a:chOff x="1029750" y="636475"/>
            <a:chExt cx="1046325" cy="1692950"/>
          </a:xfrm>
        </p:grpSpPr>
        <p:sp>
          <p:nvSpPr>
            <p:cNvPr id="68" name="Google Shape;3030;p59"/>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031;p59"/>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032;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033;p59"/>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034;p59"/>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035;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036;p59"/>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037;p59"/>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038;p59"/>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039;p59"/>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040;p59"/>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041;p59"/>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042;p59"/>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043;p59"/>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044;p59"/>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045;p59"/>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3046;p59"/>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047;p59"/>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048;p59"/>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3049;p59"/>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3050;p59"/>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3051;p59"/>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0" name="Google Shape;3052;p59"/>
          <p:cNvGrpSpPr/>
          <p:nvPr/>
        </p:nvGrpSpPr>
        <p:grpSpPr>
          <a:xfrm>
            <a:off x="1863758" y="3193324"/>
            <a:ext cx="507032" cy="562564"/>
            <a:chOff x="1645834" y="2376054"/>
            <a:chExt cx="555956" cy="616846"/>
          </a:xfrm>
        </p:grpSpPr>
        <p:grpSp>
          <p:nvGrpSpPr>
            <p:cNvPr id="91" name="Google Shape;3053;p59"/>
            <p:cNvGrpSpPr/>
            <p:nvPr/>
          </p:nvGrpSpPr>
          <p:grpSpPr>
            <a:xfrm>
              <a:off x="1645834" y="2376054"/>
              <a:ext cx="555956" cy="516769"/>
              <a:chOff x="-2604700" y="1383925"/>
              <a:chExt cx="2317450" cy="2154100"/>
            </a:xfrm>
          </p:grpSpPr>
          <p:sp>
            <p:nvSpPr>
              <p:cNvPr id="99" name="Google Shape;3054;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3055;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3056;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3057;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3058;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2" name="Google Shape;3059;p59"/>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3060;p59"/>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3061;p59"/>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3062;p59"/>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3063;p59"/>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3064;p59"/>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3065;p59"/>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4" name="Google Shape;3066;p59"/>
          <p:cNvGrpSpPr/>
          <p:nvPr/>
        </p:nvGrpSpPr>
        <p:grpSpPr>
          <a:xfrm>
            <a:off x="3132930" y="3193337"/>
            <a:ext cx="507032" cy="562564"/>
            <a:chOff x="2929984" y="2376054"/>
            <a:chExt cx="555956" cy="616846"/>
          </a:xfrm>
        </p:grpSpPr>
        <p:grpSp>
          <p:nvGrpSpPr>
            <p:cNvPr id="105" name="Google Shape;3067;p59"/>
            <p:cNvGrpSpPr/>
            <p:nvPr/>
          </p:nvGrpSpPr>
          <p:grpSpPr>
            <a:xfrm flipH="1">
              <a:off x="2929984" y="2376054"/>
              <a:ext cx="555956" cy="516769"/>
              <a:chOff x="-2604700" y="1383925"/>
              <a:chExt cx="2317450" cy="2154100"/>
            </a:xfrm>
          </p:grpSpPr>
          <p:sp>
            <p:nvSpPr>
              <p:cNvPr id="113" name="Google Shape;3068;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3069;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3070;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3071;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3072;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 name="Google Shape;3073;p59"/>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3074;p59"/>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3075;p59"/>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3076;p59"/>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3077;p59"/>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3078;p59"/>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3079;p59"/>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cxnSp>
        <p:nvCxnSpPr>
          <p:cNvPr id="118" name="Google Shape;3080;p59"/>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Chất quanh ta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01</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Thế giới xung quanh chúng ta gồm các vật thể vô cùng đa dạng. Tùy theo cách phân loại ta có thể phân chia thành vật thể tự nhiên, vật thể nhân tạo, vật sống hay vật không sống </a:t>
            </a:r>
            <a:endParaRPr sz="3000" b="0">
              <a:solidFill>
                <a:srgbClr val="FFFF00"/>
              </a:solidFill>
              <a:latin typeface="Itim" panose="00000500000000000000" pitchFamily="2" charset="-34"/>
              <a:cs typeface="Itim" panose="00000500000000000000" pitchFamily="2" charset="-34"/>
            </a:endParaRPr>
          </a:p>
        </p:txBody>
      </p:sp>
      <p:sp>
        <p:nvSpPr>
          <p:cNvPr id="6" name="Google Shape;1794;p49"/>
          <p:cNvSpPr txBox="1"/>
          <p:nvPr/>
        </p:nvSpPr>
        <p:spPr>
          <a:xfrm>
            <a:off x="1066800" y="171017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Quan sát hình dưới và cho biết đâu là vật thể tự nhiên, vật thể nhân tạo, vật sống và vật không sống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57395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
          <a:stretch>
            <a:fillRect/>
          </a:stretch>
        </p:blipFill>
        <p:spPr>
          <a:xfrm>
            <a:off x="4788344" y="2572296"/>
            <a:ext cx="7251256" cy="3200400"/>
          </a:xfrm>
          <a:prstGeom prst="rect">
            <a:avLst/>
          </a:prstGeom>
        </p:spPr>
      </p:pic>
      <p:sp>
        <p:nvSpPr>
          <p:cNvPr id="9" name="Google Shape;1794;p49"/>
          <p:cNvSpPr txBox="1"/>
          <p:nvPr/>
        </p:nvSpPr>
        <p:spPr>
          <a:xfrm>
            <a:off x="1533525" y="259245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0" name="Google Shape;1794;p49"/>
          <p:cNvSpPr txBox="1"/>
          <p:nvPr/>
        </p:nvSpPr>
        <p:spPr>
          <a:xfrm>
            <a:off x="152400" y="2911413"/>
            <a:ext cx="463594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009AE5"/>
                </a:solidFill>
                <a:latin typeface="Itim" panose="00000500000000000000" pitchFamily="2" charset="-34"/>
                <a:cs typeface="Itim" panose="00000500000000000000" pitchFamily="2" charset="-34"/>
              </a:rPr>
              <a:t>- Vật thể tự nhiên: </a:t>
            </a:r>
            <a:r>
              <a:rPr lang="en-US" sz="2500" kern="0">
                <a:solidFill>
                  <a:srgbClr val="F8F8F8"/>
                </a:solidFill>
                <a:latin typeface="Itim" panose="00000500000000000000" pitchFamily="2" charset="-34"/>
                <a:cs typeface="Itim" panose="00000500000000000000" pitchFamily="2" charset="-34"/>
              </a:rPr>
              <a:t>núi đá vôi, con sư tử, cây cao su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009AE5"/>
                </a:solidFill>
                <a:latin typeface="Itim" panose="00000500000000000000" pitchFamily="2" charset="-34"/>
                <a:cs typeface="Itim" panose="00000500000000000000" pitchFamily="2" charset="-34"/>
              </a:rPr>
              <a:t>- Vật thể nhân tạo: </a:t>
            </a:r>
            <a:r>
              <a:rPr lang="en-US" sz="2500" kern="0">
                <a:solidFill>
                  <a:srgbClr val="F8F8F8"/>
                </a:solidFill>
                <a:latin typeface="Itim" panose="00000500000000000000" pitchFamily="2" charset="-34"/>
                <a:cs typeface="Itim" panose="00000500000000000000" pitchFamily="2" charset="-34"/>
              </a:rPr>
              <a:t>bánh mì, cầu Long Biên, ly nước ngọt có gas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009AE5"/>
                </a:solidFill>
                <a:latin typeface="Itim" panose="00000500000000000000" pitchFamily="2" charset="-34"/>
                <a:cs typeface="Itim" panose="00000500000000000000" pitchFamily="2" charset="-34"/>
              </a:rPr>
              <a:t>- Vật sống: </a:t>
            </a:r>
            <a:r>
              <a:rPr lang="en-US" sz="2500" kern="0">
                <a:solidFill>
                  <a:srgbClr val="F8F8F8"/>
                </a:solidFill>
                <a:latin typeface="Itim" panose="00000500000000000000" pitchFamily="2" charset="-34"/>
                <a:cs typeface="Itim" panose="00000500000000000000" pitchFamily="2" charset="-34"/>
              </a:rPr>
              <a:t>con sư tử, cây cao su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009AE5"/>
                </a:solidFill>
                <a:latin typeface="Itim" panose="00000500000000000000" pitchFamily="2" charset="-34"/>
                <a:cs typeface="Itim" panose="00000500000000000000" pitchFamily="2" charset="-34"/>
              </a:rPr>
              <a:t>- Vật không sống: </a:t>
            </a:r>
            <a:r>
              <a:rPr lang="en-US" sz="2500" kern="0">
                <a:solidFill>
                  <a:srgbClr val="F8F8F8"/>
                </a:solidFill>
                <a:latin typeface="Itim" panose="00000500000000000000" pitchFamily="2" charset="-34"/>
                <a:cs typeface="Itim" panose="00000500000000000000" pitchFamily="2" charset="-34"/>
              </a:rPr>
              <a:t>núi đá vôi, bánh mì, cầu Long Biên, cốc nước ngọt có gas </a:t>
            </a:r>
            <a:endParaRPr lang="vi-VN"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fade">
                                      <p:cBhvr>
                                        <p:cTn id="3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Các vật thể được tạo thành từ một chất hay nhiều chất khác nhau. Ví dụ: giọt nước được tạo thành từ 1 chất là nước, cây kem được tạo thành từ nhiều chất: nước, đường, … </a:t>
            </a:r>
            <a:endParaRPr sz="3000" b="0">
              <a:solidFill>
                <a:srgbClr val="FFFF00"/>
              </a:solidFill>
              <a:latin typeface="Itim" panose="00000500000000000000" pitchFamily="2" charset="-34"/>
              <a:cs typeface="Itim" panose="00000500000000000000" pitchFamily="2" charset="-34"/>
            </a:endParaRPr>
          </a:p>
        </p:txBody>
      </p:sp>
      <p:sp>
        <p:nvSpPr>
          <p:cNvPr id="6" name="Google Shape;1794;p49"/>
          <p:cNvSpPr txBox="1"/>
          <p:nvPr/>
        </p:nvSpPr>
        <p:spPr>
          <a:xfrm>
            <a:off x="1066800" y="171017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2. Hãy kể ra một số chất có trong những vật thể ở hình dưới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57395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
          <a:stretch>
            <a:fillRect/>
          </a:stretch>
        </p:blipFill>
        <p:spPr>
          <a:xfrm>
            <a:off x="4788344" y="2572296"/>
            <a:ext cx="7251256" cy="3200400"/>
          </a:xfrm>
          <a:prstGeom prst="rect">
            <a:avLst/>
          </a:prstGeom>
        </p:spPr>
      </p:pic>
      <p:sp>
        <p:nvSpPr>
          <p:cNvPr id="9" name="Google Shape;1794;p49"/>
          <p:cNvSpPr txBox="1"/>
          <p:nvPr/>
        </p:nvSpPr>
        <p:spPr>
          <a:xfrm>
            <a:off x="1533525" y="2292902"/>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0" name="Google Shape;1794;p49"/>
          <p:cNvSpPr txBox="1"/>
          <p:nvPr/>
        </p:nvSpPr>
        <p:spPr>
          <a:xfrm>
            <a:off x="152400" y="2801051"/>
            <a:ext cx="463594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Núi đá vôi: đá vôi, đất sét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Con sư tử: nước, protein (chất đạm), lipid (chất béo), …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Cây cao su: mủ cao su, nước, …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Bánh mì: bột mì, bột nở, …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Cầu Long Biên: sắt, …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Ly nước ngọt có gas: đường, nước, carbon dioxide, … </a:t>
            </a:r>
            <a:endParaRPr lang="vi-VN"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fade">
                                      <p:cBhvr>
                                        <p:cTn id="38" dur="500"/>
                                        <p:tgtEl>
                                          <p:spTgt spid="1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fade">
                                      <p:cBhvr>
                                        <p:cTn id="43" dur="500"/>
                                        <p:tgtEl>
                                          <p:spTgt spid="1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fade">
                                      <p:cBhvr>
                                        <p:cTn id="48"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Một số tính chất của chất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02</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Mỗi chất đều có các tính chất vật lí và tính chất hóa học nhất định, đặc trưng cho chất</a:t>
            </a:r>
            <a:endParaRPr sz="3000" b="0">
              <a:solidFill>
                <a:srgbClr val="FFFF00"/>
              </a:solidFill>
              <a:latin typeface="Itim" panose="00000500000000000000" pitchFamily="2" charset="-34"/>
              <a:cs typeface="Itim" panose="00000500000000000000" pitchFamily="2" charset="-34"/>
            </a:endParaRPr>
          </a:p>
        </p:txBody>
      </p:sp>
      <p:sp>
        <p:nvSpPr>
          <p:cNvPr id="6" name="Google Shape;1794;p49"/>
          <p:cNvSpPr txBox="1"/>
          <p:nvPr/>
        </p:nvSpPr>
        <p:spPr>
          <a:xfrm>
            <a:off x="152400" y="1449427"/>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00B0F0"/>
                </a:solidFill>
                <a:latin typeface="Itim" panose="00000500000000000000" pitchFamily="2" charset="-34"/>
                <a:cs typeface="Itim" panose="00000500000000000000" pitchFamily="2" charset="-34"/>
              </a:rPr>
              <a:t>Tính chất vật lí: </a:t>
            </a:r>
            <a:r>
              <a:rPr lang="en-US" sz="2500" kern="0">
                <a:solidFill>
                  <a:srgbClr val="F8F8F8"/>
                </a:solidFill>
                <a:latin typeface="Itim" panose="00000500000000000000" pitchFamily="2" charset="-34"/>
                <a:cs typeface="Itim" panose="00000500000000000000" pitchFamily="2" charset="-34"/>
              </a:rPr>
              <a:t>Gồm các tính chất như thể (rắn, lỏng, khí), màu sắc, mùi, vị, nhiệt độ nóng chảy, nhiệt độ sôi, tính dẫn điện, dẫn nhiệt …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Ví dụ: Nước ở thể lỏng, không màu, không mùi, không vị, sôi ở 100</a:t>
            </a:r>
            <a:r>
              <a:rPr lang="en-US" sz="2500" kern="0" baseline="30000">
                <a:solidFill>
                  <a:srgbClr val="F8F8F8"/>
                </a:solidFill>
                <a:latin typeface="Itim" panose="00000500000000000000" pitchFamily="2" charset="-34"/>
                <a:cs typeface="Itim" panose="00000500000000000000" pitchFamily="2" charset="-34"/>
              </a:rPr>
              <a:t>0</a:t>
            </a:r>
            <a:r>
              <a:rPr lang="en-US" sz="2500" kern="0">
                <a:solidFill>
                  <a:srgbClr val="F8F8F8"/>
                </a:solidFill>
                <a:latin typeface="Itim" panose="00000500000000000000" pitchFamily="2" charset="-34"/>
                <a:cs typeface="Itim" panose="00000500000000000000" pitchFamily="2" charset="-34"/>
              </a:rPr>
              <a:t>C </a:t>
            </a:r>
            <a:endParaRPr lang="en-US" sz="2500" kern="0">
              <a:solidFill>
                <a:srgbClr val="F8F8F8"/>
              </a:solidFill>
              <a:latin typeface="Itim" panose="00000500000000000000" pitchFamily="2" charset="-34"/>
              <a:cs typeface="Itim" panose="00000500000000000000" pitchFamily="2" charset="-34"/>
            </a:endParaRPr>
          </a:p>
        </p:txBody>
      </p:sp>
      <p:sp>
        <p:nvSpPr>
          <p:cNvPr id="8" name="Google Shape;1794;p49"/>
          <p:cNvSpPr txBox="1"/>
          <p:nvPr/>
        </p:nvSpPr>
        <p:spPr>
          <a:xfrm>
            <a:off x="6096000" y="1449427"/>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00B0F0"/>
                </a:solidFill>
                <a:latin typeface="Itim" panose="00000500000000000000" pitchFamily="2" charset="-34"/>
                <a:cs typeface="Itim" panose="00000500000000000000" pitchFamily="2" charset="-34"/>
              </a:rPr>
              <a:t>Tính chất hóa học: </a:t>
            </a:r>
            <a:r>
              <a:rPr lang="en-US" sz="2500" kern="0">
                <a:solidFill>
                  <a:srgbClr val="F8F8F8"/>
                </a:solidFill>
                <a:latin typeface="Itim" panose="00000500000000000000" pitchFamily="2" charset="-34"/>
                <a:cs typeface="Itim" panose="00000500000000000000" pitchFamily="2" charset="-34"/>
              </a:rPr>
              <a:t>là sự biến đổi của chất tạo ra chất mới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Ví dụ: Đá vôi rắn chắc khi nung tạo ra chất mới là vôi sống xốp và mềm hơn, than đá là chất rắn màu đen, khi cháy tạo ra chất mới là khí carbon dioxide không nhìn thấy bằng mắt thường </a:t>
            </a:r>
            <a:endParaRPr lang="en-US" sz="2500" kern="0">
              <a:solidFill>
                <a:srgbClr val="F8F8F8"/>
              </a:solidFill>
              <a:latin typeface="Itim" panose="00000500000000000000" pitchFamily="2" charset="-34"/>
              <a:cs typeface="Itim" panose="00000500000000000000" pitchFamily="2" charset="-34"/>
            </a:endParaRPr>
          </a:p>
        </p:txBody>
      </p:sp>
      <p:pic>
        <p:nvPicPr>
          <p:cNvPr id="1026" name="Picture 2" descr="Nước phân bố trong cơ thể như thế nào? | Vinme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225" y="3975516"/>
            <a:ext cx="470531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ôi công nghiệp - Nền tảng phát triển các ngành công nghiệp khác - Xi măng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4173"/>
            <a:ext cx="260448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an đá là gì? Than đá dùng để làm gì?"/>
          <p:cNvPicPr>
            <a:picLocks noChangeAspect="1" noChangeArrowheads="1"/>
          </p:cNvPicPr>
          <p:nvPr/>
        </p:nvPicPr>
        <p:blipFill rotWithShape="1">
          <a:blip r:embed="rId3">
            <a:extLst>
              <a:ext uri="{28A0092B-C50C-407E-A947-70E740481C1C}">
                <a14:useLocalDpi xmlns:a14="http://schemas.microsoft.com/office/drawing/2010/main" val="0"/>
              </a:ext>
            </a:extLst>
          </a:blip>
          <a:srcRect l="17667" t="14892" r="11563" b="9655"/>
          <a:stretch>
            <a:fillRect/>
          </a:stretch>
        </p:blipFill>
        <p:spPr bwMode="auto">
          <a:xfrm>
            <a:off x="9178952" y="4494173"/>
            <a:ext cx="2572926"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par>
                                <p:cTn id="19" presetID="10"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322806"/>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Sự biến đổi tạo ra chất mới là tính chất hóa học hay tính chất vật lí?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2. Nhận xét nào sau đây nói về tính chất hóa học của sắt?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a) Đinh sắt cứng, màu trắng xám, bị nam châm hút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b) Để lâu ngoài không khí, lớp ngoài của đinh sắt bị biến thành gỉ sắt màu nâu, giòn và xốp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8658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794;p49"/>
          <p:cNvSpPr txBox="1"/>
          <p:nvPr/>
        </p:nvSpPr>
        <p:spPr>
          <a:xfrm>
            <a:off x="5522202" y="2292902"/>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0" name="Google Shape;1794;p49"/>
          <p:cNvSpPr txBox="1"/>
          <p:nvPr/>
        </p:nvSpPr>
        <p:spPr>
          <a:xfrm>
            <a:off x="1066800" y="2810696"/>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Sự biến đổi tạo ra chất mới là tính chất hóa học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2. Nhận xét nói về tính chất hóa học của sắt là nhận xét b </a:t>
            </a:r>
            <a:endParaRPr lang="vi-VN"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Bài tập thực hành </a:t>
            </a:r>
            <a:endParaRPr sz="3000" b="0">
              <a:solidFill>
                <a:srgbClr val="FFFF00"/>
              </a:solidFill>
              <a:latin typeface="Itim" panose="00000500000000000000" pitchFamily="2" charset="-34"/>
              <a:cs typeface="Itim" panose="00000500000000000000" pitchFamily="2" charset="-34"/>
            </a:endParaRPr>
          </a:p>
        </p:txBody>
      </p:sp>
      <p:sp>
        <p:nvSpPr>
          <p:cNvPr id="9" name="Google Shape;1794;p49"/>
          <p:cNvSpPr txBox="1"/>
          <p:nvPr/>
        </p:nvSpPr>
        <p:spPr>
          <a:xfrm>
            <a:off x="1066800" y="890363"/>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Chuẩn bị đường, muối ăn, cốc thủy tinh, bát sứ, đèn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cồn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Quan sát màu sắc, thể (rắn, lỏng, khí) của muối ăn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và đường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Cho 1 thìa muối ăn vào cốc thứ nhất, 1 thìa đường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vào cốc thứ 2, khuấy đều và quan sát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1. Hãy mô tả màu sắc, mùi, thể và tính tan của đường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và muối ăn </a:t>
            </a:r>
            <a:endParaRPr lang="en-US" sz="2500" kern="0">
              <a:solidFill>
                <a:srgbClr val="F8F8F8"/>
              </a:solidFill>
              <a:latin typeface="Itim" panose="00000500000000000000" pitchFamily="2" charset="-34"/>
              <a:cs typeface="Itim" panose="00000500000000000000" pitchFamily="2" charset="-34"/>
            </a:endParaRPr>
          </a:p>
        </p:txBody>
      </p:sp>
      <p:pic>
        <p:nvPicPr>
          <p:cNvPr id="10"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75413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94;p49"/>
          <p:cNvSpPr txBox="1"/>
          <p:nvPr/>
        </p:nvSpPr>
        <p:spPr>
          <a:xfrm>
            <a:off x="4657030" y="394361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3" name="Google Shape;1794;p49"/>
          <p:cNvSpPr txBox="1"/>
          <p:nvPr/>
        </p:nvSpPr>
        <p:spPr>
          <a:xfrm>
            <a:off x="1066800" y="4355465"/>
            <a:ext cx="10972800" cy="121602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Muối ăn và đường đều có màu trắng (hoặc không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màu), không mùi, thể rắn, tan trong nước </a:t>
            </a:r>
            <a:endParaRPr lang="vi-VN" sz="2500" kern="0">
              <a:solidFill>
                <a:srgbClr val="F8F8F8"/>
              </a:solidFill>
              <a:latin typeface="Itim" panose="00000500000000000000" pitchFamily="2" charset="-34"/>
              <a:cs typeface="Itim" panose="00000500000000000000" pitchFamily="2" charset="-34"/>
            </a:endParaRPr>
          </a:p>
        </p:txBody>
      </p:sp>
      <p:pic>
        <p:nvPicPr>
          <p:cNvPr id="2050" name="Picture 2" descr="Đường tinh luyện là gì? | Vinm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890363"/>
            <a:ext cx="3657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uối ăn là gì? Phân biệt các loại muối ăn thông dụ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056890"/>
            <a:ext cx="3657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fade">
                                      <p:cBhvr>
                                        <p:cTn id="2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Bài tập thực hành </a:t>
            </a:r>
            <a:endParaRPr sz="3000" b="0">
              <a:solidFill>
                <a:srgbClr val="FFFF00"/>
              </a:solidFill>
              <a:latin typeface="Itim" panose="00000500000000000000" pitchFamily="2" charset="-34"/>
              <a:cs typeface="Itim" panose="00000500000000000000" pitchFamily="2" charset="-34"/>
            </a:endParaRPr>
          </a:p>
        </p:txBody>
      </p:sp>
      <p:sp>
        <p:nvSpPr>
          <p:cNvPr id="9" name="Google Shape;1794;p49"/>
          <p:cNvSpPr txBox="1"/>
          <p:nvPr/>
        </p:nvSpPr>
        <p:spPr>
          <a:xfrm>
            <a:off x="1066800" y="890363"/>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Cho 3 thìa muối ăn vào bát sứ thứ nhất, 3 thìa đường vào bát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sứ thứ hai. Đun nóng hai bát. Khi bát đựng muối có tiếng nổ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lách tách thì ngừng đun, khi bát đựng đường có khói bốc lên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thì ngừng đun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2. Khi đun nóng, chất trong bát nào đã biến đổi thành chất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khác? Đây là tính chất vật lí hay tính chất hóa học của chất? </a:t>
            </a:r>
            <a:endParaRPr lang="en-US" sz="2500" kern="0">
              <a:solidFill>
                <a:srgbClr val="F8F8F8"/>
              </a:solidFill>
              <a:latin typeface="Itim" panose="00000500000000000000" pitchFamily="2" charset="-34"/>
              <a:cs typeface="Itim" panose="00000500000000000000" pitchFamily="2" charset="-34"/>
            </a:endParaRPr>
          </a:p>
        </p:txBody>
      </p:sp>
      <p:pic>
        <p:nvPicPr>
          <p:cNvPr id="10"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75413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94;p49"/>
          <p:cNvSpPr txBox="1"/>
          <p:nvPr/>
        </p:nvSpPr>
        <p:spPr>
          <a:xfrm>
            <a:off x="4657030" y="340757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3" name="Google Shape;1794;p49"/>
          <p:cNvSpPr txBox="1"/>
          <p:nvPr/>
        </p:nvSpPr>
        <p:spPr>
          <a:xfrm>
            <a:off x="1066800" y="3819695"/>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2. Khi đun nóng, đường chuyển dần thành màu nâu đen, ngửi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thấy mùi khét. Đường trong bát đã biến đổi thành chất khác.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Đây là tính chất hóa học của đường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Còn muối ăn thì có tiếng nổ lách tách là do nước trong muối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ăn bay hơi, ta tu được muối khô hơn so với ban đầu, không có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sự tạo thành chất mới </a:t>
            </a:r>
            <a:endParaRPr lang="vi-VN" sz="2500" kern="0">
              <a:solidFill>
                <a:srgbClr val="F8F8F8"/>
              </a:solidFill>
              <a:latin typeface="Itim" panose="00000500000000000000" pitchFamily="2" charset="-34"/>
              <a:cs typeface="Itim" panose="00000500000000000000" pitchFamily="2" charset="-34"/>
            </a:endParaRPr>
          </a:p>
        </p:txBody>
      </p:sp>
      <p:pic>
        <p:nvPicPr>
          <p:cNvPr id="4" name="Picture 3"/>
          <p:cNvPicPr>
            <a:picLocks noChangeAspect="1"/>
          </p:cNvPicPr>
          <p:nvPr/>
        </p:nvPicPr>
        <p:blipFill>
          <a:blip r:embed="rId2"/>
          <a:stretch>
            <a:fillRect/>
          </a:stretch>
        </p:blipFill>
        <p:spPr>
          <a:xfrm>
            <a:off x="9591675" y="460260"/>
            <a:ext cx="2447925" cy="5762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tgtEl>
                                          <p:spTgt spid="1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500"/>
                                        <p:tgtEl>
                                          <p:spTgt spid="1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500"/>
                                        <p:tgtEl>
                                          <p:spTgt spid="1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3108</Words>
  <PresentationFormat>Widescreen</PresentationFormat>
  <Paragraphs>91</Paragraphs>
  <Slides>10</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10</vt:i4>
      </vt:variant>
    </vt:vector>
  </HeadingPairs>
  <TitlesOfParts>
    <vt:vector size="28" baseType="lpstr">
      <vt:lpstr>Arial</vt:lpstr>
      <vt:lpstr>SimSun</vt:lpstr>
      <vt:lpstr>Wingdings</vt:lpstr>
      <vt:lpstr>Amatic SC</vt:lpstr>
      <vt:lpstr>Segoe Print</vt:lpstr>
      <vt:lpstr>Quicksand Light</vt:lpstr>
      <vt:lpstr>Arial</vt:lpstr>
      <vt:lpstr>Bebas Neue</vt:lpstr>
      <vt:lpstr>Quicksand</vt:lpstr>
      <vt:lpstr>Itim</vt:lpstr>
      <vt:lpstr>Comfortaa</vt:lpstr>
      <vt:lpstr>Microsoft Sans Serif</vt:lpstr>
      <vt:lpstr>Microsoft YaHei</vt:lpstr>
      <vt:lpstr>Arial Unicode MS</vt:lpstr>
      <vt:lpstr>Calibri Light</vt:lpstr>
      <vt:lpstr>Calibri</vt:lpstr>
      <vt:lpstr>Office Theme</vt:lpstr>
      <vt:lpstr>Dinsey Cute Animals Newsletter by Slidesgo</vt:lpstr>
      <vt:lpstr>PowerPoint 演示文稿</vt:lpstr>
      <vt:lpstr>Chất quanh ta </vt:lpstr>
      <vt:lpstr>Thế giới xung quanh chúng ta gồm các vật thể vô cùng đa dạng. Tùy theo cách phân loại ta có thể phân chia thành vật thể tự nhiên, vật thể nhân tạo, vật sống hay vật không sống </vt:lpstr>
      <vt:lpstr>Các vật thể được tạo thành từ một chất hay nhiều chất khác nhau. Ví dụ: giọt nước được tạo thành từ 1 chất là nước, cây kem được tạo thành từ nhiều chất: nước, đường, … </vt:lpstr>
      <vt:lpstr>Một số tính chất của chất </vt:lpstr>
      <vt:lpstr>Mỗi chất đều có các tính chất vật lí và tính chất hóa học nhất định, đặc trưng cho chất</vt:lpstr>
      <vt:lpstr>PowerPoint 演示文稿</vt:lpstr>
      <vt:lpstr>Bài tập thực hành </vt:lpstr>
      <vt:lpstr>Bài tập thực hành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2021-03-25T13:14:00Z</dcterms:created>
  <dcterms:modified xsi:type="dcterms:W3CDTF">2022-12-05T03:26:22Z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A416068F763A492797071F89D517D762</vt:lpwstr>
  </property>
  <property fmtid="{D5CDD505-2E9C-101B-9397-08002B2CF9AE}" pid="3" name="KSOProductBuildVer">
    <vt:lpwstr>1033-11.2.0.11417</vt:lpwstr>
  </property>
</Properties>
</file>