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Lst>
  <p:sldIdLst>
    <p:sldId id="257" r:id="rId2"/>
    <p:sldId id="259" r:id="rId3"/>
    <p:sldId id="266" r:id="rId4"/>
    <p:sldId id="263" r:id="rId5"/>
    <p:sldId id="261" r:id="rId6"/>
    <p:sldId id="260" r:id="rId7"/>
    <p:sldId id="267" r:id="rId8"/>
    <p:sldId id="262" r:id="rId9"/>
    <p:sldId id="264" r:id="rId10"/>
    <p:sldId id="258" r:id="rId11"/>
    <p:sldId id="265" r:id="rId12"/>
    <p:sldId id="269" r:id="rId13"/>
    <p:sldId id="256" r:id="rId14"/>
    <p:sldId id="270" r:id="rId15"/>
    <p:sldId id="271" r:id="rId16"/>
    <p:sldId id="272" r:id="rId17"/>
    <p:sldId id="273" r:id="rId18"/>
    <p:sldId id="274" r:id="rId19"/>
    <p:sldId id="275" r:id="rId20"/>
    <p:sldId id="276" r:id="rId21"/>
    <p:sldId id="277" r:id="rId22"/>
    <p:sldId id="268" r:id="rId23"/>
    <p:sldId id="279" r:id="rId24"/>
    <p:sldId id="280" r:id="rId25"/>
    <p:sldId id="281" r:id="rId26"/>
    <p:sldId id="282" r:id="rId27"/>
    <p:sldId id="284" r:id="rId28"/>
    <p:sldId id="283" r:id="rId29"/>
    <p:sldId id="286" r:id="rId30"/>
    <p:sldId id="288" r:id="rId31"/>
    <p:sldId id="290" r:id="rId32"/>
    <p:sldId id="289" r:id="rId33"/>
    <p:sldId id="291" r:id="rId34"/>
    <p:sldId id="292" r:id="rId35"/>
    <p:sldId id="293" r:id="rId36"/>
    <p:sldId id="294" r:id="rId37"/>
    <p:sldId id="295" r:id="rId38"/>
    <p:sldId id="296" r:id="rId39"/>
    <p:sldId id="298" r:id="rId40"/>
    <p:sldId id="299" r:id="rId41"/>
    <p:sldId id="300" r:id="rId42"/>
    <p:sldId id="301" r:id="rId43"/>
    <p:sldId id="303" r:id="rId44"/>
    <p:sldId id="304" r:id="rId45"/>
    <p:sldId id="305" r:id="rId46"/>
    <p:sldId id="306" r:id="rId47"/>
    <p:sldId id="307" r:id="rId48"/>
    <p:sldId id="308" r:id="rId49"/>
    <p:sldId id="309" r:id="rId50"/>
    <p:sldId id="310" r:id="rId51"/>
    <p:sldId id="311" r:id="rId52"/>
    <p:sldId id="312" r:id="rId53"/>
    <p:sldId id="313" r:id="rId54"/>
    <p:sldId id="314" r:id="rId55"/>
    <p:sldId id="316" r:id="rId56"/>
    <p:sldId id="315" r:id="rId57"/>
    <p:sldId id="317" r:id="rId58"/>
    <p:sldId id="318" r:id="rId59"/>
    <p:sldId id="319" r:id="rId60"/>
    <p:sldId id="320" r:id="rId61"/>
    <p:sldId id="321" r:id="rId62"/>
    <p:sldId id="377" r:id="rId63"/>
  </p:sldIdLst>
  <p:sldSz cx="18288000" cy="10287000"/>
  <p:notesSz cx="6858000" cy="9144000"/>
  <p:embeddedFontLst>
    <p:embeddedFont>
      <p:font typeface="Calibri" panose="020F0502020204030204" pitchFamily="34" charset="0"/>
      <p:regular r:id="rId64"/>
      <p:bold r:id="rId65"/>
      <p:italic r:id="rId66"/>
      <p:boldItalic r:id="rId6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E7E6"/>
    <a:srgbClr val="E8F4F8"/>
    <a:srgbClr val="FFF3CD"/>
    <a:srgbClr val="F2EFF5"/>
    <a:srgbClr val="FFF8E1"/>
    <a:srgbClr val="F8EDEC"/>
    <a:srgbClr val="F7F9F1"/>
    <a:srgbClr val="E1EB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22" autoAdjust="0"/>
  </p:normalViewPr>
  <p:slideViewPr>
    <p:cSldViewPr>
      <p:cViewPr varScale="1">
        <p:scale>
          <a:sx n="41" d="100"/>
          <a:sy n="41" d="100"/>
        </p:scale>
        <p:origin x="99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161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3.fntdata"/><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1.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svg"/><Relationship Id="rId7" Type="http://schemas.openxmlformats.org/officeDocument/2006/relationships/image" Target="../media/image36.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40.svg"/><Relationship Id="rId5" Type="http://schemas.openxmlformats.org/officeDocument/2006/relationships/image" Target="../media/image2.svg"/><Relationship Id="rId10" Type="http://schemas.openxmlformats.org/officeDocument/2006/relationships/image" Target="../media/image39.png"/><Relationship Id="rId4" Type="http://schemas.openxmlformats.org/officeDocument/2006/relationships/image" Target="../media/image1.png"/><Relationship Id="rId9" Type="http://schemas.openxmlformats.org/officeDocument/2006/relationships/image" Target="../media/image38.svg"/></Relationships>
</file>

<file path=ppt/slides/_rels/slide11.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sv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sv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2.sv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2.sv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49.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2.sv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2.sv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svg"/><Relationship Id="rId7" Type="http://schemas.openxmlformats.org/officeDocument/2006/relationships/image" Target="../media/image51.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53.svg"/></Relationships>
</file>

<file path=ppt/slides/_rels/slide1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30.svg"/><Relationship Id="rId7" Type="http://schemas.openxmlformats.org/officeDocument/2006/relationships/image" Target="../media/image55.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9.svg"/><Relationship Id="rId5" Type="http://schemas.openxmlformats.org/officeDocument/2006/relationships/image" Target="../media/image10.svg"/><Relationship Id="rId10" Type="http://schemas.openxmlformats.org/officeDocument/2006/relationships/image" Target="../media/image58.png"/><Relationship Id="rId4" Type="http://schemas.openxmlformats.org/officeDocument/2006/relationships/image" Target="../media/image9.png"/><Relationship Id="rId9" Type="http://schemas.openxmlformats.org/officeDocument/2006/relationships/image" Target="../media/image57.svg"/></Relationships>
</file>

<file path=ppt/slides/_rels/slide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2.sv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2.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png"/><Relationship Id="rId5" Type="http://schemas.openxmlformats.org/officeDocument/2006/relationships/image" Target="../media/image4.sv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2.sv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2.sv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65.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2.sv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67.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2.sv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9.sv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2.svg"/><Relationship Id="rId11" Type="http://schemas.openxmlformats.org/officeDocument/2006/relationships/image" Target="../media/image30.svg"/><Relationship Id="rId5" Type="http://schemas.openxmlformats.org/officeDocument/2006/relationships/image" Target="../media/image71.png"/><Relationship Id="rId10" Type="http://schemas.openxmlformats.org/officeDocument/2006/relationships/image" Target="../media/image29.png"/><Relationship Id="rId4" Type="http://schemas.openxmlformats.org/officeDocument/2006/relationships/image" Target="../media/image70.png"/><Relationship Id="rId9" Type="http://schemas.openxmlformats.org/officeDocument/2006/relationships/image" Target="../media/image10.svg"/></Relationships>
</file>

<file path=ppt/slides/_rels/slide26.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5.svg"/><Relationship Id="rId7" Type="http://schemas.openxmlformats.org/officeDocument/2006/relationships/image" Target="../media/image2.sv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4.sv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42.svg"/><Relationship Id="rId7" Type="http://schemas.openxmlformats.org/officeDocument/2006/relationships/image" Target="../media/image81.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sv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sv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svg"/><Relationship Id="rId7"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sv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2.svg"/><Relationship Id="rId7" Type="http://schemas.openxmlformats.org/officeDocument/2006/relationships/image" Target="../media/image87.svg"/><Relationship Id="rId12" Type="http://schemas.openxmlformats.org/officeDocument/2006/relationships/image" Target="../media/image9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40.svg"/><Relationship Id="rId10" Type="http://schemas.openxmlformats.org/officeDocument/2006/relationships/image" Target="../media/image90.png"/><Relationship Id="rId4" Type="http://schemas.openxmlformats.org/officeDocument/2006/relationships/image" Target="../media/image39.png"/><Relationship Id="rId9" Type="http://schemas.openxmlformats.org/officeDocument/2006/relationships/image" Target="../media/image89.svg"/></Relationships>
</file>

<file path=ppt/slides/_rels/slide31.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4.svg"/><Relationship Id="rId7" Type="http://schemas.openxmlformats.org/officeDocument/2006/relationships/image" Target="../media/image9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2.svg"/><Relationship Id="rId10" Type="http://schemas.openxmlformats.org/officeDocument/2006/relationships/image" Target="../media/image97.png"/><Relationship Id="rId4" Type="http://schemas.openxmlformats.org/officeDocument/2006/relationships/image" Target="../media/image1.png"/><Relationship Id="rId9" Type="http://schemas.openxmlformats.org/officeDocument/2006/relationships/image" Target="../media/image96.svg"/></Relationships>
</file>

<file path=ppt/slides/_rels/slide32.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2.svg"/><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99.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30.svg"/><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10.svg"/><Relationship Id="rId7" Type="http://schemas.openxmlformats.org/officeDocument/2006/relationships/image" Target="../media/image101.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30.svg"/><Relationship Id="rId4" Type="http://schemas.openxmlformats.org/officeDocument/2006/relationships/image" Target="../media/image29.png"/><Relationship Id="rId9" Type="http://schemas.openxmlformats.org/officeDocument/2006/relationships/image" Target="../media/image103.png"/></Relationships>
</file>

<file path=ppt/slides/_rels/slide36.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105.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4.jpeg"/><Relationship Id="rId5" Type="http://schemas.openxmlformats.org/officeDocument/2006/relationships/image" Target="../media/image2.svg"/><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107.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6.jpeg"/><Relationship Id="rId5" Type="http://schemas.openxmlformats.org/officeDocument/2006/relationships/image" Target="../media/image2.svg"/><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109.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8.png"/><Relationship Id="rId5" Type="http://schemas.openxmlformats.org/officeDocument/2006/relationships/image" Target="../media/image2.svg"/><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sv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9.svg"/><Relationship Id="rId7" Type="http://schemas.openxmlformats.org/officeDocument/2006/relationships/image" Target="../media/image30.sv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72.svg"/><Relationship Id="rId10" Type="http://schemas.openxmlformats.org/officeDocument/2006/relationships/image" Target="../media/image110.png"/><Relationship Id="rId4" Type="http://schemas.openxmlformats.org/officeDocument/2006/relationships/image" Target="../media/image71.png"/><Relationship Id="rId9" Type="http://schemas.openxmlformats.org/officeDocument/2006/relationships/image" Target="../media/image10.svg"/></Relationships>
</file>

<file path=ppt/slides/_rels/slide41.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89.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30.svg"/><Relationship Id="rId4" Type="http://schemas.openxmlformats.org/officeDocument/2006/relationships/image" Target="../media/image29.png"/></Relationships>
</file>

<file path=ppt/slides/_rels/slide43.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13.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30.svg"/><Relationship Id="rId4" Type="http://schemas.openxmlformats.org/officeDocument/2006/relationships/image" Target="../media/image29.png"/></Relationships>
</file>

<file path=ppt/slides/_rels/slide4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87.svg"/><Relationship Id="rId4" Type="http://schemas.openxmlformats.org/officeDocument/2006/relationships/image" Target="../media/image86.png"/></Relationships>
</file>

<file path=ppt/slides/_rels/slide45.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10.svg"/><Relationship Id="rId7" Type="http://schemas.openxmlformats.org/officeDocument/2006/relationships/image" Target="../media/image29.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6.png"/><Relationship Id="rId5" Type="http://schemas.openxmlformats.org/officeDocument/2006/relationships/image" Target="../media/image115.svg"/><Relationship Id="rId4" Type="http://schemas.openxmlformats.org/officeDocument/2006/relationships/image" Target="../media/image114.png"/></Relationships>
</file>

<file path=ppt/slides/_rels/slide46.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4.svg"/><Relationship Id="rId7" Type="http://schemas.openxmlformats.org/officeDocument/2006/relationships/image" Target="../media/image92.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2.svg"/><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8.png"/><Relationship Id="rId5" Type="http://schemas.openxmlformats.org/officeDocument/2006/relationships/image" Target="../media/image30.svg"/><Relationship Id="rId4" Type="http://schemas.openxmlformats.org/officeDocument/2006/relationships/image" Target="../media/image29.png"/></Relationships>
</file>

<file path=ppt/slides/_rels/slide48.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2.svg"/><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126.svg"/><Relationship Id="rId3" Type="http://schemas.openxmlformats.org/officeDocument/2006/relationships/image" Target="../media/image4.svg"/><Relationship Id="rId7" Type="http://schemas.openxmlformats.org/officeDocument/2006/relationships/image" Target="../media/image120.svg"/><Relationship Id="rId12" Type="http://schemas.openxmlformats.org/officeDocument/2006/relationships/image" Target="../media/image12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9.png"/><Relationship Id="rId11" Type="http://schemas.openxmlformats.org/officeDocument/2006/relationships/image" Target="../media/image124.svg"/><Relationship Id="rId5" Type="http://schemas.openxmlformats.org/officeDocument/2006/relationships/image" Target="../media/image2.svg"/><Relationship Id="rId10" Type="http://schemas.openxmlformats.org/officeDocument/2006/relationships/image" Target="../media/image123.png"/><Relationship Id="rId4" Type="http://schemas.openxmlformats.org/officeDocument/2006/relationships/image" Target="../media/image1.png"/><Relationship Id="rId9" Type="http://schemas.openxmlformats.org/officeDocument/2006/relationships/image" Target="../media/image122.svg"/></Relationships>
</file>

<file path=ppt/slides/_rels/slide5.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0.sv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8" Type="http://schemas.openxmlformats.org/officeDocument/2006/relationships/image" Target="../media/image129.jpeg"/><Relationship Id="rId3" Type="http://schemas.openxmlformats.org/officeDocument/2006/relationships/image" Target="../media/image10.svg"/><Relationship Id="rId7" Type="http://schemas.openxmlformats.org/officeDocument/2006/relationships/image" Target="../media/image128.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27.jpeg"/><Relationship Id="rId5" Type="http://schemas.openxmlformats.org/officeDocument/2006/relationships/image" Target="../media/image30.svg"/><Relationship Id="rId4" Type="http://schemas.openxmlformats.org/officeDocument/2006/relationships/image" Target="../media/image29.png"/></Relationships>
</file>

<file path=ppt/slides/_rels/slide51.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2.svg"/><Relationship Id="rId7" Type="http://schemas.openxmlformats.org/officeDocument/2006/relationships/image" Target="../media/image8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131.svg"/><Relationship Id="rId4" Type="http://schemas.openxmlformats.org/officeDocument/2006/relationships/image" Target="../media/image130.png"/><Relationship Id="rId9" Type="http://schemas.openxmlformats.org/officeDocument/2006/relationships/image" Target="../media/image83.svg"/></Relationships>
</file>

<file path=ppt/slides/_rels/slide5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87.svg"/><Relationship Id="rId4" Type="http://schemas.openxmlformats.org/officeDocument/2006/relationships/image" Target="../media/image86.png"/></Relationships>
</file>

<file path=ppt/slides/_rels/slide53.xml.rels><?xml version="1.0" encoding="UTF-8" standalone="yes"?>
<Relationships xmlns="http://schemas.openxmlformats.org/package/2006/relationships"><Relationship Id="rId3" Type="http://schemas.openxmlformats.org/officeDocument/2006/relationships/image" Target="../media/image87.svg"/><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132.png"/><Relationship Id="rId5" Type="http://schemas.openxmlformats.org/officeDocument/2006/relationships/image" Target="../media/image2.svg"/><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3" Type="http://schemas.openxmlformats.org/officeDocument/2006/relationships/image" Target="../media/image87.svg"/><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133.png"/><Relationship Id="rId5" Type="http://schemas.openxmlformats.org/officeDocument/2006/relationships/image" Target="../media/image2.svg"/><Relationship Id="rId4" Type="http://schemas.openxmlformats.org/officeDocument/2006/relationships/image" Target="../media/image1.png"/></Relationships>
</file>

<file path=ppt/slides/_rels/slide55.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3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135.png"/><Relationship Id="rId4" Type="http://schemas.openxmlformats.org/officeDocument/2006/relationships/image" Target="../media/image134.png"/></Relationships>
</file>

<file path=ppt/slides/_rels/slide56.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4.svg"/><Relationship Id="rId7" Type="http://schemas.openxmlformats.org/officeDocument/2006/relationships/image" Target="../media/image87.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86.png"/><Relationship Id="rId11" Type="http://schemas.openxmlformats.org/officeDocument/2006/relationships/image" Target="../media/image137.svg"/><Relationship Id="rId5" Type="http://schemas.openxmlformats.org/officeDocument/2006/relationships/image" Target="../media/image2.svg"/><Relationship Id="rId10" Type="http://schemas.openxmlformats.org/officeDocument/2006/relationships/image" Target="../media/image136.png"/><Relationship Id="rId4" Type="http://schemas.openxmlformats.org/officeDocument/2006/relationships/image" Target="../media/image1.png"/><Relationship Id="rId9" Type="http://schemas.openxmlformats.org/officeDocument/2006/relationships/image" Target="../media/image72.svg"/></Relationships>
</file>

<file path=ppt/slides/_rels/slide57.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39.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8.jpeg"/><Relationship Id="rId5" Type="http://schemas.openxmlformats.org/officeDocument/2006/relationships/image" Target="../media/image30.svg"/><Relationship Id="rId4" Type="http://schemas.openxmlformats.org/officeDocument/2006/relationships/image" Target="../media/image29.png"/></Relationships>
</file>

<file path=ppt/slides/_rels/slide58.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39.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40.jpeg"/><Relationship Id="rId5" Type="http://schemas.openxmlformats.org/officeDocument/2006/relationships/image" Target="../media/image30.svg"/><Relationship Id="rId4" Type="http://schemas.openxmlformats.org/officeDocument/2006/relationships/image" Target="../media/image29.png"/></Relationships>
</file>

<file path=ppt/slides/_rels/slide59.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2.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41.png"/><Relationship Id="rId5" Type="http://schemas.openxmlformats.org/officeDocument/2006/relationships/image" Target="../media/image30.sv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0.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0.sv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43.png"/><Relationship Id="rId5" Type="http://schemas.openxmlformats.org/officeDocument/2006/relationships/image" Target="../media/image30.svg"/><Relationship Id="rId4" Type="http://schemas.openxmlformats.org/officeDocument/2006/relationships/image" Target="../media/image29.png"/></Relationships>
</file>

<file path=ppt/slides/_rels/slide61.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0.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0.sv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16.png"/><Relationship Id="rId5" Type="http://schemas.openxmlformats.org/officeDocument/2006/relationships/image" Target="../media/image24.svg"/><Relationship Id="rId10" Type="http://schemas.openxmlformats.org/officeDocument/2006/relationships/image" Target="../media/image15.png"/><Relationship Id="rId4" Type="http://schemas.openxmlformats.org/officeDocument/2006/relationships/image" Target="../media/image23.png"/><Relationship Id="rId9" Type="http://schemas.openxmlformats.org/officeDocument/2006/relationships/image" Target="../media/image28.svg"/></Relationships>
</file>

<file path=ppt/slides/_rels/slide9.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10.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32.sv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Freeform 39"/>
          <p:cNvSpPr/>
          <p:nvPr/>
        </p:nvSpPr>
        <p:spPr>
          <a:xfrm>
            <a:off x="831425" y="548856"/>
            <a:ext cx="579487" cy="579487"/>
          </a:xfrm>
          <a:custGeom>
            <a:avLst/>
            <a:gdLst/>
            <a:ahLst/>
            <a:cxnLst/>
            <a:rect l="l" t="t" r="r" b="b"/>
            <a:pathLst>
              <a:path w="579487" h="579487">
                <a:moveTo>
                  <a:pt x="0" y="0"/>
                </a:moveTo>
                <a:lnTo>
                  <a:pt x="579488" y="0"/>
                </a:lnTo>
                <a:lnTo>
                  <a:pt x="579488"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0" name="Freeform 40"/>
          <p:cNvSpPr/>
          <p:nvPr/>
        </p:nvSpPr>
        <p:spPr>
          <a:xfrm>
            <a:off x="17198554" y="449213"/>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1" name="Freeform 41"/>
          <p:cNvSpPr/>
          <p:nvPr/>
        </p:nvSpPr>
        <p:spPr>
          <a:xfrm>
            <a:off x="541682" y="9158657"/>
            <a:ext cx="579487" cy="579487"/>
          </a:xfrm>
          <a:custGeom>
            <a:avLst/>
            <a:gdLst/>
            <a:ahLst/>
            <a:cxnLst/>
            <a:rect l="l" t="t" r="r" b="b"/>
            <a:pathLst>
              <a:path w="579487" h="579487">
                <a:moveTo>
                  <a:pt x="0" y="0"/>
                </a:moveTo>
                <a:lnTo>
                  <a:pt x="579488" y="0"/>
                </a:lnTo>
                <a:lnTo>
                  <a:pt x="579488"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2" name="Freeform 42"/>
          <p:cNvSpPr/>
          <p:nvPr/>
        </p:nvSpPr>
        <p:spPr>
          <a:xfrm>
            <a:off x="17456574" y="8968556"/>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3" name="TextBox 42">
            <a:extLst>
              <a:ext uri="{FF2B5EF4-FFF2-40B4-BE49-F238E27FC236}">
                <a16:creationId xmlns:a16="http://schemas.microsoft.com/office/drawing/2014/main" id="{53812B0C-58DD-06A4-49E3-B20B690113B5}"/>
              </a:ext>
            </a:extLst>
          </p:cNvPr>
          <p:cNvSpPr txBox="1"/>
          <p:nvPr/>
        </p:nvSpPr>
        <p:spPr>
          <a:xfrm>
            <a:off x="772469" y="3619500"/>
            <a:ext cx="16715828" cy="3465179"/>
          </a:xfrm>
          <a:prstGeom prst="rect">
            <a:avLst/>
          </a:prstGeom>
        </p:spPr>
        <p:txBody>
          <a:bodyPr wrap="square" lIns="0" tIns="0" rIns="0" bIns="0" rtlCol="0" anchor="t">
            <a:spAutoFit/>
          </a:bodyPr>
          <a:lstStyle/>
          <a:p>
            <a:pPr algn="ctr">
              <a:lnSpc>
                <a:spcPct val="150000"/>
              </a:lnSpc>
            </a:pPr>
            <a:r>
              <a:rPr lang="en-US" sz="8000" b="1" dirty="0">
                <a:solidFill>
                  <a:schemeClr val="accent2">
                    <a:lumMod val="75000"/>
                  </a:schemeClr>
                </a:solidFill>
                <a:latin typeface="Arial" panose="020B0604020202020204" pitchFamily="34" charset="0"/>
                <a:cs typeface="Arial" panose="020B0604020202020204" pitchFamily="34" charset="0"/>
              </a:rPr>
              <a:t>CHÀO </a:t>
            </a:r>
            <a:r>
              <a:rPr lang="en-US" sz="8000" b="1">
                <a:solidFill>
                  <a:schemeClr val="accent2">
                    <a:lumMod val="75000"/>
                  </a:schemeClr>
                </a:solidFill>
                <a:latin typeface="Arial" panose="020B0604020202020204" pitchFamily="34" charset="0"/>
                <a:cs typeface="Arial" panose="020B0604020202020204" pitchFamily="34" charset="0"/>
              </a:rPr>
              <a:t>MỪNG TẤT CẢ CÁC </a:t>
            </a:r>
            <a:r>
              <a:rPr lang="en-US" sz="8000" b="1" dirty="0">
                <a:solidFill>
                  <a:schemeClr val="accent2">
                    <a:lumMod val="75000"/>
                  </a:schemeClr>
                </a:solidFill>
                <a:latin typeface="Arial" panose="020B0604020202020204" pitchFamily="34" charset="0"/>
                <a:cs typeface="Arial" panose="020B0604020202020204" pitchFamily="34" charset="0"/>
              </a:rPr>
              <a:t>EM ĐẾN VỚI TIẾT HỌC HÔM NAY!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6158393" y="8010279"/>
            <a:ext cx="1943100" cy="1925072"/>
          </a:xfrm>
          <a:custGeom>
            <a:avLst/>
            <a:gdLst/>
            <a:ahLst/>
            <a:cxnLst/>
            <a:rect l="l" t="t" r="r" b="b"/>
            <a:pathLst>
              <a:path w="2706934" h="2755149">
                <a:moveTo>
                  <a:pt x="0" y="0"/>
                </a:moveTo>
                <a:lnTo>
                  <a:pt x="2706934" y="0"/>
                </a:lnTo>
                <a:lnTo>
                  <a:pt x="2706934" y="2755148"/>
                </a:lnTo>
                <a:lnTo>
                  <a:pt x="0" y="27551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7" name="Group 16">
            <a:extLst>
              <a:ext uri="{FF2B5EF4-FFF2-40B4-BE49-F238E27FC236}">
                <a16:creationId xmlns:a16="http://schemas.microsoft.com/office/drawing/2014/main" id="{068B53B2-9DE6-F083-9A48-AC8B4DA3CCFE}"/>
              </a:ext>
            </a:extLst>
          </p:cNvPr>
          <p:cNvGrpSpPr/>
          <p:nvPr/>
        </p:nvGrpSpPr>
        <p:grpSpPr>
          <a:xfrm>
            <a:off x="669206" y="8899425"/>
            <a:ext cx="718987" cy="1325670"/>
            <a:chOff x="4130775" y="449213"/>
            <a:chExt cx="718987" cy="1325670"/>
          </a:xfrm>
        </p:grpSpPr>
        <p:sp>
          <p:nvSpPr>
            <p:cNvPr id="7" name="Freeform 7"/>
            <p:cNvSpPr/>
            <p:nvPr/>
          </p:nvSpPr>
          <p:spPr>
            <a:xfrm>
              <a:off x="4130775" y="449213"/>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4270275" y="1195396"/>
              <a:ext cx="579487" cy="579487"/>
            </a:xfrm>
            <a:custGeom>
              <a:avLst/>
              <a:gdLst/>
              <a:ahLst/>
              <a:cxnLst/>
              <a:rect l="l" t="t" r="r" b="b"/>
              <a:pathLst>
                <a:path w="579487" h="579487">
                  <a:moveTo>
                    <a:pt x="0" y="0"/>
                  </a:moveTo>
                  <a:lnTo>
                    <a:pt x="579488" y="0"/>
                  </a:lnTo>
                  <a:lnTo>
                    <a:pt x="579488"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grpSp>
        <p:nvGrpSpPr>
          <p:cNvPr id="16" name="Group 15">
            <a:extLst>
              <a:ext uri="{FF2B5EF4-FFF2-40B4-BE49-F238E27FC236}">
                <a16:creationId xmlns:a16="http://schemas.microsoft.com/office/drawing/2014/main" id="{E7336F4D-E850-FA29-EACC-F30D7F8511EC}"/>
              </a:ext>
            </a:extLst>
          </p:cNvPr>
          <p:cNvGrpSpPr/>
          <p:nvPr/>
        </p:nvGrpSpPr>
        <p:grpSpPr>
          <a:xfrm>
            <a:off x="16840200" y="80385"/>
            <a:ext cx="1101127" cy="1404754"/>
            <a:chOff x="16737660" y="5124990"/>
            <a:chExt cx="1101127" cy="1404754"/>
          </a:xfrm>
        </p:grpSpPr>
        <p:sp>
          <p:nvSpPr>
            <p:cNvPr id="12" name="Freeform 12"/>
            <p:cNvSpPr/>
            <p:nvPr/>
          </p:nvSpPr>
          <p:spPr>
            <a:xfrm>
              <a:off x="16737660" y="5124990"/>
              <a:ext cx="579487" cy="579487"/>
            </a:xfrm>
            <a:custGeom>
              <a:avLst/>
              <a:gdLst/>
              <a:ahLst/>
              <a:cxnLst/>
              <a:rect l="l" t="t" r="r" b="b"/>
              <a:pathLst>
                <a:path w="579487" h="579487">
                  <a:moveTo>
                    <a:pt x="0" y="0"/>
                  </a:moveTo>
                  <a:lnTo>
                    <a:pt x="579488" y="0"/>
                  </a:lnTo>
                  <a:lnTo>
                    <a:pt x="579488"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a:off x="17259300" y="5950257"/>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pic>
        <p:nvPicPr>
          <p:cNvPr id="18" name="Picture 2">
            <a:extLst>
              <a:ext uri="{FF2B5EF4-FFF2-40B4-BE49-F238E27FC236}">
                <a16:creationId xmlns:a16="http://schemas.microsoft.com/office/drawing/2014/main" id="{DCECA64D-9572-84AC-C831-18CC99229FC2}"/>
              </a:ext>
            </a:extLst>
          </p:cNvPr>
          <p:cNvPicPr>
            <a:picLocks noChangeAspect="1"/>
          </p:cNvPicPr>
          <p:nvPr/>
        </p:nvPicPr>
        <p:blipFill>
          <a:blip r:embed="rId6">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326155">
            <a:off x="5105884" y="-3286583"/>
            <a:ext cx="8076231" cy="16860166"/>
          </a:xfrm>
          <a:prstGeom prst="rect">
            <a:avLst/>
          </a:prstGeom>
        </p:spPr>
      </p:pic>
      <p:sp>
        <p:nvSpPr>
          <p:cNvPr id="19" name="TextBox 9">
            <a:extLst>
              <a:ext uri="{FF2B5EF4-FFF2-40B4-BE49-F238E27FC236}">
                <a16:creationId xmlns:a16="http://schemas.microsoft.com/office/drawing/2014/main" id="{49330A63-6121-6926-7526-920868215AA3}"/>
              </a:ext>
            </a:extLst>
          </p:cNvPr>
          <p:cNvSpPr txBox="1"/>
          <p:nvPr/>
        </p:nvSpPr>
        <p:spPr>
          <a:xfrm>
            <a:off x="1539399" y="2373732"/>
            <a:ext cx="15209200" cy="4994381"/>
          </a:xfrm>
          <a:prstGeom prst="rect">
            <a:avLst/>
          </a:prstGeom>
        </p:spPr>
        <p:txBody>
          <a:bodyPr wrap="square" lIns="0" tIns="0" rIns="0" bIns="0" rtlCol="0" anchor="t">
            <a:spAutoFit/>
          </a:bodyPr>
          <a:lstStyle/>
          <a:p>
            <a:pPr algn="ctr">
              <a:lnSpc>
                <a:spcPct val="150000"/>
              </a:lnSpc>
            </a:pPr>
            <a:r>
              <a:rPr lang="en-US" sz="7000" b="1">
                <a:solidFill>
                  <a:schemeClr val="accent1">
                    <a:lumMod val="50000"/>
                  </a:schemeClr>
                </a:solidFill>
                <a:latin typeface="Arial" panose="020B0604020202020204" pitchFamily="34" charset="0"/>
                <a:cs typeface="Arial" panose="020B0604020202020204" pitchFamily="34" charset="0"/>
              </a:rPr>
              <a:t>Hoạt động giáo dục theo chủ đề</a:t>
            </a:r>
          </a:p>
          <a:p>
            <a:pPr algn="ctr">
              <a:lnSpc>
                <a:spcPct val="150000"/>
              </a:lnSpc>
            </a:pPr>
            <a:r>
              <a:rPr lang="en-US" sz="7800" b="1">
                <a:solidFill>
                  <a:srgbClr val="C00000"/>
                </a:solidFill>
                <a:latin typeface="Arial" panose="020B0604020202020204" pitchFamily="34" charset="0"/>
                <a:cs typeface="Arial" panose="020B0604020202020204" pitchFamily="34" charset="0"/>
              </a:rPr>
              <a:t>Chủ đề 2: Tự tin và thích ứng với sự thay đổi</a:t>
            </a:r>
            <a:endParaRPr lang="vi-VN" sz="7800" b="1">
              <a:solidFill>
                <a:srgbClr val="C00000"/>
              </a:solidFill>
              <a:latin typeface="Arial" panose="020B0604020202020204" pitchFamily="34" charset="0"/>
              <a:cs typeface="Arial" panose="020B0604020202020204" pitchFamily="34" charset="0"/>
            </a:endParaRPr>
          </a:p>
        </p:txBody>
      </p:sp>
      <p:pic>
        <p:nvPicPr>
          <p:cNvPr id="22" name="Picture 5">
            <a:extLst>
              <a:ext uri="{FF2B5EF4-FFF2-40B4-BE49-F238E27FC236}">
                <a16:creationId xmlns:a16="http://schemas.microsoft.com/office/drawing/2014/main" id="{7D86F765-4C23-6D1E-AB90-5C63AFB8829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103949" y="7815754"/>
            <a:ext cx="10080099" cy="2746827"/>
          </a:xfrm>
          <a:prstGeom prst="rect">
            <a:avLst/>
          </a:prstGeom>
        </p:spPr>
      </p:pic>
      <p:sp>
        <p:nvSpPr>
          <p:cNvPr id="2" name="Freeform 2"/>
          <p:cNvSpPr/>
          <p:nvPr/>
        </p:nvSpPr>
        <p:spPr>
          <a:xfrm>
            <a:off x="101699" y="80385"/>
            <a:ext cx="1714500" cy="1752600"/>
          </a:xfrm>
          <a:custGeom>
            <a:avLst/>
            <a:gdLst/>
            <a:ahLst/>
            <a:cxnLst/>
            <a:rect l="l" t="t" r="r" b="b"/>
            <a:pathLst>
              <a:path w="2478759" h="2558719">
                <a:moveTo>
                  <a:pt x="0" y="0"/>
                </a:moveTo>
                <a:lnTo>
                  <a:pt x="2478759" y="0"/>
                </a:lnTo>
                <a:lnTo>
                  <a:pt x="2478759" y="2558719"/>
                </a:lnTo>
                <a:lnTo>
                  <a:pt x="0" y="255871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randombar(horizont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barn(inVertical)">
                                      <p:cBhvr>
                                        <p:cTn id="12"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86AA7"/>
        </a:solidFill>
        <a:effectLst/>
      </p:bgPr>
    </p:bg>
    <p:spTree>
      <p:nvGrpSpPr>
        <p:cNvPr id="1" name=""/>
        <p:cNvGrpSpPr/>
        <p:nvPr/>
      </p:nvGrpSpPr>
      <p:grpSpPr>
        <a:xfrm>
          <a:off x="0" y="0"/>
          <a:ext cx="0" cy="0"/>
          <a:chOff x="0" y="0"/>
          <a:chExt cx="0" cy="0"/>
        </a:xfrm>
      </p:grpSpPr>
      <p:sp>
        <p:nvSpPr>
          <p:cNvPr id="4" name="Freeform 4"/>
          <p:cNvSpPr/>
          <p:nvPr/>
        </p:nvSpPr>
        <p:spPr>
          <a:xfrm>
            <a:off x="416557" y="247825"/>
            <a:ext cx="579487" cy="579487"/>
          </a:xfrm>
          <a:custGeom>
            <a:avLst/>
            <a:gdLst/>
            <a:ahLst/>
            <a:cxnLst/>
            <a:rect l="l" t="t" r="r" b="b"/>
            <a:pathLst>
              <a:path w="579487" h="579487">
                <a:moveTo>
                  <a:pt x="0" y="0"/>
                </a:moveTo>
                <a:lnTo>
                  <a:pt x="579488" y="0"/>
                </a:lnTo>
                <a:lnTo>
                  <a:pt x="579488"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159470" y="9410700"/>
            <a:ext cx="579487" cy="579487"/>
          </a:xfrm>
          <a:custGeom>
            <a:avLst/>
            <a:gdLst/>
            <a:ahLst/>
            <a:cxnLst/>
            <a:rect l="l" t="t" r="r" b="b"/>
            <a:pathLst>
              <a:path w="579487" h="579487">
                <a:moveTo>
                  <a:pt x="0" y="0"/>
                </a:moveTo>
                <a:lnTo>
                  <a:pt x="579488" y="0"/>
                </a:lnTo>
                <a:lnTo>
                  <a:pt x="579488"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17549043" y="9410700"/>
            <a:ext cx="579487" cy="579487"/>
          </a:xfrm>
          <a:custGeom>
            <a:avLst/>
            <a:gdLst/>
            <a:ahLst/>
            <a:cxnLst/>
            <a:rect l="l" t="t" r="r" b="b"/>
            <a:pathLst>
              <a:path w="579487" h="579487">
                <a:moveTo>
                  <a:pt x="0" y="0"/>
                </a:moveTo>
                <a:lnTo>
                  <a:pt x="579488" y="0"/>
                </a:lnTo>
                <a:lnTo>
                  <a:pt x="579488"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17291956" y="247826"/>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5" name="Group 34">
            <a:extLst>
              <a:ext uri="{FF2B5EF4-FFF2-40B4-BE49-F238E27FC236}">
                <a16:creationId xmlns:a16="http://schemas.microsoft.com/office/drawing/2014/main" id="{A77B0C32-0E5E-50B5-4F9F-2AC8D7DBDB22}"/>
              </a:ext>
            </a:extLst>
          </p:cNvPr>
          <p:cNvGrpSpPr/>
          <p:nvPr/>
        </p:nvGrpSpPr>
        <p:grpSpPr>
          <a:xfrm>
            <a:off x="996044" y="2402962"/>
            <a:ext cx="7817834" cy="3411801"/>
            <a:chOff x="833823" y="1889099"/>
            <a:chExt cx="7817834" cy="3411801"/>
          </a:xfrm>
        </p:grpSpPr>
        <p:sp>
          <p:nvSpPr>
            <p:cNvPr id="36" name="Freeform 7">
              <a:extLst>
                <a:ext uri="{FF2B5EF4-FFF2-40B4-BE49-F238E27FC236}">
                  <a16:creationId xmlns:a16="http://schemas.microsoft.com/office/drawing/2014/main" id="{16A2F8E9-804B-402F-42A4-031AB83D0F2E}"/>
                </a:ext>
              </a:extLst>
            </p:cNvPr>
            <p:cNvSpPr/>
            <p:nvPr/>
          </p:nvSpPr>
          <p:spPr>
            <a:xfrm>
              <a:off x="833823" y="1889099"/>
              <a:ext cx="7817834" cy="3411801"/>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chemeClr val="bg1"/>
            </a:solidFill>
          </p:spPr>
          <p:txBody>
            <a:bodyPr/>
            <a:lstStyle/>
            <a:p>
              <a:endParaRPr lang="en-US"/>
            </a:p>
          </p:txBody>
        </p:sp>
        <p:sp>
          <p:nvSpPr>
            <p:cNvPr id="37" name="TextBox 36">
              <a:extLst>
                <a:ext uri="{FF2B5EF4-FFF2-40B4-BE49-F238E27FC236}">
                  <a16:creationId xmlns:a16="http://schemas.microsoft.com/office/drawing/2014/main" id="{1367D06D-77CD-EC46-0FD0-78448355FA20}"/>
                </a:ext>
              </a:extLst>
            </p:cNvPr>
            <p:cNvSpPr txBox="1"/>
            <p:nvPr/>
          </p:nvSpPr>
          <p:spPr>
            <a:xfrm>
              <a:off x="907841" y="2705280"/>
              <a:ext cx="7614195" cy="1824923"/>
            </a:xfrm>
            <a:prstGeom prst="rect">
              <a:avLst/>
            </a:prstGeom>
            <a:noFill/>
          </p:spPr>
          <p:txBody>
            <a:bodyPr wrap="square">
              <a:spAutoFit/>
            </a:bodyPr>
            <a:lstStyle/>
            <a:p>
              <a:pPr algn="ctr">
                <a:lnSpc>
                  <a:spcPct val="150000"/>
                </a:lnSpc>
              </a:pPr>
              <a:r>
                <a:rPr lang="en-US" sz="4000" b="1">
                  <a:latin typeface="Arial" panose="020B0604020202020204" pitchFamily="34" charset="0"/>
                  <a:ea typeface="Calibri" panose="020F0502020204030204" pitchFamily="34" charset="0"/>
                  <a:cs typeface="Arial" panose="020B0604020202020204" pitchFamily="34" charset="0"/>
                </a:rPr>
                <a:t>Hoạt động 1: </a:t>
              </a:r>
              <a:r>
                <a:rPr lang="en-US" sz="4000">
                  <a:effectLst/>
                  <a:latin typeface="Arial" panose="020B0604020202020204" pitchFamily="34" charset="0"/>
                  <a:ea typeface="Calibri" panose="020F0502020204030204" pitchFamily="34" charset="0"/>
                  <a:cs typeface="Arial" panose="020B0604020202020204" pitchFamily="34" charset="0"/>
                </a:rPr>
                <a:t>Khám phá những đặc điểm tạo nên sự tự tin</a:t>
              </a:r>
              <a:endParaRPr lang="fr-FR" sz="40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38" name="Group 37">
            <a:extLst>
              <a:ext uri="{FF2B5EF4-FFF2-40B4-BE49-F238E27FC236}">
                <a16:creationId xmlns:a16="http://schemas.microsoft.com/office/drawing/2014/main" id="{61B8E947-67CD-0E7E-FB19-DC21542F2876}"/>
              </a:ext>
            </a:extLst>
          </p:cNvPr>
          <p:cNvGrpSpPr/>
          <p:nvPr/>
        </p:nvGrpSpPr>
        <p:grpSpPr>
          <a:xfrm>
            <a:off x="9393675" y="2402963"/>
            <a:ext cx="8120155" cy="3411800"/>
            <a:chOff x="8935861" y="2543079"/>
            <a:chExt cx="8120155" cy="3411800"/>
          </a:xfrm>
        </p:grpSpPr>
        <p:sp>
          <p:nvSpPr>
            <p:cNvPr id="39" name="Freeform 7">
              <a:extLst>
                <a:ext uri="{FF2B5EF4-FFF2-40B4-BE49-F238E27FC236}">
                  <a16:creationId xmlns:a16="http://schemas.microsoft.com/office/drawing/2014/main" id="{92FF3561-03EC-17BB-38A9-D2D692211A4F}"/>
                </a:ext>
              </a:extLst>
            </p:cNvPr>
            <p:cNvSpPr/>
            <p:nvPr/>
          </p:nvSpPr>
          <p:spPr>
            <a:xfrm>
              <a:off x="8935861" y="2543079"/>
              <a:ext cx="8120155" cy="3411800"/>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chemeClr val="bg1"/>
            </a:solidFill>
          </p:spPr>
          <p:txBody>
            <a:bodyPr/>
            <a:lstStyle/>
            <a:p>
              <a:endParaRPr lang="en-US"/>
            </a:p>
          </p:txBody>
        </p:sp>
        <p:sp>
          <p:nvSpPr>
            <p:cNvPr id="40" name="TextBox 11">
              <a:extLst>
                <a:ext uri="{FF2B5EF4-FFF2-40B4-BE49-F238E27FC236}">
                  <a16:creationId xmlns:a16="http://schemas.microsoft.com/office/drawing/2014/main" id="{5C94B296-2F13-6D1C-E28A-4886849CE393}"/>
                </a:ext>
              </a:extLst>
            </p:cNvPr>
            <p:cNvSpPr txBox="1"/>
            <p:nvPr/>
          </p:nvSpPr>
          <p:spPr>
            <a:xfrm>
              <a:off x="9470038" y="3776408"/>
              <a:ext cx="1427885" cy="1427885"/>
            </a:xfrm>
            <a:prstGeom prst="rect">
              <a:avLst/>
            </a:prstGeom>
          </p:spPr>
          <p:txBody>
            <a:bodyPr lIns="50800" tIns="50800" rIns="50800" bIns="50800" rtlCol="0" anchor="ctr"/>
            <a:lstStyle/>
            <a:p>
              <a:pPr algn="ctr">
                <a:lnSpc>
                  <a:spcPts val="3089"/>
                </a:lnSpc>
              </a:pPr>
              <a:endParaRPr/>
            </a:p>
          </p:txBody>
        </p:sp>
        <p:sp>
          <p:nvSpPr>
            <p:cNvPr id="41" name="TextBox 40">
              <a:extLst>
                <a:ext uri="{FF2B5EF4-FFF2-40B4-BE49-F238E27FC236}">
                  <a16:creationId xmlns:a16="http://schemas.microsoft.com/office/drawing/2014/main" id="{3407B105-93E9-6713-3DF2-E7F5E8C7ECB4}"/>
                </a:ext>
              </a:extLst>
            </p:cNvPr>
            <p:cNvSpPr txBox="1"/>
            <p:nvPr/>
          </p:nvSpPr>
          <p:spPr>
            <a:xfrm>
              <a:off x="9792913" y="3341712"/>
              <a:ext cx="6378252" cy="1824923"/>
            </a:xfrm>
            <a:prstGeom prst="rect">
              <a:avLst/>
            </a:prstGeom>
            <a:noFill/>
          </p:spPr>
          <p:txBody>
            <a:bodyPr wrap="square">
              <a:spAutoFit/>
            </a:bodyPr>
            <a:lstStyle/>
            <a:p>
              <a:pPr algn="ctr">
                <a:lnSpc>
                  <a:spcPct val="150000"/>
                </a:lnSpc>
              </a:pPr>
              <a:r>
                <a:rPr lang="en-US" sz="4000" b="1">
                  <a:latin typeface="Arial" panose="020B0604020202020204" pitchFamily="34" charset="0"/>
                  <a:ea typeface="Calibri" panose="020F0502020204030204" pitchFamily="34" charset="0"/>
                  <a:cs typeface="Arial" panose="020B0604020202020204" pitchFamily="34" charset="0"/>
                </a:rPr>
                <a:t>Hoạt động 2: </a:t>
              </a:r>
              <a:r>
                <a:rPr lang="vi-VN" sz="4000">
                  <a:effectLst/>
                  <a:latin typeface="Arial" panose="020B0604020202020204" pitchFamily="34" charset="0"/>
                  <a:ea typeface="Calibri" panose="020F0502020204030204" pitchFamily="34" charset="0"/>
                  <a:cs typeface="Arial" panose="020B0604020202020204" pitchFamily="34" charset="0"/>
                </a:rPr>
                <a:t>Thể hiện sự tự tin của bản thân</a:t>
              </a:r>
              <a:endParaRPr lang="fr-FR" sz="40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42" name="Group 41">
            <a:extLst>
              <a:ext uri="{FF2B5EF4-FFF2-40B4-BE49-F238E27FC236}">
                <a16:creationId xmlns:a16="http://schemas.microsoft.com/office/drawing/2014/main" id="{FD36D33B-7A3A-3546-D853-65CE491D8C90}"/>
              </a:ext>
            </a:extLst>
          </p:cNvPr>
          <p:cNvGrpSpPr/>
          <p:nvPr/>
        </p:nvGrpSpPr>
        <p:grpSpPr>
          <a:xfrm>
            <a:off x="3764530" y="0"/>
            <a:ext cx="10758940" cy="1735078"/>
            <a:chOff x="3677277" y="831974"/>
            <a:chExt cx="10758940" cy="1735078"/>
          </a:xfrm>
        </p:grpSpPr>
        <p:sp>
          <p:nvSpPr>
            <p:cNvPr id="43" name="Freeform 3">
              <a:extLst>
                <a:ext uri="{FF2B5EF4-FFF2-40B4-BE49-F238E27FC236}">
                  <a16:creationId xmlns:a16="http://schemas.microsoft.com/office/drawing/2014/main" id="{186075CC-B7DA-03E3-98C7-43908FCA44D8}"/>
                </a:ext>
              </a:extLst>
            </p:cNvPr>
            <p:cNvSpPr/>
            <p:nvPr/>
          </p:nvSpPr>
          <p:spPr>
            <a:xfrm>
              <a:off x="3677277" y="831974"/>
              <a:ext cx="10758940" cy="1735078"/>
            </a:xfrm>
            <a:custGeom>
              <a:avLst/>
              <a:gdLst/>
              <a:ahLst/>
              <a:cxnLst/>
              <a:rect l="l" t="t" r="r" b="b"/>
              <a:pathLst>
                <a:path w="7315200" h="1991047">
                  <a:moveTo>
                    <a:pt x="0" y="0"/>
                  </a:moveTo>
                  <a:lnTo>
                    <a:pt x="7315200" y="0"/>
                  </a:lnTo>
                  <a:lnTo>
                    <a:pt x="7315200" y="1991046"/>
                  </a:lnTo>
                  <a:lnTo>
                    <a:pt x="0" y="1991046"/>
                  </a:lnTo>
                  <a:lnTo>
                    <a:pt x="0" y="0"/>
                  </a:lnTo>
                  <a:close/>
                </a:path>
              </a:pathLst>
            </a:custGeom>
            <a:blipFill>
              <a:blip r:embed="rId4">
                <a:duotone>
                  <a:schemeClr val="accent5">
                    <a:shade val="45000"/>
                    <a:satMod val="135000"/>
                  </a:schemeClr>
                  <a:prstClr val="white"/>
                </a:duotone>
                <a:extLst>
                  <a:ext uri="{96DAC541-7B7A-43D3-8B79-37D633B846F1}">
                    <asvg:svgBlip xmlns:asvg="http://schemas.microsoft.com/office/drawing/2016/SVG/main" r:embed="rId5"/>
                  </a:ext>
                </a:extLst>
              </a:blip>
              <a:stretch>
                <a:fillRect t="-34305" b="-32863"/>
              </a:stretch>
            </a:blipFill>
          </p:spPr>
          <p:txBody>
            <a:bodyPr/>
            <a:lstStyle/>
            <a:p>
              <a:endParaRPr lang="en-US"/>
            </a:p>
          </p:txBody>
        </p:sp>
        <p:sp>
          <p:nvSpPr>
            <p:cNvPr id="44" name="TextBox 43">
              <a:extLst>
                <a:ext uri="{FF2B5EF4-FFF2-40B4-BE49-F238E27FC236}">
                  <a16:creationId xmlns:a16="http://schemas.microsoft.com/office/drawing/2014/main" id="{6B69E683-42B9-A642-F890-B7EA51C271CF}"/>
                </a:ext>
              </a:extLst>
            </p:cNvPr>
            <p:cNvSpPr txBox="1"/>
            <p:nvPr/>
          </p:nvSpPr>
          <p:spPr>
            <a:xfrm>
              <a:off x="4820277" y="1188146"/>
              <a:ext cx="8472940" cy="1015663"/>
            </a:xfrm>
            <a:prstGeom prst="rect">
              <a:avLst/>
            </a:prstGeom>
            <a:noFill/>
          </p:spPr>
          <p:txBody>
            <a:bodyPr wrap="square" rtlCol="0">
              <a:spAutoFit/>
            </a:bodyPr>
            <a:lstStyle/>
            <a:p>
              <a:pPr algn="ctr"/>
              <a:r>
                <a:rPr lang="en-US" sz="6000" b="1">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NỘI DUNG BÀI HỌC</a:t>
              </a:r>
              <a:endParaRPr lang="en-US" sz="6000" b="1"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endParaRPr>
            </a:p>
          </p:txBody>
        </p:sp>
      </p:grpSp>
      <p:grpSp>
        <p:nvGrpSpPr>
          <p:cNvPr id="45" name="Group 44">
            <a:extLst>
              <a:ext uri="{FF2B5EF4-FFF2-40B4-BE49-F238E27FC236}">
                <a16:creationId xmlns:a16="http://schemas.microsoft.com/office/drawing/2014/main" id="{9C270154-D878-3BA1-DC76-A9DAB027C76D}"/>
              </a:ext>
            </a:extLst>
          </p:cNvPr>
          <p:cNvGrpSpPr/>
          <p:nvPr/>
        </p:nvGrpSpPr>
        <p:grpSpPr>
          <a:xfrm>
            <a:off x="968243" y="6206121"/>
            <a:ext cx="7817834" cy="3411802"/>
            <a:chOff x="833823" y="2244226"/>
            <a:chExt cx="7817834" cy="3411802"/>
          </a:xfrm>
        </p:grpSpPr>
        <p:sp>
          <p:nvSpPr>
            <p:cNvPr id="46" name="Freeform 7">
              <a:extLst>
                <a:ext uri="{FF2B5EF4-FFF2-40B4-BE49-F238E27FC236}">
                  <a16:creationId xmlns:a16="http://schemas.microsoft.com/office/drawing/2014/main" id="{FB9EB50C-8A55-4EE2-5211-76D654DF9AD8}"/>
                </a:ext>
              </a:extLst>
            </p:cNvPr>
            <p:cNvSpPr/>
            <p:nvPr/>
          </p:nvSpPr>
          <p:spPr>
            <a:xfrm>
              <a:off x="833823" y="2244226"/>
              <a:ext cx="7817834" cy="3411802"/>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chemeClr val="bg1"/>
            </a:solidFill>
          </p:spPr>
          <p:txBody>
            <a:bodyPr/>
            <a:lstStyle/>
            <a:p>
              <a:endParaRPr lang="en-US"/>
            </a:p>
          </p:txBody>
        </p:sp>
        <p:sp>
          <p:nvSpPr>
            <p:cNvPr id="47" name="TextBox 46">
              <a:extLst>
                <a:ext uri="{FF2B5EF4-FFF2-40B4-BE49-F238E27FC236}">
                  <a16:creationId xmlns:a16="http://schemas.microsoft.com/office/drawing/2014/main" id="{5D243E77-79FE-D3A4-5470-33022639287C}"/>
                </a:ext>
              </a:extLst>
            </p:cNvPr>
            <p:cNvSpPr txBox="1"/>
            <p:nvPr/>
          </p:nvSpPr>
          <p:spPr>
            <a:xfrm>
              <a:off x="1530584" y="2575997"/>
              <a:ext cx="6424309" cy="2748253"/>
            </a:xfrm>
            <a:prstGeom prst="rect">
              <a:avLst/>
            </a:prstGeom>
            <a:noFill/>
          </p:spPr>
          <p:txBody>
            <a:bodyPr wrap="square">
              <a:spAutoFit/>
            </a:bodyPr>
            <a:lstStyle/>
            <a:p>
              <a:pPr algn="ctr">
                <a:lnSpc>
                  <a:spcPct val="150000"/>
                </a:lnSpc>
              </a:pPr>
              <a:r>
                <a:rPr lang="en-US" sz="4000" b="1">
                  <a:latin typeface="Arial" panose="020B0604020202020204" pitchFamily="34" charset="0"/>
                  <a:ea typeface="Calibri" panose="020F0502020204030204" pitchFamily="34" charset="0"/>
                  <a:cs typeface="Arial" panose="020B0604020202020204" pitchFamily="34" charset="0"/>
                </a:rPr>
                <a:t>Hoạt động 3: </a:t>
              </a:r>
              <a:r>
                <a:rPr lang="vi-VN" sz="4000">
                  <a:effectLst/>
                  <a:latin typeface="Arial" panose="020B0604020202020204" pitchFamily="34" charset="0"/>
                  <a:ea typeface="Calibri" panose="020F0502020204030204" pitchFamily="34" charset="0"/>
                  <a:cs typeface="Arial" panose="020B0604020202020204" pitchFamily="34" charset="0"/>
                </a:rPr>
                <a:t>Phân tích điểm mạnh, điểm yếu của bản thân</a:t>
              </a:r>
              <a:endParaRPr lang="fr-FR" sz="40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48" name="Group 47">
            <a:extLst>
              <a:ext uri="{FF2B5EF4-FFF2-40B4-BE49-F238E27FC236}">
                <a16:creationId xmlns:a16="http://schemas.microsoft.com/office/drawing/2014/main" id="{C3B1B5B0-7BE0-B8C8-E0FE-3A91E10DACE2}"/>
              </a:ext>
            </a:extLst>
          </p:cNvPr>
          <p:cNvGrpSpPr/>
          <p:nvPr/>
        </p:nvGrpSpPr>
        <p:grpSpPr>
          <a:xfrm>
            <a:off x="9365875" y="6206120"/>
            <a:ext cx="8147956" cy="3411802"/>
            <a:chOff x="8935862" y="2898204"/>
            <a:chExt cx="8147956" cy="3411802"/>
          </a:xfrm>
        </p:grpSpPr>
        <p:sp>
          <p:nvSpPr>
            <p:cNvPr id="49" name="Freeform 7">
              <a:extLst>
                <a:ext uri="{FF2B5EF4-FFF2-40B4-BE49-F238E27FC236}">
                  <a16:creationId xmlns:a16="http://schemas.microsoft.com/office/drawing/2014/main" id="{DC0CC0F8-87E9-C7AA-50F3-516376C9C3F6}"/>
                </a:ext>
              </a:extLst>
            </p:cNvPr>
            <p:cNvSpPr/>
            <p:nvPr/>
          </p:nvSpPr>
          <p:spPr>
            <a:xfrm>
              <a:off x="8935862" y="2898204"/>
              <a:ext cx="8147956" cy="3411802"/>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chemeClr val="bg1"/>
            </a:solidFill>
          </p:spPr>
          <p:txBody>
            <a:bodyPr/>
            <a:lstStyle/>
            <a:p>
              <a:endParaRPr lang="en-US"/>
            </a:p>
          </p:txBody>
        </p:sp>
        <p:sp>
          <p:nvSpPr>
            <p:cNvPr id="50" name="TextBox 11">
              <a:extLst>
                <a:ext uri="{FF2B5EF4-FFF2-40B4-BE49-F238E27FC236}">
                  <a16:creationId xmlns:a16="http://schemas.microsoft.com/office/drawing/2014/main" id="{B4DD1D23-B22F-12DC-CFC0-BE607BA6BA59}"/>
                </a:ext>
              </a:extLst>
            </p:cNvPr>
            <p:cNvSpPr txBox="1"/>
            <p:nvPr/>
          </p:nvSpPr>
          <p:spPr>
            <a:xfrm>
              <a:off x="9470038" y="3776408"/>
              <a:ext cx="1427885" cy="1427885"/>
            </a:xfrm>
            <a:prstGeom prst="rect">
              <a:avLst/>
            </a:prstGeom>
          </p:spPr>
          <p:txBody>
            <a:bodyPr lIns="50800" tIns="50800" rIns="50800" bIns="50800" rtlCol="0" anchor="ctr"/>
            <a:lstStyle/>
            <a:p>
              <a:pPr algn="ctr">
                <a:lnSpc>
                  <a:spcPts val="3089"/>
                </a:lnSpc>
              </a:pPr>
              <a:endParaRPr/>
            </a:p>
          </p:txBody>
        </p:sp>
        <p:sp>
          <p:nvSpPr>
            <p:cNvPr id="51" name="TextBox 50">
              <a:extLst>
                <a:ext uri="{FF2B5EF4-FFF2-40B4-BE49-F238E27FC236}">
                  <a16:creationId xmlns:a16="http://schemas.microsoft.com/office/drawing/2014/main" id="{8B48A128-F939-6302-3BED-A46EA3107920}"/>
                </a:ext>
              </a:extLst>
            </p:cNvPr>
            <p:cNvSpPr txBox="1"/>
            <p:nvPr/>
          </p:nvSpPr>
          <p:spPr>
            <a:xfrm>
              <a:off x="9692346" y="3229976"/>
              <a:ext cx="6662785" cy="2748253"/>
            </a:xfrm>
            <a:prstGeom prst="rect">
              <a:avLst/>
            </a:prstGeom>
            <a:noFill/>
          </p:spPr>
          <p:txBody>
            <a:bodyPr wrap="square">
              <a:spAutoFit/>
            </a:bodyPr>
            <a:lstStyle/>
            <a:p>
              <a:pPr algn="ctr">
                <a:lnSpc>
                  <a:spcPct val="150000"/>
                </a:lnSpc>
              </a:pPr>
              <a:r>
                <a:rPr lang="en-US" sz="4000" b="1">
                  <a:latin typeface="Arial" panose="020B0604020202020204" pitchFamily="34" charset="0"/>
                  <a:ea typeface="Calibri" panose="020F0502020204030204" pitchFamily="34" charset="0"/>
                  <a:cs typeface="Arial" panose="020B0604020202020204" pitchFamily="34" charset="0"/>
                </a:rPr>
                <a:t>Hoạt động 4: </a:t>
              </a:r>
              <a:r>
                <a:rPr lang="vi-VN" sz="4000">
                  <a:effectLst/>
                  <a:latin typeface="Arial" panose="020B0604020202020204" pitchFamily="34" charset="0"/>
                  <a:ea typeface="Calibri" panose="020F0502020204030204" pitchFamily="34" charset="0"/>
                  <a:cs typeface="Arial" panose="020B0604020202020204" pitchFamily="34" charset="0"/>
                </a:rPr>
                <a:t>Điều chỉnh bản thân để thích ứng với sự thay đổi</a:t>
              </a:r>
              <a:endParaRPr lang="fr-FR" sz="4000" dirty="0">
                <a:effectLst/>
                <a:latin typeface="Arial" panose="020B0604020202020204" pitchFamily="34" charset="0"/>
                <a:ea typeface="Calibri" panose="020F0502020204030204" pitchFamily="34" charset="0"/>
                <a:cs typeface="Arial" panose="020B0604020202020204" pitchFamily="34" charset="0"/>
              </a:endParaRPr>
            </a:p>
          </p:txBody>
        </p:sp>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0-#ppt_w/2"/>
                                          </p:val>
                                        </p:tav>
                                        <p:tav tm="100000">
                                          <p:val>
                                            <p:strVal val="#ppt_x"/>
                                          </p:val>
                                        </p:tav>
                                      </p:tavLst>
                                    </p:anim>
                                    <p:anim calcmode="lin" valueType="num">
                                      <p:cBhvr additive="base">
                                        <p:cTn id="8"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500" fill="hold"/>
                                        <p:tgtEl>
                                          <p:spTgt spid="38"/>
                                        </p:tgtEl>
                                        <p:attrNameLst>
                                          <p:attrName>ppt_x</p:attrName>
                                        </p:attrNameLst>
                                      </p:cBhvr>
                                      <p:tavLst>
                                        <p:tav tm="0">
                                          <p:val>
                                            <p:strVal val="1+#ppt_w/2"/>
                                          </p:val>
                                        </p:tav>
                                        <p:tav tm="100000">
                                          <p:val>
                                            <p:strVal val="#ppt_x"/>
                                          </p:val>
                                        </p:tav>
                                      </p:tavLst>
                                    </p:anim>
                                    <p:anim calcmode="lin" valueType="num">
                                      <p:cBhvr additive="base">
                                        <p:cTn id="14"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additive="base">
                                        <p:cTn id="19" dur="500" fill="hold"/>
                                        <p:tgtEl>
                                          <p:spTgt spid="45"/>
                                        </p:tgtEl>
                                        <p:attrNameLst>
                                          <p:attrName>ppt_x</p:attrName>
                                        </p:attrNameLst>
                                      </p:cBhvr>
                                      <p:tavLst>
                                        <p:tav tm="0">
                                          <p:val>
                                            <p:strVal val="0-#ppt_w/2"/>
                                          </p:val>
                                        </p:tav>
                                        <p:tav tm="100000">
                                          <p:val>
                                            <p:strVal val="#ppt_x"/>
                                          </p:val>
                                        </p:tav>
                                      </p:tavLst>
                                    </p:anim>
                                    <p:anim calcmode="lin" valueType="num">
                                      <p:cBhvr additive="base">
                                        <p:cTn id="20"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48"/>
                                        </p:tgtEl>
                                        <p:attrNameLst>
                                          <p:attrName>style.visibility</p:attrName>
                                        </p:attrNameLst>
                                      </p:cBhvr>
                                      <p:to>
                                        <p:strVal val="visible"/>
                                      </p:to>
                                    </p:set>
                                    <p:anim calcmode="lin" valueType="num">
                                      <p:cBhvr additive="base">
                                        <p:cTn id="25" dur="500" fill="hold"/>
                                        <p:tgtEl>
                                          <p:spTgt spid="48"/>
                                        </p:tgtEl>
                                        <p:attrNameLst>
                                          <p:attrName>ppt_x</p:attrName>
                                        </p:attrNameLst>
                                      </p:cBhvr>
                                      <p:tavLst>
                                        <p:tav tm="0">
                                          <p:val>
                                            <p:strVal val="1+#ppt_w/2"/>
                                          </p:val>
                                        </p:tav>
                                        <p:tav tm="100000">
                                          <p:val>
                                            <p:strVal val="#ppt_x"/>
                                          </p:val>
                                        </p:tav>
                                      </p:tavLst>
                                    </p:anim>
                                    <p:anim calcmode="lin" valueType="num">
                                      <p:cBhvr additive="base">
                                        <p:cTn id="26" dur="5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86AA7"/>
        </a:solidFill>
        <a:effectLst/>
      </p:bgPr>
    </p:bg>
    <p:spTree>
      <p:nvGrpSpPr>
        <p:cNvPr id="1" name=""/>
        <p:cNvGrpSpPr/>
        <p:nvPr/>
      </p:nvGrpSpPr>
      <p:grpSpPr>
        <a:xfrm>
          <a:off x="0" y="0"/>
          <a:ext cx="0" cy="0"/>
          <a:chOff x="0" y="0"/>
          <a:chExt cx="0" cy="0"/>
        </a:xfrm>
      </p:grpSpPr>
      <p:sp>
        <p:nvSpPr>
          <p:cNvPr id="4" name="Freeform 4"/>
          <p:cNvSpPr/>
          <p:nvPr/>
        </p:nvSpPr>
        <p:spPr>
          <a:xfrm>
            <a:off x="416557" y="247825"/>
            <a:ext cx="579487" cy="579487"/>
          </a:xfrm>
          <a:custGeom>
            <a:avLst/>
            <a:gdLst/>
            <a:ahLst/>
            <a:cxnLst/>
            <a:rect l="l" t="t" r="r" b="b"/>
            <a:pathLst>
              <a:path w="579487" h="579487">
                <a:moveTo>
                  <a:pt x="0" y="0"/>
                </a:moveTo>
                <a:lnTo>
                  <a:pt x="579488" y="0"/>
                </a:lnTo>
                <a:lnTo>
                  <a:pt x="579488"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159470" y="9410700"/>
            <a:ext cx="579487" cy="579487"/>
          </a:xfrm>
          <a:custGeom>
            <a:avLst/>
            <a:gdLst/>
            <a:ahLst/>
            <a:cxnLst/>
            <a:rect l="l" t="t" r="r" b="b"/>
            <a:pathLst>
              <a:path w="579487" h="579487">
                <a:moveTo>
                  <a:pt x="0" y="0"/>
                </a:moveTo>
                <a:lnTo>
                  <a:pt x="579488" y="0"/>
                </a:lnTo>
                <a:lnTo>
                  <a:pt x="579488"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17549043" y="9410700"/>
            <a:ext cx="579487" cy="579487"/>
          </a:xfrm>
          <a:custGeom>
            <a:avLst/>
            <a:gdLst/>
            <a:ahLst/>
            <a:cxnLst/>
            <a:rect l="l" t="t" r="r" b="b"/>
            <a:pathLst>
              <a:path w="579487" h="579487">
                <a:moveTo>
                  <a:pt x="0" y="0"/>
                </a:moveTo>
                <a:lnTo>
                  <a:pt x="579488" y="0"/>
                </a:lnTo>
                <a:lnTo>
                  <a:pt x="579488"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17291956" y="247826"/>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5" name="Group 34">
            <a:extLst>
              <a:ext uri="{FF2B5EF4-FFF2-40B4-BE49-F238E27FC236}">
                <a16:creationId xmlns:a16="http://schemas.microsoft.com/office/drawing/2014/main" id="{A77B0C32-0E5E-50B5-4F9F-2AC8D7DBDB22}"/>
              </a:ext>
            </a:extLst>
          </p:cNvPr>
          <p:cNvGrpSpPr/>
          <p:nvPr/>
        </p:nvGrpSpPr>
        <p:grpSpPr>
          <a:xfrm>
            <a:off x="996044" y="2322140"/>
            <a:ext cx="7817834" cy="3492623"/>
            <a:chOff x="833823" y="1808277"/>
            <a:chExt cx="7817834" cy="3492623"/>
          </a:xfrm>
        </p:grpSpPr>
        <p:sp>
          <p:nvSpPr>
            <p:cNvPr id="36" name="Freeform 7">
              <a:extLst>
                <a:ext uri="{FF2B5EF4-FFF2-40B4-BE49-F238E27FC236}">
                  <a16:creationId xmlns:a16="http://schemas.microsoft.com/office/drawing/2014/main" id="{16A2F8E9-804B-402F-42A4-031AB83D0F2E}"/>
                </a:ext>
              </a:extLst>
            </p:cNvPr>
            <p:cNvSpPr/>
            <p:nvPr/>
          </p:nvSpPr>
          <p:spPr>
            <a:xfrm>
              <a:off x="833823" y="1808277"/>
              <a:ext cx="7817834" cy="3492623"/>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chemeClr val="bg1"/>
            </a:solidFill>
          </p:spPr>
          <p:txBody>
            <a:bodyPr/>
            <a:lstStyle/>
            <a:p>
              <a:endParaRPr lang="en-US" sz="3800"/>
            </a:p>
          </p:txBody>
        </p:sp>
        <p:sp>
          <p:nvSpPr>
            <p:cNvPr id="37" name="TextBox 36">
              <a:extLst>
                <a:ext uri="{FF2B5EF4-FFF2-40B4-BE49-F238E27FC236}">
                  <a16:creationId xmlns:a16="http://schemas.microsoft.com/office/drawing/2014/main" id="{1367D06D-77CD-EC46-0FD0-78448355FA20}"/>
                </a:ext>
              </a:extLst>
            </p:cNvPr>
            <p:cNvSpPr txBox="1"/>
            <p:nvPr/>
          </p:nvSpPr>
          <p:spPr>
            <a:xfrm>
              <a:off x="1300955" y="2685440"/>
              <a:ext cx="6626137" cy="1738296"/>
            </a:xfrm>
            <a:prstGeom prst="rect">
              <a:avLst/>
            </a:prstGeom>
            <a:noFill/>
          </p:spPr>
          <p:txBody>
            <a:bodyPr wrap="square">
              <a:spAutoFit/>
            </a:bodyPr>
            <a:lstStyle/>
            <a:p>
              <a:pPr algn="ctr">
                <a:lnSpc>
                  <a:spcPct val="150000"/>
                </a:lnSpc>
              </a:pPr>
              <a:r>
                <a:rPr lang="en-US" sz="3800" b="1">
                  <a:latin typeface="Arial" panose="020B0604020202020204" pitchFamily="34" charset="0"/>
                  <a:ea typeface="Calibri" panose="020F0502020204030204" pitchFamily="34" charset="0"/>
                  <a:cs typeface="Arial" panose="020B0604020202020204" pitchFamily="34" charset="0"/>
                </a:rPr>
                <a:t>Hoạt động 5: </a:t>
              </a:r>
              <a:r>
                <a:rPr lang="en-US" sz="3800">
                  <a:effectLst/>
                  <a:latin typeface="Arial" panose="020B0604020202020204" pitchFamily="34" charset="0"/>
                  <a:ea typeface="Calibri" panose="020F0502020204030204" pitchFamily="34" charset="0"/>
                  <a:cs typeface="Arial" panose="020B0604020202020204" pitchFamily="34" charset="0"/>
                </a:rPr>
                <a:t>Thực hành điều chỉnh bản thân</a:t>
              </a:r>
              <a:endParaRPr lang="fr-FR" sz="38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38" name="Group 37">
            <a:extLst>
              <a:ext uri="{FF2B5EF4-FFF2-40B4-BE49-F238E27FC236}">
                <a16:creationId xmlns:a16="http://schemas.microsoft.com/office/drawing/2014/main" id="{61B8E947-67CD-0E7E-FB19-DC21542F2876}"/>
              </a:ext>
            </a:extLst>
          </p:cNvPr>
          <p:cNvGrpSpPr/>
          <p:nvPr/>
        </p:nvGrpSpPr>
        <p:grpSpPr>
          <a:xfrm>
            <a:off x="9393675" y="2322140"/>
            <a:ext cx="8120155" cy="3505051"/>
            <a:chOff x="8935861" y="2462256"/>
            <a:chExt cx="8120155" cy="3505051"/>
          </a:xfrm>
        </p:grpSpPr>
        <p:sp>
          <p:nvSpPr>
            <p:cNvPr id="39" name="Freeform 7">
              <a:extLst>
                <a:ext uri="{FF2B5EF4-FFF2-40B4-BE49-F238E27FC236}">
                  <a16:creationId xmlns:a16="http://schemas.microsoft.com/office/drawing/2014/main" id="{92FF3561-03EC-17BB-38A9-D2D692211A4F}"/>
                </a:ext>
              </a:extLst>
            </p:cNvPr>
            <p:cNvSpPr/>
            <p:nvPr/>
          </p:nvSpPr>
          <p:spPr>
            <a:xfrm>
              <a:off x="8935861" y="2462256"/>
              <a:ext cx="8120155" cy="3492623"/>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chemeClr val="bg1"/>
            </a:solidFill>
          </p:spPr>
          <p:txBody>
            <a:bodyPr/>
            <a:lstStyle/>
            <a:p>
              <a:endParaRPr lang="en-US" sz="3800"/>
            </a:p>
          </p:txBody>
        </p:sp>
        <p:sp>
          <p:nvSpPr>
            <p:cNvPr id="40" name="TextBox 11">
              <a:extLst>
                <a:ext uri="{FF2B5EF4-FFF2-40B4-BE49-F238E27FC236}">
                  <a16:creationId xmlns:a16="http://schemas.microsoft.com/office/drawing/2014/main" id="{5C94B296-2F13-6D1C-E28A-4886849CE393}"/>
                </a:ext>
              </a:extLst>
            </p:cNvPr>
            <p:cNvSpPr txBox="1"/>
            <p:nvPr/>
          </p:nvSpPr>
          <p:spPr>
            <a:xfrm>
              <a:off x="9470038" y="3776408"/>
              <a:ext cx="1427885" cy="1427885"/>
            </a:xfrm>
            <a:prstGeom prst="rect">
              <a:avLst/>
            </a:prstGeom>
          </p:spPr>
          <p:txBody>
            <a:bodyPr lIns="50800" tIns="50800" rIns="50800" bIns="50800" rtlCol="0" anchor="ctr"/>
            <a:lstStyle/>
            <a:p>
              <a:pPr algn="ctr">
                <a:lnSpc>
                  <a:spcPts val="3089"/>
                </a:lnSpc>
              </a:pPr>
              <a:endParaRPr sz="3800"/>
            </a:p>
          </p:txBody>
        </p:sp>
        <p:sp>
          <p:nvSpPr>
            <p:cNvPr id="41" name="TextBox 40">
              <a:extLst>
                <a:ext uri="{FF2B5EF4-FFF2-40B4-BE49-F238E27FC236}">
                  <a16:creationId xmlns:a16="http://schemas.microsoft.com/office/drawing/2014/main" id="{3407B105-93E9-6713-3DF2-E7F5E8C7ECB4}"/>
                </a:ext>
              </a:extLst>
            </p:cNvPr>
            <p:cNvSpPr txBox="1"/>
            <p:nvPr/>
          </p:nvSpPr>
          <p:spPr>
            <a:xfrm>
              <a:off x="9192997" y="2474684"/>
              <a:ext cx="7641145" cy="3492623"/>
            </a:xfrm>
            <a:prstGeom prst="rect">
              <a:avLst/>
            </a:prstGeom>
            <a:noFill/>
          </p:spPr>
          <p:txBody>
            <a:bodyPr wrap="square">
              <a:spAutoFit/>
            </a:bodyPr>
            <a:lstStyle/>
            <a:p>
              <a:pPr algn="ctr">
                <a:lnSpc>
                  <a:spcPct val="150000"/>
                </a:lnSpc>
              </a:pPr>
              <a:r>
                <a:rPr lang="en-US" sz="3800" b="1">
                  <a:latin typeface="Arial" panose="020B0604020202020204" pitchFamily="34" charset="0"/>
                  <a:ea typeface="Calibri" panose="020F0502020204030204" pitchFamily="34" charset="0"/>
                  <a:cs typeface="Arial" panose="020B0604020202020204" pitchFamily="34" charset="0"/>
                </a:rPr>
                <a:t>Hoạt động 6: </a:t>
              </a:r>
              <a:r>
                <a:rPr lang="vi-VN" sz="3800">
                  <a:effectLst/>
                  <a:latin typeface="Arial" panose="020B0604020202020204" pitchFamily="34" charset="0"/>
                  <a:ea typeface="Calibri" panose="020F0502020204030204" pitchFamily="34" charset="0"/>
                  <a:cs typeface="Arial" panose="020B0604020202020204" pitchFamily="34" charset="0"/>
                </a:rPr>
                <a:t>Thực hiện một số biện pháp quản lí cảm xúc và ứng xử hợp lí trong các tình huống giao tiếp khác nhau</a:t>
              </a:r>
              <a:endParaRPr lang="fr-FR" sz="38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42" name="Group 41">
            <a:extLst>
              <a:ext uri="{FF2B5EF4-FFF2-40B4-BE49-F238E27FC236}">
                <a16:creationId xmlns:a16="http://schemas.microsoft.com/office/drawing/2014/main" id="{FD36D33B-7A3A-3546-D853-65CE491D8C90}"/>
              </a:ext>
            </a:extLst>
          </p:cNvPr>
          <p:cNvGrpSpPr/>
          <p:nvPr/>
        </p:nvGrpSpPr>
        <p:grpSpPr>
          <a:xfrm>
            <a:off x="3764530" y="0"/>
            <a:ext cx="10758940" cy="1735078"/>
            <a:chOff x="3677277" y="831974"/>
            <a:chExt cx="10758940" cy="1735078"/>
          </a:xfrm>
        </p:grpSpPr>
        <p:sp>
          <p:nvSpPr>
            <p:cNvPr id="43" name="Freeform 3">
              <a:extLst>
                <a:ext uri="{FF2B5EF4-FFF2-40B4-BE49-F238E27FC236}">
                  <a16:creationId xmlns:a16="http://schemas.microsoft.com/office/drawing/2014/main" id="{186075CC-B7DA-03E3-98C7-43908FCA44D8}"/>
                </a:ext>
              </a:extLst>
            </p:cNvPr>
            <p:cNvSpPr/>
            <p:nvPr/>
          </p:nvSpPr>
          <p:spPr>
            <a:xfrm>
              <a:off x="3677277" y="831974"/>
              <a:ext cx="10758940" cy="1735078"/>
            </a:xfrm>
            <a:custGeom>
              <a:avLst/>
              <a:gdLst/>
              <a:ahLst/>
              <a:cxnLst/>
              <a:rect l="l" t="t" r="r" b="b"/>
              <a:pathLst>
                <a:path w="7315200" h="1991047">
                  <a:moveTo>
                    <a:pt x="0" y="0"/>
                  </a:moveTo>
                  <a:lnTo>
                    <a:pt x="7315200" y="0"/>
                  </a:lnTo>
                  <a:lnTo>
                    <a:pt x="7315200" y="1991046"/>
                  </a:lnTo>
                  <a:lnTo>
                    <a:pt x="0" y="1991046"/>
                  </a:lnTo>
                  <a:lnTo>
                    <a:pt x="0" y="0"/>
                  </a:lnTo>
                  <a:close/>
                </a:path>
              </a:pathLst>
            </a:custGeom>
            <a:blipFill>
              <a:blip r:embed="rId4">
                <a:duotone>
                  <a:schemeClr val="accent5">
                    <a:shade val="45000"/>
                    <a:satMod val="135000"/>
                  </a:schemeClr>
                  <a:prstClr val="white"/>
                </a:duotone>
                <a:extLst>
                  <a:ext uri="{96DAC541-7B7A-43D3-8B79-37D633B846F1}">
                    <asvg:svgBlip xmlns:asvg="http://schemas.microsoft.com/office/drawing/2016/SVG/main" r:embed="rId5"/>
                  </a:ext>
                </a:extLst>
              </a:blip>
              <a:stretch>
                <a:fillRect t="-34305" b="-32863"/>
              </a:stretch>
            </a:blipFill>
          </p:spPr>
          <p:txBody>
            <a:bodyPr/>
            <a:lstStyle/>
            <a:p>
              <a:endParaRPr lang="en-US"/>
            </a:p>
          </p:txBody>
        </p:sp>
        <p:sp>
          <p:nvSpPr>
            <p:cNvPr id="44" name="TextBox 43">
              <a:extLst>
                <a:ext uri="{FF2B5EF4-FFF2-40B4-BE49-F238E27FC236}">
                  <a16:creationId xmlns:a16="http://schemas.microsoft.com/office/drawing/2014/main" id="{6B69E683-42B9-A642-F890-B7EA51C271CF}"/>
                </a:ext>
              </a:extLst>
            </p:cNvPr>
            <p:cNvSpPr txBox="1"/>
            <p:nvPr/>
          </p:nvSpPr>
          <p:spPr>
            <a:xfrm>
              <a:off x="4820277" y="1188146"/>
              <a:ext cx="8472940" cy="1015663"/>
            </a:xfrm>
            <a:prstGeom prst="rect">
              <a:avLst/>
            </a:prstGeom>
            <a:noFill/>
          </p:spPr>
          <p:txBody>
            <a:bodyPr wrap="square" rtlCol="0">
              <a:spAutoFit/>
            </a:bodyPr>
            <a:lstStyle/>
            <a:p>
              <a:pPr algn="ctr"/>
              <a:r>
                <a:rPr lang="en-US" sz="6000" b="1">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NỘI DUNG BÀI HỌC</a:t>
              </a:r>
              <a:endParaRPr lang="en-US" sz="6000" b="1"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endParaRPr>
            </a:p>
          </p:txBody>
        </p:sp>
      </p:grpSp>
      <p:grpSp>
        <p:nvGrpSpPr>
          <p:cNvPr id="45" name="Group 44">
            <a:extLst>
              <a:ext uri="{FF2B5EF4-FFF2-40B4-BE49-F238E27FC236}">
                <a16:creationId xmlns:a16="http://schemas.microsoft.com/office/drawing/2014/main" id="{9C270154-D878-3BA1-DC76-A9DAB027C76D}"/>
              </a:ext>
            </a:extLst>
          </p:cNvPr>
          <p:cNvGrpSpPr/>
          <p:nvPr/>
        </p:nvGrpSpPr>
        <p:grpSpPr>
          <a:xfrm>
            <a:off x="968243" y="6206121"/>
            <a:ext cx="7817834" cy="3411802"/>
            <a:chOff x="833823" y="2244226"/>
            <a:chExt cx="7817834" cy="3411802"/>
          </a:xfrm>
        </p:grpSpPr>
        <p:sp>
          <p:nvSpPr>
            <p:cNvPr id="46" name="Freeform 7">
              <a:extLst>
                <a:ext uri="{FF2B5EF4-FFF2-40B4-BE49-F238E27FC236}">
                  <a16:creationId xmlns:a16="http://schemas.microsoft.com/office/drawing/2014/main" id="{FB9EB50C-8A55-4EE2-5211-76D654DF9AD8}"/>
                </a:ext>
              </a:extLst>
            </p:cNvPr>
            <p:cNvSpPr/>
            <p:nvPr/>
          </p:nvSpPr>
          <p:spPr>
            <a:xfrm>
              <a:off x="833823" y="2244226"/>
              <a:ext cx="7817834" cy="3411802"/>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chemeClr val="bg1"/>
            </a:solidFill>
          </p:spPr>
          <p:txBody>
            <a:bodyPr/>
            <a:lstStyle/>
            <a:p>
              <a:endParaRPr lang="en-US" sz="3800"/>
            </a:p>
          </p:txBody>
        </p:sp>
        <p:sp>
          <p:nvSpPr>
            <p:cNvPr id="47" name="TextBox 46">
              <a:extLst>
                <a:ext uri="{FF2B5EF4-FFF2-40B4-BE49-F238E27FC236}">
                  <a16:creationId xmlns:a16="http://schemas.microsoft.com/office/drawing/2014/main" id="{5D243E77-79FE-D3A4-5470-33022639287C}"/>
                </a:ext>
              </a:extLst>
            </p:cNvPr>
            <p:cNvSpPr txBox="1"/>
            <p:nvPr/>
          </p:nvSpPr>
          <p:spPr>
            <a:xfrm>
              <a:off x="1530584" y="2575997"/>
              <a:ext cx="6424309" cy="2615460"/>
            </a:xfrm>
            <a:prstGeom prst="rect">
              <a:avLst/>
            </a:prstGeom>
            <a:noFill/>
          </p:spPr>
          <p:txBody>
            <a:bodyPr wrap="square">
              <a:spAutoFit/>
            </a:bodyPr>
            <a:lstStyle/>
            <a:p>
              <a:pPr algn="ctr">
                <a:lnSpc>
                  <a:spcPct val="150000"/>
                </a:lnSpc>
              </a:pPr>
              <a:r>
                <a:rPr lang="en-US" sz="3800" b="1">
                  <a:latin typeface="Arial" panose="020B0604020202020204" pitchFamily="34" charset="0"/>
                  <a:ea typeface="Calibri" panose="020F0502020204030204" pitchFamily="34" charset="0"/>
                  <a:cs typeface="Arial" panose="020B0604020202020204" pitchFamily="34" charset="0"/>
                </a:rPr>
                <a:t>Hoạt động 7: </a:t>
              </a:r>
              <a:r>
                <a:rPr lang="vi-VN" sz="3800">
                  <a:effectLst/>
                  <a:latin typeface="Arial" panose="020B0604020202020204" pitchFamily="34" charset="0"/>
                  <a:ea typeface="Calibri" panose="020F0502020204030204" pitchFamily="34" charset="0"/>
                  <a:cs typeface="Arial" panose="020B0604020202020204" pitchFamily="34" charset="0"/>
                </a:rPr>
                <a:t>Rèn luyện để tự tin thích ứng với sự thay đổi trong cuộc sống</a:t>
              </a:r>
              <a:endParaRPr lang="fr-FR" sz="38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48" name="Group 47">
            <a:extLst>
              <a:ext uri="{FF2B5EF4-FFF2-40B4-BE49-F238E27FC236}">
                <a16:creationId xmlns:a16="http://schemas.microsoft.com/office/drawing/2014/main" id="{C3B1B5B0-7BE0-B8C8-E0FE-3A91E10DACE2}"/>
              </a:ext>
            </a:extLst>
          </p:cNvPr>
          <p:cNvGrpSpPr/>
          <p:nvPr/>
        </p:nvGrpSpPr>
        <p:grpSpPr>
          <a:xfrm>
            <a:off x="9365875" y="6206120"/>
            <a:ext cx="8147956" cy="3411802"/>
            <a:chOff x="8935862" y="2898204"/>
            <a:chExt cx="8147956" cy="3411802"/>
          </a:xfrm>
        </p:grpSpPr>
        <p:sp>
          <p:nvSpPr>
            <p:cNvPr id="49" name="Freeform 7">
              <a:extLst>
                <a:ext uri="{FF2B5EF4-FFF2-40B4-BE49-F238E27FC236}">
                  <a16:creationId xmlns:a16="http://schemas.microsoft.com/office/drawing/2014/main" id="{DC0CC0F8-87E9-C7AA-50F3-516376C9C3F6}"/>
                </a:ext>
              </a:extLst>
            </p:cNvPr>
            <p:cNvSpPr/>
            <p:nvPr/>
          </p:nvSpPr>
          <p:spPr>
            <a:xfrm>
              <a:off x="8935862" y="2898204"/>
              <a:ext cx="8147956" cy="3411802"/>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chemeClr val="bg1"/>
            </a:solidFill>
          </p:spPr>
          <p:txBody>
            <a:bodyPr/>
            <a:lstStyle/>
            <a:p>
              <a:endParaRPr lang="en-US" sz="3800"/>
            </a:p>
          </p:txBody>
        </p:sp>
        <p:sp>
          <p:nvSpPr>
            <p:cNvPr id="50" name="TextBox 11">
              <a:extLst>
                <a:ext uri="{FF2B5EF4-FFF2-40B4-BE49-F238E27FC236}">
                  <a16:creationId xmlns:a16="http://schemas.microsoft.com/office/drawing/2014/main" id="{B4DD1D23-B22F-12DC-CFC0-BE607BA6BA59}"/>
                </a:ext>
              </a:extLst>
            </p:cNvPr>
            <p:cNvSpPr txBox="1"/>
            <p:nvPr/>
          </p:nvSpPr>
          <p:spPr>
            <a:xfrm>
              <a:off x="9470038" y="3776408"/>
              <a:ext cx="1427885" cy="1427885"/>
            </a:xfrm>
            <a:prstGeom prst="rect">
              <a:avLst/>
            </a:prstGeom>
          </p:spPr>
          <p:txBody>
            <a:bodyPr lIns="50800" tIns="50800" rIns="50800" bIns="50800" rtlCol="0" anchor="ctr"/>
            <a:lstStyle/>
            <a:p>
              <a:pPr algn="ctr">
                <a:lnSpc>
                  <a:spcPts val="3089"/>
                </a:lnSpc>
              </a:pPr>
              <a:endParaRPr sz="3800"/>
            </a:p>
          </p:txBody>
        </p:sp>
        <p:sp>
          <p:nvSpPr>
            <p:cNvPr id="51" name="TextBox 50">
              <a:extLst>
                <a:ext uri="{FF2B5EF4-FFF2-40B4-BE49-F238E27FC236}">
                  <a16:creationId xmlns:a16="http://schemas.microsoft.com/office/drawing/2014/main" id="{8B48A128-F939-6302-3BED-A46EA3107920}"/>
                </a:ext>
              </a:extLst>
            </p:cNvPr>
            <p:cNvSpPr txBox="1"/>
            <p:nvPr/>
          </p:nvSpPr>
          <p:spPr>
            <a:xfrm>
              <a:off x="9619063" y="3668558"/>
              <a:ext cx="6662785" cy="1738296"/>
            </a:xfrm>
            <a:prstGeom prst="rect">
              <a:avLst/>
            </a:prstGeom>
            <a:noFill/>
          </p:spPr>
          <p:txBody>
            <a:bodyPr wrap="square">
              <a:spAutoFit/>
            </a:bodyPr>
            <a:lstStyle/>
            <a:p>
              <a:pPr algn="ctr">
                <a:lnSpc>
                  <a:spcPct val="150000"/>
                </a:lnSpc>
              </a:pPr>
              <a:r>
                <a:rPr lang="en-US" sz="3800" b="1">
                  <a:latin typeface="Arial" panose="020B0604020202020204" pitchFamily="34" charset="0"/>
                  <a:ea typeface="Calibri" panose="020F0502020204030204" pitchFamily="34" charset="0"/>
                  <a:cs typeface="Arial" panose="020B0604020202020204" pitchFamily="34" charset="0"/>
                </a:rPr>
                <a:t>Hoạt động 8: </a:t>
              </a:r>
              <a:r>
                <a:rPr lang="vi-VN" sz="3800">
                  <a:effectLst/>
                  <a:latin typeface="Arial" panose="020B0604020202020204" pitchFamily="34" charset="0"/>
                  <a:ea typeface="Calibri" panose="020F0502020204030204" pitchFamily="34" charset="0"/>
                  <a:cs typeface="Arial" panose="020B0604020202020204" pitchFamily="34" charset="0"/>
                </a:rPr>
                <a:t>Đánh giá kết quả trải nghiệm </a:t>
              </a:r>
              <a:endParaRPr lang="fr-FR" sz="3800" dirty="0">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53904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0-#ppt_w/2"/>
                                          </p:val>
                                        </p:tav>
                                        <p:tav tm="100000">
                                          <p:val>
                                            <p:strVal val="#ppt_x"/>
                                          </p:val>
                                        </p:tav>
                                      </p:tavLst>
                                    </p:anim>
                                    <p:anim calcmode="lin" valueType="num">
                                      <p:cBhvr additive="base">
                                        <p:cTn id="8"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500" fill="hold"/>
                                        <p:tgtEl>
                                          <p:spTgt spid="38"/>
                                        </p:tgtEl>
                                        <p:attrNameLst>
                                          <p:attrName>ppt_x</p:attrName>
                                        </p:attrNameLst>
                                      </p:cBhvr>
                                      <p:tavLst>
                                        <p:tav tm="0">
                                          <p:val>
                                            <p:strVal val="1+#ppt_w/2"/>
                                          </p:val>
                                        </p:tav>
                                        <p:tav tm="100000">
                                          <p:val>
                                            <p:strVal val="#ppt_x"/>
                                          </p:val>
                                        </p:tav>
                                      </p:tavLst>
                                    </p:anim>
                                    <p:anim calcmode="lin" valueType="num">
                                      <p:cBhvr additive="base">
                                        <p:cTn id="14"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additive="base">
                                        <p:cTn id="19" dur="500" fill="hold"/>
                                        <p:tgtEl>
                                          <p:spTgt spid="45"/>
                                        </p:tgtEl>
                                        <p:attrNameLst>
                                          <p:attrName>ppt_x</p:attrName>
                                        </p:attrNameLst>
                                      </p:cBhvr>
                                      <p:tavLst>
                                        <p:tav tm="0">
                                          <p:val>
                                            <p:strVal val="0-#ppt_w/2"/>
                                          </p:val>
                                        </p:tav>
                                        <p:tav tm="100000">
                                          <p:val>
                                            <p:strVal val="#ppt_x"/>
                                          </p:val>
                                        </p:tav>
                                      </p:tavLst>
                                    </p:anim>
                                    <p:anim calcmode="lin" valueType="num">
                                      <p:cBhvr additive="base">
                                        <p:cTn id="20"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48"/>
                                        </p:tgtEl>
                                        <p:attrNameLst>
                                          <p:attrName>style.visibility</p:attrName>
                                        </p:attrNameLst>
                                      </p:cBhvr>
                                      <p:to>
                                        <p:strVal val="visible"/>
                                      </p:to>
                                    </p:set>
                                    <p:anim calcmode="lin" valueType="num">
                                      <p:cBhvr additive="base">
                                        <p:cTn id="25" dur="500" fill="hold"/>
                                        <p:tgtEl>
                                          <p:spTgt spid="48"/>
                                        </p:tgtEl>
                                        <p:attrNameLst>
                                          <p:attrName>ppt_x</p:attrName>
                                        </p:attrNameLst>
                                      </p:cBhvr>
                                      <p:tavLst>
                                        <p:tav tm="0">
                                          <p:val>
                                            <p:strVal val="1+#ppt_w/2"/>
                                          </p:val>
                                        </p:tav>
                                        <p:tav tm="100000">
                                          <p:val>
                                            <p:strVal val="#ppt_x"/>
                                          </p:val>
                                        </p:tav>
                                      </p:tavLst>
                                    </p:anim>
                                    <p:anim calcmode="lin" valueType="num">
                                      <p:cBhvr additive="base">
                                        <p:cTn id="26" dur="5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FE358C9-C49C-EE59-F566-24F0DFF36A6D}"/>
              </a:ext>
            </a:extLst>
          </p:cNvPr>
          <p:cNvGrpSpPr/>
          <p:nvPr/>
        </p:nvGrpSpPr>
        <p:grpSpPr>
          <a:xfrm>
            <a:off x="11201400" y="2832126"/>
            <a:ext cx="6592172" cy="4755539"/>
            <a:chOff x="10171828" y="2216761"/>
            <a:chExt cx="7647611" cy="5353328"/>
          </a:xfrm>
        </p:grpSpPr>
        <p:sp>
          <p:nvSpPr>
            <p:cNvPr id="3" name="Freeform 3"/>
            <p:cNvSpPr/>
            <p:nvPr/>
          </p:nvSpPr>
          <p:spPr>
            <a:xfrm>
              <a:off x="10171828" y="2216761"/>
              <a:ext cx="7647611" cy="5353328"/>
            </a:xfrm>
            <a:custGeom>
              <a:avLst/>
              <a:gdLst/>
              <a:ahLst/>
              <a:cxnLst/>
              <a:rect l="l" t="t" r="r" b="b"/>
              <a:pathLst>
                <a:path w="7647611" h="5353328">
                  <a:moveTo>
                    <a:pt x="0" y="0"/>
                  </a:moveTo>
                  <a:lnTo>
                    <a:pt x="7647611" y="0"/>
                  </a:lnTo>
                  <a:lnTo>
                    <a:pt x="7647611" y="5353328"/>
                  </a:lnTo>
                  <a:lnTo>
                    <a:pt x="0" y="53533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AutoShape 4"/>
            <p:cNvSpPr/>
            <p:nvPr/>
          </p:nvSpPr>
          <p:spPr>
            <a:xfrm>
              <a:off x="10767060" y="7436739"/>
              <a:ext cx="6492240" cy="0"/>
            </a:xfrm>
            <a:prstGeom prst="line">
              <a:avLst/>
            </a:prstGeom>
            <a:ln w="38100" cap="flat">
              <a:solidFill>
                <a:srgbClr val="E86AA7"/>
              </a:solidFill>
              <a:prstDash val="solid"/>
              <a:headEnd type="none" w="sm" len="sm"/>
              <a:tailEnd type="none" w="sm" len="sm"/>
            </a:ln>
          </p:spPr>
          <p:txBody>
            <a:bodyPr/>
            <a:lstStyle/>
            <a:p>
              <a:endParaRPr lang="en-US"/>
            </a:p>
          </p:txBody>
        </p:sp>
      </p:grpSp>
      <p:sp>
        <p:nvSpPr>
          <p:cNvPr id="5" name="Freeform 5"/>
          <p:cNvSpPr/>
          <p:nvPr/>
        </p:nvSpPr>
        <p:spPr>
          <a:xfrm>
            <a:off x="701354" y="159469"/>
            <a:ext cx="579487" cy="579487"/>
          </a:xfrm>
          <a:custGeom>
            <a:avLst/>
            <a:gdLst/>
            <a:ahLst/>
            <a:cxnLst/>
            <a:rect l="l" t="t" r="r" b="b"/>
            <a:pathLst>
              <a:path w="579487" h="579487">
                <a:moveTo>
                  <a:pt x="0" y="0"/>
                </a:moveTo>
                <a:lnTo>
                  <a:pt x="579488" y="0"/>
                </a:lnTo>
                <a:lnTo>
                  <a:pt x="579488"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738956" y="8968556"/>
            <a:ext cx="579487" cy="579487"/>
          </a:xfrm>
          <a:custGeom>
            <a:avLst/>
            <a:gdLst/>
            <a:ahLst/>
            <a:cxnLst/>
            <a:rect l="l" t="t" r="r" b="b"/>
            <a:pathLst>
              <a:path w="579487" h="579487">
                <a:moveTo>
                  <a:pt x="0" y="0"/>
                </a:moveTo>
                <a:lnTo>
                  <a:pt x="579488" y="0"/>
                </a:lnTo>
                <a:lnTo>
                  <a:pt x="579488" y="579488"/>
                </a:lnTo>
                <a:lnTo>
                  <a:pt x="0" y="5794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6969556" y="8968556"/>
            <a:ext cx="579487" cy="579487"/>
          </a:xfrm>
          <a:custGeom>
            <a:avLst/>
            <a:gdLst/>
            <a:ahLst/>
            <a:cxnLst/>
            <a:rect l="l" t="t" r="r" b="b"/>
            <a:pathLst>
              <a:path w="579487" h="579487">
                <a:moveTo>
                  <a:pt x="0" y="0"/>
                </a:moveTo>
                <a:lnTo>
                  <a:pt x="579488" y="0"/>
                </a:lnTo>
                <a:lnTo>
                  <a:pt x="579488" y="579488"/>
                </a:lnTo>
                <a:lnTo>
                  <a:pt x="0" y="5794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16071239" y="738956"/>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TextBox 20">
            <a:extLst>
              <a:ext uri="{FF2B5EF4-FFF2-40B4-BE49-F238E27FC236}">
                <a16:creationId xmlns:a16="http://schemas.microsoft.com/office/drawing/2014/main" id="{9F2C901A-A2F8-5713-E1F9-CA03BEE5B0F5}"/>
              </a:ext>
            </a:extLst>
          </p:cNvPr>
          <p:cNvSpPr txBox="1"/>
          <p:nvPr/>
        </p:nvSpPr>
        <p:spPr>
          <a:xfrm>
            <a:off x="701354" y="3018751"/>
            <a:ext cx="10209929" cy="4249497"/>
          </a:xfrm>
          <a:prstGeom prst="rect">
            <a:avLst/>
          </a:prstGeom>
        </p:spPr>
        <p:txBody>
          <a:bodyPr wrap="square" lIns="0" tIns="0" rIns="0" bIns="0" rtlCol="0" anchor="t">
            <a:spAutoFit/>
          </a:bodyPr>
          <a:lstStyle/>
          <a:p>
            <a:pPr algn="ctr">
              <a:lnSpc>
                <a:spcPct val="150000"/>
              </a:lnSpc>
            </a:pPr>
            <a:r>
              <a:rPr lang="vi-VN" sz="6200" b="1">
                <a:solidFill>
                  <a:srgbClr val="C00000"/>
                </a:solidFill>
                <a:latin typeface="Arial" panose="020B0604020202020204" pitchFamily="34" charset="0"/>
                <a:ea typeface="Calibri" panose="020F0502020204030204" pitchFamily="34" charset="0"/>
                <a:cs typeface="Arial" panose="020B0604020202020204" pitchFamily="34" charset="0"/>
              </a:rPr>
              <a:t>Hoạt động 1: </a:t>
            </a:r>
            <a:endParaRPr lang="en-US" sz="6200" b="1">
              <a:solidFill>
                <a:srgbClr val="C00000"/>
              </a:solidFill>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en-US" sz="6200" b="1">
                <a:solidFill>
                  <a:srgbClr val="C00000"/>
                </a:solidFill>
                <a:latin typeface="Arial" panose="020B0604020202020204" pitchFamily="34" charset="0"/>
                <a:ea typeface="Calibri" panose="020F0502020204030204" pitchFamily="34" charset="0"/>
                <a:cs typeface="Arial" panose="020B0604020202020204" pitchFamily="34" charset="0"/>
              </a:rPr>
              <a:t>Khám phá những đặc điểm tạo nên sự tự tin</a:t>
            </a:r>
            <a:endParaRPr lang="vi-VN" sz="62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633012" y="259306"/>
            <a:ext cx="1717197" cy="1248985"/>
          </a:xfrm>
          <a:custGeom>
            <a:avLst/>
            <a:gdLst/>
            <a:ahLst/>
            <a:cxnLst/>
            <a:rect l="l" t="t" r="r" b="b"/>
            <a:pathLst>
              <a:path w="7140946" h="4959711">
                <a:moveTo>
                  <a:pt x="0" y="0"/>
                </a:moveTo>
                <a:lnTo>
                  <a:pt x="7140946" y="0"/>
                </a:lnTo>
                <a:lnTo>
                  <a:pt x="7140946" y="4959711"/>
                </a:lnTo>
                <a:lnTo>
                  <a:pt x="0" y="49597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5CF8069D-10EF-23A2-3EAD-8CDCBF4FF7EF}"/>
              </a:ext>
            </a:extLst>
          </p:cNvPr>
          <p:cNvGrpSpPr/>
          <p:nvPr/>
        </p:nvGrpSpPr>
        <p:grpSpPr>
          <a:xfrm>
            <a:off x="6940" y="147512"/>
            <a:ext cx="1057989" cy="1158974"/>
            <a:chOff x="15614885" y="8251666"/>
            <a:chExt cx="1057989" cy="1158974"/>
          </a:xfrm>
        </p:grpSpPr>
        <p:sp>
          <p:nvSpPr>
            <p:cNvPr id="11" name="Freeform 11"/>
            <p:cNvSpPr/>
            <p:nvPr/>
          </p:nvSpPr>
          <p:spPr>
            <a:xfrm>
              <a:off x="16093387" y="8831153"/>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2" name="Freeform 12"/>
            <p:cNvSpPr/>
            <p:nvPr/>
          </p:nvSpPr>
          <p:spPr>
            <a:xfrm>
              <a:off x="15614885" y="8251666"/>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9" name="TextBox 8">
            <a:extLst>
              <a:ext uri="{FF2B5EF4-FFF2-40B4-BE49-F238E27FC236}">
                <a16:creationId xmlns:a16="http://schemas.microsoft.com/office/drawing/2014/main" id="{E2934569-8A1C-95D6-FDD6-783F98C2B826}"/>
              </a:ext>
            </a:extLst>
          </p:cNvPr>
          <p:cNvSpPr txBox="1"/>
          <p:nvPr/>
        </p:nvSpPr>
        <p:spPr>
          <a:xfrm>
            <a:off x="2007062" y="326571"/>
            <a:ext cx="14273876" cy="1998176"/>
          </a:xfrm>
          <a:prstGeom prst="rect">
            <a:avLst/>
          </a:prstGeom>
          <a:noFill/>
        </p:spPr>
        <p:txBody>
          <a:bodyPr wrap="square">
            <a:spAutoFit/>
          </a:bodyPr>
          <a:lstStyle/>
          <a:p>
            <a:pPr algn="ctr">
              <a:lnSpc>
                <a:spcPct val="150000"/>
              </a:lnSpc>
              <a:spcAft>
                <a:spcPts val="1000"/>
              </a:spcAft>
            </a:pP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Nhiệm vụ 1: Chỉ ra những nét riêng tạo nên sự tự tin của mỗi cá nhân</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0" name="Line Callout 1 (Border and Accent Bar) 3">
            <a:extLst>
              <a:ext uri="{FF2B5EF4-FFF2-40B4-BE49-F238E27FC236}">
                <a16:creationId xmlns:a16="http://schemas.microsoft.com/office/drawing/2014/main" id="{DA078A7C-4C05-B887-425D-8378CA305511}"/>
              </a:ext>
            </a:extLst>
          </p:cNvPr>
          <p:cNvSpPr/>
          <p:nvPr/>
        </p:nvSpPr>
        <p:spPr>
          <a:xfrm>
            <a:off x="406428" y="2736409"/>
            <a:ext cx="12496800" cy="1285862"/>
          </a:xfrm>
          <a:prstGeom prst="accentBorderCallout1">
            <a:avLst>
              <a:gd name="adj1" fmla="val 18750"/>
              <a:gd name="adj2" fmla="val -3127"/>
              <a:gd name="adj3" fmla="val 17954"/>
              <a:gd name="adj4" fmla="val -17509"/>
            </a:avLst>
          </a:prstGeom>
          <a:solidFill>
            <a:srgbClr val="E8F4F8"/>
          </a:solidFill>
          <a:ln>
            <a:solidFill>
              <a:schemeClr val="accent1">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US" sz="40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Khuôn mặt và các bộ phận trên khuôn mặt:</a:t>
            </a:r>
            <a:endParaRPr lang="vi-VN" sz="40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73604E07-5B93-4E1C-B0B6-B41DA6381166}"/>
              </a:ext>
            </a:extLst>
          </p:cNvPr>
          <p:cNvSpPr txBox="1"/>
          <p:nvPr/>
        </p:nvSpPr>
        <p:spPr>
          <a:xfrm>
            <a:off x="680066" y="4241313"/>
            <a:ext cx="11125200" cy="5293116"/>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en-US" sz="4000" b="1">
                <a:latin typeface="Arial" panose="020B0604020202020204" pitchFamily="34" charset="0"/>
                <a:cs typeface="Arial" panose="020B0604020202020204" pitchFamily="34" charset="0"/>
              </a:rPr>
              <a:t>Các em trả lời câu hỏi:</a:t>
            </a:r>
          </a:p>
          <a:p>
            <a:pPr marL="1028700" lvl="1" indent="-571500" algn="just">
              <a:lnSpc>
                <a:spcPct val="150000"/>
              </a:lnSpc>
              <a:buFont typeface="Wingdings" panose="05000000000000000000" pitchFamily="2" charset="2"/>
              <a:buChar char="§"/>
            </a:pPr>
            <a:r>
              <a:rPr lang="vi-VN" sz="3800">
                <a:latin typeface="Arial" panose="020B0604020202020204" pitchFamily="34" charset="0"/>
                <a:cs typeface="Arial" panose="020B0604020202020204" pitchFamily="34" charset="0"/>
              </a:rPr>
              <a:t>Chúng ta hãy nhìn gương mặt của các bạn lớp mình, có ai giống ai không?</a:t>
            </a:r>
          </a:p>
          <a:p>
            <a:pPr marL="1028700" lvl="1" indent="-571500" algn="just">
              <a:lnSpc>
                <a:spcPct val="150000"/>
              </a:lnSpc>
              <a:buFont typeface="Wingdings" panose="05000000000000000000" pitchFamily="2" charset="2"/>
              <a:buChar char="§"/>
            </a:pPr>
            <a:r>
              <a:rPr lang="vi-VN" sz="3800">
                <a:latin typeface="Arial" panose="020B0604020202020204" pitchFamily="34" charset="0"/>
                <a:cs typeface="Arial" panose="020B0604020202020204" pitchFamily="34" charset="0"/>
              </a:rPr>
              <a:t>Kể cả hai anh em hay chị em sinh đôi, chúng ta xem họ có thực sự giống nhau một trăm phần trăm không?</a:t>
            </a:r>
          </a:p>
        </p:txBody>
      </p:sp>
      <p:pic>
        <p:nvPicPr>
          <p:cNvPr id="23" name="Picture 22" descr="A cartoon of a child&#10;&#10;Description automatically generated">
            <a:extLst>
              <a:ext uri="{FF2B5EF4-FFF2-40B4-BE49-F238E27FC236}">
                <a16:creationId xmlns:a16="http://schemas.microsoft.com/office/drawing/2014/main" id="{2B696459-A18B-93FF-39E2-9B2FD2DD10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72609" y="3754670"/>
            <a:ext cx="6544943" cy="6544943"/>
          </a:xfrm>
          <a:prstGeom prst="rect">
            <a:avLst/>
          </a:prstGeom>
        </p:spPr>
      </p:pic>
    </p:spTree>
    <p:extLst>
      <p:ext uri="{BB962C8B-B14F-4D97-AF65-F5344CB8AC3E}">
        <p14:creationId xmlns:p14="http://schemas.microsoft.com/office/powerpoint/2010/main" val="14489114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par>
                                <p:cTn id="13" presetID="14" presetClass="entr" presetSubtype="1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5">
                                            <p:txEl>
                                              <p:pRg st="0" end="0"/>
                                            </p:txEl>
                                          </p:spTgt>
                                        </p:tgtEl>
                                        <p:attrNameLst>
                                          <p:attrName>style.visibility</p:attrName>
                                        </p:attrNameLst>
                                      </p:cBhvr>
                                      <p:to>
                                        <p:strVal val="visible"/>
                                      </p:to>
                                    </p:set>
                                    <p:animEffect transition="in" filter="wipe(left)">
                                      <p:cBhvr>
                                        <p:cTn id="20" dur="500"/>
                                        <p:tgtEl>
                                          <p:spTgt spid="1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5">
                                            <p:txEl>
                                              <p:pRg st="1" end="1"/>
                                            </p:txEl>
                                          </p:spTgt>
                                        </p:tgtEl>
                                        <p:attrNameLst>
                                          <p:attrName>style.visibility</p:attrName>
                                        </p:attrNameLst>
                                      </p:cBhvr>
                                      <p:to>
                                        <p:strVal val="visible"/>
                                      </p:to>
                                    </p:set>
                                    <p:animEffect transition="in" filter="wipe(left)">
                                      <p:cBhvr>
                                        <p:cTn id="25" dur="500"/>
                                        <p:tgtEl>
                                          <p:spTgt spid="15">
                                            <p:txEl>
                                              <p:pRg st="1" end="1"/>
                                            </p:txEl>
                                          </p:spTgt>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5">
                                            <p:txEl>
                                              <p:pRg st="2" end="2"/>
                                            </p:txEl>
                                          </p:spTgt>
                                        </p:tgtEl>
                                        <p:attrNameLst>
                                          <p:attrName>style.visibility</p:attrName>
                                        </p:attrNameLst>
                                      </p:cBhvr>
                                      <p:to>
                                        <p:strVal val="visible"/>
                                      </p:to>
                                    </p:set>
                                    <p:animEffect transition="in" filter="wipe(left)">
                                      <p:cBhvr>
                                        <p:cTn id="29"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633012" y="259306"/>
            <a:ext cx="1717197" cy="1248985"/>
          </a:xfrm>
          <a:custGeom>
            <a:avLst/>
            <a:gdLst/>
            <a:ahLst/>
            <a:cxnLst/>
            <a:rect l="l" t="t" r="r" b="b"/>
            <a:pathLst>
              <a:path w="7140946" h="4959711">
                <a:moveTo>
                  <a:pt x="0" y="0"/>
                </a:moveTo>
                <a:lnTo>
                  <a:pt x="7140946" y="0"/>
                </a:lnTo>
                <a:lnTo>
                  <a:pt x="7140946" y="4959711"/>
                </a:lnTo>
                <a:lnTo>
                  <a:pt x="0" y="49597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5CF8069D-10EF-23A2-3EAD-8CDCBF4FF7EF}"/>
              </a:ext>
            </a:extLst>
          </p:cNvPr>
          <p:cNvGrpSpPr/>
          <p:nvPr/>
        </p:nvGrpSpPr>
        <p:grpSpPr>
          <a:xfrm>
            <a:off x="6940" y="147512"/>
            <a:ext cx="1057989" cy="1158974"/>
            <a:chOff x="15614885" y="8251666"/>
            <a:chExt cx="1057989" cy="1158974"/>
          </a:xfrm>
        </p:grpSpPr>
        <p:sp>
          <p:nvSpPr>
            <p:cNvPr id="11" name="Freeform 11"/>
            <p:cNvSpPr/>
            <p:nvPr/>
          </p:nvSpPr>
          <p:spPr>
            <a:xfrm>
              <a:off x="16093387" y="8831153"/>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2" name="Freeform 12"/>
            <p:cNvSpPr/>
            <p:nvPr/>
          </p:nvSpPr>
          <p:spPr>
            <a:xfrm>
              <a:off x="15614885" y="8251666"/>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9" name="TextBox 8">
            <a:extLst>
              <a:ext uri="{FF2B5EF4-FFF2-40B4-BE49-F238E27FC236}">
                <a16:creationId xmlns:a16="http://schemas.microsoft.com/office/drawing/2014/main" id="{E2934569-8A1C-95D6-FDD6-783F98C2B826}"/>
              </a:ext>
            </a:extLst>
          </p:cNvPr>
          <p:cNvSpPr txBox="1"/>
          <p:nvPr/>
        </p:nvSpPr>
        <p:spPr>
          <a:xfrm>
            <a:off x="2007062" y="326571"/>
            <a:ext cx="14273876" cy="1998176"/>
          </a:xfrm>
          <a:prstGeom prst="rect">
            <a:avLst/>
          </a:prstGeom>
          <a:noFill/>
        </p:spPr>
        <p:txBody>
          <a:bodyPr wrap="square">
            <a:spAutoFit/>
          </a:bodyPr>
          <a:lstStyle/>
          <a:p>
            <a:pPr algn="ctr">
              <a:lnSpc>
                <a:spcPct val="150000"/>
              </a:lnSpc>
              <a:spcAft>
                <a:spcPts val="1000"/>
              </a:spcAft>
            </a:pP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Nhiệm vụ 1: Chỉ ra những nét riêng tạo nên sự tự tin của mỗi cá nhân</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0" name="Line Callout 1 (Border and Accent Bar) 3">
            <a:extLst>
              <a:ext uri="{FF2B5EF4-FFF2-40B4-BE49-F238E27FC236}">
                <a16:creationId xmlns:a16="http://schemas.microsoft.com/office/drawing/2014/main" id="{DA078A7C-4C05-B887-425D-8378CA305511}"/>
              </a:ext>
            </a:extLst>
          </p:cNvPr>
          <p:cNvSpPr/>
          <p:nvPr/>
        </p:nvSpPr>
        <p:spPr>
          <a:xfrm>
            <a:off x="406428" y="2736409"/>
            <a:ext cx="12496800" cy="1285862"/>
          </a:xfrm>
          <a:prstGeom prst="accentBorderCallout1">
            <a:avLst>
              <a:gd name="adj1" fmla="val 18750"/>
              <a:gd name="adj2" fmla="val -3127"/>
              <a:gd name="adj3" fmla="val 17954"/>
              <a:gd name="adj4" fmla="val -17509"/>
            </a:avLst>
          </a:prstGeom>
          <a:solidFill>
            <a:srgbClr val="E8F4F8"/>
          </a:solidFill>
          <a:ln>
            <a:solidFill>
              <a:schemeClr val="accent1">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US" sz="40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Khuôn mặt và các bộ phận trên khuôn mặt:</a:t>
            </a:r>
            <a:endParaRPr lang="vi-VN" sz="40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73604E07-5B93-4E1C-B0B6-B41DA6381166}"/>
              </a:ext>
            </a:extLst>
          </p:cNvPr>
          <p:cNvSpPr txBox="1"/>
          <p:nvPr/>
        </p:nvSpPr>
        <p:spPr>
          <a:xfrm>
            <a:off x="586427" y="4119115"/>
            <a:ext cx="12496800" cy="2748253"/>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en-US" sz="4000">
                <a:latin typeface="Arial" panose="020B0604020202020204" pitchFamily="34" charset="0"/>
                <a:cs typeface="Arial" panose="020B0604020202020204" pitchFamily="34" charset="0"/>
              </a:rPr>
              <a:t>Các em hãy </a:t>
            </a:r>
            <a:r>
              <a:rPr lang="vi-VN" sz="4000">
                <a:latin typeface="Arial" panose="020B0604020202020204" pitchFamily="34" charset="0"/>
                <a:cs typeface="Arial" panose="020B0604020202020204" pitchFamily="34" charset="0"/>
              </a:rPr>
              <a:t>kể một số kiểu khuôn mặt </a:t>
            </a:r>
            <a:r>
              <a:rPr lang="en-US" sz="4000">
                <a:latin typeface="Arial" panose="020B0604020202020204" pitchFamily="34" charset="0"/>
                <a:cs typeface="Arial" panose="020B0604020202020204" pitchFamily="34" charset="0"/>
              </a:rPr>
              <a:t>và cho biết </a:t>
            </a:r>
            <a:r>
              <a:rPr lang="vi-VN" sz="4000">
                <a:latin typeface="Arial" panose="020B0604020202020204" pitchFamily="34" charset="0"/>
                <a:cs typeface="Arial" panose="020B0604020202020204" pitchFamily="34" charset="0"/>
              </a:rPr>
              <a:t>ai</a:t>
            </a:r>
            <a:r>
              <a:rPr lang="en-US" sz="4000">
                <a:latin typeface="Arial" panose="020B0604020202020204" pitchFamily="34" charset="0"/>
                <a:cs typeface="Arial" panose="020B0604020202020204" pitchFamily="34" charset="0"/>
              </a:rPr>
              <a:t> trong lớp</a:t>
            </a:r>
            <a:r>
              <a:rPr lang="vi-VN" sz="4000">
                <a:latin typeface="Arial" panose="020B0604020202020204" pitchFamily="34" charset="0"/>
                <a:cs typeface="Arial" panose="020B0604020202020204" pitchFamily="34" charset="0"/>
              </a:rPr>
              <a:t> thuộc gương mặt nào</a:t>
            </a:r>
            <a:r>
              <a:rPr lang="en-US" sz="4000">
                <a:latin typeface="Arial" panose="020B0604020202020204" pitchFamily="34" charset="0"/>
                <a:cs typeface="Arial" panose="020B0604020202020204" pitchFamily="34" charset="0"/>
              </a:rPr>
              <a:t>?</a:t>
            </a:r>
          </a:p>
          <a:p>
            <a:pPr marL="571500" indent="-571500" algn="just">
              <a:lnSpc>
                <a:spcPct val="150000"/>
              </a:lnSpc>
              <a:buFont typeface="Wingdings" panose="05000000000000000000" pitchFamily="2" charset="2"/>
              <a:buChar char="Ø"/>
            </a:pPr>
            <a:r>
              <a:rPr lang="en-US" sz="4000" b="1">
                <a:latin typeface="Arial" panose="020B0604020202020204" pitchFamily="34" charset="0"/>
                <a:cs typeface="Arial" panose="020B0604020202020204" pitchFamily="34" charset="0"/>
              </a:rPr>
              <a:t>Gợi ý:</a:t>
            </a:r>
          </a:p>
        </p:txBody>
      </p:sp>
      <p:sp>
        <p:nvSpPr>
          <p:cNvPr id="16" name="Rectangle: Rounded Corners 15">
            <a:extLst>
              <a:ext uri="{FF2B5EF4-FFF2-40B4-BE49-F238E27FC236}">
                <a16:creationId xmlns:a16="http://schemas.microsoft.com/office/drawing/2014/main" id="{44B59C33-8CF5-8F8F-4C99-EEAD60D8B2D7}"/>
              </a:ext>
            </a:extLst>
          </p:cNvPr>
          <p:cNvSpPr/>
          <p:nvPr/>
        </p:nvSpPr>
        <p:spPr>
          <a:xfrm>
            <a:off x="1371600" y="7163911"/>
            <a:ext cx="2778422" cy="113338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a:latin typeface="Arial" panose="020B0604020202020204" pitchFamily="34" charset="0"/>
                <a:cs typeface="Arial" panose="020B0604020202020204" pitchFamily="34" charset="0"/>
              </a:rPr>
              <a:t>Tròn</a:t>
            </a:r>
          </a:p>
        </p:txBody>
      </p:sp>
      <p:sp>
        <p:nvSpPr>
          <p:cNvPr id="17" name="Rectangle: Rounded Corners 16">
            <a:extLst>
              <a:ext uri="{FF2B5EF4-FFF2-40B4-BE49-F238E27FC236}">
                <a16:creationId xmlns:a16="http://schemas.microsoft.com/office/drawing/2014/main" id="{143488FD-9730-CEFD-C80D-3A3CF26638B9}"/>
              </a:ext>
            </a:extLst>
          </p:cNvPr>
          <p:cNvSpPr/>
          <p:nvPr/>
        </p:nvSpPr>
        <p:spPr>
          <a:xfrm>
            <a:off x="4921625" y="7163911"/>
            <a:ext cx="3733800" cy="1133380"/>
          </a:xfrm>
          <a:prstGeom prst="roundRect">
            <a:avLst/>
          </a:prstGeom>
          <a:ln>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a:latin typeface="Arial" panose="020B0604020202020204" pitchFamily="34" charset="0"/>
                <a:cs typeface="Arial" panose="020B0604020202020204" pitchFamily="34" charset="0"/>
              </a:rPr>
              <a:t>Vuông chữ điền</a:t>
            </a:r>
          </a:p>
        </p:txBody>
      </p:sp>
      <p:sp>
        <p:nvSpPr>
          <p:cNvPr id="18" name="Rectangle: Rounded Corners 17">
            <a:extLst>
              <a:ext uri="{FF2B5EF4-FFF2-40B4-BE49-F238E27FC236}">
                <a16:creationId xmlns:a16="http://schemas.microsoft.com/office/drawing/2014/main" id="{40E2DD15-3932-4B0F-01DA-70632439145D}"/>
              </a:ext>
            </a:extLst>
          </p:cNvPr>
          <p:cNvSpPr/>
          <p:nvPr/>
        </p:nvSpPr>
        <p:spPr>
          <a:xfrm>
            <a:off x="9448800" y="7163911"/>
            <a:ext cx="2778422" cy="1133380"/>
          </a:xfrm>
          <a:prstGeom prst="roundRect">
            <a:avLst/>
          </a:prstGeom>
          <a:ln>
            <a:solidFill>
              <a:schemeClr val="accent3">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a:latin typeface="Arial" panose="020B0604020202020204" pitchFamily="34" charset="0"/>
                <a:cs typeface="Arial" panose="020B0604020202020204" pitchFamily="34" charset="0"/>
              </a:rPr>
              <a:t>Trái xoan</a:t>
            </a:r>
          </a:p>
        </p:txBody>
      </p:sp>
      <p:sp>
        <p:nvSpPr>
          <p:cNvPr id="20" name="Rectangle: Rounded Corners 19">
            <a:extLst>
              <a:ext uri="{FF2B5EF4-FFF2-40B4-BE49-F238E27FC236}">
                <a16:creationId xmlns:a16="http://schemas.microsoft.com/office/drawing/2014/main" id="{7E654ED3-7301-3ADE-B034-7016B3834BC3}"/>
              </a:ext>
            </a:extLst>
          </p:cNvPr>
          <p:cNvSpPr/>
          <p:nvPr/>
        </p:nvSpPr>
        <p:spPr>
          <a:xfrm>
            <a:off x="3352800" y="8661736"/>
            <a:ext cx="2778422" cy="1133380"/>
          </a:xfrm>
          <a:prstGeom prst="roundRect">
            <a:avLst/>
          </a:prstGeom>
          <a:ln>
            <a:solidFill>
              <a:schemeClr val="tx2">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a:latin typeface="Arial" panose="020B0604020202020204" pitchFamily="34" charset="0"/>
                <a:cs typeface="Arial" panose="020B0604020202020204" pitchFamily="34" charset="0"/>
              </a:rPr>
              <a:t>Gầy xương</a:t>
            </a:r>
          </a:p>
        </p:txBody>
      </p:sp>
      <p:sp>
        <p:nvSpPr>
          <p:cNvPr id="21" name="Rectangle: Rounded Corners 20">
            <a:extLst>
              <a:ext uri="{FF2B5EF4-FFF2-40B4-BE49-F238E27FC236}">
                <a16:creationId xmlns:a16="http://schemas.microsoft.com/office/drawing/2014/main" id="{BF46B0CE-F839-1A91-33EF-2C30DE99AF94}"/>
              </a:ext>
            </a:extLst>
          </p:cNvPr>
          <p:cNvSpPr/>
          <p:nvPr/>
        </p:nvSpPr>
        <p:spPr>
          <a:xfrm>
            <a:off x="7041775" y="8661736"/>
            <a:ext cx="2778422" cy="1133380"/>
          </a:xfrm>
          <a:prstGeom prst="roundRect">
            <a:avLst/>
          </a:prstGeom>
          <a:ln>
            <a:solidFill>
              <a:schemeClr val="accent4">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a:latin typeface="Arial" panose="020B0604020202020204" pitchFamily="34" charset="0"/>
                <a:cs typeface="Arial" panose="020B0604020202020204" pitchFamily="34" charset="0"/>
              </a:rPr>
              <a:t>Bầu bĩnh</a:t>
            </a:r>
          </a:p>
        </p:txBody>
      </p:sp>
      <p:grpSp>
        <p:nvGrpSpPr>
          <p:cNvPr id="28" name="Group 27">
            <a:extLst>
              <a:ext uri="{FF2B5EF4-FFF2-40B4-BE49-F238E27FC236}">
                <a16:creationId xmlns:a16="http://schemas.microsoft.com/office/drawing/2014/main" id="{F65848C0-25D7-98F7-EA30-4E4F47FA23B4}"/>
              </a:ext>
            </a:extLst>
          </p:cNvPr>
          <p:cNvGrpSpPr/>
          <p:nvPr/>
        </p:nvGrpSpPr>
        <p:grpSpPr>
          <a:xfrm>
            <a:off x="12344400" y="5143500"/>
            <a:ext cx="5495926" cy="3610187"/>
            <a:chOff x="12227221" y="4838700"/>
            <a:chExt cx="5495926" cy="3610187"/>
          </a:xfrm>
        </p:grpSpPr>
        <p:pic>
          <p:nvPicPr>
            <p:cNvPr id="25" name="Picture 24" descr="A person's face with different lines&#10;&#10;Description automatically generated">
              <a:extLst>
                <a:ext uri="{FF2B5EF4-FFF2-40B4-BE49-F238E27FC236}">
                  <a16:creationId xmlns:a16="http://schemas.microsoft.com/office/drawing/2014/main" id="{26AAD503-9549-052E-3248-511E7F7A540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2227222" y="4838700"/>
              <a:ext cx="5495925" cy="1681163"/>
            </a:xfrm>
            <a:prstGeom prst="rect">
              <a:avLst/>
            </a:prstGeom>
          </p:spPr>
        </p:pic>
        <p:pic>
          <p:nvPicPr>
            <p:cNvPr id="27" name="Picture 26" descr="A person's face with different lines&#10;&#10;Description automatically generated">
              <a:extLst>
                <a:ext uri="{FF2B5EF4-FFF2-40B4-BE49-F238E27FC236}">
                  <a16:creationId xmlns:a16="http://schemas.microsoft.com/office/drawing/2014/main" id="{689CA8AF-5203-0E76-E6BF-F3CEC573F37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12227221" y="6725019"/>
              <a:ext cx="5495925" cy="1723868"/>
            </a:xfrm>
            <a:prstGeom prst="rect">
              <a:avLst/>
            </a:prstGeom>
          </p:spPr>
        </p:pic>
      </p:grpSp>
    </p:spTree>
    <p:extLst>
      <p:ext uri="{BB962C8B-B14F-4D97-AF65-F5344CB8AC3E}">
        <p14:creationId xmlns:p14="http://schemas.microsoft.com/office/powerpoint/2010/main" val="625644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right)">
                                      <p:cBhvr>
                                        <p:cTn id="7" dur="500"/>
                                        <p:tgtEl>
                                          <p:spTgt spid="2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
                                            <p:txEl>
                                              <p:pRg st="0" end="0"/>
                                            </p:txEl>
                                          </p:spTgt>
                                        </p:tgtEl>
                                        <p:attrNameLst>
                                          <p:attrName>style.visibility</p:attrName>
                                        </p:attrNameLst>
                                      </p:cBhvr>
                                      <p:to>
                                        <p:strVal val="visible"/>
                                      </p:to>
                                    </p:set>
                                    <p:animEffect transition="in" filter="wipe(left)">
                                      <p:cBhvr>
                                        <p:cTn id="10" dur="500"/>
                                        <p:tgtEl>
                                          <p:spTgt spid="1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5">
                                            <p:txEl>
                                              <p:pRg st="1" end="1"/>
                                            </p:txEl>
                                          </p:spTgt>
                                        </p:tgtEl>
                                        <p:attrNameLst>
                                          <p:attrName>style.visibility</p:attrName>
                                        </p:attrNameLst>
                                      </p:cBhvr>
                                      <p:to>
                                        <p:strVal val="visible"/>
                                      </p:to>
                                    </p:set>
                                    <p:animEffect transition="in" filter="wipe(left)">
                                      <p:cBhvr>
                                        <p:cTn id="15" dur="500"/>
                                        <p:tgtEl>
                                          <p:spTgt spid="1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ppt_x"/>
                                          </p:val>
                                        </p:tav>
                                        <p:tav tm="100000">
                                          <p:val>
                                            <p:strVal val="#ppt_x"/>
                                          </p:val>
                                        </p:tav>
                                      </p:tavLst>
                                    </p:anim>
                                    <p:anim calcmode="lin" valueType="num">
                                      <p:cBhvr additive="base">
                                        <p:cTn id="21" dur="500" fill="hold"/>
                                        <p:tgtEl>
                                          <p:spTgt spid="16"/>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 presetClass="entr" presetSubtype="4"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par>
                          <p:cTn id="27" fill="hold">
                            <p:stCondLst>
                              <p:cond delay="1000"/>
                            </p:stCondLst>
                            <p:childTnLst>
                              <p:par>
                                <p:cTn id="28" presetID="2" presetClass="entr" presetSubtype="4" fill="hold" grpId="0" nodeType="after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childTnLst>
                          </p:cTn>
                        </p:par>
                        <p:par>
                          <p:cTn id="32" fill="hold">
                            <p:stCondLst>
                              <p:cond delay="1500"/>
                            </p:stCondLst>
                            <p:childTnLst>
                              <p:par>
                                <p:cTn id="33" presetID="2" presetClass="entr" presetSubtype="4"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childTnLst>
                          </p:cTn>
                        </p:par>
                        <p:par>
                          <p:cTn id="37" fill="hold">
                            <p:stCondLst>
                              <p:cond delay="2000"/>
                            </p:stCondLst>
                            <p:childTnLst>
                              <p:par>
                                <p:cTn id="38" presetID="2" presetClass="entr" presetSubtype="4" fill="hold" grpId="0" nodeType="after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additive="base">
                                        <p:cTn id="40" dur="500" fill="hold"/>
                                        <p:tgtEl>
                                          <p:spTgt spid="21"/>
                                        </p:tgtEl>
                                        <p:attrNameLst>
                                          <p:attrName>ppt_x</p:attrName>
                                        </p:attrNameLst>
                                      </p:cBhvr>
                                      <p:tavLst>
                                        <p:tav tm="0">
                                          <p:val>
                                            <p:strVal val="#ppt_x"/>
                                          </p:val>
                                        </p:tav>
                                        <p:tav tm="100000">
                                          <p:val>
                                            <p:strVal val="#ppt_x"/>
                                          </p:val>
                                        </p:tav>
                                      </p:tavLst>
                                    </p:anim>
                                    <p:anim calcmode="lin" valueType="num">
                                      <p:cBhvr additive="base">
                                        <p:cTn id="4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16" grpId="0" animBg="1"/>
      <p:bldP spid="17" grpId="0" animBg="1"/>
      <p:bldP spid="18" grpId="0" animBg="1"/>
      <p:bldP spid="20" grpId="0" animBg="1"/>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633012" y="259306"/>
            <a:ext cx="1717197" cy="1248985"/>
          </a:xfrm>
          <a:custGeom>
            <a:avLst/>
            <a:gdLst/>
            <a:ahLst/>
            <a:cxnLst/>
            <a:rect l="l" t="t" r="r" b="b"/>
            <a:pathLst>
              <a:path w="7140946" h="4959711">
                <a:moveTo>
                  <a:pt x="0" y="0"/>
                </a:moveTo>
                <a:lnTo>
                  <a:pt x="7140946" y="0"/>
                </a:lnTo>
                <a:lnTo>
                  <a:pt x="7140946" y="4959711"/>
                </a:lnTo>
                <a:lnTo>
                  <a:pt x="0" y="49597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5CF8069D-10EF-23A2-3EAD-8CDCBF4FF7EF}"/>
              </a:ext>
            </a:extLst>
          </p:cNvPr>
          <p:cNvGrpSpPr/>
          <p:nvPr/>
        </p:nvGrpSpPr>
        <p:grpSpPr>
          <a:xfrm>
            <a:off x="6940" y="147512"/>
            <a:ext cx="1057989" cy="1158974"/>
            <a:chOff x="15614885" y="8251666"/>
            <a:chExt cx="1057989" cy="1158974"/>
          </a:xfrm>
        </p:grpSpPr>
        <p:sp>
          <p:nvSpPr>
            <p:cNvPr id="11" name="Freeform 11"/>
            <p:cNvSpPr/>
            <p:nvPr/>
          </p:nvSpPr>
          <p:spPr>
            <a:xfrm>
              <a:off x="16093387" y="8831153"/>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2" name="Freeform 12"/>
            <p:cNvSpPr/>
            <p:nvPr/>
          </p:nvSpPr>
          <p:spPr>
            <a:xfrm>
              <a:off x="15614885" y="8251666"/>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9" name="TextBox 8">
            <a:extLst>
              <a:ext uri="{FF2B5EF4-FFF2-40B4-BE49-F238E27FC236}">
                <a16:creationId xmlns:a16="http://schemas.microsoft.com/office/drawing/2014/main" id="{E2934569-8A1C-95D6-FDD6-783F98C2B826}"/>
              </a:ext>
            </a:extLst>
          </p:cNvPr>
          <p:cNvSpPr txBox="1"/>
          <p:nvPr/>
        </p:nvSpPr>
        <p:spPr>
          <a:xfrm>
            <a:off x="2007062" y="326571"/>
            <a:ext cx="14273876" cy="1998176"/>
          </a:xfrm>
          <a:prstGeom prst="rect">
            <a:avLst/>
          </a:prstGeom>
          <a:noFill/>
        </p:spPr>
        <p:txBody>
          <a:bodyPr wrap="square">
            <a:spAutoFit/>
          </a:bodyPr>
          <a:lstStyle/>
          <a:p>
            <a:pPr algn="ctr">
              <a:lnSpc>
                <a:spcPct val="150000"/>
              </a:lnSpc>
              <a:spcAft>
                <a:spcPts val="1000"/>
              </a:spcAft>
            </a:pP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Nhiệm vụ 1: Chỉ ra những nét riêng tạo nên sự tự tin của mỗi cá nhân</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0" name="Line Callout 1 (Border and Accent Bar) 3">
            <a:extLst>
              <a:ext uri="{FF2B5EF4-FFF2-40B4-BE49-F238E27FC236}">
                <a16:creationId xmlns:a16="http://schemas.microsoft.com/office/drawing/2014/main" id="{DA078A7C-4C05-B887-425D-8378CA305511}"/>
              </a:ext>
            </a:extLst>
          </p:cNvPr>
          <p:cNvSpPr/>
          <p:nvPr/>
        </p:nvSpPr>
        <p:spPr>
          <a:xfrm>
            <a:off x="406428" y="2736409"/>
            <a:ext cx="12496800" cy="1285862"/>
          </a:xfrm>
          <a:prstGeom prst="accentBorderCallout1">
            <a:avLst>
              <a:gd name="adj1" fmla="val 18750"/>
              <a:gd name="adj2" fmla="val -3127"/>
              <a:gd name="adj3" fmla="val 17954"/>
              <a:gd name="adj4" fmla="val -17509"/>
            </a:avLst>
          </a:prstGeom>
          <a:solidFill>
            <a:srgbClr val="E8F4F8"/>
          </a:solidFill>
          <a:ln>
            <a:solidFill>
              <a:schemeClr val="accent1">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US" sz="40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Khuôn mặt và các bộ phận trên khuôn mặt:</a:t>
            </a:r>
            <a:endParaRPr lang="vi-VN" sz="40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73604E07-5B93-4E1C-B0B6-B41DA6381166}"/>
              </a:ext>
            </a:extLst>
          </p:cNvPr>
          <p:cNvSpPr txBox="1"/>
          <p:nvPr/>
        </p:nvSpPr>
        <p:spPr>
          <a:xfrm>
            <a:off x="586427" y="4300906"/>
            <a:ext cx="12496800" cy="1824923"/>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en-US" sz="4000">
                <a:latin typeface="Arial" panose="020B0604020202020204" pitchFamily="34" charset="0"/>
                <a:cs typeface="Arial" panose="020B0604020202020204" pitchFamily="34" charset="0"/>
              </a:rPr>
              <a:t>Sau đó, các em hãy </a:t>
            </a:r>
            <a:r>
              <a:rPr lang="vi-VN" sz="4000">
                <a:latin typeface="Arial" panose="020B0604020202020204" pitchFamily="34" charset="0"/>
                <a:cs typeface="Arial" panose="020B0604020202020204" pitchFamily="34" charset="0"/>
              </a:rPr>
              <a:t>xác định </a:t>
            </a:r>
            <a:r>
              <a:rPr lang="en-US" sz="4000">
                <a:latin typeface="Arial" panose="020B0604020202020204" pitchFamily="34" charset="0"/>
                <a:cs typeface="Arial" panose="020B0604020202020204" pitchFamily="34" charset="0"/>
              </a:rPr>
              <a:t>một số</a:t>
            </a:r>
            <a:r>
              <a:rPr lang="vi-VN" sz="4000">
                <a:latin typeface="Arial" panose="020B0604020202020204" pitchFamily="34" charset="0"/>
                <a:cs typeface="Arial" panose="020B0604020202020204" pitchFamily="34" charset="0"/>
              </a:rPr>
              <a:t> bộ phận trên khuôn mặt</a:t>
            </a:r>
            <a:r>
              <a:rPr lang="en-US" sz="4000">
                <a:latin typeface="Arial" panose="020B0604020202020204" pitchFamily="34" charset="0"/>
                <a:cs typeface="Arial" panose="020B0604020202020204" pitchFamily="34" charset="0"/>
              </a:rPr>
              <a:t> như:</a:t>
            </a:r>
          </a:p>
        </p:txBody>
      </p:sp>
      <p:pic>
        <p:nvPicPr>
          <p:cNvPr id="23" name="Picture 22" descr="A cartoon of a child&#10;&#10;Description automatically generated">
            <a:extLst>
              <a:ext uri="{FF2B5EF4-FFF2-40B4-BE49-F238E27FC236}">
                <a16:creationId xmlns:a16="http://schemas.microsoft.com/office/drawing/2014/main" id="{2B696459-A18B-93FF-39E2-9B2FD2DD10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72609" y="3754670"/>
            <a:ext cx="6544943" cy="6544943"/>
          </a:xfrm>
          <a:prstGeom prst="rect">
            <a:avLst/>
          </a:prstGeom>
        </p:spPr>
      </p:pic>
      <p:sp>
        <p:nvSpPr>
          <p:cNvPr id="3" name="Rectangle: Rounded Corners 2">
            <a:extLst>
              <a:ext uri="{FF2B5EF4-FFF2-40B4-BE49-F238E27FC236}">
                <a16:creationId xmlns:a16="http://schemas.microsoft.com/office/drawing/2014/main" id="{5B5E9FE6-518B-9D98-EB08-932EC06C7A91}"/>
              </a:ext>
            </a:extLst>
          </p:cNvPr>
          <p:cNvSpPr/>
          <p:nvPr/>
        </p:nvSpPr>
        <p:spPr>
          <a:xfrm>
            <a:off x="1693441" y="6586378"/>
            <a:ext cx="2778422" cy="109906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a:latin typeface="Arial" panose="020B0604020202020204" pitchFamily="34" charset="0"/>
                <a:cs typeface="Arial" panose="020B0604020202020204" pitchFamily="34" charset="0"/>
              </a:rPr>
              <a:t>Mắt</a:t>
            </a:r>
          </a:p>
        </p:txBody>
      </p:sp>
      <p:sp>
        <p:nvSpPr>
          <p:cNvPr id="4" name="Rectangle: Rounded Corners 3">
            <a:extLst>
              <a:ext uri="{FF2B5EF4-FFF2-40B4-BE49-F238E27FC236}">
                <a16:creationId xmlns:a16="http://schemas.microsoft.com/office/drawing/2014/main" id="{606A286D-1C4C-D3BB-652D-648E5271E0E5}"/>
              </a:ext>
            </a:extLst>
          </p:cNvPr>
          <p:cNvSpPr/>
          <p:nvPr/>
        </p:nvSpPr>
        <p:spPr>
          <a:xfrm>
            <a:off x="5343814" y="6586378"/>
            <a:ext cx="2778422" cy="1099064"/>
          </a:xfrm>
          <a:prstGeom prst="roundRect">
            <a:avLst/>
          </a:prstGeom>
          <a:ln>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a:latin typeface="Arial" panose="020B0604020202020204" pitchFamily="34" charset="0"/>
                <a:cs typeface="Arial" panose="020B0604020202020204" pitchFamily="34" charset="0"/>
              </a:rPr>
              <a:t>Mũi</a:t>
            </a:r>
          </a:p>
        </p:txBody>
      </p:sp>
      <p:sp>
        <p:nvSpPr>
          <p:cNvPr id="5" name="Rectangle: Rounded Corners 4">
            <a:extLst>
              <a:ext uri="{FF2B5EF4-FFF2-40B4-BE49-F238E27FC236}">
                <a16:creationId xmlns:a16="http://schemas.microsoft.com/office/drawing/2014/main" id="{AED3F90D-4D16-17B4-85F0-8BF9A946F91F}"/>
              </a:ext>
            </a:extLst>
          </p:cNvPr>
          <p:cNvSpPr/>
          <p:nvPr/>
        </p:nvSpPr>
        <p:spPr>
          <a:xfrm>
            <a:off x="5381914" y="8240795"/>
            <a:ext cx="2778422" cy="1099064"/>
          </a:xfrm>
          <a:prstGeom prst="roundRect">
            <a:avLst/>
          </a:prstGeom>
          <a:ln>
            <a:solidFill>
              <a:schemeClr val="accent3">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a:latin typeface="Arial" panose="020B0604020202020204" pitchFamily="34" charset="0"/>
                <a:cs typeface="Arial" panose="020B0604020202020204" pitchFamily="34" charset="0"/>
              </a:rPr>
              <a:t>Lông mày</a:t>
            </a:r>
          </a:p>
        </p:txBody>
      </p:sp>
      <p:sp>
        <p:nvSpPr>
          <p:cNvPr id="6" name="Rectangle: Rounded Corners 5">
            <a:extLst>
              <a:ext uri="{FF2B5EF4-FFF2-40B4-BE49-F238E27FC236}">
                <a16:creationId xmlns:a16="http://schemas.microsoft.com/office/drawing/2014/main" id="{CFFC1D8F-4E65-57D9-CF4A-2EBC9E625F08}"/>
              </a:ext>
            </a:extLst>
          </p:cNvPr>
          <p:cNvSpPr/>
          <p:nvPr/>
        </p:nvSpPr>
        <p:spPr>
          <a:xfrm>
            <a:off x="1655341" y="8240795"/>
            <a:ext cx="2778422" cy="1099064"/>
          </a:xfrm>
          <a:prstGeom prst="roundRect">
            <a:avLst/>
          </a:prstGeom>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a:latin typeface="Arial" panose="020B0604020202020204" pitchFamily="34" charset="0"/>
                <a:cs typeface="Arial" panose="020B0604020202020204" pitchFamily="34" charset="0"/>
              </a:rPr>
              <a:t>Miệng</a:t>
            </a:r>
          </a:p>
        </p:txBody>
      </p:sp>
      <p:sp>
        <p:nvSpPr>
          <p:cNvPr id="7" name="Rectangle: Rounded Corners 6">
            <a:extLst>
              <a:ext uri="{FF2B5EF4-FFF2-40B4-BE49-F238E27FC236}">
                <a16:creationId xmlns:a16="http://schemas.microsoft.com/office/drawing/2014/main" id="{7C361521-80B8-0ACD-21D5-9283EA30C5F5}"/>
              </a:ext>
            </a:extLst>
          </p:cNvPr>
          <p:cNvSpPr/>
          <p:nvPr/>
        </p:nvSpPr>
        <p:spPr>
          <a:xfrm>
            <a:off x="8994187" y="6602707"/>
            <a:ext cx="2778422" cy="1082766"/>
          </a:xfrm>
          <a:prstGeom prst="roundRect">
            <a:avLst/>
          </a:prstGeom>
          <a:ln>
            <a:solidFill>
              <a:schemeClr val="accent4">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a:latin typeface="Arial" panose="020B0604020202020204" pitchFamily="34" charset="0"/>
                <a:cs typeface="Arial" panose="020B0604020202020204" pitchFamily="34" charset="0"/>
              </a:rPr>
              <a:t>Má</a:t>
            </a:r>
          </a:p>
        </p:txBody>
      </p:sp>
      <p:sp>
        <p:nvSpPr>
          <p:cNvPr id="8" name="Rectangle: Rounded Corners 7">
            <a:extLst>
              <a:ext uri="{FF2B5EF4-FFF2-40B4-BE49-F238E27FC236}">
                <a16:creationId xmlns:a16="http://schemas.microsoft.com/office/drawing/2014/main" id="{DE2CFD46-E85D-FD4B-E6F3-49180F1FDB9E}"/>
              </a:ext>
            </a:extLst>
          </p:cNvPr>
          <p:cNvSpPr/>
          <p:nvPr/>
        </p:nvSpPr>
        <p:spPr>
          <a:xfrm>
            <a:off x="8977857" y="8240795"/>
            <a:ext cx="2794751" cy="1099064"/>
          </a:xfrm>
          <a:prstGeom prst="roundRect">
            <a:avLst/>
          </a:prstGeom>
          <a:ln>
            <a:solidFill>
              <a:schemeClr val="tx2">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a:latin typeface="Arial" panose="020B0604020202020204" pitchFamily="34" charset="0"/>
                <a:cs typeface="Arial" panose="020B0604020202020204" pitchFamily="34" charset="0"/>
              </a:rPr>
              <a:t>Lông mi</a:t>
            </a:r>
          </a:p>
        </p:txBody>
      </p:sp>
    </p:spTree>
    <p:extLst>
      <p:ext uri="{BB962C8B-B14F-4D97-AF65-F5344CB8AC3E}">
        <p14:creationId xmlns:p14="http://schemas.microsoft.com/office/powerpoint/2010/main" val="1106229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 presetClass="entr" presetSubtype="4"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par>
                          <p:cTn id="24" fill="hold">
                            <p:stCondLst>
                              <p:cond delay="1500"/>
                            </p:stCondLst>
                            <p:childTnLst>
                              <p:par>
                                <p:cTn id="25" presetID="2" presetClass="entr" presetSubtype="4"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par>
                          <p:cTn id="29" fill="hold">
                            <p:stCondLst>
                              <p:cond delay="2000"/>
                            </p:stCondLst>
                            <p:childTnLst>
                              <p:par>
                                <p:cTn id="30" presetID="2" presetClass="entr" presetSubtype="4"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additive="base">
                                        <p:cTn id="32" dur="500" fill="hold"/>
                                        <p:tgtEl>
                                          <p:spTgt spid="5"/>
                                        </p:tgtEl>
                                        <p:attrNameLst>
                                          <p:attrName>ppt_x</p:attrName>
                                        </p:attrNameLst>
                                      </p:cBhvr>
                                      <p:tavLst>
                                        <p:tav tm="0">
                                          <p:val>
                                            <p:strVal val="#ppt_x"/>
                                          </p:val>
                                        </p:tav>
                                        <p:tav tm="100000">
                                          <p:val>
                                            <p:strVal val="#ppt_x"/>
                                          </p:val>
                                        </p:tav>
                                      </p:tavLst>
                                    </p:anim>
                                    <p:anim calcmode="lin" valueType="num">
                                      <p:cBhvr additive="base">
                                        <p:cTn id="33" dur="500" fill="hold"/>
                                        <p:tgtEl>
                                          <p:spTgt spid="5"/>
                                        </p:tgtEl>
                                        <p:attrNameLst>
                                          <p:attrName>ppt_y</p:attrName>
                                        </p:attrNameLst>
                                      </p:cBhvr>
                                      <p:tavLst>
                                        <p:tav tm="0">
                                          <p:val>
                                            <p:strVal val="1+#ppt_h/2"/>
                                          </p:val>
                                        </p:tav>
                                        <p:tav tm="100000">
                                          <p:val>
                                            <p:strVal val="#ppt_y"/>
                                          </p:val>
                                        </p:tav>
                                      </p:tavLst>
                                    </p:anim>
                                  </p:childTnLst>
                                </p:cTn>
                              </p:par>
                            </p:childTnLst>
                          </p:cTn>
                        </p:par>
                        <p:par>
                          <p:cTn id="34" fill="hold">
                            <p:stCondLst>
                              <p:cond delay="2500"/>
                            </p:stCondLst>
                            <p:childTnLst>
                              <p:par>
                                <p:cTn id="35" presetID="2" presetClass="entr" presetSubtype="4"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animBg="1"/>
      <p:bldP spid="4" grpId="0" animBg="1"/>
      <p:bldP spid="5" grpId="0" animBg="1"/>
      <p:bldP spid="6" grpId="0" animBg="1"/>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633012" y="259306"/>
            <a:ext cx="1717197" cy="1248985"/>
          </a:xfrm>
          <a:custGeom>
            <a:avLst/>
            <a:gdLst/>
            <a:ahLst/>
            <a:cxnLst/>
            <a:rect l="l" t="t" r="r" b="b"/>
            <a:pathLst>
              <a:path w="7140946" h="4959711">
                <a:moveTo>
                  <a:pt x="0" y="0"/>
                </a:moveTo>
                <a:lnTo>
                  <a:pt x="7140946" y="0"/>
                </a:lnTo>
                <a:lnTo>
                  <a:pt x="7140946" y="4959711"/>
                </a:lnTo>
                <a:lnTo>
                  <a:pt x="0" y="49597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5CF8069D-10EF-23A2-3EAD-8CDCBF4FF7EF}"/>
              </a:ext>
            </a:extLst>
          </p:cNvPr>
          <p:cNvGrpSpPr/>
          <p:nvPr/>
        </p:nvGrpSpPr>
        <p:grpSpPr>
          <a:xfrm>
            <a:off x="6940" y="147512"/>
            <a:ext cx="1057989" cy="1158974"/>
            <a:chOff x="15614885" y="8251666"/>
            <a:chExt cx="1057989" cy="1158974"/>
          </a:xfrm>
        </p:grpSpPr>
        <p:sp>
          <p:nvSpPr>
            <p:cNvPr id="11" name="Freeform 11"/>
            <p:cNvSpPr/>
            <p:nvPr/>
          </p:nvSpPr>
          <p:spPr>
            <a:xfrm>
              <a:off x="16093387" y="8831153"/>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2" name="Freeform 12"/>
            <p:cNvSpPr/>
            <p:nvPr/>
          </p:nvSpPr>
          <p:spPr>
            <a:xfrm>
              <a:off x="15614885" y="8251666"/>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pic>
        <p:nvPicPr>
          <p:cNvPr id="17" name="Picture 10">
            <a:extLst>
              <a:ext uri="{FF2B5EF4-FFF2-40B4-BE49-F238E27FC236}">
                <a16:creationId xmlns:a16="http://schemas.microsoft.com/office/drawing/2014/main" id="{9BF34757-D3D8-AED5-ECF8-88AF54AA689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769343" y="1943100"/>
            <a:ext cx="5269830" cy="9057522"/>
          </a:xfrm>
          <a:prstGeom prst="rect">
            <a:avLst/>
          </a:prstGeom>
        </p:spPr>
      </p:pic>
      <p:sp>
        <p:nvSpPr>
          <p:cNvPr id="18" name="Thought Bubble: Cloud 17">
            <a:extLst>
              <a:ext uri="{FF2B5EF4-FFF2-40B4-BE49-F238E27FC236}">
                <a16:creationId xmlns:a16="http://schemas.microsoft.com/office/drawing/2014/main" id="{4751E71D-A594-2314-001E-48CCCB70B07E}"/>
              </a:ext>
            </a:extLst>
          </p:cNvPr>
          <p:cNvSpPr/>
          <p:nvPr/>
        </p:nvSpPr>
        <p:spPr>
          <a:xfrm>
            <a:off x="586427" y="773328"/>
            <a:ext cx="11925441" cy="5055972"/>
          </a:xfrm>
          <a:prstGeom prst="cloudCallout">
            <a:avLst>
              <a:gd name="adj1" fmla="val 56800"/>
              <a:gd name="adj2" fmla="val 46609"/>
            </a:avLst>
          </a:prstGeom>
          <a:solidFill>
            <a:srgbClr val="FFF8E1"/>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cs typeface="Arial" panose="020B0604020202020204" pitchFamily="34" charset="0"/>
              </a:rPr>
              <a:t>Người ta ứng dụng đặc điểm riêng biệt của khuôn mặt vào những việc gì trong thời đại công nghệ?</a:t>
            </a:r>
            <a:endParaRPr lang="en-US" sz="3800">
              <a:solidFill>
                <a:schemeClr val="tx1"/>
              </a:solidFill>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A7EC2DAC-85A2-6DF3-1A62-4721C8EA5269}"/>
              </a:ext>
            </a:extLst>
          </p:cNvPr>
          <p:cNvGrpSpPr/>
          <p:nvPr/>
        </p:nvGrpSpPr>
        <p:grpSpPr>
          <a:xfrm>
            <a:off x="452785" y="6280438"/>
            <a:ext cx="13077525" cy="2748253"/>
            <a:chOff x="684633" y="6301624"/>
            <a:chExt cx="13077525" cy="2748253"/>
          </a:xfrm>
        </p:grpSpPr>
        <p:pic>
          <p:nvPicPr>
            <p:cNvPr id="20" name="Graphic 19" descr="Back with solid fill">
              <a:extLst>
                <a:ext uri="{FF2B5EF4-FFF2-40B4-BE49-F238E27FC236}">
                  <a16:creationId xmlns:a16="http://schemas.microsoft.com/office/drawing/2014/main" id="{AE6726A0-9378-EC58-6D7A-C2480B0C622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V="1">
              <a:off x="684633" y="7081571"/>
              <a:ext cx="1760531" cy="1155700"/>
            </a:xfrm>
            <a:prstGeom prst="rect">
              <a:avLst/>
            </a:prstGeom>
          </p:spPr>
        </p:pic>
        <p:sp>
          <p:nvSpPr>
            <p:cNvPr id="21" name="TextBox 20">
              <a:extLst>
                <a:ext uri="{FF2B5EF4-FFF2-40B4-BE49-F238E27FC236}">
                  <a16:creationId xmlns:a16="http://schemas.microsoft.com/office/drawing/2014/main" id="{92B21E54-9A31-9644-601E-253DAA9A0102}"/>
                </a:ext>
              </a:extLst>
            </p:cNvPr>
            <p:cNvSpPr txBox="1"/>
            <p:nvPr/>
          </p:nvSpPr>
          <p:spPr>
            <a:xfrm>
              <a:off x="2445164" y="6301624"/>
              <a:ext cx="11316994" cy="2748253"/>
            </a:xfrm>
            <a:prstGeom prst="rect">
              <a:avLst/>
            </a:prstGeom>
            <a:noFill/>
          </p:spPr>
          <p:txBody>
            <a:bodyPr wrap="square" rtlCol="0">
              <a:spAutoFit/>
            </a:bodyPr>
            <a:lstStyle/>
            <a:p>
              <a:pPr algn="just">
                <a:lnSpc>
                  <a:spcPct val="150000"/>
                </a:lnSpc>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Người ta ứng dụng đặc điểm riêng biệt của khuôn mặt để thay chức năng chìa khóa, thay chức năng mã khóa;... trong thời đại công nghệ.</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123624136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4"/>
          <p:cNvSpPr/>
          <p:nvPr/>
        </p:nvSpPr>
        <p:spPr>
          <a:xfrm>
            <a:off x="16464100" y="0"/>
            <a:ext cx="1681194" cy="1662358"/>
          </a:xfrm>
          <a:custGeom>
            <a:avLst/>
            <a:gdLst/>
            <a:ahLst/>
            <a:cxnLst/>
            <a:rect l="l" t="t" r="r" b="b"/>
            <a:pathLst>
              <a:path w="2481450" h="2377680">
                <a:moveTo>
                  <a:pt x="0" y="0"/>
                </a:moveTo>
                <a:lnTo>
                  <a:pt x="2481450" y="0"/>
                </a:lnTo>
                <a:lnTo>
                  <a:pt x="2481450" y="2377681"/>
                </a:lnTo>
                <a:lnTo>
                  <a:pt x="0" y="23776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31" name="Group 30">
            <a:extLst>
              <a:ext uri="{FF2B5EF4-FFF2-40B4-BE49-F238E27FC236}">
                <a16:creationId xmlns:a16="http://schemas.microsoft.com/office/drawing/2014/main" id="{F2978B96-B337-57C3-793E-C8D02C04A97A}"/>
              </a:ext>
            </a:extLst>
          </p:cNvPr>
          <p:cNvGrpSpPr/>
          <p:nvPr/>
        </p:nvGrpSpPr>
        <p:grpSpPr>
          <a:xfrm>
            <a:off x="408660" y="8814260"/>
            <a:ext cx="1130864" cy="1158974"/>
            <a:chOff x="2760625" y="539208"/>
            <a:chExt cx="1130864" cy="1158974"/>
          </a:xfrm>
        </p:grpSpPr>
        <p:sp>
          <p:nvSpPr>
            <p:cNvPr id="23" name="Freeform 23"/>
            <p:cNvSpPr/>
            <p:nvPr/>
          </p:nvSpPr>
          <p:spPr>
            <a:xfrm>
              <a:off x="3312002" y="1118695"/>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7" name="Freeform 27"/>
            <p:cNvSpPr/>
            <p:nvPr/>
          </p:nvSpPr>
          <p:spPr>
            <a:xfrm>
              <a:off x="2760625" y="539208"/>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4" name="Freeform 3">
            <a:extLst>
              <a:ext uri="{FF2B5EF4-FFF2-40B4-BE49-F238E27FC236}">
                <a16:creationId xmlns:a16="http://schemas.microsoft.com/office/drawing/2014/main" id="{B89E8F24-6C94-C4A8-4186-3FBB9616D51B}"/>
              </a:ext>
            </a:extLst>
          </p:cNvPr>
          <p:cNvSpPr/>
          <p:nvPr/>
        </p:nvSpPr>
        <p:spPr>
          <a:xfrm>
            <a:off x="1291938" y="1795165"/>
            <a:ext cx="12900551" cy="7071241"/>
          </a:xfrm>
          <a:custGeom>
            <a:avLst/>
            <a:gdLst/>
            <a:ahLst/>
            <a:cxnLst/>
            <a:rect l="l" t="t" r="r" b="b"/>
            <a:pathLst>
              <a:path w="3233469" h="2130752">
                <a:moveTo>
                  <a:pt x="32161" y="0"/>
                </a:moveTo>
                <a:lnTo>
                  <a:pt x="3201308" y="0"/>
                </a:lnTo>
                <a:cubicBezTo>
                  <a:pt x="3209838" y="0"/>
                  <a:pt x="3218018" y="3388"/>
                  <a:pt x="3224049" y="9420"/>
                </a:cubicBezTo>
                <a:cubicBezTo>
                  <a:pt x="3230081" y="15451"/>
                  <a:pt x="3233469" y="23631"/>
                  <a:pt x="3233469" y="32161"/>
                </a:cubicBezTo>
                <a:lnTo>
                  <a:pt x="3233469" y="2098591"/>
                </a:lnTo>
                <a:cubicBezTo>
                  <a:pt x="3233469" y="2107120"/>
                  <a:pt x="3230081" y="2115301"/>
                  <a:pt x="3224049" y="2121332"/>
                </a:cubicBezTo>
                <a:cubicBezTo>
                  <a:pt x="3218018" y="2127363"/>
                  <a:pt x="3209838" y="2130752"/>
                  <a:pt x="3201308" y="2130752"/>
                </a:cubicBezTo>
                <a:lnTo>
                  <a:pt x="32161" y="2130752"/>
                </a:lnTo>
                <a:cubicBezTo>
                  <a:pt x="23631" y="2130752"/>
                  <a:pt x="15451" y="2127363"/>
                  <a:pt x="9420" y="2121332"/>
                </a:cubicBezTo>
                <a:cubicBezTo>
                  <a:pt x="3388" y="2115301"/>
                  <a:pt x="0" y="2107120"/>
                  <a:pt x="0" y="2098591"/>
                </a:cubicBezTo>
                <a:lnTo>
                  <a:pt x="0" y="32161"/>
                </a:lnTo>
                <a:cubicBezTo>
                  <a:pt x="0" y="23631"/>
                  <a:pt x="3388" y="15451"/>
                  <a:pt x="9420" y="9420"/>
                </a:cubicBezTo>
                <a:cubicBezTo>
                  <a:pt x="15451" y="3388"/>
                  <a:pt x="23631" y="0"/>
                  <a:pt x="32161" y="0"/>
                </a:cubicBezTo>
                <a:close/>
              </a:path>
            </a:pathLst>
          </a:custGeom>
          <a:solidFill>
            <a:schemeClr val="accent5">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41678BD9-AFF2-CA71-8B6A-B2894D90005B}"/>
              </a:ext>
            </a:extLst>
          </p:cNvPr>
          <p:cNvGrpSpPr/>
          <p:nvPr/>
        </p:nvGrpSpPr>
        <p:grpSpPr>
          <a:xfrm>
            <a:off x="2870890" y="1041350"/>
            <a:ext cx="9742645" cy="1442979"/>
            <a:chOff x="3619170" y="659644"/>
            <a:chExt cx="9742645" cy="1442979"/>
          </a:xfrm>
        </p:grpSpPr>
        <p:pic>
          <p:nvPicPr>
            <p:cNvPr id="6" name="Picture 9">
              <a:extLst>
                <a:ext uri="{FF2B5EF4-FFF2-40B4-BE49-F238E27FC236}">
                  <a16:creationId xmlns:a16="http://schemas.microsoft.com/office/drawing/2014/main" id="{6B6F801E-CDE6-933C-4269-91842B80EF1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154633" y="659644"/>
              <a:ext cx="8663264" cy="1442979"/>
            </a:xfrm>
            <a:prstGeom prst="rect">
              <a:avLst/>
            </a:prstGeom>
          </p:spPr>
        </p:pic>
        <p:sp>
          <p:nvSpPr>
            <p:cNvPr id="7" name="TextBox 6">
              <a:extLst>
                <a:ext uri="{FF2B5EF4-FFF2-40B4-BE49-F238E27FC236}">
                  <a16:creationId xmlns:a16="http://schemas.microsoft.com/office/drawing/2014/main" id="{3CAE1617-A36A-A3A5-4690-08F1A1BEFB57}"/>
                </a:ext>
              </a:extLst>
            </p:cNvPr>
            <p:cNvSpPr txBox="1"/>
            <p:nvPr/>
          </p:nvSpPr>
          <p:spPr>
            <a:xfrm>
              <a:off x="3619170" y="909026"/>
              <a:ext cx="974264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KẾT LUẬN</a:t>
              </a:r>
              <a:endParaRPr kumimoji="0" lang="en-US" sz="5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8" name="TextBox 7">
            <a:extLst>
              <a:ext uri="{FF2B5EF4-FFF2-40B4-BE49-F238E27FC236}">
                <a16:creationId xmlns:a16="http://schemas.microsoft.com/office/drawing/2014/main" id="{A513AC73-6F64-40F5-C93D-154E6A1F22D4}"/>
              </a:ext>
            </a:extLst>
          </p:cNvPr>
          <p:cNvSpPr txBox="1"/>
          <p:nvPr/>
        </p:nvSpPr>
        <p:spPr>
          <a:xfrm>
            <a:off x="2057400" y="2696858"/>
            <a:ext cx="10820400" cy="5789534"/>
          </a:xfrm>
          <a:prstGeom prst="rect">
            <a:avLst/>
          </a:prstGeom>
          <a:noFill/>
        </p:spPr>
        <p:txBody>
          <a:bodyPr wrap="square">
            <a:spAutoFit/>
          </a:bodyPr>
          <a:lstStyle/>
          <a:p>
            <a:pPr marL="571500" lvl="0" indent="-571500" algn="just">
              <a:lnSpc>
                <a:spcPct val="150000"/>
              </a:lnSpc>
              <a:buFont typeface="Courier New" panose="02070309020205020404" pitchFamily="49" charset="0"/>
              <a:buChar char="o"/>
              <a:defRPr/>
            </a:pPr>
            <a:r>
              <a:rPr lang="vi-VN" sz="4200">
                <a:solidFill>
                  <a:srgbClr val="000000"/>
                </a:solidFill>
                <a:latin typeface="Arial" panose="020B0604020202020204" pitchFamily="34" charset="0"/>
                <a:ea typeface="Calibri" panose="020F0502020204030204" pitchFamily="34" charset="0"/>
                <a:cs typeface="Arial" panose="020B0604020202020204" pitchFamily="34" charset="0"/>
              </a:rPr>
              <a:t>Những đặc điểm trên khuôn mặt như mắt, mũi, miệng là yếu tố cơ bản tạo ra sự khác biệt và đặc trưng.</a:t>
            </a:r>
            <a:endParaRPr lang="en-US" sz="42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lvl="0" indent="-571500" algn="just">
              <a:lnSpc>
                <a:spcPct val="150000"/>
              </a:lnSpc>
              <a:buFont typeface="Courier New" panose="02070309020205020404" pitchFamily="49" charset="0"/>
              <a:buChar char="o"/>
              <a:defRPr/>
            </a:pPr>
            <a:r>
              <a:rPr lang="vi-VN" sz="4200">
                <a:solidFill>
                  <a:srgbClr val="000000"/>
                </a:solidFill>
                <a:latin typeface="Arial" panose="020B0604020202020204" pitchFamily="34" charset="0"/>
                <a:ea typeface="Calibri" panose="020F0502020204030204" pitchFamily="34" charset="0"/>
                <a:cs typeface="Arial" panose="020B0604020202020204" pitchFamily="34" charset="0"/>
              </a:rPr>
              <a:t>Mỗi chúng ta là riêng biệt, không lặp lại, là duy nhất. Hãy tự hào và yêu quý nét đặc trưng của mình</a:t>
            </a:r>
            <a:r>
              <a:rPr lang="en-US" sz="4200">
                <a:solidFill>
                  <a:srgbClr val="000000"/>
                </a:solidFill>
                <a:latin typeface="Arial" panose="020B0604020202020204" pitchFamily="34" charset="0"/>
                <a:ea typeface="Calibri" panose="020F0502020204030204" pitchFamily="34" charset="0"/>
                <a:cs typeface="Arial" panose="020B0604020202020204" pitchFamily="34" charset="0"/>
              </a:rPr>
              <a:t>.</a:t>
            </a:r>
            <a:endParaRPr kumimoji="0" lang="vi-VN" sz="42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9" name="Picture 14">
            <a:extLst>
              <a:ext uri="{FF2B5EF4-FFF2-40B4-BE49-F238E27FC236}">
                <a16:creationId xmlns:a16="http://schemas.microsoft.com/office/drawing/2014/main" id="{3D3FF3FC-9D22-71DE-9242-DEFB293E7FA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3135641" y="1514354"/>
            <a:ext cx="1280559" cy="756694"/>
          </a:xfrm>
          <a:prstGeom prst="rect">
            <a:avLst/>
          </a:prstGeom>
        </p:spPr>
      </p:pic>
      <p:pic>
        <p:nvPicPr>
          <p:cNvPr id="10" name="Picture 10">
            <a:extLst>
              <a:ext uri="{FF2B5EF4-FFF2-40B4-BE49-F238E27FC236}">
                <a16:creationId xmlns:a16="http://schemas.microsoft.com/office/drawing/2014/main" id="{C52F105E-A91E-6148-CF16-A4DFC66CA2E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429459" y="7538594"/>
            <a:ext cx="5449881" cy="2861187"/>
          </a:xfrm>
          <a:prstGeom prst="rect">
            <a:avLst/>
          </a:prstGeom>
        </p:spPr>
      </p:pic>
    </p:spTree>
    <p:extLst>
      <p:ext uri="{BB962C8B-B14F-4D97-AF65-F5344CB8AC3E}">
        <p14:creationId xmlns:p14="http://schemas.microsoft.com/office/powerpoint/2010/main" val="3478606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outVertical)">
                                      <p:cBhvr>
                                        <p:cTn id="7" dur="500"/>
                                        <p:tgtEl>
                                          <p:spTgt spid="8">
                                            <p:txEl>
                                              <p:pRg st="0" end="0"/>
                                            </p:txEl>
                                          </p:spTgt>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barn(outVertical)">
                                      <p:cBhvr>
                                        <p:cTn id="11"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633012" y="259306"/>
            <a:ext cx="1717197" cy="1248985"/>
          </a:xfrm>
          <a:custGeom>
            <a:avLst/>
            <a:gdLst/>
            <a:ahLst/>
            <a:cxnLst/>
            <a:rect l="l" t="t" r="r" b="b"/>
            <a:pathLst>
              <a:path w="7140946" h="4959711">
                <a:moveTo>
                  <a:pt x="0" y="0"/>
                </a:moveTo>
                <a:lnTo>
                  <a:pt x="7140946" y="0"/>
                </a:lnTo>
                <a:lnTo>
                  <a:pt x="7140946" y="4959711"/>
                </a:lnTo>
                <a:lnTo>
                  <a:pt x="0" y="49597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5CF8069D-10EF-23A2-3EAD-8CDCBF4FF7EF}"/>
              </a:ext>
            </a:extLst>
          </p:cNvPr>
          <p:cNvGrpSpPr/>
          <p:nvPr/>
        </p:nvGrpSpPr>
        <p:grpSpPr>
          <a:xfrm>
            <a:off x="6940" y="147512"/>
            <a:ext cx="1057989" cy="1158974"/>
            <a:chOff x="15614885" y="8251666"/>
            <a:chExt cx="1057989" cy="1158974"/>
          </a:xfrm>
        </p:grpSpPr>
        <p:sp>
          <p:nvSpPr>
            <p:cNvPr id="11" name="Freeform 11"/>
            <p:cNvSpPr/>
            <p:nvPr/>
          </p:nvSpPr>
          <p:spPr>
            <a:xfrm>
              <a:off x="16093387" y="8831153"/>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2" name="Freeform 12"/>
            <p:cNvSpPr/>
            <p:nvPr/>
          </p:nvSpPr>
          <p:spPr>
            <a:xfrm>
              <a:off x="15614885" y="8251666"/>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10" name="Line Callout 1 (Border and Accent Bar) 3">
            <a:extLst>
              <a:ext uri="{FF2B5EF4-FFF2-40B4-BE49-F238E27FC236}">
                <a16:creationId xmlns:a16="http://schemas.microsoft.com/office/drawing/2014/main" id="{DA078A7C-4C05-B887-425D-8378CA305511}"/>
              </a:ext>
            </a:extLst>
          </p:cNvPr>
          <p:cNvSpPr/>
          <p:nvPr/>
        </p:nvSpPr>
        <p:spPr>
          <a:xfrm>
            <a:off x="296683" y="1177787"/>
            <a:ext cx="8858203" cy="1723876"/>
          </a:xfrm>
          <a:prstGeom prst="accentBorderCallout1">
            <a:avLst>
              <a:gd name="adj1" fmla="val 18750"/>
              <a:gd name="adj2" fmla="val -3127"/>
              <a:gd name="adj3" fmla="val 17954"/>
              <a:gd name="adj4" fmla="val -17509"/>
            </a:avLst>
          </a:prstGeom>
          <a:solidFill>
            <a:srgbClr val="FFF8E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US" sz="4000" b="1">
                <a:solidFill>
                  <a:srgbClr val="FF0000"/>
                </a:solidFill>
                <a:latin typeface="Arial" panose="020B0604020202020204" pitchFamily="34" charset="0"/>
                <a:ea typeface="Calibri" panose="020F0502020204030204" pitchFamily="34" charset="0"/>
                <a:cs typeface="Arial" panose="020B0604020202020204" pitchFamily="34" charset="0"/>
              </a:rPr>
              <a:t>Dáng hình</a:t>
            </a:r>
            <a:endParaRPr lang="vi-VN" sz="4000" b="1">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73604E07-5B93-4E1C-B0B6-B41DA6381166}"/>
              </a:ext>
            </a:extLst>
          </p:cNvPr>
          <p:cNvSpPr txBox="1"/>
          <p:nvPr/>
        </p:nvSpPr>
        <p:spPr>
          <a:xfrm>
            <a:off x="1064929" y="3275888"/>
            <a:ext cx="10669871" cy="2748253"/>
          </a:xfrm>
          <a:prstGeom prst="rect">
            <a:avLst/>
          </a:prstGeom>
          <a:noFill/>
        </p:spPr>
        <p:txBody>
          <a:bodyPr wrap="square" rtlCol="0">
            <a:spAutoFit/>
          </a:bodyPr>
          <a:lstStyle/>
          <a:p>
            <a:pPr marL="571500" indent="-571500" algn="just">
              <a:lnSpc>
                <a:spcPct val="150000"/>
              </a:lnSpc>
              <a:buFont typeface="Courier New" panose="02070309020205020404" pitchFamily="49" charset="0"/>
              <a:buChar char="o"/>
            </a:pPr>
            <a:r>
              <a:rPr lang="en-US" sz="4000">
                <a:latin typeface="Arial" panose="020B0604020202020204" pitchFamily="34" charset="0"/>
                <a:cs typeface="Arial" panose="020B0604020202020204" pitchFamily="34" charset="0"/>
              </a:rPr>
              <a:t>Các em hãy mô tả dáng hình của mình, của bạn bằng những tính từ.</a:t>
            </a:r>
          </a:p>
          <a:p>
            <a:pPr marL="571500" indent="-571500" algn="just">
              <a:lnSpc>
                <a:spcPct val="150000"/>
              </a:lnSpc>
              <a:buFont typeface="Courier New" panose="02070309020205020404" pitchFamily="49" charset="0"/>
              <a:buChar char="o"/>
            </a:pPr>
            <a:r>
              <a:rPr lang="en-US" sz="4000" b="1">
                <a:latin typeface="Arial" panose="020B0604020202020204" pitchFamily="34" charset="0"/>
                <a:cs typeface="Arial" panose="020B0604020202020204" pitchFamily="34" charset="0"/>
              </a:rPr>
              <a:t>Gợi ý:</a:t>
            </a:r>
            <a:endParaRPr lang="vi-VN" sz="3800" b="1">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90331C48-6CCA-22C1-3783-EB0A5E4C26B2}"/>
              </a:ext>
            </a:extLst>
          </p:cNvPr>
          <p:cNvSpPr/>
          <p:nvPr/>
        </p:nvSpPr>
        <p:spPr>
          <a:xfrm>
            <a:off x="2040101" y="6474929"/>
            <a:ext cx="2778422" cy="1133380"/>
          </a:xfrm>
          <a:prstGeom prst="roundRect">
            <a:avLst/>
          </a:prstGeom>
          <a:solidFill>
            <a:srgbClr val="FFF8E1"/>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a:latin typeface="Arial" panose="020B0604020202020204" pitchFamily="34" charset="0"/>
                <a:cs typeface="Arial" panose="020B0604020202020204" pitchFamily="34" charset="0"/>
              </a:rPr>
              <a:t>Cao to</a:t>
            </a:r>
          </a:p>
        </p:txBody>
      </p:sp>
      <p:sp>
        <p:nvSpPr>
          <p:cNvPr id="4" name="Rectangle: Rounded Corners 3">
            <a:extLst>
              <a:ext uri="{FF2B5EF4-FFF2-40B4-BE49-F238E27FC236}">
                <a16:creationId xmlns:a16="http://schemas.microsoft.com/office/drawing/2014/main" id="{C9357BC4-5AA2-65AA-9B81-C87DC386921D}"/>
              </a:ext>
            </a:extLst>
          </p:cNvPr>
          <p:cNvSpPr/>
          <p:nvPr/>
        </p:nvSpPr>
        <p:spPr>
          <a:xfrm>
            <a:off x="5590126" y="6474929"/>
            <a:ext cx="2778422" cy="1133380"/>
          </a:xfrm>
          <a:prstGeom prst="roundRect">
            <a:avLst/>
          </a:prstGeom>
          <a:solidFill>
            <a:schemeClr val="accent5">
              <a:lumMod val="20000"/>
              <a:lumOff val="80000"/>
            </a:schemeClr>
          </a:solidFill>
          <a:ln>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a:latin typeface="Arial" panose="020B0604020202020204" pitchFamily="34" charset="0"/>
                <a:cs typeface="Arial" panose="020B0604020202020204" pitchFamily="34" charset="0"/>
              </a:rPr>
              <a:t>Gầy</a:t>
            </a:r>
          </a:p>
        </p:txBody>
      </p:sp>
      <p:sp>
        <p:nvSpPr>
          <p:cNvPr id="5" name="Rectangle: Rounded Corners 4">
            <a:extLst>
              <a:ext uri="{FF2B5EF4-FFF2-40B4-BE49-F238E27FC236}">
                <a16:creationId xmlns:a16="http://schemas.microsoft.com/office/drawing/2014/main" id="{B6B9ABBE-FC7D-E201-7756-929D6E2260D7}"/>
              </a:ext>
            </a:extLst>
          </p:cNvPr>
          <p:cNvSpPr/>
          <p:nvPr/>
        </p:nvSpPr>
        <p:spPr>
          <a:xfrm>
            <a:off x="9140151" y="6474929"/>
            <a:ext cx="2778422" cy="1133380"/>
          </a:xfrm>
          <a:prstGeom prst="roundRect">
            <a:avLst/>
          </a:prstGeom>
          <a:solidFill>
            <a:schemeClr val="accent3">
              <a:lumMod val="20000"/>
              <a:lumOff val="80000"/>
            </a:schemeClr>
          </a:solidFill>
          <a:ln>
            <a:solidFill>
              <a:schemeClr val="accent3">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a:latin typeface="Arial" panose="020B0604020202020204" pitchFamily="34" charset="0"/>
                <a:cs typeface="Arial" panose="020B0604020202020204" pitchFamily="34" charset="0"/>
              </a:rPr>
              <a:t>Thấp bé</a:t>
            </a:r>
          </a:p>
        </p:txBody>
      </p:sp>
      <p:sp>
        <p:nvSpPr>
          <p:cNvPr id="6" name="Rectangle: Rounded Corners 5">
            <a:extLst>
              <a:ext uri="{FF2B5EF4-FFF2-40B4-BE49-F238E27FC236}">
                <a16:creationId xmlns:a16="http://schemas.microsoft.com/office/drawing/2014/main" id="{2957B024-BAB5-D81C-48AB-E26430B4C39B}"/>
              </a:ext>
            </a:extLst>
          </p:cNvPr>
          <p:cNvSpPr/>
          <p:nvPr/>
        </p:nvSpPr>
        <p:spPr>
          <a:xfrm>
            <a:off x="3485821" y="8199020"/>
            <a:ext cx="2778422" cy="1133380"/>
          </a:xfrm>
          <a:prstGeom prst="roundRect">
            <a:avLst/>
          </a:prstGeom>
          <a:solidFill>
            <a:srgbClr val="E1EBF7"/>
          </a:solidFill>
          <a:ln>
            <a:solidFill>
              <a:schemeClr val="tx2">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a:latin typeface="Arial" panose="020B0604020202020204" pitchFamily="34" charset="0"/>
                <a:cs typeface="Arial" panose="020B0604020202020204" pitchFamily="34" charset="0"/>
              </a:rPr>
              <a:t>Cân đối</a:t>
            </a:r>
          </a:p>
        </p:txBody>
      </p:sp>
      <p:sp>
        <p:nvSpPr>
          <p:cNvPr id="7" name="Rectangle: Rounded Corners 6">
            <a:extLst>
              <a:ext uri="{FF2B5EF4-FFF2-40B4-BE49-F238E27FC236}">
                <a16:creationId xmlns:a16="http://schemas.microsoft.com/office/drawing/2014/main" id="{DDED91C5-2863-E8C6-C1C2-48B48D85E5F8}"/>
              </a:ext>
            </a:extLst>
          </p:cNvPr>
          <p:cNvSpPr/>
          <p:nvPr/>
        </p:nvSpPr>
        <p:spPr>
          <a:xfrm>
            <a:off x="7672660" y="8203680"/>
            <a:ext cx="2778422" cy="1133380"/>
          </a:xfrm>
          <a:prstGeom prst="roundRect">
            <a:avLst/>
          </a:prstGeom>
          <a:solidFill>
            <a:schemeClr val="accent4">
              <a:lumMod val="20000"/>
              <a:lumOff val="80000"/>
            </a:schemeClr>
          </a:solidFill>
          <a:ln>
            <a:solidFill>
              <a:schemeClr val="accent4">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err="1">
                <a:latin typeface="Arial" panose="020B0604020202020204" pitchFamily="34" charset="0"/>
                <a:cs typeface="Arial" panose="020B0604020202020204" pitchFamily="34" charset="0"/>
              </a:rPr>
              <a:t>Thừa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cân</a:t>
            </a:r>
            <a:endParaRPr lang="en-US" sz="3600" dirty="0">
              <a:latin typeface="Arial" panose="020B0604020202020204" pitchFamily="34" charset="0"/>
              <a:cs typeface="Arial" panose="020B0604020202020204" pitchFamily="34" charset="0"/>
            </a:endParaRPr>
          </a:p>
        </p:txBody>
      </p:sp>
      <p:pic>
        <p:nvPicPr>
          <p:cNvPr id="13" name="Picture 12" descr="A cartoon of a person in a white dress&#10;&#10;Description automatically generated">
            <a:extLst>
              <a:ext uri="{FF2B5EF4-FFF2-40B4-BE49-F238E27FC236}">
                <a16:creationId xmlns:a16="http://schemas.microsoft.com/office/drawing/2014/main" id="{6EAB7462-EF78-2837-CB5F-6C77D363AFA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1918573" y="2222305"/>
            <a:ext cx="5257091" cy="7603672"/>
          </a:xfrm>
          <a:prstGeom prst="rect">
            <a:avLst/>
          </a:prstGeom>
        </p:spPr>
      </p:pic>
    </p:spTree>
    <p:extLst>
      <p:ext uri="{BB962C8B-B14F-4D97-AF65-F5344CB8AC3E}">
        <p14:creationId xmlns:p14="http://schemas.microsoft.com/office/powerpoint/2010/main" val="54733847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2"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right)">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Effect transition="in" filter="barn(inVertical)">
                                      <p:cBhvr>
                                        <p:cTn id="15" dur="500"/>
                                        <p:tgtEl>
                                          <p:spTgt spid="1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
                                            <p:txEl>
                                              <p:pRg st="1" end="1"/>
                                            </p:txEl>
                                          </p:spTgt>
                                        </p:tgtEl>
                                        <p:attrNameLst>
                                          <p:attrName>style.visibility</p:attrName>
                                        </p:attrNameLst>
                                      </p:cBhvr>
                                      <p:to>
                                        <p:strVal val="visible"/>
                                      </p:to>
                                    </p:set>
                                    <p:animEffect transition="in" filter="barn(inVertical)">
                                      <p:cBhvr>
                                        <p:cTn id="20" dur="500"/>
                                        <p:tgtEl>
                                          <p:spTgt spid="1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par>
                          <p:cTn id="27" fill="hold">
                            <p:stCondLst>
                              <p:cond delay="500"/>
                            </p:stCondLst>
                            <p:childTnLst>
                              <p:par>
                                <p:cTn id="28" presetID="2" presetClass="entr" presetSubtype="4"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500" fill="hold"/>
                                        <p:tgtEl>
                                          <p:spTgt spid="4"/>
                                        </p:tgtEl>
                                        <p:attrNameLst>
                                          <p:attrName>ppt_x</p:attrName>
                                        </p:attrNameLst>
                                      </p:cBhvr>
                                      <p:tavLst>
                                        <p:tav tm="0">
                                          <p:val>
                                            <p:strVal val="#ppt_x"/>
                                          </p:val>
                                        </p:tav>
                                        <p:tav tm="100000">
                                          <p:val>
                                            <p:strVal val="#ppt_x"/>
                                          </p:val>
                                        </p:tav>
                                      </p:tavLst>
                                    </p:anim>
                                    <p:anim calcmode="lin" valueType="num">
                                      <p:cBhvr additive="base">
                                        <p:cTn id="31" dur="500" fill="hold"/>
                                        <p:tgtEl>
                                          <p:spTgt spid="4"/>
                                        </p:tgtEl>
                                        <p:attrNameLst>
                                          <p:attrName>ppt_y</p:attrName>
                                        </p:attrNameLst>
                                      </p:cBhvr>
                                      <p:tavLst>
                                        <p:tav tm="0">
                                          <p:val>
                                            <p:strVal val="1+#ppt_h/2"/>
                                          </p:val>
                                        </p:tav>
                                        <p:tav tm="100000">
                                          <p:val>
                                            <p:strVal val="#ppt_y"/>
                                          </p:val>
                                        </p:tav>
                                      </p:tavLst>
                                    </p:anim>
                                  </p:childTnLst>
                                </p:cTn>
                              </p:par>
                            </p:childTnLst>
                          </p:cTn>
                        </p:par>
                        <p:par>
                          <p:cTn id="32" fill="hold">
                            <p:stCondLst>
                              <p:cond delay="1000"/>
                            </p:stCondLst>
                            <p:childTnLst>
                              <p:par>
                                <p:cTn id="33" presetID="2" presetClass="entr" presetSubtype="4"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childTnLst>
                          </p:cTn>
                        </p:par>
                        <p:par>
                          <p:cTn id="37" fill="hold">
                            <p:stCondLst>
                              <p:cond delay="1500"/>
                            </p:stCondLst>
                            <p:childTnLst>
                              <p:par>
                                <p:cTn id="38" presetID="2" presetClass="entr" presetSubtype="4" fill="hold" grpId="0" nodeType="after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500" fill="hold"/>
                                        <p:tgtEl>
                                          <p:spTgt spid="6"/>
                                        </p:tgtEl>
                                        <p:attrNameLst>
                                          <p:attrName>ppt_x</p:attrName>
                                        </p:attrNameLst>
                                      </p:cBhvr>
                                      <p:tavLst>
                                        <p:tav tm="0">
                                          <p:val>
                                            <p:strVal val="#ppt_x"/>
                                          </p:val>
                                        </p:tav>
                                        <p:tav tm="100000">
                                          <p:val>
                                            <p:strVal val="#ppt_x"/>
                                          </p:val>
                                        </p:tav>
                                      </p:tavLst>
                                    </p:anim>
                                    <p:anim calcmode="lin" valueType="num">
                                      <p:cBhvr additive="base">
                                        <p:cTn id="41" dur="500" fill="hold"/>
                                        <p:tgtEl>
                                          <p:spTgt spid="6"/>
                                        </p:tgtEl>
                                        <p:attrNameLst>
                                          <p:attrName>ppt_y</p:attrName>
                                        </p:attrNameLst>
                                      </p:cBhvr>
                                      <p:tavLst>
                                        <p:tav tm="0">
                                          <p:val>
                                            <p:strVal val="1+#ppt_h/2"/>
                                          </p:val>
                                        </p:tav>
                                        <p:tav tm="100000">
                                          <p:val>
                                            <p:strVal val="#ppt_y"/>
                                          </p:val>
                                        </p:tav>
                                      </p:tavLst>
                                    </p:anim>
                                  </p:childTnLst>
                                </p:cTn>
                              </p:par>
                            </p:childTnLst>
                          </p:cTn>
                        </p:par>
                        <p:par>
                          <p:cTn id="42" fill="hold">
                            <p:stCondLst>
                              <p:cond delay="2000"/>
                            </p:stCondLst>
                            <p:childTnLst>
                              <p:par>
                                <p:cTn id="43" presetID="2" presetClass="entr" presetSubtype="4" fill="hold" grpId="0" nodeType="after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fill="hold"/>
                                        <p:tgtEl>
                                          <p:spTgt spid="7"/>
                                        </p:tgtEl>
                                        <p:attrNameLst>
                                          <p:attrName>ppt_x</p:attrName>
                                        </p:attrNameLst>
                                      </p:cBhvr>
                                      <p:tavLst>
                                        <p:tav tm="0">
                                          <p:val>
                                            <p:strVal val="#ppt_x"/>
                                          </p:val>
                                        </p:tav>
                                        <p:tav tm="100000">
                                          <p:val>
                                            <p:strVal val="#ppt_x"/>
                                          </p:val>
                                        </p:tav>
                                      </p:tavLst>
                                    </p:anim>
                                    <p:anim calcmode="lin" valueType="num">
                                      <p:cBhvr additive="base">
                                        <p:cTn id="4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4" grpId="0" animBg="1"/>
      <p:bldP spid="5" grpId="0" animBg="1"/>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633012" y="259306"/>
            <a:ext cx="1717197" cy="1248985"/>
          </a:xfrm>
          <a:custGeom>
            <a:avLst/>
            <a:gdLst/>
            <a:ahLst/>
            <a:cxnLst/>
            <a:rect l="l" t="t" r="r" b="b"/>
            <a:pathLst>
              <a:path w="7140946" h="4959711">
                <a:moveTo>
                  <a:pt x="0" y="0"/>
                </a:moveTo>
                <a:lnTo>
                  <a:pt x="7140946" y="0"/>
                </a:lnTo>
                <a:lnTo>
                  <a:pt x="7140946" y="4959711"/>
                </a:lnTo>
                <a:lnTo>
                  <a:pt x="0" y="49597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4" name="Group 13">
            <a:extLst>
              <a:ext uri="{FF2B5EF4-FFF2-40B4-BE49-F238E27FC236}">
                <a16:creationId xmlns:a16="http://schemas.microsoft.com/office/drawing/2014/main" id="{5CF8069D-10EF-23A2-3EAD-8CDCBF4FF7EF}"/>
              </a:ext>
            </a:extLst>
          </p:cNvPr>
          <p:cNvGrpSpPr/>
          <p:nvPr/>
        </p:nvGrpSpPr>
        <p:grpSpPr>
          <a:xfrm>
            <a:off x="17172578" y="9128026"/>
            <a:ext cx="1057989" cy="1158974"/>
            <a:chOff x="15614885" y="8251666"/>
            <a:chExt cx="1057989" cy="1158974"/>
          </a:xfrm>
        </p:grpSpPr>
        <p:sp>
          <p:nvSpPr>
            <p:cNvPr id="11" name="Freeform 11"/>
            <p:cNvSpPr/>
            <p:nvPr/>
          </p:nvSpPr>
          <p:spPr>
            <a:xfrm>
              <a:off x="16093387" y="8831153"/>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a:off x="15614885" y="8251666"/>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sp>
        <p:nvSpPr>
          <p:cNvPr id="13" name="Freeform 13"/>
          <p:cNvSpPr/>
          <p:nvPr/>
        </p:nvSpPr>
        <p:spPr>
          <a:xfrm>
            <a:off x="304800" y="342900"/>
            <a:ext cx="579487" cy="579487"/>
          </a:xfrm>
          <a:custGeom>
            <a:avLst/>
            <a:gdLst/>
            <a:ahLst/>
            <a:cxnLst/>
            <a:rect l="l" t="t" r="r" b="b"/>
            <a:pathLst>
              <a:path w="579487" h="579487">
                <a:moveTo>
                  <a:pt x="0" y="0"/>
                </a:moveTo>
                <a:lnTo>
                  <a:pt x="579488" y="0"/>
                </a:lnTo>
                <a:lnTo>
                  <a:pt x="579488" y="579487"/>
                </a:lnTo>
                <a:lnTo>
                  <a:pt x="0" y="5794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Rectangle 15">
            <a:extLst>
              <a:ext uri="{FF2B5EF4-FFF2-40B4-BE49-F238E27FC236}">
                <a16:creationId xmlns:a16="http://schemas.microsoft.com/office/drawing/2014/main" id="{E9FA3068-ACD9-C855-9706-0D7B0792DE89}"/>
              </a:ext>
            </a:extLst>
          </p:cNvPr>
          <p:cNvSpPr/>
          <p:nvPr/>
        </p:nvSpPr>
        <p:spPr>
          <a:xfrm>
            <a:off x="2172157" y="7882590"/>
            <a:ext cx="13943684" cy="1824923"/>
          </a:xfrm>
          <a:prstGeom prst="rect">
            <a:avLst/>
          </a:prstGeom>
        </p:spPr>
        <p:txBody>
          <a:bodyPr wrap="square">
            <a:spAutoFit/>
          </a:bodyPr>
          <a:lstStyle/>
          <a:p>
            <a:pPr marL="571500" indent="-571500" algn="ctr">
              <a:lnSpc>
                <a:spcPct val="150000"/>
              </a:lnSpc>
              <a:spcBef>
                <a:spcPts val="300"/>
              </a:spcBef>
              <a:spcAft>
                <a:spcPts val="300"/>
              </a:spcAft>
              <a:buFont typeface="Wingdings" panose="05000000000000000000" pitchFamily="2" charset="2"/>
              <a:buChar char="Ø"/>
            </a:pPr>
            <a:r>
              <a:rPr lang="en-US" sz="4000" b="1">
                <a:latin typeface="Arial" panose="020B0604020202020204" pitchFamily="34" charset="0"/>
                <a:ea typeface="Calibri" panose="020F0502020204030204" pitchFamily="34" charset="0"/>
                <a:cs typeface="Arial" panose="020B0604020202020204" pitchFamily="34" charset="0"/>
              </a:rPr>
              <a:t>Các em </a:t>
            </a:r>
            <a:r>
              <a:rPr lang="vi-VN" sz="4000" b="1">
                <a:latin typeface="Arial" panose="020B0604020202020204" pitchFamily="34" charset="0"/>
                <a:ea typeface="Calibri" panose="020F0502020204030204" pitchFamily="34" charset="0"/>
                <a:cs typeface="Arial" panose="020B0604020202020204" pitchFamily="34" charset="0"/>
              </a:rPr>
              <a:t>theo dõi và nghe bài hát “</a:t>
            </a:r>
            <a:r>
              <a:rPr lang="vi-VN" sz="4000" b="1" i="1">
                <a:latin typeface="Arial" panose="020B0604020202020204" pitchFamily="34" charset="0"/>
                <a:ea typeface="Calibri" panose="020F0502020204030204" pitchFamily="34" charset="0"/>
                <a:cs typeface="Arial" panose="020B0604020202020204" pitchFamily="34" charset="0"/>
              </a:rPr>
              <a:t>Giấc mơ thần tiên” </a:t>
            </a:r>
            <a:r>
              <a:rPr lang="en-US" sz="4000" b="1" i="1">
                <a:latin typeface="Arial" panose="020B0604020202020204" pitchFamily="34" charset="0"/>
                <a:ea typeface="Calibri" panose="020F0502020204030204" pitchFamily="34" charset="0"/>
                <a:cs typeface="Arial" panose="020B0604020202020204" pitchFamily="34" charset="0"/>
              </a:rPr>
              <a:t>(</a:t>
            </a:r>
            <a:r>
              <a:rPr lang="vi-VN" sz="4000" b="1" i="1">
                <a:latin typeface="Arial" panose="020B0604020202020204" pitchFamily="34" charset="0"/>
                <a:ea typeface="Calibri" panose="020F0502020204030204" pitchFamily="34" charset="0"/>
                <a:cs typeface="Arial" panose="020B0604020202020204" pitchFamily="34" charset="0"/>
              </a:rPr>
              <a:t>Miu Lê</a:t>
            </a:r>
            <a:r>
              <a:rPr lang="en-US" sz="4000" b="1" i="1">
                <a:latin typeface="Arial" panose="020B0604020202020204" pitchFamily="34" charset="0"/>
                <a:ea typeface="Calibri" panose="020F0502020204030204" pitchFamily="34" charset="0"/>
                <a:cs typeface="Arial" panose="020B0604020202020204" pitchFamily="34" charset="0"/>
              </a:rPr>
              <a:t>)</a:t>
            </a:r>
            <a:r>
              <a:rPr lang="vi-VN" sz="4000" b="1" i="1">
                <a:latin typeface="Arial" panose="020B0604020202020204" pitchFamily="34" charset="0"/>
                <a:ea typeface="Calibri" panose="020F0502020204030204" pitchFamily="34" charset="0"/>
                <a:cs typeface="Arial" panose="020B0604020202020204" pitchFamily="34" charset="0"/>
              </a:rPr>
              <a:t> </a:t>
            </a:r>
            <a:r>
              <a:rPr lang="en-US" sz="4000" b="1">
                <a:latin typeface="Arial" panose="020B0604020202020204" pitchFamily="34" charset="0"/>
                <a:ea typeface="Calibri" panose="020F0502020204030204" pitchFamily="34" charset="0"/>
                <a:cs typeface="Arial" panose="020B0604020202020204" pitchFamily="34" charset="0"/>
              </a:rPr>
              <a:t>và </a:t>
            </a:r>
            <a:r>
              <a:rPr lang="en-US" sz="4000" b="1" err="1">
                <a:latin typeface="Arial" panose="020B0604020202020204" pitchFamily="34" charset="0"/>
                <a:ea typeface="Calibri" panose="020F0502020204030204" pitchFamily="34" charset="0"/>
                <a:cs typeface="Arial" panose="020B0604020202020204" pitchFamily="34" charset="0"/>
              </a:rPr>
              <a:t>trả</a:t>
            </a:r>
            <a:r>
              <a:rPr lang="en-US" sz="4000" b="1">
                <a:latin typeface="Arial" panose="020B0604020202020204" pitchFamily="34" charset="0"/>
                <a:ea typeface="Calibri" panose="020F0502020204030204" pitchFamily="34" charset="0"/>
                <a:cs typeface="Arial" panose="020B0604020202020204" pitchFamily="34" charset="0"/>
              </a:rPr>
              <a:t> lời </a:t>
            </a:r>
            <a:r>
              <a:rPr lang="en-US" sz="4000" b="1" dirty="0" err="1">
                <a:latin typeface="Arial" panose="020B0604020202020204" pitchFamily="34" charset="0"/>
                <a:ea typeface="Calibri" panose="020F0502020204030204" pitchFamily="34" charset="0"/>
                <a:cs typeface="Arial" panose="020B0604020202020204" pitchFamily="34" charset="0"/>
              </a:rPr>
              <a:t>câu</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b="1" dirty="0" err="1">
                <a:latin typeface="Arial" panose="020B0604020202020204" pitchFamily="34" charset="0"/>
                <a:ea typeface="Calibri" panose="020F0502020204030204" pitchFamily="34" charset="0"/>
                <a:cs typeface="Arial" panose="020B0604020202020204" pitchFamily="34" charset="0"/>
              </a:rPr>
              <a:t>hỏi</a:t>
            </a:r>
            <a:endParaRPr lang="en-US" sz="4000" b="1" dirty="0">
              <a:latin typeface="Arial" panose="020B0604020202020204" pitchFamily="34" charset="0"/>
              <a:ea typeface="Calibri" panose="020F050202020403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96168844-D443-16EA-B7E4-C9C45AB7F658}"/>
              </a:ext>
            </a:extLst>
          </p:cNvPr>
          <p:cNvGrpSpPr/>
          <p:nvPr/>
        </p:nvGrpSpPr>
        <p:grpSpPr>
          <a:xfrm>
            <a:off x="5981700" y="-28898"/>
            <a:ext cx="6324600" cy="1580477"/>
            <a:chOff x="5715000" y="-1"/>
            <a:chExt cx="6324600" cy="1563773"/>
          </a:xfrm>
        </p:grpSpPr>
        <p:sp>
          <p:nvSpPr>
            <p:cNvPr id="18" name="Round Same Side Corner Rectangle 11">
              <a:extLst>
                <a:ext uri="{FF2B5EF4-FFF2-40B4-BE49-F238E27FC236}">
                  <a16:creationId xmlns:a16="http://schemas.microsoft.com/office/drawing/2014/main" id="{2BE2B450-1B38-4CD3-3BAB-F06B11480ADB}"/>
                </a:ext>
              </a:extLst>
            </p:cNvPr>
            <p:cNvSpPr/>
            <p:nvPr/>
          </p:nvSpPr>
          <p:spPr>
            <a:xfrm flipV="1">
              <a:off x="5715000" y="-1"/>
              <a:ext cx="6324600" cy="1563773"/>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4CD74E5C-F234-EC8F-69B5-68FFD5522023}"/>
                </a:ext>
              </a:extLst>
            </p:cNvPr>
            <p:cNvSpPr txBox="1"/>
            <p:nvPr/>
          </p:nvSpPr>
          <p:spPr>
            <a:xfrm>
              <a:off x="6515100" y="285157"/>
              <a:ext cx="4724400" cy="1004929"/>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KHỞI ĐỘNG</a:t>
              </a:r>
            </a:p>
          </p:txBody>
        </p:sp>
      </p:grpSp>
      <p:sp>
        <p:nvSpPr>
          <p:cNvPr id="20" name="Line Callout 1 (Border and Accent Bar) 3">
            <a:extLst>
              <a:ext uri="{FF2B5EF4-FFF2-40B4-BE49-F238E27FC236}">
                <a16:creationId xmlns:a16="http://schemas.microsoft.com/office/drawing/2014/main" id="{92140D03-3168-B099-010E-40BF899320EF}"/>
              </a:ext>
            </a:extLst>
          </p:cNvPr>
          <p:cNvSpPr/>
          <p:nvPr/>
        </p:nvSpPr>
        <p:spPr>
          <a:xfrm>
            <a:off x="381000" y="2171700"/>
            <a:ext cx="11676118" cy="1248984"/>
          </a:xfrm>
          <a:prstGeom prst="accentBorderCallout1">
            <a:avLst>
              <a:gd name="adj1" fmla="val 18750"/>
              <a:gd name="adj2" fmla="val -3127"/>
              <a:gd name="adj3" fmla="val 17954"/>
              <a:gd name="adj4" fmla="val -17509"/>
            </a:avLst>
          </a:prstGeom>
          <a:solidFill>
            <a:srgbClr val="FFF8E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C00000"/>
                </a:solidFill>
                <a:latin typeface="Arial" panose="020B0604020202020204" pitchFamily="34" charset="0"/>
                <a:cs typeface="Arial" panose="020B0604020202020204" pitchFamily="34" charset="0"/>
              </a:rPr>
              <a:t>Nhiệm vụ 1: Giới thiệu ý nghĩa chủ đề</a:t>
            </a:r>
            <a:endParaRPr lang="en-US" sz="4200" b="1" i="1" dirty="0">
              <a:solidFill>
                <a:srgbClr val="C00000"/>
              </a:solidFill>
              <a:latin typeface="Arial" panose="020B0604020202020204" pitchFamily="34" charset="0"/>
              <a:cs typeface="Arial" panose="020B0604020202020204" pitchFamily="34" charset="0"/>
            </a:endParaRPr>
          </a:p>
        </p:txBody>
      </p:sp>
      <p:pic>
        <p:nvPicPr>
          <p:cNvPr id="23" name="Giấc Mơ Thần Tiên - Miu Lê _ Official Music Video">
            <a:hlinkClick r:id="" action="ppaction://media"/>
            <a:extLst>
              <a:ext uri="{FF2B5EF4-FFF2-40B4-BE49-F238E27FC236}">
                <a16:creationId xmlns:a16="http://schemas.microsoft.com/office/drawing/2014/main" id="{90CC16BD-7DAD-3554-DBC8-9CD97EF38FDB}"/>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904090" y="4040805"/>
            <a:ext cx="6479819" cy="364489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right)">
                                      <p:cBhvr>
                                        <p:cTn id="12" dur="500"/>
                                        <p:tgtEl>
                                          <p:spTgt spid="16"/>
                                        </p:tgtEl>
                                      </p:cBhvr>
                                    </p:animEffect>
                                  </p:childTnLst>
                                </p:cTn>
                              </p:par>
                              <p:par>
                                <p:cTn id="13" presetID="22" presetClass="entr" presetSubtype="8"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295450"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20" fill="hold" display="0">
                  <p:stCondLst>
                    <p:cond delay="indefinite"/>
                  </p:stCondLst>
                </p:cTn>
                <p:tgtEl>
                  <p:spTgt spid="23"/>
                </p:tgtEl>
              </p:cMediaNode>
            </p:video>
          </p:childTnLst>
        </p:cTn>
      </p:par>
    </p:tnLst>
    <p:bldLst>
      <p:bldP spid="16" grpId="0"/>
      <p:bldP spid="2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633012" y="259306"/>
            <a:ext cx="1717197" cy="1248985"/>
          </a:xfrm>
          <a:custGeom>
            <a:avLst/>
            <a:gdLst/>
            <a:ahLst/>
            <a:cxnLst/>
            <a:rect l="l" t="t" r="r" b="b"/>
            <a:pathLst>
              <a:path w="7140946" h="4959711">
                <a:moveTo>
                  <a:pt x="0" y="0"/>
                </a:moveTo>
                <a:lnTo>
                  <a:pt x="7140946" y="0"/>
                </a:lnTo>
                <a:lnTo>
                  <a:pt x="7140946" y="4959711"/>
                </a:lnTo>
                <a:lnTo>
                  <a:pt x="0" y="49597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5CF8069D-10EF-23A2-3EAD-8CDCBF4FF7EF}"/>
              </a:ext>
            </a:extLst>
          </p:cNvPr>
          <p:cNvGrpSpPr/>
          <p:nvPr/>
        </p:nvGrpSpPr>
        <p:grpSpPr>
          <a:xfrm>
            <a:off x="6940" y="147512"/>
            <a:ext cx="1057989" cy="1158974"/>
            <a:chOff x="15614885" y="8251666"/>
            <a:chExt cx="1057989" cy="1158974"/>
          </a:xfrm>
        </p:grpSpPr>
        <p:sp>
          <p:nvSpPr>
            <p:cNvPr id="11" name="Freeform 11"/>
            <p:cNvSpPr/>
            <p:nvPr/>
          </p:nvSpPr>
          <p:spPr>
            <a:xfrm>
              <a:off x="16093387" y="8831153"/>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2" name="Freeform 12"/>
            <p:cNvSpPr/>
            <p:nvPr/>
          </p:nvSpPr>
          <p:spPr>
            <a:xfrm>
              <a:off x="15614885" y="8251666"/>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10" name="Line Callout 1 (Border and Accent Bar) 3">
            <a:extLst>
              <a:ext uri="{FF2B5EF4-FFF2-40B4-BE49-F238E27FC236}">
                <a16:creationId xmlns:a16="http://schemas.microsoft.com/office/drawing/2014/main" id="{DA078A7C-4C05-B887-425D-8378CA305511}"/>
              </a:ext>
            </a:extLst>
          </p:cNvPr>
          <p:cNvSpPr/>
          <p:nvPr/>
        </p:nvSpPr>
        <p:spPr>
          <a:xfrm>
            <a:off x="285797" y="1065318"/>
            <a:ext cx="8858203" cy="2145372"/>
          </a:xfrm>
          <a:prstGeom prst="accentBorderCallout1">
            <a:avLst>
              <a:gd name="adj1" fmla="val 18750"/>
              <a:gd name="adj2" fmla="val -3127"/>
              <a:gd name="adj3" fmla="val 17954"/>
              <a:gd name="adj4" fmla="val -17509"/>
            </a:avLst>
          </a:prstGeom>
          <a:solidFill>
            <a:srgbClr val="F8EDEC"/>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US" sz="4000" b="1">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Giọng nói</a:t>
            </a:r>
            <a:endParaRPr lang="vi-VN" sz="4000" b="1">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73604E07-5B93-4E1C-B0B6-B41DA6381166}"/>
              </a:ext>
            </a:extLst>
          </p:cNvPr>
          <p:cNvSpPr txBox="1"/>
          <p:nvPr/>
        </p:nvSpPr>
        <p:spPr>
          <a:xfrm>
            <a:off x="775185" y="3585164"/>
            <a:ext cx="11582400" cy="1824923"/>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en-US" sz="4000">
                <a:latin typeface="Arial" panose="020B0604020202020204" pitchFamily="34" charset="0"/>
                <a:cs typeface="Arial" panose="020B0604020202020204" pitchFamily="34" charset="0"/>
              </a:rPr>
              <a:t>Các em hãy </a:t>
            </a:r>
            <a:r>
              <a:rPr lang="vi-VN" sz="4000">
                <a:cs typeface="Arial" panose="020B0604020202020204" pitchFamily="34" charset="0"/>
              </a:rPr>
              <a:t>đặc tả chỉ giọng nói của mỗi người.</a:t>
            </a:r>
            <a:endParaRPr lang="en-US" sz="4000">
              <a:cs typeface="Arial" panose="020B0604020202020204" pitchFamily="34" charset="0"/>
            </a:endParaRPr>
          </a:p>
          <a:p>
            <a:pPr marL="571500" indent="-571500" algn="just">
              <a:lnSpc>
                <a:spcPct val="150000"/>
              </a:lnSpc>
              <a:buFont typeface="Wingdings" panose="05000000000000000000" pitchFamily="2" charset="2"/>
              <a:buChar char="Ø"/>
            </a:pPr>
            <a:r>
              <a:rPr lang="en-US" sz="4000" b="1">
                <a:latin typeface="Arial" panose="020B0604020202020204" pitchFamily="34" charset="0"/>
                <a:cs typeface="Arial" panose="020B0604020202020204" pitchFamily="34" charset="0"/>
              </a:rPr>
              <a:t>Gợi ý:</a:t>
            </a:r>
            <a:endParaRPr lang="vi-VN" sz="3800" b="1">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A7851103-723B-2C1A-80FC-79C66BD4693F}"/>
              </a:ext>
            </a:extLst>
          </p:cNvPr>
          <p:cNvSpPr/>
          <p:nvPr/>
        </p:nvSpPr>
        <p:spPr>
          <a:xfrm>
            <a:off x="1332157" y="5723994"/>
            <a:ext cx="2778422" cy="164404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a:latin typeface="Arial" panose="020B0604020202020204" pitchFamily="34" charset="0"/>
                <a:cs typeface="Arial" panose="020B0604020202020204" pitchFamily="34" charset="0"/>
              </a:rPr>
              <a:t>Ấm áp</a:t>
            </a:r>
          </a:p>
        </p:txBody>
      </p:sp>
      <p:sp>
        <p:nvSpPr>
          <p:cNvPr id="16" name="Rectangle: Rounded Corners 15">
            <a:extLst>
              <a:ext uri="{FF2B5EF4-FFF2-40B4-BE49-F238E27FC236}">
                <a16:creationId xmlns:a16="http://schemas.microsoft.com/office/drawing/2014/main" id="{6AD8535B-50DC-34FA-3FFB-82AB44712DCF}"/>
              </a:ext>
            </a:extLst>
          </p:cNvPr>
          <p:cNvSpPr/>
          <p:nvPr/>
        </p:nvSpPr>
        <p:spPr>
          <a:xfrm>
            <a:off x="4982530" y="5723994"/>
            <a:ext cx="2778422" cy="1644045"/>
          </a:xfrm>
          <a:prstGeom prst="roundRect">
            <a:avLst/>
          </a:prstGeom>
          <a:ln>
            <a:solidFill>
              <a:schemeClr val="accent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a:latin typeface="Arial" panose="020B0604020202020204" pitchFamily="34" charset="0"/>
                <a:cs typeface="Arial" panose="020B0604020202020204" pitchFamily="34" charset="0"/>
              </a:rPr>
              <a:t>Nhỏ nhẹ</a:t>
            </a:r>
          </a:p>
        </p:txBody>
      </p:sp>
      <p:sp>
        <p:nvSpPr>
          <p:cNvPr id="17" name="Rectangle: Rounded Corners 16">
            <a:extLst>
              <a:ext uri="{FF2B5EF4-FFF2-40B4-BE49-F238E27FC236}">
                <a16:creationId xmlns:a16="http://schemas.microsoft.com/office/drawing/2014/main" id="{B7B1FD4E-09DD-1248-6E16-AF4C012BF6DB}"/>
              </a:ext>
            </a:extLst>
          </p:cNvPr>
          <p:cNvSpPr/>
          <p:nvPr/>
        </p:nvSpPr>
        <p:spPr>
          <a:xfrm>
            <a:off x="5058730" y="7886700"/>
            <a:ext cx="2778422" cy="1644045"/>
          </a:xfrm>
          <a:prstGeom prst="roundRect">
            <a:avLst/>
          </a:prstGeom>
          <a:ln>
            <a:solidFill>
              <a:schemeClr val="accent3">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a:latin typeface="Arial" panose="020B0604020202020204" pitchFamily="34" charset="0"/>
                <a:cs typeface="Arial" panose="020B0604020202020204" pitchFamily="34" charset="0"/>
              </a:rPr>
              <a:t>To</a:t>
            </a:r>
          </a:p>
        </p:txBody>
      </p:sp>
      <p:sp>
        <p:nvSpPr>
          <p:cNvPr id="18" name="Rectangle: Rounded Corners 17">
            <a:extLst>
              <a:ext uri="{FF2B5EF4-FFF2-40B4-BE49-F238E27FC236}">
                <a16:creationId xmlns:a16="http://schemas.microsoft.com/office/drawing/2014/main" id="{D15000A2-F087-51B9-AED4-BE530614FC8C}"/>
              </a:ext>
            </a:extLst>
          </p:cNvPr>
          <p:cNvSpPr/>
          <p:nvPr/>
        </p:nvSpPr>
        <p:spPr>
          <a:xfrm>
            <a:off x="1332157" y="7886699"/>
            <a:ext cx="2778422" cy="1644045"/>
          </a:xfrm>
          <a:prstGeom prst="roundRect">
            <a:avLst/>
          </a:prstGeom>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a:latin typeface="Arial" panose="020B0604020202020204" pitchFamily="34" charset="0"/>
                <a:cs typeface="Arial" panose="020B0604020202020204" pitchFamily="34" charset="0"/>
              </a:rPr>
              <a:t>Vang</a:t>
            </a:r>
          </a:p>
        </p:txBody>
      </p:sp>
      <p:sp>
        <p:nvSpPr>
          <p:cNvPr id="19" name="Rectangle: Rounded Corners 18">
            <a:extLst>
              <a:ext uri="{FF2B5EF4-FFF2-40B4-BE49-F238E27FC236}">
                <a16:creationId xmlns:a16="http://schemas.microsoft.com/office/drawing/2014/main" id="{112EBCB2-07AE-9DD3-49A2-CFA4B68228A1}"/>
              </a:ext>
            </a:extLst>
          </p:cNvPr>
          <p:cNvSpPr/>
          <p:nvPr/>
        </p:nvSpPr>
        <p:spPr>
          <a:xfrm>
            <a:off x="8632903" y="5748405"/>
            <a:ext cx="2778422" cy="1619665"/>
          </a:xfrm>
          <a:prstGeom prst="roundRect">
            <a:avLst/>
          </a:prstGeom>
          <a:ln>
            <a:solidFill>
              <a:schemeClr val="accent4">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a:latin typeface="Arial" panose="020B0604020202020204" pitchFamily="34" charset="0"/>
                <a:cs typeface="Arial" panose="020B0604020202020204" pitchFamily="34" charset="0"/>
              </a:rPr>
              <a:t>Lanh lảnh</a:t>
            </a:r>
          </a:p>
        </p:txBody>
      </p:sp>
      <p:sp>
        <p:nvSpPr>
          <p:cNvPr id="20" name="Rectangle: Rounded Corners 19">
            <a:extLst>
              <a:ext uri="{FF2B5EF4-FFF2-40B4-BE49-F238E27FC236}">
                <a16:creationId xmlns:a16="http://schemas.microsoft.com/office/drawing/2014/main" id="{DA614874-99C6-73FF-7F25-31077A7326FC}"/>
              </a:ext>
            </a:extLst>
          </p:cNvPr>
          <p:cNvSpPr/>
          <p:nvPr/>
        </p:nvSpPr>
        <p:spPr>
          <a:xfrm>
            <a:off x="8654673" y="7886700"/>
            <a:ext cx="2794751" cy="1644045"/>
          </a:xfrm>
          <a:prstGeom prst="roundRect">
            <a:avLst/>
          </a:prstGeom>
          <a:ln>
            <a:solidFill>
              <a:schemeClr val="tx2">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a:latin typeface="Arial" panose="020B0604020202020204" pitchFamily="34" charset="0"/>
                <a:cs typeface="Arial" panose="020B0604020202020204" pitchFamily="34" charset="0"/>
              </a:rPr>
              <a:t>Khàn khàn</a:t>
            </a:r>
          </a:p>
        </p:txBody>
      </p:sp>
      <p:pic>
        <p:nvPicPr>
          <p:cNvPr id="2050" name="Picture 2" descr="Thay đổi giọng nói – wikiHow">
            <a:extLst>
              <a:ext uri="{FF2B5EF4-FFF2-40B4-BE49-F238E27FC236}">
                <a16:creationId xmlns:a16="http://schemas.microsoft.com/office/drawing/2014/main" id="{8CDA1F1B-B58F-E65B-B4D7-A19592ED9BB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12725400" y="5164838"/>
            <a:ext cx="4487321" cy="30094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94782779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2"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ipe(right)">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Effect transition="in" filter="barn(outVertical)">
                                      <p:cBhvr>
                                        <p:cTn id="15" dur="500"/>
                                        <p:tgtEl>
                                          <p:spTgt spid="1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15">
                                            <p:txEl>
                                              <p:pRg st="1" end="1"/>
                                            </p:txEl>
                                          </p:spTgt>
                                        </p:tgtEl>
                                        <p:attrNameLst>
                                          <p:attrName>style.visibility</p:attrName>
                                        </p:attrNameLst>
                                      </p:cBhvr>
                                      <p:to>
                                        <p:strVal val="visible"/>
                                      </p:to>
                                    </p:set>
                                    <p:animEffect transition="in" filter="barn(outVertical)">
                                      <p:cBhvr>
                                        <p:cTn id="20" dur="500"/>
                                        <p:tgtEl>
                                          <p:spTgt spid="1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par>
                          <p:cTn id="27" fill="hold">
                            <p:stCondLst>
                              <p:cond delay="500"/>
                            </p:stCondLst>
                            <p:childTnLst>
                              <p:par>
                                <p:cTn id="28" presetID="2" presetClass="entr" presetSubtype="4"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ppt_x"/>
                                          </p:val>
                                        </p:tav>
                                        <p:tav tm="100000">
                                          <p:val>
                                            <p:strVal val="#ppt_x"/>
                                          </p:val>
                                        </p:tav>
                                      </p:tavLst>
                                    </p:anim>
                                    <p:anim calcmode="lin" valueType="num">
                                      <p:cBhvr additive="base">
                                        <p:cTn id="31" dur="500" fill="hold"/>
                                        <p:tgtEl>
                                          <p:spTgt spid="16"/>
                                        </p:tgtEl>
                                        <p:attrNameLst>
                                          <p:attrName>ppt_y</p:attrName>
                                        </p:attrNameLst>
                                      </p:cBhvr>
                                      <p:tavLst>
                                        <p:tav tm="0">
                                          <p:val>
                                            <p:strVal val="1+#ppt_h/2"/>
                                          </p:val>
                                        </p:tav>
                                        <p:tav tm="100000">
                                          <p:val>
                                            <p:strVal val="#ppt_y"/>
                                          </p:val>
                                        </p:tav>
                                      </p:tavLst>
                                    </p:anim>
                                  </p:childTnLst>
                                </p:cTn>
                              </p:par>
                            </p:childTnLst>
                          </p:cTn>
                        </p:par>
                        <p:par>
                          <p:cTn id="32" fill="hold">
                            <p:stCondLst>
                              <p:cond delay="1000"/>
                            </p:stCondLst>
                            <p:childTnLst>
                              <p:par>
                                <p:cTn id="33" presetID="2" presetClass="entr" presetSubtype="4"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childTnLst>
                          </p:cTn>
                        </p:par>
                        <p:par>
                          <p:cTn id="37" fill="hold">
                            <p:stCondLst>
                              <p:cond delay="1500"/>
                            </p:stCondLst>
                            <p:childTnLst>
                              <p:par>
                                <p:cTn id="38" presetID="2" presetClass="entr" presetSubtype="4"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500" fill="hold"/>
                                        <p:tgtEl>
                                          <p:spTgt spid="18"/>
                                        </p:tgtEl>
                                        <p:attrNameLst>
                                          <p:attrName>ppt_x</p:attrName>
                                        </p:attrNameLst>
                                      </p:cBhvr>
                                      <p:tavLst>
                                        <p:tav tm="0">
                                          <p:val>
                                            <p:strVal val="#ppt_x"/>
                                          </p:val>
                                        </p:tav>
                                        <p:tav tm="100000">
                                          <p:val>
                                            <p:strVal val="#ppt_x"/>
                                          </p:val>
                                        </p:tav>
                                      </p:tavLst>
                                    </p:anim>
                                    <p:anim calcmode="lin" valueType="num">
                                      <p:cBhvr additive="base">
                                        <p:cTn id="41" dur="500" fill="hold"/>
                                        <p:tgtEl>
                                          <p:spTgt spid="18"/>
                                        </p:tgtEl>
                                        <p:attrNameLst>
                                          <p:attrName>ppt_y</p:attrName>
                                        </p:attrNameLst>
                                      </p:cBhvr>
                                      <p:tavLst>
                                        <p:tav tm="0">
                                          <p:val>
                                            <p:strVal val="1+#ppt_h/2"/>
                                          </p:val>
                                        </p:tav>
                                        <p:tav tm="100000">
                                          <p:val>
                                            <p:strVal val="#ppt_y"/>
                                          </p:val>
                                        </p:tav>
                                      </p:tavLst>
                                    </p:anim>
                                  </p:childTnLst>
                                </p:cTn>
                              </p:par>
                            </p:childTnLst>
                          </p:cTn>
                        </p:par>
                        <p:par>
                          <p:cTn id="42" fill="hold">
                            <p:stCondLst>
                              <p:cond delay="2000"/>
                            </p:stCondLst>
                            <p:childTnLst>
                              <p:par>
                                <p:cTn id="43" presetID="2" presetClass="entr" presetSubtype="4" fill="hold" grpId="0" nodeType="after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ppt_x"/>
                                          </p:val>
                                        </p:tav>
                                        <p:tav tm="100000">
                                          <p:val>
                                            <p:strVal val="#ppt_x"/>
                                          </p:val>
                                        </p:tav>
                                      </p:tavLst>
                                    </p:anim>
                                    <p:anim calcmode="lin" valueType="num">
                                      <p:cBhvr additive="base">
                                        <p:cTn id="46" dur="500" fill="hold"/>
                                        <p:tgtEl>
                                          <p:spTgt spid="17"/>
                                        </p:tgtEl>
                                        <p:attrNameLst>
                                          <p:attrName>ppt_y</p:attrName>
                                        </p:attrNameLst>
                                      </p:cBhvr>
                                      <p:tavLst>
                                        <p:tav tm="0">
                                          <p:val>
                                            <p:strVal val="1+#ppt_h/2"/>
                                          </p:val>
                                        </p:tav>
                                        <p:tav tm="100000">
                                          <p:val>
                                            <p:strVal val="#ppt_y"/>
                                          </p:val>
                                        </p:tav>
                                      </p:tavLst>
                                    </p:anim>
                                  </p:childTnLst>
                                </p:cTn>
                              </p:par>
                            </p:childTnLst>
                          </p:cTn>
                        </p:par>
                        <p:par>
                          <p:cTn id="47" fill="hold">
                            <p:stCondLst>
                              <p:cond delay="2500"/>
                            </p:stCondLst>
                            <p:childTnLst>
                              <p:par>
                                <p:cTn id="48" presetID="2" presetClass="entr" presetSubtype="4" fill="hold" grpId="0" nodeType="after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ppt_x"/>
                                          </p:val>
                                        </p:tav>
                                        <p:tav tm="100000">
                                          <p:val>
                                            <p:strVal val="#ppt_x"/>
                                          </p:val>
                                        </p:tav>
                                      </p:tavLst>
                                    </p:anim>
                                    <p:anim calcmode="lin" valueType="num">
                                      <p:cBhvr additive="base">
                                        <p:cTn id="5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build="p"/>
      <p:bldP spid="8" grpId="0" animBg="1"/>
      <p:bldP spid="16" grpId="0" animBg="1"/>
      <p:bldP spid="17" grpId="0" animBg="1"/>
      <p:bldP spid="18" grpId="0" animBg="1"/>
      <p:bldP spid="19" grpId="0" animBg="1"/>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633012" y="259306"/>
            <a:ext cx="1717197" cy="1248985"/>
          </a:xfrm>
          <a:custGeom>
            <a:avLst/>
            <a:gdLst/>
            <a:ahLst/>
            <a:cxnLst/>
            <a:rect l="l" t="t" r="r" b="b"/>
            <a:pathLst>
              <a:path w="7140946" h="4959711">
                <a:moveTo>
                  <a:pt x="0" y="0"/>
                </a:moveTo>
                <a:lnTo>
                  <a:pt x="7140946" y="0"/>
                </a:lnTo>
                <a:lnTo>
                  <a:pt x="7140946" y="4959711"/>
                </a:lnTo>
                <a:lnTo>
                  <a:pt x="0" y="49597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5CF8069D-10EF-23A2-3EAD-8CDCBF4FF7EF}"/>
              </a:ext>
            </a:extLst>
          </p:cNvPr>
          <p:cNvGrpSpPr/>
          <p:nvPr/>
        </p:nvGrpSpPr>
        <p:grpSpPr>
          <a:xfrm>
            <a:off x="6940" y="147512"/>
            <a:ext cx="1057989" cy="1158974"/>
            <a:chOff x="15614885" y="8251666"/>
            <a:chExt cx="1057989" cy="1158974"/>
          </a:xfrm>
        </p:grpSpPr>
        <p:sp>
          <p:nvSpPr>
            <p:cNvPr id="11" name="Freeform 11"/>
            <p:cNvSpPr/>
            <p:nvPr/>
          </p:nvSpPr>
          <p:spPr>
            <a:xfrm>
              <a:off x="16093387" y="8831153"/>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2" name="Freeform 12"/>
            <p:cNvSpPr/>
            <p:nvPr/>
          </p:nvSpPr>
          <p:spPr>
            <a:xfrm>
              <a:off x="15614885" y="8251666"/>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15" name="TextBox 14">
            <a:extLst>
              <a:ext uri="{FF2B5EF4-FFF2-40B4-BE49-F238E27FC236}">
                <a16:creationId xmlns:a16="http://schemas.microsoft.com/office/drawing/2014/main" id="{73604E07-5B93-4E1C-B0B6-B41DA6381166}"/>
              </a:ext>
            </a:extLst>
          </p:cNvPr>
          <p:cNvSpPr txBox="1"/>
          <p:nvPr/>
        </p:nvSpPr>
        <p:spPr>
          <a:xfrm>
            <a:off x="1078995" y="3467100"/>
            <a:ext cx="10252044" cy="6262612"/>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en-US" sz="4000">
                <a:latin typeface="Arial" panose="020B0604020202020204" pitchFamily="34" charset="0"/>
                <a:cs typeface="Arial" panose="020B0604020202020204" pitchFamily="34" charset="0"/>
              </a:rPr>
              <a:t>Các em tham gia </a:t>
            </a:r>
            <a:r>
              <a:rPr lang="vi-VN" sz="4000">
                <a:latin typeface="Arial" panose="020B0604020202020204" pitchFamily="34" charset="0"/>
                <a:cs typeface="Arial" panose="020B0604020202020204" pitchFamily="34" charset="0"/>
              </a:rPr>
              <a:t>trò chơi “</a:t>
            </a:r>
            <a:r>
              <a:rPr lang="vi-VN" sz="4000" b="1" i="1">
                <a:latin typeface="Arial" panose="020B0604020202020204" pitchFamily="34" charset="0"/>
                <a:cs typeface="Arial" panose="020B0604020202020204" pitchFamily="34" charset="0"/>
              </a:rPr>
              <a:t>Đoán xem giọng ai?”</a:t>
            </a:r>
            <a:endParaRPr lang="en-US" sz="4000" b="1" i="1">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Ø"/>
            </a:pPr>
            <a:r>
              <a:rPr lang="vi-VN" sz="4000" b="1">
                <a:solidFill>
                  <a:srgbClr val="FF0000"/>
                </a:solidFill>
                <a:latin typeface="Arial" panose="020B0604020202020204" pitchFamily="34" charset="0"/>
                <a:cs typeface="Arial" panose="020B0604020202020204" pitchFamily="34" charset="0"/>
              </a:rPr>
              <a:t>Luật chơi: </a:t>
            </a:r>
            <a:endParaRPr lang="en-US" sz="4000" b="1">
              <a:solidFill>
                <a:srgbClr val="FF0000"/>
              </a:solidFill>
              <a:latin typeface="Arial" panose="020B0604020202020204" pitchFamily="34" charset="0"/>
              <a:cs typeface="Arial" panose="020B0604020202020204" pitchFamily="34" charset="0"/>
            </a:endParaRPr>
          </a:p>
          <a:p>
            <a:pPr marL="1028700" lvl="1" indent="-571500" algn="just">
              <a:lnSpc>
                <a:spcPct val="150000"/>
              </a:lnSpc>
              <a:buFont typeface="Wingdings" panose="05000000000000000000" pitchFamily="2" charset="2"/>
              <a:buChar char="§"/>
            </a:pPr>
            <a:r>
              <a:rPr lang="vi-VN" sz="3800">
                <a:latin typeface="Arial" panose="020B0604020202020204" pitchFamily="34" charset="0"/>
                <a:cs typeface="Arial" panose="020B0604020202020204" pitchFamily="34" charset="0"/>
              </a:rPr>
              <a:t>Cả lớp nhắm mắt, GV bí mật mời một HS lên bảng hát hoặc đọc một câu thơ,...</a:t>
            </a:r>
            <a:endParaRPr lang="en-US" sz="3800">
              <a:latin typeface="Arial" panose="020B0604020202020204" pitchFamily="34" charset="0"/>
              <a:cs typeface="Arial" panose="020B0604020202020204" pitchFamily="34" charset="0"/>
            </a:endParaRPr>
          </a:p>
          <a:p>
            <a:pPr marL="1028700" lvl="1" indent="-571500" algn="just">
              <a:lnSpc>
                <a:spcPct val="150000"/>
              </a:lnSpc>
              <a:buFont typeface="Wingdings" panose="05000000000000000000" pitchFamily="2" charset="2"/>
              <a:buChar char="§"/>
            </a:pPr>
            <a:r>
              <a:rPr lang="vi-VN" sz="3800">
                <a:latin typeface="Arial" panose="020B0604020202020204" pitchFamily="34" charset="0"/>
                <a:cs typeface="Arial" panose="020B0604020202020204" pitchFamily="34" charset="0"/>
              </a:rPr>
              <a:t>Sau đó, nhẹ nhàng về chỗ. </a:t>
            </a:r>
            <a:endParaRPr lang="en-US" sz="3800">
              <a:latin typeface="Arial" panose="020B0604020202020204" pitchFamily="34" charset="0"/>
              <a:cs typeface="Arial" panose="020B0604020202020204" pitchFamily="34" charset="0"/>
            </a:endParaRPr>
          </a:p>
          <a:p>
            <a:pPr marL="1028700" lvl="1" indent="-571500" algn="just">
              <a:lnSpc>
                <a:spcPct val="150000"/>
              </a:lnSpc>
              <a:buFont typeface="Wingdings" panose="05000000000000000000" pitchFamily="2" charset="2"/>
              <a:buChar char="§"/>
            </a:pPr>
            <a:r>
              <a:rPr lang="vi-VN" sz="3800">
                <a:latin typeface="Arial" panose="020B0604020202020204" pitchFamily="34" charset="0"/>
                <a:cs typeface="Arial" panose="020B0604020202020204" pitchFamily="34" charset="0"/>
              </a:rPr>
              <a:t>Cả lớp đoán xem đó là giọng ai?</a:t>
            </a:r>
            <a:endParaRPr lang="vi-VN" sz="3800" b="1">
              <a:latin typeface="Arial" panose="020B0604020202020204" pitchFamily="34" charset="0"/>
              <a:cs typeface="Arial" panose="020B0604020202020204" pitchFamily="34" charset="0"/>
            </a:endParaRPr>
          </a:p>
        </p:txBody>
      </p:sp>
      <p:pic>
        <p:nvPicPr>
          <p:cNvPr id="4" name="Picture 3" descr="A cartoon of a person holding his hand up&#10;&#10;Description automatically generated">
            <a:extLst>
              <a:ext uri="{FF2B5EF4-FFF2-40B4-BE49-F238E27FC236}">
                <a16:creationId xmlns:a16="http://schemas.microsoft.com/office/drawing/2014/main" id="{AEE61656-9130-CDA0-683E-3EA799ED59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082984" y="4305301"/>
            <a:ext cx="5981700" cy="5981700"/>
          </a:xfrm>
          <a:prstGeom prst="rect">
            <a:avLst/>
          </a:prstGeom>
        </p:spPr>
      </p:pic>
      <p:sp>
        <p:nvSpPr>
          <p:cNvPr id="3" name="Line Callout 1 (Border and Accent Bar) 3">
            <a:extLst>
              <a:ext uri="{FF2B5EF4-FFF2-40B4-BE49-F238E27FC236}">
                <a16:creationId xmlns:a16="http://schemas.microsoft.com/office/drawing/2014/main" id="{1741C05D-4DA3-3903-25AD-1BB5F14D55E4}"/>
              </a:ext>
            </a:extLst>
          </p:cNvPr>
          <p:cNvSpPr/>
          <p:nvPr/>
        </p:nvSpPr>
        <p:spPr>
          <a:xfrm>
            <a:off x="285797" y="1065318"/>
            <a:ext cx="8858203" cy="2145372"/>
          </a:xfrm>
          <a:prstGeom prst="accentBorderCallout1">
            <a:avLst>
              <a:gd name="adj1" fmla="val 18750"/>
              <a:gd name="adj2" fmla="val -3127"/>
              <a:gd name="adj3" fmla="val 17954"/>
              <a:gd name="adj4" fmla="val -17509"/>
            </a:avLst>
          </a:prstGeom>
          <a:solidFill>
            <a:srgbClr val="F8EDEC"/>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US" sz="4000" b="1">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Giọng nói</a:t>
            </a:r>
            <a:endParaRPr lang="vi-VN" sz="4000" b="1">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74095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animEffect transition="in" filter="wipe(left)">
                                      <p:cBhvr>
                                        <p:cTn id="11" dur="500"/>
                                        <p:tgtEl>
                                          <p:spTgt spid="1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
                                            <p:txEl>
                                              <p:pRg st="1" end="1"/>
                                            </p:txEl>
                                          </p:spTgt>
                                        </p:tgtEl>
                                        <p:attrNameLst>
                                          <p:attrName>style.visibility</p:attrName>
                                        </p:attrNameLst>
                                      </p:cBhvr>
                                      <p:to>
                                        <p:strVal val="visible"/>
                                      </p:to>
                                    </p:set>
                                    <p:animEffect transition="in" filter="wipe(left)">
                                      <p:cBhvr>
                                        <p:cTn id="16" dur="500"/>
                                        <p:tgtEl>
                                          <p:spTgt spid="15">
                                            <p:txEl>
                                              <p:pRg st="1" end="1"/>
                                            </p:txEl>
                                          </p:spTgt>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5">
                                            <p:txEl>
                                              <p:pRg st="2" end="2"/>
                                            </p:txEl>
                                          </p:spTgt>
                                        </p:tgtEl>
                                        <p:attrNameLst>
                                          <p:attrName>style.visibility</p:attrName>
                                        </p:attrNameLst>
                                      </p:cBhvr>
                                      <p:to>
                                        <p:strVal val="visible"/>
                                      </p:to>
                                    </p:set>
                                    <p:animEffect transition="in" filter="wipe(left)">
                                      <p:cBhvr>
                                        <p:cTn id="20" dur="500"/>
                                        <p:tgtEl>
                                          <p:spTgt spid="15">
                                            <p:txEl>
                                              <p:pRg st="2" end="2"/>
                                            </p:txEl>
                                          </p:spTgt>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15">
                                            <p:txEl>
                                              <p:pRg st="3" end="3"/>
                                            </p:txEl>
                                          </p:spTgt>
                                        </p:tgtEl>
                                        <p:attrNameLst>
                                          <p:attrName>style.visibility</p:attrName>
                                        </p:attrNameLst>
                                      </p:cBhvr>
                                      <p:to>
                                        <p:strVal val="visible"/>
                                      </p:to>
                                    </p:set>
                                    <p:animEffect transition="in" filter="wipe(left)">
                                      <p:cBhvr>
                                        <p:cTn id="24" dur="500"/>
                                        <p:tgtEl>
                                          <p:spTgt spid="15">
                                            <p:txEl>
                                              <p:pRg st="3" end="3"/>
                                            </p:txEl>
                                          </p:spTgt>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15">
                                            <p:txEl>
                                              <p:pRg st="4" end="4"/>
                                            </p:txEl>
                                          </p:spTgt>
                                        </p:tgtEl>
                                        <p:attrNameLst>
                                          <p:attrName>style.visibility</p:attrName>
                                        </p:attrNameLst>
                                      </p:cBhvr>
                                      <p:to>
                                        <p:strVal val="visible"/>
                                      </p:to>
                                    </p:set>
                                    <p:animEffect transition="in" filter="wipe(left)">
                                      <p:cBhvr>
                                        <p:cTn id="28" dur="500"/>
                                        <p:tgtEl>
                                          <p:spTgt spid="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Close-up of a pair of hands&#10;&#10;Description automatically generated">
            <a:extLst>
              <a:ext uri="{FF2B5EF4-FFF2-40B4-BE49-F238E27FC236}">
                <a16:creationId xmlns:a16="http://schemas.microsoft.com/office/drawing/2014/main" id="{2F31C749-D156-FA6F-70A7-0EA7E142D536}"/>
              </a:ext>
            </a:extLst>
          </p:cNvPr>
          <p:cNvPicPr>
            <a:picLocks noChangeAspect="1"/>
          </p:cNvPicPr>
          <p:nvPr/>
        </p:nvPicPr>
        <p:blipFill rotWithShape="1">
          <a:blip r:embed="rId2" cstate="print">
            <a:alphaModFix amt="67000"/>
            <a:extLst>
              <a:ext uri="{28A0092B-C50C-407E-A947-70E740481C1C}">
                <a14:useLocalDpi xmlns:a14="http://schemas.microsoft.com/office/drawing/2010/main" val="0"/>
              </a:ext>
            </a:extLst>
          </a:blip>
          <a:srcRect/>
          <a:stretch/>
        </p:blipFill>
        <p:spPr>
          <a:xfrm>
            <a:off x="0" y="0"/>
            <a:ext cx="18635581" cy="10287000"/>
          </a:xfrm>
          <a:prstGeom prst="rect">
            <a:avLst/>
          </a:prstGeom>
        </p:spPr>
      </p:pic>
      <p:grpSp>
        <p:nvGrpSpPr>
          <p:cNvPr id="11" name="Group 10">
            <a:extLst>
              <a:ext uri="{FF2B5EF4-FFF2-40B4-BE49-F238E27FC236}">
                <a16:creationId xmlns:a16="http://schemas.microsoft.com/office/drawing/2014/main" id="{8B83215F-53ED-83F7-A16F-F79EDE773AE6}"/>
              </a:ext>
            </a:extLst>
          </p:cNvPr>
          <p:cNvGrpSpPr/>
          <p:nvPr/>
        </p:nvGrpSpPr>
        <p:grpSpPr>
          <a:xfrm>
            <a:off x="0" y="3086100"/>
            <a:ext cx="11353800" cy="5486400"/>
            <a:chOff x="-97972" y="3168452"/>
            <a:chExt cx="11353800" cy="5486400"/>
          </a:xfrm>
        </p:grpSpPr>
        <p:sp>
          <p:nvSpPr>
            <p:cNvPr id="13" name="Round Same Side Corner Rectangle 3">
              <a:extLst>
                <a:ext uri="{FF2B5EF4-FFF2-40B4-BE49-F238E27FC236}">
                  <a16:creationId xmlns:a16="http://schemas.microsoft.com/office/drawing/2014/main" id="{D7429D96-3F52-9F73-8E3C-E1D75597E657}"/>
                </a:ext>
              </a:extLst>
            </p:cNvPr>
            <p:cNvSpPr/>
            <p:nvPr/>
          </p:nvSpPr>
          <p:spPr>
            <a:xfrm rot="5400000">
              <a:off x="2835728" y="234752"/>
              <a:ext cx="5486400" cy="11353800"/>
            </a:xfrm>
            <a:prstGeom prst="round2SameRect">
              <a:avLst/>
            </a:prstGeom>
            <a:solidFill>
              <a:srgbClr val="FFF2C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87A37BA8-2100-77D3-3656-3F08E5C468E8}"/>
                </a:ext>
              </a:extLst>
            </p:cNvPr>
            <p:cNvSpPr txBox="1"/>
            <p:nvPr/>
          </p:nvSpPr>
          <p:spPr>
            <a:xfrm>
              <a:off x="643277" y="3781485"/>
              <a:ext cx="9871302" cy="426033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KẾT LUẬN</a:t>
              </a:r>
              <a:endPar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Giọng nói giữa cá nhân là khác nhau. Luyện giọng sẽ làm cho giọng nói trở nên tốt hơn.</a:t>
              </a:r>
              <a:endParaRPr kumimoji="0" lang="vi-VN"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469068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633012" y="259306"/>
            <a:ext cx="1717197" cy="1248985"/>
          </a:xfrm>
          <a:custGeom>
            <a:avLst/>
            <a:gdLst/>
            <a:ahLst/>
            <a:cxnLst/>
            <a:rect l="l" t="t" r="r" b="b"/>
            <a:pathLst>
              <a:path w="7140946" h="4959711">
                <a:moveTo>
                  <a:pt x="0" y="0"/>
                </a:moveTo>
                <a:lnTo>
                  <a:pt x="7140946" y="0"/>
                </a:lnTo>
                <a:lnTo>
                  <a:pt x="7140946" y="4959711"/>
                </a:lnTo>
                <a:lnTo>
                  <a:pt x="0" y="49597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5CF8069D-10EF-23A2-3EAD-8CDCBF4FF7EF}"/>
              </a:ext>
            </a:extLst>
          </p:cNvPr>
          <p:cNvGrpSpPr/>
          <p:nvPr/>
        </p:nvGrpSpPr>
        <p:grpSpPr>
          <a:xfrm>
            <a:off x="6940" y="147512"/>
            <a:ext cx="1057989" cy="1158974"/>
            <a:chOff x="15614885" y="8251666"/>
            <a:chExt cx="1057989" cy="1158974"/>
          </a:xfrm>
        </p:grpSpPr>
        <p:sp>
          <p:nvSpPr>
            <p:cNvPr id="11" name="Freeform 11"/>
            <p:cNvSpPr/>
            <p:nvPr/>
          </p:nvSpPr>
          <p:spPr>
            <a:xfrm>
              <a:off x="16093387" y="8831153"/>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2" name="Freeform 12"/>
            <p:cNvSpPr/>
            <p:nvPr/>
          </p:nvSpPr>
          <p:spPr>
            <a:xfrm>
              <a:off x="15614885" y="8251666"/>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15" name="TextBox 14">
            <a:extLst>
              <a:ext uri="{FF2B5EF4-FFF2-40B4-BE49-F238E27FC236}">
                <a16:creationId xmlns:a16="http://schemas.microsoft.com/office/drawing/2014/main" id="{73604E07-5B93-4E1C-B0B6-B41DA6381166}"/>
              </a:ext>
            </a:extLst>
          </p:cNvPr>
          <p:cNvSpPr txBox="1"/>
          <p:nvPr/>
        </p:nvSpPr>
        <p:spPr>
          <a:xfrm>
            <a:off x="586427" y="2705100"/>
            <a:ext cx="10691173" cy="7051289"/>
          </a:xfrm>
          <a:prstGeom prst="rect">
            <a:avLst/>
          </a:prstGeom>
          <a:noFill/>
        </p:spPr>
        <p:txBody>
          <a:bodyPr wrap="square" rtlCol="0">
            <a:spAutoFit/>
          </a:bodyPr>
          <a:lstStyle/>
          <a:p>
            <a:pPr marL="571500" indent="-571500" algn="just">
              <a:lnSpc>
                <a:spcPct val="200000"/>
              </a:lnSpc>
              <a:buFont typeface="Wingdings" panose="05000000000000000000" pitchFamily="2" charset="2"/>
              <a:buChar char="Ø"/>
            </a:pPr>
            <a:r>
              <a:rPr lang="en-US" sz="4000">
                <a:latin typeface="Arial" panose="020B0604020202020204" pitchFamily="34" charset="0"/>
                <a:cs typeface="Arial" panose="020B0604020202020204" pitchFamily="34" charset="0"/>
              </a:rPr>
              <a:t>Có </a:t>
            </a:r>
            <a:r>
              <a:rPr lang="vi-VN" sz="4000">
                <a:latin typeface="Arial" panose="020B0604020202020204" pitchFamily="34" charset="0"/>
                <a:cs typeface="Arial" panose="020B0604020202020204" pitchFamily="34" charset="0"/>
              </a:rPr>
              <a:t>4 kiểu khí chất được thể hiện trong tính cách của cá nhân:</a:t>
            </a:r>
            <a:endParaRPr lang="en-US" sz="4000">
              <a:latin typeface="Arial" panose="020B0604020202020204" pitchFamily="34" charset="0"/>
              <a:cs typeface="Arial" panose="020B0604020202020204" pitchFamily="34" charset="0"/>
            </a:endParaRPr>
          </a:p>
          <a:p>
            <a:pPr marL="1028700" lvl="1" indent="-571500" algn="just">
              <a:lnSpc>
                <a:spcPct val="200000"/>
              </a:lnSpc>
              <a:buFont typeface="Wingdings" panose="05000000000000000000" pitchFamily="2" charset="2"/>
              <a:buChar char="§"/>
            </a:pPr>
            <a:r>
              <a:rPr lang="vi-VN" sz="3800" b="1" i="1">
                <a:solidFill>
                  <a:srgbClr val="FF0000"/>
                </a:solidFill>
                <a:latin typeface="Arial" panose="020B0604020202020204" pitchFamily="34" charset="0"/>
                <a:cs typeface="Arial" panose="020B0604020202020204" pitchFamily="34" charset="0"/>
              </a:rPr>
              <a:t>Nóng nảy: </a:t>
            </a:r>
            <a:r>
              <a:rPr lang="vi-VN" sz="3800">
                <a:latin typeface="Arial" panose="020B0604020202020204" pitchFamily="34" charset="0"/>
                <a:cs typeface="Arial" panose="020B0604020202020204" pitchFamily="34" charset="0"/>
              </a:rPr>
              <a:t>dễ cáu, nói to, hành động nhanh, mạnh, kiên quyết</a:t>
            </a:r>
            <a:r>
              <a:rPr lang="en-US" sz="3800">
                <a:latin typeface="Arial" panose="020B0604020202020204" pitchFamily="34" charset="0"/>
                <a:cs typeface="Arial" panose="020B0604020202020204" pitchFamily="34" charset="0"/>
              </a:rPr>
              <a:t>,…</a:t>
            </a:r>
            <a:endParaRPr lang="vi-VN" sz="3800">
              <a:latin typeface="Arial" panose="020B0604020202020204" pitchFamily="34" charset="0"/>
              <a:cs typeface="Arial" panose="020B0604020202020204" pitchFamily="34" charset="0"/>
            </a:endParaRPr>
          </a:p>
          <a:p>
            <a:pPr marL="1028700" lvl="1" indent="-571500" algn="just">
              <a:lnSpc>
                <a:spcPct val="200000"/>
              </a:lnSpc>
              <a:buFont typeface="Wingdings" panose="05000000000000000000" pitchFamily="2" charset="2"/>
              <a:buChar char="§"/>
            </a:pPr>
            <a:r>
              <a:rPr lang="vi-VN" sz="3800" b="1" i="1">
                <a:solidFill>
                  <a:srgbClr val="FF0000"/>
                </a:solidFill>
                <a:latin typeface="Arial" panose="020B0604020202020204" pitchFamily="34" charset="0"/>
                <a:cs typeface="Arial" panose="020B0604020202020204" pitchFamily="34" charset="0"/>
              </a:rPr>
              <a:t>Linh hoạt: </a:t>
            </a:r>
            <a:r>
              <a:rPr lang="vi-VN" sz="3800">
                <a:latin typeface="Arial" panose="020B0604020202020204" pitchFamily="34" charset="0"/>
                <a:cs typeface="Arial" panose="020B0604020202020204" pitchFamily="34" charset="0"/>
              </a:rPr>
              <a:t>h</a:t>
            </a:r>
            <a:r>
              <a:rPr lang="en-US" sz="3800">
                <a:latin typeface="Arial" panose="020B0604020202020204" pitchFamily="34" charset="0"/>
                <a:cs typeface="Arial" panose="020B0604020202020204" pitchFamily="34" charset="0"/>
              </a:rPr>
              <a:t>ă</a:t>
            </a:r>
            <a:r>
              <a:rPr lang="vi-VN" sz="3800">
                <a:latin typeface="Arial" panose="020B0604020202020204" pitchFamily="34" charset="0"/>
                <a:cs typeface="Arial" panose="020B0604020202020204" pitchFamily="34" charset="0"/>
              </a:rPr>
              <a:t>ng hái, tháo vát, lạc quan, vui vẻ, cởi mở, dễ quen, dễ thích nghi,...</a:t>
            </a:r>
          </a:p>
        </p:txBody>
      </p:sp>
      <p:sp>
        <p:nvSpPr>
          <p:cNvPr id="5" name="Line Callout 1 (Border and Accent Bar) 3">
            <a:extLst>
              <a:ext uri="{FF2B5EF4-FFF2-40B4-BE49-F238E27FC236}">
                <a16:creationId xmlns:a16="http://schemas.microsoft.com/office/drawing/2014/main" id="{D49C8394-07B7-19C4-0519-E824EFB77FC0}"/>
              </a:ext>
            </a:extLst>
          </p:cNvPr>
          <p:cNvSpPr/>
          <p:nvPr/>
        </p:nvSpPr>
        <p:spPr>
          <a:xfrm>
            <a:off x="296683" y="726999"/>
            <a:ext cx="9010603" cy="1828801"/>
          </a:xfrm>
          <a:prstGeom prst="accentBorderCallout1">
            <a:avLst>
              <a:gd name="adj1" fmla="val 18750"/>
              <a:gd name="adj2" fmla="val -3127"/>
              <a:gd name="adj3" fmla="val 17954"/>
              <a:gd name="adj4" fmla="val -17509"/>
            </a:avLst>
          </a:prstGeom>
          <a:solidFill>
            <a:srgbClr val="F7F9F1"/>
          </a:solidFill>
          <a:ln>
            <a:solidFill>
              <a:schemeClr val="accent3">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US" sz="4000" b="1">
                <a:solidFill>
                  <a:schemeClr val="accent3">
                    <a:lumMod val="50000"/>
                  </a:schemeClr>
                </a:solidFill>
                <a:latin typeface="Arial" panose="020B0604020202020204" pitchFamily="34" charset="0"/>
                <a:ea typeface="Calibri" panose="020F0502020204030204" pitchFamily="34" charset="0"/>
                <a:cs typeface="Arial" panose="020B0604020202020204" pitchFamily="34" charset="0"/>
              </a:rPr>
              <a:t>Tính cách</a:t>
            </a:r>
            <a:endParaRPr lang="vi-VN" sz="4000" b="1">
              <a:solidFill>
                <a:schemeClr val="accent3">
                  <a:lumMod val="50000"/>
                </a:schemeClr>
              </a:solidFill>
              <a:latin typeface="Arial" panose="020B0604020202020204" pitchFamily="34" charset="0"/>
              <a:ea typeface="Calibri" panose="020F0502020204030204" pitchFamily="34" charset="0"/>
              <a:cs typeface="Arial" panose="020B0604020202020204" pitchFamily="34" charset="0"/>
            </a:endParaRPr>
          </a:p>
        </p:txBody>
      </p:sp>
      <p:pic>
        <p:nvPicPr>
          <p:cNvPr id="4098" name="Picture 2" descr="Đồ ngọt giúp con người kiềm chế tính nóng nảy - VnExpress">
            <a:extLst>
              <a:ext uri="{FF2B5EF4-FFF2-40B4-BE49-F238E27FC236}">
                <a16:creationId xmlns:a16="http://schemas.microsoft.com/office/drawing/2014/main" id="{476C714A-278A-5ACE-3183-CF9B66ED47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75719" y="2095500"/>
            <a:ext cx="5151706" cy="34310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00" name="Picture 4" descr="Linh hoạt là gì? Vai trò của linh hoạt trong công việc - JobsGO Blog">
            <a:extLst>
              <a:ext uri="{FF2B5EF4-FFF2-40B4-BE49-F238E27FC236}">
                <a16:creationId xmlns:a16="http://schemas.microsoft.com/office/drawing/2014/main" id="{0C31AC68-B9AF-5AF9-E16E-5CCCFDFDCC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975719" y="5829300"/>
            <a:ext cx="5176345" cy="37528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258343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wipe(left)">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wipe(left)">
                                      <p:cBhvr>
                                        <p:cTn id="17" dur="500"/>
                                        <p:tgtEl>
                                          <p:spTgt spid="15">
                                            <p:txEl>
                                              <p:pRg st="1" end="1"/>
                                            </p:txEl>
                                          </p:spTgt>
                                        </p:tgtEl>
                                      </p:cBhvr>
                                    </p:animEffect>
                                  </p:childTnLst>
                                </p:cTn>
                              </p:par>
                              <p:par>
                                <p:cTn id="18" presetID="22" presetClass="entr" presetSubtype="2" fill="hold" nodeType="with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wipe(right)">
                                      <p:cBhvr>
                                        <p:cTn id="20" dur="500"/>
                                        <p:tgtEl>
                                          <p:spTgt spid="409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5">
                                            <p:txEl>
                                              <p:pRg st="2" end="2"/>
                                            </p:txEl>
                                          </p:spTgt>
                                        </p:tgtEl>
                                        <p:attrNameLst>
                                          <p:attrName>style.visibility</p:attrName>
                                        </p:attrNameLst>
                                      </p:cBhvr>
                                      <p:to>
                                        <p:strVal val="visible"/>
                                      </p:to>
                                    </p:set>
                                    <p:animEffect transition="in" filter="wipe(left)">
                                      <p:cBhvr>
                                        <p:cTn id="25" dur="500"/>
                                        <p:tgtEl>
                                          <p:spTgt spid="15">
                                            <p:txEl>
                                              <p:pRg st="2" end="2"/>
                                            </p:txEl>
                                          </p:spTgt>
                                        </p:tgtEl>
                                      </p:cBhvr>
                                    </p:animEffect>
                                  </p:childTnLst>
                                </p:cTn>
                              </p:par>
                              <p:par>
                                <p:cTn id="26" presetID="22" presetClass="entr" presetSubtype="2" fill="hold" nodeType="withEffect">
                                  <p:stCondLst>
                                    <p:cond delay="0"/>
                                  </p:stCondLst>
                                  <p:childTnLst>
                                    <p:set>
                                      <p:cBhvr>
                                        <p:cTn id="27" dur="1" fill="hold">
                                          <p:stCondLst>
                                            <p:cond delay="0"/>
                                          </p:stCondLst>
                                        </p:cTn>
                                        <p:tgtEl>
                                          <p:spTgt spid="4100"/>
                                        </p:tgtEl>
                                        <p:attrNameLst>
                                          <p:attrName>style.visibility</p:attrName>
                                        </p:attrNameLst>
                                      </p:cBhvr>
                                      <p:to>
                                        <p:strVal val="visible"/>
                                      </p:to>
                                    </p:set>
                                    <p:animEffect transition="in" filter="wipe(right)">
                                      <p:cBhvr>
                                        <p:cTn id="28"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633012" y="259306"/>
            <a:ext cx="1717197" cy="1248985"/>
          </a:xfrm>
          <a:custGeom>
            <a:avLst/>
            <a:gdLst/>
            <a:ahLst/>
            <a:cxnLst/>
            <a:rect l="l" t="t" r="r" b="b"/>
            <a:pathLst>
              <a:path w="7140946" h="4959711">
                <a:moveTo>
                  <a:pt x="0" y="0"/>
                </a:moveTo>
                <a:lnTo>
                  <a:pt x="7140946" y="0"/>
                </a:lnTo>
                <a:lnTo>
                  <a:pt x="7140946" y="4959711"/>
                </a:lnTo>
                <a:lnTo>
                  <a:pt x="0" y="49597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5CF8069D-10EF-23A2-3EAD-8CDCBF4FF7EF}"/>
              </a:ext>
            </a:extLst>
          </p:cNvPr>
          <p:cNvGrpSpPr/>
          <p:nvPr/>
        </p:nvGrpSpPr>
        <p:grpSpPr>
          <a:xfrm>
            <a:off x="6940" y="147512"/>
            <a:ext cx="1057989" cy="1158974"/>
            <a:chOff x="15614885" y="8251666"/>
            <a:chExt cx="1057989" cy="1158974"/>
          </a:xfrm>
        </p:grpSpPr>
        <p:sp>
          <p:nvSpPr>
            <p:cNvPr id="11" name="Freeform 11"/>
            <p:cNvSpPr/>
            <p:nvPr/>
          </p:nvSpPr>
          <p:spPr>
            <a:xfrm>
              <a:off x="16093387" y="8831153"/>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2" name="Freeform 12"/>
            <p:cNvSpPr/>
            <p:nvPr/>
          </p:nvSpPr>
          <p:spPr>
            <a:xfrm>
              <a:off x="15614885" y="8251666"/>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15" name="TextBox 14">
            <a:extLst>
              <a:ext uri="{FF2B5EF4-FFF2-40B4-BE49-F238E27FC236}">
                <a16:creationId xmlns:a16="http://schemas.microsoft.com/office/drawing/2014/main" id="{73604E07-5B93-4E1C-B0B6-B41DA6381166}"/>
              </a:ext>
            </a:extLst>
          </p:cNvPr>
          <p:cNvSpPr txBox="1"/>
          <p:nvPr/>
        </p:nvSpPr>
        <p:spPr>
          <a:xfrm>
            <a:off x="586427" y="2705100"/>
            <a:ext cx="10691173" cy="7051289"/>
          </a:xfrm>
          <a:prstGeom prst="rect">
            <a:avLst/>
          </a:prstGeom>
          <a:noFill/>
        </p:spPr>
        <p:txBody>
          <a:bodyPr wrap="square" rtlCol="0">
            <a:spAutoFit/>
          </a:bodyPr>
          <a:lstStyle/>
          <a:p>
            <a:pPr marL="571500" indent="-571500" algn="just">
              <a:lnSpc>
                <a:spcPct val="200000"/>
              </a:lnSpc>
              <a:buFont typeface="Wingdings" panose="05000000000000000000" pitchFamily="2" charset="2"/>
              <a:buChar char="Ø"/>
            </a:pPr>
            <a:r>
              <a:rPr lang="en-US" sz="4000">
                <a:latin typeface="Arial" panose="020B0604020202020204" pitchFamily="34" charset="0"/>
                <a:cs typeface="Arial" panose="020B0604020202020204" pitchFamily="34" charset="0"/>
              </a:rPr>
              <a:t>Có </a:t>
            </a:r>
            <a:r>
              <a:rPr lang="vi-VN" sz="4000">
                <a:latin typeface="Arial" panose="020B0604020202020204" pitchFamily="34" charset="0"/>
                <a:cs typeface="Arial" panose="020B0604020202020204" pitchFamily="34" charset="0"/>
              </a:rPr>
              <a:t>4 kiểu khí chất được thể hiện trong tính cách của cá nhân:</a:t>
            </a:r>
            <a:endParaRPr lang="en-US" sz="4000">
              <a:latin typeface="Arial" panose="020B0604020202020204" pitchFamily="34" charset="0"/>
              <a:cs typeface="Arial" panose="020B0604020202020204" pitchFamily="34" charset="0"/>
            </a:endParaRPr>
          </a:p>
          <a:p>
            <a:pPr marL="1028700" lvl="1" indent="-571500" algn="just">
              <a:lnSpc>
                <a:spcPct val="200000"/>
              </a:lnSpc>
              <a:buFont typeface="Wingdings" panose="05000000000000000000" pitchFamily="2" charset="2"/>
              <a:buChar char="§"/>
            </a:pPr>
            <a:r>
              <a:rPr lang="vi-VN" sz="3800" b="1" i="1">
                <a:solidFill>
                  <a:srgbClr val="FF0000"/>
                </a:solidFill>
                <a:latin typeface="Arial" panose="020B0604020202020204" pitchFamily="34" charset="0"/>
                <a:cs typeface="Arial" panose="020B0604020202020204" pitchFamily="34" charset="0"/>
              </a:rPr>
              <a:t>Điểm tĩnh: </a:t>
            </a:r>
            <a:r>
              <a:rPr lang="vi-VN" sz="3800">
                <a:latin typeface="Arial" panose="020B0604020202020204" pitchFamily="34" charset="0"/>
                <a:cs typeface="Arial" panose="020B0604020202020204" pitchFamily="34" charset="0"/>
              </a:rPr>
              <a:t>chín chắn, ít cởi mở, bình tĩnh, ngăn nắp</a:t>
            </a:r>
            <a:r>
              <a:rPr lang="en-US" sz="3800">
                <a:latin typeface="Arial" panose="020B0604020202020204" pitchFamily="34" charset="0"/>
                <a:cs typeface="Arial" panose="020B0604020202020204" pitchFamily="34" charset="0"/>
              </a:rPr>
              <a:t>,…</a:t>
            </a:r>
            <a:endParaRPr lang="vi-VN" sz="3800">
              <a:latin typeface="Arial" panose="020B0604020202020204" pitchFamily="34" charset="0"/>
              <a:cs typeface="Arial" panose="020B0604020202020204" pitchFamily="34" charset="0"/>
            </a:endParaRPr>
          </a:p>
          <a:p>
            <a:pPr marL="1028700" lvl="1" indent="-571500" algn="just">
              <a:lnSpc>
                <a:spcPct val="200000"/>
              </a:lnSpc>
              <a:buFont typeface="Wingdings" panose="05000000000000000000" pitchFamily="2" charset="2"/>
              <a:buChar char="§"/>
            </a:pPr>
            <a:r>
              <a:rPr lang="vi-VN" sz="3800" b="1" i="1">
                <a:solidFill>
                  <a:srgbClr val="FF0000"/>
                </a:solidFill>
                <a:latin typeface="Arial" panose="020B0604020202020204" pitchFamily="34" charset="0"/>
                <a:cs typeface="Arial" panose="020B0604020202020204" pitchFamily="34" charset="0"/>
              </a:rPr>
              <a:t>Ưu tư: </a:t>
            </a:r>
            <a:r>
              <a:rPr lang="vi-VN" sz="3800">
                <a:latin typeface="Arial" panose="020B0604020202020204" pitchFamily="34" charset="0"/>
                <a:cs typeface="Arial" panose="020B0604020202020204" pitchFamily="34" charset="0"/>
              </a:rPr>
              <a:t>nhạy cảm, đa sầu đa cảm, ít cởi mở, hay bị quan, lo lắng</a:t>
            </a:r>
            <a:r>
              <a:rPr lang="en-US" sz="3800">
                <a:latin typeface="Arial" panose="020B0604020202020204" pitchFamily="34" charset="0"/>
                <a:cs typeface="Arial" panose="020B0604020202020204" pitchFamily="34" charset="0"/>
              </a:rPr>
              <a:t>,…</a:t>
            </a:r>
            <a:endParaRPr lang="vi-VN" sz="3800">
              <a:latin typeface="Arial" panose="020B0604020202020204" pitchFamily="34" charset="0"/>
              <a:cs typeface="Arial" panose="020B0604020202020204" pitchFamily="34" charset="0"/>
            </a:endParaRPr>
          </a:p>
        </p:txBody>
      </p:sp>
      <p:sp>
        <p:nvSpPr>
          <p:cNvPr id="5" name="Line Callout 1 (Border and Accent Bar) 3">
            <a:extLst>
              <a:ext uri="{FF2B5EF4-FFF2-40B4-BE49-F238E27FC236}">
                <a16:creationId xmlns:a16="http://schemas.microsoft.com/office/drawing/2014/main" id="{D49C8394-07B7-19C4-0519-E824EFB77FC0}"/>
              </a:ext>
            </a:extLst>
          </p:cNvPr>
          <p:cNvSpPr/>
          <p:nvPr/>
        </p:nvSpPr>
        <p:spPr>
          <a:xfrm>
            <a:off x="296683" y="726999"/>
            <a:ext cx="9010603" cy="1828801"/>
          </a:xfrm>
          <a:prstGeom prst="accentBorderCallout1">
            <a:avLst>
              <a:gd name="adj1" fmla="val 18750"/>
              <a:gd name="adj2" fmla="val -3127"/>
              <a:gd name="adj3" fmla="val 17954"/>
              <a:gd name="adj4" fmla="val -17509"/>
            </a:avLst>
          </a:prstGeom>
          <a:solidFill>
            <a:srgbClr val="F7F9F1"/>
          </a:solidFill>
          <a:ln>
            <a:solidFill>
              <a:schemeClr val="accent3">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US" sz="4000" b="1">
                <a:solidFill>
                  <a:schemeClr val="accent3">
                    <a:lumMod val="50000"/>
                  </a:schemeClr>
                </a:solidFill>
                <a:latin typeface="Arial" panose="020B0604020202020204" pitchFamily="34" charset="0"/>
                <a:ea typeface="Calibri" panose="020F0502020204030204" pitchFamily="34" charset="0"/>
                <a:cs typeface="Arial" panose="020B0604020202020204" pitchFamily="34" charset="0"/>
              </a:rPr>
              <a:t>Tính cách</a:t>
            </a:r>
            <a:endParaRPr lang="vi-VN" sz="4000" b="1">
              <a:solidFill>
                <a:schemeClr val="accent3">
                  <a:lumMod val="50000"/>
                </a:schemeClr>
              </a:solidFill>
              <a:latin typeface="Arial" panose="020B0604020202020204" pitchFamily="34" charset="0"/>
              <a:ea typeface="Calibri" panose="020F0502020204030204" pitchFamily="34" charset="0"/>
              <a:cs typeface="Arial" panose="020B0604020202020204" pitchFamily="34" charset="0"/>
            </a:endParaRPr>
          </a:p>
        </p:txBody>
      </p:sp>
      <p:pic>
        <p:nvPicPr>
          <p:cNvPr id="6146" name="Picture 2" descr="Điềm tĩnh là gì? Sống điềm tĩnh để làm chủ bản thân! - JobsGO Blog">
            <a:extLst>
              <a:ext uri="{FF2B5EF4-FFF2-40B4-BE49-F238E27FC236}">
                <a16:creationId xmlns:a16="http://schemas.microsoft.com/office/drawing/2014/main" id="{D0C8C38D-06AB-545C-728B-768AD5C85C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87200" y="2193471"/>
            <a:ext cx="5418667" cy="3352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48" name="Picture 4" descr="Nỗi ưu tư của người mẹ khi không thể giữ được lời hứa | Đại Bảo Tháp  Mandala Tây Thiên | Đại Bảo Tháp | Đại Bảo Tháp Tây Thiên">
            <a:extLst>
              <a:ext uri="{FF2B5EF4-FFF2-40B4-BE49-F238E27FC236}">
                <a16:creationId xmlns:a16="http://schemas.microsoft.com/office/drawing/2014/main" id="{4D4DFCB4-CA91-2886-2A28-2781F4BF310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887200" y="5829300"/>
            <a:ext cx="5418667" cy="36124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7185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animEffect transition="in" filter="wipe(left)">
                                      <p:cBhvr>
                                        <p:cTn id="7" dur="500"/>
                                        <p:tgtEl>
                                          <p:spTgt spid="15">
                                            <p:txEl>
                                              <p:pRg st="1" end="1"/>
                                            </p:txEl>
                                          </p:spTgt>
                                        </p:tgtEl>
                                      </p:cBhvr>
                                    </p:animEffect>
                                  </p:childTnLst>
                                </p:cTn>
                              </p:par>
                              <p:par>
                                <p:cTn id="8" presetID="22" presetClass="entr" presetSubtype="2" fill="hold"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wipe(right)">
                                      <p:cBhvr>
                                        <p:cTn id="10" dur="500"/>
                                        <p:tgtEl>
                                          <p:spTgt spid="614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animEffect transition="in" filter="wipe(left)">
                                      <p:cBhvr>
                                        <p:cTn id="15" dur="500"/>
                                        <p:tgtEl>
                                          <p:spTgt spid="15">
                                            <p:txEl>
                                              <p:pRg st="2" end="2"/>
                                            </p:txEl>
                                          </p:spTgt>
                                        </p:tgtEl>
                                      </p:cBhvr>
                                    </p:animEffect>
                                  </p:childTnLst>
                                </p:cTn>
                              </p:par>
                              <p:par>
                                <p:cTn id="16" presetID="22" presetClass="entr" presetSubtype="2" fill="hold" nodeType="withEffect">
                                  <p:stCondLst>
                                    <p:cond delay="0"/>
                                  </p:stCondLst>
                                  <p:childTnLst>
                                    <p:set>
                                      <p:cBhvr>
                                        <p:cTn id="17" dur="1" fill="hold">
                                          <p:stCondLst>
                                            <p:cond delay="0"/>
                                          </p:stCondLst>
                                        </p:cTn>
                                        <p:tgtEl>
                                          <p:spTgt spid="6148"/>
                                        </p:tgtEl>
                                        <p:attrNameLst>
                                          <p:attrName>style.visibility</p:attrName>
                                        </p:attrNameLst>
                                      </p:cBhvr>
                                      <p:to>
                                        <p:strVal val="visible"/>
                                      </p:to>
                                    </p:set>
                                    <p:animEffect transition="in" filter="wipe(right)">
                                      <p:cBhvr>
                                        <p:cTn id="18"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657B2A4-0344-91FB-9CC0-5F7FF792B5E7}"/>
              </a:ext>
            </a:extLst>
          </p:cNvPr>
          <p:cNvSpPr txBox="1"/>
          <p:nvPr/>
        </p:nvSpPr>
        <p:spPr>
          <a:xfrm>
            <a:off x="1028700" y="884039"/>
            <a:ext cx="3086100" cy="323076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2" name="Freeform 3">
            <a:extLst>
              <a:ext uri="{FF2B5EF4-FFF2-40B4-BE49-F238E27FC236}">
                <a16:creationId xmlns:a16="http://schemas.microsoft.com/office/drawing/2014/main" id="{123AA054-2137-555A-02B7-40799E2C6946}"/>
              </a:ext>
            </a:extLst>
          </p:cNvPr>
          <p:cNvSpPr/>
          <p:nvPr/>
        </p:nvSpPr>
        <p:spPr>
          <a:xfrm>
            <a:off x="1143000" y="1687612"/>
            <a:ext cx="16001999" cy="7332159"/>
          </a:xfrm>
          <a:custGeom>
            <a:avLst/>
            <a:gdLst/>
            <a:ahLst/>
            <a:cxnLst/>
            <a:rect l="l" t="t" r="r" b="b"/>
            <a:pathLst>
              <a:path w="14949872" h="6335005">
                <a:moveTo>
                  <a:pt x="0" y="0"/>
                </a:moveTo>
                <a:lnTo>
                  <a:pt x="14949872" y="0"/>
                </a:lnTo>
                <a:lnTo>
                  <a:pt x="14949872" y="6335005"/>
                </a:lnTo>
                <a:lnTo>
                  <a:pt x="0" y="6335005"/>
                </a:lnTo>
                <a:lnTo>
                  <a:pt x="0" y="0"/>
                </a:lnTo>
                <a:close/>
              </a:path>
            </a:pathLst>
          </a:custGeom>
          <a:solidFill>
            <a:srgbClr val="E2F1F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3" name="Freeform 4">
            <a:extLst>
              <a:ext uri="{FF2B5EF4-FFF2-40B4-BE49-F238E27FC236}">
                <a16:creationId xmlns:a16="http://schemas.microsoft.com/office/drawing/2014/main" id="{A7472885-4AC5-E1DA-9348-767C97B083A4}"/>
              </a:ext>
            </a:extLst>
          </p:cNvPr>
          <p:cNvSpPr/>
          <p:nvPr/>
        </p:nvSpPr>
        <p:spPr>
          <a:xfrm>
            <a:off x="1143000" y="859605"/>
            <a:ext cx="1627230" cy="1721937"/>
          </a:xfrm>
          <a:custGeom>
            <a:avLst/>
            <a:gdLst/>
            <a:ahLst/>
            <a:cxnLst/>
            <a:rect l="l" t="t" r="r" b="b"/>
            <a:pathLst>
              <a:path w="1627230" h="1721937">
                <a:moveTo>
                  <a:pt x="0" y="0"/>
                </a:moveTo>
                <a:lnTo>
                  <a:pt x="1627231" y="0"/>
                </a:lnTo>
                <a:lnTo>
                  <a:pt x="1627231" y="1721937"/>
                </a:lnTo>
                <a:lnTo>
                  <a:pt x="0" y="17219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5" name="Freeform 5">
            <a:extLst>
              <a:ext uri="{FF2B5EF4-FFF2-40B4-BE49-F238E27FC236}">
                <a16:creationId xmlns:a16="http://schemas.microsoft.com/office/drawing/2014/main" id="{058E196F-C159-F430-A010-DC02109D75E9}"/>
              </a:ext>
            </a:extLst>
          </p:cNvPr>
          <p:cNvSpPr/>
          <p:nvPr/>
        </p:nvSpPr>
        <p:spPr>
          <a:xfrm>
            <a:off x="16088204" y="1072224"/>
            <a:ext cx="1328304" cy="1378266"/>
          </a:xfrm>
          <a:custGeom>
            <a:avLst/>
            <a:gdLst/>
            <a:ahLst/>
            <a:cxnLst/>
            <a:rect l="l" t="t" r="r" b="b"/>
            <a:pathLst>
              <a:path w="1328304" h="1378266">
                <a:moveTo>
                  <a:pt x="0" y="0"/>
                </a:moveTo>
                <a:lnTo>
                  <a:pt x="1328304" y="0"/>
                </a:lnTo>
                <a:lnTo>
                  <a:pt x="1328304" y="1378266"/>
                </a:lnTo>
                <a:lnTo>
                  <a:pt x="0" y="1378266"/>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848D6CC0-2081-50CA-0A4B-25947E13C408}"/>
              </a:ext>
            </a:extLst>
          </p:cNvPr>
          <p:cNvGrpSpPr/>
          <p:nvPr/>
        </p:nvGrpSpPr>
        <p:grpSpPr>
          <a:xfrm>
            <a:off x="5867400" y="1092405"/>
            <a:ext cx="7276528" cy="1244189"/>
            <a:chOff x="5844711" y="1270945"/>
            <a:chExt cx="7276528" cy="1244189"/>
          </a:xfrm>
        </p:grpSpPr>
        <p:pic>
          <p:nvPicPr>
            <p:cNvPr id="17" name="Picture 9">
              <a:extLst>
                <a:ext uri="{FF2B5EF4-FFF2-40B4-BE49-F238E27FC236}">
                  <a16:creationId xmlns:a16="http://schemas.microsoft.com/office/drawing/2014/main" id="{A943C490-67EE-E091-9026-A0FFE3A04BB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883946" y="1270945"/>
              <a:ext cx="6951410" cy="1244189"/>
            </a:xfrm>
            <a:prstGeom prst="rect">
              <a:avLst/>
            </a:prstGeom>
          </p:spPr>
        </p:pic>
        <p:sp>
          <p:nvSpPr>
            <p:cNvPr id="18" name="TextBox 17">
              <a:extLst>
                <a:ext uri="{FF2B5EF4-FFF2-40B4-BE49-F238E27FC236}">
                  <a16:creationId xmlns:a16="http://schemas.microsoft.com/office/drawing/2014/main" id="{FB224C12-E93D-19A4-C19C-580B5C60BFFA}"/>
                </a:ext>
              </a:extLst>
            </p:cNvPr>
            <p:cNvSpPr txBox="1"/>
            <p:nvPr/>
          </p:nvSpPr>
          <p:spPr>
            <a:xfrm>
              <a:off x="5844711" y="1385207"/>
              <a:ext cx="727652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KẾT LUẬN</a:t>
              </a:r>
            </a:p>
          </p:txBody>
        </p:sp>
      </p:grpSp>
      <p:sp>
        <p:nvSpPr>
          <p:cNvPr id="19" name="TextBox 18">
            <a:extLst>
              <a:ext uri="{FF2B5EF4-FFF2-40B4-BE49-F238E27FC236}">
                <a16:creationId xmlns:a16="http://schemas.microsoft.com/office/drawing/2014/main" id="{36836582-537A-974A-A3BE-E6E3555BA2EF}"/>
              </a:ext>
            </a:extLst>
          </p:cNvPr>
          <p:cNvSpPr txBox="1"/>
          <p:nvPr/>
        </p:nvSpPr>
        <p:spPr>
          <a:xfrm>
            <a:off x="6566230" y="2757590"/>
            <a:ext cx="10273970" cy="5518242"/>
          </a:xfrm>
          <a:prstGeom prst="rect">
            <a:avLst/>
          </a:prstGeom>
          <a:noFill/>
        </p:spPr>
        <p:txBody>
          <a:bodyPr wrap="square">
            <a:spAutoFit/>
          </a:bodyPr>
          <a:lstStyle/>
          <a:p>
            <a:pPr marL="571500" lvl="0" indent="-571500" algn="just">
              <a:lnSpc>
                <a:spcPct val="150000"/>
              </a:lnSpc>
              <a:buFont typeface="Wingdings" panose="05000000000000000000" pitchFamily="2" charset="2"/>
              <a:buChar char="Ø"/>
              <a:defRP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Trong 4 nhóm khí chất, khí chất linh hoạt có ưu thế hơn hẳn. </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lvl="0" indent="-571500" algn="just">
              <a:lnSpc>
                <a:spcPct val="150000"/>
              </a:lnSpc>
              <a:buFont typeface="Wingdings" panose="05000000000000000000" pitchFamily="2" charset="2"/>
              <a:buChar char="Ø"/>
              <a:defRP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Những khí chất còn lại có điểm mạnh và có cả điểm yếu. </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lvl="0" indent="-571500" algn="just">
              <a:lnSpc>
                <a:spcPct val="150000"/>
              </a:lnSpc>
              <a:buFont typeface="Wingdings" panose="05000000000000000000" pitchFamily="2" charset="2"/>
              <a:buChar char="Ø"/>
              <a:defRP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Học sinh</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cần rèn luyện để hạn chế những nhược điểm của khí chất mang lại.</a:t>
            </a:r>
            <a:endParaRPr kumimoji="0" lang="vi-VN"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B8983350-B43A-3019-142B-B41EE27FE4BA}"/>
              </a:ext>
            </a:extLst>
          </p:cNvPr>
          <p:cNvGrpSpPr/>
          <p:nvPr/>
        </p:nvGrpSpPr>
        <p:grpSpPr>
          <a:xfrm>
            <a:off x="1650850" y="3751201"/>
            <a:ext cx="4658507" cy="3853963"/>
            <a:chOff x="1793423" y="3764645"/>
            <a:chExt cx="4658507" cy="3853963"/>
          </a:xfrm>
        </p:grpSpPr>
        <p:grpSp>
          <p:nvGrpSpPr>
            <p:cNvPr id="21" name="Group 8">
              <a:extLst>
                <a:ext uri="{FF2B5EF4-FFF2-40B4-BE49-F238E27FC236}">
                  <a16:creationId xmlns:a16="http://schemas.microsoft.com/office/drawing/2014/main" id="{4E77C390-5E87-A362-B513-4A03780F0FAB}"/>
                </a:ext>
              </a:extLst>
            </p:cNvPr>
            <p:cNvGrpSpPr/>
            <p:nvPr/>
          </p:nvGrpSpPr>
          <p:grpSpPr>
            <a:xfrm>
              <a:off x="1793423" y="3764645"/>
              <a:ext cx="4658507" cy="3853963"/>
              <a:chOff x="0" y="0"/>
              <a:chExt cx="1100661" cy="893945"/>
            </a:xfrm>
          </p:grpSpPr>
          <p:sp>
            <p:nvSpPr>
              <p:cNvPr id="24" name="Freeform 9">
                <a:extLst>
                  <a:ext uri="{FF2B5EF4-FFF2-40B4-BE49-F238E27FC236}">
                    <a16:creationId xmlns:a16="http://schemas.microsoft.com/office/drawing/2014/main" id="{8DA4751A-6883-2286-36B0-B2E7C8A74B77}"/>
                  </a:ext>
                </a:extLst>
              </p:cNvPr>
              <p:cNvSpPr/>
              <p:nvPr/>
            </p:nvSpPr>
            <p:spPr>
              <a:xfrm>
                <a:off x="0" y="0"/>
                <a:ext cx="1100661" cy="893945"/>
              </a:xfrm>
              <a:custGeom>
                <a:avLst/>
                <a:gdLst/>
                <a:ahLst/>
                <a:cxnLst/>
                <a:rect l="l" t="t" r="r" b="b"/>
                <a:pathLst>
                  <a:path w="1100661" h="893945">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5" name="TextBox 10">
                <a:extLst>
                  <a:ext uri="{FF2B5EF4-FFF2-40B4-BE49-F238E27FC236}">
                    <a16:creationId xmlns:a16="http://schemas.microsoft.com/office/drawing/2014/main" id="{CCE66B8B-C4E6-9217-BDA7-11AFBC55B393}"/>
                  </a:ext>
                </a:extLst>
              </p:cNvPr>
              <p:cNvSpPr txBox="1"/>
              <p:nvPr/>
            </p:nvSpPr>
            <p:spPr>
              <a:xfrm>
                <a:off x="0" y="0"/>
                <a:ext cx="812800" cy="812800"/>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pic>
          <p:nvPicPr>
            <p:cNvPr id="22" name="Picture 21" descr="A cartoon of a child with a thumbs up&#10;&#10;Description automatically generated">
              <a:extLst>
                <a:ext uri="{FF2B5EF4-FFF2-40B4-BE49-F238E27FC236}">
                  <a16:creationId xmlns:a16="http://schemas.microsoft.com/office/drawing/2014/main" id="{8E97D2E9-AE06-6FA8-49F4-09192DA366A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3032902" y="3930401"/>
              <a:ext cx="2336421" cy="3688207"/>
            </a:xfrm>
            <a:prstGeom prst="rect">
              <a:avLst/>
            </a:prstGeom>
          </p:spPr>
        </p:pic>
      </p:grpSp>
      <p:grpSp>
        <p:nvGrpSpPr>
          <p:cNvPr id="31" name="Group 30">
            <a:extLst>
              <a:ext uri="{FF2B5EF4-FFF2-40B4-BE49-F238E27FC236}">
                <a16:creationId xmlns:a16="http://schemas.microsoft.com/office/drawing/2014/main" id="{F2978B96-B337-57C3-793E-C8D02C04A97A}"/>
              </a:ext>
            </a:extLst>
          </p:cNvPr>
          <p:cNvGrpSpPr/>
          <p:nvPr/>
        </p:nvGrpSpPr>
        <p:grpSpPr>
          <a:xfrm>
            <a:off x="695216" y="8465538"/>
            <a:ext cx="1130864" cy="1158974"/>
            <a:chOff x="2760625" y="539208"/>
            <a:chExt cx="1130864" cy="1158974"/>
          </a:xfrm>
        </p:grpSpPr>
        <p:sp>
          <p:nvSpPr>
            <p:cNvPr id="23" name="Freeform 23"/>
            <p:cNvSpPr/>
            <p:nvPr/>
          </p:nvSpPr>
          <p:spPr>
            <a:xfrm>
              <a:off x="3312002" y="1118695"/>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7" name="Freeform 27"/>
            <p:cNvSpPr/>
            <p:nvPr/>
          </p:nvSpPr>
          <p:spPr>
            <a:xfrm>
              <a:off x="2760625" y="539208"/>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14" name="Freeform 14"/>
          <p:cNvSpPr/>
          <p:nvPr/>
        </p:nvSpPr>
        <p:spPr>
          <a:xfrm>
            <a:off x="16418702" y="7924102"/>
            <a:ext cx="1681194" cy="1662358"/>
          </a:xfrm>
          <a:custGeom>
            <a:avLst/>
            <a:gdLst/>
            <a:ahLst/>
            <a:cxnLst/>
            <a:rect l="l" t="t" r="r" b="b"/>
            <a:pathLst>
              <a:path w="2481450" h="2377680">
                <a:moveTo>
                  <a:pt x="0" y="0"/>
                </a:moveTo>
                <a:lnTo>
                  <a:pt x="2481450" y="0"/>
                </a:lnTo>
                <a:lnTo>
                  <a:pt x="2481450" y="2377681"/>
                </a:lnTo>
                <a:lnTo>
                  <a:pt x="0" y="237768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405890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up)">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9">
                                            <p:txEl>
                                              <p:pRg st="0" end="0"/>
                                            </p:txEl>
                                          </p:spTgt>
                                        </p:tgtEl>
                                        <p:attrNameLst>
                                          <p:attrName>style.visibility</p:attrName>
                                        </p:attrNameLst>
                                      </p:cBhvr>
                                      <p:to>
                                        <p:strVal val="visible"/>
                                      </p:to>
                                    </p:set>
                                    <p:animEffect transition="in" filter="wipe(left)">
                                      <p:cBhvr>
                                        <p:cTn id="18" dur="500"/>
                                        <p:tgtEl>
                                          <p:spTgt spid="19">
                                            <p:txEl>
                                              <p:pRg st="0" end="0"/>
                                            </p:txEl>
                                          </p:spTgt>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19">
                                            <p:txEl>
                                              <p:pRg st="1" end="1"/>
                                            </p:txEl>
                                          </p:spTgt>
                                        </p:tgtEl>
                                        <p:attrNameLst>
                                          <p:attrName>style.visibility</p:attrName>
                                        </p:attrNameLst>
                                      </p:cBhvr>
                                      <p:to>
                                        <p:strVal val="visible"/>
                                      </p:to>
                                    </p:set>
                                    <p:animEffect transition="in" filter="wipe(left)">
                                      <p:cBhvr>
                                        <p:cTn id="22" dur="500"/>
                                        <p:tgtEl>
                                          <p:spTgt spid="19">
                                            <p:txEl>
                                              <p:pRg st="1" end="1"/>
                                            </p:txEl>
                                          </p:spTgt>
                                        </p:tgtEl>
                                      </p:cBhvr>
                                    </p:animEffect>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19">
                                            <p:txEl>
                                              <p:pRg st="2" end="2"/>
                                            </p:txEl>
                                          </p:spTgt>
                                        </p:tgtEl>
                                        <p:attrNameLst>
                                          <p:attrName>style.visibility</p:attrName>
                                        </p:attrNameLst>
                                      </p:cBhvr>
                                      <p:to>
                                        <p:strVal val="visible"/>
                                      </p:to>
                                    </p:set>
                                    <p:animEffect transition="in" filter="wipe(left)">
                                      <p:cBhvr>
                                        <p:cTn id="26"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9"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a:extLst>
              <a:ext uri="{FF2B5EF4-FFF2-40B4-BE49-F238E27FC236}">
                <a16:creationId xmlns:a16="http://schemas.microsoft.com/office/drawing/2014/main" id="{CE063E44-87F7-02B7-71A6-499C8590131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8914" t="38319"/>
          <a:stretch>
            <a:fillRect/>
          </a:stretch>
        </p:blipFill>
        <p:spPr>
          <a:xfrm rot="10800000">
            <a:off x="3257074" y="3619501"/>
            <a:ext cx="15030926" cy="6667499"/>
          </a:xfrm>
          <a:prstGeom prst="rect">
            <a:avLst/>
          </a:prstGeom>
        </p:spPr>
      </p:pic>
      <p:sp>
        <p:nvSpPr>
          <p:cNvPr id="2" name="Freeform 2"/>
          <p:cNvSpPr/>
          <p:nvPr/>
        </p:nvSpPr>
        <p:spPr>
          <a:xfrm>
            <a:off x="16633012" y="259306"/>
            <a:ext cx="1717197" cy="1248985"/>
          </a:xfrm>
          <a:custGeom>
            <a:avLst/>
            <a:gdLst/>
            <a:ahLst/>
            <a:cxnLst/>
            <a:rect l="l" t="t" r="r" b="b"/>
            <a:pathLst>
              <a:path w="7140946" h="4959711">
                <a:moveTo>
                  <a:pt x="0" y="0"/>
                </a:moveTo>
                <a:lnTo>
                  <a:pt x="7140946" y="0"/>
                </a:lnTo>
                <a:lnTo>
                  <a:pt x="7140946" y="4959711"/>
                </a:lnTo>
                <a:lnTo>
                  <a:pt x="0" y="49597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5CF8069D-10EF-23A2-3EAD-8CDCBF4FF7EF}"/>
              </a:ext>
            </a:extLst>
          </p:cNvPr>
          <p:cNvGrpSpPr/>
          <p:nvPr/>
        </p:nvGrpSpPr>
        <p:grpSpPr>
          <a:xfrm>
            <a:off x="6940" y="147512"/>
            <a:ext cx="1057989" cy="1158974"/>
            <a:chOff x="15614885" y="8251666"/>
            <a:chExt cx="1057989" cy="1158974"/>
          </a:xfrm>
        </p:grpSpPr>
        <p:sp>
          <p:nvSpPr>
            <p:cNvPr id="11" name="Freeform 11"/>
            <p:cNvSpPr/>
            <p:nvPr/>
          </p:nvSpPr>
          <p:spPr>
            <a:xfrm>
              <a:off x="16093387" y="8831153"/>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2" name="Freeform 12"/>
            <p:cNvSpPr/>
            <p:nvPr/>
          </p:nvSpPr>
          <p:spPr>
            <a:xfrm>
              <a:off x="15614885" y="8251666"/>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5" name="Line Callout 1 (Border and Accent Bar) 3">
            <a:extLst>
              <a:ext uri="{FF2B5EF4-FFF2-40B4-BE49-F238E27FC236}">
                <a16:creationId xmlns:a16="http://schemas.microsoft.com/office/drawing/2014/main" id="{D49C8394-07B7-19C4-0519-E824EFB77FC0}"/>
              </a:ext>
            </a:extLst>
          </p:cNvPr>
          <p:cNvSpPr/>
          <p:nvPr/>
        </p:nvSpPr>
        <p:spPr>
          <a:xfrm>
            <a:off x="228600" y="726999"/>
            <a:ext cx="7543800" cy="1444701"/>
          </a:xfrm>
          <a:prstGeom prst="accentBorderCallout1">
            <a:avLst>
              <a:gd name="adj1" fmla="val 18750"/>
              <a:gd name="adj2" fmla="val -3127"/>
              <a:gd name="adj3" fmla="val 17954"/>
              <a:gd name="adj4" fmla="val -17509"/>
            </a:avLst>
          </a:prstGeom>
          <a:solidFill>
            <a:srgbClr val="F2EFF5"/>
          </a:solidFill>
          <a:ln>
            <a:solidFill>
              <a:schemeClr val="accent4">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US" sz="4000" b="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Năng lực</a:t>
            </a:r>
            <a:endParaRPr lang="vi-VN" sz="4000" b="1">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1ABFA402-82DA-BA7A-C13C-41997FBDBE5B}"/>
              </a:ext>
            </a:extLst>
          </p:cNvPr>
          <p:cNvSpPr txBox="1"/>
          <p:nvPr/>
        </p:nvSpPr>
        <p:spPr>
          <a:xfrm>
            <a:off x="1028700" y="884039"/>
            <a:ext cx="3086100" cy="323076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89586EC0-ABE6-65A4-4A89-5BFF45060FEB}"/>
              </a:ext>
            </a:extLst>
          </p:cNvPr>
          <p:cNvSpPr txBox="1"/>
          <p:nvPr/>
        </p:nvSpPr>
        <p:spPr>
          <a:xfrm>
            <a:off x="6629400" y="5865558"/>
            <a:ext cx="10684330" cy="3671583"/>
          </a:xfrm>
          <a:prstGeom prst="rect">
            <a:avLst/>
          </a:prstGeom>
          <a:noFill/>
        </p:spPr>
        <p:txBody>
          <a:bodyPr wrap="square">
            <a:spAutoFit/>
          </a:bodyPr>
          <a:lstStyle/>
          <a:p>
            <a:pPr marL="571500" indent="-571500" algn="just">
              <a:lnSpc>
                <a:spcPct val="150000"/>
              </a:lnSpc>
              <a:buFont typeface="Wingdings" panose="05000000000000000000" pitchFamily="2" charset="2"/>
              <a:buChar char="§"/>
            </a:pP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Yêu cầu: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Các em hãy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nêu năng lực nổi trội của mình.</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en-US" sz="4000" b="1">
                <a:solidFill>
                  <a:srgbClr val="FF0000"/>
                </a:solidFill>
                <a:latin typeface="Arial" panose="020B0604020202020204" pitchFamily="34" charset="0"/>
                <a:ea typeface="Calibri" panose="020F0502020204030204" pitchFamily="34" charset="0"/>
                <a:cs typeface="Arial" panose="020B0604020202020204" pitchFamily="34" charset="0"/>
              </a:rPr>
              <a:t>Gợi ý: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Dựa vào hiểu biết và kinh nghiệm của bản thân để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thực hiện yêu cầu.</a:t>
            </a:r>
            <a:endParaRPr lang="vi-VN" sz="40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6" name="Picture 5" descr="A picture containing toy, doll&#10;&#10;Description automatically generated">
            <a:extLst>
              <a:ext uri="{FF2B5EF4-FFF2-40B4-BE49-F238E27FC236}">
                <a16:creationId xmlns:a16="http://schemas.microsoft.com/office/drawing/2014/main" id="{3618636A-0539-14A2-C601-5AFCF442E8A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rot="20184090">
            <a:off x="2275266" y="2889153"/>
            <a:ext cx="6170949" cy="3384033"/>
          </a:xfrm>
          <a:prstGeom prst="rect">
            <a:avLst/>
          </a:prstGeom>
        </p:spPr>
      </p:pic>
    </p:spTree>
    <p:extLst>
      <p:ext uri="{BB962C8B-B14F-4D97-AF65-F5344CB8AC3E}">
        <p14:creationId xmlns:p14="http://schemas.microsoft.com/office/powerpoint/2010/main" val="100073090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barn(inVertical)">
                                      <p:cBhvr>
                                        <p:cTn id="18" dur="500"/>
                                        <p:tgtEl>
                                          <p:spTgt spid="4">
                                            <p:txEl>
                                              <p:pRg st="0" end="0"/>
                                            </p:txEl>
                                          </p:spTgt>
                                        </p:tgtEl>
                                      </p:cBhvr>
                                    </p:animEffect>
                                  </p:childTnLst>
                                </p:cTn>
                              </p:par>
                            </p:childTnLst>
                          </p:cTn>
                        </p:par>
                        <p:par>
                          <p:cTn id="19" fill="hold">
                            <p:stCondLst>
                              <p:cond delay="500"/>
                            </p:stCondLst>
                            <p:childTnLst>
                              <p:par>
                                <p:cTn id="20" presetID="16" presetClass="entr" presetSubtype="21" fill="hold" grpId="0" nodeType="after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barn(inVertical)">
                                      <p:cBhvr>
                                        <p:cTn id="2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Năng lực là gì? 4 Phương pháp nâng cao năng lực bản thân">
            <a:extLst>
              <a:ext uri="{FF2B5EF4-FFF2-40B4-BE49-F238E27FC236}">
                <a16:creationId xmlns:a16="http://schemas.microsoft.com/office/drawing/2014/main" id="{3066284D-E0AF-E38A-287A-41BDA2E061C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95275" y="260277"/>
            <a:ext cx="17697450" cy="976914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8A6DEDB1-F330-9CA9-9CB2-ECD0A071F5A2}"/>
              </a:ext>
            </a:extLst>
          </p:cNvPr>
          <p:cNvGrpSpPr/>
          <p:nvPr/>
        </p:nvGrpSpPr>
        <p:grpSpPr>
          <a:xfrm>
            <a:off x="0" y="3086100"/>
            <a:ext cx="11353800" cy="5486400"/>
            <a:chOff x="-97972" y="3168452"/>
            <a:chExt cx="11353800" cy="5486400"/>
          </a:xfrm>
        </p:grpSpPr>
        <p:sp>
          <p:nvSpPr>
            <p:cNvPr id="9" name="Round Same Side Corner Rectangle 3">
              <a:extLst>
                <a:ext uri="{FF2B5EF4-FFF2-40B4-BE49-F238E27FC236}">
                  <a16:creationId xmlns:a16="http://schemas.microsoft.com/office/drawing/2014/main" id="{C3EA4CB2-E7FF-6F37-DCA7-23C9CEFA2F43}"/>
                </a:ext>
              </a:extLst>
            </p:cNvPr>
            <p:cNvSpPr/>
            <p:nvPr/>
          </p:nvSpPr>
          <p:spPr>
            <a:xfrm rot="5400000">
              <a:off x="2835728" y="234752"/>
              <a:ext cx="5486400" cy="11353800"/>
            </a:xfrm>
            <a:prstGeom prst="round2Same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95A2F46E-0A6A-E470-2F59-6E93F33EE0FC}"/>
                </a:ext>
              </a:extLst>
            </p:cNvPr>
            <p:cNvSpPr txBox="1"/>
            <p:nvPr/>
          </p:nvSpPr>
          <p:spPr>
            <a:xfrm>
              <a:off x="539352" y="3452613"/>
              <a:ext cx="10079151" cy="491807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KẾT LUẬN</a:t>
              </a:r>
              <a:endPar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Năng lực của mỗi người là khác nhau. Và trong mỗi người cũng có những năng lực khác nhau nhưng chỉ khác nhau ở mức độ nổi trội của mỗi năng lực.</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97519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86AA7"/>
        </a:solid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4232C9DE-3CB9-99AB-0F05-602AD5DAC4FE}"/>
              </a:ext>
            </a:extLst>
          </p:cNvPr>
          <p:cNvGrpSpPr/>
          <p:nvPr/>
        </p:nvGrpSpPr>
        <p:grpSpPr>
          <a:xfrm>
            <a:off x="449212" y="8191500"/>
            <a:ext cx="869231" cy="1356543"/>
            <a:chOff x="449212" y="8191500"/>
            <a:chExt cx="869231" cy="1356543"/>
          </a:xfrm>
        </p:grpSpPr>
        <p:sp>
          <p:nvSpPr>
            <p:cNvPr id="5" name="Freeform 5"/>
            <p:cNvSpPr/>
            <p:nvPr/>
          </p:nvSpPr>
          <p:spPr>
            <a:xfrm>
              <a:off x="738956" y="8968556"/>
              <a:ext cx="579487" cy="579487"/>
            </a:xfrm>
            <a:custGeom>
              <a:avLst/>
              <a:gdLst/>
              <a:ahLst/>
              <a:cxnLst/>
              <a:rect l="l" t="t" r="r" b="b"/>
              <a:pathLst>
                <a:path w="579487" h="579487">
                  <a:moveTo>
                    <a:pt x="0" y="0"/>
                  </a:moveTo>
                  <a:lnTo>
                    <a:pt x="579488" y="0"/>
                  </a:lnTo>
                  <a:lnTo>
                    <a:pt x="579488"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7" name="Freeform 7"/>
            <p:cNvSpPr/>
            <p:nvPr/>
          </p:nvSpPr>
          <p:spPr>
            <a:xfrm>
              <a:off x="449212" y="8191500"/>
              <a:ext cx="579487" cy="579487"/>
            </a:xfrm>
            <a:custGeom>
              <a:avLst/>
              <a:gdLst/>
              <a:ahLst/>
              <a:cxnLst/>
              <a:rect l="l" t="t" r="r" b="b"/>
              <a:pathLst>
                <a:path w="579487" h="579487">
                  <a:moveTo>
                    <a:pt x="0" y="0"/>
                  </a:moveTo>
                  <a:lnTo>
                    <a:pt x="579488" y="0"/>
                  </a:lnTo>
                  <a:lnTo>
                    <a:pt x="579488"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pic>
        <p:nvPicPr>
          <p:cNvPr id="20" name="Picture 4">
            <a:extLst>
              <a:ext uri="{FF2B5EF4-FFF2-40B4-BE49-F238E27FC236}">
                <a16:creationId xmlns:a16="http://schemas.microsoft.com/office/drawing/2014/main" id="{0548B871-B980-9728-8FFB-584C00319B5F}"/>
              </a:ext>
            </a:extLst>
          </p:cNvPr>
          <p:cNvPicPr>
            <a:picLocks noChangeAspect="1"/>
          </p:cNvPicPr>
          <p:nvPr/>
        </p:nvPicPr>
        <p:blipFill>
          <a:blip r:embed="rId4" cstate="print">
            <a:grayscl/>
            <a:extLst>
              <a:ext uri="{28A0092B-C50C-407E-A947-70E740481C1C}">
                <a14:useLocalDpi xmlns:a14="http://schemas.microsoft.com/office/drawing/2010/main" val="0"/>
              </a:ext>
              <a:ext uri="{96DAC541-7B7A-43D3-8B79-37D633B846F1}">
                <asvg:svgBlip xmlns:asvg="http://schemas.microsoft.com/office/drawing/2016/SVG/main" r:embed="rId5"/>
              </a:ext>
            </a:extLst>
          </a:blip>
          <a:srcRect b="26406"/>
          <a:stretch>
            <a:fillRect/>
          </a:stretch>
        </p:blipFill>
        <p:spPr>
          <a:xfrm>
            <a:off x="3869865" y="-495300"/>
            <a:ext cx="10622939" cy="8458200"/>
          </a:xfrm>
          <a:prstGeom prst="rect">
            <a:avLst/>
          </a:prstGeom>
        </p:spPr>
      </p:pic>
      <p:sp>
        <p:nvSpPr>
          <p:cNvPr id="21" name="TextBox 20">
            <a:extLst>
              <a:ext uri="{FF2B5EF4-FFF2-40B4-BE49-F238E27FC236}">
                <a16:creationId xmlns:a16="http://schemas.microsoft.com/office/drawing/2014/main" id="{7C669EF1-ECB2-461C-EFC9-E42EC7F3694C}"/>
              </a:ext>
            </a:extLst>
          </p:cNvPr>
          <p:cNvSpPr txBox="1"/>
          <p:nvPr/>
        </p:nvSpPr>
        <p:spPr>
          <a:xfrm>
            <a:off x="4795030" y="4762500"/>
            <a:ext cx="8697939" cy="1998176"/>
          </a:xfrm>
          <a:prstGeom prst="rect">
            <a:avLst/>
          </a:prstGeom>
          <a:noFill/>
        </p:spPr>
        <p:txBody>
          <a:bodyPr wrap="square">
            <a:spAutoFit/>
          </a:bodyPr>
          <a:lstStyle/>
          <a:p>
            <a:pPr algn="ctr">
              <a:lnSpc>
                <a:spcPct val="150000"/>
              </a:lnSpc>
            </a:pPr>
            <a:r>
              <a:rPr lang="vi-VN" sz="4400" b="1">
                <a:solidFill>
                  <a:srgbClr val="000000"/>
                </a:solidFill>
                <a:latin typeface="Arial" panose="020B0604020202020204" pitchFamily="34" charset="0"/>
                <a:ea typeface="Calibri" panose="020F0502020204030204" pitchFamily="34" charset="0"/>
                <a:cs typeface="Arial" panose="020B0604020202020204" pitchFamily="34" charset="0"/>
              </a:rPr>
              <a:t>Các em </a:t>
            </a:r>
            <a:r>
              <a:rPr lang="vi-VN" sz="4400" b="1">
                <a:solidFill>
                  <a:srgbClr val="000000"/>
                </a:solidFill>
                <a:ea typeface="Calibri" panose="020F0502020204030204" pitchFamily="34" charset="0"/>
                <a:cs typeface="Arial" panose="020B0604020202020204" pitchFamily="34" charset="0"/>
              </a:rPr>
              <a:t>nêu lí do vì sao các em tự tin hoặc chưa tự tin?</a:t>
            </a:r>
            <a:endParaRPr lang="vi-VN" sz="4400" b="1">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22" name="AutoShape 24">
            <a:extLst>
              <a:ext uri="{FF2B5EF4-FFF2-40B4-BE49-F238E27FC236}">
                <a16:creationId xmlns:a16="http://schemas.microsoft.com/office/drawing/2014/main" id="{9D1F5F5C-F0E8-23AA-D095-FA62EE3B26DB}"/>
              </a:ext>
            </a:extLst>
          </p:cNvPr>
          <p:cNvSpPr/>
          <p:nvPr/>
        </p:nvSpPr>
        <p:spPr>
          <a:xfrm>
            <a:off x="-1981200" y="435955"/>
            <a:ext cx="22250400" cy="2115575"/>
          </a:xfrm>
          <a:prstGeom prst="rect">
            <a:avLst/>
          </a:prstGeom>
          <a:solidFill>
            <a:schemeClr val="bg1"/>
          </a:solidFill>
        </p:spPr>
        <p:txBody>
          <a:bodyPr/>
          <a:lstStyle/>
          <a:p>
            <a:endParaRPr lang="en-US">
              <a:latin typeface="Arial" panose="020B06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ED752A06-9C60-8656-E5DD-C3BBCD8DCD2E}"/>
              </a:ext>
            </a:extLst>
          </p:cNvPr>
          <p:cNvGrpSpPr/>
          <p:nvPr/>
        </p:nvGrpSpPr>
        <p:grpSpPr>
          <a:xfrm rot="702940">
            <a:off x="15859615" y="544799"/>
            <a:ext cx="2538524" cy="1908389"/>
            <a:chOff x="15794001" y="8493661"/>
            <a:chExt cx="2246574" cy="1599902"/>
          </a:xfrm>
        </p:grpSpPr>
        <p:sp>
          <p:nvSpPr>
            <p:cNvPr id="24" name="Freeform 9">
              <a:extLst>
                <a:ext uri="{FF2B5EF4-FFF2-40B4-BE49-F238E27FC236}">
                  <a16:creationId xmlns:a16="http://schemas.microsoft.com/office/drawing/2014/main" id="{D38CAEFD-780F-E50F-6DD4-E555C0E59521}"/>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5" name="Freeform 11">
              <a:extLst>
                <a:ext uri="{FF2B5EF4-FFF2-40B4-BE49-F238E27FC236}">
                  <a16:creationId xmlns:a16="http://schemas.microsoft.com/office/drawing/2014/main" id="{688A0827-9C45-5911-1D2A-D68FE4B71DB3}"/>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grpSp>
        <p:nvGrpSpPr>
          <p:cNvPr id="26" name="Group 25">
            <a:extLst>
              <a:ext uri="{FF2B5EF4-FFF2-40B4-BE49-F238E27FC236}">
                <a16:creationId xmlns:a16="http://schemas.microsoft.com/office/drawing/2014/main" id="{E83D89C5-B8B8-9379-4CC5-6BECFA7920B8}"/>
              </a:ext>
            </a:extLst>
          </p:cNvPr>
          <p:cNvGrpSpPr/>
          <p:nvPr/>
        </p:nvGrpSpPr>
        <p:grpSpPr>
          <a:xfrm rot="6949130">
            <a:off x="310503" y="510792"/>
            <a:ext cx="2506785" cy="1782556"/>
            <a:chOff x="15794001" y="8493661"/>
            <a:chExt cx="2246574" cy="1599902"/>
          </a:xfrm>
        </p:grpSpPr>
        <p:sp>
          <p:nvSpPr>
            <p:cNvPr id="27" name="Freeform 9">
              <a:extLst>
                <a:ext uri="{FF2B5EF4-FFF2-40B4-BE49-F238E27FC236}">
                  <a16:creationId xmlns:a16="http://schemas.microsoft.com/office/drawing/2014/main" id="{7932E275-2216-74BE-A5EA-051982395371}"/>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8" name="Freeform 11">
              <a:extLst>
                <a:ext uri="{FF2B5EF4-FFF2-40B4-BE49-F238E27FC236}">
                  <a16:creationId xmlns:a16="http://schemas.microsoft.com/office/drawing/2014/main" id="{11BBBD33-AABE-EA5E-563C-6F2C72C69A3C}"/>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29" name="TextBox 28">
            <a:extLst>
              <a:ext uri="{FF2B5EF4-FFF2-40B4-BE49-F238E27FC236}">
                <a16:creationId xmlns:a16="http://schemas.microsoft.com/office/drawing/2014/main" id="{9AA0005D-D82F-520A-86A7-9B1BCC624956}"/>
              </a:ext>
            </a:extLst>
          </p:cNvPr>
          <p:cNvSpPr txBox="1"/>
          <p:nvPr/>
        </p:nvSpPr>
        <p:spPr>
          <a:xfrm>
            <a:off x="2912088" y="537967"/>
            <a:ext cx="12667622" cy="1911549"/>
          </a:xfrm>
          <a:prstGeom prst="rect">
            <a:avLst/>
          </a:prstGeom>
          <a:noFill/>
        </p:spPr>
        <p:txBody>
          <a:bodyPr wrap="square">
            <a:spAutoFit/>
          </a:bodyPr>
          <a:lstStyle/>
          <a:p>
            <a:pPr algn="ctr">
              <a:lnSpc>
                <a:spcPct val="150000"/>
              </a:lnSpc>
              <a:spcAft>
                <a:spcPts val="1000"/>
              </a:spcAft>
            </a:pPr>
            <a:r>
              <a:rPr lang="vi-VN" sz="4200" b="1">
                <a:solidFill>
                  <a:srgbClr val="C00000"/>
                </a:solidFill>
                <a:latin typeface="Arial" panose="020B0604020202020204" pitchFamily="34" charset="0"/>
                <a:ea typeface="Calibri" panose="020F0502020204030204" pitchFamily="34" charset="0"/>
                <a:cs typeface="Arial" panose="020B0604020202020204" pitchFamily="34" charset="0"/>
              </a:rPr>
              <a:t>Nhiệm vụ 2: Giải thích nguyên nhân của sự tự tin ở mỗi người</a:t>
            </a:r>
            <a:endParaRPr lang="en-US" sz="42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30" name="Picture 29" descr="A group of people using laptops&#10;&#10;Description automatically generated with medium confidence">
            <a:extLst>
              <a:ext uri="{FF2B5EF4-FFF2-40B4-BE49-F238E27FC236}">
                <a16:creationId xmlns:a16="http://schemas.microsoft.com/office/drawing/2014/main" id="{D7D2FB82-25C0-7321-EDDA-BECA53C88B4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12652955" y="6422976"/>
            <a:ext cx="5993694" cy="4312537"/>
          </a:xfrm>
          <a:prstGeom prst="rect">
            <a:avLst/>
          </a:prstGeom>
        </p:spPr>
      </p:pic>
    </p:spTree>
    <p:extLst>
      <p:ext uri="{BB962C8B-B14F-4D97-AF65-F5344CB8AC3E}">
        <p14:creationId xmlns:p14="http://schemas.microsoft.com/office/powerpoint/2010/main" val="273075357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D9ED22BD-975E-5D3A-CC2B-6467B4FDAA5F}"/>
              </a:ext>
            </a:extLst>
          </p:cNvPr>
          <p:cNvSpPr/>
          <p:nvPr/>
        </p:nvSpPr>
        <p:spPr>
          <a:xfrm>
            <a:off x="990600" y="1516245"/>
            <a:ext cx="16500974" cy="7988363"/>
          </a:xfrm>
          <a:custGeom>
            <a:avLst/>
            <a:gdLst/>
            <a:ahLst/>
            <a:cxnLst/>
            <a:rect l="l" t="t" r="r" b="b"/>
            <a:pathLst>
              <a:path w="4137329" h="2167467">
                <a:moveTo>
                  <a:pt x="0" y="0"/>
                </a:moveTo>
                <a:lnTo>
                  <a:pt x="4137329" y="0"/>
                </a:lnTo>
                <a:lnTo>
                  <a:pt x="4137329" y="2167467"/>
                </a:lnTo>
                <a:lnTo>
                  <a:pt x="0" y="2167467"/>
                </a:lnTo>
                <a:close/>
              </a:path>
            </a:pathLst>
          </a:custGeom>
          <a:solidFill>
            <a:srgbClr val="FEF1E6"/>
          </a:solidFill>
        </p:spPr>
        <p:txBody>
          <a:bodyPr/>
          <a:lstStyle/>
          <a:p>
            <a:pPr>
              <a:lnSpc>
                <a:spcPct val="150000"/>
              </a:lnSpc>
            </a:pPr>
            <a:endParaRPr lang="en-US">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D47F3DF9-8C8B-9978-D97A-AF5A43222EB4}"/>
              </a:ext>
            </a:extLst>
          </p:cNvPr>
          <p:cNvSpPr txBox="1"/>
          <p:nvPr/>
        </p:nvSpPr>
        <p:spPr>
          <a:xfrm>
            <a:off x="1753304" y="3050962"/>
            <a:ext cx="9753601" cy="6175408"/>
          </a:xfrm>
          <a:prstGeom prst="rect">
            <a:avLst/>
          </a:prstGeom>
          <a:noFill/>
        </p:spPr>
        <p:txBody>
          <a:bodyPr wrap="square">
            <a:spAutoFit/>
          </a:bodyPr>
          <a:lstStyle/>
          <a:p>
            <a:pPr marL="571500" marR="0" lvl="0" indent="-571500" algn="just">
              <a:lnSpc>
                <a:spcPct val="150000"/>
              </a:lnSpc>
              <a:spcBef>
                <a:spcPts val="100"/>
              </a:spcBef>
              <a:spcAft>
                <a:spcPts val="100"/>
              </a:spcAft>
              <a:buFont typeface="Courier New" panose="02070309020205020404" pitchFamily="49" charset="0"/>
              <a:buChar char="o"/>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Những giá trị cá nhân mang lại cho bản thân, người khác bằng chính năng lực của mình.</a:t>
            </a:r>
          </a:p>
          <a:p>
            <a:pPr marL="571500" marR="0" lvl="0" indent="-571500" algn="just">
              <a:lnSpc>
                <a:spcPct val="150000"/>
              </a:lnSpc>
              <a:spcBef>
                <a:spcPts val="100"/>
              </a:spcBef>
              <a:spcAft>
                <a:spcPts val="100"/>
              </a:spcAft>
              <a:buFont typeface="Courier New" panose="02070309020205020404" pitchFamily="49" charset="0"/>
              <a:buChar char="o"/>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Những phẩm chất của cá nhân phù hợp với các chuẩn mực xã hội, được mọi người noi theo.</a:t>
            </a:r>
          </a:p>
          <a:p>
            <a:pPr marL="571500" marR="0" lvl="0" indent="-571500" algn="just">
              <a:lnSpc>
                <a:spcPct val="150000"/>
              </a:lnSpc>
              <a:spcBef>
                <a:spcPts val="100"/>
              </a:spcBef>
              <a:spcAft>
                <a:spcPts val="100"/>
              </a:spcAft>
              <a:buFont typeface="Courier New" panose="02070309020205020404" pitchFamily="49" charset="0"/>
              <a:buChar char="o"/>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Vẻ đẹp ngoại hình.</a:t>
            </a:r>
          </a:p>
        </p:txBody>
      </p:sp>
      <p:sp>
        <p:nvSpPr>
          <p:cNvPr id="7" name="Line Callout 1 (Border and Accent Bar) 3">
            <a:extLst>
              <a:ext uri="{FF2B5EF4-FFF2-40B4-BE49-F238E27FC236}">
                <a16:creationId xmlns:a16="http://schemas.microsoft.com/office/drawing/2014/main" id="{72E165A3-3028-5FEA-311B-B3BDE08FDF59}"/>
              </a:ext>
            </a:extLst>
          </p:cNvPr>
          <p:cNvSpPr/>
          <p:nvPr/>
        </p:nvSpPr>
        <p:spPr>
          <a:xfrm>
            <a:off x="387853" y="715325"/>
            <a:ext cx="12423543" cy="2057400"/>
          </a:xfrm>
          <a:prstGeom prst="accentBorderCallout1">
            <a:avLst>
              <a:gd name="adj1" fmla="val 18750"/>
              <a:gd name="adj2" fmla="val -3127"/>
              <a:gd name="adj3" fmla="val 17954"/>
              <a:gd name="adj4" fmla="val -17509"/>
            </a:avLst>
          </a:prstGeom>
          <a:solidFill>
            <a:schemeClr val="bg1"/>
          </a:solidFill>
          <a:ln>
            <a:solidFill>
              <a:schemeClr val="accent6">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rgbClr val="C00000"/>
                </a:solidFill>
                <a:latin typeface="Arial" panose="020B0604020202020204" pitchFamily="34" charset="0"/>
                <a:cs typeface="Arial" panose="020B0604020202020204" pitchFamily="34" charset="0"/>
              </a:rPr>
              <a:t>Gợi ý trả lời: </a:t>
            </a:r>
            <a:r>
              <a:rPr lang="en-US" sz="4000">
                <a:solidFill>
                  <a:srgbClr val="C00000"/>
                </a:solidFill>
                <a:latin typeface="Arial" panose="020B0604020202020204" pitchFamily="34" charset="0"/>
                <a:cs typeface="Arial" panose="020B0604020202020204" pitchFamily="34" charset="0"/>
              </a:rPr>
              <a:t>Một số n</a:t>
            </a:r>
            <a:r>
              <a:rPr lang="vi-VN" sz="4000">
                <a:solidFill>
                  <a:srgbClr val="C00000"/>
                </a:solidFill>
                <a:latin typeface="Arial" panose="020B0604020202020204" pitchFamily="34" charset="0"/>
                <a:cs typeface="Arial" panose="020B0604020202020204" pitchFamily="34" charset="0"/>
              </a:rPr>
              <a:t>guyên nhân của sự tự tin ở mỗi người</a:t>
            </a:r>
            <a:endParaRPr lang="en-US" sz="4000" dirty="0">
              <a:solidFill>
                <a:srgbClr val="C00000"/>
              </a:solidFill>
              <a:latin typeface="Arial" panose="020B0604020202020204" pitchFamily="34" charset="0"/>
              <a:cs typeface="Arial" panose="020B0604020202020204" pitchFamily="34" charset="0"/>
            </a:endParaRPr>
          </a:p>
        </p:txBody>
      </p:sp>
      <p:pic>
        <p:nvPicPr>
          <p:cNvPr id="8" name="Picture 7" descr="A cartoon of a person flexing her arms&#10;&#10;Description automatically generated">
            <a:extLst>
              <a:ext uri="{FF2B5EF4-FFF2-40B4-BE49-F238E27FC236}">
                <a16:creationId xmlns:a16="http://schemas.microsoft.com/office/drawing/2014/main" id="{F70429F8-B7BD-0316-17DE-417AC69DAB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76425" y="3352212"/>
            <a:ext cx="5959929" cy="5959929"/>
          </a:xfrm>
          <a:prstGeom prst="rect">
            <a:avLst/>
          </a:prstGeom>
        </p:spPr>
      </p:pic>
      <p:grpSp>
        <p:nvGrpSpPr>
          <p:cNvPr id="14" name="Group 13">
            <a:extLst>
              <a:ext uri="{FF2B5EF4-FFF2-40B4-BE49-F238E27FC236}">
                <a16:creationId xmlns:a16="http://schemas.microsoft.com/office/drawing/2014/main" id="{5CF8069D-10EF-23A2-3EAD-8CDCBF4FF7EF}"/>
              </a:ext>
            </a:extLst>
          </p:cNvPr>
          <p:cNvGrpSpPr/>
          <p:nvPr/>
        </p:nvGrpSpPr>
        <p:grpSpPr>
          <a:xfrm>
            <a:off x="461605" y="8770754"/>
            <a:ext cx="1057989" cy="1158974"/>
            <a:chOff x="15614885" y="8251666"/>
            <a:chExt cx="1057989" cy="1158974"/>
          </a:xfrm>
        </p:grpSpPr>
        <p:sp>
          <p:nvSpPr>
            <p:cNvPr id="11" name="Freeform 11"/>
            <p:cNvSpPr/>
            <p:nvPr/>
          </p:nvSpPr>
          <p:spPr>
            <a:xfrm>
              <a:off x="16093387" y="8831153"/>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a:lnSpc>
                  <a:spcPct val="150000"/>
                </a:lnSpc>
              </a:pPr>
              <a:endParaRPr lang="en-US">
                <a:latin typeface="Arial" panose="020B0604020202020204" pitchFamily="34" charset="0"/>
                <a:cs typeface="Arial" panose="020B0604020202020204" pitchFamily="34" charset="0"/>
              </a:endParaRPr>
            </a:p>
          </p:txBody>
        </p:sp>
        <p:sp>
          <p:nvSpPr>
            <p:cNvPr id="12" name="Freeform 12"/>
            <p:cNvSpPr/>
            <p:nvPr/>
          </p:nvSpPr>
          <p:spPr>
            <a:xfrm>
              <a:off x="15614885" y="8251666"/>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a:lnSpc>
                  <a:spcPct val="150000"/>
                </a:lnSpc>
              </a:pPr>
              <a:endParaRPr lang="en-US">
                <a:latin typeface="Arial" panose="020B0604020202020204" pitchFamily="34" charset="0"/>
                <a:cs typeface="Arial" panose="020B0604020202020204" pitchFamily="34" charset="0"/>
              </a:endParaRPr>
            </a:p>
          </p:txBody>
        </p:sp>
      </p:grpSp>
      <p:sp>
        <p:nvSpPr>
          <p:cNvPr id="2" name="Freeform 2"/>
          <p:cNvSpPr/>
          <p:nvPr/>
        </p:nvSpPr>
        <p:spPr>
          <a:xfrm>
            <a:off x="16268946" y="891753"/>
            <a:ext cx="1717197" cy="1248985"/>
          </a:xfrm>
          <a:custGeom>
            <a:avLst/>
            <a:gdLst/>
            <a:ahLst/>
            <a:cxnLst/>
            <a:rect l="l" t="t" r="r" b="b"/>
            <a:pathLst>
              <a:path w="7140946" h="4959711">
                <a:moveTo>
                  <a:pt x="0" y="0"/>
                </a:moveTo>
                <a:lnTo>
                  <a:pt x="7140946" y="0"/>
                </a:lnTo>
                <a:lnTo>
                  <a:pt x="7140946" y="4959711"/>
                </a:lnTo>
                <a:lnTo>
                  <a:pt x="0" y="495971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a:lnSpc>
                <a:spcPct val="150000"/>
              </a:lnSpc>
            </a:pP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387037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par>
                                <p:cTn id="11" presetID="22" presetClass="entr" presetSubtype="2"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righ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barn(inVertical)">
                                      <p:cBhvr>
                                        <p:cTn id="18" dur="500"/>
                                        <p:tgtEl>
                                          <p:spTgt spid="6">
                                            <p:txEl>
                                              <p:pRg st="0" end="0"/>
                                            </p:txEl>
                                          </p:spTgt>
                                        </p:tgtEl>
                                      </p:cBhvr>
                                    </p:animEffect>
                                  </p:childTnLst>
                                </p:cTn>
                              </p:par>
                            </p:childTnLst>
                          </p:cTn>
                        </p:par>
                        <p:par>
                          <p:cTn id="19" fill="hold">
                            <p:stCondLst>
                              <p:cond delay="500"/>
                            </p:stCondLst>
                            <p:childTnLst>
                              <p:par>
                                <p:cTn id="20" presetID="16" presetClass="entr" presetSubtype="21" fill="hold" grpId="0" nodeType="after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barn(inVertical)">
                                      <p:cBhvr>
                                        <p:cTn id="22" dur="500"/>
                                        <p:tgtEl>
                                          <p:spTgt spid="6">
                                            <p:txEl>
                                              <p:pRg st="1" end="1"/>
                                            </p:txEl>
                                          </p:spTgt>
                                        </p:tgtEl>
                                      </p:cBhvr>
                                    </p:animEffect>
                                  </p:childTnLst>
                                </p:cTn>
                              </p:par>
                            </p:childTnLst>
                          </p:cTn>
                        </p:par>
                        <p:par>
                          <p:cTn id="23" fill="hold">
                            <p:stCondLst>
                              <p:cond delay="1000"/>
                            </p:stCondLst>
                            <p:childTnLst>
                              <p:par>
                                <p:cTn id="24" presetID="16" presetClass="entr" presetSubtype="21" fill="hold" grpId="0" nodeType="after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barn(inVertical)">
                                      <p:cBhvr>
                                        <p:cTn id="26"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633012" y="259306"/>
            <a:ext cx="1717197" cy="1248985"/>
          </a:xfrm>
          <a:custGeom>
            <a:avLst/>
            <a:gdLst/>
            <a:ahLst/>
            <a:cxnLst/>
            <a:rect l="l" t="t" r="r" b="b"/>
            <a:pathLst>
              <a:path w="7140946" h="4959711">
                <a:moveTo>
                  <a:pt x="0" y="0"/>
                </a:moveTo>
                <a:lnTo>
                  <a:pt x="7140946" y="0"/>
                </a:lnTo>
                <a:lnTo>
                  <a:pt x="7140946" y="4959711"/>
                </a:lnTo>
                <a:lnTo>
                  <a:pt x="0" y="49597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4" name="Group 13">
            <a:extLst>
              <a:ext uri="{FF2B5EF4-FFF2-40B4-BE49-F238E27FC236}">
                <a16:creationId xmlns:a16="http://schemas.microsoft.com/office/drawing/2014/main" id="{5CF8069D-10EF-23A2-3EAD-8CDCBF4FF7EF}"/>
              </a:ext>
            </a:extLst>
          </p:cNvPr>
          <p:cNvGrpSpPr/>
          <p:nvPr/>
        </p:nvGrpSpPr>
        <p:grpSpPr>
          <a:xfrm>
            <a:off x="17172578" y="9128026"/>
            <a:ext cx="1057989" cy="1158974"/>
            <a:chOff x="15614885" y="8251666"/>
            <a:chExt cx="1057989" cy="1158974"/>
          </a:xfrm>
        </p:grpSpPr>
        <p:sp>
          <p:nvSpPr>
            <p:cNvPr id="11" name="Freeform 11"/>
            <p:cNvSpPr/>
            <p:nvPr/>
          </p:nvSpPr>
          <p:spPr>
            <a:xfrm>
              <a:off x="16093387" y="8831153"/>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a:off x="15614885" y="8251666"/>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13" name="Freeform 13"/>
          <p:cNvSpPr/>
          <p:nvPr/>
        </p:nvSpPr>
        <p:spPr>
          <a:xfrm>
            <a:off x="304800" y="342900"/>
            <a:ext cx="579487" cy="579487"/>
          </a:xfrm>
          <a:custGeom>
            <a:avLst/>
            <a:gdLst/>
            <a:ahLst/>
            <a:cxnLst/>
            <a:rect l="l" t="t" r="r" b="b"/>
            <a:pathLst>
              <a:path w="579487" h="579487">
                <a:moveTo>
                  <a:pt x="0" y="0"/>
                </a:moveTo>
                <a:lnTo>
                  <a:pt x="579488" y="0"/>
                </a:lnTo>
                <a:lnTo>
                  <a:pt x="579488"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7" name="Group 16">
            <a:extLst>
              <a:ext uri="{FF2B5EF4-FFF2-40B4-BE49-F238E27FC236}">
                <a16:creationId xmlns:a16="http://schemas.microsoft.com/office/drawing/2014/main" id="{96168844-D443-16EA-B7E4-C9C45AB7F658}"/>
              </a:ext>
            </a:extLst>
          </p:cNvPr>
          <p:cNvGrpSpPr/>
          <p:nvPr/>
        </p:nvGrpSpPr>
        <p:grpSpPr>
          <a:xfrm>
            <a:off x="5981700" y="-28898"/>
            <a:ext cx="6324600" cy="1580477"/>
            <a:chOff x="5715000" y="-1"/>
            <a:chExt cx="6324600" cy="1563773"/>
          </a:xfrm>
        </p:grpSpPr>
        <p:sp>
          <p:nvSpPr>
            <p:cNvPr id="18" name="Round Same Side Corner Rectangle 11">
              <a:extLst>
                <a:ext uri="{FF2B5EF4-FFF2-40B4-BE49-F238E27FC236}">
                  <a16:creationId xmlns:a16="http://schemas.microsoft.com/office/drawing/2014/main" id="{2BE2B450-1B38-4CD3-3BAB-F06B11480ADB}"/>
                </a:ext>
              </a:extLst>
            </p:cNvPr>
            <p:cNvSpPr/>
            <p:nvPr/>
          </p:nvSpPr>
          <p:spPr>
            <a:xfrm flipV="1">
              <a:off x="5715000" y="-1"/>
              <a:ext cx="6324600" cy="1563773"/>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4CD74E5C-F234-EC8F-69B5-68FFD5522023}"/>
                </a:ext>
              </a:extLst>
            </p:cNvPr>
            <p:cNvSpPr txBox="1"/>
            <p:nvPr/>
          </p:nvSpPr>
          <p:spPr>
            <a:xfrm>
              <a:off x="6515100" y="285157"/>
              <a:ext cx="4724400" cy="1004929"/>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KHỞI ĐỘNG</a:t>
              </a:r>
            </a:p>
          </p:txBody>
        </p:sp>
      </p:grpSp>
      <p:sp>
        <p:nvSpPr>
          <p:cNvPr id="20" name="Line Callout 1 (Border and Accent Bar) 3">
            <a:extLst>
              <a:ext uri="{FF2B5EF4-FFF2-40B4-BE49-F238E27FC236}">
                <a16:creationId xmlns:a16="http://schemas.microsoft.com/office/drawing/2014/main" id="{92140D03-3168-B099-010E-40BF899320EF}"/>
              </a:ext>
            </a:extLst>
          </p:cNvPr>
          <p:cNvSpPr/>
          <p:nvPr/>
        </p:nvSpPr>
        <p:spPr>
          <a:xfrm>
            <a:off x="381000" y="2171700"/>
            <a:ext cx="11676118" cy="1248984"/>
          </a:xfrm>
          <a:prstGeom prst="accentBorderCallout1">
            <a:avLst>
              <a:gd name="adj1" fmla="val 18750"/>
              <a:gd name="adj2" fmla="val -3127"/>
              <a:gd name="adj3" fmla="val 17954"/>
              <a:gd name="adj4" fmla="val -17509"/>
            </a:avLst>
          </a:prstGeom>
          <a:solidFill>
            <a:srgbClr val="FFF8E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C00000"/>
                </a:solidFill>
                <a:latin typeface="Arial" panose="020B0604020202020204" pitchFamily="34" charset="0"/>
                <a:cs typeface="Arial" panose="020B0604020202020204" pitchFamily="34" charset="0"/>
              </a:rPr>
              <a:t>Nhiệm vụ 1: Giới thiệu ý nghĩa chủ đề</a:t>
            </a:r>
            <a:endParaRPr lang="en-US" sz="4200" b="1" i="1" dirty="0">
              <a:solidFill>
                <a:srgbClr val="C00000"/>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E2B7BE18-E640-C58D-3AB2-1BD998A92EE3}"/>
              </a:ext>
            </a:extLst>
          </p:cNvPr>
          <p:cNvGrpSpPr/>
          <p:nvPr/>
        </p:nvGrpSpPr>
        <p:grpSpPr>
          <a:xfrm>
            <a:off x="10807050" y="4100942"/>
            <a:ext cx="5543970" cy="5766958"/>
            <a:chOff x="0" y="0"/>
            <a:chExt cx="4465860" cy="4654952"/>
          </a:xfrm>
        </p:grpSpPr>
        <p:sp>
          <p:nvSpPr>
            <p:cNvPr id="4" name="Freeform 3">
              <a:extLst>
                <a:ext uri="{FF2B5EF4-FFF2-40B4-BE49-F238E27FC236}">
                  <a16:creationId xmlns:a16="http://schemas.microsoft.com/office/drawing/2014/main" id="{2D9DEA4A-E9C4-C504-264A-418A3E970D2F}"/>
                </a:ext>
              </a:extLst>
            </p:cNvPr>
            <p:cNvSpPr/>
            <p:nvPr/>
          </p:nvSpPr>
          <p:spPr>
            <a:xfrm>
              <a:off x="-1" y="0"/>
              <a:ext cx="4473519" cy="4654952"/>
            </a:xfrm>
            <a:custGeom>
              <a:avLst/>
              <a:gdLst/>
              <a:ahLst/>
              <a:cxnLst/>
              <a:rect l="l" t="t" r="r" b="b"/>
              <a:pathLst>
                <a:path w="4473519" h="4654952">
                  <a:moveTo>
                    <a:pt x="3967080" y="4638033"/>
                  </a:moveTo>
                  <a:cubicBezTo>
                    <a:pt x="3967080" y="4638033"/>
                    <a:pt x="3730084" y="4628064"/>
                    <a:pt x="3367945" y="4641508"/>
                  </a:cubicBezTo>
                  <a:cubicBezTo>
                    <a:pt x="3005807" y="4654952"/>
                    <a:pt x="490924" y="4654952"/>
                    <a:pt x="490924" y="4654952"/>
                  </a:cubicBezTo>
                  <a:cubicBezTo>
                    <a:pt x="245502" y="4654952"/>
                    <a:pt x="32509" y="4557684"/>
                    <a:pt x="31032" y="4397570"/>
                  </a:cubicBezTo>
                  <a:cubicBezTo>
                    <a:pt x="31032" y="4397570"/>
                    <a:pt x="0" y="2837044"/>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3920532" y="0"/>
                    <a:pt x="3920532" y="0"/>
                  </a:cubicBezTo>
                  <a:cubicBezTo>
                    <a:pt x="4232432" y="0"/>
                    <a:pt x="4465861" y="101069"/>
                    <a:pt x="4458003" y="303616"/>
                  </a:cubicBezTo>
                  <a:cubicBezTo>
                    <a:pt x="4458003" y="303616"/>
                    <a:pt x="4456008" y="2638667"/>
                    <a:pt x="4464764" y="3697983"/>
                  </a:cubicBezTo>
                  <a:cubicBezTo>
                    <a:pt x="4473519" y="3991284"/>
                    <a:pt x="4426971" y="4324356"/>
                    <a:pt x="4426971" y="4324356"/>
                  </a:cubicBezTo>
                  <a:cubicBezTo>
                    <a:pt x="4424006" y="4504381"/>
                    <a:pt x="4212502" y="4638033"/>
                    <a:pt x="3967080" y="4638033"/>
                  </a:cubicBezTo>
                  <a:close/>
                </a:path>
              </a:pathLst>
            </a:custGeom>
            <a:solidFill>
              <a:schemeClr val="accent6">
                <a:lumMod val="60000"/>
                <a:lumOff val="40000"/>
              </a:schemeClr>
            </a:solidFill>
          </p:spPr>
          <p:txBody>
            <a:bodyPr/>
            <a:lstStyle/>
            <a:p>
              <a:endParaRPr lang="en-US"/>
            </a:p>
          </p:txBody>
        </p:sp>
      </p:grpSp>
      <p:grpSp>
        <p:nvGrpSpPr>
          <p:cNvPr id="5" name="Group 4">
            <a:extLst>
              <a:ext uri="{FF2B5EF4-FFF2-40B4-BE49-F238E27FC236}">
                <a16:creationId xmlns:a16="http://schemas.microsoft.com/office/drawing/2014/main" id="{E71DFF4B-A443-108F-E079-C6DE4D93205A}"/>
              </a:ext>
            </a:extLst>
          </p:cNvPr>
          <p:cNvGrpSpPr/>
          <p:nvPr/>
        </p:nvGrpSpPr>
        <p:grpSpPr>
          <a:xfrm>
            <a:off x="1809258" y="3924300"/>
            <a:ext cx="7993471" cy="5376964"/>
            <a:chOff x="973385" y="5418517"/>
            <a:chExt cx="7993471" cy="5376964"/>
          </a:xfrm>
        </p:grpSpPr>
        <p:sp>
          <p:nvSpPr>
            <p:cNvPr id="6" name="TextBox 5">
              <a:extLst>
                <a:ext uri="{FF2B5EF4-FFF2-40B4-BE49-F238E27FC236}">
                  <a16:creationId xmlns:a16="http://schemas.microsoft.com/office/drawing/2014/main" id="{C084282F-2809-006F-7478-C62538352BF3}"/>
                </a:ext>
              </a:extLst>
            </p:cNvPr>
            <p:cNvSpPr txBox="1"/>
            <p:nvPr/>
          </p:nvSpPr>
          <p:spPr>
            <a:xfrm>
              <a:off x="1331905" y="5969736"/>
              <a:ext cx="7634951" cy="4825745"/>
            </a:xfrm>
            <a:prstGeom prst="rect">
              <a:avLst/>
            </a:prstGeom>
            <a:solidFill>
              <a:schemeClr val="accent5">
                <a:lumMod val="20000"/>
                <a:lumOff val="80000"/>
              </a:schemeClr>
            </a:solidFill>
            <a:ln>
              <a:solidFill>
                <a:schemeClr val="accent5">
                  <a:lumMod val="20000"/>
                  <a:lumOff val="80000"/>
                </a:schemeClr>
              </a:solidFill>
            </a:ln>
          </p:spPr>
          <p:txBody>
            <a:bodyPr wrap="square">
              <a:spAutoFit/>
            </a:bodyPr>
            <a:lstStyle/>
            <a:p>
              <a:pPr marL="571500" indent="-571500" algn="just">
                <a:lnSpc>
                  <a:spcPct val="200000"/>
                </a:lnSpc>
                <a:buFont typeface="Arial" panose="020B0604020202020204" pitchFamily="34" charset="0"/>
                <a:buChar char="•"/>
              </a:pPr>
              <a:r>
                <a:rPr lang="vi-VN" sz="4000">
                  <a:latin typeface="Arial" panose="020B0604020202020204" pitchFamily="34" charset="0"/>
                  <a:cs typeface="Arial" panose="020B0604020202020204" pitchFamily="34" charset="0"/>
                </a:rPr>
                <a:t>Bài hát </a:t>
              </a:r>
              <a:r>
                <a:rPr lang="en-US" sz="4000">
                  <a:latin typeface="Arial" panose="020B0604020202020204" pitchFamily="34" charset="0"/>
                  <a:cs typeface="Arial" panose="020B0604020202020204" pitchFamily="34" charset="0"/>
                </a:rPr>
                <a:t>ở video </a:t>
              </a:r>
              <a:r>
                <a:rPr lang="vi-VN" sz="4000">
                  <a:latin typeface="Arial" panose="020B0604020202020204" pitchFamily="34" charset="0"/>
                  <a:cs typeface="Arial" panose="020B0604020202020204" pitchFamily="34" charset="0"/>
                </a:rPr>
                <a:t>trên nói về chủ đề gì?</a:t>
              </a:r>
            </a:p>
            <a:p>
              <a:pPr marL="571500" indent="-571500" algn="just">
                <a:lnSpc>
                  <a:spcPct val="200000"/>
                </a:lnSpc>
                <a:buFont typeface="Arial" panose="020B0604020202020204" pitchFamily="34" charset="0"/>
                <a:buChar char="•"/>
              </a:pPr>
              <a:r>
                <a:rPr lang="vi-VN" sz="4000">
                  <a:latin typeface="Arial" panose="020B0604020202020204" pitchFamily="34" charset="0"/>
                  <a:cs typeface="Arial" panose="020B0604020202020204" pitchFamily="34" charset="0"/>
                </a:rPr>
                <a:t>Em có cảm nhận</a:t>
              </a:r>
              <a:r>
                <a:rPr lang="en-US" sz="4000">
                  <a:latin typeface="Arial" panose="020B0604020202020204" pitchFamily="34" charset="0"/>
                  <a:cs typeface="Arial" panose="020B0604020202020204" pitchFamily="34" charset="0"/>
                </a:rPr>
                <a:t> gì sau</a:t>
              </a:r>
              <a:r>
                <a:rPr lang="vi-VN" sz="4000">
                  <a:latin typeface="Arial" panose="020B0604020202020204" pitchFamily="34" charset="0"/>
                  <a:cs typeface="Arial" panose="020B0604020202020204" pitchFamily="34" charset="0"/>
                </a:rPr>
                <a:t> khi nghe bài hát?</a:t>
              </a:r>
            </a:p>
          </p:txBody>
        </p:sp>
        <p:pic>
          <p:nvPicPr>
            <p:cNvPr id="7" name="Picture 2">
              <a:extLst>
                <a:ext uri="{FF2B5EF4-FFF2-40B4-BE49-F238E27FC236}">
                  <a16:creationId xmlns:a16="http://schemas.microsoft.com/office/drawing/2014/main" id="{481BD717-3FF7-E3E2-6103-625C5E6F44A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73385" y="5418517"/>
              <a:ext cx="998815" cy="921406"/>
            </a:xfrm>
            <a:prstGeom prst="rect">
              <a:avLst/>
            </a:prstGeom>
          </p:spPr>
        </p:pic>
      </p:grpSp>
      <p:pic>
        <p:nvPicPr>
          <p:cNvPr id="8" name="Picture 7">
            <a:extLst>
              <a:ext uri="{FF2B5EF4-FFF2-40B4-BE49-F238E27FC236}">
                <a16:creationId xmlns:a16="http://schemas.microsoft.com/office/drawing/2014/main" id="{1039547E-2124-AF03-9FC5-FF710A4C442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10675360" y="5075642"/>
            <a:ext cx="5957652" cy="4610100"/>
          </a:xfrm>
          <a:prstGeom prst="rect">
            <a:avLst/>
          </a:prstGeom>
        </p:spPr>
      </p:pic>
    </p:spTree>
    <p:extLst>
      <p:ext uri="{BB962C8B-B14F-4D97-AF65-F5344CB8AC3E}">
        <p14:creationId xmlns:p14="http://schemas.microsoft.com/office/powerpoint/2010/main" val="152836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E7336F4D-E850-FA29-EACC-F30D7F8511EC}"/>
              </a:ext>
            </a:extLst>
          </p:cNvPr>
          <p:cNvGrpSpPr/>
          <p:nvPr/>
        </p:nvGrpSpPr>
        <p:grpSpPr>
          <a:xfrm>
            <a:off x="17073597" y="0"/>
            <a:ext cx="1101127" cy="1404754"/>
            <a:chOff x="16737660" y="5124990"/>
            <a:chExt cx="1101127" cy="1404754"/>
          </a:xfrm>
        </p:grpSpPr>
        <p:sp>
          <p:nvSpPr>
            <p:cNvPr id="12" name="Freeform 12"/>
            <p:cNvSpPr/>
            <p:nvPr/>
          </p:nvSpPr>
          <p:spPr>
            <a:xfrm>
              <a:off x="16737660" y="5124990"/>
              <a:ext cx="579487" cy="579487"/>
            </a:xfrm>
            <a:custGeom>
              <a:avLst/>
              <a:gdLst/>
              <a:ahLst/>
              <a:cxnLst/>
              <a:rect l="l" t="t" r="r" b="b"/>
              <a:pathLst>
                <a:path w="579487" h="579487">
                  <a:moveTo>
                    <a:pt x="0" y="0"/>
                  </a:moveTo>
                  <a:lnTo>
                    <a:pt x="579488" y="0"/>
                  </a:lnTo>
                  <a:lnTo>
                    <a:pt x="579488"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3" name="Freeform 13"/>
            <p:cNvSpPr/>
            <p:nvPr/>
          </p:nvSpPr>
          <p:spPr>
            <a:xfrm>
              <a:off x="17259300" y="5950257"/>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2" name="Freeform 2"/>
          <p:cNvSpPr/>
          <p:nvPr/>
        </p:nvSpPr>
        <p:spPr>
          <a:xfrm>
            <a:off x="101699" y="80385"/>
            <a:ext cx="964773" cy="996888"/>
          </a:xfrm>
          <a:custGeom>
            <a:avLst/>
            <a:gdLst/>
            <a:ahLst/>
            <a:cxnLst/>
            <a:rect l="l" t="t" r="r" b="b"/>
            <a:pathLst>
              <a:path w="2478759" h="2558719">
                <a:moveTo>
                  <a:pt x="0" y="0"/>
                </a:moveTo>
                <a:lnTo>
                  <a:pt x="2478759" y="0"/>
                </a:lnTo>
                <a:lnTo>
                  <a:pt x="2478759" y="2558719"/>
                </a:lnTo>
                <a:lnTo>
                  <a:pt x="0" y="25587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A6195A42-1FA7-A3A4-6A61-37C6586D172C}"/>
              </a:ext>
            </a:extLst>
          </p:cNvPr>
          <p:cNvSpPr txBox="1"/>
          <p:nvPr/>
        </p:nvSpPr>
        <p:spPr>
          <a:xfrm>
            <a:off x="1183170" y="745678"/>
            <a:ext cx="16295368" cy="738664"/>
          </a:xfrm>
          <a:prstGeom prst="rect">
            <a:avLst/>
          </a:prstGeom>
          <a:noFill/>
        </p:spPr>
        <p:txBody>
          <a:bodyPr wrap="square">
            <a:spAutoFit/>
          </a:bodyPr>
          <a:lstStyle/>
          <a:p>
            <a:pPr algn="ctr">
              <a:spcAft>
                <a:spcPts val="1000"/>
              </a:spcAft>
            </a:pPr>
            <a:r>
              <a:rPr lang="vi-VN" sz="4200" b="1">
                <a:solidFill>
                  <a:srgbClr val="C00000"/>
                </a:solidFill>
                <a:latin typeface="Arial" panose="020B0604020202020204" pitchFamily="34" charset="0"/>
                <a:ea typeface="Calibri" panose="020F0502020204030204" pitchFamily="34" charset="0"/>
                <a:cs typeface="Arial" panose="020B0604020202020204" pitchFamily="34" charset="0"/>
              </a:rPr>
              <a:t>Nhiệm vụ 3: Chia sẻ những nét riêng tạo nên sự tự tin của em</a:t>
            </a:r>
            <a:endParaRPr lang="en-US" sz="42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0" name="Freeform 5">
            <a:extLst>
              <a:ext uri="{FF2B5EF4-FFF2-40B4-BE49-F238E27FC236}">
                <a16:creationId xmlns:a16="http://schemas.microsoft.com/office/drawing/2014/main" id="{44E7AB0C-BF0E-7CB8-9A95-F30969E5A0F6}"/>
              </a:ext>
            </a:extLst>
          </p:cNvPr>
          <p:cNvSpPr/>
          <p:nvPr/>
        </p:nvSpPr>
        <p:spPr>
          <a:xfrm flipH="1" flipV="1">
            <a:off x="11551486" y="8303552"/>
            <a:ext cx="820851" cy="1479010"/>
          </a:xfrm>
          <a:custGeom>
            <a:avLst/>
            <a:gdLst/>
            <a:ahLst/>
            <a:cxnLst/>
            <a:rect l="l" t="t" r="r" b="b"/>
            <a:pathLst>
              <a:path w="820851" h="1479010">
                <a:moveTo>
                  <a:pt x="820850" y="1479010"/>
                </a:moveTo>
                <a:lnTo>
                  <a:pt x="0" y="1479010"/>
                </a:lnTo>
                <a:lnTo>
                  <a:pt x="0" y="0"/>
                </a:lnTo>
                <a:lnTo>
                  <a:pt x="820850" y="0"/>
                </a:lnTo>
                <a:lnTo>
                  <a:pt x="820850" y="147901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068B53B2-9DE6-F083-9A48-AC8B4DA3CCFE}"/>
              </a:ext>
            </a:extLst>
          </p:cNvPr>
          <p:cNvGrpSpPr/>
          <p:nvPr/>
        </p:nvGrpSpPr>
        <p:grpSpPr>
          <a:xfrm>
            <a:off x="224591" y="8880945"/>
            <a:ext cx="718987" cy="1325670"/>
            <a:chOff x="4130775" y="449213"/>
            <a:chExt cx="718987" cy="1325670"/>
          </a:xfrm>
        </p:grpSpPr>
        <p:sp>
          <p:nvSpPr>
            <p:cNvPr id="7" name="Freeform 7"/>
            <p:cNvSpPr/>
            <p:nvPr/>
          </p:nvSpPr>
          <p:spPr>
            <a:xfrm>
              <a:off x="4130775" y="449213"/>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8" name="Freeform 8"/>
            <p:cNvSpPr/>
            <p:nvPr/>
          </p:nvSpPr>
          <p:spPr>
            <a:xfrm>
              <a:off x="4270275" y="1195396"/>
              <a:ext cx="579487" cy="579487"/>
            </a:xfrm>
            <a:custGeom>
              <a:avLst/>
              <a:gdLst/>
              <a:ahLst/>
              <a:cxnLst/>
              <a:rect l="l" t="t" r="r" b="b"/>
              <a:pathLst>
                <a:path w="579487" h="579487">
                  <a:moveTo>
                    <a:pt x="0" y="0"/>
                  </a:moveTo>
                  <a:lnTo>
                    <a:pt x="579488" y="0"/>
                  </a:lnTo>
                  <a:lnTo>
                    <a:pt x="579488"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11FC50D6-4343-938D-F523-9AE07391C138}"/>
              </a:ext>
            </a:extLst>
          </p:cNvPr>
          <p:cNvGrpSpPr/>
          <p:nvPr/>
        </p:nvGrpSpPr>
        <p:grpSpPr>
          <a:xfrm>
            <a:off x="483854" y="1816838"/>
            <a:ext cx="17137249" cy="2893700"/>
            <a:chOff x="499094" y="2111237"/>
            <a:chExt cx="17137249" cy="2893700"/>
          </a:xfrm>
        </p:grpSpPr>
        <p:sp>
          <p:nvSpPr>
            <p:cNvPr id="11" name="TextBox 10">
              <a:extLst>
                <a:ext uri="{FF2B5EF4-FFF2-40B4-BE49-F238E27FC236}">
                  <a16:creationId xmlns:a16="http://schemas.microsoft.com/office/drawing/2014/main" id="{110879F1-2DA5-6E3C-687D-61F7C1C51846}"/>
                </a:ext>
              </a:extLst>
            </p:cNvPr>
            <p:cNvSpPr txBox="1"/>
            <p:nvPr/>
          </p:nvSpPr>
          <p:spPr>
            <a:xfrm>
              <a:off x="2674368" y="2111237"/>
              <a:ext cx="14961975" cy="2893700"/>
            </a:xfrm>
            <a:prstGeom prst="roundRect">
              <a:avLst/>
            </a:prstGeom>
            <a:solidFill>
              <a:schemeClr val="accent5">
                <a:lumMod val="20000"/>
                <a:lumOff val="80000"/>
              </a:schemeClr>
            </a:solidFill>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3800" b="1">
                  <a:solidFill>
                    <a:schemeClr val="tx2">
                      <a:lumMod val="50000"/>
                    </a:schemeClr>
                  </a:solidFill>
                  <a:latin typeface="Arial" panose="020B0604020202020204" pitchFamily="34" charset="0"/>
                  <a:cs typeface="Arial" panose="020B0604020202020204" pitchFamily="34" charset="0"/>
                </a:rPr>
                <a:t>THẢO LUẬN NHÓM ĐÔI: </a:t>
              </a:r>
              <a:r>
                <a:rPr lang="en-US" sz="3800">
                  <a:latin typeface="Arial" panose="020B0604020202020204" pitchFamily="34" charset="0"/>
                  <a:cs typeface="Arial" panose="020B0604020202020204" pitchFamily="34" charset="0"/>
                </a:rPr>
                <a:t>Các em cho biết những nét riêng nào tạo nên sự tự tin ở mỗi cá nhân và những việc nên làm để giữ gìn những nét riêng tích cực. </a:t>
              </a:r>
            </a:p>
          </p:txBody>
        </p:sp>
        <p:pic>
          <p:nvPicPr>
            <p:cNvPr id="15" name="Picture 7">
              <a:extLst>
                <a:ext uri="{FF2B5EF4-FFF2-40B4-BE49-F238E27FC236}">
                  <a16:creationId xmlns:a16="http://schemas.microsoft.com/office/drawing/2014/main" id="{D35FAE0C-489C-70C5-A9B5-35F156619C0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99094" y="2640115"/>
              <a:ext cx="1905000" cy="1835944"/>
            </a:xfrm>
            <a:prstGeom prst="rect">
              <a:avLst/>
            </a:prstGeom>
          </p:spPr>
        </p:pic>
      </p:grpSp>
      <p:pic>
        <p:nvPicPr>
          <p:cNvPr id="20" name="Picture 19">
            <a:extLst>
              <a:ext uri="{FF2B5EF4-FFF2-40B4-BE49-F238E27FC236}">
                <a16:creationId xmlns:a16="http://schemas.microsoft.com/office/drawing/2014/main" id="{B2F93D7C-6FD0-A8E5-13F6-AA8B5FF10D2D}"/>
              </a:ext>
            </a:extLst>
          </p:cNvPr>
          <p:cNvPicPr>
            <a:picLocks noChangeAspect="1"/>
          </p:cNvPicPr>
          <p:nvPr/>
        </p:nvPicPr>
        <p:blipFill>
          <a:blip r:embed="rId10"/>
          <a:stretch>
            <a:fillRect/>
          </a:stretch>
        </p:blipFill>
        <p:spPr>
          <a:xfrm>
            <a:off x="8534400" y="5275475"/>
            <a:ext cx="8114521" cy="45070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21" name="Group 20">
            <a:extLst>
              <a:ext uri="{FF2B5EF4-FFF2-40B4-BE49-F238E27FC236}">
                <a16:creationId xmlns:a16="http://schemas.microsoft.com/office/drawing/2014/main" id="{25B1F441-BDFE-CA93-C8B6-7691FE37131D}"/>
              </a:ext>
            </a:extLst>
          </p:cNvPr>
          <p:cNvGrpSpPr/>
          <p:nvPr/>
        </p:nvGrpSpPr>
        <p:grpSpPr>
          <a:xfrm>
            <a:off x="2895600" y="5276852"/>
            <a:ext cx="4425238" cy="4505710"/>
            <a:chOff x="1529900" y="5143651"/>
            <a:chExt cx="4425238" cy="4505710"/>
          </a:xfrm>
        </p:grpSpPr>
        <p:sp>
          <p:nvSpPr>
            <p:cNvPr id="22" name="Rectangle 21">
              <a:extLst>
                <a:ext uri="{FF2B5EF4-FFF2-40B4-BE49-F238E27FC236}">
                  <a16:creationId xmlns:a16="http://schemas.microsoft.com/office/drawing/2014/main" id="{D31976C3-7B02-5413-35B7-F75906933A49}"/>
                </a:ext>
              </a:extLst>
            </p:cNvPr>
            <p:cNvSpPr/>
            <p:nvPr/>
          </p:nvSpPr>
          <p:spPr>
            <a:xfrm>
              <a:off x="1560380" y="5143651"/>
              <a:ext cx="4394758" cy="1226761"/>
            </a:xfrm>
            <a:prstGeom prst="rect">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Arial" panose="020B0604020202020204" pitchFamily="34" charset="0"/>
                  <a:cs typeface="Arial" panose="020B0604020202020204" pitchFamily="34" charset="0"/>
                </a:rPr>
                <a:t>GỢI Ý</a:t>
              </a:r>
            </a:p>
          </p:txBody>
        </p:sp>
        <p:pic>
          <p:nvPicPr>
            <p:cNvPr id="23" name="Picture 3">
              <a:extLst>
                <a:ext uri="{FF2B5EF4-FFF2-40B4-BE49-F238E27FC236}">
                  <a16:creationId xmlns:a16="http://schemas.microsoft.com/office/drawing/2014/main" id="{1EDC55F4-6107-EC4E-6319-161403A992EE}"/>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29900" y="7051778"/>
              <a:ext cx="4172822" cy="2597583"/>
            </a:xfrm>
            <a:prstGeom prst="rect">
              <a:avLst/>
            </a:prstGeom>
          </p:spPr>
        </p:pic>
      </p:grpSp>
    </p:spTree>
    <p:extLst>
      <p:ext uri="{BB962C8B-B14F-4D97-AF65-F5344CB8AC3E}">
        <p14:creationId xmlns:p14="http://schemas.microsoft.com/office/powerpoint/2010/main" val="327967991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randombar(horizontal)">
                                      <p:cBhvr>
                                        <p:cTn id="17" dur="500"/>
                                        <p:tgtEl>
                                          <p:spTgt spid="21"/>
                                        </p:tgtEl>
                                      </p:cBhvr>
                                    </p:animEffect>
                                  </p:childTnLst>
                                </p:cTn>
                              </p:par>
                              <p:par>
                                <p:cTn id="18" presetID="14" presetClass="entr" presetSubtype="1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randombar(horizontal)">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633012" y="259306"/>
            <a:ext cx="1717197" cy="1248985"/>
          </a:xfrm>
          <a:custGeom>
            <a:avLst/>
            <a:gdLst/>
            <a:ahLst/>
            <a:cxnLst/>
            <a:rect l="l" t="t" r="r" b="b"/>
            <a:pathLst>
              <a:path w="7140946" h="4959711">
                <a:moveTo>
                  <a:pt x="0" y="0"/>
                </a:moveTo>
                <a:lnTo>
                  <a:pt x="7140946" y="0"/>
                </a:lnTo>
                <a:lnTo>
                  <a:pt x="7140946" y="4959711"/>
                </a:lnTo>
                <a:lnTo>
                  <a:pt x="0" y="49597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5CF8069D-10EF-23A2-3EAD-8CDCBF4FF7EF}"/>
              </a:ext>
            </a:extLst>
          </p:cNvPr>
          <p:cNvGrpSpPr/>
          <p:nvPr/>
        </p:nvGrpSpPr>
        <p:grpSpPr>
          <a:xfrm>
            <a:off x="6940" y="147512"/>
            <a:ext cx="1057989" cy="1158974"/>
            <a:chOff x="15614885" y="8251666"/>
            <a:chExt cx="1057989" cy="1158974"/>
          </a:xfrm>
        </p:grpSpPr>
        <p:sp>
          <p:nvSpPr>
            <p:cNvPr id="11" name="Freeform 11"/>
            <p:cNvSpPr/>
            <p:nvPr/>
          </p:nvSpPr>
          <p:spPr>
            <a:xfrm>
              <a:off x="16093387" y="8831153"/>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2" name="Freeform 12"/>
            <p:cNvSpPr/>
            <p:nvPr/>
          </p:nvSpPr>
          <p:spPr>
            <a:xfrm>
              <a:off x="15614885" y="8251666"/>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3" name="TextBox 2">
            <a:extLst>
              <a:ext uri="{FF2B5EF4-FFF2-40B4-BE49-F238E27FC236}">
                <a16:creationId xmlns:a16="http://schemas.microsoft.com/office/drawing/2014/main" id="{1ABFA402-82DA-BA7A-C13C-41997FBDBE5B}"/>
              </a:ext>
            </a:extLst>
          </p:cNvPr>
          <p:cNvSpPr txBox="1"/>
          <p:nvPr/>
        </p:nvSpPr>
        <p:spPr>
          <a:xfrm>
            <a:off x="1028700" y="884039"/>
            <a:ext cx="3086100" cy="323076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sp>
        <p:nvSpPr>
          <p:cNvPr id="10" name="Rounded Rectangular Callout 13">
            <a:extLst>
              <a:ext uri="{FF2B5EF4-FFF2-40B4-BE49-F238E27FC236}">
                <a16:creationId xmlns:a16="http://schemas.microsoft.com/office/drawing/2014/main" id="{02D97693-E08E-3CCD-F069-8B9E38946D97}"/>
              </a:ext>
            </a:extLst>
          </p:cNvPr>
          <p:cNvSpPr/>
          <p:nvPr/>
        </p:nvSpPr>
        <p:spPr>
          <a:xfrm>
            <a:off x="862250" y="1562100"/>
            <a:ext cx="6100742" cy="2209800"/>
          </a:xfrm>
          <a:prstGeom prst="wedgeRoundRectCallout">
            <a:avLst>
              <a:gd name="adj1" fmla="val -13492"/>
              <a:gd name="adj2" fmla="val 102774"/>
              <a:gd name="adj3" fmla="val 16667"/>
            </a:avLst>
          </a:prstGeom>
          <a:solidFill>
            <a:srgbClr val="E8F4F8"/>
          </a:solidFill>
          <a:ln w="38100">
            <a:solidFill>
              <a:schemeClr val="accent5">
                <a:lumMod val="7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chemeClr val="tx2">
                    <a:lumMod val="50000"/>
                  </a:schemeClr>
                </a:solidFill>
                <a:latin typeface="Arial" panose="020B0604020202020204" pitchFamily="34" charset="0"/>
                <a:cs typeface="Arial" panose="020B0604020202020204" pitchFamily="34" charset="0"/>
              </a:rPr>
              <a:t>KẾT LUẬN</a:t>
            </a:r>
            <a:endParaRPr lang="en-US" sz="5400" b="1" dirty="0">
              <a:solidFill>
                <a:schemeClr val="tx2">
                  <a:lumMod val="50000"/>
                </a:schemeClr>
              </a:solidFill>
              <a:latin typeface="Arial" panose="020B0604020202020204" pitchFamily="34" charset="0"/>
              <a:cs typeface="Arial" panose="020B0604020202020204" pitchFamily="34" charset="0"/>
            </a:endParaRPr>
          </a:p>
        </p:txBody>
      </p:sp>
      <p:pic>
        <p:nvPicPr>
          <p:cNvPr id="13" name="Picture 4">
            <a:extLst>
              <a:ext uri="{FF2B5EF4-FFF2-40B4-BE49-F238E27FC236}">
                <a16:creationId xmlns:a16="http://schemas.microsoft.com/office/drawing/2014/main" id="{56926B62-6310-E288-D1F8-05A2F78A555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V="1">
            <a:off x="6309859" y="9029700"/>
            <a:ext cx="1678934" cy="600219"/>
          </a:xfrm>
          <a:prstGeom prst="rect">
            <a:avLst/>
          </a:prstGeom>
        </p:spPr>
      </p:pic>
      <p:grpSp>
        <p:nvGrpSpPr>
          <p:cNvPr id="15" name="Group 14">
            <a:extLst>
              <a:ext uri="{FF2B5EF4-FFF2-40B4-BE49-F238E27FC236}">
                <a16:creationId xmlns:a16="http://schemas.microsoft.com/office/drawing/2014/main" id="{922506FA-4C3C-015D-11ED-0BE0D36FFFD2}"/>
              </a:ext>
            </a:extLst>
          </p:cNvPr>
          <p:cNvGrpSpPr/>
          <p:nvPr/>
        </p:nvGrpSpPr>
        <p:grpSpPr>
          <a:xfrm>
            <a:off x="8031194" y="800100"/>
            <a:ext cx="9436957" cy="8077200"/>
            <a:chOff x="8305800" y="965944"/>
            <a:chExt cx="9372600" cy="7682757"/>
          </a:xfrm>
        </p:grpSpPr>
        <p:grpSp>
          <p:nvGrpSpPr>
            <p:cNvPr id="16" name="Group 15">
              <a:extLst>
                <a:ext uri="{FF2B5EF4-FFF2-40B4-BE49-F238E27FC236}">
                  <a16:creationId xmlns:a16="http://schemas.microsoft.com/office/drawing/2014/main" id="{522EE6CC-ABFA-E72E-4AB3-95F7DB1E1725}"/>
                </a:ext>
              </a:extLst>
            </p:cNvPr>
            <p:cNvGrpSpPr/>
            <p:nvPr/>
          </p:nvGrpSpPr>
          <p:grpSpPr>
            <a:xfrm>
              <a:off x="8305800" y="2035551"/>
              <a:ext cx="9372600" cy="6613150"/>
              <a:chOff x="702894" y="3376974"/>
              <a:chExt cx="16350489" cy="5252191"/>
            </a:xfrm>
          </p:grpSpPr>
          <p:sp>
            <p:nvSpPr>
              <p:cNvPr id="18" name="Rectangle: Rounded Corners 17">
                <a:extLst>
                  <a:ext uri="{FF2B5EF4-FFF2-40B4-BE49-F238E27FC236}">
                    <a16:creationId xmlns:a16="http://schemas.microsoft.com/office/drawing/2014/main" id="{327F5B60-D4D8-ABDE-5C5C-B01E0827A9A9}"/>
                  </a:ext>
                </a:extLst>
              </p:cNvPr>
              <p:cNvSpPr/>
              <p:nvPr/>
            </p:nvSpPr>
            <p:spPr>
              <a:xfrm>
                <a:off x="702894" y="3376974"/>
                <a:ext cx="16350489" cy="5252191"/>
              </a:xfrm>
              <a:prstGeom prst="round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6DBCDA90-671F-1BFF-41C3-B0AE4AA7CF72}"/>
                  </a:ext>
                </a:extLst>
              </p:cNvPr>
              <p:cNvSpPr/>
              <p:nvPr/>
            </p:nvSpPr>
            <p:spPr>
              <a:xfrm>
                <a:off x="1442788" y="3848213"/>
                <a:ext cx="14870700" cy="4465452"/>
              </a:xfrm>
              <a:prstGeom prst="roundRect">
                <a:avLst/>
              </a:prstGeom>
              <a:solidFill>
                <a:schemeClr val="bg1"/>
              </a:solidFill>
              <a:ln w="381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400">
                    <a:solidFill>
                      <a:schemeClr val="tx1"/>
                    </a:solidFill>
                    <a:latin typeface="Arial" panose="020B0604020202020204" pitchFamily="34" charset="0"/>
                    <a:cs typeface="Arial" panose="020B0604020202020204" pitchFamily="34" charset="0"/>
                  </a:rPr>
                  <a:t>Mỗi người có nét riêng về ngoại hình cũng như năng lực, tính cách; chính nét riêng này tạo nên sự khác biệt của em,...</a:t>
                </a:r>
                <a:endParaRPr lang="en-US" sz="4400" b="1" dirty="0">
                  <a:solidFill>
                    <a:schemeClr val="tx1"/>
                  </a:solidFill>
                  <a:latin typeface="Arial" panose="020B0604020202020204" pitchFamily="34" charset="0"/>
                  <a:cs typeface="Arial" panose="020B0604020202020204" pitchFamily="34" charset="0"/>
                </a:endParaRPr>
              </a:p>
            </p:txBody>
          </p:sp>
        </p:grpSp>
        <p:pic>
          <p:nvPicPr>
            <p:cNvPr id="17" name="Picture 16">
              <a:extLst>
                <a:ext uri="{FF2B5EF4-FFF2-40B4-BE49-F238E27FC236}">
                  <a16:creationId xmlns:a16="http://schemas.microsoft.com/office/drawing/2014/main" id="{61F69E8A-E830-5590-5605-7CFA2CF7280D}"/>
                </a:ext>
              </a:extLst>
            </p:cNvPr>
            <p:cNvPicPr>
              <a:picLocks noChangeAspect="1"/>
            </p:cNvPicPr>
            <p:nvPr/>
          </p:nvPicPr>
          <p:blipFill>
            <a:blip r:embed="rId8">
              <a:duotone>
                <a:prstClr val="black"/>
                <a:srgbClr val="D9C3A5">
                  <a:tint val="50000"/>
                  <a:satMod val="180000"/>
                </a:srgbClr>
              </a:duotone>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115800" y="965944"/>
              <a:ext cx="1406996" cy="1337106"/>
            </a:xfrm>
            <a:prstGeom prst="rect">
              <a:avLst/>
            </a:prstGeom>
          </p:spPr>
        </p:pic>
      </p:grpSp>
      <p:pic>
        <p:nvPicPr>
          <p:cNvPr id="20" name="Picture 19" descr="A picture containing toy, doll&#10;&#10;Description automatically generated">
            <a:extLst>
              <a:ext uri="{FF2B5EF4-FFF2-40B4-BE49-F238E27FC236}">
                <a16:creationId xmlns:a16="http://schemas.microsoft.com/office/drawing/2014/main" id="{9C2E3A0D-97E0-9425-FA14-7D0223EB847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24000" y="5440135"/>
            <a:ext cx="4254467" cy="5012871"/>
          </a:xfrm>
          <a:prstGeom prst="rect">
            <a:avLst/>
          </a:prstGeom>
        </p:spPr>
      </p:pic>
    </p:spTree>
    <p:extLst>
      <p:ext uri="{BB962C8B-B14F-4D97-AF65-F5344CB8AC3E}">
        <p14:creationId xmlns:p14="http://schemas.microsoft.com/office/powerpoint/2010/main" val="182211843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FE358C9-C49C-EE59-F566-24F0DFF36A6D}"/>
              </a:ext>
            </a:extLst>
          </p:cNvPr>
          <p:cNvGrpSpPr/>
          <p:nvPr/>
        </p:nvGrpSpPr>
        <p:grpSpPr>
          <a:xfrm>
            <a:off x="11201400" y="2832126"/>
            <a:ext cx="6592172" cy="4755539"/>
            <a:chOff x="10171828" y="2216761"/>
            <a:chExt cx="7647611" cy="5353328"/>
          </a:xfrm>
        </p:grpSpPr>
        <p:sp>
          <p:nvSpPr>
            <p:cNvPr id="3" name="Freeform 3"/>
            <p:cNvSpPr/>
            <p:nvPr/>
          </p:nvSpPr>
          <p:spPr>
            <a:xfrm>
              <a:off x="10171828" y="2216761"/>
              <a:ext cx="7647611" cy="5353328"/>
            </a:xfrm>
            <a:custGeom>
              <a:avLst/>
              <a:gdLst/>
              <a:ahLst/>
              <a:cxnLst/>
              <a:rect l="l" t="t" r="r" b="b"/>
              <a:pathLst>
                <a:path w="7647611" h="5353328">
                  <a:moveTo>
                    <a:pt x="0" y="0"/>
                  </a:moveTo>
                  <a:lnTo>
                    <a:pt x="7647611" y="0"/>
                  </a:lnTo>
                  <a:lnTo>
                    <a:pt x="7647611" y="5353328"/>
                  </a:lnTo>
                  <a:lnTo>
                    <a:pt x="0" y="53533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AutoShape 4"/>
            <p:cNvSpPr/>
            <p:nvPr/>
          </p:nvSpPr>
          <p:spPr>
            <a:xfrm>
              <a:off x="10767060" y="7436739"/>
              <a:ext cx="6492240" cy="0"/>
            </a:xfrm>
            <a:prstGeom prst="line">
              <a:avLst/>
            </a:prstGeom>
            <a:ln w="38100" cap="flat">
              <a:solidFill>
                <a:srgbClr val="E86AA7"/>
              </a:solidFill>
              <a:prstDash val="solid"/>
              <a:headEnd type="none" w="sm" len="sm"/>
              <a:tailEnd type="none" w="sm" len="sm"/>
            </a:ln>
          </p:spPr>
          <p:txBody>
            <a:bodyPr/>
            <a:lstStyle/>
            <a:p>
              <a:endParaRPr lang="en-US"/>
            </a:p>
          </p:txBody>
        </p:sp>
      </p:grpSp>
      <p:sp>
        <p:nvSpPr>
          <p:cNvPr id="5" name="Freeform 5"/>
          <p:cNvSpPr/>
          <p:nvPr/>
        </p:nvSpPr>
        <p:spPr>
          <a:xfrm>
            <a:off x="701354" y="159469"/>
            <a:ext cx="579487" cy="579487"/>
          </a:xfrm>
          <a:custGeom>
            <a:avLst/>
            <a:gdLst/>
            <a:ahLst/>
            <a:cxnLst/>
            <a:rect l="l" t="t" r="r" b="b"/>
            <a:pathLst>
              <a:path w="579487" h="579487">
                <a:moveTo>
                  <a:pt x="0" y="0"/>
                </a:moveTo>
                <a:lnTo>
                  <a:pt x="579488" y="0"/>
                </a:lnTo>
                <a:lnTo>
                  <a:pt x="579488"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738956" y="8968556"/>
            <a:ext cx="579487" cy="579487"/>
          </a:xfrm>
          <a:custGeom>
            <a:avLst/>
            <a:gdLst/>
            <a:ahLst/>
            <a:cxnLst/>
            <a:rect l="l" t="t" r="r" b="b"/>
            <a:pathLst>
              <a:path w="579487" h="579487">
                <a:moveTo>
                  <a:pt x="0" y="0"/>
                </a:moveTo>
                <a:lnTo>
                  <a:pt x="579488" y="0"/>
                </a:lnTo>
                <a:lnTo>
                  <a:pt x="579488" y="579488"/>
                </a:lnTo>
                <a:lnTo>
                  <a:pt x="0" y="5794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6969556" y="8968556"/>
            <a:ext cx="579487" cy="579487"/>
          </a:xfrm>
          <a:custGeom>
            <a:avLst/>
            <a:gdLst/>
            <a:ahLst/>
            <a:cxnLst/>
            <a:rect l="l" t="t" r="r" b="b"/>
            <a:pathLst>
              <a:path w="579487" h="579487">
                <a:moveTo>
                  <a:pt x="0" y="0"/>
                </a:moveTo>
                <a:lnTo>
                  <a:pt x="579488" y="0"/>
                </a:lnTo>
                <a:lnTo>
                  <a:pt x="579488" y="579488"/>
                </a:lnTo>
                <a:lnTo>
                  <a:pt x="0" y="5794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16071239" y="738956"/>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TextBox 20">
            <a:extLst>
              <a:ext uri="{FF2B5EF4-FFF2-40B4-BE49-F238E27FC236}">
                <a16:creationId xmlns:a16="http://schemas.microsoft.com/office/drawing/2014/main" id="{9F2C901A-A2F8-5713-E1F9-CA03BEE5B0F5}"/>
              </a:ext>
            </a:extLst>
          </p:cNvPr>
          <p:cNvSpPr txBox="1"/>
          <p:nvPr/>
        </p:nvSpPr>
        <p:spPr>
          <a:xfrm>
            <a:off x="494428" y="3018782"/>
            <a:ext cx="10209929" cy="4382225"/>
          </a:xfrm>
          <a:prstGeom prst="rect">
            <a:avLst/>
          </a:prstGeom>
        </p:spPr>
        <p:txBody>
          <a:bodyPr wrap="square" lIns="0" tIns="0" rIns="0" bIns="0" rtlCol="0" anchor="t">
            <a:spAutoFit/>
          </a:bodyPr>
          <a:lstStyle/>
          <a:p>
            <a:pPr algn="ctr">
              <a:lnSpc>
                <a:spcPct val="150000"/>
              </a:lnSpc>
            </a:pPr>
            <a:r>
              <a:rPr lang="vi-VN" sz="6600" b="1">
                <a:solidFill>
                  <a:srgbClr val="C00000"/>
                </a:solidFill>
                <a:latin typeface="Arial" panose="020B0604020202020204" pitchFamily="34" charset="0"/>
                <a:ea typeface="Calibri" panose="020F0502020204030204" pitchFamily="34" charset="0"/>
                <a:cs typeface="Arial" panose="020B0604020202020204" pitchFamily="34" charset="0"/>
              </a:rPr>
              <a:t>Hoạt động </a:t>
            </a:r>
            <a:r>
              <a:rPr lang="en-US" sz="6600" b="1">
                <a:solidFill>
                  <a:srgbClr val="C00000"/>
                </a:solidFill>
                <a:latin typeface="Arial" panose="020B0604020202020204" pitchFamily="34" charset="0"/>
                <a:ea typeface="Calibri" panose="020F0502020204030204" pitchFamily="34" charset="0"/>
                <a:cs typeface="Arial" panose="020B0604020202020204" pitchFamily="34" charset="0"/>
              </a:rPr>
              <a:t>2</a:t>
            </a:r>
            <a:r>
              <a:rPr lang="vi-VN" sz="6600" b="1">
                <a:solidFill>
                  <a:srgbClr val="C00000"/>
                </a:solidFill>
                <a:latin typeface="Arial" panose="020B0604020202020204" pitchFamily="34" charset="0"/>
                <a:ea typeface="Calibri" panose="020F0502020204030204" pitchFamily="34" charset="0"/>
                <a:cs typeface="Arial" panose="020B0604020202020204" pitchFamily="34" charset="0"/>
              </a:rPr>
              <a:t>: </a:t>
            </a:r>
            <a:endParaRPr lang="en-US" sz="6600" b="1">
              <a:solidFill>
                <a:srgbClr val="C00000"/>
              </a:solidFill>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en-US" sz="6600" b="1">
                <a:solidFill>
                  <a:srgbClr val="C00000"/>
                </a:solidFill>
                <a:latin typeface="Arial" panose="020B0604020202020204" pitchFamily="34" charset="0"/>
                <a:ea typeface="Calibri" panose="020F0502020204030204" pitchFamily="34" charset="0"/>
                <a:cs typeface="Arial" panose="020B0604020202020204" pitchFamily="34" charset="0"/>
              </a:rPr>
              <a:t>Thể hiện sự tự tin của bản thân</a:t>
            </a:r>
            <a:endParaRPr lang="vi-VN" sz="66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2160014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F2978B96-B337-57C3-793E-C8D02C04A97A}"/>
              </a:ext>
            </a:extLst>
          </p:cNvPr>
          <p:cNvGrpSpPr/>
          <p:nvPr/>
        </p:nvGrpSpPr>
        <p:grpSpPr>
          <a:xfrm>
            <a:off x="0" y="68665"/>
            <a:ext cx="1130864" cy="1158974"/>
            <a:chOff x="2760625" y="539208"/>
            <a:chExt cx="1130864" cy="1158974"/>
          </a:xfrm>
        </p:grpSpPr>
        <p:sp>
          <p:nvSpPr>
            <p:cNvPr id="23" name="Freeform 23"/>
            <p:cNvSpPr/>
            <p:nvPr/>
          </p:nvSpPr>
          <p:spPr>
            <a:xfrm>
              <a:off x="3312002" y="1118695"/>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7" name="Freeform 27"/>
            <p:cNvSpPr/>
            <p:nvPr/>
          </p:nvSpPr>
          <p:spPr>
            <a:xfrm>
              <a:off x="2760625" y="539208"/>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14" name="Freeform 14"/>
          <p:cNvSpPr/>
          <p:nvPr/>
        </p:nvSpPr>
        <p:spPr>
          <a:xfrm>
            <a:off x="16418702" y="7924102"/>
            <a:ext cx="1681194" cy="1662358"/>
          </a:xfrm>
          <a:custGeom>
            <a:avLst/>
            <a:gdLst/>
            <a:ahLst/>
            <a:cxnLst/>
            <a:rect l="l" t="t" r="r" b="b"/>
            <a:pathLst>
              <a:path w="2481450" h="2377680">
                <a:moveTo>
                  <a:pt x="0" y="0"/>
                </a:moveTo>
                <a:lnTo>
                  <a:pt x="2481450" y="0"/>
                </a:lnTo>
                <a:lnTo>
                  <a:pt x="2481450" y="2377681"/>
                </a:lnTo>
                <a:lnTo>
                  <a:pt x="0" y="23776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 name="Freeform 2">
            <a:extLst>
              <a:ext uri="{FF2B5EF4-FFF2-40B4-BE49-F238E27FC236}">
                <a16:creationId xmlns:a16="http://schemas.microsoft.com/office/drawing/2014/main" id="{D73BDFF5-1BF4-FD37-5129-5DF736BA6911}"/>
              </a:ext>
            </a:extLst>
          </p:cNvPr>
          <p:cNvSpPr/>
          <p:nvPr/>
        </p:nvSpPr>
        <p:spPr>
          <a:xfrm>
            <a:off x="2185324" y="5981700"/>
            <a:ext cx="4171718" cy="5562167"/>
          </a:xfrm>
          <a:custGeom>
            <a:avLst/>
            <a:gdLst/>
            <a:ahLst/>
            <a:cxnLst/>
            <a:rect l="l" t="t" r="r" b="b"/>
            <a:pathLst>
              <a:path w="5147810" h="6789677">
                <a:moveTo>
                  <a:pt x="0" y="0"/>
                </a:moveTo>
                <a:lnTo>
                  <a:pt x="5147810" y="0"/>
                </a:lnTo>
                <a:lnTo>
                  <a:pt x="5147810" y="6789677"/>
                </a:lnTo>
                <a:lnTo>
                  <a:pt x="0" y="67896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TextBox 5">
            <a:extLst>
              <a:ext uri="{FF2B5EF4-FFF2-40B4-BE49-F238E27FC236}">
                <a16:creationId xmlns:a16="http://schemas.microsoft.com/office/drawing/2014/main" id="{F3416A2F-30F2-02CD-DC6A-5A4B804619F2}"/>
              </a:ext>
            </a:extLst>
          </p:cNvPr>
          <p:cNvSpPr txBox="1"/>
          <p:nvPr/>
        </p:nvSpPr>
        <p:spPr>
          <a:xfrm>
            <a:off x="1828801" y="501243"/>
            <a:ext cx="14884304" cy="1911549"/>
          </a:xfrm>
          <a:prstGeom prst="rect">
            <a:avLst/>
          </a:prstGeom>
          <a:noFill/>
        </p:spPr>
        <p:txBody>
          <a:bodyPr wrap="square">
            <a:spAutoFit/>
          </a:bodyPr>
          <a:lstStyle/>
          <a:p>
            <a:pPr algn="ctr">
              <a:lnSpc>
                <a:spcPct val="150000"/>
              </a:lnSpc>
              <a:spcAft>
                <a:spcPts val="1000"/>
              </a:spcAft>
            </a:pPr>
            <a:r>
              <a:rPr lang="vi-VN" sz="4200" b="1">
                <a:solidFill>
                  <a:srgbClr val="C00000"/>
                </a:solidFill>
                <a:ea typeface="Calibri" panose="020F0502020204030204" pitchFamily="34" charset="0"/>
                <a:cs typeface="Arial" panose="020B0604020202020204" pitchFamily="34" charset="0"/>
              </a:rPr>
              <a:t>Nhiệm vụ 1: Thể hiện sự tự tin với những đặc điểm riêng của bản thân theo các cách khác nhau</a:t>
            </a:r>
            <a:endParaRPr lang="en-US" sz="42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7" name="Thought Bubble: Cloud 6">
            <a:extLst>
              <a:ext uri="{FF2B5EF4-FFF2-40B4-BE49-F238E27FC236}">
                <a16:creationId xmlns:a16="http://schemas.microsoft.com/office/drawing/2014/main" id="{9BDD784D-814E-0004-F27F-89286A16CAAC}"/>
              </a:ext>
            </a:extLst>
          </p:cNvPr>
          <p:cNvSpPr/>
          <p:nvPr/>
        </p:nvSpPr>
        <p:spPr>
          <a:xfrm>
            <a:off x="7620000" y="2781301"/>
            <a:ext cx="9601200" cy="5142802"/>
          </a:xfrm>
          <a:prstGeom prst="cloudCallout">
            <a:avLst>
              <a:gd name="adj1" fmla="val -59765"/>
              <a:gd name="adj2" fmla="val 65285"/>
            </a:avLst>
          </a:prstGeom>
          <a:solidFill>
            <a:schemeClr val="accent6">
              <a:lumMod val="20000"/>
              <a:lumOff val="80000"/>
            </a:schemeClr>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Em tự hào nhất về đặc điểm riêng nào của mình trong bảng liệt kê dưới đây?</a:t>
            </a:r>
          </a:p>
        </p:txBody>
      </p:sp>
    </p:spTree>
    <p:extLst>
      <p:ext uri="{BB962C8B-B14F-4D97-AF65-F5344CB8AC3E}">
        <p14:creationId xmlns:p14="http://schemas.microsoft.com/office/powerpoint/2010/main" val="2226127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E8071B6B-56D5-1114-130E-9C4A1600A0A8}"/>
              </a:ext>
            </a:extLst>
          </p:cNvPr>
          <p:cNvGraphicFramePr>
            <a:graphicFrameLocks noGrp="1"/>
          </p:cNvGraphicFramePr>
          <p:nvPr>
            <p:extLst>
              <p:ext uri="{D42A27DB-BD31-4B8C-83A1-F6EECF244321}">
                <p14:modId xmlns:p14="http://schemas.microsoft.com/office/powerpoint/2010/main" val="2012662561"/>
              </p:ext>
            </p:extLst>
          </p:nvPr>
        </p:nvGraphicFramePr>
        <p:xfrm>
          <a:off x="965199" y="800100"/>
          <a:ext cx="16357601" cy="8686799"/>
        </p:xfrm>
        <a:graphic>
          <a:graphicData uri="http://schemas.openxmlformats.org/drawingml/2006/table">
            <a:tbl>
              <a:tblPr firstRow="1" bandRow="1">
                <a:tableStyleId>{16D9F66E-5EB9-4882-86FB-DCBF35E3C3E4}</a:tableStyleId>
              </a:tblPr>
              <a:tblGrid>
                <a:gridCol w="5556085">
                  <a:extLst>
                    <a:ext uri="{9D8B030D-6E8A-4147-A177-3AD203B41FA5}">
                      <a16:colId xmlns:a16="http://schemas.microsoft.com/office/drawing/2014/main" val="870415821"/>
                    </a:ext>
                  </a:extLst>
                </a:gridCol>
                <a:gridCol w="5551377">
                  <a:extLst>
                    <a:ext uri="{9D8B030D-6E8A-4147-A177-3AD203B41FA5}">
                      <a16:colId xmlns:a16="http://schemas.microsoft.com/office/drawing/2014/main" val="862361351"/>
                    </a:ext>
                  </a:extLst>
                </a:gridCol>
                <a:gridCol w="5250139">
                  <a:extLst>
                    <a:ext uri="{9D8B030D-6E8A-4147-A177-3AD203B41FA5}">
                      <a16:colId xmlns:a16="http://schemas.microsoft.com/office/drawing/2014/main" val="1926938893"/>
                    </a:ext>
                  </a:extLst>
                </a:gridCol>
              </a:tblGrid>
              <a:tr h="970552">
                <a:tc>
                  <a:txBody>
                    <a:bodyPr/>
                    <a:lstStyle/>
                    <a:p>
                      <a:pPr marL="0" marR="0" algn="just">
                        <a:lnSpc>
                          <a:spcPct val="100000"/>
                        </a:lnSpc>
                        <a:spcBef>
                          <a:spcPts val="100"/>
                        </a:spcBef>
                        <a:spcAft>
                          <a:spcPts val="100"/>
                        </a:spcAft>
                      </a:pPr>
                      <a:r>
                        <a:rPr lang="en-US" sz="3000" b="0">
                          <a:effectLst/>
                          <a:latin typeface="Arial" panose="020B0604020202020204" pitchFamily="34" charset="0"/>
                          <a:cs typeface="Arial" panose="020B0604020202020204" pitchFamily="34" charset="0"/>
                        </a:rPr>
                        <a:t>1. Mắt</a:t>
                      </a:r>
                      <a:endParaRPr lang="en-US" sz="2400" b="0">
                        <a:effectLst/>
                        <a:latin typeface="Arial" panose="020B0604020202020204" pitchFamily="34" charset="0"/>
                        <a:ea typeface="Calibri" panose="020F0502020204030204" pitchFamily="34" charset="0"/>
                        <a:cs typeface="Arial" panose="020B0604020202020204" pitchFamily="34" charset="0"/>
                      </a:endParaRPr>
                    </a:p>
                  </a:txBody>
                  <a:tcPr marL="89968" marR="89968" marT="0" marB="0" anchor="ctr">
                    <a:solidFill>
                      <a:srgbClr val="FFF8E1"/>
                    </a:solidFill>
                  </a:tcPr>
                </a:tc>
                <a:tc>
                  <a:txBody>
                    <a:bodyPr/>
                    <a:lstStyle/>
                    <a:p>
                      <a:pPr marL="0" marR="0" algn="just">
                        <a:lnSpc>
                          <a:spcPct val="100000"/>
                        </a:lnSpc>
                        <a:spcBef>
                          <a:spcPts val="100"/>
                        </a:spcBef>
                        <a:spcAft>
                          <a:spcPts val="100"/>
                        </a:spcAft>
                      </a:pPr>
                      <a:r>
                        <a:rPr lang="en-US" sz="3000" b="0">
                          <a:effectLst/>
                          <a:latin typeface="Arial" panose="020B0604020202020204" pitchFamily="34" charset="0"/>
                          <a:cs typeface="Arial" panose="020B0604020202020204" pitchFamily="34" charset="0"/>
                        </a:rPr>
                        <a:t>2. Mũi</a:t>
                      </a:r>
                      <a:endParaRPr lang="en-US" sz="2400" b="0">
                        <a:effectLst/>
                        <a:latin typeface="Arial" panose="020B0604020202020204" pitchFamily="34" charset="0"/>
                        <a:ea typeface="Calibri" panose="020F0502020204030204" pitchFamily="34" charset="0"/>
                        <a:cs typeface="Arial" panose="020B0604020202020204" pitchFamily="34" charset="0"/>
                      </a:endParaRPr>
                    </a:p>
                  </a:txBody>
                  <a:tcPr marL="89968" marR="89968" marT="0" marB="0" anchor="ctr">
                    <a:solidFill>
                      <a:srgbClr val="FFF8E1"/>
                    </a:solidFill>
                  </a:tcPr>
                </a:tc>
                <a:tc>
                  <a:txBody>
                    <a:bodyPr/>
                    <a:lstStyle/>
                    <a:p>
                      <a:pPr marL="0" marR="0" algn="just">
                        <a:lnSpc>
                          <a:spcPct val="100000"/>
                        </a:lnSpc>
                        <a:spcBef>
                          <a:spcPts val="100"/>
                        </a:spcBef>
                        <a:spcAft>
                          <a:spcPts val="100"/>
                        </a:spcAft>
                      </a:pPr>
                      <a:r>
                        <a:rPr lang="en-US" sz="3000" b="0">
                          <a:effectLst/>
                          <a:latin typeface="Arial" panose="020B0604020202020204" pitchFamily="34" charset="0"/>
                          <a:cs typeface="Arial" panose="020B0604020202020204" pitchFamily="34" charset="0"/>
                        </a:rPr>
                        <a:t>3. Miệng</a:t>
                      </a:r>
                      <a:endParaRPr lang="en-US" sz="2400" b="0">
                        <a:effectLst/>
                        <a:latin typeface="Arial" panose="020B0604020202020204" pitchFamily="34" charset="0"/>
                        <a:ea typeface="Calibri" panose="020F0502020204030204" pitchFamily="34" charset="0"/>
                        <a:cs typeface="Arial" panose="020B0604020202020204" pitchFamily="34" charset="0"/>
                      </a:endParaRPr>
                    </a:p>
                  </a:txBody>
                  <a:tcPr marL="89968" marR="89968" marT="0" marB="0" anchor="ctr">
                    <a:solidFill>
                      <a:srgbClr val="FFF8E1"/>
                    </a:solidFill>
                  </a:tcPr>
                </a:tc>
                <a:extLst>
                  <a:ext uri="{0D108BD9-81ED-4DB2-BD59-A6C34878D82A}">
                    <a16:rowId xmlns:a16="http://schemas.microsoft.com/office/drawing/2014/main" val="613544465"/>
                  </a:ext>
                </a:extLst>
              </a:tr>
              <a:tr h="970552">
                <a:tc>
                  <a:txBody>
                    <a:bodyPr/>
                    <a:lstStyle/>
                    <a:p>
                      <a:pPr marL="0" marR="0" algn="just">
                        <a:lnSpc>
                          <a:spcPct val="100000"/>
                        </a:lnSpc>
                        <a:spcBef>
                          <a:spcPts val="100"/>
                        </a:spcBef>
                        <a:spcAft>
                          <a:spcPts val="100"/>
                        </a:spcAft>
                      </a:pPr>
                      <a:r>
                        <a:rPr lang="en-US" sz="3000" b="0">
                          <a:effectLst/>
                          <a:latin typeface="Arial" panose="020B0604020202020204" pitchFamily="34" charset="0"/>
                          <a:cs typeface="Arial" panose="020B0604020202020204" pitchFamily="34" charset="0"/>
                        </a:rPr>
                        <a:t>4. Nụ cười</a:t>
                      </a:r>
                      <a:endParaRPr lang="en-US" sz="2400" b="0">
                        <a:effectLst/>
                        <a:latin typeface="Arial" panose="020B0604020202020204" pitchFamily="34" charset="0"/>
                        <a:ea typeface="Calibri" panose="020F0502020204030204" pitchFamily="34" charset="0"/>
                        <a:cs typeface="Arial" panose="020B0604020202020204" pitchFamily="34" charset="0"/>
                      </a:endParaRPr>
                    </a:p>
                  </a:txBody>
                  <a:tcPr marL="89968" marR="89968" marT="0" marB="0" anchor="ctr">
                    <a:solidFill>
                      <a:srgbClr val="FFF8E1"/>
                    </a:solidFill>
                  </a:tcPr>
                </a:tc>
                <a:tc>
                  <a:txBody>
                    <a:bodyPr/>
                    <a:lstStyle/>
                    <a:p>
                      <a:pPr marL="0" marR="0" algn="just">
                        <a:lnSpc>
                          <a:spcPct val="100000"/>
                        </a:lnSpc>
                        <a:spcBef>
                          <a:spcPts val="100"/>
                        </a:spcBef>
                        <a:spcAft>
                          <a:spcPts val="100"/>
                        </a:spcAft>
                      </a:pPr>
                      <a:r>
                        <a:rPr lang="en-US" sz="3000" b="0">
                          <a:effectLst/>
                          <a:latin typeface="Arial" panose="020B0604020202020204" pitchFamily="34" charset="0"/>
                          <a:cs typeface="Arial" panose="020B0604020202020204" pitchFamily="34" charset="0"/>
                        </a:rPr>
                        <a:t>5. Nước da</a:t>
                      </a:r>
                      <a:endParaRPr lang="en-US" sz="2400" b="0">
                        <a:effectLst/>
                        <a:latin typeface="Arial" panose="020B0604020202020204" pitchFamily="34" charset="0"/>
                        <a:ea typeface="Calibri" panose="020F0502020204030204" pitchFamily="34" charset="0"/>
                        <a:cs typeface="Arial" panose="020B0604020202020204" pitchFamily="34" charset="0"/>
                      </a:endParaRPr>
                    </a:p>
                  </a:txBody>
                  <a:tcPr marL="89968" marR="89968" marT="0" marB="0" anchor="ctr">
                    <a:solidFill>
                      <a:srgbClr val="FFF8E1"/>
                    </a:solidFill>
                  </a:tcPr>
                </a:tc>
                <a:tc>
                  <a:txBody>
                    <a:bodyPr/>
                    <a:lstStyle/>
                    <a:p>
                      <a:pPr marL="0" marR="0" algn="just">
                        <a:lnSpc>
                          <a:spcPct val="100000"/>
                        </a:lnSpc>
                        <a:spcBef>
                          <a:spcPts val="100"/>
                        </a:spcBef>
                        <a:spcAft>
                          <a:spcPts val="100"/>
                        </a:spcAft>
                      </a:pPr>
                      <a:r>
                        <a:rPr lang="en-US" sz="3000" b="0">
                          <a:effectLst/>
                          <a:latin typeface="Arial" panose="020B0604020202020204" pitchFamily="34" charset="0"/>
                          <a:cs typeface="Arial" panose="020B0604020202020204" pitchFamily="34" charset="0"/>
                        </a:rPr>
                        <a:t>6. Vóc dáng</a:t>
                      </a:r>
                      <a:endParaRPr lang="en-US" sz="2400" b="0">
                        <a:effectLst/>
                        <a:latin typeface="Arial" panose="020B0604020202020204" pitchFamily="34" charset="0"/>
                        <a:ea typeface="Calibri" panose="020F0502020204030204" pitchFamily="34" charset="0"/>
                        <a:cs typeface="Arial" panose="020B0604020202020204" pitchFamily="34" charset="0"/>
                      </a:endParaRPr>
                    </a:p>
                  </a:txBody>
                  <a:tcPr marL="89968" marR="89968" marT="0" marB="0" anchor="ctr">
                    <a:solidFill>
                      <a:srgbClr val="FFF8E1"/>
                    </a:solidFill>
                  </a:tcPr>
                </a:tc>
                <a:extLst>
                  <a:ext uri="{0D108BD9-81ED-4DB2-BD59-A6C34878D82A}">
                    <a16:rowId xmlns:a16="http://schemas.microsoft.com/office/drawing/2014/main" val="1484445240"/>
                  </a:ext>
                </a:extLst>
              </a:tr>
              <a:tr h="970552">
                <a:tc>
                  <a:txBody>
                    <a:bodyPr/>
                    <a:lstStyle/>
                    <a:p>
                      <a:pPr marL="0" marR="0" algn="just">
                        <a:lnSpc>
                          <a:spcPct val="100000"/>
                        </a:lnSpc>
                        <a:spcBef>
                          <a:spcPts val="100"/>
                        </a:spcBef>
                        <a:spcAft>
                          <a:spcPts val="100"/>
                        </a:spcAft>
                      </a:pPr>
                      <a:r>
                        <a:rPr lang="en-US" sz="3000" b="0">
                          <a:effectLst/>
                          <a:latin typeface="Arial" panose="020B0604020202020204" pitchFamily="34" charset="0"/>
                          <a:cs typeface="Arial" panose="020B0604020202020204" pitchFamily="34" charset="0"/>
                        </a:rPr>
                        <a:t>7. Mái tóc</a:t>
                      </a:r>
                      <a:endParaRPr lang="en-US" sz="2400" b="0">
                        <a:effectLst/>
                        <a:latin typeface="Arial" panose="020B0604020202020204" pitchFamily="34" charset="0"/>
                        <a:ea typeface="Calibri" panose="020F0502020204030204" pitchFamily="34" charset="0"/>
                        <a:cs typeface="Arial" panose="020B0604020202020204" pitchFamily="34" charset="0"/>
                      </a:endParaRPr>
                    </a:p>
                  </a:txBody>
                  <a:tcPr marL="89968" marR="89968" marT="0" marB="0" anchor="ctr">
                    <a:solidFill>
                      <a:srgbClr val="FFF8E1"/>
                    </a:solidFill>
                  </a:tcPr>
                </a:tc>
                <a:tc>
                  <a:txBody>
                    <a:bodyPr/>
                    <a:lstStyle/>
                    <a:p>
                      <a:pPr marL="0" marR="0" algn="just">
                        <a:lnSpc>
                          <a:spcPct val="100000"/>
                        </a:lnSpc>
                        <a:spcBef>
                          <a:spcPts val="100"/>
                        </a:spcBef>
                        <a:spcAft>
                          <a:spcPts val="100"/>
                        </a:spcAft>
                      </a:pPr>
                      <a:r>
                        <a:rPr lang="en-US" sz="3000" b="0">
                          <a:effectLst/>
                          <a:latin typeface="Arial" panose="020B0604020202020204" pitchFamily="34" charset="0"/>
                          <a:cs typeface="Arial" panose="020B0604020202020204" pitchFamily="34" charset="0"/>
                        </a:rPr>
                        <a:t>8.  Cách ăn mặc</a:t>
                      </a:r>
                      <a:endParaRPr lang="en-US" sz="2400" b="0">
                        <a:effectLst/>
                        <a:latin typeface="Arial" panose="020B0604020202020204" pitchFamily="34" charset="0"/>
                        <a:ea typeface="Calibri" panose="020F0502020204030204" pitchFamily="34" charset="0"/>
                        <a:cs typeface="Arial" panose="020B0604020202020204" pitchFamily="34" charset="0"/>
                      </a:endParaRPr>
                    </a:p>
                  </a:txBody>
                  <a:tcPr marL="89968" marR="89968" marT="0" marB="0" anchor="ctr">
                    <a:solidFill>
                      <a:srgbClr val="FFF8E1"/>
                    </a:solidFill>
                  </a:tcPr>
                </a:tc>
                <a:tc>
                  <a:txBody>
                    <a:bodyPr/>
                    <a:lstStyle/>
                    <a:p>
                      <a:pPr marL="0" marR="0" algn="just">
                        <a:lnSpc>
                          <a:spcPct val="100000"/>
                        </a:lnSpc>
                        <a:spcBef>
                          <a:spcPts val="100"/>
                        </a:spcBef>
                        <a:spcAft>
                          <a:spcPts val="100"/>
                        </a:spcAft>
                      </a:pPr>
                      <a:r>
                        <a:rPr lang="en-US" sz="3000" b="0">
                          <a:effectLst/>
                          <a:latin typeface="Arial" panose="020B0604020202020204" pitchFamily="34" charset="0"/>
                          <a:cs typeface="Arial" panose="020B0604020202020204" pitchFamily="34" charset="0"/>
                        </a:rPr>
                        <a:t>9. Vui vẻ, hòa đồng</a:t>
                      </a:r>
                      <a:endParaRPr lang="en-US" sz="2400" b="0">
                        <a:effectLst/>
                        <a:latin typeface="Arial" panose="020B0604020202020204" pitchFamily="34" charset="0"/>
                        <a:ea typeface="Calibri" panose="020F0502020204030204" pitchFamily="34" charset="0"/>
                        <a:cs typeface="Arial" panose="020B0604020202020204" pitchFamily="34" charset="0"/>
                      </a:endParaRPr>
                    </a:p>
                  </a:txBody>
                  <a:tcPr marL="89968" marR="89968" marT="0" marB="0" anchor="ctr">
                    <a:solidFill>
                      <a:srgbClr val="FFF8E1"/>
                    </a:solidFill>
                  </a:tcPr>
                </a:tc>
                <a:extLst>
                  <a:ext uri="{0D108BD9-81ED-4DB2-BD59-A6C34878D82A}">
                    <a16:rowId xmlns:a16="http://schemas.microsoft.com/office/drawing/2014/main" val="231354569"/>
                  </a:ext>
                </a:extLst>
              </a:tr>
              <a:tr h="970552">
                <a:tc>
                  <a:txBody>
                    <a:bodyPr/>
                    <a:lstStyle/>
                    <a:p>
                      <a:pPr marL="0" marR="0" algn="just">
                        <a:lnSpc>
                          <a:spcPct val="100000"/>
                        </a:lnSpc>
                        <a:spcBef>
                          <a:spcPts val="100"/>
                        </a:spcBef>
                        <a:spcAft>
                          <a:spcPts val="100"/>
                        </a:spcAft>
                      </a:pPr>
                      <a:r>
                        <a:rPr lang="en-US" sz="3000" b="0">
                          <a:effectLst/>
                          <a:latin typeface="Arial" panose="020B0604020202020204" pitchFamily="34" charset="0"/>
                          <a:cs typeface="Arial" panose="020B0604020202020204" pitchFamily="34" charset="0"/>
                        </a:rPr>
                        <a:t>10. Thiếu cởi mở</a:t>
                      </a:r>
                      <a:endParaRPr lang="en-US" sz="2400" b="0">
                        <a:effectLst/>
                        <a:latin typeface="Arial" panose="020B0604020202020204" pitchFamily="34" charset="0"/>
                        <a:ea typeface="Calibri" panose="020F0502020204030204" pitchFamily="34" charset="0"/>
                        <a:cs typeface="Arial" panose="020B0604020202020204" pitchFamily="34" charset="0"/>
                      </a:endParaRPr>
                    </a:p>
                  </a:txBody>
                  <a:tcPr marL="89968" marR="89968" marT="0" marB="0" anchor="ctr">
                    <a:solidFill>
                      <a:srgbClr val="FFF8E1"/>
                    </a:solidFill>
                  </a:tcPr>
                </a:tc>
                <a:tc>
                  <a:txBody>
                    <a:bodyPr/>
                    <a:lstStyle/>
                    <a:p>
                      <a:pPr marL="0" marR="0" algn="just">
                        <a:lnSpc>
                          <a:spcPct val="100000"/>
                        </a:lnSpc>
                        <a:spcBef>
                          <a:spcPts val="100"/>
                        </a:spcBef>
                        <a:spcAft>
                          <a:spcPts val="100"/>
                        </a:spcAft>
                      </a:pPr>
                      <a:r>
                        <a:rPr lang="en-US" sz="3000" b="0">
                          <a:effectLst/>
                          <a:latin typeface="Arial" panose="020B0604020202020204" pitchFamily="34" charset="0"/>
                          <a:cs typeface="Arial" panose="020B0604020202020204" pitchFamily="34" charset="0"/>
                        </a:rPr>
                        <a:t>11. Sẵn sàng giúp đỡ bạn</a:t>
                      </a:r>
                      <a:endParaRPr lang="en-US" sz="2400" b="0">
                        <a:effectLst/>
                        <a:latin typeface="Arial" panose="020B0604020202020204" pitchFamily="34" charset="0"/>
                        <a:ea typeface="Calibri" panose="020F0502020204030204" pitchFamily="34" charset="0"/>
                        <a:cs typeface="Arial" panose="020B0604020202020204" pitchFamily="34" charset="0"/>
                      </a:endParaRPr>
                    </a:p>
                  </a:txBody>
                  <a:tcPr marL="89968" marR="89968" marT="0" marB="0" anchor="ctr">
                    <a:solidFill>
                      <a:srgbClr val="FFF8E1"/>
                    </a:solidFill>
                  </a:tcPr>
                </a:tc>
                <a:tc>
                  <a:txBody>
                    <a:bodyPr/>
                    <a:lstStyle/>
                    <a:p>
                      <a:pPr marL="0" marR="0" algn="just">
                        <a:lnSpc>
                          <a:spcPct val="100000"/>
                        </a:lnSpc>
                        <a:spcBef>
                          <a:spcPts val="100"/>
                        </a:spcBef>
                        <a:spcAft>
                          <a:spcPts val="100"/>
                        </a:spcAft>
                      </a:pPr>
                      <a:r>
                        <a:rPr lang="en-US" sz="3000" b="0">
                          <a:effectLst/>
                          <a:latin typeface="Arial" panose="020B0604020202020204" pitchFamily="34" charset="0"/>
                          <a:cs typeface="Arial" panose="020B0604020202020204" pitchFamily="34" charset="0"/>
                        </a:rPr>
                        <a:t>12. Ích kỉ cá nhân</a:t>
                      </a:r>
                      <a:endParaRPr lang="en-US" sz="2400" b="0">
                        <a:effectLst/>
                        <a:latin typeface="Arial" panose="020B0604020202020204" pitchFamily="34" charset="0"/>
                        <a:ea typeface="Calibri" panose="020F0502020204030204" pitchFamily="34" charset="0"/>
                        <a:cs typeface="Arial" panose="020B0604020202020204" pitchFamily="34" charset="0"/>
                      </a:endParaRPr>
                    </a:p>
                  </a:txBody>
                  <a:tcPr marL="89968" marR="89968" marT="0" marB="0" anchor="ctr">
                    <a:solidFill>
                      <a:srgbClr val="FFF8E1"/>
                    </a:solidFill>
                  </a:tcPr>
                </a:tc>
                <a:extLst>
                  <a:ext uri="{0D108BD9-81ED-4DB2-BD59-A6C34878D82A}">
                    <a16:rowId xmlns:a16="http://schemas.microsoft.com/office/drawing/2014/main" val="3923336019"/>
                  </a:ext>
                </a:extLst>
              </a:tr>
              <a:tr h="970552">
                <a:tc>
                  <a:txBody>
                    <a:bodyPr/>
                    <a:lstStyle/>
                    <a:p>
                      <a:pPr marL="0" marR="0" algn="just">
                        <a:lnSpc>
                          <a:spcPct val="100000"/>
                        </a:lnSpc>
                        <a:spcBef>
                          <a:spcPts val="100"/>
                        </a:spcBef>
                        <a:spcAft>
                          <a:spcPts val="100"/>
                        </a:spcAft>
                      </a:pPr>
                      <a:r>
                        <a:rPr lang="en-US" sz="3000" b="0">
                          <a:effectLst/>
                          <a:latin typeface="Arial" panose="020B0604020202020204" pitchFamily="34" charset="0"/>
                          <a:cs typeface="Arial" panose="020B0604020202020204" pitchFamily="34" charset="0"/>
                        </a:rPr>
                        <a:t>13. Thảo tính</a:t>
                      </a:r>
                      <a:endParaRPr lang="en-US" sz="2400" b="0">
                        <a:effectLst/>
                        <a:latin typeface="Arial" panose="020B0604020202020204" pitchFamily="34" charset="0"/>
                        <a:ea typeface="Calibri" panose="020F0502020204030204" pitchFamily="34" charset="0"/>
                        <a:cs typeface="Arial" panose="020B0604020202020204" pitchFamily="34" charset="0"/>
                      </a:endParaRPr>
                    </a:p>
                  </a:txBody>
                  <a:tcPr marL="89968" marR="89968" marT="0" marB="0" anchor="ctr">
                    <a:solidFill>
                      <a:srgbClr val="FFF8E1"/>
                    </a:solidFill>
                  </a:tcPr>
                </a:tc>
                <a:tc>
                  <a:txBody>
                    <a:bodyPr/>
                    <a:lstStyle/>
                    <a:p>
                      <a:pPr marL="0" marR="0" algn="just">
                        <a:lnSpc>
                          <a:spcPct val="100000"/>
                        </a:lnSpc>
                        <a:spcBef>
                          <a:spcPts val="100"/>
                        </a:spcBef>
                        <a:spcAft>
                          <a:spcPts val="100"/>
                        </a:spcAft>
                      </a:pPr>
                      <a:r>
                        <a:rPr lang="en-US" sz="3000" b="0">
                          <a:effectLst/>
                          <a:latin typeface="Arial" panose="020B0604020202020204" pitchFamily="34" charset="0"/>
                          <a:cs typeface="Arial" panose="020B0604020202020204" pitchFamily="34" charset="0"/>
                        </a:rPr>
                        <a:t>14. Bênh vực lẽ phải</a:t>
                      </a:r>
                      <a:endParaRPr lang="en-US" sz="2400" b="0">
                        <a:effectLst/>
                        <a:latin typeface="Arial" panose="020B0604020202020204" pitchFamily="34" charset="0"/>
                        <a:ea typeface="Calibri" panose="020F0502020204030204" pitchFamily="34" charset="0"/>
                        <a:cs typeface="Arial" panose="020B0604020202020204" pitchFamily="34" charset="0"/>
                      </a:endParaRPr>
                    </a:p>
                  </a:txBody>
                  <a:tcPr marL="89968" marR="89968" marT="0" marB="0" anchor="ctr">
                    <a:solidFill>
                      <a:srgbClr val="FFF8E1"/>
                    </a:solidFill>
                  </a:tcPr>
                </a:tc>
                <a:tc>
                  <a:txBody>
                    <a:bodyPr/>
                    <a:lstStyle/>
                    <a:p>
                      <a:pPr marL="0" marR="0" algn="just">
                        <a:lnSpc>
                          <a:spcPct val="100000"/>
                        </a:lnSpc>
                        <a:spcBef>
                          <a:spcPts val="100"/>
                        </a:spcBef>
                        <a:spcAft>
                          <a:spcPts val="100"/>
                        </a:spcAft>
                      </a:pPr>
                      <a:r>
                        <a:rPr lang="en-US" sz="3000" b="0">
                          <a:effectLst/>
                          <a:latin typeface="Arial" panose="020B0604020202020204" pitchFamily="34" charset="0"/>
                          <a:cs typeface="Arial" panose="020B0604020202020204" pitchFamily="34" charset="0"/>
                        </a:rPr>
                        <a:t>15. Ý chí và nghị lực</a:t>
                      </a:r>
                      <a:endParaRPr lang="en-US" sz="2400" b="0">
                        <a:effectLst/>
                        <a:latin typeface="Arial" panose="020B0604020202020204" pitchFamily="34" charset="0"/>
                        <a:ea typeface="Calibri" panose="020F0502020204030204" pitchFamily="34" charset="0"/>
                        <a:cs typeface="Arial" panose="020B0604020202020204" pitchFamily="34" charset="0"/>
                      </a:endParaRPr>
                    </a:p>
                  </a:txBody>
                  <a:tcPr marL="89968" marR="89968" marT="0" marB="0" anchor="ctr">
                    <a:solidFill>
                      <a:srgbClr val="FFF8E1"/>
                    </a:solidFill>
                  </a:tcPr>
                </a:tc>
                <a:extLst>
                  <a:ext uri="{0D108BD9-81ED-4DB2-BD59-A6C34878D82A}">
                    <a16:rowId xmlns:a16="http://schemas.microsoft.com/office/drawing/2014/main" val="1424936365"/>
                  </a:ext>
                </a:extLst>
              </a:tr>
              <a:tr h="970552">
                <a:tc>
                  <a:txBody>
                    <a:bodyPr/>
                    <a:lstStyle/>
                    <a:p>
                      <a:pPr marL="0" marR="0" algn="just">
                        <a:lnSpc>
                          <a:spcPct val="100000"/>
                        </a:lnSpc>
                        <a:spcBef>
                          <a:spcPts val="100"/>
                        </a:spcBef>
                        <a:spcAft>
                          <a:spcPts val="100"/>
                        </a:spcAft>
                      </a:pPr>
                      <a:r>
                        <a:rPr lang="en-US" sz="3000" b="0">
                          <a:effectLst/>
                          <a:latin typeface="Arial" panose="020B0604020202020204" pitchFamily="34" charset="0"/>
                          <a:cs typeface="Arial" panose="020B0604020202020204" pitchFamily="34" charset="0"/>
                        </a:rPr>
                        <a:t>16. Năng khiếu, tài lẻ</a:t>
                      </a:r>
                      <a:endParaRPr lang="en-US" sz="2400" b="0">
                        <a:effectLst/>
                        <a:latin typeface="Arial" panose="020B0604020202020204" pitchFamily="34" charset="0"/>
                        <a:ea typeface="Calibri" panose="020F0502020204030204" pitchFamily="34" charset="0"/>
                        <a:cs typeface="Arial" panose="020B0604020202020204" pitchFamily="34" charset="0"/>
                      </a:endParaRPr>
                    </a:p>
                  </a:txBody>
                  <a:tcPr marL="89968" marR="89968" marT="0" marB="0" anchor="ctr">
                    <a:solidFill>
                      <a:srgbClr val="FFF8E1"/>
                    </a:solidFill>
                  </a:tcPr>
                </a:tc>
                <a:tc>
                  <a:txBody>
                    <a:bodyPr/>
                    <a:lstStyle/>
                    <a:p>
                      <a:pPr marL="0" marR="0" algn="just">
                        <a:lnSpc>
                          <a:spcPct val="100000"/>
                        </a:lnSpc>
                        <a:spcBef>
                          <a:spcPts val="100"/>
                        </a:spcBef>
                        <a:spcAft>
                          <a:spcPts val="100"/>
                        </a:spcAft>
                      </a:pPr>
                      <a:r>
                        <a:rPr lang="en-US" sz="3000" b="0">
                          <a:effectLst/>
                          <a:latin typeface="Arial" panose="020B0604020202020204" pitchFamily="34" charset="0"/>
                          <a:cs typeface="Arial" panose="020B0604020202020204" pitchFamily="34" charset="0"/>
                        </a:rPr>
                        <a:t>17. Học giỏi một môn nào đó</a:t>
                      </a:r>
                      <a:endParaRPr lang="en-US" sz="2400" b="0">
                        <a:effectLst/>
                        <a:latin typeface="Arial" panose="020B0604020202020204" pitchFamily="34" charset="0"/>
                        <a:ea typeface="Calibri" panose="020F0502020204030204" pitchFamily="34" charset="0"/>
                        <a:cs typeface="Arial" panose="020B0604020202020204" pitchFamily="34" charset="0"/>
                      </a:endParaRPr>
                    </a:p>
                  </a:txBody>
                  <a:tcPr marL="89968" marR="89968" marT="0" marB="0" anchor="ctr">
                    <a:solidFill>
                      <a:srgbClr val="FFF8E1"/>
                    </a:solidFill>
                  </a:tcPr>
                </a:tc>
                <a:tc>
                  <a:txBody>
                    <a:bodyPr/>
                    <a:lstStyle/>
                    <a:p>
                      <a:pPr marL="0" marR="0" algn="just">
                        <a:lnSpc>
                          <a:spcPct val="100000"/>
                        </a:lnSpc>
                        <a:spcBef>
                          <a:spcPts val="100"/>
                        </a:spcBef>
                        <a:spcAft>
                          <a:spcPts val="100"/>
                        </a:spcAft>
                      </a:pPr>
                      <a:r>
                        <a:rPr lang="en-US" sz="3000" b="0">
                          <a:effectLst/>
                          <a:latin typeface="Arial" panose="020B0604020202020204" pitchFamily="34" charset="0"/>
                          <a:cs typeface="Arial" panose="020B0604020202020204" pitchFamily="34" charset="0"/>
                        </a:rPr>
                        <a:t>18. Uy tín với các bạn</a:t>
                      </a:r>
                      <a:endParaRPr lang="en-US" sz="2400" b="0">
                        <a:effectLst/>
                        <a:latin typeface="Arial" panose="020B0604020202020204" pitchFamily="34" charset="0"/>
                        <a:ea typeface="Calibri" panose="020F0502020204030204" pitchFamily="34" charset="0"/>
                        <a:cs typeface="Arial" panose="020B0604020202020204" pitchFamily="34" charset="0"/>
                      </a:endParaRPr>
                    </a:p>
                  </a:txBody>
                  <a:tcPr marL="89968" marR="89968" marT="0" marB="0" anchor="ctr">
                    <a:solidFill>
                      <a:srgbClr val="FFF8E1"/>
                    </a:solidFill>
                  </a:tcPr>
                </a:tc>
                <a:extLst>
                  <a:ext uri="{0D108BD9-81ED-4DB2-BD59-A6C34878D82A}">
                    <a16:rowId xmlns:a16="http://schemas.microsoft.com/office/drawing/2014/main" val="724427987"/>
                  </a:ext>
                </a:extLst>
              </a:tr>
              <a:tr h="970552">
                <a:tc>
                  <a:txBody>
                    <a:bodyPr/>
                    <a:lstStyle/>
                    <a:p>
                      <a:pPr marL="0" marR="0" algn="just">
                        <a:lnSpc>
                          <a:spcPct val="100000"/>
                        </a:lnSpc>
                        <a:spcBef>
                          <a:spcPts val="100"/>
                        </a:spcBef>
                        <a:spcAft>
                          <a:spcPts val="100"/>
                        </a:spcAft>
                      </a:pPr>
                      <a:r>
                        <a:rPr lang="en-US" sz="3000" b="0">
                          <a:effectLst/>
                          <a:latin typeface="Arial" panose="020B0604020202020204" pitchFamily="34" charset="0"/>
                          <a:cs typeface="Arial" panose="020B0604020202020204" pitchFamily="34" charset="0"/>
                        </a:rPr>
                        <a:t>19. Quản lí lớp học tốt</a:t>
                      </a:r>
                      <a:endParaRPr lang="en-US" sz="2400" b="0">
                        <a:effectLst/>
                        <a:latin typeface="Arial" panose="020B0604020202020204" pitchFamily="34" charset="0"/>
                        <a:ea typeface="Calibri" panose="020F0502020204030204" pitchFamily="34" charset="0"/>
                        <a:cs typeface="Arial" panose="020B0604020202020204" pitchFamily="34" charset="0"/>
                      </a:endParaRPr>
                    </a:p>
                  </a:txBody>
                  <a:tcPr marL="89968" marR="89968" marT="0" marB="0" anchor="ctr">
                    <a:solidFill>
                      <a:srgbClr val="FFF8E1"/>
                    </a:solidFill>
                  </a:tcPr>
                </a:tc>
                <a:tc>
                  <a:txBody>
                    <a:bodyPr/>
                    <a:lstStyle/>
                    <a:p>
                      <a:pPr marL="0" marR="0" algn="just">
                        <a:lnSpc>
                          <a:spcPct val="100000"/>
                        </a:lnSpc>
                        <a:spcBef>
                          <a:spcPts val="100"/>
                        </a:spcBef>
                        <a:spcAft>
                          <a:spcPts val="100"/>
                        </a:spcAft>
                      </a:pPr>
                      <a:r>
                        <a:rPr lang="en-US" sz="3000" b="0">
                          <a:effectLst/>
                          <a:latin typeface="Arial" panose="020B0604020202020204" pitchFamily="34" charset="0"/>
                          <a:cs typeface="Arial" panose="020B0604020202020204" pitchFamily="34" charset="0"/>
                        </a:rPr>
                        <a:t>20. Thái độ học tập tốt</a:t>
                      </a:r>
                      <a:endParaRPr lang="en-US" sz="2400" b="0">
                        <a:effectLst/>
                        <a:latin typeface="Arial" panose="020B0604020202020204" pitchFamily="34" charset="0"/>
                        <a:ea typeface="Calibri" panose="020F0502020204030204" pitchFamily="34" charset="0"/>
                        <a:cs typeface="Arial" panose="020B0604020202020204" pitchFamily="34" charset="0"/>
                      </a:endParaRPr>
                    </a:p>
                  </a:txBody>
                  <a:tcPr marL="89968" marR="89968" marT="0" marB="0" anchor="ctr">
                    <a:solidFill>
                      <a:srgbClr val="FFF8E1"/>
                    </a:solidFill>
                  </a:tcPr>
                </a:tc>
                <a:tc>
                  <a:txBody>
                    <a:bodyPr/>
                    <a:lstStyle/>
                    <a:p>
                      <a:pPr marL="0" marR="0" algn="just">
                        <a:lnSpc>
                          <a:spcPct val="100000"/>
                        </a:lnSpc>
                        <a:spcBef>
                          <a:spcPts val="100"/>
                        </a:spcBef>
                        <a:spcAft>
                          <a:spcPts val="100"/>
                        </a:spcAft>
                      </a:pPr>
                      <a:r>
                        <a:rPr lang="en-US" sz="3000" b="0">
                          <a:effectLst/>
                          <a:latin typeface="Arial" panose="020B0604020202020204" pitchFamily="34" charset="0"/>
                          <a:cs typeface="Arial" panose="020B0604020202020204" pitchFamily="34" charset="0"/>
                        </a:rPr>
                        <a:t>21. Lơ đãng trong học tập</a:t>
                      </a:r>
                      <a:endParaRPr lang="en-US" sz="2400" b="0">
                        <a:effectLst/>
                        <a:latin typeface="Arial" panose="020B0604020202020204" pitchFamily="34" charset="0"/>
                        <a:ea typeface="Calibri" panose="020F0502020204030204" pitchFamily="34" charset="0"/>
                        <a:cs typeface="Arial" panose="020B0604020202020204" pitchFamily="34" charset="0"/>
                      </a:endParaRPr>
                    </a:p>
                  </a:txBody>
                  <a:tcPr marL="89968" marR="89968" marT="0" marB="0" anchor="ctr">
                    <a:solidFill>
                      <a:srgbClr val="FFF8E1"/>
                    </a:solidFill>
                  </a:tcPr>
                </a:tc>
                <a:extLst>
                  <a:ext uri="{0D108BD9-81ED-4DB2-BD59-A6C34878D82A}">
                    <a16:rowId xmlns:a16="http://schemas.microsoft.com/office/drawing/2014/main" val="3239337363"/>
                  </a:ext>
                </a:extLst>
              </a:tr>
              <a:tr h="1892935">
                <a:tc>
                  <a:txBody>
                    <a:bodyPr/>
                    <a:lstStyle/>
                    <a:p>
                      <a:pPr marL="0" marR="0" algn="just">
                        <a:lnSpc>
                          <a:spcPct val="150000"/>
                        </a:lnSpc>
                        <a:spcBef>
                          <a:spcPts val="100"/>
                        </a:spcBef>
                        <a:spcAft>
                          <a:spcPts val="100"/>
                        </a:spcAft>
                      </a:pPr>
                      <a:r>
                        <a:rPr lang="en-US" sz="3000" b="0">
                          <a:effectLst/>
                          <a:latin typeface="Arial" panose="020B0604020202020204" pitchFamily="34" charset="0"/>
                          <a:cs typeface="Arial" panose="020B0604020202020204" pitchFamily="34" charset="0"/>
                        </a:rPr>
                        <a:t>22. Ít khi hoàn thành nhiệm vụ được giao</a:t>
                      </a:r>
                      <a:endParaRPr lang="en-US" sz="2400" b="0">
                        <a:effectLst/>
                        <a:latin typeface="Arial" panose="020B0604020202020204" pitchFamily="34" charset="0"/>
                        <a:ea typeface="Calibri" panose="020F0502020204030204" pitchFamily="34" charset="0"/>
                        <a:cs typeface="Arial" panose="020B0604020202020204" pitchFamily="34" charset="0"/>
                      </a:endParaRPr>
                    </a:p>
                  </a:txBody>
                  <a:tcPr marL="89968" marR="89968" marT="0" marB="0" anchor="ctr">
                    <a:solidFill>
                      <a:srgbClr val="FFF8E1"/>
                    </a:solidFill>
                  </a:tcPr>
                </a:tc>
                <a:tc>
                  <a:txBody>
                    <a:bodyPr/>
                    <a:lstStyle/>
                    <a:p>
                      <a:pPr marL="0" marR="0" algn="just">
                        <a:lnSpc>
                          <a:spcPct val="150000"/>
                        </a:lnSpc>
                        <a:spcBef>
                          <a:spcPts val="100"/>
                        </a:spcBef>
                        <a:spcAft>
                          <a:spcPts val="100"/>
                        </a:spcAft>
                      </a:pPr>
                      <a:r>
                        <a:rPr lang="en-US" sz="3000" b="0">
                          <a:effectLst/>
                          <a:latin typeface="Arial" panose="020B0604020202020204" pitchFamily="34" charset="0"/>
                          <a:cs typeface="Arial" panose="020B0604020202020204" pitchFamily="34" charset="0"/>
                        </a:rPr>
                        <a:t>23. Luôn hoàn thành nhiệm vụ được giao</a:t>
                      </a:r>
                      <a:endParaRPr lang="en-US" sz="2400" b="0">
                        <a:effectLst/>
                        <a:latin typeface="Arial" panose="020B0604020202020204" pitchFamily="34" charset="0"/>
                        <a:ea typeface="Calibri" panose="020F0502020204030204" pitchFamily="34" charset="0"/>
                        <a:cs typeface="Arial" panose="020B0604020202020204" pitchFamily="34" charset="0"/>
                      </a:endParaRPr>
                    </a:p>
                  </a:txBody>
                  <a:tcPr marL="89968" marR="89968" marT="0" marB="0" anchor="ctr">
                    <a:solidFill>
                      <a:srgbClr val="FFF8E1"/>
                    </a:solidFill>
                  </a:tcPr>
                </a:tc>
                <a:tc>
                  <a:txBody>
                    <a:bodyPr/>
                    <a:lstStyle/>
                    <a:p>
                      <a:pPr marL="0" marR="0" algn="just">
                        <a:lnSpc>
                          <a:spcPct val="150000"/>
                        </a:lnSpc>
                        <a:spcBef>
                          <a:spcPts val="100"/>
                        </a:spcBef>
                        <a:spcAft>
                          <a:spcPts val="100"/>
                        </a:spcAft>
                      </a:pPr>
                      <a:r>
                        <a:rPr lang="en-US" sz="3000" b="0">
                          <a:effectLst/>
                          <a:latin typeface="Arial" panose="020B0604020202020204" pitchFamily="34" charset="0"/>
                          <a:cs typeface="Arial" panose="020B0604020202020204" pitchFamily="34" charset="0"/>
                        </a:rPr>
                        <a:t>24. Thành tích học tập và rèn luyện tốt</a:t>
                      </a:r>
                      <a:endParaRPr lang="en-US" sz="2400" b="0">
                        <a:effectLst/>
                        <a:latin typeface="Arial" panose="020B0604020202020204" pitchFamily="34" charset="0"/>
                        <a:ea typeface="Calibri" panose="020F0502020204030204" pitchFamily="34" charset="0"/>
                        <a:cs typeface="Arial" panose="020B0604020202020204" pitchFamily="34" charset="0"/>
                      </a:endParaRPr>
                    </a:p>
                  </a:txBody>
                  <a:tcPr marL="89968" marR="89968" marT="0" marB="0" anchor="ctr">
                    <a:solidFill>
                      <a:srgbClr val="FFF8E1"/>
                    </a:solidFill>
                  </a:tcPr>
                </a:tc>
                <a:extLst>
                  <a:ext uri="{0D108BD9-81ED-4DB2-BD59-A6C34878D82A}">
                    <a16:rowId xmlns:a16="http://schemas.microsoft.com/office/drawing/2014/main" val="2058717411"/>
                  </a:ext>
                </a:extLst>
              </a:tr>
            </a:tbl>
          </a:graphicData>
        </a:graphic>
      </p:graphicFrame>
    </p:spTree>
    <p:extLst>
      <p:ext uri="{BB962C8B-B14F-4D97-AF65-F5344CB8AC3E}">
        <p14:creationId xmlns:p14="http://schemas.microsoft.com/office/powerpoint/2010/main" val="3598284200"/>
      </p:ext>
    </p:extLst>
  </p:cSld>
  <p:clrMapOvr>
    <a:masterClrMapping/>
  </p:clrMapOvr>
  <p:transition spd="med">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F2978B96-B337-57C3-793E-C8D02C04A97A}"/>
              </a:ext>
            </a:extLst>
          </p:cNvPr>
          <p:cNvGrpSpPr/>
          <p:nvPr/>
        </p:nvGrpSpPr>
        <p:grpSpPr>
          <a:xfrm>
            <a:off x="0" y="68665"/>
            <a:ext cx="1130864" cy="1158974"/>
            <a:chOff x="2760625" y="539208"/>
            <a:chExt cx="1130864" cy="1158974"/>
          </a:xfrm>
        </p:grpSpPr>
        <p:sp>
          <p:nvSpPr>
            <p:cNvPr id="23" name="Freeform 23"/>
            <p:cNvSpPr/>
            <p:nvPr/>
          </p:nvSpPr>
          <p:spPr>
            <a:xfrm>
              <a:off x="3312002" y="1118695"/>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7" name="Freeform 27"/>
            <p:cNvSpPr/>
            <p:nvPr/>
          </p:nvSpPr>
          <p:spPr>
            <a:xfrm>
              <a:off x="2760625" y="539208"/>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14" name="Freeform 14"/>
          <p:cNvSpPr/>
          <p:nvPr/>
        </p:nvSpPr>
        <p:spPr>
          <a:xfrm>
            <a:off x="16764000" y="8732593"/>
            <a:ext cx="1330674" cy="1373894"/>
          </a:xfrm>
          <a:custGeom>
            <a:avLst/>
            <a:gdLst/>
            <a:ahLst/>
            <a:cxnLst/>
            <a:rect l="l" t="t" r="r" b="b"/>
            <a:pathLst>
              <a:path w="2481450" h="2377680">
                <a:moveTo>
                  <a:pt x="0" y="0"/>
                </a:moveTo>
                <a:lnTo>
                  <a:pt x="2481450" y="0"/>
                </a:lnTo>
                <a:lnTo>
                  <a:pt x="2481450" y="2377681"/>
                </a:lnTo>
                <a:lnTo>
                  <a:pt x="0" y="23776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3F24CA9B-71E7-CEC7-FD02-2238BBF3FAC7}"/>
              </a:ext>
            </a:extLst>
          </p:cNvPr>
          <p:cNvSpPr txBox="1"/>
          <p:nvPr/>
        </p:nvSpPr>
        <p:spPr>
          <a:xfrm>
            <a:off x="1028700" y="884039"/>
            <a:ext cx="3086100" cy="323076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Freeform 6">
            <a:extLst>
              <a:ext uri="{FF2B5EF4-FFF2-40B4-BE49-F238E27FC236}">
                <a16:creationId xmlns:a16="http://schemas.microsoft.com/office/drawing/2014/main" id="{7034D666-5C0B-F68A-5E09-FF5E587A0A20}"/>
              </a:ext>
            </a:extLst>
          </p:cNvPr>
          <p:cNvSpPr/>
          <p:nvPr/>
        </p:nvSpPr>
        <p:spPr>
          <a:xfrm>
            <a:off x="1269919" y="1028700"/>
            <a:ext cx="15748162" cy="8763000"/>
          </a:xfrm>
          <a:custGeom>
            <a:avLst/>
            <a:gdLst/>
            <a:ahLst/>
            <a:cxnLst/>
            <a:rect l="l" t="t" r="r" b="b"/>
            <a:pathLst>
              <a:path w="15596249" h="8188031">
                <a:moveTo>
                  <a:pt x="0" y="0"/>
                </a:moveTo>
                <a:lnTo>
                  <a:pt x="15596250" y="0"/>
                </a:lnTo>
                <a:lnTo>
                  <a:pt x="15596250" y="8188030"/>
                </a:lnTo>
                <a:lnTo>
                  <a:pt x="0" y="8188030"/>
                </a:lnTo>
                <a:lnTo>
                  <a:pt x="0" y="0"/>
                </a:lnTo>
                <a:close/>
              </a:path>
            </a:pathLst>
          </a:custGeom>
          <a:blipFill>
            <a:blip r:embed="rId6">
              <a:duotone>
                <a:schemeClr val="accent6">
                  <a:shade val="45000"/>
                  <a:satMod val="135000"/>
                </a:schemeClr>
                <a:prstClr val="white"/>
              </a:duotone>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TextBox 11">
            <a:extLst>
              <a:ext uri="{FF2B5EF4-FFF2-40B4-BE49-F238E27FC236}">
                <a16:creationId xmlns:a16="http://schemas.microsoft.com/office/drawing/2014/main" id="{01465A76-D444-BF48-65C9-CD05700479BD}"/>
              </a:ext>
            </a:extLst>
          </p:cNvPr>
          <p:cNvSpPr txBox="1"/>
          <p:nvPr/>
        </p:nvSpPr>
        <p:spPr>
          <a:xfrm>
            <a:off x="4000500" y="4210473"/>
            <a:ext cx="10287000" cy="1905843"/>
          </a:xfrm>
          <a:prstGeom prst="rect">
            <a:avLst/>
          </a:prstGeom>
        </p:spPr>
        <p:txBody>
          <a:bodyPr wrap="square" lIns="0" tIns="0" rIns="0" bIns="0" rtlCol="0" anchor="t">
            <a:spAutoFit/>
          </a:bodyPr>
          <a:lstStyle/>
          <a:p>
            <a:pPr lvl="0" algn="ctr">
              <a:lnSpc>
                <a:spcPct val="150000"/>
              </a:lnSpc>
              <a:spcBef>
                <a:spcPct val="0"/>
              </a:spcBef>
              <a:defRPr/>
            </a:pPr>
            <a:r>
              <a:rPr lang="vi-VN" sz="4400" b="1">
                <a:solidFill>
                  <a:prstClr val="black"/>
                </a:solidFill>
                <a:latin typeface="Arial" panose="020B0604020202020204" pitchFamily="34" charset="0"/>
                <a:cs typeface="Arial" panose="020B0604020202020204" pitchFamily="34" charset="0"/>
              </a:rPr>
              <a:t>Ngoài những đặc điểm </a:t>
            </a:r>
            <a:r>
              <a:rPr lang="en-US" sz="4400" b="1">
                <a:solidFill>
                  <a:prstClr val="black"/>
                </a:solidFill>
                <a:latin typeface="Arial" panose="020B0604020202020204" pitchFamily="34" charset="0"/>
                <a:cs typeface="Arial" panose="020B0604020202020204" pitchFamily="34" charset="0"/>
              </a:rPr>
              <a:t>ở bảng trên</a:t>
            </a:r>
            <a:r>
              <a:rPr lang="vi-VN" sz="4400" b="1">
                <a:solidFill>
                  <a:prstClr val="black"/>
                </a:solidFill>
                <a:latin typeface="Arial" panose="020B0604020202020204" pitchFamily="34" charset="0"/>
                <a:cs typeface="Arial" panose="020B0604020202020204" pitchFamily="34" charset="0"/>
              </a:rPr>
              <a:t>, các em tự hào về điều gì ở mình?</a:t>
            </a:r>
            <a:endParaRPr kumimoji="0" lang="vi-VN" sz="4400" b="1"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11" name="Picture 10" descr="Logo&#10;&#10;Description automatically generated">
            <a:extLst>
              <a:ext uri="{FF2B5EF4-FFF2-40B4-BE49-F238E27FC236}">
                <a16:creationId xmlns:a16="http://schemas.microsoft.com/office/drawing/2014/main" id="{6293EACA-4C1A-9896-143F-D2156147137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016548">
            <a:off x="12829805" y="-96843"/>
            <a:ext cx="3855280" cy="4012639"/>
          </a:xfrm>
          <a:prstGeom prst="rect">
            <a:avLst/>
          </a:prstGeom>
        </p:spPr>
      </p:pic>
      <p:pic>
        <p:nvPicPr>
          <p:cNvPr id="13" name="Picture 12" descr="A cartoon of a child holding a blue folder&#10;&#10;Description automatically generated">
            <a:extLst>
              <a:ext uri="{FF2B5EF4-FFF2-40B4-BE49-F238E27FC236}">
                <a16:creationId xmlns:a16="http://schemas.microsoft.com/office/drawing/2014/main" id="{3CB523D1-ACA3-E8DC-A371-57B58A08AB8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1823" y="4214857"/>
            <a:ext cx="5527463" cy="6133851"/>
          </a:xfrm>
          <a:prstGeom prst="rect">
            <a:avLst/>
          </a:prstGeom>
        </p:spPr>
      </p:pic>
    </p:spTree>
    <p:extLst>
      <p:ext uri="{BB962C8B-B14F-4D97-AF65-F5344CB8AC3E}">
        <p14:creationId xmlns:p14="http://schemas.microsoft.com/office/powerpoint/2010/main" val="227894743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766636" y="144869"/>
            <a:ext cx="1488707" cy="1140912"/>
          </a:xfrm>
          <a:custGeom>
            <a:avLst/>
            <a:gdLst/>
            <a:ahLst/>
            <a:cxnLst/>
            <a:rect l="l" t="t" r="r" b="b"/>
            <a:pathLst>
              <a:path w="7140946" h="4959711">
                <a:moveTo>
                  <a:pt x="0" y="0"/>
                </a:moveTo>
                <a:lnTo>
                  <a:pt x="7140946" y="0"/>
                </a:lnTo>
                <a:lnTo>
                  <a:pt x="7140946" y="4959711"/>
                </a:lnTo>
                <a:lnTo>
                  <a:pt x="0" y="49597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5CF8069D-10EF-23A2-3EAD-8CDCBF4FF7EF}"/>
              </a:ext>
            </a:extLst>
          </p:cNvPr>
          <p:cNvGrpSpPr/>
          <p:nvPr/>
        </p:nvGrpSpPr>
        <p:grpSpPr>
          <a:xfrm>
            <a:off x="96156" y="9044295"/>
            <a:ext cx="1057989" cy="1158974"/>
            <a:chOff x="15614885" y="8251666"/>
            <a:chExt cx="1057989" cy="1158974"/>
          </a:xfrm>
        </p:grpSpPr>
        <p:sp>
          <p:nvSpPr>
            <p:cNvPr id="11" name="Freeform 11"/>
            <p:cNvSpPr/>
            <p:nvPr/>
          </p:nvSpPr>
          <p:spPr>
            <a:xfrm>
              <a:off x="16093387" y="8831153"/>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2" name="Freeform 12"/>
            <p:cNvSpPr/>
            <p:nvPr/>
          </p:nvSpPr>
          <p:spPr>
            <a:xfrm>
              <a:off x="15614885" y="8251666"/>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21" name="Rectangle: Rounded Corners 20">
            <a:extLst>
              <a:ext uri="{FF2B5EF4-FFF2-40B4-BE49-F238E27FC236}">
                <a16:creationId xmlns:a16="http://schemas.microsoft.com/office/drawing/2014/main" id="{1C912FAC-D043-6E8B-0957-BA6B5EB1E464}"/>
              </a:ext>
            </a:extLst>
          </p:cNvPr>
          <p:cNvSpPr/>
          <p:nvPr/>
        </p:nvSpPr>
        <p:spPr>
          <a:xfrm>
            <a:off x="675643" y="3082311"/>
            <a:ext cx="7467600" cy="2435348"/>
          </a:xfrm>
          <a:prstGeom prst="roundRect">
            <a:avLst/>
          </a:prstGeom>
          <a:solidFill>
            <a:srgbClr val="E9EFF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defRPr/>
            </a:pPr>
            <a:r>
              <a:rPr lang="vi-VN" sz="3600">
                <a:solidFill>
                  <a:prstClr val="black"/>
                </a:solidFill>
                <a:latin typeface="Arial" panose="020B0604020202020204" pitchFamily="34" charset="0"/>
                <a:cs typeface="Arial" panose="020B0604020202020204" pitchFamily="34" charset="0"/>
              </a:rPr>
              <a:t>Luôn nhìn trực diện vào mắt người đang nói chuyện với mình</a:t>
            </a: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8" name="Rectangle: Rounded Corners 27">
            <a:extLst>
              <a:ext uri="{FF2B5EF4-FFF2-40B4-BE49-F238E27FC236}">
                <a16:creationId xmlns:a16="http://schemas.microsoft.com/office/drawing/2014/main" id="{07E5CE49-F115-A29A-F3E7-971213F72A5A}"/>
              </a:ext>
            </a:extLst>
          </p:cNvPr>
          <p:cNvSpPr/>
          <p:nvPr/>
        </p:nvSpPr>
        <p:spPr>
          <a:xfrm>
            <a:off x="8632371" y="3082311"/>
            <a:ext cx="9001757" cy="2435348"/>
          </a:xfrm>
          <a:prstGeom prst="roundRect">
            <a:avLst/>
          </a:prstGeom>
          <a:solidFill>
            <a:srgbClr val="E9EFF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defRPr/>
            </a:pPr>
            <a:r>
              <a:rPr lang="vi-VN" sz="3600">
                <a:solidFill>
                  <a:prstClr val="black"/>
                </a:solidFill>
                <a:latin typeface="Arial" panose="020B0604020202020204" pitchFamily="34" charset="0"/>
                <a:cs typeface="Arial" panose="020B0604020202020204" pitchFamily="34" charset="0"/>
              </a:rPr>
              <a:t>Can đảm, sẵn sàng thử sức những điều mới mẻ, không ngừng khám phá bản thân</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1" name="Line Callout 1 (Border and Accent Bar) 3">
            <a:extLst>
              <a:ext uri="{FF2B5EF4-FFF2-40B4-BE49-F238E27FC236}">
                <a16:creationId xmlns:a16="http://schemas.microsoft.com/office/drawing/2014/main" id="{41BC44E0-0551-0F2A-843A-33AA8B31E9B8}"/>
              </a:ext>
            </a:extLst>
          </p:cNvPr>
          <p:cNvSpPr/>
          <p:nvPr/>
        </p:nvSpPr>
        <p:spPr>
          <a:xfrm>
            <a:off x="457200" y="701318"/>
            <a:ext cx="15925800" cy="1820225"/>
          </a:xfrm>
          <a:prstGeom prst="accentBorderCallout1">
            <a:avLst>
              <a:gd name="adj1" fmla="val 18750"/>
              <a:gd name="adj2" fmla="val -3127"/>
              <a:gd name="adj3" fmla="val 17954"/>
              <a:gd name="adj4" fmla="val -17509"/>
            </a:avLst>
          </a:prstGeom>
          <a:solidFill>
            <a:srgbClr val="FFF8E1"/>
          </a:solidFill>
          <a:ln>
            <a:solidFill>
              <a:schemeClr val="accent6">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accent2">
                    <a:lumMod val="50000"/>
                  </a:schemeClr>
                </a:solidFill>
                <a:latin typeface="Arial" panose="020B0604020202020204" pitchFamily="34" charset="0"/>
                <a:cs typeface="Arial" panose="020B0604020202020204" pitchFamily="34" charset="0"/>
              </a:rPr>
              <a:t>Một số đặc điểm riêng khác của bản thân khiến em tự tin như:</a:t>
            </a:r>
            <a:endParaRPr lang="en-US" sz="4000" dirty="0">
              <a:solidFill>
                <a:schemeClr val="accent2">
                  <a:lumMod val="50000"/>
                </a:schemeClr>
              </a:solidFill>
              <a:latin typeface="Arial" panose="020B0604020202020204" pitchFamily="34" charset="0"/>
              <a:cs typeface="Arial" panose="020B0604020202020204" pitchFamily="34" charset="0"/>
            </a:endParaRPr>
          </a:p>
        </p:txBody>
      </p:sp>
      <p:pic>
        <p:nvPicPr>
          <p:cNvPr id="4098" name="Picture 2" descr="14 lỗi giao tiếp bằng mắt khiến bạn mất điểm | ELLE Man">
            <a:extLst>
              <a:ext uri="{FF2B5EF4-FFF2-40B4-BE49-F238E27FC236}">
                <a16:creationId xmlns:a16="http://schemas.microsoft.com/office/drawing/2014/main" id="{3A653A1E-1080-AC42-DDAA-FC70C296F1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8800" y="6159857"/>
            <a:ext cx="5195887" cy="34639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00" name="Picture 4" descr="Sống trải nghiệm là lối sống rất cần thiết với giới trẻ (17 Mẫu)">
            <a:extLst>
              <a:ext uri="{FF2B5EF4-FFF2-40B4-BE49-F238E27FC236}">
                <a16:creationId xmlns:a16="http://schemas.microsoft.com/office/drawing/2014/main" id="{80DB8CEA-BDBD-E819-820D-43EA968D3D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29800" y="6109982"/>
            <a:ext cx="6629400" cy="3475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338393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par>
                                <p:cTn id="13" presetID="22" presetClass="entr" presetSubtype="4" fill="hold" nodeType="with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wipe(down)">
                                      <p:cBhvr>
                                        <p:cTn id="15" dur="500"/>
                                        <p:tgtEl>
                                          <p:spTgt spid="409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up)">
                                      <p:cBhvr>
                                        <p:cTn id="20" dur="500"/>
                                        <p:tgtEl>
                                          <p:spTgt spid="28"/>
                                        </p:tgtEl>
                                      </p:cBhvr>
                                    </p:animEffect>
                                  </p:childTnLst>
                                </p:cTn>
                              </p:par>
                              <p:par>
                                <p:cTn id="21" presetID="22" presetClass="entr" presetSubtype="1" fill="hold" nodeType="withEffect">
                                  <p:stCondLst>
                                    <p:cond delay="0"/>
                                  </p:stCondLst>
                                  <p:childTnLst>
                                    <p:set>
                                      <p:cBhvr>
                                        <p:cTn id="22" dur="1" fill="hold">
                                          <p:stCondLst>
                                            <p:cond delay="0"/>
                                          </p:stCondLst>
                                        </p:cTn>
                                        <p:tgtEl>
                                          <p:spTgt spid="4100"/>
                                        </p:tgtEl>
                                        <p:attrNameLst>
                                          <p:attrName>style.visibility</p:attrName>
                                        </p:attrNameLst>
                                      </p:cBhvr>
                                      <p:to>
                                        <p:strVal val="visible"/>
                                      </p:to>
                                    </p:set>
                                    <p:animEffect transition="in" filter="wipe(up)">
                                      <p:cBhvr>
                                        <p:cTn id="23"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animBg="1"/>
      <p:bldP spid="3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766636" y="144869"/>
            <a:ext cx="1488707" cy="1140912"/>
          </a:xfrm>
          <a:custGeom>
            <a:avLst/>
            <a:gdLst/>
            <a:ahLst/>
            <a:cxnLst/>
            <a:rect l="l" t="t" r="r" b="b"/>
            <a:pathLst>
              <a:path w="7140946" h="4959711">
                <a:moveTo>
                  <a:pt x="0" y="0"/>
                </a:moveTo>
                <a:lnTo>
                  <a:pt x="7140946" y="0"/>
                </a:lnTo>
                <a:lnTo>
                  <a:pt x="7140946" y="4959711"/>
                </a:lnTo>
                <a:lnTo>
                  <a:pt x="0" y="49597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5CF8069D-10EF-23A2-3EAD-8CDCBF4FF7EF}"/>
              </a:ext>
            </a:extLst>
          </p:cNvPr>
          <p:cNvGrpSpPr/>
          <p:nvPr/>
        </p:nvGrpSpPr>
        <p:grpSpPr>
          <a:xfrm>
            <a:off x="96156" y="9044295"/>
            <a:ext cx="1057989" cy="1158974"/>
            <a:chOff x="15614885" y="8251666"/>
            <a:chExt cx="1057989" cy="1158974"/>
          </a:xfrm>
        </p:grpSpPr>
        <p:sp>
          <p:nvSpPr>
            <p:cNvPr id="11" name="Freeform 11"/>
            <p:cNvSpPr/>
            <p:nvPr/>
          </p:nvSpPr>
          <p:spPr>
            <a:xfrm>
              <a:off x="16093387" y="8831153"/>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2" name="Freeform 12"/>
            <p:cNvSpPr/>
            <p:nvPr/>
          </p:nvSpPr>
          <p:spPr>
            <a:xfrm>
              <a:off x="15614885" y="8251666"/>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21" name="Rectangle: Rounded Corners 20">
            <a:extLst>
              <a:ext uri="{FF2B5EF4-FFF2-40B4-BE49-F238E27FC236}">
                <a16:creationId xmlns:a16="http://schemas.microsoft.com/office/drawing/2014/main" id="{1C912FAC-D043-6E8B-0957-BA6B5EB1E464}"/>
              </a:ext>
            </a:extLst>
          </p:cNvPr>
          <p:cNvSpPr/>
          <p:nvPr/>
        </p:nvSpPr>
        <p:spPr>
          <a:xfrm>
            <a:off x="675643" y="3082311"/>
            <a:ext cx="7249157" cy="2435348"/>
          </a:xfrm>
          <a:prstGeom prst="roundRect">
            <a:avLst/>
          </a:prstGeom>
          <a:solidFill>
            <a:srgbClr val="E9EFF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defRPr/>
            </a:pPr>
            <a:r>
              <a:rPr lang="vi-VN" sz="3600">
                <a:solidFill>
                  <a:prstClr val="black"/>
                </a:solidFill>
                <a:latin typeface="Arial" panose="020B0604020202020204" pitchFamily="34" charset="0"/>
                <a:cs typeface="Arial" panose="020B0604020202020204" pitchFamily="34" charset="0"/>
              </a:rPr>
              <a:t>Thiết lập những mục tiêu có tính khả thi và nghiêm túc thực hiện</a:t>
            </a: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8" name="Rectangle: Rounded Corners 27">
            <a:extLst>
              <a:ext uri="{FF2B5EF4-FFF2-40B4-BE49-F238E27FC236}">
                <a16:creationId xmlns:a16="http://schemas.microsoft.com/office/drawing/2014/main" id="{07E5CE49-F115-A29A-F3E7-971213F72A5A}"/>
              </a:ext>
            </a:extLst>
          </p:cNvPr>
          <p:cNvSpPr/>
          <p:nvPr/>
        </p:nvSpPr>
        <p:spPr>
          <a:xfrm>
            <a:off x="8382001" y="3082311"/>
            <a:ext cx="9252128" cy="2435348"/>
          </a:xfrm>
          <a:prstGeom prst="roundRect">
            <a:avLst/>
          </a:prstGeom>
          <a:solidFill>
            <a:srgbClr val="E9EFF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defRPr/>
            </a:pPr>
            <a:r>
              <a:rPr lang="vi-VN" sz="3600">
                <a:solidFill>
                  <a:prstClr val="black"/>
                </a:solidFill>
                <a:latin typeface="Arial" panose="020B0604020202020204" pitchFamily="34" charset="0"/>
                <a:cs typeface="Arial" panose="020B0604020202020204" pitchFamily="34" charset="0"/>
              </a:rPr>
              <a:t>Tránh tiếp nhận thông tin (hoặc thận trọng với những ai) làm mất đi sự tự tin của mình</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1" name="Line Callout 1 (Border and Accent Bar) 3">
            <a:extLst>
              <a:ext uri="{FF2B5EF4-FFF2-40B4-BE49-F238E27FC236}">
                <a16:creationId xmlns:a16="http://schemas.microsoft.com/office/drawing/2014/main" id="{41BC44E0-0551-0F2A-843A-33AA8B31E9B8}"/>
              </a:ext>
            </a:extLst>
          </p:cNvPr>
          <p:cNvSpPr/>
          <p:nvPr/>
        </p:nvSpPr>
        <p:spPr>
          <a:xfrm>
            <a:off x="457200" y="701318"/>
            <a:ext cx="15925800" cy="1820225"/>
          </a:xfrm>
          <a:prstGeom prst="accentBorderCallout1">
            <a:avLst>
              <a:gd name="adj1" fmla="val 18750"/>
              <a:gd name="adj2" fmla="val -3127"/>
              <a:gd name="adj3" fmla="val 17954"/>
              <a:gd name="adj4" fmla="val -17509"/>
            </a:avLst>
          </a:prstGeom>
          <a:solidFill>
            <a:srgbClr val="FFF8E1"/>
          </a:solidFill>
          <a:ln>
            <a:solidFill>
              <a:schemeClr val="accent6">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accent2">
                    <a:lumMod val="50000"/>
                  </a:schemeClr>
                </a:solidFill>
                <a:latin typeface="Arial" panose="020B0604020202020204" pitchFamily="34" charset="0"/>
                <a:cs typeface="Arial" panose="020B0604020202020204" pitchFamily="34" charset="0"/>
              </a:rPr>
              <a:t>Một số đặc điểm riêng khác của bản thân khiến em tự tin như:</a:t>
            </a:r>
            <a:endParaRPr lang="en-US" sz="4000" dirty="0">
              <a:solidFill>
                <a:schemeClr val="accent2">
                  <a:lumMod val="50000"/>
                </a:schemeClr>
              </a:solidFill>
              <a:latin typeface="Arial" panose="020B0604020202020204" pitchFamily="34" charset="0"/>
              <a:cs typeface="Arial" panose="020B0604020202020204" pitchFamily="34" charset="0"/>
            </a:endParaRPr>
          </a:p>
        </p:txBody>
      </p:sp>
      <p:pic>
        <p:nvPicPr>
          <p:cNvPr id="5122" name="Picture 2" descr="7 kỹ năng thiết lập mục tiêu HIỆU QUẢ cho tổ chức">
            <a:extLst>
              <a:ext uri="{FF2B5EF4-FFF2-40B4-BE49-F238E27FC236}">
                <a16:creationId xmlns:a16="http://schemas.microsoft.com/office/drawing/2014/main" id="{FAAE15E1-0EAA-E02D-28D5-831EED6924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99990" y="6051213"/>
            <a:ext cx="5525798" cy="36801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24" name="Picture 4" descr="Thiếu Tự Tin: Nguyên Nhân, Biểu Hiện Và Cách Khắc Phục - TÂM LÝ TRỊ LIỆU NHC">
            <a:extLst>
              <a:ext uri="{FF2B5EF4-FFF2-40B4-BE49-F238E27FC236}">
                <a16:creationId xmlns:a16="http://schemas.microsoft.com/office/drawing/2014/main" id="{5B98943F-4301-3B1A-E424-6A9550FC0B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54610" y="6051213"/>
            <a:ext cx="4906909" cy="36801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4613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wipe(down)">
                                      <p:cBhvr>
                                        <p:cTn id="10" dur="500"/>
                                        <p:tgtEl>
                                          <p:spTgt spid="51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up)">
                                      <p:cBhvr>
                                        <p:cTn id="15" dur="500"/>
                                        <p:tgtEl>
                                          <p:spTgt spid="28"/>
                                        </p:tgtEl>
                                      </p:cBhvr>
                                    </p:animEffect>
                                  </p:childTnLst>
                                </p:cTn>
                              </p:par>
                              <p:par>
                                <p:cTn id="16" presetID="22" presetClass="entr" presetSubtype="1" fill="hold" nodeType="withEffect">
                                  <p:stCondLst>
                                    <p:cond delay="0"/>
                                  </p:stCondLst>
                                  <p:childTnLst>
                                    <p:set>
                                      <p:cBhvr>
                                        <p:cTn id="17" dur="1" fill="hold">
                                          <p:stCondLst>
                                            <p:cond delay="0"/>
                                          </p:stCondLst>
                                        </p:cTn>
                                        <p:tgtEl>
                                          <p:spTgt spid="5124"/>
                                        </p:tgtEl>
                                        <p:attrNameLst>
                                          <p:attrName>style.visibility</p:attrName>
                                        </p:attrNameLst>
                                      </p:cBhvr>
                                      <p:to>
                                        <p:strVal val="visible"/>
                                      </p:to>
                                    </p:set>
                                    <p:animEffect transition="in" filter="wipe(up)">
                                      <p:cBhvr>
                                        <p:cTn id="18"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591201" y="38100"/>
            <a:ext cx="1717197" cy="1248985"/>
          </a:xfrm>
          <a:custGeom>
            <a:avLst/>
            <a:gdLst/>
            <a:ahLst/>
            <a:cxnLst/>
            <a:rect l="l" t="t" r="r" b="b"/>
            <a:pathLst>
              <a:path w="7140946" h="4959711">
                <a:moveTo>
                  <a:pt x="0" y="0"/>
                </a:moveTo>
                <a:lnTo>
                  <a:pt x="7140946" y="0"/>
                </a:lnTo>
                <a:lnTo>
                  <a:pt x="7140946" y="4959711"/>
                </a:lnTo>
                <a:lnTo>
                  <a:pt x="0" y="49597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5CF8069D-10EF-23A2-3EAD-8CDCBF4FF7EF}"/>
              </a:ext>
            </a:extLst>
          </p:cNvPr>
          <p:cNvGrpSpPr/>
          <p:nvPr/>
        </p:nvGrpSpPr>
        <p:grpSpPr>
          <a:xfrm>
            <a:off x="6940" y="147512"/>
            <a:ext cx="1057989" cy="1158974"/>
            <a:chOff x="15614885" y="8251666"/>
            <a:chExt cx="1057989" cy="1158974"/>
          </a:xfrm>
        </p:grpSpPr>
        <p:sp>
          <p:nvSpPr>
            <p:cNvPr id="11" name="Freeform 11"/>
            <p:cNvSpPr/>
            <p:nvPr/>
          </p:nvSpPr>
          <p:spPr>
            <a:xfrm>
              <a:off x="16093387" y="8831153"/>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2" name="Freeform 12"/>
            <p:cNvSpPr/>
            <p:nvPr/>
          </p:nvSpPr>
          <p:spPr>
            <a:xfrm>
              <a:off x="15614885" y="8251666"/>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3" name="TextBox 2">
            <a:extLst>
              <a:ext uri="{FF2B5EF4-FFF2-40B4-BE49-F238E27FC236}">
                <a16:creationId xmlns:a16="http://schemas.microsoft.com/office/drawing/2014/main" id="{1ABFA402-82DA-BA7A-C13C-41997FBDBE5B}"/>
              </a:ext>
            </a:extLst>
          </p:cNvPr>
          <p:cNvSpPr txBox="1"/>
          <p:nvPr/>
        </p:nvSpPr>
        <p:spPr>
          <a:xfrm>
            <a:off x="1028700" y="884039"/>
            <a:ext cx="3086100" cy="323076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E962D79-A634-36F4-C708-8C2C68DA1F1C}"/>
              </a:ext>
            </a:extLst>
          </p:cNvPr>
          <p:cNvSpPr txBox="1"/>
          <p:nvPr/>
        </p:nvSpPr>
        <p:spPr>
          <a:xfrm>
            <a:off x="2476500" y="462588"/>
            <a:ext cx="13335000" cy="1998176"/>
          </a:xfrm>
          <a:prstGeom prst="rect">
            <a:avLst/>
          </a:prstGeom>
          <a:noFill/>
        </p:spPr>
        <p:txBody>
          <a:bodyPr wrap="square">
            <a:spAutoFit/>
          </a:bodyPr>
          <a:lstStyle/>
          <a:p>
            <a:pPr algn="ctr">
              <a:lnSpc>
                <a:spcPct val="150000"/>
              </a:lnSpc>
              <a:spcAft>
                <a:spcPts val="1000"/>
              </a:spcAft>
            </a:pP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Nhiệm vụ </a:t>
            </a:r>
            <a:r>
              <a:rPr lang="en-US" sz="4400" b="1">
                <a:solidFill>
                  <a:srgbClr val="C00000"/>
                </a:solidFill>
                <a:latin typeface="Arial" panose="020B0604020202020204" pitchFamily="34" charset="0"/>
                <a:ea typeface="Calibri" panose="020F0502020204030204" pitchFamily="34" charset="0"/>
                <a:cs typeface="Arial" panose="020B0604020202020204" pitchFamily="34" charset="0"/>
              </a:rPr>
              <a:t>2:</a:t>
            </a: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 Thảo luận về những việc làm giúp M trở nên tự tin</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9308775C-2D25-4393-8A3C-564875632049}"/>
              </a:ext>
            </a:extLst>
          </p:cNvPr>
          <p:cNvGrpSpPr/>
          <p:nvPr/>
        </p:nvGrpSpPr>
        <p:grpSpPr>
          <a:xfrm>
            <a:off x="2465614" y="4801066"/>
            <a:ext cx="14005506" cy="1255906"/>
            <a:chOff x="3029863" y="1823688"/>
            <a:chExt cx="12362538" cy="1262412"/>
          </a:xfrm>
        </p:grpSpPr>
        <p:cxnSp>
          <p:nvCxnSpPr>
            <p:cNvPr id="21" name="Straight Connector 20">
              <a:extLst>
                <a:ext uri="{FF2B5EF4-FFF2-40B4-BE49-F238E27FC236}">
                  <a16:creationId xmlns:a16="http://schemas.microsoft.com/office/drawing/2014/main" id="{395B264A-40CC-FBDF-7725-C55339570845}"/>
                </a:ext>
              </a:extLst>
            </p:cNvPr>
            <p:cNvCxnSpPr>
              <a:cxnSpLocks/>
            </p:cNvCxnSpPr>
            <p:nvPr/>
          </p:nvCxnSpPr>
          <p:spPr>
            <a:xfrm>
              <a:off x="9144000" y="1823688"/>
              <a:ext cx="0" cy="12624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DF8FEF4-01B7-BDD9-26CC-6D897B7EA29A}"/>
                </a:ext>
              </a:extLst>
            </p:cNvPr>
            <p:cNvCxnSpPr>
              <a:cxnSpLocks/>
            </p:cNvCxnSpPr>
            <p:nvPr/>
          </p:nvCxnSpPr>
          <p:spPr>
            <a:xfrm>
              <a:off x="3029863" y="2400300"/>
              <a:ext cx="123625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291A2F5-952B-4C61-5671-B4E7B93EF7BC}"/>
                </a:ext>
              </a:extLst>
            </p:cNvPr>
            <p:cNvCxnSpPr>
              <a:cxnSpLocks/>
            </p:cNvCxnSpPr>
            <p:nvPr/>
          </p:nvCxnSpPr>
          <p:spPr>
            <a:xfrm>
              <a:off x="3029863" y="2400300"/>
              <a:ext cx="0" cy="685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F56C6C0-E811-DA62-29B2-12849A203053}"/>
                </a:ext>
              </a:extLst>
            </p:cNvPr>
            <p:cNvCxnSpPr>
              <a:cxnSpLocks/>
            </p:cNvCxnSpPr>
            <p:nvPr/>
          </p:nvCxnSpPr>
          <p:spPr>
            <a:xfrm>
              <a:off x="15392401" y="2400300"/>
              <a:ext cx="0" cy="64454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Rectangle 24">
            <a:extLst>
              <a:ext uri="{FF2B5EF4-FFF2-40B4-BE49-F238E27FC236}">
                <a16:creationId xmlns:a16="http://schemas.microsoft.com/office/drawing/2014/main" id="{3012623E-F08E-7C2C-B87B-C6440205246F}"/>
              </a:ext>
            </a:extLst>
          </p:cNvPr>
          <p:cNvSpPr/>
          <p:nvPr/>
        </p:nvSpPr>
        <p:spPr>
          <a:xfrm>
            <a:off x="556156" y="6056972"/>
            <a:ext cx="5311240" cy="3201327"/>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Những việc làm giúp M tự tin là gì?</a:t>
            </a:r>
            <a:endParaRPr lang="en-US" sz="3800" dirty="0">
              <a:solidFill>
                <a:schemeClr val="tx1"/>
              </a:solidFill>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24FD10D3-D735-C49C-7718-F06ED552C1C1}"/>
              </a:ext>
            </a:extLst>
          </p:cNvPr>
          <p:cNvSpPr/>
          <p:nvPr/>
        </p:nvSpPr>
        <p:spPr>
          <a:xfrm>
            <a:off x="6289279" y="6056972"/>
            <a:ext cx="5524151" cy="3222928"/>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pt-BR" sz="3800">
                <a:solidFill>
                  <a:schemeClr val="tx1"/>
                </a:solidFill>
                <a:latin typeface="Arial" panose="020B0604020202020204" pitchFamily="34" charset="0"/>
                <a:cs typeface="Arial" panose="020B0604020202020204" pitchFamily="34" charset="0"/>
              </a:rPr>
              <a:t>Giải thích vì sao việc đó giúp M tự tin hơn?</a:t>
            </a:r>
            <a:endParaRPr lang="en-US" sz="3800" dirty="0">
              <a:solidFill>
                <a:schemeClr val="tx1"/>
              </a:solidFill>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5F1B92FC-E9DA-FFB6-5AAD-3F3CE4FEA415}"/>
              </a:ext>
            </a:extLst>
          </p:cNvPr>
          <p:cNvSpPr/>
          <p:nvPr/>
        </p:nvSpPr>
        <p:spPr>
          <a:xfrm>
            <a:off x="12235314" y="6056972"/>
            <a:ext cx="5524152" cy="3192708"/>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Sự tự tin mang lại cho M điều gì?</a:t>
            </a:r>
            <a:endParaRPr lang="en-US" sz="3800" dirty="0">
              <a:solidFill>
                <a:schemeClr val="tx1"/>
              </a:solidFill>
              <a:latin typeface="Arial" panose="020B0604020202020204" pitchFamily="34" charset="0"/>
              <a:cs typeface="Arial" panose="020B0604020202020204" pitchFamily="34" charset="0"/>
            </a:endParaRPr>
          </a:p>
        </p:txBody>
      </p:sp>
      <p:grpSp>
        <p:nvGrpSpPr>
          <p:cNvPr id="28" name="Group 27">
            <a:extLst>
              <a:ext uri="{FF2B5EF4-FFF2-40B4-BE49-F238E27FC236}">
                <a16:creationId xmlns:a16="http://schemas.microsoft.com/office/drawing/2014/main" id="{922CE10C-085C-5752-BE35-972618ACE8D9}"/>
              </a:ext>
            </a:extLst>
          </p:cNvPr>
          <p:cNvGrpSpPr/>
          <p:nvPr/>
        </p:nvGrpSpPr>
        <p:grpSpPr>
          <a:xfrm>
            <a:off x="559580" y="2756743"/>
            <a:ext cx="16749064" cy="2044323"/>
            <a:chOff x="199642" y="2281952"/>
            <a:chExt cx="16749064" cy="2044323"/>
          </a:xfrm>
        </p:grpSpPr>
        <p:sp>
          <p:nvSpPr>
            <p:cNvPr id="29" name="TextBox 28">
              <a:extLst>
                <a:ext uri="{FF2B5EF4-FFF2-40B4-BE49-F238E27FC236}">
                  <a16:creationId xmlns:a16="http://schemas.microsoft.com/office/drawing/2014/main" id="{FFA3D654-644F-FC31-069A-38F24BD112D2}"/>
                </a:ext>
              </a:extLst>
            </p:cNvPr>
            <p:cNvSpPr txBox="1"/>
            <p:nvPr/>
          </p:nvSpPr>
          <p:spPr>
            <a:xfrm>
              <a:off x="2175399" y="2307211"/>
              <a:ext cx="14773307" cy="2019064"/>
            </a:xfrm>
            <a:prstGeom prst="roundRect">
              <a:avLst/>
            </a:prstGeom>
            <a:solidFill>
              <a:schemeClr val="accent5">
                <a:lumMod val="20000"/>
                <a:lumOff val="80000"/>
              </a:schemeClr>
            </a:solidFill>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4000" b="1">
                  <a:solidFill>
                    <a:schemeClr val="tx2">
                      <a:lumMod val="50000"/>
                    </a:schemeClr>
                  </a:solidFill>
                  <a:latin typeface="Arial" panose="020B0604020202020204" pitchFamily="34" charset="0"/>
                  <a:cs typeface="Arial" panose="020B0604020202020204" pitchFamily="34" charset="0"/>
                </a:rPr>
                <a:t>HOẠT ĐỘNG NHÓM ĐÔI: </a:t>
              </a:r>
              <a:r>
                <a:rPr lang="en-US" sz="4000">
                  <a:latin typeface="Arial" panose="020B0604020202020204" pitchFamily="34" charset="0"/>
                  <a:cs typeface="Arial" panose="020B0604020202020204" pitchFamily="34" charset="0"/>
                </a:rPr>
                <a:t>Các em đọc thảo luận với nhau về trường hợp </a:t>
              </a:r>
              <a:r>
                <a:rPr lang="en-US" sz="4000" i="1">
                  <a:latin typeface="Arial" panose="020B0604020202020204" pitchFamily="34" charset="0"/>
                  <a:cs typeface="Arial" panose="020B0604020202020204" pitchFamily="34" charset="0"/>
                </a:rPr>
                <a:t>(SHS – tr.16) </a:t>
              </a:r>
              <a:r>
                <a:rPr lang="en-US" sz="4000">
                  <a:latin typeface="Arial" panose="020B0604020202020204" pitchFamily="34" charset="0"/>
                  <a:cs typeface="Arial" panose="020B0604020202020204" pitchFamily="34" charset="0"/>
                </a:rPr>
                <a:t>để trả lời các câu hỏi sau: </a:t>
              </a:r>
              <a:endParaRPr lang="vi-VN" sz="4000">
                <a:latin typeface="Arial" panose="020B0604020202020204" pitchFamily="34" charset="0"/>
                <a:cs typeface="Arial" panose="020B0604020202020204" pitchFamily="34" charset="0"/>
              </a:endParaRPr>
            </a:p>
          </p:txBody>
        </p:sp>
        <p:pic>
          <p:nvPicPr>
            <p:cNvPr id="30" name="Picture 9">
              <a:extLst>
                <a:ext uri="{FF2B5EF4-FFF2-40B4-BE49-F238E27FC236}">
                  <a16:creationId xmlns:a16="http://schemas.microsoft.com/office/drawing/2014/main" id="{B702FE0F-4CB0-1AF4-64EB-70B9D691A9C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99642" y="2281952"/>
              <a:ext cx="1788680" cy="2009752"/>
            </a:xfrm>
            <a:prstGeom prst="rect">
              <a:avLst/>
            </a:prstGeom>
          </p:spPr>
        </p:pic>
      </p:grpSp>
    </p:spTree>
    <p:extLst>
      <p:ext uri="{BB962C8B-B14F-4D97-AF65-F5344CB8AC3E}">
        <p14:creationId xmlns:p14="http://schemas.microsoft.com/office/powerpoint/2010/main" val="176993204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0-#ppt_w/2"/>
                                          </p:val>
                                        </p:tav>
                                        <p:tav tm="100000">
                                          <p:val>
                                            <p:strVal val="#ppt_x"/>
                                          </p:val>
                                        </p:tav>
                                      </p:tavLst>
                                    </p:anim>
                                    <p:anim calcmode="lin" valueType="num">
                                      <p:cBhvr additive="base">
                                        <p:cTn id="22" dur="500" fill="hold"/>
                                        <p:tgtEl>
                                          <p:spTgt spid="25"/>
                                        </p:tgtEl>
                                        <p:attrNameLst>
                                          <p:attrName>ppt_y</p:attrName>
                                        </p:attrNameLst>
                                      </p:cBhvr>
                                      <p:tavLst>
                                        <p:tav tm="0">
                                          <p:val>
                                            <p:strVal val="#ppt_y"/>
                                          </p:val>
                                        </p:tav>
                                        <p:tav tm="100000">
                                          <p:val>
                                            <p:strVal val="#ppt_y"/>
                                          </p:val>
                                        </p:tav>
                                      </p:tavLst>
                                    </p:anim>
                                  </p:childTnLst>
                                </p:cTn>
                              </p:par>
                            </p:childTnLst>
                          </p:cTn>
                        </p:par>
                        <p:par>
                          <p:cTn id="23" fill="hold">
                            <p:stCondLst>
                              <p:cond delay="500"/>
                            </p:stCondLst>
                            <p:childTnLst>
                              <p:par>
                                <p:cTn id="24" presetID="2" presetClass="entr" presetSubtype="4" fill="hold" grpId="0" nodeType="after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additive="base">
                                        <p:cTn id="26" dur="500" fill="hold"/>
                                        <p:tgtEl>
                                          <p:spTgt spid="26"/>
                                        </p:tgtEl>
                                        <p:attrNameLst>
                                          <p:attrName>ppt_x</p:attrName>
                                        </p:attrNameLst>
                                      </p:cBhvr>
                                      <p:tavLst>
                                        <p:tav tm="0">
                                          <p:val>
                                            <p:strVal val="#ppt_x"/>
                                          </p:val>
                                        </p:tav>
                                        <p:tav tm="100000">
                                          <p:val>
                                            <p:strVal val="#ppt_x"/>
                                          </p:val>
                                        </p:tav>
                                      </p:tavLst>
                                    </p:anim>
                                    <p:anim calcmode="lin" valueType="num">
                                      <p:cBhvr additive="base">
                                        <p:cTn id="27" dur="500" fill="hold"/>
                                        <p:tgtEl>
                                          <p:spTgt spid="26"/>
                                        </p:tgtEl>
                                        <p:attrNameLst>
                                          <p:attrName>ppt_y</p:attrName>
                                        </p:attrNameLst>
                                      </p:cBhvr>
                                      <p:tavLst>
                                        <p:tav tm="0">
                                          <p:val>
                                            <p:strVal val="1+#ppt_h/2"/>
                                          </p:val>
                                        </p:tav>
                                        <p:tav tm="100000">
                                          <p:val>
                                            <p:strVal val="#ppt_y"/>
                                          </p:val>
                                        </p:tav>
                                      </p:tavLst>
                                    </p:anim>
                                  </p:childTnLst>
                                </p:cTn>
                              </p:par>
                            </p:childTnLst>
                          </p:cTn>
                        </p:par>
                        <p:par>
                          <p:cTn id="28" fill="hold">
                            <p:stCondLst>
                              <p:cond delay="1000"/>
                            </p:stCondLst>
                            <p:childTnLst>
                              <p:par>
                                <p:cTn id="29" presetID="2" presetClass="entr" presetSubtype="2" fill="hold" grpId="0" nodeType="after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1+#ppt_w/2"/>
                                          </p:val>
                                        </p:tav>
                                        <p:tav tm="100000">
                                          <p:val>
                                            <p:strVal val="#ppt_x"/>
                                          </p:val>
                                        </p:tav>
                                      </p:tavLst>
                                    </p:anim>
                                    <p:anim calcmode="lin" valueType="num">
                                      <p:cBhvr additive="base">
                                        <p:cTn id="32"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5" grpId="0" animBg="1"/>
      <p:bldP spid="26" grpId="0" animBg="1"/>
      <p:bldP spid="2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591201" y="38100"/>
            <a:ext cx="1717197" cy="1248985"/>
          </a:xfrm>
          <a:custGeom>
            <a:avLst/>
            <a:gdLst/>
            <a:ahLst/>
            <a:cxnLst/>
            <a:rect l="l" t="t" r="r" b="b"/>
            <a:pathLst>
              <a:path w="7140946" h="4959711">
                <a:moveTo>
                  <a:pt x="0" y="0"/>
                </a:moveTo>
                <a:lnTo>
                  <a:pt x="7140946" y="0"/>
                </a:lnTo>
                <a:lnTo>
                  <a:pt x="7140946" y="4959711"/>
                </a:lnTo>
                <a:lnTo>
                  <a:pt x="0" y="49597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5CF8069D-10EF-23A2-3EAD-8CDCBF4FF7EF}"/>
              </a:ext>
            </a:extLst>
          </p:cNvPr>
          <p:cNvGrpSpPr/>
          <p:nvPr/>
        </p:nvGrpSpPr>
        <p:grpSpPr>
          <a:xfrm>
            <a:off x="6940" y="147512"/>
            <a:ext cx="1057989" cy="1158974"/>
            <a:chOff x="15614885" y="8251666"/>
            <a:chExt cx="1057989" cy="1158974"/>
          </a:xfrm>
        </p:grpSpPr>
        <p:sp>
          <p:nvSpPr>
            <p:cNvPr id="11" name="Freeform 11"/>
            <p:cNvSpPr/>
            <p:nvPr/>
          </p:nvSpPr>
          <p:spPr>
            <a:xfrm>
              <a:off x="16093387" y="8831153"/>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2" name="Freeform 12"/>
            <p:cNvSpPr/>
            <p:nvPr/>
          </p:nvSpPr>
          <p:spPr>
            <a:xfrm>
              <a:off x="15614885" y="8251666"/>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3" name="TextBox 2">
            <a:extLst>
              <a:ext uri="{FF2B5EF4-FFF2-40B4-BE49-F238E27FC236}">
                <a16:creationId xmlns:a16="http://schemas.microsoft.com/office/drawing/2014/main" id="{1ABFA402-82DA-BA7A-C13C-41997FBDBE5B}"/>
              </a:ext>
            </a:extLst>
          </p:cNvPr>
          <p:cNvSpPr txBox="1"/>
          <p:nvPr/>
        </p:nvSpPr>
        <p:spPr>
          <a:xfrm>
            <a:off x="1028700" y="884039"/>
            <a:ext cx="3086100" cy="323076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E962D79-A634-36F4-C708-8C2C68DA1F1C}"/>
              </a:ext>
            </a:extLst>
          </p:cNvPr>
          <p:cNvSpPr txBox="1"/>
          <p:nvPr/>
        </p:nvSpPr>
        <p:spPr>
          <a:xfrm>
            <a:off x="2476500" y="462588"/>
            <a:ext cx="13335000" cy="1998176"/>
          </a:xfrm>
          <a:prstGeom prst="rect">
            <a:avLst/>
          </a:prstGeom>
          <a:noFill/>
        </p:spPr>
        <p:txBody>
          <a:bodyPr wrap="square">
            <a:spAutoFit/>
          </a:bodyPr>
          <a:lstStyle/>
          <a:p>
            <a:pPr algn="ctr">
              <a:lnSpc>
                <a:spcPct val="150000"/>
              </a:lnSpc>
              <a:spcAft>
                <a:spcPts val="1000"/>
              </a:spcAft>
            </a:pP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Nhiệm vụ </a:t>
            </a:r>
            <a:r>
              <a:rPr lang="en-US" sz="4400" b="1">
                <a:solidFill>
                  <a:srgbClr val="C00000"/>
                </a:solidFill>
                <a:latin typeface="Arial" panose="020B0604020202020204" pitchFamily="34" charset="0"/>
                <a:ea typeface="Calibri" panose="020F0502020204030204" pitchFamily="34" charset="0"/>
                <a:cs typeface="Arial" panose="020B0604020202020204" pitchFamily="34" charset="0"/>
              </a:rPr>
              <a:t>2:</a:t>
            </a: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 Thảo luận về những việc làm giúp M trở nên tự tin</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3A606FFD-98C3-2F9E-FDE5-B52646076B75}"/>
              </a:ext>
            </a:extLst>
          </p:cNvPr>
          <p:cNvGrpSpPr/>
          <p:nvPr/>
        </p:nvGrpSpPr>
        <p:grpSpPr>
          <a:xfrm>
            <a:off x="1056642" y="2529047"/>
            <a:ext cx="16393157" cy="6873914"/>
            <a:chOff x="546329" y="1180908"/>
            <a:chExt cx="16393157" cy="6873914"/>
          </a:xfrm>
        </p:grpSpPr>
        <p:sp>
          <p:nvSpPr>
            <p:cNvPr id="5" name="Rectangle 4">
              <a:extLst>
                <a:ext uri="{FF2B5EF4-FFF2-40B4-BE49-F238E27FC236}">
                  <a16:creationId xmlns:a16="http://schemas.microsoft.com/office/drawing/2014/main" id="{A165E347-46E4-9664-859F-691EC93E0B24}"/>
                </a:ext>
              </a:extLst>
            </p:cNvPr>
            <p:cNvSpPr/>
            <p:nvPr/>
          </p:nvSpPr>
          <p:spPr>
            <a:xfrm>
              <a:off x="551772" y="1714499"/>
              <a:ext cx="16387714" cy="634032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400">
                  <a:solidFill>
                    <a:schemeClr val="tx1"/>
                  </a:solidFill>
                  <a:latin typeface="Arial" panose="020B0604020202020204" pitchFamily="34" charset="0"/>
                  <a:cs typeface="Arial" panose="020B0604020202020204" pitchFamily="34" charset="0"/>
                </a:rPr>
                <a:t>	M thiếu tự tin vì cho rằng mình không có gì đặc biệt cả về hình thức lẫn năng lực. Sau khi được thầy cô, gia đình và bạn bè động viên, chỉ dẫn, M tích cực tham gia nhiều hành động khác nhau. M nhận ra mình biết cách làm cho các bạn vui vẻ và có khả năng giải quyết mâu thuẫn giữa các bạn. Thêm vào đó, M cố gắng tập trung học tập hơn và đã đạt được những tiến bộ. M thấy mình trở nên có giá trị và tự tin hơn. M bắt đầu đặt ra những mục tiêu cao hơn cho giai đoạn tiếp theo. M tin mình sẽ thực hiện được mục tiêu đó.</a:t>
              </a:r>
            </a:p>
          </p:txBody>
        </p:sp>
        <p:sp>
          <p:nvSpPr>
            <p:cNvPr id="6" name="Rectangle: Top Corners One Rounded and One Snipped 5">
              <a:extLst>
                <a:ext uri="{FF2B5EF4-FFF2-40B4-BE49-F238E27FC236}">
                  <a16:creationId xmlns:a16="http://schemas.microsoft.com/office/drawing/2014/main" id="{B60B304D-59B8-A662-183E-2BEB0961EF6D}"/>
                </a:ext>
              </a:extLst>
            </p:cNvPr>
            <p:cNvSpPr/>
            <p:nvPr/>
          </p:nvSpPr>
          <p:spPr>
            <a:xfrm flipH="1">
              <a:off x="546329" y="1180908"/>
              <a:ext cx="4083520" cy="943264"/>
            </a:xfrm>
            <a:prstGeom prst="snipRoundRect">
              <a:avLst/>
            </a:prstGeom>
            <a:solidFill>
              <a:schemeClr val="accent5">
                <a:lumMod val="20000"/>
                <a:lumOff val="8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2">
                      <a:lumMod val="50000"/>
                    </a:schemeClr>
                  </a:solidFill>
                  <a:latin typeface="Arial" panose="020B0604020202020204" pitchFamily="34" charset="0"/>
                  <a:cs typeface="Arial" panose="020B0604020202020204" pitchFamily="34" charset="0"/>
                </a:rPr>
                <a:t>Trường hợp</a:t>
              </a:r>
            </a:p>
          </p:txBody>
        </p:sp>
      </p:grpSp>
    </p:spTree>
    <p:extLst>
      <p:ext uri="{BB962C8B-B14F-4D97-AF65-F5344CB8AC3E}">
        <p14:creationId xmlns:p14="http://schemas.microsoft.com/office/powerpoint/2010/main" val="114996374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Freeform 3">
            <a:extLst>
              <a:ext uri="{FF2B5EF4-FFF2-40B4-BE49-F238E27FC236}">
                <a16:creationId xmlns:a16="http://schemas.microsoft.com/office/drawing/2014/main" id="{2ECDECF3-B118-94A7-D965-2E36D4A6B105}"/>
              </a:ext>
            </a:extLst>
          </p:cNvPr>
          <p:cNvSpPr/>
          <p:nvPr/>
        </p:nvSpPr>
        <p:spPr>
          <a:xfrm>
            <a:off x="964692" y="1776384"/>
            <a:ext cx="16561308" cy="7664170"/>
          </a:xfrm>
          <a:custGeom>
            <a:avLst/>
            <a:gdLst/>
            <a:ahLst/>
            <a:cxnLst/>
            <a:rect l="l" t="t" r="r" b="b"/>
            <a:pathLst>
              <a:path w="4137329" h="2167467">
                <a:moveTo>
                  <a:pt x="0" y="0"/>
                </a:moveTo>
                <a:lnTo>
                  <a:pt x="4137329" y="0"/>
                </a:lnTo>
                <a:lnTo>
                  <a:pt x="4137329" y="2167467"/>
                </a:lnTo>
                <a:lnTo>
                  <a:pt x="0" y="2167467"/>
                </a:lnTo>
                <a:close/>
              </a:path>
            </a:pathLst>
          </a:custGeom>
          <a:solidFill>
            <a:schemeClr val="accent3">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03A9602E-FC7A-D7FE-CD4E-5C8AC3FCEA90}"/>
              </a:ext>
            </a:extLst>
          </p:cNvPr>
          <p:cNvSpPr txBox="1"/>
          <p:nvPr/>
        </p:nvSpPr>
        <p:spPr>
          <a:xfrm>
            <a:off x="1438115" y="2605064"/>
            <a:ext cx="10506820" cy="6535635"/>
          </a:xfrm>
          <a:prstGeom prst="rect">
            <a:avLst/>
          </a:prstGeom>
          <a:noFill/>
        </p:spPr>
        <p:txBody>
          <a:bodyPr wrap="square">
            <a:spAutoFit/>
          </a:bodyPr>
          <a:lstStyle/>
          <a:p>
            <a:pPr marL="571500" marR="0" lvl="0" indent="-571500" algn="just">
              <a:lnSpc>
                <a:spcPct val="150000"/>
              </a:lnSpc>
              <a:spcBef>
                <a:spcPts val="100"/>
              </a:spcBef>
              <a:spcAft>
                <a:spcPts val="100"/>
              </a:spcAft>
              <a:buFont typeface="Wingdings" panose="05000000000000000000" pitchFamily="2" charset="2"/>
              <a:buChar char="Ø"/>
            </a:pPr>
            <a:r>
              <a:rPr lang="vi-VN" sz="3600" b="1">
                <a:latin typeface="Arial" panose="020B0604020202020204" pitchFamily="34" charset="0"/>
                <a:ea typeface="Calibri" panose="020F0502020204030204" pitchFamily="34" charset="0"/>
                <a:cs typeface="Arial" panose="020B0604020202020204" pitchFamily="34" charset="0"/>
              </a:rPr>
              <a:t>Chủ đề bài hát</a:t>
            </a:r>
            <a:r>
              <a:rPr lang="vi-VN" sz="3600">
                <a:latin typeface="Arial" panose="020B0604020202020204" pitchFamily="34" charset="0"/>
                <a:ea typeface="Calibri" panose="020F0502020204030204" pitchFamily="34" charset="0"/>
                <a:cs typeface="Arial" panose="020B0604020202020204" pitchFamily="34" charset="0"/>
              </a:rPr>
              <a:t>: Tuổi học sinh hồn nhiên, vô tư và có những quãng thời gian vui vẻ bên cạnh bạn bè, thầy cô.</a:t>
            </a:r>
          </a:p>
          <a:p>
            <a:pPr marL="571500" marR="0" lvl="0" indent="-571500" algn="just">
              <a:lnSpc>
                <a:spcPct val="150000"/>
              </a:lnSpc>
              <a:spcBef>
                <a:spcPts val="100"/>
              </a:spcBef>
              <a:spcAft>
                <a:spcPts val="100"/>
              </a:spcAft>
              <a:buFont typeface="Wingdings" panose="05000000000000000000" pitchFamily="2" charset="2"/>
              <a:buChar char="Ø"/>
            </a:pPr>
            <a:r>
              <a:rPr lang="vi-VN" sz="3600" b="1">
                <a:latin typeface="Arial" panose="020B0604020202020204" pitchFamily="34" charset="0"/>
                <a:ea typeface="Calibri" panose="020F0502020204030204" pitchFamily="34" charset="0"/>
                <a:cs typeface="Arial" panose="020B0604020202020204" pitchFamily="34" charset="0"/>
              </a:rPr>
              <a:t>Cảm nhận</a:t>
            </a:r>
            <a:r>
              <a:rPr lang="vi-VN" sz="3600">
                <a:latin typeface="Arial" panose="020B0604020202020204" pitchFamily="34" charset="0"/>
                <a:ea typeface="Calibri" panose="020F0502020204030204" pitchFamily="34" charset="0"/>
                <a:cs typeface="Arial" panose="020B0604020202020204" pitchFamily="34" charset="0"/>
              </a:rPr>
              <a:t>: </a:t>
            </a:r>
            <a:endParaRPr lang="en-US" sz="3600">
              <a:latin typeface="Arial" panose="020B0604020202020204" pitchFamily="34" charset="0"/>
              <a:ea typeface="Calibri" panose="020F0502020204030204" pitchFamily="34" charset="0"/>
              <a:cs typeface="Arial" panose="020B0604020202020204" pitchFamily="34" charset="0"/>
            </a:endParaRPr>
          </a:p>
          <a:p>
            <a:pPr marL="914400" lvl="1" indent="-457200" algn="just">
              <a:lnSpc>
                <a:spcPct val="150000"/>
              </a:lnSpc>
              <a:spcBef>
                <a:spcPts val="100"/>
              </a:spcBef>
              <a:spcAft>
                <a:spcPts val="100"/>
              </a:spcAft>
              <a:buFont typeface="Wingdings" panose="05000000000000000000" pitchFamily="2" charset="2"/>
              <a:buChar char="§"/>
            </a:pPr>
            <a:r>
              <a:rPr lang="vi-VN" sz="3400" i="1">
                <a:latin typeface="Arial" panose="020B0604020202020204" pitchFamily="34" charset="0"/>
                <a:ea typeface="Calibri" panose="020F0502020204030204" pitchFamily="34" charset="0"/>
                <a:cs typeface="Arial" panose="020B0604020202020204" pitchFamily="34" charset="0"/>
              </a:rPr>
              <a:t>Em thấy tuổi học trò là độ tuổi thật nhiều mộng mơ và đáng nhớ. </a:t>
            </a:r>
            <a:endParaRPr lang="en-US" sz="3400" i="1">
              <a:latin typeface="Arial" panose="020B0604020202020204" pitchFamily="34" charset="0"/>
              <a:ea typeface="Calibri" panose="020F0502020204030204" pitchFamily="34" charset="0"/>
              <a:cs typeface="Arial" panose="020B0604020202020204" pitchFamily="34" charset="0"/>
            </a:endParaRPr>
          </a:p>
          <a:p>
            <a:pPr marL="914400" lvl="1" indent="-457200" algn="just">
              <a:lnSpc>
                <a:spcPct val="150000"/>
              </a:lnSpc>
              <a:spcBef>
                <a:spcPts val="100"/>
              </a:spcBef>
              <a:spcAft>
                <a:spcPts val="100"/>
              </a:spcAft>
              <a:buFont typeface="Wingdings" panose="05000000000000000000" pitchFamily="2" charset="2"/>
              <a:buChar char="§"/>
            </a:pPr>
            <a:r>
              <a:rPr lang="vi-VN" sz="3400" i="1">
                <a:latin typeface="Arial" panose="020B0604020202020204" pitchFamily="34" charset="0"/>
                <a:ea typeface="Calibri" panose="020F0502020204030204" pitchFamily="34" charset="0"/>
                <a:cs typeface="Arial" panose="020B0604020202020204" pitchFamily="34" charset="0"/>
              </a:rPr>
              <a:t>Mỗi </a:t>
            </a:r>
            <a:r>
              <a:rPr lang="en-US" sz="3400" i="1">
                <a:latin typeface="Arial" panose="020B0604020202020204" pitchFamily="34" charset="0"/>
                <a:ea typeface="Calibri" panose="020F0502020204030204" pitchFamily="34" charset="0"/>
                <a:cs typeface="Arial" panose="020B0604020202020204" pitchFamily="34" charset="0"/>
              </a:rPr>
              <a:t>học sinh</a:t>
            </a:r>
            <a:r>
              <a:rPr lang="vi-VN" sz="3400" i="1">
                <a:latin typeface="Arial" panose="020B0604020202020204" pitchFamily="34" charset="0"/>
                <a:ea typeface="Calibri" panose="020F0502020204030204" pitchFamily="34" charset="0"/>
                <a:cs typeface="Arial" panose="020B0604020202020204" pitchFamily="34" charset="0"/>
              </a:rPr>
              <a:t> nên tự tin, tích cực đón nhận những niềm vui và trân trọng quãng thời gian này.</a:t>
            </a:r>
          </a:p>
        </p:txBody>
      </p:sp>
      <p:sp>
        <p:nvSpPr>
          <p:cNvPr id="47" name="Line Callout 1 (Border and Accent Bar) 3">
            <a:extLst>
              <a:ext uri="{FF2B5EF4-FFF2-40B4-BE49-F238E27FC236}">
                <a16:creationId xmlns:a16="http://schemas.microsoft.com/office/drawing/2014/main" id="{A121B455-46C7-3FFC-286F-BA55AC30DF7D}"/>
              </a:ext>
            </a:extLst>
          </p:cNvPr>
          <p:cNvSpPr/>
          <p:nvPr/>
        </p:nvSpPr>
        <p:spPr>
          <a:xfrm>
            <a:off x="-685800" y="571499"/>
            <a:ext cx="10820400" cy="1733711"/>
          </a:xfrm>
          <a:prstGeom prst="roundRect">
            <a:avLst/>
          </a:prstGeom>
          <a:solidFill>
            <a:schemeClr val="bg1"/>
          </a:solidFill>
          <a:ln>
            <a:solidFill>
              <a:schemeClr val="accent6">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US" sz="5200" b="1">
                <a:solidFill>
                  <a:srgbClr val="C00000"/>
                </a:solidFill>
                <a:latin typeface="Arial" panose="020B0604020202020204" pitchFamily="34" charset="0"/>
                <a:ea typeface="Calibri" panose="020F0502020204030204" pitchFamily="34" charset="0"/>
                <a:cs typeface="Arial" panose="020B0604020202020204" pitchFamily="34" charset="0"/>
              </a:rPr>
              <a:t>GỢI Ý TRẢ LỜI</a:t>
            </a:r>
            <a:endParaRPr lang="vi-VN" sz="520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21" name="Freeform 21"/>
          <p:cNvSpPr/>
          <p:nvPr/>
        </p:nvSpPr>
        <p:spPr>
          <a:xfrm>
            <a:off x="16804964" y="1248493"/>
            <a:ext cx="1036687" cy="1060980"/>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3" name="Freeform 23"/>
          <p:cNvSpPr/>
          <p:nvPr/>
        </p:nvSpPr>
        <p:spPr>
          <a:xfrm>
            <a:off x="329618" y="8845221"/>
            <a:ext cx="1270147" cy="1027879"/>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51" name="Picture 10">
            <a:extLst>
              <a:ext uri="{FF2B5EF4-FFF2-40B4-BE49-F238E27FC236}">
                <a16:creationId xmlns:a16="http://schemas.microsoft.com/office/drawing/2014/main" id="{5336849F-61D7-9D0C-43F6-0E9C27888DB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361095" y="3828351"/>
            <a:ext cx="4120925" cy="447043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right)">
                                      <p:cBhvr>
                                        <p:cTn id="7" dur="500"/>
                                        <p:tgtEl>
                                          <p:spTgt spid="4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wipe(left)">
                                      <p:cBhvr>
                                        <p:cTn id="10" dur="500"/>
                                        <p:tgtEl>
                                          <p:spTgt spid="47"/>
                                        </p:tgtEl>
                                      </p:cBhvr>
                                    </p:animEffect>
                                  </p:childTnLst>
                                </p:cTn>
                              </p:par>
                              <p:par>
                                <p:cTn id="11" presetID="22" presetClass="entr" presetSubtype="2"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wipe(right)">
                                      <p:cBhvr>
                                        <p:cTn id="13" dur="500"/>
                                        <p:tgtEl>
                                          <p:spTgt spid="5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5">
                                            <p:txEl>
                                              <p:pRg st="0" end="0"/>
                                            </p:txEl>
                                          </p:spTgt>
                                        </p:tgtEl>
                                        <p:attrNameLst>
                                          <p:attrName>style.visibility</p:attrName>
                                        </p:attrNameLst>
                                      </p:cBhvr>
                                      <p:to>
                                        <p:strVal val="visible"/>
                                      </p:to>
                                    </p:set>
                                    <p:animEffect transition="in" filter="barn(inVertical)">
                                      <p:cBhvr>
                                        <p:cTn id="18" dur="500"/>
                                        <p:tgtEl>
                                          <p:spTgt spid="4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5">
                                            <p:txEl>
                                              <p:pRg st="1" end="1"/>
                                            </p:txEl>
                                          </p:spTgt>
                                        </p:tgtEl>
                                        <p:attrNameLst>
                                          <p:attrName>style.visibility</p:attrName>
                                        </p:attrNameLst>
                                      </p:cBhvr>
                                      <p:to>
                                        <p:strVal val="visible"/>
                                      </p:to>
                                    </p:set>
                                    <p:animEffect transition="in" filter="barn(inVertical)">
                                      <p:cBhvr>
                                        <p:cTn id="23" dur="500"/>
                                        <p:tgtEl>
                                          <p:spTgt spid="45">
                                            <p:txEl>
                                              <p:pRg st="1" end="1"/>
                                            </p:txEl>
                                          </p:spTgt>
                                        </p:tgtEl>
                                      </p:cBhvr>
                                    </p:animEffect>
                                  </p:childTnLst>
                                </p:cTn>
                              </p:par>
                            </p:childTnLst>
                          </p:cTn>
                        </p:par>
                        <p:par>
                          <p:cTn id="24" fill="hold">
                            <p:stCondLst>
                              <p:cond delay="500"/>
                            </p:stCondLst>
                            <p:childTnLst>
                              <p:par>
                                <p:cTn id="25" presetID="16" presetClass="entr" presetSubtype="21" fill="hold" grpId="0" nodeType="afterEffect">
                                  <p:stCondLst>
                                    <p:cond delay="0"/>
                                  </p:stCondLst>
                                  <p:childTnLst>
                                    <p:set>
                                      <p:cBhvr>
                                        <p:cTn id="26" dur="1" fill="hold">
                                          <p:stCondLst>
                                            <p:cond delay="0"/>
                                          </p:stCondLst>
                                        </p:cTn>
                                        <p:tgtEl>
                                          <p:spTgt spid="45">
                                            <p:txEl>
                                              <p:pRg st="2" end="2"/>
                                            </p:txEl>
                                          </p:spTgt>
                                        </p:tgtEl>
                                        <p:attrNameLst>
                                          <p:attrName>style.visibility</p:attrName>
                                        </p:attrNameLst>
                                      </p:cBhvr>
                                      <p:to>
                                        <p:strVal val="visible"/>
                                      </p:to>
                                    </p:set>
                                    <p:animEffect transition="in" filter="barn(inVertical)">
                                      <p:cBhvr>
                                        <p:cTn id="27" dur="500"/>
                                        <p:tgtEl>
                                          <p:spTgt spid="45">
                                            <p:txEl>
                                              <p:pRg st="2" end="2"/>
                                            </p:txEl>
                                          </p:spTgt>
                                        </p:tgtEl>
                                      </p:cBhvr>
                                    </p:animEffect>
                                  </p:childTnLst>
                                </p:cTn>
                              </p:par>
                            </p:childTnLst>
                          </p:cTn>
                        </p:par>
                        <p:par>
                          <p:cTn id="28" fill="hold">
                            <p:stCondLst>
                              <p:cond delay="1000"/>
                            </p:stCondLst>
                            <p:childTnLst>
                              <p:par>
                                <p:cTn id="29" presetID="16" presetClass="entr" presetSubtype="21" fill="hold" grpId="0" nodeType="afterEffect">
                                  <p:stCondLst>
                                    <p:cond delay="0"/>
                                  </p:stCondLst>
                                  <p:childTnLst>
                                    <p:set>
                                      <p:cBhvr>
                                        <p:cTn id="30" dur="1" fill="hold">
                                          <p:stCondLst>
                                            <p:cond delay="0"/>
                                          </p:stCondLst>
                                        </p:cTn>
                                        <p:tgtEl>
                                          <p:spTgt spid="45">
                                            <p:txEl>
                                              <p:pRg st="3" end="3"/>
                                            </p:txEl>
                                          </p:spTgt>
                                        </p:tgtEl>
                                        <p:attrNameLst>
                                          <p:attrName>style.visibility</p:attrName>
                                        </p:attrNameLst>
                                      </p:cBhvr>
                                      <p:to>
                                        <p:strVal val="visible"/>
                                      </p:to>
                                    </p:set>
                                    <p:animEffect transition="in" filter="barn(inVertical)">
                                      <p:cBhvr>
                                        <p:cTn id="31" dur="500"/>
                                        <p:tgtEl>
                                          <p:spTgt spid="4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build="p"/>
      <p:bldP spid="4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F24CA9B-71E7-CEC7-FD02-2238BBF3FAC7}"/>
              </a:ext>
            </a:extLst>
          </p:cNvPr>
          <p:cNvSpPr txBox="1"/>
          <p:nvPr/>
        </p:nvSpPr>
        <p:spPr>
          <a:xfrm>
            <a:off x="1028700" y="884039"/>
            <a:ext cx="3086100" cy="323076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Freeform 3">
            <a:extLst>
              <a:ext uri="{FF2B5EF4-FFF2-40B4-BE49-F238E27FC236}">
                <a16:creationId xmlns:a16="http://schemas.microsoft.com/office/drawing/2014/main" id="{306ABB06-97BB-DBF8-989A-A7E3C8F8E718}"/>
              </a:ext>
            </a:extLst>
          </p:cNvPr>
          <p:cNvSpPr/>
          <p:nvPr/>
        </p:nvSpPr>
        <p:spPr>
          <a:xfrm>
            <a:off x="838200" y="1714500"/>
            <a:ext cx="16667098" cy="7688461"/>
          </a:xfrm>
          <a:custGeom>
            <a:avLst/>
            <a:gdLst/>
            <a:ahLst/>
            <a:cxnLst/>
            <a:rect l="l" t="t" r="r" b="b"/>
            <a:pathLst>
              <a:path w="14949872" h="6335005">
                <a:moveTo>
                  <a:pt x="0" y="0"/>
                </a:moveTo>
                <a:lnTo>
                  <a:pt x="14949872" y="0"/>
                </a:lnTo>
                <a:lnTo>
                  <a:pt x="14949872" y="6335005"/>
                </a:lnTo>
                <a:lnTo>
                  <a:pt x="0" y="6335005"/>
                </a:lnTo>
                <a:lnTo>
                  <a:pt x="0" y="0"/>
                </a:lnTo>
                <a:close/>
              </a:path>
            </a:pathLst>
          </a:custGeom>
          <a:solidFill>
            <a:schemeClr val="accent6">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Freeform 4">
            <a:extLst>
              <a:ext uri="{FF2B5EF4-FFF2-40B4-BE49-F238E27FC236}">
                <a16:creationId xmlns:a16="http://schemas.microsoft.com/office/drawing/2014/main" id="{FFE100EF-34B5-64E2-3DE6-11C15A50DD3A}"/>
              </a:ext>
            </a:extLst>
          </p:cNvPr>
          <p:cNvSpPr/>
          <p:nvPr/>
        </p:nvSpPr>
        <p:spPr>
          <a:xfrm>
            <a:off x="548574" y="852397"/>
            <a:ext cx="1627230" cy="1721937"/>
          </a:xfrm>
          <a:custGeom>
            <a:avLst/>
            <a:gdLst/>
            <a:ahLst/>
            <a:cxnLst/>
            <a:rect l="l" t="t" r="r" b="b"/>
            <a:pathLst>
              <a:path w="1627230" h="1721937">
                <a:moveTo>
                  <a:pt x="0" y="0"/>
                </a:moveTo>
                <a:lnTo>
                  <a:pt x="1627231" y="0"/>
                </a:lnTo>
                <a:lnTo>
                  <a:pt x="1627231" y="1721937"/>
                </a:lnTo>
                <a:lnTo>
                  <a:pt x="0" y="17219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6" name="Group 5">
            <a:extLst>
              <a:ext uri="{FF2B5EF4-FFF2-40B4-BE49-F238E27FC236}">
                <a16:creationId xmlns:a16="http://schemas.microsoft.com/office/drawing/2014/main" id="{FB6F6D94-2AEC-CF20-DD45-EB789003B37D}"/>
              </a:ext>
            </a:extLst>
          </p:cNvPr>
          <p:cNvGrpSpPr/>
          <p:nvPr/>
        </p:nvGrpSpPr>
        <p:grpSpPr>
          <a:xfrm>
            <a:off x="5806124" y="1024232"/>
            <a:ext cx="7276528" cy="1378266"/>
            <a:chOff x="5768264" y="1270945"/>
            <a:chExt cx="7276528" cy="1378266"/>
          </a:xfrm>
        </p:grpSpPr>
        <p:pic>
          <p:nvPicPr>
            <p:cNvPr id="7" name="Picture 9">
              <a:extLst>
                <a:ext uri="{FF2B5EF4-FFF2-40B4-BE49-F238E27FC236}">
                  <a16:creationId xmlns:a16="http://schemas.microsoft.com/office/drawing/2014/main" id="{4FA146FA-551B-6C3F-D924-A94C524C03D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883946" y="1270945"/>
              <a:ext cx="6951410" cy="1378266"/>
            </a:xfrm>
            <a:prstGeom prst="rect">
              <a:avLst/>
            </a:prstGeom>
          </p:spPr>
        </p:pic>
        <p:sp>
          <p:nvSpPr>
            <p:cNvPr id="10" name="TextBox 9">
              <a:extLst>
                <a:ext uri="{FF2B5EF4-FFF2-40B4-BE49-F238E27FC236}">
                  <a16:creationId xmlns:a16="http://schemas.microsoft.com/office/drawing/2014/main" id="{9F5B5DB4-A7FE-730F-5212-9A02A32329A7}"/>
                </a:ext>
              </a:extLst>
            </p:cNvPr>
            <p:cNvSpPr txBox="1"/>
            <p:nvPr/>
          </p:nvSpPr>
          <p:spPr>
            <a:xfrm>
              <a:off x="5768264" y="1499830"/>
              <a:ext cx="7276528"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GỢI Ý TRẢ LỜI</a:t>
              </a:r>
              <a:endParaRPr kumimoji="0" lang="en-US" sz="5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grpSp>
      <p:sp>
        <p:nvSpPr>
          <p:cNvPr id="12" name="TextBox 11">
            <a:extLst>
              <a:ext uri="{FF2B5EF4-FFF2-40B4-BE49-F238E27FC236}">
                <a16:creationId xmlns:a16="http://schemas.microsoft.com/office/drawing/2014/main" id="{C74A5311-7F84-F86C-C7F8-8DA15292251A}"/>
              </a:ext>
            </a:extLst>
          </p:cNvPr>
          <p:cNvSpPr txBox="1"/>
          <p:nvPr/>
        </p:nvSpPr>
        <p:spPr>
          <a:xfrm>
            <a:off x="6348742" y="2620121"/>
            <a:ext cx="10785547" cy="6452985"/>
          </a:xfrm>
          <a:prstGeom prst="rect">
            <a:avLst/>
          </a:prstGeom>
          <a:noFill/>
        </p:spPr>
        <p:txBody>
          <a:bodyPr wrap="square">
            <a:spAutoFit/>
          </a:bodyPr>
          <a:lstStyle/>
          <a:p>
            <a:pPr marL="571500" lvl="0" indent="-571500" algn="just">
              <a:lnSpc>
                <a:spcPct val="150000"/>
              </a:lnSpc>
              <a:buFont typeface="Wingdings" panose="05000000000000000000" pitchFamily="2" charset="2"/>
              <a:buChar char="Ø"/>
              <a:defRP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Những việc làm giúp M trở nên tự tin:</a:t>
            </a:r>
          </a:p>
          <a:p>
            <a:pPr marL="1028700" lvl="1" indent="-571500" algn="just">
              <a:lnSpc>
                <a:spcPct val="150000"/>
              </a:lnSpc>
              <a:buFont typeface="Wingdings" panose="05000000000000000000" pitchFamily="2" charset="2"/>
              <a:buChar char="§"/>
              <a:defRPr/>
            </a:pPr>
            <a:r>
              <a:rPr lang="vi-VN" sz="3400" i="1">
                <a:solidFill>
                  <a:srgbClr val="000000"/>
                </a:solidFill>
                <a:latin typeface="Arial" panose="020B0604020202020204" pitchFamily="34" charset="0"/>
                <a:ea typeface="Calibri" panose="020F0502020204030204" pitchFamily="34" charset="0"/>
                <a:cs typeface="Arial" panose="020B0604020202020204" pitchFamily="34" charset="0"/>
              </a:rPr>
              <a:t>M tham gia nhiều hoạt động khác nhau </a:t>
            </a:r>
            <a:r>
              <a:rPr lang="vi-VN" sz="3400" i="1">
                <a:solidFill>
                  <a:srgbClr val="000000"/>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a:t>
            </a:r>
            <a:r>
              <a:rPr lang="en-US" sz="3400" i="1">
                <a:solidFill>
                  <a:srgbClr val="000000"/>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vi-VN" sz="3400" i="1">
                <a:solidFill>
                  <a:srgbClr val="000000"/>
                </a:solidFill>
                <a:latin typeface="Arial" panose="020B0604020202020204" pitchFamily="34" charset="0"/>
                <a:ea typeface="Calibri" panose="020F0502020204030204" pitchFamily="34" charset="0"/>
                <a:cs typeface="Arial" panose="020B0604020202020204" pitchFamily="34" charset="0"/>
              </a:rPr>
              <a:t>M nhận ra mình biết cách làm cho các bạn vui vẻ và có khả năng giải quyết mâu thuẫn giữa các bạn.</a:t>
            </a:r>
          </a:p>
          <a:p>
            <a:pPr marL="1028700" lvl="1" indent="-571500" algn="just">
              <a:lnSpc>
                <a:spcPct val="150000"/>
              </a:lnSpc>
              <a:buFont typeface="Wingdings" panose="05000000000000000000" pitchFamily="2" charset="2"/>
              <a:buChar char="§"/>
              <a:defRPr/>
            </a:pPr>
            <a:r>
              <a:rPr lang="vi-VN" sz="3400" i="1">
                <a:solidFill>
                  <a:srgbClr val="000000"/>
                </a:solidFill>
                <a:latin typeface="Arial" panose="020B0604020202020204" pitchFamily="34" charset="0"/>
                <a:ea typeface="Calibri" panose="020F0502020204030204" pitchFamily="34" charset="0"/>
                <a:cs typeface="Arial" panose="020B0604020202020204" pitchFamily="34" charset="0"/>
              </a:rPr>
              <a:t>M tập trung học tập hơn  </a:t>
            </a:r>
            <a:r>
              <a:rPr lang="vi-VN" sz="3400" i="1">
                <a:solidFill>
                  <a:srgbClr val="000000"/>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a:t>
            </a:r>
            <a:r>
              <a:rPr lang="en-US" sz="3400" i="1">
                <a:solidFill>
                  <a:srgbClr val="000000"/>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M</a:t>
            </a:r>
            <a:r>
              <a:rPr lang="vi-VN" sz="3400" i="1">
                <a:solidFill>
                  <a:srgbClr val="000000"/>
                </a:solidFill>
                <a:latin typeface="Arial" panose="020B0604020202020204" pitchFamily="34" charset="0"/>
                <a:ea typeface="Calibri" panose="020F0502020204030204" pitchFamily="34" charset="0"/>
                <a:cs typeface="Arial" panose="020B0604020202020204" pitchFamily="34" charset="0"/>
              </a:rPr>
              <a:t> tiến bộ</a:t>
            </a:r>
            <a:r>
              <a:rPr lang="en-US" sz="3400" i="1">
                <a:solidFill>
                  <a:srgbClr val="000000"/>
                </a:solidFill>
                <a:latin typeface="Arial" panose="020B0604020202020204" pitchFamily="34" charset="0"/>
                <a:ea typeface="Calibri" panose="020F0502020204030204" pitchFamily="34" charset="0"/>
                <a:cs typeface="Arial" panose="020B0604020202020204" pitchFamily="34" charset="0"/>
              </a:rPr>
              <a:t> hơn.</a:t>
            </a:r>
            <a:endParaRPr lang="vi-VN" sz="3400" i="1">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lvl="0" indent="-571500" algn="just">
              <a:lnSpc>
                <a:spcPct val="150000"/>
              </a:lnSpc>
              <a:buFont typeface="Wingdings" panose="05000000000000000000" pitchFamily="2" charset="2"/>
              <a:buChar char="Ø"/>
              <a:defRP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M đã có những bước tiến lớn trong việc tìm kiếm giá trị bản thân và đã đạt được thành công </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điều này đã giúp M trở nên tự tin hơn.</a:t>
            </a:r>
          </a:p>
        </p:txBody>
      </p:sp>
      <p:sp>
        <p:nvSpPr>
          <p:cNvPr id="14" name="Freeform 14"/>
          <p:cNvSpPr/>
          <p:nvPr/>
        </p:nvSpPr>
        <p:spPr>
          <a:xfrm>
            <a:off x="16639286" y="1213894"/>
            <a:ext cx="1330674" cy="1373894"/>
          </a:xfrm>
          <a:custGeom>
            <a:avLst/>
            <a:gdLst/>
            <a:ahLst/>
            <a:cxnLst/>
            <a:rect l="l" t="t" r="r" b="b"/>
            <a:pathLst>
              <a:path w="2481450" h="2377680">
                <a:moveTo>
                  <a:pt x="0" y="0"/>
                </a:moveTo>
                <a:lnTo>
                  <a:pt x="2481450" y="0"/>
                </a:lnTo>
                <a:lnTo>
                  <a:pt x="2481450" y="2377681"/>
                </a:lnTo>
                <a:lnTo>
                  <a:pt x="0" y="23776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31" name="Group 30">
            <a:extLst>
              <a:ext uri="{FF2B5EF4-FFF2-40B4-BE49-F238E27FC236}">
                <a16:creationId xmlns:a16="http://schemas.microsoft.com/office/drawing/2014/main" id="{F2978B96-B337-57C3-793E-C8D02C04A97A}"/>
              </a:ext>
            </a:extLst>
          </p:cNvPr>
          <p:cNvGrpSpPr/>
          <p:nvPr/>
        </p:nvGrpSpPr>
        <p:grpSpPr>
          <a:xfrm>
            <a:off x="231325" y="8572500"/>
            <a:ext cx="1130864" cy="1158974"/>
            <a:chOff x="2760625" y="539208"/>
            <a:chExt cx="1130864" cy="1158974"/>
          </a:xfrm>
        </p:grpSpPr>
        <p:sp>
          <p:nvSpPr>
            <p:cNvPr id="23" name="Freeform 23"/>
            <p:cNvSpPr/>
            <p:nvPr/>
          </p:nvSpPr>
          <p:spPr>
            <a:xfrm>
              <a:off x="3312002" y="1118695"/>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7" name="Freeform 27"/>
            <p:cNvSpPr/>
            <p:nvPr/>
          </p:nvSpPr>
          <p:spPr>
            <a:xfrm>
              <a:off x="2760625" y="539208"/>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grpSp>
        <p:nvGrpSpPr>
          <p:cNvPr id="25" name="Group 24">
            <a:extLst>
              <a:ext uri="{FF2B5EF4-FFF2-40B4-BE49-F238E27FC236}">
                <a16:creationId xmlns:a16="http://schemas.microsoft.com/office/drawing/2014/main" id="{DD07A4C1-82C2-2B54-4232-70A6F58F3E80}"/>
              </a:ext>
            </a:extLst>
          </p:cNvPr>
          <p:cNvGrpSpPr/>
          <p:nvPr/>
        </p:nvGrpSpPr>
        <p:grpSpPr>
          <a:xfrm>
            <a:off x="1362189" y="3701683"/>
            <a:ext cx="4658507" cy="3811762"/>
            <a:chOff x="1362189" y="3701683"/>
            <a:chExt cx="4658507" cy="3811762"/>
          </a:xfrm>
        </p:grpSpPr>
        <p:grpSp>
          <p:nvGrpSpPr>
            <p:cNvPr id="18" name="Group 8">
              <a:extLst>
                <a:ext uri="{FF2B5EF4-FFF2-40B4-BE49-F238E27FC236}">
                  <a16:creationId xmlns:a16="http://schemas.microsoft.com/office/drawing/2014/main" id="{201D0CAB-4832-3B50-C5C6-0393E8172467}"/>
                </a:ext>
              </a:extLst>
            </p:cNvPr>
            <p:cNvGrpSpPr/>
            <p:nvPr/>
          </p:nvGrpSpPr>
          <p:grpSpPr>
            <a:xfrm>
              <a:off x="1362189" y="3701683"/>
              <a:ext cx="4658507" cy="3811762"/>
              <a:chOff x="0" y="0"/>
              <a:chExt cx="1100661" cy="893945"/>
            </a:xfrm>
          </p:grpSpPr>
          <p:sp>
            <p:nvSpPr>
              <p:cNvPr id="20" name="Freeform 9">
                <a:extLst>
                  <a:ext uri="{FF2B5EF4-FFF2-40B4-BE49-F238E27FC236}">
                    <a16:creationId xmlns:a16="http://schemas.microsoft.com/office/drawing/2014/main" id="{AB90F963-3DB0-BAEE-6F5C-DD773355BCB4}"/>
                  </a:ext>
                </a:extLst>
              </p:cNvPr>
              <p:cNvSpPr/>
              <p:nvPr/>
            </p:nvSpPr>
            <p:spPr>
              <a:xfrm>
                <a:off x="0" y="0"/>
                <a:ext cx="1100661" cy="893945"/>
              </a:xfrm>
              <a:custGeom>
                <a:avLst/>
                <a:gdLst/>
                <a:ahLst/>
                <a:cxnLst/>
                <a:rect l="l" t="t" r="r" b="b"/>
                <a:pathLst>
                  <a:path w="1100661" h="893945">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TextBox 10">
                <a:extLst>
                  <a:ext uri="{FF2B5EF4-FFF2-40B4-BE49-F238E27FC236}">
                    <a16:creationId xmlns:a16="http://schemas.microsoft.com/office/drawing/2014/main" id="{B1DFA50A-278F-1875-32FB-D3AFADBC5371}"/>
                  </a:ext>
                </a:extLst>
              </p:cNvPr>
              <p:cNvSpPr txBox="1"/>
              <p:nvPr/>
            </p:nvSpPr>
            <p:spPr>
              <a:xfrm>
                <a:off x="0" y="0"/>
                <a:ext cx="812800" cy="812800"/>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24" name="Picture 23" descr="A person with his finger to his mouth&#10;&#10;Description automatically generated">
              <a:extLst>
                <a:ext uri="{FF2B5EF4-FFF2-40B4-BE49-F238E27FC236}">
                  <a16:creationId xmlns:a16="http://schemas.microsoft.com/office/drawing/2014/main" id="{28E4F8BE-C4FD-CD45-10FF-53E065D94F1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76942" y="3893064"/>
              <a:ext cx="3429000" cy="3429000"/>
            </a:xfrm>
            <a:prstGeom prst="rect">
              <a:avLst/>
            </a:prstGeom>
          </p:spPr>
        </p:pic>
      </p:grpSp>
    </p:spTree>
    <p:extLst>
      <p:ext uri="{BB962C8B-B14F-4D97-AF65-F5344CB8AC3E}">
        <p14:creationId xmlns:p14="http://schemas.microsoft.com/office/powerpoint/2010/main" val="55671766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animEffect transition="in" filter="wipe(left)">
                                      <p:cBhvr>
                                        <p:cTn id="18" dur="500"/>
                                        <p:tgtEl>
                                          <p:spTgt spid="12">
                                            <p:txEl>
                                              <p:pRg st="0" end="0"/>
                                            </p:txEl>
                                          </p:spTgt>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wipe(left)">
                                      <p:cBhvr>
                                        <p:cTn id="22" dur="500"/>
                                        <p:tgtEl>
                                          <p:spTgt spid="12">
                                            <p:txEl>
                                              <p:pRg st="1" end="1"/>
                                            </p:txEl>
                                          </p:spTgt>
                                        </p:tgtEl>
                                      </p:cBhvr>
                                    </p:animEffect>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12">
                                            <p:txEl>
                                              <p:pRg st="2" end="2"/>
                                            </p:txEl>
                                          </p:spTgt>
                                        </p:tgtEl>
                                        <p:attrNameLst>
                                          <p:attrName>style.visibility</p:attrName>
                                        </p:attrNameLst>
                                      </p:cBhvr>
                                      <p:to>
                                        <p:strVal val="visible"/>
                                      </p:to>
                                    </p:set>
                                    <p:animEffect transition="in" filter="wipe(left)">
                                      <p:cBhvr>
                                        <p:cTn id="26" dur="500"/>
                                        <p:tgtEl>
                                          <p:spTgt spid="12">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2">
                                            <p:txEl>
                                              <p:pRg st="3" end="3"/>
                                            </p:txEl>
                                          </p:spTgt>
                                        </p:tgtEl>
                                        <p:attrNameLst>
                                          <p:attrName>style.visibility</p:attrName>
                                        </p:attrNameLst>
                                      </p:cBhvr>
                                      <p:to>
                                        <p:strVal val="visible"/>
                                      </p:to>
                                    </p:set>
                                    <p:animEffect transition="in" filter="wipe(left)">
                                      <p:cBhvr>
                                        <p:cTn id="31"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7233B2-53C8-CA7C-DC74-EF32F75722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2" descr="6 điều khó khăn bạn nhất định phải làm được nếu muốn trở nên giàu có">
            <a:extLst>
              <a:ext uri="{FF2B5EF4-FFF2-40B4-BE49-F238E27FC236}">
                <a16:creationId xmlns:a16="http://schemas.microsoft.com/office/drawing/2014/main" id="{9BBC74FA-9AFA-998C-EDBA-7EBB41F89824}"/>
              </a:ext>
            </a:extLst>
          </p:cNvPr>
          <p:cNvPicPr>
            <a:picLocks noChangeAspect="1" noChangeArrowheads="1"/>
          </p:cNvPicPr>
          <p:nvPr/>
        </p:nvPicPr>
        <p:blipFill rotWithShape="1">
          <a:blip r:embed="rId2" cstate="print">
            <a:alphaModFix amt="79000"/>
            <a:extLst>
              <a:ext uri="{28A0092B-C50C-407E-A947-70E740481C1C}">
                <a14:useLocalDpi xmlns:a14="http://schemas.microsoft.com/office/drawing/2010/main" val="0"/>
              </a:ext>
            </a:extLst>
          </a:blip>
          <a:srcRect/>
          <a:stretch/>
        </p:blipFill>
        <p:spPr bwMode="auto">
          <a:xfrm>
            <a:off x="20" y="1923"/>
            <a:ext cx="18287980" cy="10285077"/>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A69F4783-26E6-DCD4-9863-1779DA41C5E7}"/>
              </a:ext>
            </a:extLst>
          </p:cNvPr>
          <p:cNvGrpSpPr/>
          <p:nvPr/>
        </p:nvGrpSpPr>
        <p:grpSpPr>
          <a:xfrm>
            <a:off x="0" y="1028700"/>
            <a:ext cx="11353800" cy="5486400"/>
            <a:chOff x="-97972" y="3168452"/>
            <a:chExt cx="11353800" cy="5486400"/>
          </a:xfrm>
        </p:grpSpPr>
        <p:sp>
          <p:nvSpPr>
            <p:cNvPr id="11" name="Round Same Side Corner Rectangle 3">
              <a:extLst>
                <a:ext uri="{FF2B5EF4-FFF2-40B4-BE49-F238E27FC236}">
                  <a16:creationId xmlns:a16="http://schemas.microsoft.com/office/drawing/2014/main" id="{00C3E4F0-6E03-80C2-3F4E-F099950481D7}"/>
                </a:ext>
              </a:extLst>
            </p:cNvPr>
            <p:cNvSpPr/>
            <p:nvPr/>
          </p:nvSpPr>
          <p:spPr>
            <a:xfrm rot="5400000">
              <a:off x="2835728" y="234752"/>
              <a:ext cx="5486400" cy="11353800"/>
            </a:xfrm>
            <a:prstGeom prst="round2SameRect">
              <a:avLst/>
            </a:prstGeom>
            <a:solidFill>
              <a:srgbClr val="FFF2C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C3C5E58E-0704-5979-72C2-25A9BC2AA408}"/>
                </a:ext>
              </a:extLst>
            </p:cNvPr>
            <p:cNvSpPr txBox="1"/>
            <p:nvPr/>
          </p:nvSpPr>
          <p:spPr>
            <a:xfrm>
              <a:off x="643277" y="3847882"/>
              <a:ext cx="9871302" cy="412754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KẾT LUẬN</a:t>
              </a:r>
              <a:endPar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Tự tin về bản thân giúp chúng ta phát triển bản thân và dễ dàng thích ứng với sự thay đổi của cuộc sống</a:t>
              </a:r>
              <a:endParaRPr kumimoji="0" lang="vi-VN"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705599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F2978B96-B337-57C3-793E-C8D02C04A97A}"/>
              </a:ext>
            </a:extLst>
          </p:cNvPr>
          <p:cNvGrpSpPr/>
          <p:nvPr/>
        </p:nvGrpSpPr>
        <p:grpSpPr>
          <a:xfrm>
            <a:off x="238746" y="140258"/>
            <a:ext cx="1130864" cy="1158974"/>
            <a:chOff x="2760625" y="539208"/>
            <a:chExt cx="1130864" cy="1158974"/>
          </a:xfrm>
        </p:grpSpPr>
        <p:sp>
          <p:nvSpPr>
            <p:cNvPr id="23" name="Freeform 23"/>
            <p:cNvSpPr/>
            <p:nvPr/>
          </p:nvSpPr>
          <p:spPr>
            <a:xfrm>
              <a:off x="3312002" y="1118695"/>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7" name="Freeform 27"/>
            <p:cNvSpPr/>
            <p:nvPr/>
          </p:nvSpPr>
          <p:spPr>
            <a:xfrm>
              <a:off x="2760625" y="539208"/>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14" name="Freeform 14"/>
          <p:cNvSpPr/>
          <p:nvPr/>
        </p:nvSpPr>
        <p:spPr>
          <a:xfrm>
            <a:off x="16918390" y="317556"/>
            <a:ext cx="1283265" cy="1355834"/>
          </a:xfrm>
          <a:custGeom>
            <a:avLst/>
            <a:gdLst/>
            <a:ahLst/>
            <a:cxnLst/>
            <a:rect l="l" t="t" r="r" b="b"/>
            <a:pathLst>
              <a:path w="2481450" h="2377680">
                <a:moveTo>
                  <a:pt x="0" y="0"/>
                </a:moveTo>
                <a:lnTo>
                  <a:pt x="2481450" y="0"/>
                </a:lnTo>
                <a:lnTo>
                  <a:pt x="2481450" y="2377681"/>
                </a:lnTo>
                <a:lnTo>
                  <a:pt x="0" y="23776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B1F293AD-15E5-712B-05CB-D8A3DCD9B750}"/>
              </a:ext>
            </a:extLst>
          </p:cNvPr>
          <p:cNvSpPr txBox="1"/>
          <p:nvPr/>
        </p:nvSpPr>
        <p:spPr>
          <a:xfrm>
            <a:off x="1028700" y="884039"/>
            <a:ext cx="3086100" cy="323076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93D8B16-984C-8458-6606-45619FC4FAC8}"/>
              </a:ext>
            </a:extLst>
          </p:cNvPr>
          <p:cNvSpPr txBox="1"/>
          <p:nvPr/>
        </p:nvSpPr>
        <p:spPr>
          <a:xfrm>
            <a:off x="2604407" y="333645"/>
            <a:ext cx="12946013" cy="2014334"/>
          </a:xfrm>
          <a:prstGeom prst="rect">
            <a:avLst/>
          </a:prstGeom>
          <a:noFill/>
        </p:spPr>
        <p:txBody>
          <a:bodyPr wrap="square">
            <a:spAutoFit/>
          </a:bodyPr>
          <a:lstStyle/>
          <a:p>
            <a:pPr lvl="0" algn="ctr">
              <a:lnSpc>
                <a:spcPct val="150000"/>
              </a:lnSpc>
              <a:spcAft>
                <a:spcPts val="1000"/>
              </a:spcAft>
              <a:defRPr/>
            </a:pP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Nhiệm vụ 3: Trao đổi về cách em rèn luyện để trở nên tự tin</a:t>
            </a:r>
            <a:endParaRPr kumimoji="0" lang="en-US" sz="44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0" name="Freeform 5">
            <a:extLst>
              <a:ext uri="{FF2B5EF4-FFF2-40B4-BE49-F238E27FC236}">
                <a16:creationId xmlns:a16="http://schemas.microsoft.com/office/drawing/2014/main" id="{33964BD9-CC86-2B22-9ADE-B7650EABF4CE}"/>
              </a:ext>
            </a:extLst>
          </p:cNvPr>
          <p:cNvSpPr/>
          <p:nvPr/>
        </p:nvSpPr>
        <p:spPr>
          <a:xfrm rot="10800000">
            <a:off x="6172198" y="2552699"/>
            <a:ext cx="11387825" cy="7205023"/>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rgbClr val="FFF2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1" name="Freeform 12">
            <a:extLst>
              <a:ext uri="{FF2B5EF4-FFF2-40B4-BE49-F238E27FC236}">
                <a16:creationId xmlns:a16="http://schemas.microsoft.com/office/drawing/2014/main" id="{D0D2075B-5D82-3A46-9A62-8F6CF413F9DD}"/>
              </a:ext>
            </a:extLst>
          </p:cNvPr>
          <p:cNvSpPr/>
          <p:nvPr/>
        </p:nvSpPr>
        <p:spPr>
          <a:xfrm rot="10800000">
            <a:off x="727974" y="2552697"/>
            <a:ext cx="4945207" cy="7205026"/>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solidFill>
            <a:schemeClr val="accent5">
              <a:lumMod val="60000"/>
              <a:lumOff val="4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F89B0303-982A-F971-177D-D0E68231BA7D}"/>
              </a:ext>
            </a:extLst>
          </p:cNvPr>
          <p:cNvGrpSpPr/>
          <p:nvPr/>
        </p:nvGrpSpPr>
        <p:grpSpPr>
          <a:xfrm>
            <a:off x="7751310" y="3165300"/>
            <a:ext cx="8229600" cy="1214437"/>
            <a:chOff x="7683843" y="2053540"/>
            <a:chExt cx="8229600" cy="1214437"/>
          </a:xfrm>
        </p:grpSpPr>
        <p:sp>
          <p:nvSpPr>
            <p:cNvPr id="13" name="Freeform 8">
              <a:extLst>
                <a:ext uri="{FF2B5EF4-FFF2-40B4-BE49-F238E27FC236}">
                  <a16:creationId xmlns:a16="http://schemas.microsoft.com/office/drawing/2014/main" id="{C1773FE8-7FA6-001C-3D2B-17DEC2BE2C4E}"/>
                </a:ext>
              </a:extLst>
            </p:cNvPr>
            <p:cNvSpPr/>
            <p:nvPr/>
          </p:nvSpPr>
          <p:spPr>
            <a:xfrm>
              <a:off x="7683843" y="2053540"/>
              <a:ext cx="8229600" cy="1214437"/>
            </a:xfrm>
            <a:custGeom>
              <a:avLst/>
              <a:gdLst/>
              <a:ahLst/>
              <a:cxnLst/>
              <a:rect l="l" t="t" r="r" b="b"/>
              <a:pathLst>
                <a:path w="1838701" h="258118">
                  <a:moveTo>
                    <a:pt x="56556" y="0"/>
                  </a:moveTo>
                  <a:lnTo>
                    <a:pt x="1782144" y="0"/>
                  </a:lnTo>
                  <a:cubicBezTo>
                    <a:pt x="1813380" y="0"/>
                    <a:pt x="1838701" y="25321"/>
                    <a:pt x="1838701" y="56556"/>
                  </a:cubicBezTo>
                  <a:lnTo>
                    <a:pt x="1838701" y="201561"/>
                  </a:lnTo>
                  <a:cubicBezTo>
                    <a:pt x="1838701" y="232797"/>
                    <a:pt x="1813380" y="258118"/>
                    <a:pt x="1782144" y="258118"/>
                  </a:cubicBezTo>
                  <a:lnTo>
                    <a:pt x="56556" y="258118"/>
                  </a:lnTo>
                  <a:cubicBezTo>
                    <a:pt x="25321" y="258118"/>
                    <a:pt x="0" y="232797"/>
                    <a:pt x="0" y="201561"/>
                  </a:cubicBezTo>
                  <a:lnTo>
                    <a:pt x="0" y="56556"/>
                  </a:lnTo>
                  <a:cubicBezTo>
                    <a:pt x="0" y="25321"/>
                    <a:pt x="25321" y="0"/>
                    <a:pt x="56556" y="0"/>
                  </a:cubicBezTo>
                  <a:close/>
                </a:path>
              </a:pathLst>
            </a:custGeom>
            <a:solidFill>
              <a:srgbClr val="F9705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69A6CCEA-1585-A2F1-CD73-FD58BBD9E1CC}"/>
                </a:ext>
              </a:extLst>
            </p:cNvPr>
            <p:cNvSpPr txBox="1"/>
            <p:nvPr/>
          </p:nvSpPr>
          <p:spPr>
            <a:xfrm>
              <a:off x="7909463" y="2276037"/>
              <a:ext cx="80039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Các em thực hiện yêu cầu sau</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16" name="TextBox 15">
            <a:extLst>
              <a:ext uri="{FF2B5EF4-FFF2-40B4-BE49-F238E27FC236}">
                <a16:creationId xmlns:a16="http://schemas.microsoft.com/office/drawing/2014/main" id="{B6C66E72-C5E0-F3C5-779A-CFC454EE5391}"/>
              </a:ext>
            </a:extLst>
          </p:cNvPr>
          <p:cNvSpPr txBox="1"/>
          <p:nvPr/>
        </p:nvSpPr>
        <p:spPr>
          <a:xfrm>
            <a:off x="7008360" y="4571807"/>
            <a:ext cx="9715500" cy="4589077"/>
          </a:xfrm>
          <a:prstGeom prst="rect">
            <a:avLst/>
          </a:prstGeom>
          <a:noFill/>
        </p:spPr>
        <p:txBody>
          <a:bodyPr wrap="square">
            <a:spAutoFit/>
          </a:bodyPr>
          <a:lstStyle/>
          <a:p>
            <a:pPr marL="571500" lvl="0" indent="-571500" algn="just">
              <a:lnSpc>
                <a:spcPct val="200000"/>
              </a:lnSpc>
              <a:buFont typeface="Courier New" panose="02070309020205020404" pitchFamily="49" charset="0"/>
              <a:buChar char="o"/>
              <a:defRPr/>
            </a:pP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Tất cả các em đứng lên, gặp gỡ, chào hỏi các bạn trong lớp: hãy bắt tay, chào bạn và nhìn thẳng vào bạn với ánh mắt tự tin. </a:t>
            </a:r>
          </a:p>
          <a:p>
            <a:pPr marL="571500" lvl="0" indent="-571500" algn="just">
              <a:lnSpc>
                <a:spcPct val="200000"/>
              </a:lnSpc>
              <a:buFont typeface="Courier New" panose="02070309020205020404" pitchFamily="49" charset="0"/>
              <a:buChar char="o"/>
              <a:defRPr/>
            </a:pP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Thời gian cho hoạt động này là 2 phút.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8" name="Picture 7">
            <a:extLst>
              <a:ext uri="{FF2B5EF4-FFF2-40B4-BE49-F238E27FC236}">
                <a16:creationId xmlns:a16="http://schemas.microsoft.com/office/drawing/2014/main" id="{3E8EA371-6C07-9B49-9F34-4F7A9AC9191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11645" y="4826335"/>
            <a:ext cx="4748769" cy="4576626"/>
          </a:xfrm>
          <a:prstGeom prst="rect">
            <a:avLst/>
          </a:prstGeom>
        </p:spPr>
      </p:pic>
    </p:spTree>
    <p:extLst>
      <p:ext uri="{BB962C8B-B14F-4D97-AF65-F5344CB8AC3E}">
        <p14:creationId xmlns:p14="http://schemas.microsoft.com/office/powerpoint/2010/main" val="391191491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par>
                                <p:cTn id="16" presetID="14" presetClass="entr" presetSubtype="1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par>
                                <p:cTn id="19" presetID="14" presetClass="entr" presetSubtype="1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randombar(horizontal)">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37" fill="hold" grpId="0" nodeType="clickEffect">
                                  <p:stCondLst>
                                    <p:cond delay="0"/>
                                  </p:stCondLst>
                                  <p:childTnLst>
                                    <p:set>
                                      <p:cBhvr>
                                        <p:cTn id="25" dur="1" fill="hold">
                                          <p:stCondLst>
                                            <p:cond delay="0"/>
                                          </p:stCondLst>
                                        </p:cTn>
                                        <p:tgtEl>
                                          <p:spTgt spid="16">
                                            <p:txEl>
                                              <p:pRg st="0" end="0"/>
                                            </p:txEl>
                                          </p:spTgt>
                                        </p:tgtEl>
                                        <p:attrNameLst>
                                          <p:attrName>style.visibility</p:attrName>
                                        </p:attrNameLst>
                                      </p:cBhvr>
                                      <p:to>
                                        <p:strVal val="visible"/>
                                      </p:to>
                                    </p:set>
                                    <p:animEffect transition="in" filter="barn(outVertical)">
                                      <p:cBhvr>
                                        <p:cTn id="26" dur="500"/>
                                        <p:tgtEl>
                                          <p:spTgt spid="16">
                                            <p:txEl>
                                              <p:pRg st="0" end="0"/>
                                            </p:txEl>
                                          </p:spTgt>
                                        </p:tgtEl>
                                      </p:cBhvr>
                                    </p:animEffect>
                                  </p:childTnLst>
                                </p:cTn>
                              </p:par>
                            </p:childTnLst>
                          </p:cTn>
                        </p:par>
                        <p:par>
                          <p:cTn id="27" fill="hold">
                            <p:stCondLst>
                              <p:cond delay="500"/>
                            </p:stCondLst>
                            <p:childTnLst>
                              <p:par>
                                <p:cTn id="28" presetID="16" presetClass="entr" presetSubtype="37" fill="hold" grpId="0" nodeType="afterEffect">
                                  <p:stCondLst>
                                    <p:cond delay="0"/>
                                  </p:stCondLst>
                                  <p:childTnLst>
                                    <p:set>
                                      <p:cBhvr>
                                        <p:cTn id="29" dur="1" fill="hold">
                                          <p:stCondLst>
                                            <p:cond delay="0"/>
                                          </p:stCondLst>
                                        </p:cTn>
                                        <p:tgtEl>
                                          <p:spTgt spid="16">
                                            <p:txEl>
                                              <p:pRg st="1" end="1"/>
                                            </p:txEl>
                                          </p:spTgt>
                                        </p:tgtEl>
                                        <p:attrNameLst>
                                          <p:attrName>style.visibility</p:attrName>
                                        </p:attrNameLst>
                                      </p:cBhvr>
                                      <p:to>
                                        <p:strVal val="visible"/>
                                      </p:to>
                                    </p:set>
                                    <p:animEffect transition="in" filter="barn(outVertical)">
                                      <p:cBhvr>
                                        <p:cTn id="30"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6"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F2978B96-B337-57C3-793E-C8D02C04A97A}"/>
              </a:ext>
            </a:extLst>
          </p:cNvPr>
          <p:cNvGrpSpPr/>
          <p:nvPr/>
        </p:nvGrpSpPr>
        <p:grpSpPr>
          <a:xfrm>
            <a:off x="238746" y="140258"/>
            <a:ext cx="1130864" cy="1158974"/>
            <a:chOff x="2760625" y="539208"/>
            <a:chExt cx="1130864" cy="1158974"/>
          </a:xfrm>
        </p:grpSpPr>
        <p:sp>
          <p:nvSpPr>
            <p:cNvPr id="23" name="Freeform 23"/>
            <p:cNvSpPr/>
            <p:nvPr/>
          </p:nvSpPr>
          <p:spPr>
            <a:xfrm>
              <a:off x="3312002" y="1118695"/>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7" name="Freeform 27"/>
            <p:cNvSpPr/>
            <p:nvPr/>
          </p:nvSpPr>
          <p:spPr>
            <a:xfrm>
              <a:off x="2760625" y="539208"/>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14" name="Freeform 14"/>
          <p:cNvSpPr/>
          <p:nvPr/>
        </p:nvSpPr>
        <p:spPr>
          <a:xfrm>
            <a:off x="16918390" y="317556"/>
            <a:ext cx="1283265" cy="1355834"/>
          </a:xfrm>
          <a:custGeom>
            <a:avLst/>
            <a:gdLst/>
            <a:ahLst/>
            <a:cxnLst/>
            <a:rect l="l" t="t" r="r" b="b"/>
            <a:pathLst>
              <a:path w="2481450" h="2377680">
                <a:moveTo>
                  <a:pt x="0" y="0"/>
                </a:moveTo>
                <a:lnTo>
                  <a:pt x="2481450" y="0"/>
                </a:lnTo>
                <a:lnTo>
                  <a:pt x="2481450" y="2377681"/>
                </a:lnTo>
                <a:lnTo>
                  <a:pt x="0" y="23776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B1F293AD-15E5-712B-05CB-D8A3DCD9B750}"/>
              </a:ext>
            </a:extLst>
          </p:cNvPr>
          <p:cNvSpPr txBox="1"/>
          <p:nvPr/>
        </p:nvSpPr>
        <p:spPr>
          <a:xfrm>
            <a:off x="1028700" y="884039"/>
            <a:ext cx="3086100" cy="323076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93D8B16-984C-8458-6606-45619FC4FAC8}"/>
              </a:ext>
            </a:extLst>
          </p:cNvPr>
          <p:cNvSpPr txBox="1"/>
          <p:nvPr/>
        </p:nvSpPr>
        <p:spPr>
          <a:xfrm>
            <a:off x="2604407" y="333645"/>
            <a:ext cx="12946013" cy="2014334"/>
          </a:xfrm>
          <a:prstGeom prst="rect">
            <a:avLst/>
          </a:prstGeom>
          <a:noFill/>
        </p:spPr>
        <p:txBody>
          <a:bodyPr wrap="square">
            <a:spAutoFit/>
          </a:bodyPr>
          <a:lstStyle/>
          <a:p>
            <a:pPr lvl="0" algn="ctr">
              <a:lnSpc>
                <a:spcPct val="150000"/>
              </a:lnSpc>
              <a:spcAft>
                <a:spcPts val="1000"/>
              </a:spcAft>
              <a:defRPr/>
            </a:pP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Nhiệm vụ 3: Trao đổi về cách em rèn luyện để trở nên tự tin</a:t>
            </a:r>
            <a:endParaRPr kumimoji="0" lang="en-US" sz="44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94B94477-ADD4-5BEE-0745-28EF7EC98CFC}"/>
              </a:ext>
            </a:extLst>
          </p:cNvPr>
          <p:cNvGrpSpPr/>
          <p:nvPr/>
        </p:nvGrpSpPr>
        <p:grpSpPr>
          <a:xfrm>
            <a:off x="893959" y="2235700"/>
            <a:ext cx="9614920" cy="4965201"/>
            <a:chOff x="555725" y="2160147"/>
            <a:chExt cx="9614920" cy="4965201"/>
          </a:xfrm>
        </p:grpSpPr>
        <p:grpSp>
          <p:nvGrpSpPr>
            <p:cNvPr id="6" name="Group 5">
              <a:extLst>
                <a:ext uri="{FF2B5EF4-FFF2-40B4-BE49-F238E27FC236}">
                  <a16:creationId xmlns:a16="http://schemas.microsoft.com/office/drawing/2014/main" id="{E03572AD-C41D-8DEF-0143-256BE58F69DF}"/>
                </a:ext>
              </a:extLst>
            </p:cNvPr>
            <p:cNvGrpSpPr/>
            <p:nvPr/>
          </p:nvGrpSpPr>
          <p:grpSpPr>
            <a:xfrm>
              <a:off x="1201204" y="3010548"/>
              <a:ext cx="8969441" cy="4114800"/>
              <a:chOff x="1201204" y="3010548"/>
              <a:chExt cx="8969441" cy="4114800"/>
            </a:xfrm>
          </p:grpSpPr>
          <p:sp>
            <p:nvSpPr>
              <p:cNvPr id="9" name="Freeform 3">
                <a:extLst>
                  <a:ext uri="{FF2B5EF4-FFF2-40B4-BE49-F238E27FC236}">
                    <a16:creationId xmlns:a16="http://schemas.microsoft.com/office/drawing/2014/main" id="{11F16082-B88A-8CEA-6261-1696202D4F2C}"/>
                  </a:ext>
                </a:extLst>
              </p:cNvPr>
              <p:cNvSpPr/>
              <p:nvPr/>
            </p:nvSpPr>
            <p:spPr>
              <a:xfrm>
                <a:off x="1201204" y="3010548"/>
                <a:ext cx="8969441" cy="4114800"/>
              </a:xfrm>
              <a:prstGeom prst="wedgeRectCallout">
                <a:avLst>
                  <a:gd name="adj1" fmla="val 62793"/>
                  <a:gd name="adj2" fmla="val 41325"/>
                </a:avLst>
              </a:prstGeom>
              <a:solidFill>
                <a:srgbClr val="FFF6D9"/>
              </a:solidFill>
              <a:ln>
                <a:solidFill>
                  <a:srgbClr val="FFC000"/>
                </a:solidFill>
              </a:ln>
            </p:spPr>
            <p:txBody>
              <a:bodyPr/>
              <a:lstStyle/>
              <a:p>
                <a:endParaRPr lang="en-US"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D857DE80-23AE-7E4B-B5AC-8DCAE2BB206D}"/>
                  </a:ext>
                </a:extLst>
              </p:cNvPr>
              <p:cNvSpPr txBox="1"/>
              <p:nvPr/>
            </p:nvSpPr>
            <p:spPr>
              <a:xfrm>
                <a:off x="1799724" y="3209072"/>
                <a:ext cx="7772400" cy="3717749"/>
              </a:xfrm>
              <a:prstGeom prst="rect">
                <a:avLst/>
              </a:prstGeom>
              <a:noFill/>
            </p:spPr>
            <p:txBody>
              <a:bodyPr wrap="square">
                <a:spAutoFit/>
              </a:bodyPr>
              <a:lstStyle/>
              <a:p>
                <a:pPr algn="ctr">
                  <a:lnSpc>
                    <a:spcPct val="150000"/>
                  </a:lnSpc>
                </a:pPr>
                <a:r>
                  <a:rPr lang="en-US" sz="4200" b="1">
                    <a:solidFill>
                      <a:srgbClr val="FF0000"/>
                    </a:solidFill>
                    <a:latin typeface="Arial" panose="020B0604020202020204" pitchFamily="34" charset="0"/>
                    <a:ea typeface="Calibri" panose="020F0502020204030204" pitchFamily="34" charset="0"/>
                    <a:cs typeface="Arial" panose="020B0604020202020204" pitchFamily="34" charset="0"/>
                  </a:rPr>
                  <a:t>HOẠT ĐỘNG NHÓM: </a:t>
                </a:r>
              </a:p>
              <a:p>
                <a:pPr algn="just">
                  <a:lnSpc>
                    <a:spcPct val="150000"/>
                  </a:lnSpc>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Các em hãy thảo luận với nhau về các biện pháp giúp em rèn luyện sự tự tin tốt hơn</a:t>
                </a:r>
                <a:endParaRPr lang="en-US" sz="4000" i="1" dirty="0">
                  <a:latin typeface="Arial" panose="020B0604020202020204" pitchFamily="34" charset="0"/>
                  <a:cs typeface="Arial" panose="020B0604020202020204" pitchFamily="34" charset="0"/>
                </a:endParaRPr>
              </a:p>
            </p:txBody>
          </p:sp>
        </p:grpSp>
        <p:pic>
          <p:nvPicPr>
            <p:cNvPr id="7" name="Picture 6">
              <a:extLst>
                <a:ext uri="{FF2B5EF4-FFF2-40B4-BE49-F238E27FC236}">
                  <a16:creationId xmlns:a16="http://schemas.microsoft.com/office/drawing/2014/main" id="{C5CDB701-B80E-EA33-52DE-0752C2F0243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20608254">
              <a:off x="555725" y="2160147"/>
              <a:ext cx="1337957" cy="1712585"/>
            </a:xfrm>
            <a:prstGeom prst="rect">
              <a:avLst/>
            </a:prstGeom>
          </p:spPr>
        </p:pic>
      </p:grpSp>
      <p:pic>
        <p:nvPicPr>
          <p:cNvPr id="19" name="Picture 18" descr="A group of kids sitting around a table&#10;&#10;Description automatically generated with low confidence">
            <a:extLst>
              <a:ext uri="{FF2B5EF4-FFF2-40B4-BE49-F238E27FC236}">
                <a16:creationId xmlns:a16="http://schemas.microsoft.com/office/drawing/2014/main" id="{43E82545-D204-ABC5-F5C8-8995ADFC73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70330" y="6504817"/>
            <a:ext cx="7147883" cy="3750049"/>
          </a:xfrm>
          <a:prstGeom prst="rect">
            <a:avLst/>
          </a:prstGeom>
        </p:spPr>
      </p:pic>
    </p:spTree>
    <p:extLst>
      <p:ext uri="{BB962C8B-B14F-4D97-AF65-F5344CB8AC3E}">
        <p14:creationId xmlns:p14="http://schemas.microsoft.com/office/powerpoint/2010/main" val="305270983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17042250" y="9064386"/>
            <a:ext cx="579487" cy="579487"/>
          </a:xfrm>
          <a:custGeom>
            <a:avLst/>
            <a:gdLst/>
            <a:ahLst/>
            <a:cxnLst/>
            <a:rect l="l" t="t" r="r" b="b"/>
            <a:pathLst>
              <a:path w="579487" h="579487">
                <a:moveTo>
                  <a:pt x="0" y="0"/>
                </a:moveTo>
                <a:lnTo>
                  <a:pt x="579488" y="0"/>
                </a:lnTo>
                <a:lnTo>
                  <a:pt x="579488"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Freeform 9"/>
          <p:cNvSpPr/>
          <p:nvPr/>
        </p:nvSpPr>
        <p:spPr>
          <a:xfrm>
            <a:off x="457200" y="342900"/>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cxnSp>
        <p:nvCxnSpPr>
          <p:cNvPr id="2" name="Straight Connector 1">
            <a:extLst>
              <a:ext uri="{FF2B5EF4-FFF2-40B4-BE49-F238E27FC236}">
                <a16:creationId xmlns:a16="http://schemas.microsoft.com/office/drawing/2014/main" id="{96B86807-A176-E139-25D0-FFEF6EA7146C}"/>
              </a:ext>
            </a:extLst>
          </p:cNvPr>
          <p:cNvCxnSpPr>
            <a:cxnSpLocks/>
            <a:endCxn id="21" idx="1"/>
          </p:cNvCxnSpPr>
          <p:nvPr/>
        </p:nvCxnSpPr>
        <p:spPr>
          <a:xfrm>
            <a:off x="11902440" y="5432747"/>
            <a:ext cx="872490" cy="0"/>
          </a:xfrm>
          <a:prstGeom prst="line">
            <a:avLst/>
          </a:prstGeom>
          <a:ln w="57150">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sp>
        <p:nvSpPr>
          <p:cNvPr id="4" name="Freeform 5">
            <a:extLst>
              <a:ext uri="{FF2B5EF4-FFF2-40B4-BE49-F238E27FC236}">
                <a16:creationId xmlns:a16="http://schemas.microsoft.com/office/drawing/2014/main" id="{FC04C55D-1390-4B7C-D2BF-1A686307E24B}"/>
              </a:ext>
            </a:extLst>
          </p:cNvPr>
          <p:cNvSpPr/>
          <p:nvPr/>
        </p:nvSpPr>
        <p:spPr>
          <a:xfrm flipH="1" flipV="1">
            <a:off x="11676555" y="8629104"/>
            <a:ext cx="820851" cy="1479010"/>
          </a:xfrm>
          <a:custGeom>
            <a:avLst/>
            <a:gdLst/>
            <a:ahLst/>
            <a:cxnLst/>
            <a:rect l="l" t="t" r="r" b="b"/>
            <a:pathLst>
              <a:path w="820851" h="1479010">
                <a:moveTo>
                  <a:pt x="820850" y="1479010"/>
                </a:moveTo>
                <a:lnTo>
                  <a:pt x="0" y="1479010"/>
                </a:lnTo>
                <a:lnTo>
                  <a:pt x="0" y="0"/>
                </a:lnTo>
                <a:lnTo>
                  <a:pt x="820850" y="0"/>
                </a:lnTo>
                <a:lnTo>
                  <a:pt x="820850" y="147901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6A7701C2-9B55-CB66-5455-ACC755B2F19F}"/>
              </a:ext>
            </a:extLst>
          </p:cNvPr>
          <p:cNvGrpSpPr/>
          <p:nvPr/>
        </p:nvGrpSpPr>
        <p:grpSpPr>
          <a:xfrm>
            <a:off x="6305550" y="3467100"/>
            <a:ext cx="5676900" cy="4038600"/>
            <a:chOff x="1676400" y="3429000"/>
            <a:chExt cx="4572000" cy="2498602"/>
          </a:xfrm>
        </p:grpSpPr>
        <p:sp>
          <p:nvSpPr>
            <p:cNvPr id="6" name="Rectangle: Rounded Corners 5">
              <a:extLst>
                <a:ext uri="{FF2B5EF4-FFF2-40B4-BE49-F238E27FC236}">
                  <a16:creationId xmlns:a16="http://schemas.microsoft.com/office/drawing/2014/main" id="{BB843518-838B-87BB-55CD-24E39701DF01}"/>
                </a:ext>
              </a:extLst>
            </p:cNvPr>
            <p:cNvSpPr/>
            <p:nvPr/>
          </p:nvSpPr>
          <p:spPr>
            <a:xfrm>
              <a:off x="1828800" y="3581400"/>
              <a:ext cx="4419600" cy="2346202"/>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3800">
                <a:solidFill>
                  <a:schemeClr val="tx1"/>
                </a:solidFill>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1BBA3A24-0363-D9E4-A3BC-3FB20FB550DD}"/>
                </a:ext>
              </a:extLst>
            </p:cNvPr>
            <p:cNvSpPr/>
            <p:nvPr/>
          </p:nvSpPr>
          <p:spPr>
            <a:xfrm>
              <a:off x="1676400" y="3429000"/>
              <a:ext cx="4419600" cy="2302196"/>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bg1"/>
                  </a:solidFill>
                  <a:latin typeface="Arial" panose="020B0604020202020204" pitchFamily="34" charset="0"/>
                  <a:cs typeface="Arial" panose="020B0604020202020204" pitchFamily="34" charset="0"/>
                </a:rPr>
                <a:t>Một số cách rèn luyện để trở nên tự tin như:</a:t>
              </a:r>
            </a:p>
          </p:txBody>
        </p:sp>
      </p:grpSp>
      <p:sp>
        <p:nvSpPr>
          <p:cNvPr id="10" name="Rectangle: Rounded Corners 9">
            <a:extLst>
              <a:ext uri="{FF2B5EF4-FFF2-40B4-BE49-F238E27FC236}">
                <a16:creationId xmlns:a16="http://schemas.microsoft.com/office/drawing/2014/main" id="{17B7DC11-FEB2-6B84-6E1D-1F1FF4436F28}"/>
              </a:ext>
            </a:extLst>
          </p:cNvPr>
          <p:cNvSpPr/>
          <p:nvPr/>
        </p:nvSpPr>
        <p:spPr>
          <a:xfrm>
            <a:off x="736057" y="3723099"/>
            <a:ext cx="4523740" cy="3210260"/>
          </a:xfrm>
          <a:custGeom>
            <a:avLst/>
            <a:gdLst>
              <a:gd name="connsiteX0" fmla="*/ 0 w 4523740"/>
              <a:gd name="connsiteY0" fmla="*/ 535054 h 3210260"/>
              <a:gd name="connsiteX1" fmla="*/ 535054 w 4523740"/>
              <a:gd name="connsiteY1" fmla="*/ 0 h 3210260"/>
              <a:gd name="connsiteX2" fmla="*/ 1145196 w 4523740"/>
              <a:gd name="connsiteY2" fmla="*/ 0 h 3210260"/>
              <a:gd name="connsiteX3" fmla="*/ 1651728 w 4523740"/>
              <a:gd name="connsiteY3" fmla="*/ 0 h 3210260"/>
              <a:gd name="connsiteX4" fmla="*/ 2261870 w 4523740"/>
              <a:gd name="connsiteY4" fmla="*/ 0 h 3210260"/>
              <a:gd name="connsiteX5" fmla="*/ 2733866 w 4523740"/>
              <a:gd name="connsiteY5" fmla="*/ 0 h 3210260"/>
              <a:gd name="connsiteX6" fmla="*/ 3344008 w 4523740"/>
              <a:gd name="connsiteY6" fmla="*/ 0 h 3210260"/>
              <a:gd name="connsiteX7" fmla="*/ 3988686 w 4523740"/>
              <a:gd name="connsiteY7" fmla="*/ 0 h 3210260"/>
              <a:gd name="connsiteX8" fmla="*/ 4523740 w 4523740"/>
              <a:gd name="connsiteY8" fmla="*/ 535054 h 3210260"/>
              <a:gd name="connsiteX9" fmla="*/ 4523740 w 4523740"/>
              <a:gd name="connsiteY9" fmla="*/ 1112895 h 3210260"/>
              <a:gd name="connsiteX10" fmla="*/ 4523740 w 4523740"/>
              <a:gd name="connsiteY10" fmla="*/ 1605130 h 3210260"/>
              <a:gd name="connsiteX11" fmla="*/ 4523740 w 4523740"/>
              <a:gd name="connsiteY11" fmla="*/ 2075963 h 3210260"/>
              <a:gd name="connsiteX12" fmla="*/ 4523740 w 4523740"/>
              <a:gd name="connsiteY12" fmla="*/ 2675206 h 3210260"/>
              <a:gd name="connsiteX13" fmla="*/ 3988686 w 4523740"/>
              <a:gd name="connsiteY13" fmla="*/ 3210260 h 3210260"/>
              <a:gd name="connsiteX14" fmla="*/ 3516690 w 4523740"/>
              <a:gd name="connsiteY14" fmla="*/ 3210260 h 3210260"/>
              <a:gd name="connsiteX15" fmla="*/ 2872012 w 4523740"/>
              <a:gd name="connsiteY15" fmla="*/ 3210260 h 3210260"/>
              <a:gd name="connsiteX16" fmla="*/ 2296406 w 4523740"/>
              <a:gd name="connsiteY16" fmla="*/ 3210260 h 3210260"/>
              <a:gd name="connsiteX17" fmla="*/ 1651728 w 4523740"/>
              <a:gd name="connsiteY17" fmla="*/ 3210260 h 3210260"/>
              <a:gd name="connsiteX18" fmla="*/ 1041587 w 4523740"/>
              <a:gd name="connsiteY18" fmla="*/ 3210260 h 3210260"/>
              <a:gd name="connsiteX19" fmla="*/ 535054 w 4523740"/>
              <a:gd name="connsiteY19" fmla="*/ 3210260 h 3210260"/>
              <a:gd name="connsiteX20" fmla="*/ 0 w 4523740"/>
              <a:gd name="connsiteY20" fmla="*/ 2675206 h 3210260"/>
              <a:gd name="connsiteX21" fmla="*/ 0 w 4523740"/>
              <a:gd name="connsiteY21" fmla="*/ 2161570 h 3210260"/>
              <a:gd name="connsiteX22" fmla="*/ 0 w 4523740"/>
              <a:gd name="connsiteY22" fmla="*/ 1690736 h 3210260"/>
              <a:gd name="connsiteX23" fmla="*/ 0 w 4523740"/>
              <a:gd name="connsiteY23" fmla="*/ 1112895 h 3210260"/>
              <a:gd name="connsiteX24" fmla="*/ 0 w 4523740"/>
              <a:gd name="connsiteY24" fmla="*/ 535054 h 3210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23740" h="3210260" fill="none" extrusionOk="0">
                <a:moveTo>
                  <a:pt x="0" y="535054"/>
                </a:moveTo>
                <a:cubicBezTo>
                  <a:pt x="-30314" y="300407"/>
                  <a:pt x="216028" y="-31213"/>
                  <a:pt x="535054" y="0"/>
                </a:cubicBezTo>
                <a:cubicBezTo>
                  <a:pt x="675409" y="-16789"/>
                  <a:pt x="890325" y="20408"/>
                  <a:pt x="1145196" y="0"/>
                </a:cubicBezTo>
                <a:cubicBezTo>
                  <a:pt x="1400067" y="-20408"/>
                  <a:pt x="1518770" y="26914"/>
                  <a:pt x="1651728" y="0"/>
                </a:cubicBezTo>
                <a:cubicBezTo>
                  <a:pt x="1784686" y="-26914"/>
                  <a:pt x="2139299" y="14686"/>
                  <a:pt x="2261870" y="0"/>
                </a:cubicBezTo>
                <a:cubicBezTo>
                  <a:pt x="2384441" y="-14686"/>
                  <a:pt x="2566516" y="11115"/>
                  <a:pt x="2733866" y="0"/>
                </a:cubicBezTo>
                <a:cubicBezTo>
                  <a:pt x="2901216" y="-11115"/>
                  <a:pt x="3142080" y="14670"/>
                  <a:pt x="3344008" y="0"/>
                </a:cubicBezTo>
                <a:cubicBezTo>
                  <a:pt x="3545936" y="-14670"/>
                  <a:pt x="3722297" y="11416"/>
                  <a:pt x="3988686" y="0"/>
                </a:cubicBezTo>
                <a:cubicBezTo>
                  <a:pt x="4228384" y="31291"/>
                  <a:pt x="4536578" y="274337"/>
                  <a:pt x="4523740" y="535054"/>
                </a:cubicBezTo>
                <a:cubicBezTo>
                  <a:pt x="4537933" y="700550"/>
                  <a:pt x="4506463" y="870007"/>
                  <a:pt x="4523740" y="1112895"/>
                </a:cubicBezTo>
                <a:cubicBezTo>
                  <a:pt x="4541017" y="1355783"/>
                  <a:pt x="4492466" y="1466115"/>
                  <a:pt x="4523740" y="1605130"/>
                </a:cubicBezTo>
                <a:cubicBezTo>
                  <a:pt x="4555014" y="1744145"/>
                  <a:pt x="4496300" y="1841964"/>
                  <a:pt x="4523740" y="2075963"/>
                </a:cubicBezTo>
                <a:cubicBezTo>
                  <a:pt x="4551180" y="2309962"/>
                  <a:pt x="4475611" y="2402692"/>
                  <a:pt x="4523740" y="2675206"/>
                </a:cubicBezTo>
                <a:cubicBezTo>
                  <a:pt x="4530351" y="2986866"/>
                  <a:pt x="4344990" y="3270409"/>
                  <a:pt x="3988686" y="3210260"/>
                </a:cubicBezTo>
                <a:cubicBezTo>
                  <a:pt x="3861514" y="3226140"/>
                  <a:pt x="3743871" y="3168196"/>
                  <a:pt x="3516690" y="3210260"/>
                </a:cubicBezTo>
                <a:cubicBezTo>
                  <a:pt x="3289509" y="3252324"/>
                  <a:pt x="3187944" y="3134516"/>
                  <a:pt x="2872012" y="3210260"/>
                </a:cubicBezTo>
                <a:cubicBezTo>
                  <a:pt x="2556080" y="3286004"/>
                  <a:pt x="2473025" y="3206834"/>
                  <a:pt x="2296406" y="3210260"/>
                </a:cubicBezTo>
                <a:cubicBezTo>
                  <a:pt x="2119787" y="3213686"/>
                  <a:pt x="1839235" y="3157208"/>
                  <a:pt x="1651728" y="3210260"/>
                </a:cubicBezTo>
                <a:cubicBezTo>
                  <a:pt x="1464221" y="3263312"/>
                  <a:pt x="1183886" y="3205258"/>
                  <a:pt x="1041587" y="3210260"/>
                </a:cubicBezTo>
                <a:cubicBezTo>
                  <a:pt x="899288" y="3215262"/>
                  <a:pt x="720919" y="3170743"/>
                  <a:pt x="535054" y="3210260"/>
                </a:cubicBezTo>
                <a:cubicBezTo>
                  <a:pt x="262220" y="3214146"/>
                  <a:pt x="-50585" y="2989216"/>
                  <a:pt x="0" y="2675206"/>
                </a:cubicBezTo>
                <a:cubicBezTo>
                  <a:pt x="-27805" y="2527295"/>
                  <a:pt x="54979" y="2387811"/>
                  <a:pt x="0" y="2161570"/>
                </a:cubicBezTo>
                <a:cubicBezTo>
                  <a:pt x="-54979" y="1935329"/>
                  <a:pt x="53436" y="1786138"/>
                  <a:pt x="0" y="1690736"/>
                </a:cubicBezTo>
                <a:cubicBezTo>
                  <a:pt x="-53436" y="1595334"/>
                  <a:pt x="26861" y="1339700"/>
                  <a:pt x="0" y="1112895"/>
                </a:cubicBezTo>
                <a:cubicBezTo>
                  <a:pt x="-26861" y="886090"/>
                  <a:pt x="11154" y="659470"/>
                  <a:pt x="0" y="535054"/>
                </a:cubicBezTo>
                <a:close/>
              </a:path>
              <a:path w="4523740" h="3210260" stroke="0" extrusionOk="0">
                <a:moveTo>
                  <a:pt x="0" y="535054"/>
                </a:moveTo>
                <a:cubicBezTo>
                  <a:pt x="-22292" y="225802"/>
                  <a:pt x="200506" y="14655"/>
                  <a:pt x="535054" y="0"/>
                </a:cubicBezTo>
                <a:cubicBezTo>
                  <a:pt x="784727" y="-40088"/>
                  <a:pt x="1021332" y="25939"/>
                  <a:pt x="1179732" y="0"/>
                </a:cubicBezTo>
                <a:cubicBezTo>
                  <a:pt x="1338132" y="-25939"/>
                  <a:pt x="1452332" y="21930"/>
                  <a:pt x="1720801" y="0"/>
                </a:cubicBezTo>
                <a:cubicBezTo>
                  <a:pt x="1989270" y="-21930"/>
                  <a:pt x="2026618" y="33182"/>
                  <a:pt x="2227334" y="0"/>
                </a:cubicBezTo>
                <a:cubicBezTo>
                  <a:pt x="2428050" y="-33182"/>
                  <a:pt x="2648500" y="50656"/>
                  <a:pt x="2837475" y="0"/>
                </a:cubicBezTo>
                <a:cubicBezTo>
                  <a:pt x="3026450" y="-50656"/>
                  <a:pt x="3191341" y="13204"/>
                  <a:pt x="3378544" y="0"/>
                </a:cubicBezTo>
                <a:cubicBezTo>
                  <a:pt x="3565747" y="-13204"/>
                  <a:pt x="3789129" y="27634"/>
                  <a:pt x="3988686" y="0"/>
                </a:cubicBezTo>
                <a:cubicBezTo>
                  <a:pt x="4278598" y="-53307"/>
                  <a:pt x="4481239" y="298616"/>
                  <a:pt x="4523740" y="535054"/>
                </a:cubicBezTo>
                <a:cubicBezTo>
                  <a:pt x="4532643" y="654370"/>
                  <a:pt x="4471517" y="888370"/>
                  <a:pt x="4523740" y="1027289"/>
                </a:cubicBezTo>
                <a:cubicBezTo>
                  <a:pt x="4575963" y="1166208"/>
                  <a:pt x="4465663" y="1355716"/>
                  <a:pt x="4523740" y="1562327"/>
                </a:cubicBezTo>
                <a:cubicBezTo>
                  <a:pt x="4581817" y="1768938"/>
                  <a:pt x="4465382" y="1951764"/>
                  <a:pt x="4523740" y="2097365"/>
                </a:cubicBezTo>
                <a:cubicBezTo>
                  <a:pt x="4582098" y="2242966"/>
                  <a:pt x="4473106" y="2529778"/>
                  <a:pt x="4523740" y="2675206"/>
                </a:cubicBezTo>
                <a:cubicBezTo>
                  <a:pt x="4571486" y="3029194"/>
                  <a:pt x="4334716" y="3166020"/>
                  <a:pt x="3988686" y="3210260"/>
                </a:cubicBezTo>
                <a:cubicBezTo>
                  <a:pt x="3784597" y="3212939"/>
                  <a:pt x="3612526" y="3178898"/>
                  <a:pt x="3413081" y="3210260"/>
                </a:cubicBezTo>
                <a:cubicBezTo>
                  <a:pt x="3213636" y="3241622"/>
                  <a:pt x="3034592" y="3166138"/>
                  <a:pt x="2837475" y="3210260"/>
                </a:cubicBezTo>
                <a:cubicBezTo>
                  <a:pt x="2640358" y="3254382"/>
                  <a:pt x="2387548" y="3203117"/>
                  <a:pt x="2192797" y="3210260"/>
                </a:cubicBezTo>
                <a:cubicBezTo>
                  <a:pt x="1998046" y="3217403"/>
                  <a:pt x="1871475" y="3187133"/>
                  <a:pt x="1617192" y="3210260"/>
                </a:cubicBezTo>
                <a:cubicBezTo>
                  <a:pt x="1362909" y="3233387"/>
                  <a:pt x="1258524" y="3181241"/>
                  <a:pt x="1145196" y="3210260"/>
                </a:cubicBezTo>
                <a:cubicBezTo>
                  <a:pt x="1031868" y="3239279"/>
                  <a:pt x="785568" y="3177438"/>
                  <a:pt x="535054" y="3210260"/>
                </a:cubicBezTo>
                <a:cubicBezTo>
                  <a:pt x="292263" y="3178993"/>
                  <a:pt x="-34275" y="3025121"/>
                  <a:pt x="0" y="2675206"/>
                </a:cubicBezTo>
                <a:cubicBezTo>
                  <a:pt x="-16715" y="2501154"/>
                  <a:pt x="33019" y="2324019"/>
                  <a:pt x="0" y="2161570"/>
                </a:cubicBezTo>
                <a:cubicBezTo>
                  <a:pt x="-33019" y="1999121"/>
                  <a:pt x="42795" y="1776092"/>
                  <a:pt x="0" y="1626532"/>
                </a:cubicBezTo>
                <a:cubicBezTo>
                  <a:pt x="-42795" y="1476972"/>
                  <a:pt x="14318" y="1386971"/>
                  <a:pt x="0" y="1155698"/>
                </a:cubicBezTo>
                <a:cubicBezTo>
                  <a:pt x="-14318" y="924425"/>
                  <a:pt x="71331" y="665900"/>
                  <a:pt x="0" y="535054"/>
                </a:cubicBezTo>
                <a:close/>
              </a:path>
            </a:pathLst>
          </a:custGeom>
          <a:solidFill>
            <a:schemeClr val="accent5">
              <a:lumMod val="20000"/>
              <a:lumOff val="80000"/>
            </a:schemeClr>
          </a:solidFill>
          <a:ln>
            <a:solidFill>
              <a:schemeClr val="accent5">
                <a:lumMod val="40000"/>
                <a:lumOff val="60000"/>
              </a:schemeClr>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400">
                <a:solidFill>
                  <a:schemeClr val="tx2">
                    <a:lumMod val="50000"/>
                  </a:schemeClr>
                </a:solidFill>
                <a:latin typeface="Arial" panose="020B0604020202020204" pitchFamily="34" charset="0"/>
                <a:cs typeface="Arial" panose="020B0604020202020204" pitchFamily="34" charset="0"/>
              </a:rPr>
              <a:t>Thử sức với những điều mới mẻ, không ngừng khám phá bản thân</a:t>
            </a:r>
          </a:p>
        </p:txBody>
      </p:sp>
      <p:cxnSp>
        <p:nvCxnSpPr>
          <p:cNvPr id="11" name="Straight Connector 10">
            <a:extLst>
              <a:ext uri="{FF2B5EF4-FFF2-40B4-BE49-F238E27FC236}">
                <a16:creationId xmlns:a16="http://schemas.microsoft.com/office/drawing/2014/main" id="{DFAD83EA-E187-31B1-6325-42D9CFE7A4A1}"/>
              </a:ext>
            </a:extLst>
          </p:cNvPr>
          <p:cNvCxnSpPr>
            <a:cxnSpLocks/>
            <a:stCxn id="10" idx="3"/>
            <a:endCxn id="7" idx="1"/>
          </p:cNvCxnSpPr>
          <p:nvPr/>
        </p:nvCxnSpPr>
        <p:spPr>
          <a:xfrm flipV="1">
            <a:off x="5259797" y="5327670"/>
            <a:ext cx="1045753" cy="559"/>
          </a:xfrm>
          <a:prstGeom prst="line">
            <a:avLst/>
          </a:prstGeom>
          <a:ln w="57150">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sp>
        <p:nvSpPr>
          <p:cNvPr id="12" name="Rectangle: Rounded Corners 11">
            <a:extLst>
              <a:ext uri="{FF2B5EF4-FFF2-40B4-BE49-F238E27FC236}">
                <a16:creationId xmlns:a16="http://schemas.microsoft.com/office/drawing/2014/main" id="{D6DEBF43-C892-96CD-E8C4-510D8B726127}"/>
              </a:ext>
            </a:extLst>
          </p:cNvPr>
          <p:cNvSpPr/>
          <p:nvPr/>
        </p:nvSpPr>
        <p:spPr>
          <a:xfrm>
            <a:off x="3347085" y="612153"/>
            <a:ext cx="11404600" cy="2211133"/>
          </a:xfrm>
          <a:custGeom>
            <a:avLst/>
            <a:gdLst>
              <a:gd name="connsiteX0" fmla="*/ 0 w 11404600"/>
              <a:gd name="connsiteY0" fmla="*/ 368530 h 2211133"/>
              <a:gd name="connsiteX1" fmla="*/ 368530 w 11404600"/>
              <a:gd name="connsiteY1" fmla="*/ 0 h 2211133"/>
              <a:gd name="connsiteX2" fmla="*/ 1067847 w 11404600"/>
              <a:gd name="connsiteY2" fmla="*/ 0 h 2211133"/>
              <a:gd name="connsiteX3" fmla="*/ 1660488 w 11404600"/>
              <a:gd name="connsiteY3" fmla="*/ 0 h 2211133"/>
              <a:gd name="connsiteX4" fmla="*/ 2466480 w 11404600"/>
              <a:gd name="connsiteY4" fmla="*/ 0 h 2211133"/>
              <a:gd name="connsiteX5" fmla="*/ 2952445 w 11404600"/>
              <a:gd name="connsiteY5" fmla="*/ 0 h 2211133"/>
              <a:gd name="connsiteX6" fmla="*/ 3331736 w 11404600"/>
              <a:gd name="connsiteY6" fmla="*/ 0 h 2211133"/>
              <a:gd name="connsiteX7" fmla="*/ 3924377 w 11404600"/>
              <a:gd name="connsiteY7" fmla="*/ 0 h 2211133"/>
              <a:gd name="connsiteX8" fmla="*/ 4623693 w 11404600"/>
              <a:gd name="connsiteY8" fmla="*/ 0 h 2211133"/>
              <a:gd name="connsiteX9" fmla="*/ 5429685 w 11404600"/>
              <a:gd name="connsiteY9" fmla="*/ 0 h 2211133"/>
              <a:gd name="connsiteX10" fmla="*/ 6129002 w 11404600"/>
              <a:gd name="connsiteY10" fmla="*/ 0 h 2211133"/>
              <a:gd name="connsiteX11" fmla="*/ 6934994 w 11404600"/>
              <a:gd name="connsiteY11" fmla="*/ 0 h 2211133"/>
              <a:gd name="connsiteX12" fmla="*/ 7634310 w 11404600"/>
              <a:gd name="connsiteY12" fmla="*/ 0 h 2211133"/>
              <a:gd name="connsiteX13" fmla="*/ 8013600 w 11404600"/>
              <a:gd name="connsiteY13" fmla="*/ 0 h 2211133"/>
              <a:gd name="connsiteX14" fmla="*/ 8712917 w 11404600"/>
              <a:gd name="connsiteY14" fmla="*/ 0 h 2211133"/>
              <a:gd name="connsiteX15" fmla="*/ 9198883 w 11404600"/>
              <a:gd name="connsiteY15" fmla="*/ 0 h 2211133"/>
              <a:gd name="connsiteX16" fmla="*/ 9578173 w 11404600"/>
              <a:gd name="connsiteY16" fmla="*/ 0 h 2211133"/>
              <a:gd name="connsiteX17" fmla="*/ 9850788 w 11404600"/>
              <a:gd name="connsiteY17" fmla="*/ 0 h 2211133"/>
              <a:gd name="connsiteX18" fmla="*/ 10230078 w 11404600"/>
              <a:gd name="connsiteY18" fmla="*/ 0 h 2211133"/>
              <a:gd name="connsiteX19" fmla="*/ 11036070 w 11404600"/>
              <a:gd name="connsiteY19" fmla="*/ 0 h 2211133"/>
              <a:gd name="connsiteX20" fmla="*/ 11404600 w 11404600"/>
              <a:gd name="connsiteY20" fmla="*/ 368530 h 2211133"/>
              <a:gd name="connsiteX21" fmla="*/ 11404600 w 11404600"/>
              <a:gd name="connsiteY21" fmla="*/ 889369 h 2211133"/>
              <a:gd name="connsiteX22" fmla="*/ 11404600 w 11404600"/>
              <a:gd name="connsiteY22" fmla="*/ 1410208 h 2211133"/>
              <a:gd name="connsiteX23" fmla="*/ 11404600 w 11404600"/>
              <a:gd name="connsiteY23" fmla="*/ 1842603 h 2211133"/>
              <a:gd name="connsiteX24" fmla="*/ 11036070 w 11404600"/>
              <a:gd name="connsiteY24" fmla="*/ 2211133 h 2211133"/>
              <a:gd name="connsiteX25" fmla="*/ 10443429 w 11404600"/>
              <a:gd name="connsiteY25" fmla="*/ 2211133 h 2211133"/>
              <a:gd name="connsiteX26" fmla="*/ 9637437 w 11404600"/>
              <a:gd name="connsiteY26" fmla="*/ 2211133 h 2211133"/>
              <a:gd name="connsiteX27" fmla="*/ 9364822 w 11404600"/>
              <a:gd name="connsiteY27" fmla="*/ 2211133 h 2211133"/>
              <a:gd name="connsiteX28" fmla="*/ 8558830 w 11404600"/>
              <a:gd name="connsiteY28" fmla="*/ 2211133 h 2211133"/>
              <a:gd name="connsiteX29" fmla="*/ 7752838 w 11404600"/>
              <a:gd name="connsiteY29" fmla="*/ 2211133 h 2211133"/>
              <a:gd name="connsiteX30" fmla="*/ 7480223 w 11404600"/>
              <a:gd name="connsiteY30" fmla="*/ 2211133 h 2211133"/>
              <a:gd name="connsiteX31" fmla="*/ 6887582 w 11404600"/>
              <a:gd name="connsiteY31" fmla="*/ 2211133 h 2211133"/>
              <a:gd name="connsiteX32" fmla="*/ 6401617 w 11404600"/>
              <a:gd name="connsiteY32" fmla="*/ 2211133 h 2211133"/>
              <a:gd name="connsiteX33" fmla="*/ 5915651 w 11404600"/>
              <a:gd name="connsiteY33" fmla="*/ 2211133 h 2211133"/>
              <a:gd name="connsiteX34" fmla="*/ 5429685 w 11404600"/>
              <a:gd name="connsiteY34" fmla="*/ 2211133 h 2211133"/>
              <a:gd name="connsiteX35" fmla="*/ 5157070 w 11404600"/>
              <a:gd name="connsiteY35" fmla="*/ 2211133 h 2211133"/>
              <a:gd name="connsiteX36" fmla="*/ 4351078 w 11404600"/>
              <a:gd name="connsiteY36" fmla="*/ 2211133 h 2211133"/>
              <a:gd name="connsiteX37" fmla="*/ 3545086 w 11404600"/>
              <a:gd name="connsiteY37" fmla="*/ 2211133 h 2211133"/>
              <a:gd name="connsiteX38" fmla="*/ 3272471 w 11404600"/>
              <a:gd name="connsiteY38" fmla="*/ 2211133 h 2211133"/>
              <a:gd name="connsiteX39" fmla="*/ 2893181 w 11404600"/>
              <a:gd name="connsiteY39" fmla="*/ 2211133 h 2211133"/>
              <a:gd name="connsiteX40" fmla="*/ 2300540 w 11404600"/>
              <a:gd name="connsiteY40" fmla="*/ 2211133 h 2211133"/>
              <a:gd name="connsiteX41" fmla="*/ 1601224 w 11404600"/>
              <a:gd name="connsiteY41" fmla="*/ 2211133 h 2211133"/>
              <a:gd name="connsiteX42" fmla="*/ 1115258 w 11404600"/>
              <a:gd name="connsiteY42" fmla="*/ 2211133 h 2211133"/>
              <a:gd name="connsiteX43" fmla="*/ 368530 w 11404600"/>
              <a:gd name="connsiteY43" fmla="*/ 2211133 h 2211133"/>
              <a:gd name="connsiteX44" fmla="*/ 0 w 11404600"/>
              <a:gd name="connsiteY44" fmla="*/ 1842603 h 2211133"/>
              <a:gd name="connsiteX45" fmla="*/ 0 w 11404600"/>
              <a:gd name="connsiteY45" fmla="*/ 1321764 h 2211133"/>
              <a:gd name="connsiteX46" fmla="*/ 0 w 11404600"/>
              <a:gd name="connsiteY46" fmla="*/ 845147 h 2211133"/>
              <a:gd name="connsiteX47" fmla="*/ 0 w 11404600"/>
              <a:gd name="connsiteY47" fmla="*/ 368530 h 221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404600" h="2211133" fill="none" extrusionOk="0">
                <a:moveTo>
                  <a:pt x="0" y="368530"/>
                </a:moveTo>
                <a:cubicBezTo>
                  <a:pt x="4488" y="119632"/>
                  <a:pt x="182397" y="-51438"/>
                  <a:pt x="368530" y="0"/>
                </a:cubicBezTo>
                <a:cubicBezTo>
                  <a:pt x="604721" y="-8923"/>
                  <a:pt x="918721" y="74153"/>
                  <a:pt x="1067847" y="0"/>
                </a:cubicBezTo>
                <a:cubicBezTo>
                  <a:pt x="1216973" y="-74153"/>
                  <a:pt x="1463765" y="10268"/>
                  <a:pt x="1660488" y="0"/>
                </a:cubicBezTo>
                <a:cubicBezTo>
                  <a:pt x="1857211" y="-10268"/>
                  <a:pt x="2139115" y="4056"/>
                  <a:pt x="2466480" y="0"/>
                </a:cubicBezTo>
                <a:cubicBezTo>
                  <a:pt x="2793845" y="-4056"/>
                  <a:pt x="2772855" y="29438"/>
                  <a:pt x="2952445" y="0"/>
                </a:cubicBezTo>
                <a:cubicBezTo>
                  <a:pt x="3132036" y="-29438"/>
                  <a:pt x="3236810" y="43400"/>
                  <a:pt x="3331736" y="0"/>
                </a:cubicBezTo>
                <a:cubicBezTo>
                  <a:pt x="3426662" y="-43400"/>
                  <a:pt x="3773352" y="12766"/>
                  <a:pt x="3924377" y="0"/>
                </a:cubicBezTo>
                <a:cubicBezTo>
                  <a:pt x="4075402" y="-12766"/>
                  <a:pt x="4450670" y="47473"/>
                  <a:pt x="4623693" y="0"/>
                </a:cubicBezTo>
                <a:cubicBezTo>
                  <a:pt x="4796716" y="-47473"/>
                  <a:pt x="5059359" y="6983"/>
                  <a:pt x="5429685" y="0"/>
                </a:cubicBezTo>
                <a:cubicBezTo>
                  <a:pt x="5800011" y="-6983"/>
                  <a:pt x="5813454" y="44546"/>
                  <a:pt x="6129002" y="0"/>
                </a:cubicBezTo>
                <a:cubicBezTo>
                  <a:pt x="6444550" y="-44546"/>
                  <a:pt x="6743785" y="33753"/>
                  <a:pt x="6934994" y="0"/>
                </a:cubicBezTo>
                <a:cubicBezTo>
                  <a:pt x="7126203" y="-33753"/>
                  <a:pt x="7359366" y="76896"/>
                  <a:pt x="7634310" y="0"/>
                </a:cubicBezTo>
                <a:cubicBezTo>
                  <a:pt x="7909254" y="-76896"/>
                  <a:pt x="7934988" y="41451"/>
                  <a:pt x="8013600" y="0"/>
                </a:cubicBezTo>
                <a:cubicBezTo>
                  <a:pt x="8092212" y="-41451"/>
                  <a:pt x="8405190" y="46986"/>
                  <a:pt x="8712917" y="0"/>
                </a:cubicBezTo>
                <a:cubicBezTo>
                  <a:pt x="9020644" y="-46986"/>
                  <a:pt x="9019775" y="23852"/>
                  <a:pt x="9198883" y="0"/>
                </a:cubicBezTo>
                <a:cubicBezTo>
                  <a:pt x="9377991" y="-23852"/>
                  <a:pt x="9482414" y="12668"/>
                  <a:pt x="9578173" y="0"/>
                </a:cubicBezTo>
                <a:cubicBezTo>
                  <a:pt x="9673932" y="-12668"/>
                  <a:pt x="9776632" y="25489"/>
                  <a:pt x="9850788" y="0"/>
                </a:cubicBezTo>
                <a:cubicBezTo>
                  <a:pt x="9924945" y="-25489"/>
                  <a:pt x="10073349" y="16765"/>
                  <a:pt x="10230078" y="0"/>
                </a:cubicBezTo>
                <a:cubicBezTo>
                  <a:pt x="10386807" y="-16765"/>
                  <a:pt x="10849290" y="35700"/>
                  <a:pt x="11036070" y="0"/>
                </a:cubicBezTo>
                <a:cubicBezTo>
                  <a:pt x="11286452" y="-32267"/>
                  <a:pt x="11418730" y="153045"/>
                  <a:pt x="11404600" y="368530"/>
                </a:cubicBezTo>
                <a:cubicBezTo>
                  <a:pt x="11426560" y="576872"/>
                  <a:pt x="11397176" y="681544"/>
                  <a:pt x="11404600" y="889369"/>
                </a:cubicBezTo>
                <a:cubicBezTo>
                  <a:pt x="11412024" y="1097194"/>
                  <a:pt x="11368650" y="1225567"/>
                  <a:pt x="11404600" y="1410208"/>
                </a:cubicBezTo>
                <a:cubicBezTo>
                  <a:pt x="11440550" y="1594849"/>
                  <a:pt x="11370442" y="1660633"/>
                  <a:pt x="11404600" y="1842603"/>
                </a:cubicBezTo>
                <a:cubicBezTo>
                  <a:pt x="11430589" y="2036682"/>
                  <a:pt x="11246471" y="2226288"/>
                  <a:pt x="11036070" y="2211133"/>
                </a:cubicBezTo>
                <a:cubicBezTo>
                  <a:pt x="10891388" y="2230566"/>
                  <a:pt x="10580622" y="2171362"/>
                  <a:pt x="10443429" y="2211133"/>
                </a:cubicBezTo>
                <a:cubicBezTo>
                  <a:pt x="10306236" y="2250904"/>
                  <a:pt x="9895588" y="2154286"/>
                  <a:pt x="9637437" y="2211133"/>
                </a:cubicBezTo>
                <a:cubicBezTo>
                  <a:pt x="9379286" y="2267980"/>
                  <a:pt x="9474448" y="2185477"/>
                  <a:pt x="9364822" y="2211133"/>
                </a:cubicBezTo>
                <a:cubicBezTo>
                  <a:pt x="9255196" y="2236789"/>
                  <a:pt x="8961601" y="2118377"/>
                  <a:pt x="8558830" y="2211133"/>
                </a:cubicBezTo>
                <a:cubicBezTo>
                  <a:pt x="8156059" y="2303889"/>
                  <a:pt x="8125908" y="2160689"/>
                  <a:pt x="7752838" y="2211133"/>
                </a:cubicBezTo>
                <a:cubicBezTo>
                  <a:pt x="7379768" y="2261577"/>
                  <a:pt x="7549590" y="2197657"/>
                  <a:pt x="7480223" y="2211133"/>
                </a:cubicBezTo>
                <a:cubicBezTo>
                  <a:pt x="7410856" y="2224609"/>
                  <a:pt x="7112108" y="2173078"/>
                  <a:pt x="6887582" y="2211133"/>
                </a:cubicBezTo>
                <a:cubicBezTo>
                  <a:pt x="6663056" y="2249188"/>
                  <a:pt x="6606840" y="2165403"/>
                  <a:pt x="6401617" y="2211133"/>
                </a:cubicBezTo>
                <a:cubicBezTo>
                  <a:pt x="6196394" y="2256863"/>
                  <a:pt x="6126441" y="2167483"/>
                  <a:pt x="5915651" y="2211133"/>
                </a:cubicBezTo>
                <a:cubicBezTo>
                  <a:pt x="5704861" y="2254783"/>
                  <a:pt x="5644541" y="2162221"/>
                  <a:pt x="5429685" y="2211133"/>
                </a:cubicBezTo>
                <a:cubicBezTo>
                  <a:pt x="5214829" y="2260045"/>
                  <a:pt x="5214589" y="2190780"/>
                  <a:pt x="5157070" y="2211133"/>
                </a:cubicBezTo>
                <a:cubicBezTo>
                  <a:pt x="5099551" y="2231486"/>
                  <a:pt x="4713661" y="2170162"/>
                  <a:pt x="4351078" y="2211133"/>
                </a:cubicBezTo>
                <a:cubicBezTo>
                  <a:pt x="3988495" y="2252104"/>
                  <a:pt x="3711209" y="2180459"/>
                  <a:pt x="3545086" y="2211133"/>
                </a:cubicBezTo>
                <a:cubicBezTo>
                  <a:pt x="3378963" y="2241807"/>
                  <a:pt x="3379212" y="2182328"/>
                  <a:pt x="3272471" y="2211133"/>
                </a:cubicBezTo>
                <a:cubicBezTo>
                  <a:pt x="3165730" y="2239938"/>
                  <a:pt x="3018804" y="2184609"/>
                  <a:pt x="2893181" y="2211133"/>
                </a:cubicBezTo>
                <a:cubicBezTo>
                  <a:pt x="2767558" y="2237657"/>
                  <a:pt x="2566395" y="2204121"/>
                  <a:pt x="2300540" y="2211133"/>
                </a:cubicBezTo>
                <a:cubicBezTo>
                  <a:pt x="2034685" y="2218145"/>
                  <a:pt x="1758185" y="2163239"/>
                  <a:pt x="1601224" y="2211133"/>
                </a:cubicBezTo>
                <a:cubicBezTo>
                  <a:pt x="1444263" y="2259027"/>
                  <a:pt x="1249572" y="2197005"/>
                  <a:pt x="1115258" y="2211133"/>
                </a:cubicBezTo>
                <a:cubicBezTo>
                  <a:pt x="980944" y="2225261"/>
                  <a:pt x="681611" y="2190529"/>
                  <a:pt x="368530" y="2211133"/>
                </a:cubicBezTo>
                <a:cubicBezTo>
                  <a:pt x="170584" y="2207941"/>
                  <a:pt x="-35643" y="2029429"/>
                  <a:pt x="0" y="1842603"/>
                </a:cubicBezTo>
                <a:cubicBezTo>
                  <a:pt x="-29226" y="1719995"/>
                  <a:pt x="22903" y="1455553"/>
                  <a:pt x="0" y="1321764"/>
                </a:cubicBezTo>
                <a:cubicBezTo>
                  <a:pt x="-22903" y="1187975"/>
                  <a:pt x="24169" y="1061228"/>
                  <a:pt x="0" y="845147"/>
                </a:cubicBezTo>
                <a:cubicBezTo>
                  <a:pt x="-24169" y="629066"/>
                  <a:pt x="35949" y="471921"/>
                  <a:pt x="0" y="368530"/>
                </a:cubicBezTo>
                <a:close/>
              </a:path>
              <a:path w="11404600" h="2211133" stroke="0" extrusionOk="0">
                <a:moveTo>
                  <a:pt x="0" y="368530"/>
                </a:moveTo>
                <a:cubicBezTo>
                  <a:pt x="-31327" y="145674"/>
                  <a:pt x="131423" y="12601"/>
                  <a:pt x="368530" y="0"/>
                </a:cubicBezTo>
                <a:cubicBezTo>
                  <a:pt x="625361" y="-53086"/>
                  <a:pt x="901000" y="33278"/>
                  <a:pt x="1174522" y="0"/>
                </a:cubicBezTo>
                <a:cubicBezTo>
                  <a:pt x="1448044" y="-33278"/>
                  <a:pt x="1493357" y="8136"/>
                  <a:pt x="1660488" y="0"/>
                </a:cubicBezTo>
                <a:cubicBezTo>
                  <a:pt x="1827619" y="-8136"/>
                  <a:pt x="1957662" y="24661"/>
                  <a:pt x="2039778" y="0"/>
                </a:cubicBezTo>
                <a:cubicBezTo>
                  <a:pt x="2121894" y="-24661"/>
                  <a:pt x="2465883" y="65006"/>
                  <a:pt x="2739094" y="0"/>
                </a:cubicBezTo>
                <a:cubicBezTo>
                  <a:pt x="3012305" y="-65006"/>
                  <a:pt x="3058004" y="32318"/>
                  <a:pt x="3225060" y="0"/>
                </a:cubicBezTo>
                <a:cubicBezTo>
                  <a:pt x="3392116" y="-32318"/>
                  <a:pt x="3743570" y="23197"/>
                  <a:pt x="4031052" y="0"/>
                </a:cubicBezTo>
                <a:cubicBezTo>
                  <a:pt x="4318534" y="-23197"/>
                  <a:pt x="4290252" y="1609"/>
                  <a:pt x="4410342" y="0"/>
                </a:cubicBezTo>
                <a:cubicBezTo>
                  <a:pt x="4530432" y="-1609"/>
                  <a:pt x="5049117" y="62385"/>
                  <a:pt x="5216334" y="0"/>
                </a:cubicBezTo>
                <a:cubicBezTo>
                  <a:pt x="5383551" y="-62385"/>
                  <a:pt x="5432023" y="24569"/>
                  <a:pt x="5488949" y="0"/>
                </a:cubicBezTo>
                <a:cubicBezTo>
                  <a:pt x="5545876" y="-24569"/>
                  <a:pt x="5848863" y="13914"/>
                  <a:pt x="6081590" y="0"/>
                </a:cubicBezTo>
                <a:cubicBezTo>
                  <a:pt x="6314317" y="-13914"/>
                  <a:pt x="6454104" y="16406"/>
                  <a:pt x="6674231" y="0"/>
                </a:cubicBezTo>
                <a:cubicBezTo>
                  <a:pt x="6894358" y="-16406"/>
                  <a:pt x="6994556" y="26703"/>
                  <a:pt x="7160197" y="0"/>
                </a:cubicBezTo>
                <a:cubicBezTo>
                  <a:pt x="7325838" y="-26703"/>
                  <a:pt x="7668670" y="78017"/>
                  <a:pt x="7966189" y="0"/>
                </a:cubicBezTo>
                <a:cubicBezTo>
                  <a:pt x="8263708" y="-78017"/>
                  <a:pt x="8493678" y="50195"/>
                  <a:pt x="8772181" y="0"/>
                </a:cubicBezTo>
                <a:cubicBezTo>
                  <a:pt x="9050684" y="-50195"/>
                  <a:pt x="9020499" y="21568"/>
                  <a:pt x="9151471" y="0"/>
                </a:cubicBezTo>
                <a:cubicBezTo>
                  <a:pt x="9282443" y="-21568"/>
                  <a:pt x="9591166" y="52212"/>
                  <a:pt x="9744112" y="0"/>
                </a:cubicBezTo>
                <a:cubicBezTo>
                  <a:pt x="9897058" y="-52212"/>
                  <a:pt x="10663512" y="45377"/>
                  <a:pt x="11036070" y="0"/>
                </a:cubicBezTo>
                <a:cubicBezTo>
                  <a:pt x="11230245" y="-28150"/>
                  <a:pt x="11457063" y="154339"/>
                  <a:pt x="11404600" y="368530"/>
                </a:cubicBezTo>
                <a:cubicBezTo>
                  <a:pt x="11427489" y="574066"/>
                  <a:pt x="11377517" y="709271"/>
                  <a:pt x="11404600" y="815665"/>
                </a:cubicBezTo>
                <a:cubicBezTo>
                  <a:pt x="11431683" y="922059"/>
                  <a:pt x="11403382" y="1129652"/>
                  <a:pt x="11404600" y="1336505"/>
                </a:cubicBezTo>
                <a:cubicBezTo>
                  <a:pt x="11405818" y="1543358"/>
                  <a:pt x="11381327" y="1679476"/>
                  <a:pt x="11404600" y="1842603"/>
                </a:cubicBezTo>
                <a:cubicBezTo>
                  <a:pt x="11428368" y="2093198"/>
                  <a:pt x="11199935" y="2232052"/>
                  <a:pt x="11036070" y="2211133"/>
                </a:cubicBezTo>
                <a:cubicBezTo>
                  <a:pt x="10710677" y="2213426"/>
                  <a:pt x="10566064" y="2170077"/>
                  <a:pt x="10336753" y="2211133"/>
                </a:cubicBezTo>
                <a:cubicBezTo>
                  <a:pt x="10107442" y="2252189"/>
                  <a:pt x="10177730" y="2196705"/>
                  <a:pt x="10064139" y="2211133"/>
                </a:cubicBezTo>
                <a:cubicBezTo>
                  <a:pt x="9950548" y="2225561"/>
                  <a:pt x="9735997" y="2142233"/>
                  <a:pt x="9471497" y="2211133"/>
                </a:cubicBezTo>
                <a:cubicBezTo>
                  <a:pt x="9206997" y="2280033"/>
                  <a:pt x="9248388" y="2167252"/>
                  <a:pt x="9092207" y="2211133"/>
                </a:cubicBezTo>
                <a:cubicBezTo>
                  <a:pt x="8936026" y="2255014"/>
                  <a:pt x="8695808" y="2188066"/>
                  <a:pt x="8392891" y="2211133"/>
                </a:cubicBezTo>
                <a:cubicBezTo>
                  <a:pt x="8089974" y="2234200"/>
                  <a:pt x="8176040" y="2172727"/>
                  <a:pt x="8013600" y="2211133"/>
                </a:cubicBezTo>
                <a:cubicBezTo>
                  <a:pt x="7851160" y="2249539"/>
                  <a:pt x="7578077" y="2206741"/>
                  <a:pt x="7314284" y="2211133"/>
                </a:cubicBezTo>
                <a:cubicBezTo>
                  <a:pt x="7050491" y="2215525"/>
                  <a:pt x="7161716" y="2189430"/>
                  <a:pt x="7041669" y="2211133"/>
                </a:cubicBezTo>
                <a:cubicBezTo>
                  <a:pt x="6921623" y="2232836"/>
                  <a:pt x="6674666" y="2146158"/>
                  <a:pt x="6342352" y="2211133"/>
                </a:cubicBezTo>
                <a:cubicBezTo>
                  <a:pt x="6010038" y="2276108"/>
                  <a:pt x="6095195" y="2205013"/>
                  <a:pt x="5963062" y="2211133"/>
                </a:cubicBezTo>
                <a:cubicBezTo>
                  <a:pt x="5830929" y="2217253"/>
                  <a:pt x="5745236" y="2211074"/>
                  <a:pt x="5690447" y="2211133"/>
                </a:cubicBezTo>
                <a:cubicBezTo>
                  <a:pt x="5635658" y="2211192"/>
                  <a:pt x="5446941" y="2186700"/>
                  <a:pt x="5311157" y="2211133"/>
                </a:cubicBezTo>
                <a:cubicBezTo>
                  <a:pt x="5175373" y="2235566"/>
                  <a:pt x="4916491" y="2160321"/>
                  <a:pt x="4611840" y="2211133"/>
                </a:cubicBezTo>
                <a:cubicBezTo>
                  <a:pt x="4307189" y="2261945"/>
                  <a:pt x="4336875" y="2183564"/>
                  <a:pt x="4232550" y="2211133"/>
                </a:cubicBezTo>
                <a:cubicBezTo>
                  <a:pt x="4128225" y="2238702"/>
                  <a:pt x="4029575" y="2190475"/>
                  <a:pt x="3959935" y="2211133"/>
                </a:cubicBezTo>
                <a:cubicBezTo>
                  <a:pt x="3890296" y="2231791"/>
                  <a:pt x="3671897" y="2168826"/>
                  <a:pt x="3580645" y="2211133"/>
                </a:cubicBezTo>
                <a:cubicBezTo>
                  <a:pt x="3489393" y="2253440"/>
                  <a:pt x="3255354" y="2172045"/>
                  <a:pt x="3094679" y="2211133"/>
                </a:cubicBezTo>
                <a:cubicBezTo>
                  <a:pt x="2934004" y="2250221"/>
                  <a:pt x="2771002" y="2205473"/>
                  <a:pt x="2502038" y="2211133"/>
                </a:cubicBezTo>
                <a:cubicBezTo>
                  <a:pt x="2233074" y="2216793"/>
                  <a:pt x="2226117" y="2177006"/>
                  <a:pt x="2122748" y="2211133"/>
                </a:cubicBezTo>
                <a:cubicBezTo>
                  <a:pt x="2019379" y="2245260"/>
                  <a:pt x="1497125" y="2156917"/>
                  <a:pt x="1316756" y="2211133"/>
                </a:cubicBezTo>
                <a:cubicBezTo>
                  <a:pt x="1136387" y="2265349"/>
                  <a:pt x="690982" y="2199733"/>
                  <a:pt x="368530" y="2211133"/>
                </a:cubicBezTo>
                <a:cubicBezTo>
                  <a:pt x="175821" y="2249133"/>
                  <a:pt x="4558" y="2048055"/>
                  <a:pt x="0" y="1842603"/>
                </a:cubicBezTo>
                <a:cubicBezTo>
                  <a:pt x="-6827" y="1716870"/>
                  <a:pt x="21065" y="1553763"/>
                  <a:pt x="0" y="1351245"/>
                </a:cubicBezTo>
                <a:cubicBezTo>
                  <a:pt x="-21065" y="1148727"/>
                  <a:pt x="13135" y="1091644"/>
                  <a:pt x="0" y="845147"/>
                </a:cubicBezTo>
                <a:cubicBezTo>
                  <a:pt x="-13135" y="598650"/>
                  <a:pt x="7309" y="495743"/>
                  <a:pt x="0" y="368530"/>
                </a:cubicBezTo>
                <a:close/>
              </a:path>
            </a:pathLst>
          </a:custGeom>
          <a:solidFill>
            <a:schemeClr val="accent5">
              <a:lumMod val="20000"/>
              <a:lumOff val="80000"/>
            </a:schemeClr>
          </a:solidFill>
          <a:ln>
            <a:solidFill>
              <a:schemeClr val="accent5">
                <a:lumMod val="40000"/>
                <a:lumOff val="60000"/>
              </a:schemeClr>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400">
                <a:solidFill>
                  <a:schemeClr val="tx2">
                    <a:lumMod val="50000"/>
                  </a:schemeClr>
                </a:solidFill>
                <a:latin typeface="Arial" panose="020B0604020202020204" pitchFamily="34" charset="0"/>
                <a:cs typeface="Arial" panose="020B0604020202020204" pitchFamily="34" charset="0"/>
              </a:rPr>
              <a:t>Thiết lập những mục tiêu có tính khả thi và nghiêm túc thực hiện</a:t>
            </a:r>
          </a:p>
        </p:txBody>
      </p:sp>
      <p:cxnSp>
        <p:nvCxnSpPr>
          <p:cNvPr id="20" name="Straight Connector 19">
            <a:extLst>
              <a:ext uri="{FF2B5EF4-FFF2-40B4-BE49-F238E27FC236}">
                <a16:creationId xmlns:a16="http://schemas.microsoft.com/office/drawing/2014/main" id="{080BE3D4-E147-C311-AE77-3E391C2F7791}"/>
              </a:ext>
            </a:extLst>
          </p:cNvPr>
          <p:cNvCxnSpPr>
            <a:cxnSpLocks/>
            <a:stCxn id="7" idx="0"/>
            <a:endCxn id="12" idx="2"/>
          </p:cNvCxnSpPr>
          <p:nvPr/>
        </p:nvCxnSpPr>
        <p:spPr>
          <a:xfrm flipV="1">
            <a:off x="9049385" y="2823286"/>
            <a:ext cx="0" cy="643814"/>
          </a:xfrm>
          <a:prstGeom prst="line">
            <a:avLst/>
          </a:prstGeom>
          <a:ln w="57150">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sp>
        <p:nvSpPr>
          <p:cNvPr id="21" name="Rectangle: Rounded Corners 20">
            <a:extLst>
              <a:ext uri="{FF2B5EF4-FFF2-40B4-BE49-F238E27FC236}">
                <a16:creationId xmlns:a16="http://schemas.microsoft.com/office/drawing/2014/main" id="{08D342A9-B343-5F5A-905B-79F3A7076605}"/>
              </a:ext>
            </a:extLst>
          </p:cNvPr>
          <p:cNvSpPr/>
          <p:nvPr/>
        </p:nvSpPr>
        <p:spPr>
          <a:xfrm>
            <a:off x="12774930" y="3827617"/>
            <a:ext cx="4648200" cy="3210260"/>
          </a:xfrm>
          <a:custGeom>
            <a:avLst/>
            <a:gdLst>
              <a:gd name="connsiteX0" fmla="*/ 0 w 4648200"/>
              <a:gd name="connsiteY0" fmla="*/ 535054 h 3210260"/>
              <a:gd name="connsiteX1" fmla="*/ 535054 w 4648200"/>
              <a:gd name="connsiteY1" fmla="*/ 0 h 3210260"/>
              <a:gd name="connsiteX2" fmla="*/ 1167184 w 4648200"/>
              <a:gd name="connsiteY2" fmla="*/ 0 h 3210260"/>
              <a:gd name="connsiteX3" fmla="*/ 1691970 w 4648200"/>
              <a:gd name="connsiteY3" fmla="*/ 0 h 3210260"/>
              <a:gd name="connsiteX4" fmla="*/ 2324100 w 4648200"/>
              <a:gd name="connsiteY4" fmla="*/ 0 h 3210260"/>
              <a:gd name="connsiteX5" fmla="*/ 2813106 w 4648200"/>
              <a:gd name="connsiteY5" fmla="*/ 0 h 3210260"/>
              <a:gd name="connsiteX6" fmla="*/ 3445235 w 4648200"/>
              <a:gd name="connsiteY6" fmla="*/ 0 h 3210260"/>
              <a:gd name="connsiteX7" fmla="*/ 4113146 w 4648200"/>
              <a:gd name="connsiteY7" fmla="*/ 0 h 3210260"/>
              <a:gd name="connsiteX8" fmla="*/ 4648200 w 4648200"/>
              <a:gd name="connsiteY8" fmla="*/ 535054 h 3210260"/>
              <a:gd name="connsiteX9" fmla="*/ 4648200 w 4648200"/>
              <a:gd name="connsiteY9" fmla="*/ 1112895 h 3210260"/>
              <a:gd name="connsiteX10" fmla="*/ 4648200 w 4648200"/>
              <a:gd name="connsiteY10" fmla="*/ 1605130 h 3210260"/>
              <a:gd name="connsiteX11" fmla="*/ 4648200 w 4648200"/>
              <a:gd name="connsiteY11" fmla="*/ 2075963 h 3210260"/>
              <a:gd name="connsiteX12" fmla="*/ 4648200 w 4648200"/>
              <a:gd name="connsiteY12" fmla="*/ 2675206 h 3210260"/>
              <a:gd name="connsiteX13" fmla="*/ 4113146 w 4648200"/>
              <a:gd name="connsiteY13" fmla="*/ 3210260 h 3210260"/>
              <a:gd name="connsiteX14" fmla="*/ 3624140 w 4648200"/>
              <a:gd name="connsiteY14" fmla="*/ 3210260 h 3210260"/>
              <a:gd name="connsiteX15" fmla="*/ 2956230 w 4648200"/>
              <a:gd name="connsiteY15" fmla="*/ 3210260 h 3210260"/>
              <a:gd name="connsiteX16" fmla="*/ 2359881 w 4648200"/>
              <a:gd name="connsiteY16" fmla="*/ 3210260 h 3210260"/>
              <a:gd name="connsiteX17" fmla="*/ 1691970 w 4648200"/>
              <a:gd name="connsiteY17" fmla="*/ 3210260 h 3210260"/>
              <a:gd name="connsiteX18" fmla="*/ 1059841 w 4648200"/>
              <a:gd name="connsiteY18" fmla="*/ 3210260 h 3210260"/>
              <a:gd name="connsiteX19" fmla="*/ 535054 w 4648200"/>
              <a:gd name="connsiteY19" fmla="*/ 3210260 h 3210260"/>
              <a:gd name="connsiteX20" fmla="*/ 0 w 4648200"/>
              <a:gd name="connsiteY20" fmla="*/ 2675206 h 3210260"/>
              <a:gd name="connsiteX21" fmla="*/ 0 w 4648200"/>
              <a:gd name="connsiteY21" fmla="*/ 2161570 h 3210260"/>
              <a:gd name="connsiteX22" fmla="*/ 0 w 4648200"/>
              <a:gd name="connsiteY22" fmla="*/ 1690736 h 3210260"/>
              <a:gd name="connsiteX23" fmla="*/ 0 w 4648200"/>
              <a:gd name="connsiteY23" fmla="*/ 1112895 h 3210260"/>
              <a:gd name="connsiteX24" fmla="*/ 0 w 4648200"/>
              <a:gd name="connsiteY24" fmla="*/ 535054 h 3210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648200" h="3210260" fill="none" extrusionOk="0">
                <a:moveTo>
                  <a:pt x="0" y="535054"/>
                </a:moveTo>
                <a:cubicBezTo>
                  <a:pt x="-30314" y="300407"/>
                  <a:pt x="216028" y="-31213"/>
                  <a:pt x="535054" y="0"/>
                </a:cubicBezTo>
                <a:cubicBezTo>
                  <a:pt x="694109" y="-28711"/>
                  <a:pt x="983163" y="26547"/>
                  <a:pt x="1167184" y="0"/>
                </a:cubicBezTo>
                <a:cubicBezTo>
                  <a:pt x="1351205" y="-26547"/>
                  <a:pt x="1502743" y="29504"/>
                  <a:pt x="1691970" y="0"/>
                </a:cubicBezTo>
                <a:cubicBezTo>
                  <a:pt x="1881197" y="-29504"/>
                  <a:pt x="2112618" y="70567"/>
                  <a:pt x="2324100" y="0"/>
                </a:cubicBezTo>
                <a:cubicBezTo>
                  <a:pt x="2535582" y="-70567"/>
                  <a:pt x="2586490" y="10843"/>
                  <a:pt x="2813106" y="0"/>
                </a:cubicBezTo>
                <a:cubicBezTo>
                  <a:pt x="3039722" y="-10843"/>
                  <a:pt x="3293581" y="68512"/>
                  <a:pt x="3445235" y="0"/>
                </a:cubicBezTo>
                <a:cubicBezTo>
                  <a:pt x="3596889" y="-68512"/>
                  <a:pt x="3854907" y="77333"/>
                  <a:pt x="4113146" y="0"/>
                </a:cubicBezTo>
                <a:cubicBezTo>
                  <a:pt x="4352844" y="31291"/>
                  <a:pt x="4661038" y="274337"/>
                  <a:pt x="4648200" y="535054"/>
                </a:cubicBezTo>
                <a:cubicBezTo>
                  <a:pt x="4662393" y="700550"/>
                  <a:pt x="4630923" y="870007"/>
                  <a:pt x="4648200" y="1112895"/>
                </a:cubicBezTo>
                <a:cubicBezTo>
                  <a:pt x="4665477" y="1355783"/>
                  <a:pt x="4616926" y="1466115"/>
                  <a:pt x="4648200" y="1605130"/>
                </a:cubicBezTo>
                <a:cubicBezTo>
                  <a:pt x="4679474" y="1744145"/>
                  <a:pt x="4620760" y="1841964"/>
                  <a:pt x="4648200" y="2075963"/>
                </a:cubicBezTo>
                <a:cubicBezTo>
                  <a:pt x="4675640" y="2309962"/>
                  <a:pt x="4600071" y="2402692"/>
                  <a:pt x="4648200" y="2675206"/>
                </a:cubicBezTo>
                <a:cubicBezTo>
                  <a:pt x="4654811" y="2986866"/>
                  <a:pt x="4469450" y="3270409"/>
                  <a:pt x="4113146" y="3210260"/>
                </a:cubicBezTo>
                <a:cubicBezTo>
                  <a:pt x="4012548" y="3229225"/>
                  <a:pt x="3760436" y="3183059"/>
                  <a:pt x="3624140" y="3210260"/>
                </a:cubicBezTo>
                <a:cubicBezTo>
                  <a:pt x="3487844" y="3237461"/>
                  <a:pt x="3198174" y="3137719"/>
                  <a:pt x="2956230" y="3210260"/>
                </a:cubicBezTo>
                <a:cubicBezTo>
                  <a:pt x="2714286" y="3282801"/>
                  <a:pt x="2642983" y="3196747"/>
                  <a:pt x="2359881" y="3210260"/>
                </a:cubicBezTo>
                <a:cubicBezTo>
                  <a:pt x="2076779" y="3223773"/>
                  <a:pt x="2013955" y="3134055"/>
                  <a:pt x="1691970" y="3210260"/>
                </a:cubicBezTo>
                <a:cubicBezTo>
                  <a:pt x="1369985" y="3286465"/>
                  <a:pt x="1280159" y="3184291"/>
                  <a:pt x="1059841" y="3210260"/>
                </a:cubicBezTo>
                <a:cubicBezTo>
                  <a:pt x="839523" y="3236229"/>
                  <a:pt x="690208" y="3190384"/>
                  <a:pt x="535054" y="3210260"/>
                </a:cubicBezTo>
                <a:cubicBezTo>
                  <a:pt x="262220" y="3214146"/>
                  <a:pt x="-50585" y="2989216"/>
                  <a:pt x="0" y="2675206"/>
                </a:cubicBezTo>
                <a:cubicBezTo>
                  <a:pt x="-27805" y="2527295"/>
                  <a:pt x="54979" y="2387811"/>
                  <a:pt x="0" y="2161570"/>
                </a:cubicBezTo>
                <a:cubicBezTo>
                  <a:pt x="-54979" y="1935329"/>
                  <a:pt x="53436" y="1786138"/>
                  <a:pt x="0" y="1690736"/>
                </a:cubicBezTo>
                <a:cubicBezTo>
                  <a:pt x="-53436" y="1595334"/>
                  <a:pt x="26861" y="1339700"/>
                  <a:pt x="0" y="1112895"/>
                </a:cubicBezTo>
                <a:cubicBezTo>
                  <a:pt x="-26861" y="886090"/>
                  <a:pt x="11154" y="659470"/>
                  <a:pt x="0" y="535054"/>
                </a:cubicBezTo>
                <a:close/>
              </a:path>
              <a:path w="4648200" h="3210260" stroke="0" extrusionOk="0">
                <a:moveTo>
                  <a:pt x="0" y="535054"/>
                </a:moveTo>
                <a:cubicBezTo>
                  <a:pt x="-22292" y="225802"/>
                  <a:pt x="200506" y="14655"/>
                  <a:pt x="535054" y="0"/>
                </a:cubicBezTo>
                <a:cubicBezTo>
                  <a:pt x="707914" y="-59850"/>
                  <a:pt x="905586" y="49506"/>
                  <a:pt x="1202965" y="0"/>
                </a:cubicBezTo>
                <a:cubicBezTo>
                  <a:pt x="1500344" y="-49506"/>
                  <a:pt x="1573674" y="27163"/>
                  <a:pt x="1763532" y="0"/>
                </a:cubicBezTo>
                <a:cubicBezTo>
                  <a:pt x="1953390" y="-27163"/>
                  <a:pt x="2167453" y="56671"/>
                  <a:pt x="2288319" y="0"/>
                </a:cubicBezTo>
                <a:cubicBezTo>
                  <a:pt x="2409185" y="-56671"/>
                  <a:pt x="2792017" y="51913"/>
                  <a:pt x="2920449" y="0"/>
                </a:cubicBezTo>
                <a:cubicBezTo>
                  <a:pt x="3048881" y="-51913"/>
                  <a:pt x="3233415" y="33008"/>
                  <a:pt x="3481016" y="0"/>
                </a:cubicBezTo>
                <a:cubicBezTo>
                  <a:pt x="3728617" y="-33008"/>
                  <a:pt x="3897828" y="5615"/>
                  <a:pt x="4113146" y="0"/>
                </a:cubicBezTo>
                <a:cubicBezTo>
                  <a:pt x="4403058" y="-53307"/>
                  <a:pt x="4605699" y="298616"/>
                  <a:pt x="4648200" y="535054"/>
                </a:cubicBezTo>
                <a:cubicBezTo>
                  <a:pt x="4657103" y="654370"/>
                  <a:pt x="4595977" y="888370"/>
                  <a:pt x="4648200" y="1027289"/>
                </a:cubicBezTo>
                <a:cubicBezTo>
                  <a:pt x="4700423" y="1166208"/>
                  <a:pt x="4590123" y="1355716"/>
                  <a:pt x="4648200" y="1562327"/>
                </a:cubicBezTo>
                <a:cubicBezTo>
                  <a:pt x="4706277" y="1768938"/>
                  <a:pt x="4589842" y="1951764"/>
                  <a:pt x="4648200" y="2097365"/>
                </a:cubicBezTo>
                <a:cubicBezTo>
                  <a:pt x="4706558" y="2242966"/>
                  <a:pt x="4597566" y="2529778"/>
                  <a:pt x="4648200" y="2675206"/>
                </a:cubicBezTo>
                <a:cubicBezTo>
                  <a:pt x="4695946" y="3029194"/>
                  <a:pt x="4459176" y="3166020"/>
                  <a:pt x="4113146" y="3210260"/>
                </a:cubicBezTo>
                <a:cubicBezTo>
                  <a:pt x="3864223" y="3217802"/>
                  <a:pt x="3805496" y="3202913"/>
                  <a:pt x="3516797" y="3210260"/>
                </a:cubicBezTo>
                <a:cubicBezTo>
                  <a:pt x="3228098" y="3217607"/>
                  <a:pt x="3170392" y="3190492"/>
                  <a:pt x="2920449" y="3210260"/>
                </a:cubicBezTo>
                <a:cubicBezTo>
                  <a:pt x="2670506" y="3230028"/>
                  <a:pt x="2419275" y="3143169"/>
                  <a:pt x="2252538" y="3210260"/>
                </a:cubicBezTo>
                <a:cubicBezTo>
                  <a:pt x="2085801" y="3277351"/>
                  <a:pt x="1794601" y="3171169"/>
                  <a:pt x="1656189" y="3210260"/>
                </a:cubicBezTo>
                <a:cubicBezTo>
                  <a:pt x="1517777" y="3249351"/>
                  <a:pt x="1396208" y="3157871"/>
                  <a:pt x="1167184" y="3210260"/>
                </a:cubicBezTo>
                <a:cubicBezTo>
                  <a:pt x="938160" y="3262649"/>
                  <a:pt x="807510" y="3174197"/>
                  <a:pt x="535054" y="3210260"/>
                </a:cubicBezTo>
                <a:cubicBezTo>
                  <a:pt x="292263" y="3178993"/>
                  <a:pt x="-34275" y="3025121"/>
                  <a:pt x="0" y="2675206"/>
                </a:cubicBezTo>
                <a:cubicBezTo>
                  <a:pt x="-16715" y="2501154"/>
                  <a:pt x="33019" y="2324019"/>
                  <a:pt x="0" y="2161570"/>
                </a:cubicBezTo>
                <a:cubicBezTo>
                  <a:pt x="-33019" y="1999121"/>
                  <a:pt x="42795" y="1776092"/>
                  <a:pt x="0" y="1626532"/>
                </a:cubicBezTo>
                <a:cubicBezTo>
                  <a:pt x="-42795" y="1476972"/>
                  <a:pt x="14318" y="1386971"/>
                  <a:pt x="0" y="1155698"/>
                </a:cubicBezTo>
                <a:cubicBezTo>
                  <a:pt x="-14318" y="924425"/>
                  <a:pt x="71331" y="665900"/>
                  <a:pt x="0" y="535054"/>
                </a:cubicBezTo>
                <a:close/>
              </a:path>
            </a:pathLst>
          </a:custGeom>
          <a:solidFill>
            <a:schemeClr val="accent5">
              <a:lumMod val="20000"/>
              <a:lumOff val="80000"/>
            </a:schemeClr>
          </a:solidFill>
          <a:ln>
            <a:solidFill>
              <a:schemeClr val="accent5">
                <a:lumMod val="40000"/>
                <a:lumOff val="60000"/>
              </a:schemeClr>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400">
                <a:solidFill>
                  <a:schemeClr val="tx2">
                    <a:lumMod val="50000"/>
                  </a:schemeClr>
                </a:solidFill>
                <a:latin typeface="Arial" panose="020B0604020202020204" pitchFamily="34" charset="0"/>
                <a:cs typeface="Arial" panose="020B0604020202020204" pitchFamily="34" charset="0"/>
              </a:rPr>
              <a:t>Hành động một cách dứt khoát, không để bản thân chìm đắm trong nỗi sợ hãi</a:t>
            </a:r>
          </a:p>
        </p:txBody>
      </p:sp>
      <p:cxnSp>
        <p:nvCxnSpPr>
          <p:cNvPr id="22" name="Straight Connector 21">
            <a:extLst>
              <a:ext uri="{FF2B5EF4-FFF2-40B4-BE49-F238E27FC236}">
                <a16:creationId xmlns:a16="http://schemas.microsoft.com/office/drawing/2014/main" id="{B5F0BD4D-0BE0-506B-2F6D-0CD8BD705906}"/>
              </a:ext>
            </a:extLst>
          </p:cNvPr>
          <p:cNvCxnSpPr>
            <a:cxnSpLocks/>
            <a:stCxn id="23" idx="0"/>
            <a:endCxn id="6" idx="2"/>
          </p:cNvCxnSpPr>
          <p:nvPr/>
        </p:nvCxnSpPr>
        <p:spPr>
          <a:xfrm flipV="1">
            <a:off x="9238615" y="7505700"/>
            <a:ext cx="0" cy="536509"/>
          </a:xfrm>
          <a:prstGeom prst="line">
            <a:avLst/>
          </a:prstGeom>
          <a:ln w="57150">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sp>
        <p:nvSpPr>
          <p:cNvPr id="23" name="Rectangle: Rounded Corners 22">
            <a:extLst>
              <a:ext uri="{FF2B5EF4-FFF2-40B4-BE49-F238E27FC236}">
                <a16:creationId xmlns:a16="http://schemas.microsoft.com/office/drawing/2014/main" id="{6224FB3C-DE6E-CA78-38BB-8A3197694CB1}"/>
              </a:ext>
            </a:extLst>
          </p:cNvPr>
          <p:cNvSpPr/>
          <p:nvPr/>
        </p:nvSpPr>
        <p:spPr>
          <a:xfrm>
            <a:off x="3378200" y="8042209"/>
            <a:ext cx="11720830" cy="1725991"/>
          </a:xfrm>
          <a:custGeom>
            <a:avLst/>
            <a:gdLst>
              <a:gd name="connsiteX0" fmla="*/ 0 w 11720830"/>
              <a:gd name="connsiteY0" fmla="*/ 287671 h 1725991"/>
              <a:gd name="connsiteX1" fmla="*/ 287671 w 11720830"/>
              <a:gd name="connsiteY1" fmla="*/ 0 h 1725991"/>
              <a:gd name="connsiteX2" fmla="*/ 985731 w 11720830"/>
              <a:gd name="connsiteY2" fmla="*/ 0 h 1725991"/>
              <a:gd name="connsiteX3" fmla="*/ 1572335 w 11720830"/>
              <a:gd name="connsiteY3" fmla="*/ 0 h 1725991"/>
              <a:gd name="connsiteX4" fmla="*/ 2381850 w 11720830"/>
              <a:gd name="connsiteY4" fmla="*/ 0 h 1725991"/>
              <a:gd name="connsiteX5" fmla="*/ 2856999 w 11720830"/>
              <a:gd name="connsiteY5" fmla="*/ 0 h 1725991"/>
              <a:gd name="connsiteX6" fmla="*/ 3220694 w 11720830"/>
              <a:gd name="connsiteY6" fmla="*/ 0 h 1725991"/>
              <a:gd name="connsiteX7" fmla="*/ 3807299 w 11720830"/>
              <a:gd name="connsiteY7" fmla="*/ 0 h 1725991"/>
              <a:gd name="connsiteX8" fmla="*/ 4505358 w 11720830"/>
              <a:gd name="connsiteY8" fmla="*/ 0 h 1725991"/>
              <a:gd name="connsiteX9" fmla="*/ 5314873 w 11720830"/>
              <a:gd name="connsiteY9" fmla="*/ 0 h 1725991"/>
              <a:gd name="connsiteX10" fmla="*/ 6012932 w 11720830"/>
              <a:gd name="connsiteY10" fmla="*/ 0 h 1725991"/>
              <a:gd name="connsiteX11" fmla="*/ 6822447 w 11720830"/>
              <a:gd name="connsiteY11" fmla="*/ 0 h 1725991"/>
              <a:gd name="connsiteX12" fmla="*/ 7520506 w 11720830"/>
              <a:gd name="connsiteY12" fmla="*/ 0 h 1725991"/>
              <a:gd name="connsiteX13" fmla="*/ 7884201 w 11720830"/>
              <a:gd name="connsiteY13" fmla="*/ 0 h 1725991"/>
              <a:gd name="connsiteX14" fmla="*/ 8582260 w 11720830"/>
              <a:gd name="connsiteY14" fmla="*/ 0 h 1725991"/>
              <a:gd name="connsiteX15" fmla="*/ 9057410 w 11720830"/>
              <a:gd name="connsiteY15" fmla="*/ 0 h 1725991"/>
              <a:gd name="connsiteX16" fmla="*/ 9421105 w 11720830"/>
              <a:gd name="connsiteY16" fmla="*/ 0 h 1725991"/>
              <a:gd name="connsiteX17" fmla="*/ 9673345 w 11720830"/>
              <a:gd name="connsiteY17" fmla="*/ 0 h 1725991"/>
              <a:gd name="connsiteX18" fmla="*/ 10037040 w 11720830"/>
              <a:gd name="connsiteY18" fmla="*/ 0 h 1725991"/>
              <a:gd name="connsiteX19" fmla="*/ 10400735 w 11720830"/>
              <a:gd name="connsiteY19" fmla="*/ 0 h 1725991"/>
              <a:gd name="connsiteX20" fmla="*/ 11433159 w 11720830"/>
              <a:gd name="connsiteY20" fmla="*/ 0 h 1725991"/>
              <a:gd name="connsiteX21" fmla="*/ 11720830 w 11720830"/>
              <a:gd name="connsiteY21" fmla="*/ 287671 h 1725991"/>
              <a:gd name="connsiteX22" fmla="*/ 11720830 w 11720830"/>
              <a:gd name="connsiteY22" fmla="*/ 828476 h 1725991"/>
              <a:gd name="connsiteX23" fmla="*/ 11720830 w 11720830"/>
              <a:gd name="connsiteY23" fmla="*/ 1438320 h 1725991"/>
              <a:gd name="connsiteX24" fmla="*/ 11433159 w 11720830"/>
              <a:gd name="connsiteY24" fmla="*/ 1725991 h 1725991"/>
              <a:gd name="connsiteX25" fmla="*/ 10846554 w 11720830"/>
              <a:gd name="connsiteY25" fmla="*/ 1725991 h 1725991"/>
              <a:gd name="connsiteX26" fmla="*/ 10037040 w 11720830"/>
              <a:gd name="connsiteY26" fmla="*/ 1725991 h 1725991"/>
              <a:gd name="connsiteX27" fmla="*/ 9784800 w 11720830"/>
              <a:gd name="connsiteY27" fmla="*/ 1725991 h 1725991"/>
              <a:gd name="connsiteX28" fmla="*/ 8975286 w 11720830"/>
              <a:gd name="connsiteY28" fmla="*/ 1725991 h 1725991"/>
              <a:gd name="connsiteX29" fmla="*/ 8165771 w 11720830"/>
              <a:gd name="connsiteY29" fmla="*/ 1725991 h 1725991"/>
              <a:gd name="connsiteX30" fmla="*/ 7913531 w 11720830"/>
              <a:gd name="connsiteY30" fmla="*/ 1725991 h 1725991"/>
              <a:gd name="connsiteX31" fmla="*/ 7326927 w 11720830"/>
              <a:gd name="connsiteY31" fmla="*/ 1725991 h 1725991"/>
              <a:gd name="connsiteX32" fmla="*/ 6851777 w 11720830"/>
              <a:gd name="connsiteY32" fmla="*/ 1725991 h 1725991"/>
              <a:gd name="connsiteX33" fmla="*/ 6376627 w 11720830"/>
              <a:gd name="connsiteY33" fmla="*/ 1725991 h 1725991"/>
              <a:gd name="connsiteX34" fmla="*/ 5901477 w 11720830"/>
              <a:gd name="connsiteY34" fmla="*/ 1725991 h 1725991"/>
              <a:gd name="connsiteX35" fmla="*/ 5649237 w 11720830"/>
              <a:gd name="connsiteY35" fmla="*/ 1725991 h 1725991"/>
              <a:gd name="connsiteX36" fmla="*/ 4839723 w 11720830"/>
              <a:gd name="connsiteY36" fmla="*/ 1725991 h 1725991"/>
              <a:gd name="connsiteX37" fmla="*/ 4030209 w 11720830"/>
              <a:gd name="connsiteY37" fmla="*/ 1725991 h 1725991"/>
              <a:gd name="connsiteX38" fmla="*/ 3777969 w 11720830"/>
              <a:gd name="connsiteY38" fmla="*/ 1725991 h 1725991"/>
              <a:gd name="connsiteX39" fmla="*/ 3414274 w 11720830"/>
              <a:gd name="connsiteY39" fmla="*/ 1725991 h 1725991"/>
              <a:gd name="connsiteX40" fmla="*/ 2827669 w 11720830"/>
              <a:gd name="connsiteY40" fmla="*/ 1725991 h 1725991"/>
              <a:gd name="connsiteX41" fmla="*/ 2129610 w 11720830"/>
              <a:gd name="connsiteY41" fmla="*/ 1725991 h 1725991"/>
              <a:gd name="connsiteX42" fmla="*/ 1654460 w 11720830"/>
              <a:gd name="connsiteY42" fmla="*/ 1725991 h 1725991"/>
              <a:gd name="connsiteX43" fmla="*/ 1290765 w 11720830"/>
              <a:gd name="connsiteY43" fmla="*/ 1725991 h 1725991"/>
              <a:gd name="connsiteX44" fmla="*/ 927070 w 11720830"/>
              <a:gd name="connsiteY44" fmla="*/ 1725991 h 1725991"/>
              <a:gd name="connsiteX45" fmla="*/ 287671 w 11720830"/>
              <a:gd name="connsiteY45" fmla="*/ 1725991 h 1725991"/>
              <a:gd name="connsiteX46" fmla="*/ 0 w 11720830"/>
              <a:gd name="connsiteY46" fmla="*/ 1438320 h 1725991"/>
              <a:gd name="connsiteX47" fmla="*/ 0 w 11720830"/>
              <a:gd name="connsiteY47" fmla="*/ 897515 h 1725991"/>
              <a:gd name="connsiteX48" fmla="*/ 0 w 11720830"/>
              <a:gd name="connsiteY48" fmla="*/ 287671 h 172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720830" h="1725991" fill="none" extrusionOk="0">
                <a:moveTo>
                  <a:pt x="0" y="287671"/>
                </a:moveTo>
                <a:cubicBezTo>
                  <a:pt x="1397" y="114669"/>
                  <a:pt x="130246" y="-4290"/>
                  <a:pt x="287671" y="0"/>
                </a:cubicBezTo>
                <a:cubicBezTo>
                  <a:pt x="517320" y="-4483"/>
                  <a:pt x="768585" y="37881"/>
                  <a:pt x="985731" y="0"/>
                </a:cubicBezTo>
                <a:cubicBezTo>
                  <a:pt x="1202877" y="-37881"/>
                  <a:pt x="1450221" y="16988"/>
                  <a:pt x="1572335" y="0"/>
                </a:cubicBezTo>
                <a:cubicBezTo>
                  <a:pt x="1694449" y="-16988"/>
                  <a:pt x="2032271" y="17483"/>
                  <a:pt x="2381850" y="0"/>
                </a:cubicBezTo>
                <a:cubicBezTo>
                  <a:pt x="2731430" y="-17483"/>
                  <a:pt x="2724710" y="42457"/>
                  <a:pt x="2856999" y="0"/>
                </a:cubicBezTo>
                <a:cubicBezTo>
                  <a:pt x="2989288" y="-42457"/>
                  <a:pt x="3130270" y="29443"/>
                  <a:pt x="3220694" y="0"/>
                </a:cubicBezTo>
                <a:cubicBezTo>
                  <a:pt x="3311119" y="-29443"/>
                  <a:pt x="3634074" y="47498"/>
                  <a:pt x="3807299" y="0"/>
                </a:cubicBezTo>
                <a:cubicBezTo>
                  <a:pt x="3980525" y="-47498"/>
                  <a:pt x="4168005" y="43839"/>
                  <a:pt x="4505358" y="0"/>
                </a:cubicBezTo>
                <a:cubicBezTo>
                  <a:pt x="4842711" y="-43839"/>
                  <a:pt x="5040343" y="52718"/>
                  <a:pt x="5314873" y="0"/>
                </a:cubicBezTo>
                <a:cubicBezTo>
                  <a:pt x="5589404" y="-52718"/>
                  <a:pt x="5696444" y="66074"/>
                  <a:pt x="6012932" y="0"/>
                </a:cubicBezTo>
                <a:cubicBezTo>
                  <a:pt x="6329420" y="-66074"/>
                  <a:pt x="6434494" y="69435"/>
                  <a:pt x="6822447" y="0"/>
                </a:cubicBezTo>
                <a:cubicBezTo>
                  <a:pt x="7210400" y="-69435"/>
                  <a:pt x="7268983" y="73541"/>
                  <a:pt x="7520506" y="0"/>
                </a:cubicBezTo>
                <a:cubicBezTo>
                  <a:pt x="7772029" y="-73541"/>
                  <a:pt x="7809176" y="29400"/>
                  <a:pt x="7884201" y="0"/>
                </a:cubicBezTo>
                <a:cubicBezTo>
                  <a:pt x="7959226" y="-29400"/>
                  <a:pt x="8294190" y="56367"/>
                  <a:pt x="8582260" y="0"/>
                </a:cubicBezTo>
                <a:cubicBezTo>
                  <a:pt x="8870330" y="-56367"/>
                  <a:pt x="8862696" y="7534"/>
                  <a:pt x="9057410" y="0"/>
                </a:cubicBezTo>
                <a:cubicBezTo>
                  <a:pt x="9252124" y="-7534"/>
                  <a:pt x="9274112" y="13124"/>
                  <a:pt x="9421105" y="0"/>
                </a:cubicBezTo>
                <a:cubicBezTo>
                  <a:pt x="9568098" y="-13124"/>
                  <a:pt x="9577014" y="24506"/>
                  <a:pt x="9673345" y="0"/>
                </a:cubicBezTo>
                <a:cubicBezTo>
                  <a:pt x="9769676" y="-24506"/>
                  <a:pt x="9861788" y="18621"/>
                  <a:pt x="10037040" y="0"/>
                </a:cubicBezTo>
                <a:cubicBezTo>
                  <a:pt x="10212292" y="-18621"/>
                  <a:pt x="10285845" y="31409"/>
                  <a:pt x="10400735" y="0"/>
                </a:cubicBezTo>
                <a:cubicBezTo>
                  <a:pt x="10515626" y="-31409"/>
                  <a:pt x="10969587" y="33824"/>
                  <a:pt x="11433159" y="0"/>
                </a:cubicBezTo>
                <a:cubicBezTo>
                  <a:pt x="11588442" y="-5778"/>
                  <a:pt x="11699121" y="127348"/>
                  <a:pt x="11720830" y="287671"/>
                </a:cubicBezTo>
                <a:cubicBezTo>
                  <a:pt x="11739449" y="508654"/>
                  <a:pt x="11696016" y="635534"/>
                  <a:pt x="11720830" y="828476"/>
                </a:cubicBezTo>
                <a:cubicBezTo>
                  <a:pt x="11745644" y="1021419"/>
                  <a:pt x="11694145" y="1189957"/>
                  <a:pt x="11720830" y="1438320"/>
                </a:cubicBezTo>
                <a:cubicBezTo>
                  <a:pt x="11732453" y="1592968"/>
                  <a:pt x="11597794" y="1738701"/>
                  <a:pt x="11433159" y="1725991"/>
                </a:cubicBezTo>
                <a:cubicBezTo>
                  <a:pt x="11146024" y="1760962"/>
                  <a:pt x="11094463" y="1662101"/>
                  <a:pt x="10846554" y="1725991"/>
                </a:cubicBezTo>
                <a:cubicBezTo>
                  <a:pt x="10598646" y="1789881"/>
                  <a:pt x="10391889" y="1720148"/>
                  <a:pt x="10037040" y="1725991"/>
                </a:cubicBezTo>
                <a:cubicBezTo>
                  <a:pt x="9682191" y="1731834"/>
                  <a:pt x="9908473" y="1709517"/>
                  <a:pt x="9784800" y="1725991"/>
                </a:cubicBezTo>
                <a:cubicBezTo>
                  <a:pt x="9661127" y="1742465"/>
                  <a:pt x="9172574" y="1713969"/>
                  <a:pt x="8975286" y="1725991"/>
                </a:cubicBezTo>
                <a:cubicBezTo>
                  <a:pt x="8777998" y="1738013"/>
                  <a:pt x="8400215" y="1668867"/>
                  <a:pt x="8165771" y="1725991"/>
                </a:cubicBezTo>
                <a:cubicBezTo>
                  <a:pt x="7931327" y="1783115"/>
                  <a:pt x="7998911" y="1716996"/>
                  <a:pt x="7913531" y="1725991"/>
                </a:cubicBezTo>
                <a:cubicBezTo>
                  <a:pt x="7828151" y="1734986"/>
                  <a:pt x="7586992" y="1683030"/>
                  <a:pt x="7326927" y="1725991"/>
                </a:cubicBezTo>
                <a:cubicBezTo>
                  <a:pt x="7066862" y="1768952"/>
                  <a:pt x="6990748" y="1705372"/>
                  <a:pt x="6851777" y="1725991"/>
                </a:cubicBezTo>
                <a:cubicBezTo>
                  <a:pt x="6712806" y="1746610"/>
                  <a:pt x="6507017" y="1703538"/>
                  <a:pt x="6376627" y="1725991"/>
                </a:cubicBezTo>
                <a:cubicBezTo>
                  <a:pt x="6246237" y="1748444"/>
                  <a:pt x="6004754" y="1675263"/>
                  <a:pt x="5901477" y="1725991"/>
                </a:cubicBezTo>
                <a:cubicBezTo>
                  <a:pt x="5798200" y="1776719"/>
                  <a:pt x="5740699" y="1724374"/>
                  <a:pt x="5649237" y="1725991"/>
                </a:cubicBezTo>
                <a:cubicBezTo>
                  <a:pt x="5557775" y="1727608"/>
                  <a:pt x="5087372" y="1697892"/>
                  <a:pt x="4839723" y="1725991"/>
                </a:cubicBezTo>
                <a:cubicBezTo>
                  <a:pt x="4592074" y="1754090"/>
                  <a:pt x="4384715" y="1631629"/>
                  <a:pt x="4030209" y="1725991"/>
                </a:cubicBezTo>
                <a:cubicBezTo>
                  <a:pt x="3675703" y="1820353"/>
                  <a:pt x="3849323" y="1704519"/>
                  <a:pt x="3777969" y="1725991"/>
                </a:cubicBezTo>
                <a:cubicBezTo>
                  <a:pt x="3706615" y="1747463"/>
                  <a:pt x="3494486" y="1721888"/>
                  <a:pt x="3414274" y="1725991"/>
                </a:cubicBezTo>
                <a:cubicBezTo>
                  <a:pt x="3334063" y="1730094"/>
                  <a:pt x="2989526" y="1713944"/>
                  <a:pt x="2827669" y="1725991"/>
                </a:cubicBezTo>
                <a:cubicBezTo>
                  <a:pt x="2665812" y="1738038"/>
                  <a:pt x="2394050" y="1703730"/>
                  <a:pt x="2129610" y="1725991"/>
                </a:cubicBezTo>
                <a:cubicBezTo>
                  <a:pt x="1865170" y="1748252"/>
                  <a:pt x="1772256" y="1683593"/>
                  <a:pt x="1654460" y="1725991"/>
                </a:cubicBezTo>
                <a:cubicBezTo>
                  <a:pt x="1536664" y="1768389"/>
                  <a:pt x="1452367" y="1687868"/>
                  <a:pt x="1290765" y="1725991"/>
                </a:cubicBezTo>
                <a:cubicBezTo>
                  <a:pt x="1129163" y="1764114"/>
                  <a:pt x="1038103" y="1717844"/>
                  <a:pt x="927070" y="1725991"/>
                </a:cubicBezTo>
                <a:cubicBezTo>
                  <a:pt x="816037" y="1734138"/>
                  <a:pt x="586089" y="1722599"/>
                  <a:pt x="287671" y="1725991"/>
                </a:cubicBezTo>
                <a:cubicBezTo>
                  <a:pt x="123031" y="1768499"/>
                  <a:pt x="21491" y="1615067"/>
                  <a:pt x="0" y="1438320"/>
                </a:cubicBezTo>
                <a:cubicBezTo>
                  <a:pt x="-46154" y="1213125"/>
                  <a:pt x="58000" y="1112571"/>
                  <a:pt x="0" y="897515"/>
                </a:cubicBezTo>
                <a:cubicBezTo>
                  <a:pt x="-58000" y="682460"/>
                  <a:pt x="27823" y="491136"/>
                  <a:pt x="0" y="287671"/>
                </a:cubicBezTo>
                <a:close/>
              </a:path>
              <a:path w="11720830" h="1725991" stroke="0" extrusionOk="0">
                <a:moveTo>
                  <a:pt x="0" y="287671"/>
                </a:moveTo>
                <a:cubicBezTo>
                  <a:pt x="-25306" y="113186"/>
                  <a:pt x="106319" y="8435"/>
                  <a:pt x="287671" y="0"/>
                </a:cubicBezTo>
                <a:cubicBezTo>
                  <a:pt x="675969" y="-51955"/>
                  <a:pt x="752154" y="12683"/>
                  <a:pt x="1097185" y="0"/>
                </a:cubicBezTo>
                <a:cubicBezTo>
                  <a:pt x="1442216" y="-12683"/>
                  <a:pt x="1419645" y="320"/>
                  <a:pt x="1572335" y="0"/>
                </a:cubicBezTo>
                <a:cubicBezTo>
                  <a:pt x="1725025" y="-320"/>
                  <a:pt x="1860374" y="14740"/>
                  <a:pt x="1936030" y="0"/>
                </a:cubicBezTo>
                <a:cubicBezTo>
                  <a:pt x="2011686" y="-14740"/>
                  <a:pt x="2304608" y="24052"/>
                  <a:pt x="2634090" y="0"/>
                </a:cubicBezTo>
                <a:cubicBezTo>
                  <a:pt x="2963572" y="-24052"/>
                  <a:pt x="2965815" y="15217"/>
                  <a:pt x="3109239" y="0"/>
                </a:cubicBezTo>
                <a:cubicBezTo>
                  <a:pt x="3252663" y="-15217"/>
                  <a:pt x="3530585" y="31966"/>
                  <a:pt x="3918754" y="0"/>
                </a:cubicBezTo>
                <a:cubicBezTo>
                  <a:pt x="4306924" y="-31966"/>
                  <a:pt x="4172493" y="39343"/>
                  <a:pt x="4282449" y="0"/>
                </a:cubicBezTo>
                <a:cubicBezTo>
                  <a:pt x="4392405" y="-39343"/>
                  <a:pt x="4726291" y="48055"/>
                  <a:pt x="5091963" y="0"/>
                </a:cubicBezTo>
                <a:cubicBezTo>
                  <a:pt x="5457635" y="-48055"/>
                  <a:pt x="5281222" y="27448"/>
                  <a:pt x="5344203" y="0"/>
                </a:cubicBezTo>
                <a:cubicBezTo>
                  <a:pt x="5407184" y="-27448"/>
                  <a:pt x="5656857" y="24112"/>
                  <a:pt x="5930808" y="0"/>
                </a:cubicBezTo>
                <a:cubicBezTo>
                  <a:pt x="6204759" y="-24112"/>
                  <a:pt x="6234077" y="21229"/>
                  <a:pt x="6517412" y="0"/>
                </a:cubicBezTo>
                <a:cubicBezTo>
                  <a:pt x="6800747" y="-21229"/>
                  <a:pt x="6803497" y="1060"/>
                  <a:pt x="6992562" y="0"/>
                </a:cubicBezTo>
                <a:cubicBezTo>
                  <a:pt x="7181627" y="-1060"/>
                  <a:pt x="7410540" y="96813"/>
                  <a:pt x="7802076" y="0"/>
                </a:cubicBezTo>
                <a:cubicBezTo>
                  <a:pt x="8193612" y="-96813"/>
                  <a:pt x="8247843" y="41859"/>
                  <a:pt x="8611591" y="0"/>
                </a:cubicBezTo>
                <a:cubicBezTo>
                  <a:pt x="8975340" y="-41859"/>
                  <a:pt x="8823737" y="6384"/>
                  <a:pt x="8975286" y="0"/>
                </a:cubicBezTo>
                <a:cubicBezTo>
                  <a:pt x="9126836" y="-6384"/>
                  <a:pt x="9315491" y="27707"/>
                  <a:pt x="9561890" y="0"/>
                </a:cubicBezTo>
                <a:cubicBezTo>
                  <a:pt x="9808289" y="-27707"/>
                  <a:pt x="10127308" y="17048"/>
                  <a:pt x="10371405" y="0"/>
                </a:cubicBezTo>
                <a:cubicBezTo>
                  <a:pt x="10615502" y="-17048"/>
                  <a:pt x="11171733" y="62577"/>
                  <a:pt x="11433159" y="0"/>
                </a:cubicBezTo>
                <a:cubicBezTo>
                  <a:pt x="11587768" y="7629"/>
                  <a:pt x="11746235" y="147673"/>
                  <a:pt x="11720830" y="287671"/>
                </a:cubicBezTo>
                <a:cubicBezTo>
                  <a:pt x="11740729" y="449874"/>
                  <a:pt x="11703808" y="572776"/>
                  <a:pt x="11720830" y="839983"/>
                </a:cubicBezTo>
                <a:cubicBezTo>
                  <a:pt x="11737852" y="1107190"/>
                  <a:pt x="11718304" y="1211268"/>
                  <a:pt x="11720830" y="1438320"/>
                </a:cubicBezTo>
                <a:cubicBezTo>
                  <a:pt x="11734233" y="1623733"/>
                  <a:pt x="11581429" y="1731584"/>
                  <a:pt x="11433159" y="1725991"/>
                </a:cubicBezTo>
                <a:cubicBezTo>
                  <a:pt x="11286162" y="1785897"/>
                  <a:pt x="11061766" y="1663569"/>
                  <a:pt x="10735099" y="1725991"/>
                </a:cubicBezTo>
                <a:cubicBezTo>
                  <a:pt x="10408432" y="1788413"/>
                  <a:pt x="10599312" y="1723415"/>
                  <a:pt x="10482859" y="1725991"/>
                </a:cubicBezTo>
                <a:cubicBezTo>
                  <a:pt x="10366406" y="1728567"/>
                  <a:pt x="10036653" y="1708999"/>
                  <a:pt x="9896255" y="1725991"/>
                </a:cubicBezTo>
                <a:cubicBezTo>
                  <a:pt x="9755857" y="1742983"/>
                  <a:pt x="9658715" y="1722079"/>
                  <a:pt x="9532560" y="1725991"/>
                </a:cubicBezTo>
                <a:cubicBezTo>
                  <a:pt x="9406405" y="1729903"/>
                  <a:pt x="9090115" y="1666977"/>
                  <a:pt x="8834500" y="1725991"/>
                </a:cubicBezTo>
                <a:cubicBezTo>
                  <a:pt x="8578885" y="1785005"/>
                  <a:pt x="8643147" y="1708180"/>
                  <a:pt x="8470806" y="1725991"/>
                </a:cubicBezTo>
                <a:cubicBezTo>
                  <a:pt x="8298465" y="1743802"/>
                  <a:pt x="8064679" y="1687321"/>
                  <a:pt x="7772746" y="1725991"/>
                </a:cubicBezTo>
                <a:cubicBezTo>
                  <a:pt x="7480813" y="1764661"/>
                  <a:pt x="7604960" y="1703666"/>
                  <a:pt x="7520506" y="1725991"/>
                </a:cubicBezTo>
                <a:cubicBezTo>
                  <a:pt x="7436052" y="1748316"/>
                  <a:pt x="7097670" y="1686237"/>
                  <a:pt x="6822447" y="1725991"/>
                </a:cubicBezTo>
                <a:cubicBezTo>
                  <a:pt x="6547224" y="1765745"/>
                  <a:pt x="6632967" y="1689079"/>
                  <a:pt x="6458752" y="1725991"/>
                </a:cubicBezTo>
                <a:cubicBezTo>
                  <a:pt x="6284537" y="1762903"/>
                  <a:pt x="6327883" y="1722475"/>
                  <a:pt x="6206512" y="1725991"/>
                </a:cubicBezTo>
                <a:cubicBezTo>
                  <a:pt x="6085141" y="1729507"/>
                  <a:pt x="5929494" y="1718531"/>
                  <a:pt x="5842817" y="1725991"/>
                </a:cubicBezTo>
                <a:cubicBezTo>
                  <a:pt x="5756141" y="1733451"/>
                  <a:pt x="5417360" y="1664251"/>
                  <a:pt x="5144757" y="1725991"/>
                </a:cubicBezTo>
                <a:cubicBezTo>
                  <a:pt x="4872154" y="1787731"/>
                  <a:pt x="4933053" y="1708314"/>
                  <a:pt x="4781062" y="1725991"/>
                </a:cubicBezTo>
                <a:cubicBezTo>
                  <a:pt x="4629071" y="1743668"/>
                  <a:pt x="4651671" y="1711237"/>
                  <a:pt x="4528822" y="1725991"/>
                </a:cubicBezTo>
                <a:cubicBezTo>
                  <a:pt x="4405973" y="1740745"/>
                  <a:pt x="4279234" y="1697167"/>
                  <a:pt x="4165128" y="1725991"/>
                </a:cubicBezTo>
                <a:cubicBezTo>
                  <a:pt x="4051022" y="1754815"/>
                  <a:pt x="3839029" y="1695471"/>
                  <a:pt x="3689978" y="1725991"/>
                </a:cubicBezTo>
                <a:cubicBezTo>
                  <a:pt x="3540927" y="1756511"/>
                  <a:pt x="3359658" y="1712615"/>
                  <a:pt x="3103373" y="1725991"/>
                </a:cubicBezTo>
                <a:cubicBezTo>
                  <a:pt x="2847088" y="1739367"/>
                  <a:pt x="2841952" y="1710903"/>
                  <a:pt x="2739678" y="1725991"/>
                </a:cubicBezTo>
                <a:cubicBezTo>
                  <a:pt x="2637404" y="1741079"/>
                  <a:pt x="2304126" y="1647438"/>
                  <a:pt x="1930164" y="1725991"/>
                </a:cubicBezTo>
                <a:cubicBezTo>
                  <a:pt x="1556202" y="1804544"/>
                  <a:pt x="1610736" y="1689537"/>
                  <a:pt x="1343559" y="1725991"/>
                </a:cubicBezTo>
                <a:cubicBezTo>
                  <a:pt x="1076382" y="1762445"/>
                  <a:pt x="590275" y="1622184"/>
                  <a:pt x="287671" y="1725991"/>
                </a:cubicBezTo>
                <a:cubicBezTo>
                  <a:pt x="100418" y="1693525"/>
                  <a:pt x="25265" y="1569859"/>
                  <a:pt x="0" y="1438320"/>
                </a:cubicBezTo>
                <a:cubicBezTo>
                  <a:pt x="-49074" y="1187588"/>
                  <a:pt x="16861" y="991101"/>
                  <a:pt x="0" y="839983"/>
                </a:cubicBezTo>
                <a:cubicBezTo>
                  <a:pt x="-16861" y="688865"/>
                  <a:pt x="19749" y="556563"/>
                  <a:pt x="0" y="287671"/>
                </a:cubicBezTo>
                <a:close/>
              </a:path>
            </a:pathLst>
          </a:custGeom>
          <a:solidFill>
            <a:schemeClr val="accent5">
              <a:lumMod val="20000"/>
              <a:lumOff val="80000"/>
            </a:schemeClr>
          </a:solidFill>
          <a:ln>
            <a:solidFill>
              <a:schemeClr val="accent5">
                <a:lumMod val="40000"/>
                <a:lumOff val="60000"/>
              </a:schemeClr>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400">
                <a:solidFill>
                  <a:schemeClr val="tx2">
                    <a:lumMod val="50000"/>
                  </a:schemeClr>
                </a:solidFill>
                <a:latin typeface="Arial" panose="020B0604020202020204" pitchFamily="34" charset="0"/>
                <a:cs typeface="Arial" panose="020B0604020202020204" pitchFamily="34" charset="0"/>
              </a:rPr>
              <a:t>Tránh tiếp nhận thông tin hoặc thận trọng với những ai làm mất sự tự tin của mình</a:t>
            </a:r>
          </a:p>
        </p:txBody>
      </p:sp>
    </p:spTree>
    <p:extLst>
      <p:ext uri="{BB962C8B-B14F-4D97-AF65-F5344CB8AC3E}">
        <p14:creationId xmlns:p14="http://schemas.microsoft.com/office/powerpoint/2010/main" val="1017748351"/>
      </p:ext>
    </p:extLst>
  </p:cSld>
  <p:clrMapOvr>
    <a:masterClrMapping/>
  </p:clrMapOvr>
  <p:transition spd="med">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F2978B96-B337-57C3-793E-C8D02C04A97A}"/>
              </a:ext>
            </a:extLst>
          </p:cNvPr>
          <p:cNvGrpSpPr/>
          <p:nvPr/>
        </p:nvGrpSpPr>
        <p:grpSpPr>
          <a:xfrm>
            <a:off x="238746" y="140258"/>
            <a:ext cx="1130864" cy="1158974"/>
            <a:chOff x="2760625" y="539208"/>
            <a:chExt cx="1130864" cy="1158974"/>
          </a:xfrm>
        </p:grpSpPr>
        <p:sp>
          <p:nvSpPr>
            <p:cNvPr id="23" name="Freeform 23"/>
            <p:cNvSpPr/>
            <p:nvPr/>
          </p:nvSpPr>
          <p:spPr>
            <a:xfrm>
              <a:off x="3312002" y="1118695"/>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7" name="Freeform 27"/>
            <p:cNvSpPr/>
            <p:nvPr/>
          </p:nvSpPr>
          <p:spPr>
            <a:xfrm>
              <a:off x="2760625" y="539208"/>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3" name="Freeform 7">
            <a:extLst>
              <a:ext uri="{FF2B5EF4-FFF2-40B4-BE49-F238E27FC236}">
                <a16:creationId xmlns:a16="http://schemas.microsoft.com/office/drawing/2014/main" id="{36861219-9E0B-56D8-88F5-DA5B50C0D88C}"/>
              </a:ext>
            </a:extLst>
          </p:cNvPr>
          <p:cNvSpPr/>
          <p:nvPr/>
        </p:nvSpPr>
        <p:spPr>
          <a:xfrm>
            <a:off x="17335500" y="9321069"/>
            <a:ext cx="404645" cy="865732"/>
          </a:xfrm>
          <a:custGeom>
            <a:avLst/>
            <a:gdLst/>
            <a:ahLst/>
            <a:cxnLst/>
            <a:rect l="l" t="t" r="r" b="b"/>
            <a:pathLst>
              <a:path w="809291" h="1764122">
                <a:moveTo>
                  <a:pt x="0" y="0"/>
                </a:moveTo>
                <a:lnTo>
                  <a:pt x="809290" y="0"/>
                </a:lnTo>
                <a:lnTo>
                  <a:pt x="809290" y="1764122"/>
                </a:lnTo>
                <a:lnTo>
                  <a:pt x="0" y="17641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A5697878-5158-58C0-3CA5-363EA3A85943}"/>
              </a:ext>
            </a:extLst>
          </p:cNvPr>
          <p:cNvGrpSpPr/>
          <p:nvPr/>
        </p:nvGrpSpPr>
        <p:grpSpPr>
          <a:xfrm rot="-348097">
            <a:off x="2871019" y="1574903"/>
            <a:ext cx="12138154" cy="6159331"/>
            <a:chOff x="0" y="0"/>
            <a:chExt cx="3190453" cy="1463594"/>
          </a:xfrm>
        </p:grpSpPr>
        <p:sp>
          <p:nvSpPr>
            <p:cNvPr id="11" name="Freeform 4">
              <a:extLst>
                <a:ext uri="{FF2B5EF4-FFF2-40B4-BE49-F238E27FC236}">
                  <a16:creationId xmlns:a16="http://schemas.microsoft.com/office/drawing/2014/main" id="{0D3306FA-3B9E-0752-22CB-0A3A16F742A4}"/>
                </a:ext>
              </a:extLst>
            </p:cNvPr>
            <p:cNvSpPr/>
            <p:nvPr/>
          </p:nvSpPr>
          <p:spPr>
            <a:xfrm>
              <a:off x="0" y="0"/>
              <a:ext cx="3190453" cy="1463594"/>
            </a:xfrm>
            <a:custGeom>
              <a:avLst/>
              <a:gdLst/>
              <a:ahLst/>
              <a:cxnLst/>
              <a:rect l="l" t="t" r="r" b="b"/>
              <a:pathLst>
                <a:path w="3190453" h="1463594">
                  <a:moveTo>
                    <a:pt x="66427" y="0"/>
                  </a:moveTo>
                  <a:lnTo>
                    <a:pt x="3124026" y="0"/>
                  </a:lnTo>
                  <a:cubicBezTo>
                    <a:pt x="3141643" y="0"/>
                    <a:pt x="3158539" y="6999"/>
                    <a:pt x="3170997" y="19456"/>
                  </a:cubicBezTo>
                  <a:cubicBezTo>
                    <a:pt x="3183454" y="31913"/>
                    <a:pt x="3190453" y="48809"/>
                    <a:pt x="3190453" y="66427"/>
                  </a:cubicBezTo>
                  <a:lnTo>
                    <a:pt x="3190453" y="1397167"/>
                  </a:lnTo>
                  <a:cubicBezTo>
                    <a:pt x="3190453" y="1433854"/>
                    <a:pt x="3160712" y="1463594"/>
                    <a:pt x="3124026" y="1463594"/>
                  </a:cubicBezTo>
                  <a:lnTo>
                    <a:pt x="66427" y="1463594"/>
                  </a:lnTo>
                  <a:cubicBezTo>
                    <a:pt x="48809" y="1463594"/>
                    <a:pt x="31913" y="1456596"/>
                    <a:pt x="19456" y="1444138"/>
                  </a:cubicBezTo>
                  <a:cubicBezTo>
                    <a:pt x="6999" y="1431681"/>
                    <a:pt x="0" y="1414785"/>
                    <a:pt x="0" y="1397167"/>
                  </a:cubicBezTo>
                  <a:lnTo>
                    <a:pt x="0" y="66427"/>
                  </a:lnTo>
                  <a:cubicBezTo>
                    <a:pt x="0" y="48809"/>
                    <a:pt x="6999" y="31913"/>
                    <a:pt x="19456" y="19456"/>
                  </a:cubicBezTo>
                  <a:cubicBezTo>
                    <a:pt x="31913" y="6999"/>
                    <a:pt x="48809" y="0"/>
                    <a:pt x="66427" y="0"/>
                  </a:cubicBezTo>
                  <a:close/>
                </a:path>
              </a:pathLst>
            </a:custGeom>
            <a:solidFill>
              <a:schemeClr val="bg1"/>
            </a:solidFill>
            <a:ln w="66675">
              <a:solidFill>
                <a:srgbClr val="000000"/>
              </a:solidFill>
            </a:ln>
          </p:spPr>
          <p:txBody>
            <a:bodyPr/>
            <a:lstStyle/>
            <a:p>
              <a:endParaRPr lang="en-US">
                <a:latin typeface="Arial" panose="020B0604020202020204" pitchFamily="34" charset="0"/>
                <a:cs typeface="Arial" panose="020B0604020202020204" pitchFamily="34" charset="0"/>
              </a:endParaRPr>
            </a:p>
          </p:txBody>
        </p:sp>
        <p:sp>
          <p:nvSpPr>
            <p:cNvPr id="12" name="TextBox 5">
              <a:extLst>
                <a:ext uri="{FF2B5EF4-FFF2-40B4-BE49-F238E27FC236}">
                  <a16:creationId xmlns:a16="http://schemas.microsoft.com/office/drawing/2014/main" id="{96AE8E62-6A0C-717A-49D2-B4D3A85D13F0}"/>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13" name="TextBox 12">
            <a:extLst>
              <a:ext uri="{FF2B5EF4-FFF2-40B4-BE49-F238E27FC236}">
                <a16:creationId xmlns:a16="http://schemas.microsoft.com/office/drawing/2014/main" id="{CE7CB1E4-07C8-E81C-4890-6D5AFA35C1EF}"/>
              </a:ext>
            </a:extLst>
          </p:cNvPr>
          <p:cNvSpPr txBox="1"/>
          <p:nvPr/>
        </p:nvSpPr>
        <p:spPr>
          <a:xfrm>
            <a:off x="4609070" y="2460858"/>
            <a:ext cx="8654808" cy="4387420"/>
          </a:xfrm>
          <a:prstGeom prst="rect">
            <a:avLst/>
          </a:prstGeom>
          <a:noFill/>
        </p:spPr>
        <p:txBody>
          <a:bodyPr wrap="square">
            <a:spAutoFit/>
          </a:bodyPr>
          <a:lstStyle/>
          <a:p>
            <a:pPr algn="just">
              <a:lnSpc>
                <a:spcPct val="150000"/>
              </a:lnSpc>
            </a:pPr>
            <a:r>
              <a:rPr lang="vi-VN" sz="4800">
                <a:ea typeface="Calibri" panose="020F0502020204030204" pitchFamily="34" charset="0"/>
                <a:cs typeface="Arial" panose="020B0604020202020204" pitchFamily="34" charset="0"/>
              </a:rPr>
              <a:t>Sự tự tin được xây dựng trên những suy nghĩ tích cực và việc làm tích cực cho bản thân, gia đình và cộng đồng.</a:t>
            </a:r>
            <a:endParaRPr lang="en-US" sz="4800" dirty="0">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D44204C8-D9A8-0301-A2F9-55E0DDD2B45B}"/>
              </a:ext>
            </a:extLst>
          </p:cNvPr>
          <p:cNvGrpSpPr/>
          <p:nvPr/>
        </p:nvGrpSpPr>
        <p:grpSpPr>
          <a:xfrm>
            <a:off x="12860116" y="6328327"/>
            <a:ext cx="3986645" cy="2900327"/>
            <a:chOff x="11014456" y="6175718"/>
            <a:chExt cx="3986645" cy="2900327"/>
          </a:xfrm>
        </p:grpSpPr>
        <p:grpSp>
          <p:nvGrpSpPr>
            <p:cNvPr id="16" name="Group 7">
              <a:extLst>
                <a:ext uri="{FF2B5EF4-FFF2-40B4-BE49-F238E27FC236}">
                  <a16:creationId xmlns:a16="http://schemas.microsoft.com/office/drawing/2014/main" id="{545C61A1-A4F6-AFA1-84C3-017A7F99A30E}"/>
                </a:ext>
              </a:extLst>
            </p:cNvPr>
            <p:cNvGrpSpPr/>
            <p:nvPr/>
          </p:nvGrpSpPr>
          <p:grpSpPr>
            <a:xfrm rot="317549">
              <a:off x="11014456" y="6175718"/>
              <a:ext cx="3986645" cy="2900327"/>
              <a:chOff x="1854" y="12984"/>
              <a:chExt cx="797080" cy="660116"/>
            </a:xfrm>
          </p:grpSpPr>
          <p:sp>
            <p:nvSpPr>
              <p:cNvPr id="20" name="Freeform 8">
                <a:extLst>
                  <a:ext uri="{FF2B5EF4-FFF2-40B4-BE49-F238E27FC236}">
                    <a16:creationId xmlns:a16="http://schemas.microsoft.com/office/drawing/2014/main" id="{13CBD2C7-B238-3271-18F2-E6A01F9A2912}"/>
                  </a:ext>
                </a:extLst>
              </p:cNvPr>
              <p:cNvSpPr/>
              <p:nvPr/>
            </p:nvSpPr>
            <p:spPr>
              <a:xfrm>
                <a:off x="1854" y="12984"/>
                <a:ext cx="797080" cy="586234"/>
              </a:xfrm>
              <a:custGeom>
                <a:avLst/>
                <a:gdLst/>
                <a:ahLst/>
                <a:cxnLst/>
                <a:rect l="l" t="t" r="r" b="b"/>
                <a:pathLst>
                  <a:path w="756200" h="571328">
                    <a:moveTo>
                      <a:pt x="408098" y="13191"/>
                    </a:moveTo>
                    <a:lnTo>
                      <a:pt x="408098" y="13191"/>
                    </a:lnTo>
                    <a:cubicBezTo>
                      <a:pt x="425821" y="32513"/>
                      <a:pt x="454263" y="37625"/>
                      <a:pt x="477605" y="25684"/>
                    </a:cubicBezTo>
                    <a:lnTo>
                      <a:pt x="489470" y="19614"/>
                    </a:lnTo>
                    <a:cubicBezTo>
                      <a:pt x="498447" y="15022"/>
                      <a:pt x="508990" y="14615"/>
                      <a:pt x="518295" y="18502"/>
                    </a:cubicBezTo>
                    <a:cubicBezTo>
                      <a:pt x="527599" y="22388"/>
                      <a:pt x="534720" y="30175"/>
                      <a:pt x="537762" y="39788"/>
                    </a:cubicBezTo>
                    <a:lnTo>
                      <a:pt x="537762" y="39788"/>
                    </a:lnTo>
                    <a:cubicBezTo>
                      <a:pt x="544762" y="61906"/>
                      <a:pt x="567044" y="75433"/>
                      <a:pt x="589896" y="71439"/>
                    </a:cubicBezTo>
                    <a:lnTo>
                      <a:pt x="613675" y="67283"/>
                    </a:lnTo>
                    <a:cubicBezTo>
                      <a:pt x="622650" y="65715"/>
                      <a:pt x="631824" y="68635"/>
                      <a:pt x="638240" y="75103"/>
                    </a:cubicBezTo>
                    <a:cubicBezTo>
                      <a:pt x="644657" y="81571"/>
                      <a:pt x="647503" y="90769"/>
                      <a:pt x="645863" y="99730"/>
                    </a:cubicBezTo>
                    <a:lnTo>
                      <a:pt x="645863" y="99730"/>
                    </a:lnTo>
                    <a:cubicBezTo>
                      <a:pt x="644005" y="109882"/>
                      <a:pt x="646460" y="120348"/>
                      <a:pt x="652639" y="128613"/>
                    </a:cubicBezTo>
                    <a:cubicBezTo>
                      <a:pt x="658818" y="136879"/>
                      <a:pt x="668162" y="142196"/>
                      <a:pt x="678424" y="143287"/>
                    </a:cubicBezTo>
                    <a:lnTo>
                      <a:pt x="700523" y="145635"/>
                    </a:lnTo>
                    <a:cubicBezTo>
                      <a:pt x="709339" y="146572"/>
                      <a:pt x="716978" y="152156"/>
                      <a:pt x="720547" y="160271"/>
                    </a:cubicBezTo>
                    <a:cubicBezTo>
                      <a:pt x="724116" y="168386"/>
                      <a:pt x="723068" y="177790"/>
                      <a:pt x="717800" y="184920"/>
                    </a:cubicBezTo>
                    <a:lnTo>
                      <a:pt x="717800" y="184920"/>
                    </a:lnTo>
                    <a:cubicBezTo>
                      <a:pt x="711615" y="193293"/>
                      <a:pt x="709616" y="204042"/>
                      <a:pt x="712377" y="214078"/>
                    </a:cubicBezTo>
                    <a:cubicBezTo>
                      <a:pt x="715138" y="224115"/>
                      <a:pt x="722354" y="232328"/>
                      <a:pt x="731952" y="236359"/>
                    </a:cubicBezTo>
                    <a:lnTo>
                      <a:pt x="740300" y="239865"/>
                    </a:lnTo>
                    <a:cubicBezTo>
                      <a:pt x="748860" y="243459"/>
                      <a:pt x="754702" y="251524"/>
                      <a:pt x="755451" y="260777"/>
                    </a:cubicBezTo>
                    <a:cubicBezTo>
                      <a:pt x="756200" y="270030"/>
                      <a:pt x="751730" y="278929"/>
                      <a:pt x="743860" y="283853"/>
                    </a:cubicBezTo>
                    <a:lnTo>
                      <a:pt x="741820" y="285130"/>
                    </a:lnTo>
                    <a:cubicBezTo>
                      <a:pt x="732669" y="290855"/>
                      <a:pt x="726728" y="300538"/>
                      <a:pt x="725770" y="311290"/>
                    </a:cubicBezTo>
                    <a:cubicBezTo>
                      <a:pt x="724811" y="322042"/>
                      <a:pt x="728946" y="332623"/>
                      <a:pt x="736940" y="339876"/>
                    </a:cubicBezTo>
                    <a:lnTo>
                      <a:pt x="736940" y="339876"/>
                    </a:lnTo>
                    <a:cubicBezTo>
                      <a:pt x="743606" y="345924"/>
                      <a:pt x="746406" y="355147"/>
                      <a:pt x="744228" y="363880"/>
                    </a:cubicBezTo>
                    <a:cubicBezTo>
                      <a:pt x="742050" y="372612"/>
                      <a:pt x="735246" y="379440"/>
                      <a:pt x="726522" y="381649"/>
                    </a:cubicBezTo>
                    <a:lnTo>
                      <a:pt x="710330" y="385749"/>
                    </a:lnTo>
                    <a:cubicBezTo>
                      <a:pt x="700400" y="388264"/>
                      <a:pt x="692086" y="395030"/>
                      <a:pt x="687607" y="404241"/>
                    </a:cubicBezTo>
                    <a:cubicBezTo>
                      <a:pt x="683127" y="413452"/>
                      <a:pt x="682939" y="424170"/>
                      <a:pt x="687093" y="433533"/>
                    </a:cubicBezTo>
                    <a:lnTo>
                      <a:pt x="687093" y="433533"/>
                    </a:lnTo>
                    <a:cubicBezTo>
                      <a:pt x="690700" y="441665"/>
                      <a:pt x="689872" y="451080"/>
                      <a:pt x="684899" y="458457"/>
                    </a:cubicBezTo>
                    <a:cubicBezTo>
                      <a:pt x="679926" y="465833"/>
                      <a:pt x="671509" y="470133"/>
                      <a:pt x="662618" y="469838"/>
                    </a:cubicBezTo>
                    <a:lnTo>
                      <a:pt x="637784" y="469016"/>
                    </a:lnTo>
                    <a:cubicBezTo>
                      <a:pt x="615653" y="468284"/>
                      <a:pt x="596939" y="485257"/>
                      <a:pt x="595514" y="507355"/>
                    </a:cubicBezTo>
                    <a:lnTo>
                      <a:pt x="595514" y="507355"/>
                    </a:lnTo>
                    <a:cubicBezTo>
                      <a:pt x="594902" y="516850"/>
                      <a:pt x="589929" y="525527"/>
                      <a:pt x="582044" y="530853"/>
                    </a:cubicBezTo>
                    <a:cubicBezTo>
                      <a:pt x="574160" y="536179"/>
                      <a:pt x="564254" y="537555"/>
                      <a:pt x="555217" y="534579"/>
                    </a:cubicBezTo>
                    <a:lnTo>
                      <a:pt x="536097" y="528281"/>
                    </a:lnTo>
                    <a:cubicBezTo>
                      <a:pt x="512711" y="520579"/>
                      <a:pt x="487115" y="530186"/>
                      <a:pt x="474573" y="551375"/>
                    </a:cubicBezTo>
                    <a:lnTo>
                      <a:pt x="474573" y="551375"/>
                    </a:lnTo>
                    <a:cubicBezTo>
                      <a:pt x="469098" y="560625"/>
                      <a:pt x="459949" y="567112"/>
                      <a:pt x="449409" y="569220"/>
                    </a:cubicBezTo>
                    <a:cubicBezTo>
                      <a:pt x="438869" y="571328"/>
                      <a:pt x="427929" y="568857"/>
                      <a:pt x="419318" y="562424"/>
                    </a:cubicBezTo>
                    <a:lnTo>
                      <a:pt x="415598" y="559646"/>
                    </a:lnTo>
                    <a:cubicBezTo>
                      <a:pt x="393359" y="543033"/>
                      <a:pt x="362841" y="543033"/>
                      <a:pt x="340602" y="559646"/>
                    </a:cubicBezTo>
                    <a:lnTo>
                      <a:pt x="336883" y="562424"/>
                    </a:lnTo>
                    <a:cubicBezTo>
                      <a:pt x="328271" y="568857"/>
                      <a:pt x="317331" y="571328"/>
                      <a:pt x="306791" y="569220"/>
                    </a:cubicBezTo>
                    <a:cubicBezTo>
                      <a:pt x="296251" y="567112"/>
                      <a:pt x="287102" y="560625"/>
                      <a:pt x="281627" y="551375"/>
                    </a:cubicBezTo>
                    <a:lnTo>
                      <a:pt x="281627" y="551375"/>
                    </a:lnTo>
                    <a:cubicBezTo>
                      <a:pt x="269085" y="530186"/>
                      <a:pt x="243489" y="520579"/>
                      <a:pt x="220103" y="528281"/>
                    </a:cubicBezTo>
                    <a:lnTo>
                      <a:pt x="200983" y="534579"/>
                    </a:lnTo>
                    <a:cubicBezTo>
                      <a:pt x="191946" y="537555"/>
                      <a:pt x="182040" y="536179"/>
                      <a:pt x="174156" y="530853"/>
                    </a:cubicBezTo>
                    <a:cubicBezTo>
                      <a:pt x="166271" y="525527"/>
                      <a:pt x="161298" y="516850"/>
                      <a:pt x="160686" y="507355"/>
                    </a:cubicBezTo>
                    <a:lnTo>
                      <a:pt x="160686" y="507355"/>
                    </a:lnTo>
                    <a:cubicBezTo>
                      <a:pt x="159261" y="485257"/>
                      <a:pt x="140547" y="468284"/>
                      <a:pt x="118416" y="469016"/>
                    </a:cubicBezTo>
                    <a:lnTo>
                      <a:pt x="93583" y="469838"/>
                    </a:lnTo>
                    <a:cubicBezTo>
                      <a:pt x="84691" y="470133"/>
                      <a:pt x="76274" y="465833"/>
                      <a:pt x="71301" y="458457"/>
                    </a:cubicBezTo>
                    <a:cubicBezTo>
                      <a:pt x="66329" y="451080"/>
                      <a:pt x="65500" y="441665"/>
                      <a:pt x="69107" y="433533"/>
                    </a:cubicBezTo>
                    <a:lnTo>
                      <a:pt x="69107" y="433533"/>
                    </a:lnTo>
                    <a:cubicBezTo>
                      <a:pt x="73261" y="424170"/>
                      <a:pt x="73072" y="413452"/>
                      <a:pt x="68593" y="404241"/>
                    </a:cubicBezTo>
                    <a:cubicBezTo>
                      <a:pt x="64114" y="395030"/>
                      <a:pt x="55799" y="388264"/>
                      <a:pt x="45870" y="385749"/>
                    </a:cubicBezTo>
                    <a:lnTo>
                      <a:pt x="29679" y="381649"/>
                    </a:lnTo>
                    <a:cubicBezTo>
                      <a:pt x="20954" y="379440"/>
                      <a:pt x="14150" y="372612"/>
                      <a:pt x="11972" y="363880"/>
                    </a:cubicBezTo>
                    <a:cubicBezTo>
                      <a:pt x="9794" y="355147"/>
                      <a:pt x="12594" y="345924"/>
                      <a:pt x="19260" y="339876"/>
                    </a:cubicBezTo>
                    <a:lnTo>
                      <a:pt x="19260" y="339876"/>
                    </a:lnTo>
                    <a:cubicBezTo>
                      <a:pt x="27254" y="332623"/>
                      <a:pt x="31389" y="322042"/>
                      <a:pt x="30430" y="311290"/>
                    </a:cubicBezTo>
                    <a:cubicBezTo>
                      <a:pt x="29472" y="300538"/>
                      <a:pt x="23531" y="290855"/>
                      <a:pt x="14380" y="285130"/>
                    </a:cubicBezTo>
                    <a:lnTo>
                      <a:pt x="12340" y="283853"/>
                    </a:lnTo>
                    <a:cubicBezTo>
                      <a:pt x="4470" y="278929"/>
                      <a:pt x="0" y="270030"/>
                      <a:pt x="749" y="260777"/>
                    </a:cubicBezTo>
                    <a:cubicBezTo>
                      <a:pt x="1497" y="251524"/>
                      <a:pt x="7340" y="243459"/>
                      <a:pt x="15900" y="239865"/>
                    </a:cubicBezTo>
                    <a:lnTo>
                      <a:pt x="24248" y="236359"/>
                    </a:lnTo>
                    <a:cubicBezTo>
                      <a:pt x="33846" y="232329"/>
                      <a:pt x="41062" y="224115"/>
                      <a:pt x="43823" y="214078"/>
                    </a:cubicBezTo>
                    <a:cubicBezTo>
                      <a:pt x="46584" y="204042"/>
                      <a:pt x="44585" y="193293"/>
                      <a:pt x="38399" y="184920"/>
                    </a:cubicBezTo>
                    <a:lnTo>
                      <a:pt x="38399" y="184920"/>
                    </a:lnTo>
                    <a:cubicBezTo>
                      <a:pt x="33132" y="177790"/>
                      <a:pt x="32084" y="168386"/>
                      <a:pt x="35653" y="160271"/>
                    </a:cubicBezTo>
                    <a:cubicBezTo>
                      <a:pt x="39221" y="152156"/>
                      <a:pt x="46861" y="146572"/>
                      <a:pt x="55676" y="145635"/>
                    </a:cubicBezTo>
                    <a:lnTo>
                      <a:pt x="77776" y="143287"/>
                    </a:lnTo>
                    <a:cubicBezTo>
                      <a:pt x="88038" y="142196"/>
                      <a:pt x="97382" y="136879"/>
                      <a:pt x="103561" y="128613"/>
                    </a:cubicBezTo>
                    <a:cubicBezTo>
                      <a:pt x="109740" y="120348"/>
                      <a:pt x="112195" y="109882"/>
                      <a:pt x="110337" y="99730"/>
                    </a:cubicBezTo>
                    <a:lnTo>
                      <a:pt x="110337" y="99730"/>
                    </a:lnTo>
                    <a:cubicBezTo>
                      <a:pt x="108697" y="90769"/>
                      <a:pt x="111543" y="81571"/>
                      <a:pt x="117960" y="75103"/>
                    </a:cubicBezTo>
                    <a:cubicBezTo>
                      <a:pt x="124376" y="68635"/>
                      <a:pt x="133550" y="65715"/>
                      <a:pt x="142525" y="67283"/>
                    </a:cubicBezTo>
                    <a:lnTo>
                      <a:pt x="166304" y="71439"/>
                    </a:lnTo>
                    <a:cubicBezTo>
                      <a:pt x="189156" y="75433"/>
                      <a:pt x="211438" y="61906"/>
                      <a:pt x="218438" y="39788"/>
                    </a:cubicBezTo>
                    <a:lnTo>
                      <a:pt x="218438" y="39788"/>
                    </a:lnTo>
                    <a:cubicBezTo>
                      <a:pt x="221480" y="30175"/>
                      <a:pt x="228601" y="22388"/>
                      <a:pt x="237905" y="18502"/>
                    </a:cubicBezTo>
                    <a:cubicBezTo>
                      <a:pt x="247210" y="14615"/>
                      <a:pt x="257753" y="15022"/>
                      <a:pt x="266730" y="19614"/>
                    </a:cubicBezTo>
                    <a:lnTo>
                      <a:pt x="278595" y="25684"/>
                    </a:lnTo>
                    <a:cubicBezTo>
                      <a:pt x="301937" y="37625"/>
                      <a:pt x="330379" y="32513"/>
                      <a:pt x="348102" y="13191"/>
                    </a:cubicBezTo>
                    <a:lnTo>
                      <a:pt x="348102" y="13191"/>
                    </a:lnTo>
                    <a:cubicBezTo>
                      <a:pt x="355812" y="4785"/>
                      <a:pt x="366694" y="0"/>
                      <a:pt x="378100" y="0"/>
                    </a:cubicBezTo>
                    <a:cubicBezTo>
                      <a:pt x="389506" y="0"/>
                      <a:pt x="400388" y="4785"/>
                      <a:pt x="408098" y="13191"/>
                    </a:cubicBezTo>
                    <a:close/>
                  </a:path>
                </a:pathLst>
              </a:custGeom>
              <a:solidFill>
                <a:srgbClr val="4E7F1C"/>
              </a:solidFill>
              <a:ln w="57150">
                <a:solidFill>
                  <a:srgbClr val="000000"/>
                </a:solidFill>
              </a:ln>
            </p:spPr>
            <p:txBody>
              <a:bodyPr/>
              <a:lstStyle/>
              <a:p>
                <a:endParaRPr lang="en-US">
                  <a:latin typeface="Arial" panose="020B0604020202020204" pitchFamily="34" charset="0"/>
                  <a:cs typeface="Arial" panose="020B0604020202020204" pitchFamily="34" charset="0"/>
                </a:endParaRPr>
              </a:p>
            </p:txBody>
          </p:sp>
          <p:sp>
            <p:nvSpPr>
              <p:cNvPr id="21" name="TextBox 9">
                <a:extLst>
                  <a:ext uri="{FF2B5EF4-FFF2-40B4-BE49-F238E27FC236}">
                    <a16:creationId xmlns:a16="http://schemas.microsoft.com/office/drawing/2014/main" id="{04966B31-DD08-21A3-8850-A3D179CC9D61}"/>
                  </a:ext>
                </a:extLst>
              </p:cNvPr>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18" name="TextBox 17">
              <a:extLst>
                <a:ext uri="{FF2B5EF4-FFF2-40B4-BE49-F238E27FC236}">
                  <a16:creationId xmlns:a16="http://schemas.microsoft.com/office/drawing/2014/main" id="{C3F7B040-FAAE-158C-BDC7-4C65E21F48D5}"/>
                </a:ext>
              </a:extLst>
            </p:cNvPr>
            <p:cNvSpPr txBox="1"/>
            <p:nvPr/>
          </p:nvSpPr>
          <p:spPr>
            <a:xfrm>
              <a:off x="11260740" y="7051192"/>
              <a:ext cx="3600419" cy="830997"/>
            </a:xfrm>
            <a:prstGeom prst="rect">
              <a:avLst/>
            </a:prstGeom>
            <a:noFill/>
          </p:spPr>
          <p:txBody>
            <a:bodyPr wrap="square">
              <a:spAutoFit/>
            </a:bodyPr>
            <a:lstStyle/>
            <a:p>
              <a:pPr algn="ctr"/>
              <a:r>
                <a:rPr lang="en-US" sz="4800" b="1">
                  <a:solidFill>
                    <a:schemeClr val="bg1"/>
                  </a:solidFill>
                  <a:effectLst/>
                  <a:latin typeface="Arial" panose="020B0604020202020204" pitchFamily="34" charset="0"/>
                  <a:ea typeface="Calibri" panose="020F0502020204030204" pitchFamily="34" charset="0"/>
                  <a:cs typeface="Arial" panose="020B0604020202020204" pitchFamily="34" charset="0"/>
                </a:rPr>
                <a:t>Nhấn mạnh</a:t>
              </a:r>
              <a:endParaRPr lang="en-US" sz="4800" dirty="0">
                <a:solidFill>
                  <a:schemeClr val="bg1"/>
                </a:solidFill>
                <a:latin typeface="Arial" panose="020B0604020202020204" pitchFamily="34" charset="0"/>
                <a:cs typeface="Arial" panose="020B0604020202020204" pitchFamily="34" charset="0"/>
              </a:endParaRPr>
            </a:p>
          </p:txBody>
        </p:sp>
      </p:grpSp>
      <p:pic>
        <p:nvPicPr>
          <p:cNvPr id="24" name="Picture 23" descr="A cartoon of a child reading a book&#10;&#10;Description automatically generated">
            <a:extLst>
              <a:ext uri="{FF2B5EF4-FFF2-40B4-BE49-F238E27FC236}">
                <a16:creationId xmlns:a16="http://schemas.microsoft.com/office/drawing/2014/main" id="{F2BDD6BC-412B-3B6D-CA66-C147FD1353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8703" y="5979455"/>
            <a:ext cx="4547537" cy="4704987"/>
          </a:xfrm>
          <a:prstGeom prst="rect">
            <a:avLst/>
          </a:prstGeom>
        </p:spPr>
      </p:pic>
      <p:sp>
        <p:nvSpPr>
          <p:cNvPr id="14" name="Freeform 14"/>
          <p:cNvSpPr/>
          <p:nvPr/>
        </p:nvSpPr>
        <p:spPr>
          <a:xfrm>
            <a:off x="13918841" y="637317"/>
            <a:ext cx="1283265" cy="1355834"/>
          </a:xfrm>
          <a:custGeom>
            <a:avLst/>
            <a:gdLst/>
            <a:ahLst/>
            <a:cxnLst/>
            <a:rect l="l" t="t" r="r" b="b"/>
            <a:pathLst>
              <a:path w="2481450" h="2377680">
                <a:moveTo>
                  <a:pt x="0" y="0"/>
                </a:moveTo>
                <a:lnTo>
                  <a:pt x="2481450" y="0"/>
                </a:lnTo>
                <a:lnTo>
                  <a:pt x="2481450" y="2377681"/>
                </a:lnTo>
                <a:lnTo>
                  <a:pt x="0" y="23776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383369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591201" y="38100"/>
            <a:ext cx="1717197" cy="1248985"/>
          </a:xfrm>
          <a:custGeom>
            <a:avLst/>
            <a:gdLst/>
            <a:ahLst/>
            <a:cxnLst/>
            <a:rect l="l" t="t" r="r" b="b"/>
            <a:pathLst>
              <a:path w="7140946" h="4959711">
                <a:moveTo>
                  <a:pt x="0" y="0"/>
                </a:moveTo>
                <a:lnTo>
                  <a:pt x="7140946" y="0"/>
                </a:lnTo>
                <a:lnTo>
                  <a:pt x="7140946" y="4959711"/>
                </a:lnTo>
                <a:lnTo>
                  <a:pt x="0" y="49597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5CF8069D-10EF-23A2-3EAD-8CDCBF4FF7EF}"/>
              </a:ext>
            </a:extLst>
          </p:cNvPr>
          <p:cNvGrpSpPr/>
          <p:nvPr/>
        </p:nvGrpSpPr>
        <p:grpSpPr>
          <a:xfrm>
            <a:off x="6940" y="147512"/>
            <a:ext cx="1057989" cy="1158974"/>
            <a:chOff x="15614885" y="8251666"/>
            <a:chExt cx="1057989" cy="1158974"/>
          </a:xfrm>
        </p:grpSpPr>
        <p:sp>
          <p:nvSpPr>
            <p:cNvPr id="11" name="Freeform 11"/>
            <p:cNvSpPr/>
            <p:nvPr/>
          </p:nvSpPr>
          <p:spPr>
            <a:xfrm>
              <a:off x="16093387" y="8831153"/>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2" name="Freeform 12"/>
            <p:cNvSpPr/>
            <p:nvPr/>
          </p:nvSpPr>
          <p:spPr>
            <a:xfrm>
              <a:off x="15614885" y="8251666"/>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3" name="TextBox 2">
            <a:extLst>
              <a:ext uri="{FF2B5EF4-FFF2-40B4-BE49-F238E27FC236}">
                <a16:creationId xmlns:a16="http://schemas.microsoft.com/office/drawing/2014/main" id="{1ABFA402-82DA-BA7A-C13C-41997FBDBE5B}"/>
              </a:ext>
            </a:extLst>
          </p:cNvPr>
          <p:cNvSpPr txBox="1"/>
          <p:nvPr/>
        </p:nvSpPr>
        <p:spPr>
          <a:xfrm>
            <a:off x="1028700" y="884039"/>
            <a:ext cx="3086100" cy="323076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6D4D2780-B9D9-12DA-ED91-B6B162A493E3}"/>
              </a:ext>
            </a:extLst>
          </p:cNvPr>
          <p:cNvSpPr txBox="1"/>
          <p:nvPr/>
        </p:nvSpPr>
        <p:spPr>
          <a:xfrm>
            <a:off x="1648247" y="1027529"/>
            <a:ext cx="15426899" cy="769441"/>
          </a:xfrm>
          <a:prstGeom prst="rect">
            <a:avLst/>
          </a:prstGeom>
          <a:noFill/>
        </p:spPr>
        <p:txBody>
          <a:bodyPr wrap="square">
            <a:spAutoFit/>
          </a:bodyPr>
          <a:lstStyle/>
          <a:p>
            <a:pPr lvl="0" algn="ctr">
              <a:spcAft>
                <a:spcPts val="1000"/>
              </a:spcAft>
              <a:defRPr/>
            </a:pP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Nhiệm vụ 4: Chia sẻ cảm xúc của em khi thấy mình tự tin</a:t>
            </a:r>
            <a:endParaRPr kumimoji="0" lang="en-US" sz="44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ABA964CB-EBF6-CEF5-CD6C-E5775A6ACA3C}"/>
              </a:ext>
            </a:extLst>
          </p:cNvPr>
          <p:cNvGrpSpPr/>
          <p:nvPr/>
        </p:nvGrpSpPr>
        <p:grpSpPr>
          <a:xfrm>
            <a:off x="1403565" y="4961617"/>
            <a:ext cx="4172822" cy="4507936"/>
            <a:chOff x="1529900" y="5141425"/>
            <a:chExt cx="4172822" cy="4507936"/>
          </a:xfrm>
        </p:grpSpPr>
        <p:sp>
          <p:nvSpPr>
            <p:cNvPr id="15" name="Rectangle 14">
              <a:extLst>
                <a:ext uri="{FF2B5EF4-FFF2-40B4-BE49-F238E27FC236}">
                  <a16:creationId xmlns:a16="http://schemas.microsoft.com/office/drawing/2014/main" id="{C6082BED-E903-2014-D23A-CD58254EFC9B}"/>
                </a:ext>
              </a:extLst>
            </p:cNvPr>
            <p:cNvSpPr/>
            <p:nvPr/>
          </p:nvSpPr>
          <p:spPr>
            <a:xfrm>
              <a:off x="1842576" y="5141425"/>
              <a:ext cx="3591829" cy="1226761"/>
            </a:xfrm>
            <a:prstGeom prst="rect">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rPr>
                <a:t>Gợi ý</a:t>
              </a:r>
            </a:p>
          </p:txBody>
        </p:sp>
        <p:pic>
          <p:nvPicPr>
            <p:cNvPr id="16" name="Picture 3">
              <a:extLst>
                <a:ext uri="{FF2B5EF4-FFF2-40B4-BE49-F238E27FC236}">
                  <a16:creationId xmlns:a16="http://schemas.microsoft.com/office/drawing/2014/main" id="{62BBBDCC-97BF-F0D0-143D-2333D9538CD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29900" y="7051778"/>
              <a:ext cx="4172822" cy="2597583"/>
            </a:xfrm>
            <a:prstGeom prst="rect">
              <a:avLst/>
            </a:prstGeom>
          </p:spPr>
        </p:pic>
      </p:grpSp>
      <p:sp>
        <p:nvSpPr>
          <p:cNvPr id="17" name="TextBox 16">
            <a:extLst>
              <a:ext uri="{FF2B5EF4-FFF2-40B4-BE49-F238E27FC236}">
                <a16:creationId xmlns:a16="http://schemas.microsoft.com/office/drawing/2014/main" id="{6B5FF308-F0EF-F4CB-300D-C9A43A231025}"/>
              </a:ext>
            </a:extLst>
          </p:cNvPr>
          <p:cNvSpPr txBox="1"/>
          <p:nvPr/>
        </p:nvSpPr>
        <p:spPr>
          <a:xfrm>
            <a:off x="6324600" y="4675779"/>
            <a:ext cx="11353827" cy="4975657"/>
          </a:xfrm>
          <a:prstGeom prst="rect">
            <a:avLst/>
          </a:prstGeom>
          <a:noFill/>
        </p:spPr>
        <p:txBody>
          <a:bodyPr wrap="square">
            <a:spAutoFit/>
          </a:bodyPr>
          <a:lstStyle/>
          <a:p>
            <a:pPr marL="571500" lvl="0" indent="-571500" algn="just">
              <a:lnSpc>
                <a:spcPct val="150000"/>
              </a:lnSpc>
              <a:buFont typeface="Wingdings" panose="05000000000000000000" pitchFamily="2" charset="2"/>
              <a:buChar char="§"/>
              <a:defRP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Liệt kê những trường hợp em thể hiện sự tự tin</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vi-VN" sz="36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lvl="0" indent="-571500" algn="just">
              <a:lnSpc>
                <a:spcPct val="150000"/>
              </a:lnSpc>
              <a:buFont typeface="Wingdings" panose="05000000000000000000" pitchFamily="2" charset="2"/>
              <a:buChar char="§"/>
              <a:defRP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Thuận lợi và khó khăn khi em rèn luyện sự tự tin trong cuộc sống hằng ngày</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vi-VN" sz="36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lvl="0" indent="-571500" algn="just">
              <a:lnSpc>
                <a:spcPct val="150000"/>
              </a:lnSpc>
              <a:buFont typeface="Wingdings" panose="05000000000000000000" pitchFamily="2" charset="2"/>
              <a:buChar char="§"/>
              <a:defRP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Bài học rút ra trong quá trình em rèn luyện sự tự tin</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vi-VN" sz="36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lvl="0" indent="-571500" algn="just">
              <a:lnSpc>
                <a:spcPct val="150000"/>
              </a:lnSpc>
              <a:buFont typeface="Wingdings" panose="05000000000000000000" pitchFamily="2" charset="2"/>
              <a:buChar char="§"/>
              <a:defRP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Kết quả đạt được khi em thể hiện sự tự tin</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vi-VN" sz="36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lvl="0" indent="-571500" algn="just">
              <a:lnSpc>
                <a:spcPct val="150000"/>
              </a:lnSpc>
              <a:buFont typeface="Wingdings" panose="05000000000000000000" pitchFamily="2" charset="2"/>
              <a:buChar char="§"/>
              <a:defRP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Cảm xúc của em sau khi thể hiện sự tự tin</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vi-VN" sz="36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1F29D05C-5A36-4816-BAED-37C57AC4B2F1}"/>
              </a:ext>
            </a:extLst>
          </p:cNvPr>
          <p:cNvGrpSpPr/>
          <p:nvPr/>
        </p:nvGrpSpPr>
        <p:grpSpPr>
          <a:xfrm>
            <a:off x="747736" y="2359881"/>
            <a:ext cx="16168664" cy="2019064"/>
            <a:chOff x="566640" y="2385192"/>
            <a:chExt cx="16168664" cy="2019064"/>
          </a:xfrm>
        </p:grpSpPr>
        <p:sp>
          <p:nvSpPr>
            <p:cNvPr id="19" name="TextBox 18">
              <a:extLst>
                <a:ext uri="{FF2B5EF4-FFF2-40B4-BE49-F238E27FC236}">
                  <a16:creationId xmlns:a16="http://schemas.microsoft.com/office/drawing/2014/main" id="{9BDD8587-6E78-97A6-8198-D38460BB474B}"/>
                </a:ext>
              </a:extLst>
            </p:cNvPr>
            <p:cNvSpPr txBox="1"/>
            <p:nvPr/>
          </p:nvSpPr>
          <p:spPr>
            <a:xfrm>
              <a:off x="2438400" y="2385192"/>
              <a:ext cx="14296904" cy="2019064"/>
            </a:xfrm>
            <a:prstGeom prst="roundRect">
              <a:avLst/>
            </a:prstGeom>
            <a:solidFill>
              <a:schemeClr val="accent6">
                <a:lumMod val="20000"/>
                <a:lumOff val="80000"/>
              </a:schemeClr>
            </a:solid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Các em hãy viết báo cáo kết quả rèn luyện sự tự tin trong cuộc sống hằng ngày.</a:t>
              </a:r>
              <a:endParaRPr kumimoji="0" lang="en-US" sz="4000" b="0"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20" name="Picture 19" descr="A child drawing on a piece of paper&#10;&#10;Description automatically generated with low confidence">
              <a:extLst>
                <a:ext uri="{FF2B5EF4-FFF2-40B4-BE49-F238E27FC236}">
                  <a16:creationId xmlns:a16="http://schemas.microsoft.com/office/drawing/2014/main" id="{E608E5E7-EF54-5F51-B3B0-1630115DDB3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566640" y="2684808"/>
              <a:ext cx="1634277" cy="1429991"/>
            </a:xfrm>
            <a:prstGeom prst="rect">
              <a:avLst/>
            </a:prstGeom>
          </p:spPr>
        </p:pic>
      </p:grpSp>
    </p:spTree>
    <p:extLst>
      <p:ext uri="{BB962C8B-B14F-4D97-AF65-F5344CB8AC3E}">
        <p14:creationId xmlns:p14="http://schemas.microsoft.com/office/powerpoint/2010/main" val="355097380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17">
                                            <p:txEl>
                                              <p:pRg st="0" end="0"/>
                                            </p:txEl>
                                          </p:spTgt>
                                        </p:tgtEl>
                                        <p:attrNameLst>
                                          <p:attrName>style.visibility</p:attrName>
                                        </p:attrNameLst>
                                      </p:cBhvr>
                                      <p:to>
                                        <p:strVal val="visible"/>
                                      </p:to>
                                    </p:set>
                                    <p:animEffect transition="in" filter="barn(outVertical)">
                                      <p:cBhvr>
                                        <p:cTn id="22" dur="500"/>
                                        <p:tgtEl>
                                          <p:spTgt spid="17">
                                            <p:txEl>
                                              <p:pRg st="0" end="0"/>
                                            </p:txEl>
                                          </p:spTgt>
                                        </p:tgtEl>
                                      </p:cBhvr>
                                    </p:animEffect>
                                  </p:childTnLst>
                                </p:cTn>
                              </p:par>
                            </p:childTnLst>
                          </p:cTn>
                        </p:par>
                        <p:par>
                          <p:cTn id="23" fill="hold">
                            <p:stCondLst>
                              <p:cond delay="500"/>
                            </p:stCondLst>
                            <p:childTnLst>
                              <p:par>
                                <p:cTn id="24" presetID="16" presetClass="entr" presetSubtype="37" fill="hold" grpId="0" nodeType="afterEffect">
                                  <p:stCondLst>
                                    <p:cond delay="0"/>
                                  </p:stCondLst>
                                  <p:childTnLst>
                                    <p:set>
                                      <p:cBhvr>
                                        <p:cTn id="25" dur="1" fill="hold">
                                          <p:stCondLst>
                                            <p:cond delay="0"/>
                                          </p:stCondLst>
                                        </p:cTn>
                                        <p:tgtEl>
                                          <p:spTgt spid="17">
                                            <p:txEl>
                                              <p:pRg st="1" end="1"/>
                                            </p:txEl>
                                          </p:spTgt>
                                        </p:tgtEl>
                                        <p:attrNameLst>
                                          <p:attrName>style.visibility</p:attrName>
                                        </p:attrNameLst>
                                      </p:cBhvr>
                                      <p:to>
                                        <p:strVal val="visible"/>
                                      </p:to>
                                    </p:set>
                                    <p:animEffect transition="in" filter="barn(outVertical)">
                                      <p:cBhvr>
                                        <p:cTn id="26" dur="500"/>
                                        <p:tgtEl>
                                          <p:spTgt spid="17">
                                            <p:txEl>
                                              <p:pRg st="1" end="1"/>
                                            </p:txEl>
                                          </p:spTgt>
                                        </p:tgtEl>
                                      </p:cBhvr>
                                    </p:animEffect>
                                  </p:childTnLst>
                                </p:cTn>
                              </p:par>
                            </p:childTnLst>
                          </p:cTn>
                        </p:par>
                        <p:par>
                          <p:cTn id="27" fill="hold">
                            <p:stCondLst>
                              <p:cond delay="1000"/>
                            </p:stCondLst>
                            <p:childTnLst>
                              <p:par>
                                <p:cTn id="28" presetID="16" presetClass="entr" presetSubtype="37" fill="hold" grpId="0" nodeType="afterEffect">
                                  <p:stCondLst>
                                    <p:cond delay="0"/>
                                  </p:stCondLst>
                                  <p:childTnLst>
                                    <p:set>
                                      <p:cBhvr>
                                        <p:cTn id="29" dur="1" fill="hold">
                                          <p:stCondLst>
                                            <p:cond delay="0"/>
                                          </p:stCondLst>
                                        </p:cTn>
                                        <p:tgtEl>
                                          <p:spTgt spid="17">
                                            <p:txEl>
                                              <p:pRg st="2" end="2"/>
                                            </p:txEl>
                                          </p:spTgt>
                                        </p:tgtEl>
                                        <p:attrNameLst>
                                          <p:attrName>style.visibility</p:attrName>
                                        </p:attrNameLst>
                                      </p:cBhvr>
                                      <p:to>
                                        <p:strVal val="visible"/>
                                      </p:to>
                                    </p:set>
                                    <p:animEffect transition="in" filter="barn(outVertical)">
                                      <p:cBhvr>
                                        <p:cTn id="30" dur="500"/>
                                        <p:tgtEl>
                                          <p:spTgt spid="17">
                                            <p:txEl>
                                              <p:pRg st="2" end="2"/>
                                            </p:txEl>
                                          </p:spTgt>
                                        </p:tgtEl>
                                      </p:cBhvr>
                                    </p:animEffect>
                                  </p:childTnLst>
                                </p:cTn>
                              </p:par>
                            </p:childTnLst>
                          </p:cTn>
                        </p:par>
                        <p:par>
                          <p:cTn id="31" fill="hold">
                            <p:stCondLst>
                              <p:cond delay="1500"/>
                            </p:stCondLst>
                            <p:childTnLst>
                              <p:par>
                                <p:cTn id="32" presetID="16" presetClass="entr" presetSubtype="37" fill="hold" grpId="0" nodeType="afterEffect">
                                  <p:stCondLst>
                                    <p:cond delay="0"/>
                                  </p:stCondLst>
                                  <p:childTnLst>
                                    <p:set>
                                      <p:cBhvr>
                                        <p:cTn id="33" dur="1" fill="hold">
                                          <p:stCondLst>
                                            <p:cond delay="0"/>
                                          </p:stCondLst>
                                        </p:cTn>
                                        <p:tgtEl>
                                          <p:spTgt spid="17">
                                            <p:txEl>
                                              <p:pRg st="3" end="3"/>
                                            </p:txEl>
                                          </p:spTgt>
                                        </p:tgtEl>
                                        <p:attrNameLst>
                                          <p:attrName>style.visibility</p:attrName>
                                        </p:attrNameLst>
                                      </p:cBhvr>
                                      <p:to>
                                        <p:strVal val="visible"/>
                                      </p:to>
                                    </p:set>
                                    <p:animEffect transition="in" filter="barn(outVertical)">
                                      <p:cBhvr>
                                        <p:cTn id="34" dur="500"/>
                                        <p:tgtEl>
                                          <p:spTgt spid="17">
                                            <p:txEl>
                                              <p:pRg st="3" end="3"/>
                                            </p:txEl>
                                          </p:spTgt>
                                        </p:tgtEl>
                                      </p:cBhvr>
                                    </p:animEffect>
                                  </p:childTnLst>
                                </p:cTn>
                              </p:par>
                            </p:childTnLst>
                          </p:cTn>
                        </p:par>
                        <p:par>
                          <p:cTn id="35" fill="hold">
                            <p:stCondLst>
                              <p:cond delay="2000"/>
                            </p:stCondLst>
                            <p:childTnLst>
                              <p:par>
                                <p:cTn id="36" presetID="16" presetClass="entr" presetSubtype="37" fill="hold" grpId="0" nodeType="afterEffect">
                                  <p:stCondLst>
                                    <p:cond delay="0"/>
                                  </p:stCondLst>
                                  <p:childTnLst>
                                    <p:set>
                                      <p:cBhvr>
                                        <p:cTn id="37" dur="1" fill="hold">
                                          <p:stCondLst>
                                            <p:cond delay="0"/>
                                          </p:stCondLst>
                                        </p:cTn>
                                        <p:tgtEl>
                                          <p:spTgt spid="17">
                                            <p:txEl>
                                              <p:pRg st="4" end="4"/>
                                            </p:txEl>
                                          </p:spTgt>
                                        </p:tgtEl>
                                        <p:attrNameLst>
                                          <p:attrName>style.visibility</p:attrName>
                                        </p:attrNameLst>
                                      </p:cBhvr>
                                      <p:to>
                                        <p:strVal val="visible"/>
                                      </p:to>
                                    </p:set>
                                    <p:animEffect transition="in" filter="barn(outVertical)">
                                      <p:cBhvr>
                                        <p:cTn id="38" dur="500"/>
                                        <p:tgtEl>
                                          <p:spTgt spid="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F2978B96-B337-57C3-793E-C8D02C04A97A}"/>
              </a:ext>
            </a:extLst>
          </p:cNvPr>
          <p:cNvGrpSpPr/>
          <p:nvPr/>
        </p:nvGrpSpPr>
        <p:grpSpPr>
          <a:xfrm>
            <a:off x="238746" y="140258"/>
            <a:ext cx="1130864" cy="1158974"/>
            <a:chOff x="2760625" y="539208"/>
            <a:chExt cx="1130864" cy="1158974"/>
          </a:xfrm>
        </p:grpSpPr>
        <p:sp>
          <p:nvSpPr>
            <p:cNvPr id="23" name="Freeform 23"/>
            <p:cNvSpPr/>
            <p:nvPr/>
          </p:nvSpPr>
          <p:spPr>
            <a:xfrm>
              <a:off x="3312002" y="1118695"/>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7" name="Freeform 27"/>
            <p:cNvSpPr/>
            <p:nvPr/>
          </p:nvSpPr>
          <p:spPr>
            <a:xfrm>
              <a:off x="2760625" y="539208"/>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14" name="Freeform 14"/>
          <p:cNvSpPr/>
          <p:nvPr/>
        </p:nvSpPr>
        <p:spPr>
          <a:xfrm>
            <a:off x="16765989" y="141546"/>
            <a:ext cx="1283265" cy="1355834"/>
          </a:xfrm>
          <a:custGeom>
            <a:avLst/>
            <a:gdLst/>
            <a:ahLst/>
            <a:cxnLst/>
            <a:rect l="l" t="t" r="r" b="b"/>
            <a:pathLst>
              <a:path w="2481450" h="2377680">
                <a:moveTo>
                  <a:pt x="0" y="0"/>
                </a:moveTo>
                <a:lnTo>
                  <a:pt x="2481450" y="0"/>
                </a:lnTo>
                <a:lnTo>
                  <a:pt x="2481450" y="2377681"/>
                </a:lnTo>
                <a:lnTo>
                  <a:pt x="0" y="23776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B687F1CF-D55D-5F95-6C22-B5DA86E68D5A}"/>
              </a:ext>
            </a:extLst>
          </p:cNvPr>
          <p:cNvSpPr txBox="1"/>
          <p:nvPr/>
        </p:nvSpPr>
        <p:spPr>
          <a:xfrm>
            <a:off x="1322612" y="2383824"/>
            <a:ext cx="15443377" cy="3013838"/>
          </a:xfrm>
          <a:prstGeom prst="rect">
            <a:avLst/>
          </a:prstGeom>
          <a:noFill/>
        </p:spPr>
        <p:txBody>
          <a:bodyPr wrap="square">
            <a:spAutoFit/>
          </a:bodyPr>
          <a:lstStyle/>
          <a:p>
            <a:pPr lvl="0" algn="just">
              <a:lnSpc>
                <a:spcPct val="150000"/>
              </a:lnSpc>
              <a:defRPr/>
            </a:pPr>
            <a:r>
              <a:rPr kumimoji="0" lang="vi-VN" sz="44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a:t>
            </a:r>
            <a:r>
              <a:rPr kumimoji="0" lang="en-US" sz="44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ọc sinh</a:t>
            </a:r>
            <a:r>
              <a:rPr kumimoji="0" lang="vi-VN" sz="44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cần </a:t>
            </a:r>
            <a:r>
              <a:rPr lang="en-US" sz="4400">
                <a:solidFill>
                  <a:srgbClr val="000000"/>
                </a:solidFill>
                <a:latin typeface="Arial" panose="020B0604020202020204" pitchFamily="34" charset="0"/>
                <a:ea typeface="Calibri" panose="020F0502020204030204" pitchFamily="34" charset="0"/>
                <a:cs typeface="Arial" panose="020B0604020202020204" pitchFamily="34" charset="0"/>
              </a:rPr>
              <a:t>t</a:t>
            </a:r>
            <a:r>
              <a:rPr lang="vi-VN" sz="4400">
                <a:solidFill>
                  <a:srgbClr val="000000"/>
                </a:solidFill>
                <a:latin typeface="Arial" panose="020B0604020202020204" pitchFamily="34" charset="0"/>
                <a:ea typeface="Calibri" panose="020F0502020204030204" pitchFamily="34" charset="0"/>
                <a:cs typeface="Arial" panose="020B0604020202020204" pitchFamily="34" charset="0"/>
              </a:rPr>
              <a:t>hường xuyên rèn luyện sự tự tin sẽ giúp bản thân được thoải mái và có suy nghĩ tích cực</a:t>
            </a:r>
            <a:r>
              <a:rPr lang="en-US" sz="4400">
                <a:solidFill>
                  <a:srgbClr val="000000"/>
                </a:solidFill>
                <a:latin typeface="Arial" panose="020B0604020202020204" pitchFamily="34" charset="0"/>
                <a:ea typeface="Calibri" panose="020F0502020204030204" pitchFamily="34" charset="0"/>
                <a:cs typeface="Arial" panose="020B0604020202020204" pitchFamily="34" charset="0"/>
              </a:rPr>
              <a:t>, đ</a:t>
            </a:r>
            <a:r>
              <a:rPr lang="vi-VN" sz="4400">
                <a:solidFill>
                  <a:srgbClr val="000000"/>
                </a:solidFill>
                <a:latin typeface="Arial" panose="020B0604020202020204" pitchFamily="34" charset="0"/>
                <a:ea typeface="Calibri" panose="020F0502020204030204" pitchFamily="34" charset="0"/>
                <a:cs typeface="Arial" panose="020B0604020202020204" pitchFamily="34" charset="0"/>
              </a:rPr>
              <a:t>ược mọi người tôn trọng và yêu quý.</a:t>
            </a:r>
          </a:p>
        </p:txBody>
      </p:sp>
      <p:pic>
        <p:nvPicPr>
          <p:cNvPr id="6" name="Picture 5" descr="A group of cartoon children holding hands&#10;&#10;Description automatically generated">
            <a:extLst>
              <a:ext uri="{FF2B5EF4-FFF2-40B4-BE49-F238E27FC236}">
                <a16:creationId xmlns:a16="http://schemas.microsoft.com/office/drawing/2014/main" id="{FACD20FC-6C0C-27F4-CACA-84823070EF8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543858" y="5495781"/>
            <a:ext cx="15200283" cy="5016721"/>
          </a:xfrm>
          <a:prstGeom prst="rect">
            <a:avLst/>
          </a:prstGeom>
        </p:spPr>
      </p:pic>
      <p:sp>
        <p:nvSpPr>
          <p:cNvPr id="7" name="TextBox 6">
            <a:extLst>
              <a:ext uri="{FF2B5EF4-FFF2-40B4-BE49-F238E27FC236}">
                <a16:creationId xmlns:a16="http://schemas.microsoft.com/office/drawing/2014/main" id="{B1A15BC6-7385-5CB3-BCB5-A3ED79B442C2}"/>
              </a:ext>
            </a:extLst>
          </p:cNvPr>
          <p:cNvSpPr txBox="1"/>
          <p:nvPr/>
        </p:nvSpPr>
        <p:spPr>
          <a:xfrm>
            <a:off x="4038600" y="1398939"/>
            <a:ext cx="10667999" cy="98488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800" b="1" i="0" u="none" strike="noStrike" kern="1200" cap="none" spc="0" normalizeH="0" baseline="0" noProof="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KẾT LUẬN</a:t>
            </a:r>
            <a:endParaRPr kumimoji="0" lang="en-US" sz="58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9698536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FE358C9-C49C-EE59-F566-24F0DFF36A6D}"/>
              </a:ext>
            </a:extLst>
          </p:cNvPr>
          <p:cNvGrpSpPr/>
          <p:nvPr/>
        </p:nvGrpSpPr>
        <p:grpSpPr>
          <a:xfrm>
            <a:off x="11201400" y="2832126"/>
            <a:ext cx="6592172" cy="4755539"/>
            <a:chOff x="10171828" y="2216761"/>
            <a:chExt cx="7647611" cy="5353328"/>
          </a:xfrm>
        </p:grpSpPr>
        <p:sp>
          <p:nvSpPr>
            <p:cNvPr id="3" name="Freeform 3"/>
            <p:cNvSpPr/>
            <p:nvPr/>
          </p:nvSpPr>
          <p:spPr>
            <a:xfrm>
              <a:off x="10171828" y="2216761"/>
              <a:ext cx="7647611" cy="5353328"/>
            </a:xfrm>
            <a:custGeom>
              <a:avLst/>
              <a:gdLst/>
              <a:ahLst/>
              <a:cxnLst/>
              <a:rect l="l" t="t" r="r" b="b"/>
              <a:pathLst>
                <a:path w="7647611" h="5353328">
                  <a:moveTo>
                    <a:pt x="0" y="0"/>
                  </a:moveTo>
                  <a:lnTo>
                    <a:pt x="7647611" y="0"/>
                  </a:lnTo>
                  <a:lnTo>
                    <a:pt x="7647611" y="5353328"/>
                  </a:lnTo>
                  <a:lnTo>
                    <a:pt x="0" y="53533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AutoShape 4"/>
            <p:cNvSpPr/>
            <p:nvPr/>
          </p:nvSpPr>
          <p:spPr>
            <a:xfrm>
              <a:off x="10767060" y="7436739"/>
              <a:ext cx="6492240" cy="0"/>
            </a:xfrm>
            <a:prstGeom prst="line">
              <a:avLst/>
            </a:prstGeom>
            <a:ln w="38100" cap="flat">
              <a:solidFill>
                <a:srgbClr val="E86AA7"/>
              </a:solidFill>
              <a:prstDash val="solid"/>
              <a:headEnd type="none" w="sm" len="sm"/>
              <a:tailEnd type="none" w="sm" len="sm"/>
            </a:ln>
          </p:spPr>
          <p:txBody>
            <a:bodyPr/>
            <a:lstStyle/>
            <a:p>
              <a:endParaRPr lang="en-US"/>
            </a:p>
          </p:txBody>
        </p:sp>
      </p:grpSp>
      <p:sp>
        <p:nvSpPr>
          <p:cNvPr id="5" name="Freeform 5"/>
          <p:cNvSpPr/>
          <p:nvPr/>
        </p:nvSpPr>
        <p:spPr>
          <a:xfrm>
            <a:off x="701354" y="159469"/>
            <a:ext cx="579487" cy="579487"/>
          </a:xfrm>
          <a:custGeom>
            <a:avLst/>
            <a:gdLst/>
            <a:ahLst/>
            <a:cxnLst/>
            <a:rect l="l" t="t" r="r" b="b"/>
            <a:pathLst>
              <a:path w="579487" h="579487">
                <a:moveTo>
                  <a:pt x="0" y="0"/>
                </a:moveTo>
                <a:lnTo>
                  <a:pt x="579488" y="0"/>
                </a:lnTo>
                <a:lnTo>
                  <a:pt x="579488"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738956" y="8968556"/>
            <a:ext cx="579487" cy="579487"/>
          </a:xfrm>
          <a:custGeom>
            <a:avLst/>
            <a:gdLst/>
            <a:ahLst/>
            <a:cxnLst/>
            <a:rect l="l" t="t" r="r" b="b"/>
            <a:pathLst>
              <a:path w="579487" h="579487">
                <a:moveTo>
                  <a:pt x="0" y="0"/>
                </a:moveTo>
                <a:lnTo>
                  <a:pt x="579488" y="0"/>
                </a:lnTo>
                <a:lnTo>
                  <a:pt x="579488" y="579488"/>
                </a:lnTo>
                <a:lnTo>
                  <a:pt x="0" y="5794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6969556" y="8968556"/>
            <a:ext cx="579487" cy="579487"/>
          </a:xfrm>
          <a:custGeom>
            <a:avLst/>
            <a:gdLst/>
            <a:ahLst/>
            <a:cxnLst/>
            <a:rect l="l" t="t" r="r" b="b"/>
            <a:pathLst>
              <a:path w="579487" h="579487">
                <a:moveTo>
                  <a:pt x="0" y="0"/>
                </a:moveTo>
                <a:lnTo>
                  <a:pt x="579488" y="0"/>
                </a:lnTo>
                <a:lnTo>
                  <a:pt x="579488" y="579488"/>
                </a:lnTo>
                <a:lnTo>
                  <a:pt x="0" y="5794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16071239" y="738956"/>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TextBox 20">
            <a:extLst>
              <a:ext uri="{FF2B5EF4-FFF2-40B4-BE49-F238E27FC236}">
                <a16:creationId xmlns:a16="http://schemas.microsoft.com/office/drawing/2014/main" id="{9F2C901A-A2F8-5713-E1F9-CA03BEE5B0F5}"/>
              </a:ext>
            </a:extLst>
          </p:cNvPr>
          <p:cNvSpPr txBox="1"/>
          <p:nvPr/>
        </p:nvSpPr>
        <p:spPr>
          <a:xfrm>
            <a:off x="494428" y="2952387"/>
            <a:ext cx="10209929" cy="4382225"/>
          </a:xfrm>
          <a:prstGeom prst="rect">
            <a:avLst/>
          </a:prstGeom>
        </p:spPr>
        <p:txBody>
          <a:bodyPr wrap="square" lIns="0" tIns="0" rIns="0" bIns="0" rtlCol="0" anchor="t">
            <a:spAutoFit/>
          </a:bodyPr>
          <a:lstStyle/>
          <a:p>
            <a:pPr algn="ctr">
              <a:lnSpc>
                <a:spcPct val="150000"/>
              </a:lnSpc>
            </a:pPr>
            <a:r>
              <a:rPr lang="vi-VN" sz="6600" b="1">
                <a:solidFill>
                  <a:srgbClr val="C00000"/>
                </a:solidFill>
                <a:latin typeface="Arial" panose="020B0604020202020204" pitchFamily="34" charset="0"/>
                <a:ea typeface="Calibri" panose="020F0502020204030204" pitchFamily="34" charset="0"/>
                <a:cs typeface="Arial" panose="020B0604020202020204" pitchFamily="34" charset="0"/>
              </a:rPr>
              <a:t>Hoạt động </a:t>
            </a:r>
            <a:r>
              <a:rPr lang="en-US" sz="6600" b="1">
                <a:solidFill>
                  <a:srgbClr val="C00000"/>
                </a:solidFill>
                <a:latin typeface="Arial" panose="020B0604020202020204" pitchFamily="34" charset="0"/>
                <a:ea typeface="Calibri" panose="020F0502020204030204" pitchFamily="34" charset="0"/>
                <a:cs typeface="Arial" panose="020B0604020202020204" pitchFamily="34" charset="0"/>
              </a:rPr>
              <a:t>3</a:t>
            </a:r>
            <a:r>
              <a:rPr lang="vi-VN" sz="6600" b="1">
                <a:solidFill>
                  <a:srgbClr val="C00000"/>
                </a:solidFill>
                <a:latin typeface="Arial" panose="020B0604020202020204" pitchFamily="34" charset="0"/>
                <a:ea typeface="Calibri" panose="020F0502020204030204" pitchFamily="34" charset="0"/>
                <a:cs typeface="Arial" panose="020B0604020202020204" pitchFamily="34" charset="0"/>
              </a:rPr>
              <a:t>: </a:t>
            </a:r>
            <a:endParaRPr lang="en-US" sz="6600" b="1">
              <a:solidFill>
                <a:srgbClr val="C00000"/>
              </a:solidFill>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en-US" sz="6600" b="1">
                <a:solidFill>
                  <a:srgbClr val="C00000"/>
                </a:solidFill>
                <a:latin typeface="Arial" panose="020B0604020202020204" pitchFamily="34" charset="0"/>
                <a:ea typeface="Calibri" panose="020F0502020204030204" pitchFamily="34" charset="0"/>
                <a:cs typeface="Arial" panose="020B0604020202020204" pitchFamily="34" charset="0"/>
              </a:rPr>
              <a:t>Phân tích điểm mạnh, điểm yếu của bản thân</a:t>
            </a:r>
            <a:endParaRPr lang="vi-VN" sz="66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7284857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723203" y="9127671"/>
            <a:ext cx="1564797" cy="1143000"/>
          </a:xfrm>
          <a:custGeom>
            <a:avLst/>
            <a:gdLst/>
            <a:ahLst/>
            <a:cxnLst/>
            <a:rect l="l" t="t" r="r" b="b"/>
            <a:pathLst>
              <a:path w="7140946" h="4959711">
                <a:moveTo>
                  <a:pt x="0" y="0"/>
                </a:moveTo>
                <a:lnTo>
                  <a:pt x="7140946" y="0"/>
                </a:lnTo>
                <a:lnTo>
                  <a:pt x="7140946" y="4959711"/>
                </a:lnTo>
                <a:lnTo>
                  <a:pt x="0" y="49597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5CF8069D-10EF-23A2-3EAD-8CDCBF4FF7EF}"/>
              </a:ext>
            </a:extLst>
          </p:cNvPr>
          <p:cNvGrpSpPr/>
          <p:nvPr/>
        </p:nvGrpSpPr>
        <p:grpSpPr>
          <a:xfrm>
            <a:off x="6940" y="147512"/>
            <a:ext cx="1057989" cy="1158974"/>
            <a:chOff x="15614885" y="8251666"/>
            <a:chExt cx="1057989" cy="1158974"/>
          </a:xfrm>
        </p:grpSpPr>
        <p:sp>
          <p:nvSpPr>
            <p:cNvPr id="11" name="Freeform 11"/>
            <p:cNvSpPr/>
            <p:nvPr/>
          </p:nvSpPr>
          <p:spPr>
            <a:xfrm>
              <a:off x="16093387" y="8831153"/>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2" name="Freeform 12"/>
            <p:cNvSpPr/>
            <p:nvPr/>
          </p:nvSpPr>
          <p:spPr>
            <a:xfrm>
              <a:off x="15614885" y="8251666"/>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3" name="TextBox 2">
            <a:extLst>
              <a:ext uri="{FF2B5EF4-FFF2-40B4-BE49-F238E27FC236}">
                <a16:creationId xmlns:a16="http://schemas.microsoft.com/office/drawing/2014/main" id="{1ABFA402-82DA-BA7A-C13C-41997FBDBE5B}"/>
              </a:ext>
            </a:extLst>
          </p:cNvPr>
          <p:cNvSpPr txBox="1"/>
          <p:nvPr/>
        </p:nvSpPr>
        <p:spPr>
          <a:xfrm>
            <a:off x="1028700" y="884039"/>
            <a:ext cx="3086100" cy="323076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03FEE0F-A86C-F4A8-D7CA-9A0EE1E931F9}"/>
              </a:ext>
            </a:extLst>
          </p:cNvPr>
          <p:cNvSpPr txBox="1"/>
          <p:nvPr/>
        </p:nvSpPr>
        <p:spPr>
          <a:xfrm>
            <a:off x="1028700" y="884039"/>
            <a:ext cx="3086100" cy="323076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C934C0F4-AE38-ACC5-DE86-8BDF50DC24BF}"/>
              </a:ext>
            </a:extLst>
          </p:cNvPr>
          <p:cNvSpPr txBox="1"/>
          <p:nvPr/>
        </p:nvSpPr>
        <p:spPr>
          <a:xfrm>
            <a:off x="1984081" y="608589"/>
            <a:ext cx="14319838" cy="1998176"/>
          </a:xfrm>
          <a:prstGeom prst="rect">
            <a:avLst/>
          </a:prstGeom>
          <a:noFill/>
        </p:spPr>
        <p:txBody>
          <a:bodyPr wrap="square">
            <a:spAutoFit/>
          </a:bodyPr>
          <a:lstStyle/>
          <a:p>
            <a:pPr lvl="0" algn="ctr">
              <a:lnSpc>
                <a:spcPct val="150000"/>
              </a:lnSpc>
              <a:spcAft>
                <a:spcPts val="1000"/>
              </a:spcAft>
              <a:defRPr/>
            </a:pP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Nhiệm vụ 1: Thảo luận cách nhận ra điểm mạnh, điểm yếu của bản thân</a:t>
            </a:r>
            <a:endParaRPr kumimoji="0" lang="en-US" sz="44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0A03FA07-3CD0-0C4D-0FA0-6E4BB9FB93B4}"/>
              </a:ext>
            </a:extLst>
          </p:cNvPr>
          <p:cNvGrpSpPr/>
          <p:nvPr/>
        </p:nvGrpSpPr>
        <p:grpSpPr>
          <a:xfrm>
            <a:off x="7769244" y="3050727"/>
            <a:ext cx="8930031" cy="6447047"/>
            <a:chOff x="747369" y="2889381"/>
            <a:chExt cx="8930031" cy="6447047"/>
          </a:xfrm>
        </p:grpSpPr>
        <p:sp>
          <p:nvSpPr>
            <p:cNvPr id="9" name="Freeform 4">
              <a:extLst>
                <a:ext uri="{FF2B5EF4-FFF2-40B4-BE49-F238E27FC236}">
                  <a16:creationId xmlns:a16="http://schemas.microsoft.com/office/drawing/2014/main" id="{A719742D-43A1-4248-B5EC-34A6695A238D}"/>
                </a:ext>
              </a:extLst>
            </p:cNvPr>
            <p:cNvSpPr/>
            <p:nvPr/>
          </p:nvSpPr>
          <p:spPr>
            <a:xfrm>
              <a:off x="747369" y="3460850"/>
              <a:ext cx="8930031" cy="5875578"/>
            </a:xfrm>
            <a:custGeom>
              <a:avLst/>
              <a:gdLst/>
              <a:ahLst/>
              <a:cxnLst/>
              <a:rect l="l" t="t" r="r" b="b"/>
              <a:pathLst>
                <a:path w="2746884" h="2069539">
                  <a:moveTo>
                    <a:pt x="37858" y="0"/>
                  </a:moveTo>
                  <a:lnTo>
                    <a:pt x="2709026" y="0"/>
                  </a:lnTo>
                  <a:cubicBezTo>
                    <a:pt x="2729934" y="0"/>
                    <a:pt x="2746884" y="16949"/>
                    <a:pt x="2746884" y="37858"/>
                  </a:cubicBezTo>
                  <a:lnTo>
                    <a:pt x="2746884" y="2031682"/>
                  </a:lnTo>
                  <a:cubicBezTo>
                    <a:pt x="2746884" y="2052590"/>
                    <a:pt x="2729934" y="2069539"/>
                    <a:pt x="2709026" y="2069539"/>
                  </a:cubicBezTo>
                  <a:lnTo>
                    <a:pt x="37858" y="2069539"/>
                  </a:lnTo>
                  <a:cubicBezTo>
                    <a:pt x="16949" y="2069539"/>
                    <a:pt x="0" y="2052590"/>
                    <a:pt x="0" y="2031682"/>
                  </a:cubicBezTo>
                  <a:lnTo>
                    <a:pt x="0" y="37858"/>
                  </a:lnTo>
                  <a:cubicBezTo>
                    <a:pt x="0" y="16949"/>
                    <a:pt x="16949" y="0"/>
                    <a:pt x="37858" y="0"/>
                  </a:cubicBezTo>
                  <a:close/>
                </a:path>
              </a:pathLst>
            </a:custGeom>
            <a:solidFill>
              <a:schemeClr val="accent5">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B7705120-C01E-94FB-03F3-B9133A577DA0}"/>
                </a:ext>
              </a:extLst>
            </p:cNvPr>
            <p:cNvGrpSpPr/>
            <p:nvPr/>
          </p:nvGrpSpPr>
          <p:grpSpPr>
            <a:xfrm>
              <a:off x="1719061" y="2889381"/>
              <a:ext cx="6951410" cy="1142938"/>
              <a:chOff x="2007023" y="2902746"/>
              <a:chExt cx="6951410" cy="1142938"/>
            </a:xfrm>
          </p:grpSpPr>
          <p:pic>
            <p:nvPicPr>
              <p:cNvPr id="23" name="Picture 9">
                <a:extLst>
                  <a:ext uri="{FF2B5EF4-FFF2-40B4-BE49-F238E27FC236}">
                    <a16:creationId xmlns:a16="http://schemas.microsoft.com/office/drawing/2014/main" id="{38AE2D19-EBAE-68F9-98BE-D9610188E6E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07023" y="2902746"/>
                <a:ext cx="6951410" cy="1142938"/>
              </a:xfrm>
              <a:prstGeom prst="rect">
                <a:avLst/>
              </a:prstGeom>
            </p:spPr>
          </p:pic>
          <p:sp>
            <p:nvSpPr>
              <p:cNvPr id="24" name="TextBox 23">
                <a:extLst>
                  <a:ext uri="{FF2B5EF4-FFF2-40B4-BE49-F238E27FC236}">
                    <a16:creationId xmlns:a16="http://schemas.microsoft.com/office/drawing/2014/main" id="{B00EC520-ED02-95EE-8324-7900299AF238}"/>
                  </a:ext>
                </a:extLst>
              </p:cNvPr>
              <p:cNvSpPr txBox="1"/>
              <p:nvPr/>
            </p:nvSpPr>
            <p:spPr>
              <a:xfrm>
                <a:off x="2276916" y="3063380"/>
                <a:ext cx="641162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Hoạt động nhóm</a:t>
                </a:r>
                <a:endParaRPr kumimoji="0" lang="en-US" sz="4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22" name="TextBox 9">
              <a:extLst>
                <a:ext uri="{FF2B5EF4-FFF2-40B4-BE49-F238E27FC236}">
                  <a16:creationId xmlns:a16="http://schemas.microsoft.com/office/drawing/2014/main" id="{5D41AA22-0421-6A50-F06E-A6B91DC7381D}"/>
                </a:ext>
              </a:extLst>
            </p:cNvPr>
            <p:cNvSpPr txBox="1"/>
            <p:nvPr/>
          </p:nvSpPr>
          <p:spPr>
            <a:xfrm>
              <a:off x="1380640" y="4677971"/>
              <a:ext cx="7663487" cy="3758208"/>
            </a:xfrm>
            <a:prstGeom prst="rect">
              <a:avLst/>
            </a:prstGeom>
          </p:spPr>
          <p:txBody>
            <a:bodyPr wrap="square" lIns="0" tIns="0" rIns="0" bIns="0" rtlCol="0" anchor="t">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Các em thảo luận với nhau và nêu những cách để mình có thể nhận ra điểm mạnh, điểm yếu của bản thân.</a:t>
              </a:r>
              <a:endParaRPr kumimoji="0" lang="vi-VN" sz="4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25" name="Group 24">
            <a:extLst>
              <a:ext uri="{FF2B5EF4-FFF2-40B4-BE49-F238E27FC236}">
                <a16:creationId xmlns:a16="http://schemas.microsoft.com/office/drawing/2014/main" id="{3757F7B8-E11F-2BBC-2E5C-CF2E17604F69}"/>
              </a:ext>
            </a:extLst>
          </p:cNvPr>
          <p:cNvGrpSpPr/>
          <p:nvPr/>
        </p:nvGrpSpPr>
        <p:grpSpPr>
          <a:xfrm>
            <a:off x="1733400" y="3159358"/>
            <a:ext cx="5703018" cy="6597013"/>
            <a:chOff x="2069466" y="2794472"/>
            <a:chExt cx="5703018" cy="6597013"/>
          </a:xfrm>
        </p:grpSpPr>
        <p:sp>
          <p:nvSpPr>
            <p:cNvPr id="26" name="Freeform 5">
              <a:extLst>
                <a:ext uri="{FF2B5EF4-FFF2-40B4-BE49-F238E27FC236}">
                  <a16:creationId xmlns:a16="http://schemas.microsoft.com/office/drawing/2014/main" id="{0F9D76C3-C712-6BC5-1982-C74BF5578D13}"/>
                </a:ext>
              </a:extLst>
            </p:cNvPr>
            <p:cNvSpPr/>
            <p:nvPr/>
          </p:nvSpPr>
          <p:spPr>
            <a:xfrm rot="-78630">
              <a:off x="2069466" y="2794472"/>
              <a:ext cx="5703018" cy="6088631"/>
            </a:xfrm>
            <a:custGeom>
              <a:avLst/>
              <a:gdLst/>
              <a:ahLst/>
              <a:cxnLst/>
              <a:rect l="l" t="t" r="r" b="b"/>
              <a:pathLst>
                <a:path w="5703018" h="6088631">
                  <a:moveTo>
                    <a:pt x="0" y="0"/>
                  </a:moveTo>
                  <a:lnTo>
                    <a:pt x="5703018" y="0"/>
                  </a:lnTo>
                  <a:lnTo>
                    <a:pt x="5703018" y="6088631"/>
                  </a:lnTo>
                  <a:lnTo>
                    <a:pt x="0" y="608863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7" name="Freeform 12">
              <a:extLst>
                <a:ext uri="{FF2B5EF4-FFF2-40B4-BE49-F238E27FC236}">
                  <a16:creationId xmlns:a16="http://schemas.microsoft.com/office/drawing/2014/main" id="{1F6FBCD8-AF15-4FF3-E433-B49188EB6DFB}"/>
                </a:ext>
              </a:extLst>
            </p:cNvPr>
            <p:cNvSpPr/>
            <p:nvPr/>
          </p:nvSpPr>
          <p:spPr>
            <a:xfrm flipH="1">
              <a:off x="2755002" y="7944135"/>
              <a:ext cx="2027811" cy="1447350"/>
            </a:xfrm>
            <a:custGeom>
              <a:avLst/>
              <a:gdLst/>
              <a:ahLst/>
              <a:cxnLst/>
              <a:rect l="l" t="t" r="r" b="b"/>
              <a:pathLst>
                <a:path w="2027811" h="1447350">
                  <a:moveTo>
                    <a:pt x="2027811" y="0"/>
                  </a:moveTo>
                  <a:lnTo>
                    <a:pt x="0" y="0"/>
                  </a:lnTo>
                  <a:lnTo>
                    <a:pt x="0" y="1447350"/>
                  </a:lnTo>
                  <a:lnTo>
                    <a:pt x="2027811" y="1447350"/>
                  </a:lnTo>
                  <a:lnTo>
                    <a:pt x="2027811"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pic>
        <p:nvPicPr>
          <p:cNvPr id="28" name="Picture 9">
            <a:extLst>
              <a:ext uri="{FF2B5EF4-FFF2-40B4-BE49-F238E27FC236}">
                <a16:creationId xmlns:a16="http://schemas.microsoft.com/office/drawing/2014/main" id="{B1FC8397-CF6A-78DB-5F46-09AEEE39281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544536" y="4732477"/>
            <a:ext cx="3218273" cy="3390900"/>
          </a:xfrm>
          <a:prstGeom prst="rect">
            <a:avLst/>
          </a:prstGeom>
        </p:spPr>
      </p:pic>
    </p:spTree>
    <p:extLst>
      <p:ext uri="{BB962C8B-B14F-4D97-AF65-F5344CB8AC3E}">
        <p14:creationId xmlns:p14="http://schemas.microsoft.com/office/powerpoint/2010/main" val="135895477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22" presetClass="entr" presetSubtype="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par>
                                <p:cTn id="16" presetID="14" presetClass="entr" presetSubtype="10"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randombar(horizontal)">
                                      <p:cBhvr>
                                        <p:cTn id="1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579"/>
            <a:ext cx="1243661" cy="1368441"/>
          </a:xfrm>
          <a:custGeom>
            <a:avLst/>
            <a:gdLst/>
            <a:ahLst/>
            <a:cxnLst/>
            <a:rect l="l" t="t" r="r" b="b"/>
            <a:pathLst>
              <a:path w="2784519" h="3293518">
                <a:moveTo>
                  <a:pt x="0" y="0"/>
                </a:moveTo>
                <a:lnTo>
                  <a:pt x="2784519" y="0"/>
                </a:lnTo>
                <a:lnTo>
                  <a:pt x="2784519" y="3293518"/>
                </a:lnTo>
                <a:lnTo>
                  <a:pt x="0" y="32935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17596176" y="9470508"/>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5" name="Group 14">
            <a:extLst>
              <a:ext uri="{FF2B5EF4-FFF2-40B4-BE49-F238E27FC236}">
                <a16:creationId xmlns:a16="http://schemas.microsoft.com/office/drawing/2014/main" id="{E2E8475D-041D-00E5-D8EB-D80CF51BE958}"/>
              </a:ext>
            </a:extLst>
          </p:cNvPr>
          <p:cNvGrpSpPr/>
          <p:nvPr/>
        </p:nvGrpSpPr>
        <p:grpSpPr>
          <a:xfrm>
            <a:off x="17016689" y="155091"/>
            <a:ext cx="982716" cy="1061415"/>
            <a:chOff x="16033973" y="974395"/>
            <a:chExt cx="982716" cy="1061415"/>
          </a:xfrm>
        </p:grpSpPr>
        <p:sp>
          <p:nvSpPr>
            <p:cNvPr id="7" name="Freeform 7"/>
            <p:cNvSpPr/>
            <p:nvPr/>
          </p:nvSpPr>
          <p:spPr>
            <a:xfrm>
              <a:off x="16033973" y="974395"/>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a:off x="16437202" y="1456323"/>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16" name="Line Callout 1 (Border and Accent Bar) 3">
            <a:extLst>
              <a:ext uri="{FF2B5EF4-FFF2-40B4-BE49-F238E27FC236}">
                <a16:creationId xmlns:a16="http://schemas.microsoft.com/office/drawing/2014/main" id="{49C9B472-FB15-4115-7AEC-B10DD2E3D85E}"/>
              </a:ext>
            </a:extLst>
          </p:cNvPr>
          <p:cNvSpPr/>
          <p:nvPr/>
        </p:nvSpPr>
        <p:spPr>
          <a:xfrm>
            <a:off x="228600" y="2095500"/>
            <a:ext cx="7315200" cy="2180363"/>
          </a:xfrm>
          <a:prstGeom prst="accentBorderCallout1">
            <a:avLst>
              <a:gd name="adj1" fmla="val 18750"/>
              <a:gd name="adj2" fmla="val -3127"/>
              <a:gd name="adj3" fmla="val 17954"/>
              <a:gd name="adj4" fmla="val -17509"/>
            </a:avLst>
          </a:prstGeom>
          <a:solidFill>
            <a:srgbClr val="FFF8E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200" b="1">
                <a:solidFill>
                  <a:srgbClr val="C00000"/>
                </a:solidFill>
                <a:latin typeface="Arial" panose="020B0604020202020204" pitchFamily="34" charset="0"/>
                <a:cs typeface="Arial" panose="020B0604020202020204" pitchFamily="34" charset="0"/>
              </a:rPr>
              <a:t>Nhiệm vụ 2: </a:t>
            </a:r>
            <a:r>
              <a:rPr lang="en-US" sz="4200" b="1">
                <a:solidFill>
                  <a:srgbClr val="C00000"/>
                </a:solidFill>
                <a:latin typeface="Arial" panose="020B0604020202020204" pitchFamily="34" charset="0"/>
                <a:cs typeface="Arial" panose="020B0604020202020204" pitchFamily="34" charset="0"/>
              </a:rPr>
              <a:t>Định hướng nội dung</a:t>
            </a:r>
            <a:endParaRPr lang="en-US" sz="4200" b="1" i="1" dirty="0">
              <a:solidFill>
                <a:srgbClr val="C00000"/>
              </a:solidFill>
              <a:latin typeface="Arial" panose="020B0604020202020204" pitchFamily="34" charset="0"/>
              <a:cs typeface="Arial" panose="020B0604020202020204" pitchFamily="34" charset="0"/>
            </a:endParaRPr>
          </a:p>
        </p:txBody>
      </p:sp>
      <p:sp>
        <p:nvSpPr>
          <p:cNvPr id="17" name="Rounded Rectangle 17">
            <a:extLst>
              <a:ext uri="{FF2B5EF4-FFF2-40B4-BE49-F238E27FC236}">
                <a16:creationId xmlns:a16="http://schemas.microsoft.com/office/drawing/2014/main" id="{DC687B3C-5F34-AFE3-6B66-A29F626879AE}"/>
              </a:ext>
            </a:extLst>
          </p:cNvPr>
          <p:cNvSpPr/>
          <p:nvPr/>
        </p:nvSpPr>
        <p:spPr>
          <a:xfrm>
            <a:off x="8534400" y="2033507"/>
            <a:ext cx="9258304" cy="2770351"/>
          </a:xfrm>
          <a:prstGeom prst="roundRect">
            <a:avLst/>
          </a:prstGeom>
          <a:solidFill>
            <a:schemeClr val="accent2">
              <a:lumMod val="75000"/>
            </a:schemeClr>
          </a:solidFill>
          <a:ln w="57150">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3600" b="1">
                <a:solidFill>
                  <a:schemeClr val="bg1"/>
                </a:solidFill>
                <a:latin typeface="Arial" panose="020B0604020202020204" pitchFamily="34" charset="0"/>
                <a:cs typeface="Arial" panose="020B0604020202020204" pitchFamily="34" charset="0"/>
              </a:rPr>
              <a:t>Các em </a:t>
            </a:r>
            <a:r>
              <a:rPr lang="vi-VN" sz="3600" b="1">
                <a:solidFill>
                  <a:schemeClr val="bg1"/>
                </a:solidFill>
                <a:latin typeface="Arial" panose="020B0604020202020204" pitchFamily="34" charset="0"/>
                <a:cs typeface="Arial" panose="020B0604020202020204" pitchFamily="34" charset="0"/>
              </a:rPr>
              <a:t>thảo luận nhóm</a:t>
            </a:r>
            <a:r>
              <a:rPr lang="en-US" sz="3600" b="1">
                <a:solidFill>
                  <a:schemeClr val="bg1"/>
                </a:solidFill>
                <a:latin typeface="Arial" panose="020B0604020202020204" pitchFamily="34" charset="0"/>
                <a:cs typeface="Arial" panose="020B0604020202020204" pitchFamily="34" charset="0"/>
              </a:rPr>
              <a:t>, </a:t>
            </a:r>
            <a:r>
              <a:rPr lang="vi-VN" sz="3600" b="1">
                <a:solidFill>
                  <a:schemeClr val="bg1"/>
                </a:solidFill>
                <a:latin typeface="Arial" panose="020B0604020202020204" pitchFamily="34" charset="0"/>
                <a:cs typeface="Arial" panose="020B0604020202020204" pitchFamily="34" charset="0"/>
              </a:rPr>
              <a:t>đọc phần Định hướng </a:t>
            </a:r>
            <a:r>
              <a:rPr lang="en-US" sz="3600" b="1">
                <a:solidFill>
                  <a:schemeClr val="bg1"/>
                </a:solidFill>
                <a:latin typeface="Arial" panose="020B0604020202020204" pitchFamily="34" charset="0"/>
                <a:cs typeface="Arial" panose="020B0604020202020204" pitchFamily="34" charset="0"/>
              </a:rPr>
              <a:t>hoạt động </a:t>
            </a:r>
            <a:r>
              <a:rPr lang="en-US" sz="3600" b="1" i="1">
                <a:solidFill>
                  <a:schemeClr val="bg1"/>
                </a:solidFill>
                <a:latin typeface="Arial" panose="020B0604020202020204" pitchFamily="34" charset="0"/>
                <a:cs typeface="Arial" panose="020B0604020202020204" pitchFamily="34" charset="0"/>
              </a:rPr>
              <a:t>(</a:t>
            </a:r>
            <a:r>
              <a:rPr lang="vi-VN" sz="3600" b="1" i="1">
                <a:solidFill>
                  <a:schemeClr val="bg1"/>
                </a:solidFill>
                <a:latin typeface="Arial" panose="020B0604020202020204" pitchFamily="34" charset="0"/>
                <a:cs typeface="Arial" panose="020B0604020202020204" pitchFamily="34" charset="0"/>
              </a:rPr>
              <a:t>SHS </a:t>
            </a:r>
            <a:r>
              <a:rPr lang="en-US" sz="3600" b="1" i="1">
                <a:solidFill>
                  <a:schemeClr val="bg1"/>
                </a:solidFill>
                <a:latin typeface="Arial" panose="020B0604020202020204" pitchFamily="34" charset="0"/>
                <a:cs typeface="Arial" panose="020B0604020202020204" pitchFamily="34" charset="0"/>
              </a:rPr>
              <a:t>– tr.14)</a:t>
            </a:r>
            <a:r>
              <a:rPr lang="vi-VN" sz="3600" b="1" i="1">
                <a:solidFill>
                  <a:schemeClr val="bg1"/>
                </a:solidFill>
                <a:latin typeface="Arial" panose="020B0604020202020204" pitchFamily="34" charset="0"/>
                <a:cs typeface="Arial" panose="020B0604020202020204" pitchFamily="34" charset="0"/>
              </a:rPr>
              <a:t> </a:t>
            </a:r>
            <a:r>
              <a:rPr lang="vi-VN" sz="3600" b="1">
                <a:solidFill>
                  <a:schemeClr val="bg1"/>
                </a:solidFill>
                <a:latin typeface="Arial" panose="020B0604020202020204" pitchFamily="34" charset="0"/>
                <a:cs typeface="Arial" panose="020B0604020202020204" pitchFamily="34" charset="0"/>
              </a:rPr>
              <a:t>và quan sát tranh </a:t>
            </a:r>
            <a:r>
              <a:rPr lang="en-US" sz="3600" b="1" i="1">
                <a:solidFill>
                  <a:schemeClr val="bg1"/>
                </a:solidFill>
                <a:latin typeface="Arial" panose="020B0604020202020204" pitchFamily="34" charset="0"/>
                <a:cs typeface="Arial" panose="020B0604020202020204" pitchFamily="34" charset="0"/>
              </a:rPr>
              <a:t>(</a:t>
            </a:r>
            <a:r>
              <a:rPr lang="vi-VN" sz="3600" b="1" i="1">
                <a:solidFill>
                  <a:schemeClr val="bg1"/>
                </a:solidFill>
                <a:latin typeface="Arial" panose="020B0604020202020204" pitchFamily="34" charset="0"/>
                <a:cs typeface="Arial" panose="020B0604020202020204" pitchFamily="34" charset="0"/>
              </a:rPr>
              <a:t>SHS </a:t>
            </a:r>
            <a:r>
              <a:rPr lang="en-US" sz="3600" b="1" i="1">
                <a:solidFill>
                  <a:schemeClr val="bg1"/>
                </a:solidFill>
                <a:latin typeface="Arial" panose="020B0604020202020204" pitchFamily="34" charset="0"/>
                <a:cs typeface="Arial" panose="020B0604020202020204" pitchFamily="34" charset="0"/>
              </a:rPr>
              <a:t>– tr.13) </a:t>
            </a:r>
            <a:r>
              <a:rPr lang="en-US" sz="3600" b="1">
                <a:solidFill>
                  <a:schemeClr val="bg1"/>
                </a:solidFill>
                <a:latin typeface="Arial" panose="020B0604020202020204" pitchFamily="34" charset="0"/>
                <a:cs typeface="Arial" panose="020B0604020202020204" pitchFamily="34" charset="0"/>
              </a:rPr>
              <a:t>và trả lời câu hỏi:</a:t>
            </a:r>
            <a:endParaRPr lang="en-US" sz="3600" b="1" dirty="0">
              <a:solidFill>
                <a:schemeClr val="bg1"/>
              </a:solidFill>
              <a:latin typeface="Arial" panose="020B0604020202020204" pitchFamily="34" charset="0"/>
              <a:cs typeface="Arial" panose="020B0604020202020204" pitchFamily="34" charset="0"/>
            </a:endParaRPr>
          </a:p>
        </p:txBody>
      </p:sp>
      <p:sp>
        <p:nvSpPr>
          <p:cNvPr id="18" name="Rounded Rectangle 18">
            <a:extLst>
              <a:ext uri="{FF2B5EF4-FFF2-40B4-BE49-F238E27FC236}">
                <a16:creationId xmlns:a16="http://schemas.microsoft.com/office/drawing/2014/main" id="{E096CE7B-46A2-E225-7229-D19915BD9503}"/>
              </a:ext>
            </a:extLst>
          </p:cNvPr>
          <p:cNvSpPr/>
          <p:nvPr/>
        </p:nvSpPr>
        <p:spPr>
          <a:xfrm>
            <a:off x="8991602" y="7988181"/>
            <a:ext cx="8382002" cy="1652119"/>
          </a:xfrm>
          <a:prstGeom prst="roundRect">
            <a:avLst/>
          </a:prstGeom>
          <a:solidFill>
            <a:schemeClr val="bg1"/>
          </a:solidFill>
          <a:ln w="57150">
            <a:solidFill>
              <a:schemeClr val="accent2">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600">
                <a:latin typeface="Arial" panose="020B0604020202020204" pitchFamily="34" charset="0"/>
                <a:cs typeface="Arial" panose="020B0604020202020204" pitchFamily="34" charset="0"/>
              </a:rPr>
              <a:t>Mô tả bức tranh chủ đề</a:t>
            </a:r>
            <a:endParaRPr lang="en-US" sz="3600" dirty="0">
              <a:solidFill>
                <a:schemeClr val="tx1"/>
              </a:solidFill>
              <a:latin typeface="Arial" panose="020B0604020202020204" pitchFamily="34" charset="0"/>
              <a:cs typeface="Arial" panose="020B0604020202020204" pitchFamily="34" charset="0"/>
            </a:endParaRPr>
          </a:p>
        </p:txBody>
      </p:sp>
      <p:sp>
        <p:nvSpPr>
          <p:cNvPr id="19" name="Rounded Rectangle 19">
            <a:extLst>
              <a:ext uri="{FF2B5EF4-FFF2-40B4-BE49-F238E27FC236}">
                <a16:creationId xmlns:a16="http://schemas.microsoft.com/office/drawing/2014/main" id="{5FB3610E-FDD2-D2E5-723B-564287069705}"/>
              </a:ext>
            </a:extLst>
          </p:cNvPr>
          <p:cNvSpPr/>
          <p:nvPr/>
        </p:nvSpPr>
        <p:spPr>
          <a:xfrm>
            <a:off x="8991602" y="5337257"/>
            <a:ext cx="8382002" cy="2117525"/>
          </a:xfrm>
          <a:prstGeom prst="roundRect">
            <a:avLst/>
          </a:prstGeom>
          <a:solidFill>
            <a:schemeClr val="bg1"/>
          </a:solidFill>
          <a:ln w="57150">
            <a:solidFill>
              <a:schemeClr val="accent2">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3600">
                <a:latin typeface="Arial" panose="020B0604020202020204" pitchFamily="34" charset="0"/>
                <a:cs typeface="Arial" panose="020B0604020202020204" pitchFamily="34" charset="0"/>
              </a:rPr>
              <a:t>Em hãy nêu các </a:t>
            </a:r>
            <a:r>
              <a:rPr lang="en-US" sz="3600">
                <a:latin typeface="Arial" panose="020B0604020202020204" pitchFamily="34" charset="0"/>
                <a:cs typeface="Arial" panose="020B0604020202020204" pitchFamily="34" charset="0"/>
              </a:rPr>
              <a:t>hoạt động </a:t>
            </a:r>
            <a:r>
              <a:rPr lang="vi-VN" sz="3600">
                <a:latin typeface="Arial" panose="020B0604020202020204" pitchFamily="34" charset="0"/>
                <a:cs typeface="Arial" panose="020B0604020202020204" pitchFamily="34" charset="0"/>
              </a:rPr>
              <a:t>cần thực hiện trong chủ đề </a:t>
            </a:r>
            <a:r>
              <a:rPr lang="en-US" sz="3600">
                <a:latin typeface="Arial" panose="020B0604020202020204" pitchFamily="34" charset="0"/>
                <a:cs typeface="Arial" panose="020B0604020202020204" pitchFamily="34" charset="0"/>
              </a:rPr>
              <a:t>2</a:t>
            </a:r>
            <a:r>
              <a:rPr lang="vi-VN" sz="3600">
                <a:latin typeface="Arial" panose="020B0604020202020204" pitchFamily="34" charset="0"/>
                <a:cs typeface="Arial" panose="020B0604020202020204" pitchFamily="34" charset="0"/>
              </a:rPr>
              <a:t>?</a:t>
            </a:r>
            <a:endParaRPr lang="en-US" sz="3600" dirty="0">
              <a:solidFill>
                <a:schemeClr val="tx1"/>
              </a:solidFill>
              <a:latin typeface="Arial" panose="020B0604020202020204" pitchFamily="34" charset="0"/>
              <a:cs typeface="Arial" panose="020B0604020202020204" pitchFamily="34" charset="0"/>
            </a:endParaRPr>
          </a:p>
        </p:txBody>
      </p:sp>
      <p:cxnSp>
        <p:nvCxnSpPr>
          <p:cNvPr id="20" name="Elbow Connector 3">
            <a:extLst>
              <a:ext uri="{FF2B5EF4-FFF2-40B4-BE49-F238E27FC236}">
                <a16:creationId xmlns:a16="http://schemas.microsoft.com/office/drawing/2014/main" id="{ABCFD0FE-9B29-D4E4-F0DA-1A9BD7C25FFA}"/>
              </a:ext>
            </a:extLst>
          </p:cNvPr>
          <p:cNvCxnSpPr>
            <a:cxnSpLocks/>
          </p:cNvCxnSpPr>
          <p:nvPr/>
        </p:nvCxnSpPr>
        <p:spPr>
          <a:xfrm rot="10800000" flipH="1" flipV="1">
            <a:off x="8534402" y="3182912"/>
            <a:ext cx="457200" cy="2878644"/>
          </a:xfrm>
          <a:prstGeom prst="bentConnector3">
            <a:avLst>
              <a:gd name="adj1" fmla="val -50000"/>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Elbow Connector 25">
            <a:extLst>
              <a:ext uri="{FF2B5EF4-FFF2-40B4-BE49-F238E27FC236}">
                <a16:creationId xmlns:a16="http://schemas.microsoft.com/office/drawing/2014/main" id="{18E93075-F904-EE06-7339-36A0ACE0C46D}"/>
              </a:ext>
            </a:extLst>
          </p:cNvPr>
          <p:cNvCxnSpPr>
            <a:cxnSpLocks/>
          </p:cNvCxnSpPr>
          <p:nvPr/>
        </p:nvCxnSpPr>
        <p:spPr>
          <a:xfrm rot="10800000" flipH="1" flipV="1">
            <a:off x="8534402" y="3182912"/>
            <a:ext cx="457202" cy="5419696"/>
          </a:xfrm>
          <a:prstGeom prst="bentConnector3">
            <a:avLst>
              <a:gd name="adj1" fmla="val -50000"/>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C747955E-A0DA-5E22-CB6B-0FBEC11BFD3E}"/>
              </a:ext>
            </a:extLst>
          </p:cNvPr>
          <p:cNvGrpSpPr/>
          <p:nvPr/>
        </p:nvGrpSpPr>
        <p:grpSpPr>
          <a:xfrm>
            <a:off x="5981700" y="-28898"/>
            <a:ext cx="6324600" cy="1580477"/>
            <a:chOff x="5715000" y="-1"/>
            <a:chExt cx="6324600" cy="1563773"/>
          </a:xfrm>
        </p:grpSpPr>
        <p:sp>
          <p:nvSpPr>
            <p:cNvPr id="26" name="Round Same Side Corner Rectangle 11">
              <a:extLst>
                <a:ext uri="{FF2B5EF4-FFF2-40B4-BE49-F238E27FC236}">
                  <a16:creationId xmlns:a16="http://schemas.microsoft.com/office/drawing/2014/main" id="{9361E3A0-54D2-EF94-7E6E-DB3D7FD2F3D7}"/>
                </a:ext>
              </a:extLst>
            </p:cNvPr>
            <p:cNvSpPr/>
            <p:nvPr/>
          </p:nvSpPr>
          <p:spPr>
            <a:xfrm flipV="1">
              <a:off x="5715000" y="-1"/>
              <a:ext cx="6324600" cy="1563773"/>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873501B8-08D3-33E6-E4D0-15A3F1CCF638}"/>
                </a:ext>
              </a:extLst>
            </p:cNvPr>
            <p:cNvSpPr txBox="1"/>
            <p:nvPr/>
          </p:nvSpPr>
          <p:spPr>
            <a:xfrm>
              <a:off x="6515100" y="285157"/>
              <a:ext cx="4724400" cy="1004929"/>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KHỞI ĐỘNG</a:t>
              </a:r>
            </a:p>
          </p:txBody>
        </p:sp>
      </p:grpSp>
      <p:grpSp>
        <p:nvGrpSpPr>
          <p:cNvPr id="30" name="Group 29">
            <a:extLst>
              <a:ext uri="{FF2B5EF4-FFF2-40B4-BE49-F238E27FC236}">
                <a16:creationId xmlns:a16="http://schemas.microsoft.com/office/drawing/2014/main" id="{C8707A22-6BBA-64C2-2E30-4D3070AACD89}"/>
              </a:ext>
            </a:extLst>
          </p:cNvPr>
          <p:cNvGrpSpPr/>
          <p:nvPr/>
        </p:nvGrpSpPr>
        <p:grpSpPr>
          <a:xfrm>
            <a:off x="964791" y="4709670"/>
            <a:ext cx="6167145" cy="4847344"/>
            <a:chOff x="964791" y="4709670"/>
            <a:chExt cx="6167145" cy="4847344"/>
          </a:xfrm>
        </p:grpSpPr>
        <p:pic>
          <p:nvPicPr>
            <p:cNvPr id="29" name="Picture 28" descr="A group of people raising their hands&#10;&#10;Description automatically generated">
              <a:extLst>
                <a:ext uri="{FF2B5EF4-FFF2-40B4-BE49-F238E27FC236}">
                  <a16:creationId xmlns:a16="http://schemas.microsoft.com/office/drawing/2014/main" id="{35B90140-A775-359B-FB90-2853FD0862F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4791" y="5023114"/>
              <a:ext cx="5842817" cy="45339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2" descr="Push pin ">
              <a:extLst>
                <a:ext uri="{FF2B5EF4-FFF2-40B4-BE49-F238E27FC236}">
                  <a16:creationId xmlns:a16="http://schemas.microsoft.com/office/drawing/2014/main" id="{0F3DA90C-CFF2-6DE8-C12B-10A6F6742A3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161203">
              <a:off x="6505050" y="4709670"/>
              <a:ext cx="626886" cy="626886"/>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2"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right)">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left)">
                                      <p:cBhvr>
                                        <p:cTn id="20" dur="500"/>
                                        <p:tgtEl>
                                          <p:spTgt spid="20"/>
                                        </p:tgtEl>
                                      </p:cBhvr>
                                    </p:animEffect>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randombar(horizont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left)">
                                      <p:cBhvr>
                                        <p:cTn id="29" dur="500"/>
                                        <p:tgtEl>
                                          <p:spTgt spid="21"/>
                                        </p:tgtEl>
                                      </p:cBhvr>
                                    </p:animEffect>
                                  </p:childTnLst>
                                </p:cTn>
                              </p:par>
                            </p:childTnLst>
                          </p:cTn>
                        </p:par>
                        <p:par>
                          <p:cTn id="30" fill="hold">
                            <p:stCondLst>
                              <p:cond delay="500"/>
                            </p:stCondLst>
                            <p:childTnLst>
                              <p:par>
                                <p:cTn id="31" presetID="14" presetClass="entr" presetSubtype="10"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randombar(horizontal)">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F2978B96-B337-57C3-793E-C8D02C04A97A}"/>
              </a:ext>
            </a:extLst>
          </p:cNvPr>
          <p:cNvGrpSpPr/>
          <p:nvPr/>
        </p:nvGrpSpPr>
        <p:grpSpPr>
          <a:xfrm>
            <a:off x="85082" y="9056705"/>
            <a:ext cx="1130864" cy="1158974"/>
            <a:chOff x="2760625" y="539208"/>
            <a:chExt cx="1130864" cy="1158974"/>
          </a:xfrm>
        </p:grpSpPr>
        <p:sp>
          <p:nvSpPr>
            <p:cNvPr id="23" name="Freeform 23"/>
            <p:cNvSpPr/>
            <p:nvPr/>
          </p:nvSpPr>
          <p:spPr>
            <a:xfrm>
              <a:off x="3312002" y="1118695"/>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7" name="Freeform 27"/>
            <p:cNvSpPr/>
            <p:nvPr/>
          </p:nvSpPr>
          <p:spPr>
            <a:xfrm>
              <a:off x="2760625" y="539208"/>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14" name="Freeform 14"/>
          <p:cNvSpPr/>
          <p:nvPr/>
        </p:nvSpPr>
        <p:spPr>
          <a:xfrm>
            <a:off x="17221200" y="0"/>
            <a:ext cx="918309" cy="937462"/>
          </a:xfrm>
          <a:custGeom>
            <a:avLst/>
            <a:gdLst/>
            <a:ahLst/>
            <a:cxnLst/>
            <a:rect l="l" t="t" r="r" b="b"/>
            <a:pathLst>
              <a:path w="2481450" h="2377680">
                <a:moveTo>
                  <a:pt x="0" y="0"/>
                </a:moveTo>
                <a:lnTo>
                  <a:pt x="2481450" y="0"/>
                </a:lnTo>
                <a:lnTo>
                  <a:pt x="2481450" y="2377681"/>
                </a:lnTo>
                <a:lnTo>
                  <a:pt x="0" y="23776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 name="Rounded Rectangle 19">
            <a:extLst>
              <a:ext uri="{FF2B5EF4-FFF2-40B4-BE49-F238E27FC236}">
                <a16:creationId xmlns:a16="http://schemas.microsoft.com/office/drawing/2014/main" id="{984BAA0E-323A-1A00-1E78-9A83346E71B8}"/>
              </a:ext>
            </a:extLst>
          </p:cNvPr>
          <p:cNvSpPr/>
          <p:nvPr/>
        </p:nvSpPr>
        <p:spPr>
          <a:xfrm>
            <a:off x="9144000" y="937462"/>
            <a:ext cx="8326219" cy="2801781"/>
          </a:xfrm>
          <a:prstGeom prst="roundRect">
            <a:avLst/>
          </a:prstGeom>
          <a:solidFill>
            <a:schemeClr val="bg1"/>
          </a:solidFill>
          <a:ln w="57150">
            <a:solidFill>
              <a:schemeClr val="accent2">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3600">
                <a:latin typeface="Arial" panose="020B0604020202020204" pitchFamily="34" charset="0"/>
                <a:cs typeface="Arial" panose="020B0604020202020204" pitchFamily="34" charset="0"/>
              </a:rPr>
              <a:t>Tham gia các hoạt động khác nhau để phát hiện điểm mạnh, điểm yếu của bản thân</a:t>
            </a:r>
            <a:endParaRPr lang="en-US" sz="3600" dirty="0">
              <a:solidFill>
                <a:schemeClr val="tx1"/>
              </a:solidFill>
              <a:latin typeface="Arial" panose="020B0604020202020204" pitchFamily="34" charset="0"/>
              <a:cs typeface="Arial" panose="020B0604020202020204" pitchFamily="34" charset="0"/>
            </a:endParaRPr>
          </a:p>
        </p:txBody>
      </p:sp>
      <p:sp>
        <p:nvSpPr>
          <p:cNvPr id="6" name="Line Callout 1 (Border and Accent Bar) 3">
            <a:extLst>
              <a:ext uri="{FF2B5EF4-FFF2-40B4-BE49-F238E27FC236}">
                <a16:creationId xmlns:a16="http://schemas.microsoft.com/office/drawing/2014/main" id="{F41FA765-5842-0A72-9CAF-6886E0D0C8B1}"/>
              </a:ext>
            </a:extLst>
          </p:cNvPr>
          <p:cNvSpPr/>
          <p:nvPr/>
        </p:nvSpPr>
        <p:spPr>
          <a:xfrm>
            <a:off x="228598" y="804210"/>
            <a:ext cx="7582883" cy="2935033"/>
          </a:xfrm>
          <a:prstGeom prst="accentBorderCallout1">
            <a:avLst>
              <a:gd name="adj1" fmla="val 18750"/>
              <a:gd name="adj2" fmla="val -3127"/>
              <a:gd name="adj3" fmla="val 17954"/>
              <a:gd name="adj4" fmla="val -17509"/>
            </a:avLst>
          </a:prstGeom>
          <a:solidFill>
            <a:schemeClr val="bg1"/>
          </a:solidFill>
          <a:ln>
            <a:solidFill>
              <a:schemeClr val="accent5">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b="1">
                <a:solidFill>
                  <a:schemeClr val="tx2">
                    <a:lumMod val="50000"/>
                  </a:schemeClr>
                </a:solidFill>
                <a:latin typeface="Arial" panose="020B0604020202020204" pitchFamily="34" charset="0"/>
                <a:cs typeface="Arial" panose="020B0604020202020204" pitchFamily="34" charset="0"/>
              </a:rPr>
              <a:t>Những cách để mình có thể nhận ra điểm mạnh, điểm yếu của bản thân</a:t>
            </a:r>
            <a:endParaRPr lang="en-US" sz="3800" b="1" dirty="0">
              <a:solidFill>
                <a:schemeClr val="tx2">
                  <a:lumMod val="50000"/>
                </a:schemeClr>
              </a:solidFill>
              <a:latin typeface="Arial" panose="020B0604020202020204" pitchFamily="34" charset="0"/>
              <a:cs typeface="Arial" panose="020B0604020202020204" pitchFamily="34" charset="0"/>
            </a:endParaRPr>
          </a:p>
        </p:txBody>
      </p:sp>
      <p:sp>
        <p:nvSpPr>
          <p:cNvPr id="7" name="Rounded Rectangle 19">
            <a:extLst>
              <a:ext uri="{FF2B5EF4-FFF2-40B4-BE49-F238E27FC236}">
                <a16:creationId xmlns:a16="http://schemas.microsoft.com/office/drawing/2014/main" id="{FE5AD35B-9E83-BFBC-1145-1D8C081A294E}"/>
              </a:ext>
            </a:extLst>
          </p:cNvPr>
          <p:cNvSpPr/>
          <p:nvPr/>
        </p:nvSpPr>
        <p:spPr>
          <a:xfrm>
            <a:off x="9188512" y="4224985"/>
            <a:ext cx="8285657" cy="2917569"/>
          </a:xfrm>
          <a:prstGeom prst="roundRect">
            <a:avLst/>
          </a:prstGeom>
          <a:solidFill>
            <a:schemeClr val="bg1"/>
          </a:solidFill>
          <a:ln w="57150">
            <a:solidFill>
              <a:schemeClr val="accent2">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3600">
                <a:latin typeface="Arial" panose="020B0604020202020204" pitchFamily="34" charset="0"/>
                <a:cs typeface="Arial" panose="020B0604020202020204" pitchFamily="34" charset="0"/>
              </a:rPr>
              <a:t>Lựa chọn phương pháp hoạt động hiệu quả để phát hiện đúng điểm mạnh, điểm yếu của bản thân</a:t>
            </a:r>
            <a:endParaRPr lang="en-US" sz="3600" dirty="0">
              <a:solidFill>
                <a:schemeClr val="tx1"/>
              </a:solidFill>
              <a:latin typeface="Arial" panose="020B0604020202020204" pitchFamily="34" charset="0"/>
              <a:cs typeface="Arial" panose="020B0604020202020204" pitchFamily="34" charset="0"/>
            </a:endParaRPr>
          </a:p>
        </p:txBody>
      </p:sp>
      <p:sp>
        <p:nvSpPr>
          <p:cNvPr id="8" name="Rounded Rectangle 23">
            <a:extLst>
              <a:ext uri="{FF2B5EF4-FFF2-40B4-BE49-F238E27FC236}">
                <a16:creationId xmlns:a16="http://schemas.microsoft.com/office/drawing/2014/main" id="{5E5F5217-6B6A-E50D-FA50-F9DA3D07BDCE}"/>
              </a:ext>
            </a:extLst>
          </p:cNvPr>
          <p:cNvSpPr/>
          <p:nvPr/>
        </p:nvSpPr>
        <p:spPr>
          <a:xfrm>
            <a:off x="9189222" y="7622623"/>
            <a:ext cx="8284343" cy="2004303"/>
          </a:xfrm>
          <a:prstGeom prst="roundRect">
            <a:avLst/>
          </a:prstGeom>
          <a:solidFill>
            <a:schemeClr val="bg1"/>
          </a:solidFill>
          <a:ln w="57150">
            <a:solidFill>
              <a:schemeClr val="accent2">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3600">
                <a:latin typeface="Arial" panose="020B0604020202020204" pitchFamily="34" charset="0"/>
                <a:cs typeface="Arial" panose="020B0604020202020204" pitchFamily="34" charset="0"/>
              </a:rPr>
              <a:t>Biết l</a:t>
            </a:r>
            <a:r>
              <a:rPr lang="vi-VN" sz="3600">
                <a:latin typeface="Arial" panose="020B0604020202020204" pitchFamily="34" charset="0"/>
                <a:cs typeface="Arial" panose="020B0604020202020204" pitchFamily="34" charset="0"/>
              </a:rPr>
              <a:t>ắng nghe ý kiến nhận xét của mọi người xung quanh về mình</a:t>
            </a:r>
            <a:endParaRPr lang="en-US" sz="3600" dirty="0">
              <a:solidFill>
                <a:schemeClr val="tx1"/>
              </a:solidFill>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A6981F24-5AE2-C21D-645D-6DB76241F8A9}"/>
              </a:ext>
            </a:extLst>
          </p:cNvPr>
          <p:cNvGrpSpPr/>
          <p:nvPr/>
        </p:nvGrpSpPr>
        <p:grpSpPr>
          <a:xfrm rot="16200000">
            <a:off x="7382291" y="3877384"/>
            <a:ext cx="2947309" cy="659791"/>
            <a:chOff x="6498137" y="3625822"/>
            <a:chExt cx="558104" cy="973671"/>
          </a:xfrm>
        </p:grpSpPr>
        <p:cxnSp>
          <p:nvCxnSpPr>
            <p:cNvPr id="17" name="Straight Connector 16">
              <a:extLst>
                <a:ext uri="{FF2B5EF4-FFF2-40B4-BE49-F238E27FC236}">
                  <a16:creationId xmlns:a16="http://schemas.microsoft.com/office/drawing/2014/main" id="{5BAF6FA6-4D6F-686C-636F-A4A042404C75}"/>
                </a:ext>
              </a:extLst>
            </p:cNvPr>
            <p:cNvCxnSpPr>
              <a:cxnSpLocks/>
            </p:cNvCxnSpPr>
            <p:nvPr/>
          </p:nvCxnSpPr>
          <p:spPr>
            <a:xfrm flipH="1">
              <a:off x="6498137" y="3625823"/>
              <a:ext cx="55810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2FA4B18-B111-0734-4E49-2171362382BD}"/>
                </a:ext>
              </a:extLst>
            </p:cNvPr>
            <p:cNvCxnSpPr>
              <a:cxnSpLocks/>
            </p:cNvCxnSpPr>
            <p:nvPr/>
          </p:nvCxnSpPr>
          <p:spPr>
            <a:xfrm>
              <a:off x="6498137" y="3625822"/>
              <a:ext cx="0" cy="973671"/>
            </a:xfrm>
            <a:prstGeom prst="line">
              <a:avLst/>
            </a:prstGeom>
            <a:ln w="28575">
              <a:solidFill>
                <a:srgbClr val="C00000"/>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310CF8AD-8A21-8CD2-EEA1-5B9D9E3DC52F}"/>
              </a:ext>
            </a:extLst>
          </p:cNvPr>
          <p:cNvGrpSpPr/>
          <p:nvPr/>
        </p:nvGrpSpPr>
        <p:grpSpPr>
          <a:xfrm rot="16200000">
            <a:off x="7624394" y="6944291"/>
            <a:ext cx="2463105" cy="659793"/>
            <a:chOff x="6498137" y="3625822"/>
            <a:chExt cx="558104" cy="973671"/>
          </a:xfrm>
        </p:grpSpPr>
        <p:cxnSp>
          <p:nvCxnSpPr>
            <p:cNvPr id="25" name="Straight Connector 24">
              <a:extLst>
                <a:ext uri="{FF2B5EF4-FFF2-40B4-BE49-F238E27FC236}">
                  <a16:creationId xmlns:a16="http://schemas.microsoft.com/office/drawing/2014/main" id="{725DA033-D6AB-327C-9E71-0F890892E982}"/>
                </a:ext>
              </a:extLst>
            </p:cNvPr>
            <p:cNvCxnSpPr>
              <a:cxnSpLocks/>
            </p:cNvCxnSpPr>
            <p:nvPr/>
          </p:nvCxnSpPr>
          <p:spPr>
            <a:xfrm flipH="1">
              <a:off x="6498137" y="3625823"/>
              <a:ext cx="55810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1AA2441-7116-A808-AEEE-67602C989E9F}"/>
                </a:ext>
              </a:extLst>
            </p:cNvPr>
            <p:cNvCxnSpPr>
              <a:cxnSpLocks/>
            </p:cNvCxnSpPr>
            <p:nvPr/>
          </p:nvCxnSpPr>
          <p:spPr>
            <a:xfrm>
              <a:off x="6498137" y="3625822"/>
              <a:ext cx="0" cy="973671"/>
            </a:xfrm>
            <a:prstGeom prst="line">
              <a:avLst/>
            </a:prstGeom>
            <a:ln w="28575">
              <a:solidFill>
                <a:srgbClr val="C00000"/>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47C7E73A-ABB8-9644-DC17-115A513C0E16}"/>
              </a:ext>
            </a:extLst>
          </p:cNvPr>
          <p:cNvGrpSpPr/>
          <p:nvPr/>
        </p:nvGrpSpPr>
        <p:grpSpPr>
          <a:xfrm rot="16200000" flipH="1">
            <a:off x="5929936" y="5329740"/>
            <a:ext cx="5772115" cy="579887"/>
            <a:chOff x="6498137" y="3625822"/>
            <a:chExt cx="558104" cy="973671"/>
          </a:xfrm>
        </p:grpSpPr>
        <p:cxnSp>
          <p:nvCxnSpPr>
            <p:cNvPr id="29" name="Straight Connector 28">
              <a:extLst>
                <a:ext uri="{FF2B5EF4-FFF2-40B4-BE49-F238E27FC236}">
                  <a16:creationId xmlns:a16="http://schemas.microsoft.com/office/drawing/2014/main" id="{4B9A596C-AA94-1AA9-86F3-99D35BDACC20}"/>
                </a:ext>
              </a:extLst>
            </p:cNvPr>
            <p:cNvCxnSpPr>
              <a:cxnSpLocks/>
            </p:cNvCxnSpPr>
            <p:nvPr/>
          </p:nvCxnSpPr>
          <p:spPr>
            <a:xfrm flipH="1">
              <a:off x="6498137" y="3625823"/>
              <a:ext cx="55810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5DFFBEB-3A73-C338-7A25-DAAF71A9C2AE}"/>
                </a:ext>
              </a:extLst>
            </p:cNvPr>
            <p:cNvCxnSpPr>
              <a:cxnSpLocks/>
            </p:cNvCxnSpPr>
            <p:nvPr/>
          </p:nvCxnSpPr>
          <p:spPr>
            <a:xfrm>
              <a:off x="6498137" y="3625822"/>
              <a:ext cx="0" cy="973671"/>
            </a:xfrm>
            <a:prstGeom prst="line">
              <a:avLst/>
            </a:prstGeom>
            <a:ln w="28575">
              <a:solidFill>
                <a:srgbClr val="C00000"/>
              </a:solidFill>
              <a:tailEnd type="diamond" w="lg" len="lg"/>
            </a:ln>
          </p:spPr>
          <p:style>
            <a:lnRef idx="1">
              <a:schemeClr val="accent1"/>
            </a:lnRef>
            <a:fillRef idx="0">
              <a:schemeClr val="accent1"/>
            </a:fillRef>
            <a:effectRef idx="0">
              <a:schemeClr val="accent1"/>
            </a:effectRef>
            <a:fontRef idx="minor">
              <a:schemeClr val="tx1"/>
            </a:fontRef>
          </p:style>
        </p:cxnSp>
      </p:grpSp>
      <p:pic>
        <p:nvPicPr>
          <p:cNvPr id="32" name="Picture 31" descr="A cartoon of a person holding signs&#10;&#10;Description automatically generated">
            <a:extLst>
              <a:ext uri="{FF2B5EF4-FFF2-40B4-BE49-F238E27FC236}">
                <a16:creationId xmlns:a16="http://schemas.microsoft.com/office/drawing/2014/main" id="{543D4313-B551-ED4B-6381-8213B3448E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4041" y="7083137"/>
            <a:ext cx="3626238" cy="24159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3" name="Picture 2" descr="Đều là hoạt động có ích, nhưng đừng dành quá nhiều thời gian cho nó nếu  không muốn việc học sa sút">
            <a:extLst>
              <a:ext uri="{FF2B5EF4-FFF2-40B4-BE49-F238E27FC236}">
                <a16:creationId xmlns:a16="http://schemas.microsoft.com/office/drawing/2014/main" id="{E4049FAA-3A56-8D02-97AC-03390ABAA20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8275" y="4288064"/>
            <a:ext cx="3782312" cy="25498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4" name="Picture 4" descr="Một số nguyên tắc lắng nghe trong giao tiếp – Tủ sách Tia Sáng">
            <a:extLst>
              <a:ext uri="{FF2B5EF4-FFF2-40B4-BE49-F238E27FC236}">
                <a16:creationId xmlns:a16="http://schemas.microsoft.com/office/drawing/2014/main" id="{59E431D8-E3C0-9E4E-F050-389BA1C1888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01057" y="7083137"/>
            <a:ext cx="3221310" cy="24159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709544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childTnLst>
                          </p:cTn>
                        </p:par>
                        <p:par>
                          <p:cTn id="13" fill="hold">
                            <p:stCondLst>
                              <p:cond delay="500"/>
                            </p:stCondLst>
                            <p:childTnLst>
                              <p:par>
                                <p:cTn id="14" presetID="22" presetClass="entr" presetSubtype="2"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right)">
                                      <p:cBhvr>
                                        <p:cTn id="16" dur="500"/>
                                        <p:tgtEl>
                                          <p:spTgt spid="2"/>
                                        </p:tgtEl>
                                      </p:cBhvr>
                                    </p:animEffect>
                                  </p:childTnLst>
                                </p:cTn>
                              </p:par>
                              <p:par>
                                <p:cTn id="17" presetID="22" presetClass="entr" presetSubtype="8"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left)">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par>
                                <p:cTn id="25" presetID="22" presetClass="entr" presetSubtype="8"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left)">
                                      <p:cBhvr>
                                        <p:cTn id="27" dur="500"/>
                                        <p:tgtEl>
                                          <p:spTgt spid="32"/>
                                        </p:tgtEl>
                                      </p:cBhvr>
                                    </p:animEffect>
                                  </p:childTnLst>
                                </p:cTn>
                              </p:par>
                            </p:childTnLst>
                          </p:cTn>
                        </p:par>
                        <p:par>
                          <p:cTn id="28" fill="hold">
                            <p:stCondLst>
                              <p:cond delay="500"/>
                            </p:stCondLst>
                            <p:childTnLst>
                              <p:par>
                                <p:cTn id="29" presetID="22" presetClass="entr" presetSubtype="2"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right)">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left)">
                                      <p:cBhvr>
                                        <p:cTn id="36" dur="500"/>
                                        <p:tgtEl>
                                          <p:spTgt spid="22"/>
                                        </p:tgtEl>
                                      </p:cBhvr>
                                    </p:animEffect>
                                  </p:childTnLst>
                                </p:cTn>
                              </p:par>
                            </p:childTnLst>
                          </p:cTn>
                        </p:par>
                        <p:par>
                          <p:cTn id="37" fill="hold">
                            <p:stCondLst>
                              <p:cond delay="500"/>
                            </p:stCondLst>
                            <p:childTnLst>
                              <p:par>
                                <p:cTn id="38" presetID="22" presetClass="entr" presetSubtype="2" fill="hold" grpId="0"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right)">
                                      <p:cBhvr>
                                        <p:cTn id="40" dur="500"/>
                                        <p:tgtEl>
                                          <p:spTgt spid="8"/>
                                        </p:tgtEl>
                                      </p:cBhvr>
                                    </p:animEffect>
                                  </p:childTnLst>
                                </p:cTn>
                              </p:par>
                              <p:par>
                                <p:cTn id="41" presetID="22" presetClass="entr" presetSubtype="8" fill="hold" nodeType="with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wipe(left)">
                                      <p:cBhvr>
                                        <p:cTn id="4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17446738" y="9281372"/>
            <a:ext cx="579487" cy="579487"/>
          </a:xfrm>
          <a:custGeom>
            <a:avLst/>
            <a:gdLst/>
            <a:ahLst/>
            <a:cxnLst/>
            <a:rect l="l" t="t" r="r" b="b"/>
            <a:pathLst>
              <a:path w="579487" h="579487">
                <a:moveTo>
                  <a:pt x="0" y="0"/>
                </a:moveTo>
                <a:lnTo>
                  <a:pt x="579488" y="0"/>
                </a:lnTo>
                <a:lnTo>
                  <a:pt x="579488"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Freeform 9"/>
          <p:cNvSpPr/>
          <p:nvPr/>
        </p:nvSpPr>
        <p:spPr>
          <a:xfrm>
            <a:off x="104928" y="9571115"/>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B0A8DA2F-3A57-556D-78C0-2B6DF8169F67}"/>
              </a:ext>
            </a:extLst>
          </p:cNvPr>
          <p:cNvGrpSpPr/>
          <p:nvPr/>
        </p:nvGrpSpPr>
        <p:grpSpPr>
          <a:xfrm>
            <a:off x="577906" y="2855719"/>
            <a:ext cx="16835122" cy="2658281"/>
            <a:chOff x="-161765" y="2451587"/>
            <a:chExt cx="16835122" cy="2658281"/>
          </a:xfrm>
        </p:grpSpPr>
        <p:sp>
          <p:nvSpPr>
            <p:cNvPr id="17" name="Speech Bubble: Rectangle with Corners Rounded 16">
              <a:extLst>
                <a:ext uri="{FF2B5EF4-FFF2-40B4-BE49-F238E27FC236}">
                  <a16:creationId xmlns:a16="http://schemas.microsoft.com/office/drawing/2014/main" id="{E7946D5F-744F-CE16-1C8F-C6DC6B91534B}"/>
                </a:ext>
              </a:extLst>
            </p:cNvPr>
            <p:cNvSpPr/>
            <p:nvPr/>
          </p:nvSpPr>
          <p:spPr>
            <a:xfrm>
              <a:off x="477545" y="2669661"/>
              <a:ext cx="16195812" cy="2440207"/>
            </a:xfrm>
            <a:prstGeom prst="wedgeRoundRectCallout">
              <a:avLst>
                <a:gd name="adj1" fmla="val -26405"/>
                <a:gd name="adj2" fmla="val 46900"/>
                <a:gd name="adj3" fmla="val 16667"/>
              </a:avLst>
            </a:prstGeom>
            <a:solidFill>
              <a:schemeClr val="bg1"/>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b="1">
                  <a:solidFill>
                    <a:srgbClr val="FF0000"/>
                  </a:solidFill>
                  <a:latin typeface="Arial" panose="020B0604020202020204" pitchFamily="34" charset="0"/>
                  <a:ea typeface="Calibri" panose="020F0502020204030204" pitchFamily="34" charset="0"/>
                  <a:cs typeface="Arial" panose="020B0604020202020204" pitchFamily="34" charset="0"/>
                </a:rPr>
                <a:t>HOẠT ĐỘNG NHÓM: </a:t>
              </a:r>
              <a:r>
                <a:rPr lang="en-US" sz="3800">
                  <a:solidFill>
                    <a:schemeClr val="tx1"/>
                  </a:solidFill>
                  <a:latin typeface="Arial" panose="020B0604020202020204" pitchFamily="34" charset="0"/>
                  <a:cs typeface="Arial" panose="020B0604020202020204" pitchFamily="34" charset="0"/>
                </a:rPr>
                <a:t>Cả lớp chia thành 4 nhóm (2 nhóm thực hiện 1 nhiệm vụ), các nhóm đọc tình huống </a:t>
              </a:r>
              <a:r>
                <a:rPr lang="en-US" sz="3800" i="1">
                  <a:solidFill>
                    <a:schemeClr val="tx1"/>
                  </a:solidFill>
                  <a:latin typeface="Arial" panose="020B0604020202020204" pitchFamily="34" charset="0"/>
                  <a:cs typeface="Arial" panose="020B0604020202020204" pitchFamily="34" charset="0"/>
                </a:rPr>
                <a:t>(SHS – tr.17) </a:t>
              </a:r>
              <a:r>
                <a:rPr lang="en-US" sz="3800">
                  <a:solidFill>
                    <a:schemeClr val="tx1"/>
                  </a:solidFill>
                  <a:latin typeface="Arial" panose="020B0604020202020204" pitchFamily="34" charset="0"/>
                  <a:cs typeface="Arial" panose="020B0604020202020204" pitchFamily="34" charset="0"/>
                </a:rPr>
                <a:t>để thực hiện yêu cầu: </a:t>
              </a:r>
              <a:endParaRPr lang="en-US" sz="3800" dirty="0">
                <a:solidFill>
                  <a:schemeClr val="tx1"/>
                </a:solidFill>
                <a:latin typeface="Arial" panose="020B0604020202020204" pitchFamily="34" charset="0"/>
                <a:cs typeface="Arial" panose="020B0604020202020204" pitchFamily="34" charset="0"/>
              </a:endParaRPr>
            </a:p>
          </p:txBody>
        </p:sp>
        <p:pic>
          <p:nvPicPr>
            <p:cNvPr id="18" name="Picture 4">
              <a:extLst>
                <a:ext uri="{FF2B5EF4-FFF2-40B4-BE49-F238E27FC236}">
                  <a16:creationId xmlns:a16="http://schemas.microsoft.com/office/drawing/2014/main" id="{1433D4C0-8B4A-06A6-9B56-96CFD4A0225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555803">
              <a:off x="-161765" y="2451587"/>
              <a:ext cx="1403172" cy="793431"/>
            </a:xfrm>
            <a:prstGeom prst="rect">
              <a:avLst/>
            </a:prstGeom>
          </p:spPr>
        </p:pic>
      </p:grpSp>
      <p:grpSp>
        <p:nvGrpSpPr>
          <p:cNvPr id="19" name="Group 18">
            <a:extLst>
              <a:ext uri="{FF2B5EF4-FFF2-40B4-BE49-F238E27FC236}">
                <a16:creationId xmlns:a16="http://schemas.microsoft.com/office/drawing/2014/main" id="{3A7CDD53-9407-73FE-F361-C173C572880B}"/>
              </a:ext>
            </a:extLst>
          </p:cNvPr>
          <p:cNvGrpSpPr/>
          <p:nvPr/>
        </p:nvGrpSpPr>
        <p:grpSpPr>
          <a:xfrm>
            <a:off x="6001429" y="5496766"/>
            <a:ext cx="6285142" cy="1170735"/>
            <a:chOff x="3029863" y="1823688"/>
            <a:chExt cx="12362538" cy="1262412"/>
          </a:xfrm>
        </p:grpSpPr>
        <p:cxnSp>
          <p:nvCxnSpPr>
            <p:cNvPr id="24" name="Straight Connector 23">
              <a:extLst>
                <a:ext uri="{FF2B5EF4-FFF2-40B4-BE49-F238E27FC236}">
                  <a16:creationId xmlns:a16="http://schemas.microsoft.com/office/drawing/2014/main" id="{9F7575D4-C551-27E5-F703-6DA27B477D97}"/>
                </a:ext>
              </a:extLst>
            </p:cNvPr>
            <p:cNvCxnSpPr>
              <a:cxnSpLocks/>
            </p:cNvCxnSpPr>
            <p:nvPr/>
          </p:nvCxnSpPr>
          <p:spPr>
            <a:xfrm>
              <a:off x="9144001" y="1823688"/>
              <a:ext cx="0" cy="5766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1EF9C67-DE4F-E182-422D-C8C3088F3E14}"/>
                </a:ext>
              </a:extLst>
            </p:cNvPr>
            <p:cNvCxnSpPr>
              <a:cxnSpLocks/>
            </p:cNvCxnSpPr>
            <p:nvPr/>
          </p:nvCxnSpPr>
          <p:spPr>
            <a:xfrm>
              <a:off x="3029863" y="2400300"/>
              <a:ext cx="123625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F3A7880-0F5E-A55F-F9A5-9CF8E3420E30}"/>
                </a:ext>
              </a:extLst>
            </p:cNvPr>
            <p:cNvCxnSpPr>
              <a:cxnSpLocks/>
            </p:cNvCxnSpPr>
            <p:nvPr/>
          </p:nvCxnSpPr>
          <p:spPr>
            <a:xfrm>
              <a:off x="3029863" y="2400300"/>
              <a:ext cx="0" cy="685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9981BBA-94EB-63A6-D71B-FA246C5711FC}"/>
                </a:ext>
              </a:extLst>
            </p:cNvPr>
            <p:cNvCxnSpPr>
              <a:cxnSpLocks/>
            </p:cNvCxnSpPr>
            <p:nvPr/>
          </p:nvCxnSpPr>
          <p:spPr>
            <a:xfrm>
              <a:off x="15392401" y="2400300"/>
              <a:ext cx="0" cy="68579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8" name="Rectangle 27">
            <a:extLst>
              <a:ext uri="{FF2B5EF4-FFF2-40B4-BE49-F238E27FC236}">
                <a16:creationId xmlns:a16="http://schemas.microsoft.com/office/drawing/2014/main" id="{EC616602-FE36-72BE-56C0-1B2A63434DAE}"/>
              </a:ext>
            </a:extLst>
          </p:cNvPr>
          <p:cNvSpPr/>
          <p:nvPr/>
        </p:nvSpPr>
        <p:spPr>
          <a:xfrm>
            <a:off x="1072788" y="6667500"/>
            <a:ext cx="7614012" cy="2903613"/>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b="1">
                <a:solidFill>
                  <a:schemeClr val="tx1"/>
                </a:solidFill>
                <a:latin typeface="Arial" panose="020B0604020202020204" pitchFamily="34" charset="0"/>
                <a:cs typeface="Arial" panose="020B0604020202020204" pitchFamily="34" charset="0"/>
              </a:rPr>
              <a:t>Nhóm 1,2: </a:t>
            </a:r>
            <a:endParaRPr lang="en-US" sz="3600" b="1">
              <a:solidFill>
                <a:schemeClr val="tx1"/>
              </a:solidFill>
              <a:latin typeface="Arial" panose="020B0604020202020204" pitchFamily="34" charset="0"/>
              <a:cs typeface="Arial" panose="020B0604020202020204" pitchFamily="34" charset="0"/>
            </a:endParaRPr>
          </a:p>
          <a:p>
            <a:pPr algn="ctr">
              <a:lnSpc>
                <a:spcPct val="150000"/>
              </a:lnSpc>
            </a:pPr>
            <a:r>
              <a:rPr lang="vi-VN" sz="3600">
                <a:solidFill>
                  <a:schemeClr val="tx1"/>
                </a:solidFill>
                <a:latin typeface="Arial" panose="020B0604020202020204" pitchFamily="34" charset="0"/>
                <a:cs typeface="Arial" panose="020B0604020202020204" pitchFamily="34" charset="0"/>
              </a:rPr>
              <a:t>Phân tích điểm mạnh, điểm yếu của các nhân vật trong </a:t>
            </a:r>
            <a:r>
              <a:rPr lang="vi-VN" sz="3600" i="1">
                <a:solidFill>
                  <a:schemeClr val="tx1"/>
                </a:solidFill>
                <a:latin typeface="Arial" panose="020B0604020202020204" pitchFamily="34" charset="0"/>
                <a:cs typeface="Arial" panose="020B0604020202020204" pitchFamily="34" charset="0"/>
              </a:rPr>
              <a:t>Tình huống 1</a:t>
            </a:r>
            <a:endParaRPr lang="en-US" sz="3600" i="1" dirty="0">
              <a:solidFill>
                <a:schemeClr val="tx1"/>
              </a:solidFill>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6B0897D3-53A0-14EA-E134-ABE5F1C4CF8A}"/>
              </a:ext>
            </a:extLst>
          </p:cNvPr>
          <p:cNvSpPr/>
          <p:nvPr/>
        </p:nvSpPr>
        <p:spPr>
          <a:xfrm>
            <a:off x="9601203" y="6667494"/>
            <a:ext cx="7705022" cy="2903611"/>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b="1">
                <a:solidFill>
                  <a:schemeClr val="tx1"/>
                </a:solidFill>
                <a:latin typeface="Arial" panose="020B0604020202020204" pitchFamily="34" charset="0"/>
                <a:cs typeface="Arial" panose="020B0604020202020204" pitchFamily="34" charset="0"/>
              </a:rPr>
              <a:t>Nhóm 3,4: </a:t>
            </a:r>
            <a:endParaRPr lang="en-US" sz="3600" b="1">
              <a:solidFill>
                <a:schemeClr val="tx1"/>
              </a:solidFill>
              <a:latin typeface="Arial" panose="020B0604020202020204" pitchFamily="34" charset="0"/>
              <a:cs typeface="Arial" panose="020B0604020202020204" pitchFamily="34" charset="0"/>
            </a:endParaRPr>
          </a:p>
          <a:p>
            <a:pPr algn="ctr">
              <a:lnSpc>
                <a:spcPct val="150000"/>
              </a:lnSpc>
            </a:pPr>
            <a:r>
              <a:rPr lang="vi-VN" sz="3600">
                <a:solidFill>
                  <a:schemeClr val="tx1"/>
                </a:solidFill>
                <a:latin typeface="Arial" panose="020B0604020202020204" pitchFamily="34" charset="0"/>
                <a:cs typeface="Arial" panose="020B0604020202020204" pitchFamily="34" charset="0"/>
              </a:rPr>
              <a:t>Phân tích điểm mạnh, điểm yếu của các nhân vật trong </a:t>
            </a:r>
            <a:r>
              <a:rPr lang="vi-VN" sz="3600" i="1">
                <a:solidFill>
                  <a:schemeClr val="tx1"/>
                </a:solidFill>
                <a:latin typeface="Arial" panose="020B0604020202020204" pitchFamily="34" charset="0"/>
                <a:cs typeface="Arial" panose="020B0604020202020204" pitchFamily="34" charset="0"/>
              </a:rPr>
              <a:t>Tình huống 2</a:t>
            </a:r>
            <a:endParaRPr lang="en-US" sz="3600" i="1" dirty="0">
              <a:solidFill>
                <a:schemeClr val="tx1"/>
              </a:solidFill>
              <a:latin typeface="Arial" panose="020B0604020202020204" pitchFamily="34" charset="0"/>
              <a:cs typeface="Arial" panose="020B0604020202020204" pitchFamily="34" charset="0"/>
            </a:endParaRPr>
          </a:p>
        </p:txBody>
      </p:sp>
      <p:sp>
        <p:nvSpPr>
          <p:cNvPr id="31" name="AutoShape 24">
            <a:extLst>
              <a:ext uri="{FF2B5EF4-FFF2-40B4-BE49-F238E27FC236}">
                <a16:creationId xmlns:a16="http://schemas.microsoft.com/office/drawing/2014/main" id="{903E1D69-132F-67E5-AC6C-4AEDC7861D05}"/>
              </a:ext>
            </a:extLst>
          </p:cNvPr>
          <p:cNvSpPr/>
          <p:nvPr/>
        </p:nvSpPr>
        <p:spPr>
          <a:xfrm>
            <a:off x="-1981200" y="648897"/>
            <a:ext cx="22250400" cy="1499851"/>
          </a:xfrm>
          <a:prstGeom prst="rect">
            <a:avLst/>
          </a:prstGeom>
          <a:solidFill>
            <a:schemeClr val="accent6">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E4D09C44-97BF-8ECF-3949-429CD7FF36FA}"/>
              </a:ext>
            </a:extLst>
          </p:cNvPr>
          <p:cNvSpPr txBox="1"/>
          <p:nvPr/>
        </p:nvSpPr>
        <p:spPr>
          <a:xfrm>
            <a:off x="2952788" y="981709"/>
            <a:ext cx="13372208" cy="830997"/>
          </a:xfrm>
          <a:prstGeom prst="rect">
            <a:avLst/>
          </a:prstGeom>
          <a:noFill/>
        </p:spPr>
        <p:txBody>
          <a:bodyPr wrap="square">
            <a:spAutoFit/>
          </a:bodyPr>
          <a:lstStyle/>
          <a:p>
            <a:pPr algn="ctr">
              <a:spcAft>
                <a:spcPts val="1000"/>
              </a:spcAft>
            </a:pPr>
            <a:r>
              <a:rPr lang="vi-VN" sz="4800" b="1">
                <a:solidFill>
                  <a:srgbClr val="C00000"/>
                </a:solidFill>
                <a:latin typeface="Arial" panose="020B0604020202020204" pitchFamily="34" charset="0"/>
                <a:ea typeface="Calibri" panose="020F0502020204030204" pitchFamily="34" charset="0"/>
                <a:cs typeface="Arial" panose="020B0604020202020204" pitchFamily="34" charset="0"/>
              </a:rPr>
              <a:t>Nhiệm vụ 2: Phân tích tình huống</a:t>
            </a:r>
            <a:endParaRPr lang="en-US" sz="48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33" name="Group 32">
            <a:extLst>
              <a:ext uri="{FF2B5EF4-FFF2-40B4-BE49-F238E27FC236}">
                <a16:creationId xmlns:a16="http://schemas.microsoft.com/office/drawing/2014/main" id="{D056320D-0908-0CB8-E7E3-F8A0058BEEA0}"/>
              </a:ext>
            </a:extLst>
          </p:cNvPr>
          <p:cNvGrpSpPr/>
          <p:nvPr/>
        </p:nvGrpSpPr>
        <p:grpSpPr>
          <a:xfrm rot="702940">
            <a:off x="16511111" y="634314"/>
            <a:ext cx="2499012" cy="1705583"/>
            <a:chOff x="15794001" y="8493661"/>
            <a:chExt cx="2246574" cy="1599902"/>
          </a:xfrm>
        </p:grpSpPr>
        <p:sp>
          <p:nvSpPr>
            <p:cNvPr id="34" name="Freeform 9">
              <a:extLst>
                <a:ext uri="{FF2B5EF4-FFF2-40B4-BE49-F238E27FC236}">
                  <a16:creationId xmlns:a16="http://schemas.microsoft.com/office/drawing/2014/main" id="{582069A7-87A8-048C-6163-2B9FF5DDDE50}"/>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5" name="Freeform 11">
              <a:extLst>
                <a:ext uri="{FF2B5EF4-FFF2-40B4-BE49-F238E27FC236}">
                  <a16:creationId xmlns:a16="http://schemas.microsoft.com/office/drawing/2014/main" id="{BE875772-491C-3764-6C68-8BE59530155A}"/>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grpSp>
        <p:nvGrpSpPr>
          <p:cNvPr id="36" name="Group 35">
            <a:extLst>
              <a:ext uri="{FF2B5EF4-FFF2-40B4-BE49-F238E27FC236}">
                <a16:creationId xmlns:a16="http://schemas.microsoft.com/office/drawing/2014/main" id="{C73547C0-4219-A80A-7161-061E8335C72D}"/>
              </a:ext>
            </a:extLst>
          </p:cNvPr>
          <p:cNvGrpSpPr/>
          <p:nvPr/>
        </p:nvGrpSpPr>
        <p:grpSpPr>
          <a:xfrm rot="6949130">
            <a:off x="97843" y="482439"/>
            <a:ext cx="2506785" cy="1782556"/>
            <a:chOff x="15794001" y="8493661"/>
            <a:chExt cx="2246574" cy="1599902"/>
          </a:xfrm>
        </p:grpSpPr>
        <p:sp>
          <p:nvSpPr>
            <p:cNvPr id="37" name="Freeform 9">
              <a:extLst>
                <a:ext uri="{FF2B5EF4-FFF2-40B4-BE49-F238E27FC236}">
                  <a16:creationId xmlns:a16="http://schemas.microsoft.com/office/drawing/2014/main" id="{72062B05-2DAB-B27E-617E-3D5A50BFF758}"/>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8" name="Freeform 11">
              <a:extLst>
                <a:ext uri="{FF2B5EF4-FFF2-40B4-BE49-F238E27FC236}">
                  <a16:creationId xmlns:a16="http://schemas.microsoft.com/office/drawing/2014/main" id="{A623B59B-8307-4C62-C973-A037B50B533E}"/>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97359883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up)">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additive="base">
                                        <p:cTn id="21" dur="500" fill="hold"/>
                                        <p:tgtEl>
                                          <p:spTgt spid="28"/>
                                        </p:tgtEl>
                                        <p:attrNameLst>
                                          <p:attrName>ppt_x</p:attrName>
                                        </p:attrNameLst>
                                      </p:cBhvr>
                                      <p:tavLst>
                                        <p:tav tm="0">
                                          <p:val>
                                            <p:strVal val="0-#ppt_w/2"/>
                                          </p:val>
                                        </p:tav>
                                        <p:tav tm="100000">
                                          <p:val>
                                            <p:strVal val="#ppt_x"/>
                                          </p:val>
                                        </p:tav>
                                      </p:tavLst>
                                    </p:anim>
                                    <p:anim calcmode="lin" valueType="num">
                                      <p:cBhvr additive="base">
                                        <p:cTn id="22" dur="500" fill="hold"/>
                                        <p:tgtEl>
                                          <p:spTgt spid="28"/>
                                        </p:tgtEl>
                                        <p:attrNameLst>
                                          <p:attrName>ppt_y</p:attrName>
                                        </p:attrNameLst>
                                      </p:cBhvr>
                                      <p:tavLst>
                                        <p:tav tm="0">
                                          <p:val>
                                            <p:strVal val="#ppt_y"/>
                                          </p:val>
                                        </p:tav>
                                        <p:tav tm="100000">
                                          <p:val>
                                            <p:strVal val="#ppt_y"/>
                                          </p:val>
                                        </p:tav>
                                      </p:tavLst>
                                    </p:anim>
                                  </p:childTnLst>
                                </p:cTn>
                              </p:par>
                            </p:childTnLst>
                          </p:cTn>
                        </p:par>
                        <p:par>
                          <p:cTn id="23" fill="hold">
                            <p:stCondLst>
                              <p:cond delay="500"/>
                            </p:stCondLst>
                            <p:childTnLst>
                              <p:par>
                                <p:cTn id="24" presetID="2" presetClass="entr" presetSubtype="2" fill="hold" grpId="0" nodeType="afterEffect">
                                  <p:stCondLst>
                                    <p:cond delay="0"/>
                                  </p:stCondLst>
                                  <p:childTnLst>
                                    <p:set>
                                      <p:cBhvr>
                                        <p:cTn id="25" dur="1" fill="hold">
                                          <p:stCondLst>
                                            <p:cond delay="0"/>
                                          </p:stCondLst>
                                        </p:cTn>
                                        <p:tgtEl>
                                          <p:spTgt spid="29"/>
                                        </p:tgtEl>
                                        <p:attrNameLst>
                                          <p:attrName>style.visibility</p:attrName>
                                        </p:attrNameLst>
                                      </p:cBhvr>
                                      <p:to>
                                        <p:strVal val="visible"/>
                                      </p:to>
                                    </p:set>
                                    <p:anim calcmode="lin" valueType="num">
                                      <p:cBhvr additive="base">
                                        <p:cTn id="26" dur="500" fill="hold"/>
                                        <p:tgtEl>
                                          <p:spTgt spid="29"/>
                                        </p:tgtEl>
                                        <p:attrNameLst>
                                          <p:attrName>ppt_x</p:attrName>
                                        </p:attrNameLst>
                                      </p:cBhvr>
                                      <p:tavLst>
                                        <p:tav tm="0">
                                          <p:val>
                                            <p:strVal val="1+#ppt_w/2"/>
                                          </p:val>
                                        </p:tav>
                                        <p:tav tm="100000">
                                          <p:val>
                                            <p:strVal val="#ppt_x"/>
                                          </p:val>
                                        </p:tav>
                                      </p:tavLst>
                                    </p:anim>
                                    <p:anim calcmode="lin" valueType="num">
                                      <p:cBhvr additive="base">
                                        <p:cTn id="27"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369507" y="347718"/>
            <a:ext cx="579487" cy="579487"/>
          </a:xfrm>
          <a:custGeom>
            <a:avLst/>
            <a:gdLst/>
            <a:ahLst/>
            <a:cxnLst/>
            <a:rect l="l" t="t" r="r" b="b"/>
            <a:pathLst>
              <a:path w="579487" h="579487">
                <a:moveTo>
                  <a:pt x="0" y="0"/>
                </a:moveTo>
                <a:lnTo>
                  <a:pt x="579488" y="0"/>
                </a:lnTo>
                <a:lnTo>
                  <a:pt x="579488"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17339006" y="366905"/>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3" name="Freeform 5">
            <a:extLst>
              <a:ext uri="{FF2B5EF4-FFF2-40B4-BE49-F238E27FC236}">
                <a16:creationId xmlns:a16="http://schemas.microsoft.com/office/drawing/2014/main" id="{AD93A173-C839-2B79-BFA2-BE5FA263E69A}"/>
              </a:ext>
            </a:extLst>
          </p:cNvPr>
          <p:cNvSpPr/>
          <p:nvPr/>
        </p:nvSpPr>
        <p:spPr>
          <a:xfrm flipH="1" flipV="1">
            <a:off x="11676555" y="8629104"/>
            <a:ext cx="820851" cy="1479010"/>
          </a:xfrm>
          <a:custGeom>
            <a:avLst/>
            <a:gdLst/>
            <a:ahLst/>
            <a:cxnLst/>
            <a:rect l="l" t="t" r="r" b="b"/>
            <a:pathLst>
              <a:path w="820851" h="1479010">
                <a:moveTo>
                  <a:pt x="820850" y="1479010"/>
                </a:moveTo>
                <a:lnTo>
                  <a:pt x="0" y="1479010"/>
                </a:lnTo>
                <a:lnTo>
                  <a:pt x="0" y="0"/>
                </a:lnTo>
                <a:lnTo>
                  <a:pt x="820850" y="0"/>
                </a:lnTo>
                <a:lnTo>
                  <a:pt x="820850" y="147901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5" name="TextBox 24">
            <a:extLst>
              <a:ext uri="{FF2B5EF4-FFF2-40B4-BE49-F238E27FC236}">
                <a16:creationId xmlns:a16="http://schemas.microsoft.com/office/drawing/2014/main" id="{F841F60D-578C-6859-DDF8-95E741D13D8F}"/>
              </a:ext>
            </a:extLst>
          </p:cNvPr>
          <p:cNvSpPr txBox="1"/>
          <p:nvPr/>
        </p:nvSpPr>
        <p:spPr>
          <a:xfrm>
            <a:off x="1193363" y="530894"/>
            <a:ext cx="15691046" cy="830997"/>
          </a:xfrm>
          <a:prstGeom prst="rect">
            <a:avLst/>
          </a:prstGeom>
          <a:noFill/>
        </p:spPr>
        <p:txBody>
          <a:bodyPr wrap="square" rtlCol="0">
            <a:spAutoFit/>
          </a:bodyPr>
          <a:lstStyle/>
          <a:p>
            <a:pPr algn="ctr"/>
            <a:r>
              <a:rPr lang="en-US" sz="4800" b="1">
                <a:solidFill>
                  <a:srgbClr val="C00000"/>
                </a:solidFill>
                <a:latin typeface="Arial" panose="020B0604020202020204" pitchFamily="34" charset="0"/>
                <a:cs typeface="Arial" panose="020B0604020202020204" pitchFamily="34" charset="0"/>
              </a:rPr>
              <a:t>TÌNH HUỐNG ĐƯA RA</a:t>
            </a:r>
            <a:endParaRPr lang="en-US" sz="4800" i="1">
              <a:latin typeface="Arial" panose="020B060402020202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D35EDAA1-5200-A992-9B53-1BA9B2D9FF54}"/>
              </a:ext>
            </a:extLst>
          </p:cNvPr>
          <p:cNvGrpSpPr/>
          <p:nvPr/>
        </p:nvGrpSpPr>
        <p:grpSpPr>
          <a:xfrm>
            <a:off x="659247" y="1596137"/>
            <a:ext cx="16969502" cy="4346126"/>
            <a:chOff x="551768" y="1305940"/>
            <a:chExt cx="16969502" cy="4346126"/>
          </a:xfrm>
        </p:grpSpPr>
        <p:sp>
          <p:nvSpPr>
            <p:cNvPr id="27" name="Rectangle 26">
              <a:extLst>
                <a:ext uri="{FF2B5EF4-FFF2-40B4-BE49-F238E27FC236}">
                  <a16:creationId xmlns:a16="http://schemas.microsoft.com/office/drawing/2014/main" id="{13BBF869-7C2F-A0C7-8955-CCCBBC51CC17}"/>
                </a:ext>
              </a:extLst>
            </p:cNvPr>
            <p:cNvSpPr/>
            <p:nvPr/>
          </p:nvSpPr>
          <p:spPr>
            <a:xfrm>
              <a:off x="551768" y="1714499"/>
              <a:ext cx="16969502" cy="3937567"/>
            </a:xfrm>
            <a:prstGeom prst="rect">
              <a:avLst/>
            </a:prstGeom>
            <a:solidFill>
              <a:schemeClr val="bg1"/>
            </a:solid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400">
                  <a:solidFill>
                    <a:schemeClr val="tx1"/>
                  </a:solidFill>
                  <a:latin typeface="Arial" panose="020B0604020202020204" pitchFamily="34" charset="0"/>
                  <a:cs typeface="Arial" panose="020B0604020202020204" pitchFamily="34" charset="0"/>
                </a:rPr>
                <a:t>	Các bạn trong lớp thường nói T là người mạnh mẽ, khá quyết liệt. Trong nhiều cuộc họp, T thường thẳng thắng chỉ ra những nhược điểm của một số bạn trong lớp để mong các bạn đó tiến bộ. Nếu bạn nào có ý kiến thắc ,ắc thì T sẵn sàng đưa ra các minh chứng rất rõ ràng làm cho các bạn không thể phản ứng lại.</a:t>
              </a:r>
            </a:p>
          </p:txBody>
        </p:sp>
        <p:sp>
          <p:nvSpPr>
            <p:cNvPr id="28" name="Rectangle: Top Corners One Rounded and One Snipped 27">
              <a:extLst>
                <a:ext uri="{FF2B5EF4-FFF2-40B4-BE49-F238E27FC236}">
                  <a16:creationId xmlns:a16="http://schemas.microsoft.com/office/drawing/2014/main" id="{FDDD7A4F-54E0-C5B6-59BB-2BF782921385}"/>
                </a:ext>
              </a:extLst>
            </p:cNvPr>
            <p:cNvSpPr/>
            <p:nvPr/>
          </p:nvSpPr>
          <p:spPr>
            <a:xfrm flipH="1">
              <a:off x="551768" y="1305940"/>
              <a:ext cx="4083521" cy="778746"/>
            </a:xfrm>
            <a:prstGeom prst="snipRound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400" b="1">
                  <a:solidFill>
                    <a:schemeClr val="bg1"/>
                  </a:solidFill>
                  <a:latin typeface="Arial" panose="020B0604020202020204" pitchFamily="34" charset="0"/>
                  <a:cs typeface="Arial" panose="020B0604020202020204" pitchFamily="34" charset="0"/>
                </a:rPr>
                <a:t>Tình huống 1</a:t>
              </a:r>
            </a:p>
          </p:txBody>
        </p:sp>
      </p:grpSp>
      <p:grpSp>
        <p:nvGrpSpPr>
          <p:cNvPr id="29" name="Group 28">
            <a:extLst>
              <a:ext uri="{FF2B5EF4-FFF2-40B4-BE49-F238E27FC236}">
                <a16:creationId xmlns:a16="http://schemas.microsoft.com/office/drawing/2014/main" id="{01BE8308-C4D0-EC06-4115-91C712993D13}"/>
              </a:ext>
            </a:extLst>
          </p:cNvPr>
          <p:cNvGrpSpPr/>
          <p:nvPr/>
        </p:nvGrpSpPr>
        <p:grpSpPr>
          <a:xfrm>
            <a:off x="659251" y="6333204"/>
            <a:ext cx="16969498" cy="3493734"/>
            <a:chOff x="562658" y="1325127"/>
            <a:chExt cx="16969498" cy="3493734"/>
          </a:xfrm>
        </p:grpSpPr>
        <p:sp>
          <p:nvSpPr>
            <p:cNvPr id="30" name="Rectangle 29">
              <a:extLst>
                <a:ext uri="{FF2B5EF4-FFF2-40B4-BE49-F238E27FC236}">
                  <a16:creationId xmlns:a16="http://schemas.microsoft.com/office/drawing/2014/main" id="{DC466FF2-6BA7-549E-3867-32AD57699E3C}"/>
                </a:ext>
              </a:extLst>
            </p:cNvPr>
            <p:cNvSpPr/>
            <p:nvPr/>
          </p:nvSpPr>
          <p:spPr>
            <a:xfrm>
              <a:off x="562658" y="1714501"/>
              <a:ext cx="16969498" cy="3104360"/>
            </a:xfrm>
            <a:prstGeom prst="rect">
              <a:avLst/>
            </a:prstGeom>
            <a:solidFill>
              <a:schemeClr val="bg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400">
                  <a:solidFill>
                    <a:schemeClr val="tx1"/>
                  </a:solidFill>
                  <a:latin typeface="Arial" panose="020B0604020202020204" pitchFamily="34" charset="0"/>
                  <a:cs typeface="Arial" panose="020B0604020202020204" pitchFamily="34" charset="0"/>
                </a:rPr>
                <a:t>	Trong lớp học, X được khen là bạn nữ dịu dàng, khéo léo và không để mất lòng ai. Trong các buổi học nhóm, nếu có tranh luận xảy ra, mặc dù biết rõ ai đúng ai sai nhưng X cũng không đưa ra ý kiến vì không muốn mất lòng các bạn.</a:t>
              </a:r>
            </a:p>
          </p:txBody>
        </p:sp>
        <p:sp>
          <p:nvSpPr>
            <p:cNvPr id="31" name="Rectangle: Top Corners One Rounded and One Snipped 30">
              <a:extLst>
                <a:ext uri="{FF2B5EF4-FFF2-40B4-BE49-F238E27FC236}">
                  <a16:creationId xmlns:a16="http://schemas.microsoft.com/office/drawing/2014/main" id="{6BA20CB9-78A0-75E8-13AA-DBFE1E6426E0}"/>
                </a:ext>
              </a:extLst>
            </p:cNvPr>
            <p:cNvSpPr/>
            <p:nvPr/>
          </p:nvSpPr>
          <p:spPr>
            <a:xfrm flipH="1">
              <a:off x="562658" y="1325127"/>
              <a:ext cx="4083520" cy="778746"/>
            </a:xfrm>
            <a:prstGeom prst="snipRound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400" b="1">
                  <a:solidFill>
                    <a:schemeClr val="bg1"/>
                  </a:solidFill>
                  <a:latin typeface="Arial" panose="020B0604020202020204" pitchFamily="34" charset="0"/>
                  <a:cs typeface="Arial" panose="020B0604020202020204" pitchFamily="34" charset="0"/>
                </a:rPr>
                <a:t>Tình huống 2</a:t>
              </a:r>
            </a:p>
          </p:txBody>
        </p:sp>
      </p:grpSp>
    </p:spTree>
    <p:extLst>
      <p:ext uri="{BB962C8B-B14F-4D97-AF65-F5344CB8AC3E}">
        <p14:creationId xmlns:p14="http://schemas.microsoft.com/office/powerpoint/2010/main" val="146576853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right)">
                                      <p:cBhvr>
                                        <p:cTn id="1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BFA402-82DA-BA7A-C13C-41997FBDBE5B}"/>
              </a:ext>
            </a:extLst>
          </p:cNvPr>
          <p:cNvSpPr txBox="1"/>
          <p:nvPr/>
        </p:nvSpPr>
        <p:spPr>
          <a:xfrm>
            <a:off x="1028700" y="884039"/>
            <a:ext cx="3086100" cy="323076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03FEE0F-A86C-F4A8-D7CA-9A0EE1E931F9}"/>
              </a:ext>
            </a:extLst>
          </p:cNvPr>
          <p:cNvSpPr txBox="1"/>
          <p:nvPr/>
        </p:nvSpPr>
        <p:spPr>
          <a:xfrm>
            <a:off x="1028700" y="884039"/>
            <a:ext cx="3086100" cy="323076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BDCA438-FA4E-EFDB-BBE4-7BF25CD72635}"/>
              </a:ext>
            </a:extLst>
          </p:cNvPr>
          <p:cNvSpPr txBox="1"/>
          <p:nvPr/>
        </p:nvSpPr>
        <p:spPr>
          <a:xfrm>
            <a:off x="1028700" y="884039"/>
            <a:ext cx="3086100" cy="323076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sp>
        <p:nvSpPr>
          <p:cNvPr id="45" name="Freeform 5">
            <a:extLst>
              <a:ext uri="{FF2B5EF4-FFF2-40B4-BE49-F238E27FC236}">
                <a16:creationId xmlns:a16="http://schemas.microsoft.com/office/drawing/2014/main" id="{38B681B6-C5B5-5DCB-4FE7-D2EF192C80D5}"/>
              </a:ext>
            </a:extLst>
          </p:cNvPr>
          <p:cNvSpPr/>
          <p:nvPr/>
        </p:nvSpPr>
        <p:spPr>
          <a:xfrm flipH="1" flipV="1">
            <a:off x="11676555" y="8629104"/>
            <a:ext cx="820851" cy="1479010"/>
          </a:xfrm>
          <a:custGeom>
            <a:avLst/>
            <a:gdLst/>
            <a:ahLst/>
            <a:cxnLst/>
            <a:rect l="l" t="t" r="r" b="b"/>
            <a:pathLst>
              <a:path w="820851" h="1479010">
                <a:moveTo>
                  <a:pt x="820850" y="1479010"/>
                </a:moveTo>
                <a:lnTo>
                  <a:pt x="0" y="1479010"/>
                </a:lnTo>
                <a:lnTo>
                  <a:pt x="0" y="0"/>
                </a:lnTo>
                <a:lnTo>
                  <a:pt x="820850" y="0"/>
                </a:lnTo>
                <a:lnTo>
                  <a:pt x="820850" y="147901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9" name="Freeform 3">
            <a:extLst>
              <a:ext uri="{FF2B5EF4-FFF2-40B4-BE49-F238E27FC236}">
                <a16:creationId xmlns:a16="http://schemas.microsoft.com/office/drawing/2014/main" id="{82BA9DE5-6A22-63E4-848C-95BD561059E0}"/>
              </a:ext>
            </a:extLst>
          </p:cNvPr>
          <p:cNvSpPr/>
          <p:nvPr/>
        </p:nvSpPr>
        <p:spPr>
          <a:xfrm>
            <a:off x="990600" y="1516245"/>
            <a:ext cx="16500974" cy="8275455"/>
          </a:xfrm>
          <a:custGeom>
            <a:avLst/>
            <a:gdLst/>
            <a:ahLst/>
            <a:cxnLst/>
            <a:rect l="l" t="t" r="r" b="b"/>
            <a:pathLst>
              <a:path w="4137329" h="2167467">
                <a:moveTo>
                  <a:pt x="0" y="0"/>
                </a:moveTo>
                <a:lnTo>
                  <a:pt x="4137329" y="0"/>
                </a:lnTo>
                <a:lnTo>
                  <a:pt x="4137329" y="2167467"/>
                </a:lnTo>
                <a:lnTo>
                  <a:pt x="0" y="2167467"/>
                </a:lnTo>
                <a:close/>
              </a:path>
            </a:pathLst>
          </a:custGeom>
          <a:solidFill>
            <a:schemeClr val="accent3">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70" name="TextBox 69">
            <a:extLst>
              <a:ext uri="{FF2B5EF4-FFF2-40B4-BE49-F238E27FC236}">
                <a16:creationId xmlns:a16="http://schemas.microsoft.com/office/drawing/2014/main" id="{308B17A8-0C81-0974-6D45-8D523310F5FD}"/>
              </a:ext>
            </a:extLst>
          </p:cNvPr>
          <p:cNvSpPr txBox="1"/>
          <p:nvPr/>
        </p:nvSpPr>
        <p:spPr>
          <a:xfrm>
            <a:off x="1518452" y="2548965"/>
            <a:ext cx="10452897" cy="6983002"/>
          </a:xfrm>
          <a:prstGeom prst="rect">
            <a:avLst/>
          </a:prstGeom>
          <a:noFill/>
        </p:spPr>
        <p:txBody>
          <a:bodyPr wrap="square">
            <a:spAutoFit/>
          </a:bodyPr>
          <a:lstStyle/>
          <a:p>
            <a:pPr marL="571500" marR="0" lvl="0" indent="-571500" algn="just">
              <a:lnSpc>
                <a:spcPct val="150000"/>
              </a:lnSpc>
              <a:spcBef>
                <a:spcPts val="100"/>
              </a:spcBef>
              <a:spcAft>
                <a:spcPts val="100"/>
              </a:spcAft>
              <a:buFont typeface="Wingdings" panose="05000000000000000000" pitchFamily="2" charset="2"/>
              <a:buChar char="§"/>
            </a:pPr>
            <a:r>
              <a:rPr lang="vi-VN" sz="3000">
                <a:solidFill>
                  <a:srgbClr val="000000"/>
                </a:solidFill>
                <a:latin typeface="Arial" panose="020B0604020202020204" pitchFamily="34" charset="0"/>
                <a:ea typeface="Calibri" panose="020F0502020204030204" pitchFamily="34" charset="0"/>
                <a:cs typeface="Arial" panose="020B0604020202020204" pitchFamily="34" charset="0"/>
              </a:rPr>
              <a:t>T có thái độ khá quyết liệt và thẳng thắn</a:t>
            </a:r>
            <a:r>
              <a:rPr lang="en-US" sz="300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000">
                <a:solidFill>
                  <a:srgbClr val="000000"/>
                </a:solidFill>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 </a:t>
            </a:r>
            <a:r>
              <a:rPr lang="vi-VN" sz="3000">
                <a:solidFill>
                  <a:srgbClr val="000000"/>
                </a:solidFill>
                <a:latin typeface="Arial" panose="020B0604020202020204" pitchFamily="34" charset="0"/>
                <a:ea typeface="Calibri" panose="020F0502020204030204" pitchFamily="34" charset="0"/>
                <a:cs typeface="Arial" panose="020B0604020202020204" pitchFamily="34" charset="0"/>
              </a:rPr>
              <a:t>có thể gây ra sự bất mãn và khó chịu cho một số người trong nhóm.</a:t>
            </a:r>
          </a:p>
          <a:p>
            <a:pPr marL="571500" marR="0" lvl="0" indent="-571500" algn="just">
              <a:lnSpc>
                <a:spcPct val="150000"/>
              </a:lnSpc>
              <a:spcBef>
                <a:spcPts val="100"/>
              </a:spcBef>
              <a:spcAft>
                <a:spcPts val="100"/>
              </a:spcAft>
              <a:buFont typeface="Wingdings" panose="05000000000000000000" pitchFamily="2" charset="2"/>
              <a:buChar char="§"/>
            </a:pPr>
            <a:r>
              <a:rPr lang="vi-VN" sz="3000">
                <a:solidFill>
                  <a:srgbClr val="000000"/>
                </a:solidFill>
                <a:latin typeface="Arial" panose="020B0604020202020204" pitchFamily="34" charset="0"/>
                <a:ea typeface="Calibri" panose="020F0502020204030204" pitchFamily="34" charset="0"/>
                <a:cs typeface="Arial" panose="020B0604020202020204" pitchFamily="34" charset="0"/>
              </a:rPr>
              <a:t>Việc chỉ ra nhược điểm của người khác không phải lúc nào cũng là cách hiệu quả để giúp họ tiến bộ. Điều này có thể làm cho mối quan hệ giữa T và những người được chỉ ra nhược điểm trở nên căng thẳng và khó khăn hơn trong việc làm việc với nhau trong tương lai.</a:t>
            </a:r>
          </a:p>
          <a:p>
            <a:pPr marL="571500" marR="0" lvl="0" indent="-571500" algn="just">
              <a:lnSpc>
                <a:spcPct val="150000"/>
              </a:lnSpc>
              <a:spcBef>
                <a:spcPts val="100"/>
              </a:spcBef>
              <a:spcAft>
                <a:spcPts val="100"/>
              </a:spcAft>
              <a:buFont typeface="Wingdings" panose="05000000000000000000" pitchFamily="2" charset="2"/>
              <a:buChar char="§"/>
            </a:pPr>
            <a:r>
              <a:rPr lang="vi-VN" sz="3000">
                <a:solidFill>
                  <a:srgbClr val="000000"/>
                </a:solidFill>
                <a:latin typeface="Arial" panose="020B0604020202020204" pitchFamily="34" charset="0"/>
                <a:ea typeface="Calibri" panose="020F0502020204030204" pitchFamily="34" charset="0"/>
                <a:cs typeface="Arial" panose="020B0604020202020204" pitchFamily="34" charset="0"/>
              </a:rPr>
              <a:t>Nếu T muốn giúp đỡ các bạn khác tiến bộ, có thể đề xuất một phương pháp khác để thúc đẩy sự phát triển của họ một cách tích cực hơn</a:t>
            </a:r>
            <a:r>
              <a:rPr lang="en-US" sz="300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vi-VN" sz="30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71" name="Line Callout 1 (Border and Accent Bar) 3">
            <a:extLst>
              <a:ext uri="{FF2B5EF4-FFF2-40B4-BE49-F238E27FC236}">
                <a16:creationId xmlns:a16="http://schemas.microsoft.com/office/drawing/2014/main" id="{AEFA8BD2-8F5D-1952-CC9B-27A4E99907F6}"/>
              </a:ext>
            </a:extLst>
          </p:cNvPr>
          <p:cNvSpPr/>
          <p:nvPr/>
        </p:nvSpPr>
        <p:spPr>
          <a:xfrm>
            <a:off x="302189" y="571501"/>
            <a:ext cx="11596149" cy="1728127"/>
          </a:xfrm>
          <a:prstGeom prst="accentBorderCallout1">
            <a:avLst>
              <a:gd name="adj1" fmla="val 18750"/>
              <a:gd name="adj2" fmla="val -3127"/>
              <a:gd name="adj3" fmla="val 17954"/>
              <a:gd name="adj4" fmla="val -17509"/>
            </a:avLst>
          </a:prstGeom>
          <a:solidFill>
            <a:schemeClr val="bg1"/>
          </a:solidFill>
          <a:ln>
            <a:solidFill>
              <a:schemeClr val="accent6">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b="1">
                <a:solidFill>
                  <a:srgbClr val="C00000"/>
                </a:solidFill>
                <a:latin typeface="Arial" panose="020B0604020202020204" pitchFamily="34" charset="0"/>
                <a:cs typeface="Arial" panose="020B0604020202020204" pitchFamily="34" charset="0"/>
              </a:rPr>
              <a:t>GỢI Ý XỬ LÍ TÌNH HUỐNG: </a:t>
            </a:r>
            <a:r>
              <a:rPr lang="en-US" sz="3800" b="1">
                <a:solidFill>
                  <a:schemeClr val="tx1"/>
                </a:solidFill>
                <a:latin typeface="Arial" panose="020B0604020202020204" pitchFamily="34" charset="0"/>
                <a:cs typeface="Arial" panose="020B0604020202020204" pitchFamily="34" charset="0"/>
              </a:rPr>
              <a:t>Tình huống 1</a:t>
            </a:r>
            <a:endParaRPr lang="en-US" sz="3800" b="1" dirty="0">
              <a:solidFill>
                <a:schemeClr val="tx1"/>
              </a:solidFill>
              <a:latin typeface="Arial" panose="020B0604020202020204" pitchFamily="34" charset="0"/>
              <a:cs typeface="Arial" panose="020B0604020202020204" pitchFamily="34" charset="0"/>
            </a:endParaRPr>
          </a:p>
        </p:txBody>
      </p:sp>
      <p:sp>
        <p:nvSpPr>
          <p:cNvPr id="36" name="Freeform 9">
            <a:extLst>
              <a:ext uri="{FF2B5EF4-FFF2-40B4-BE49-F238E27FC236}">
                <a16:creationId xmlns:a16="http://schemas.microsoft.com/office/drawing/2014/main" id="{818974DE-F6D8-CAA4-EF9E-E1F3AC9988EF}"/>
              </a:ext>
            </a:extLst>
          </p:cNvPr>
          <p:cNvSpPr/>
          <p:nvPr/>
        </p:nvSpPr>
        <p:spPr>
          <a:xfrm>
            <a:off x="643782" y="9513763"/>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5CF8069D-10EF-23A2-3EAD-8CDCBF4FF7EF}"/>
              </a:ext>
            </a:extLst>
          </p:cNvPr>
          <p:cNvGrpSpPr/>
          <p:nvPr/>
        </p:nvGrpSpPr>
        <p:grpSpPr>
          <a:xfrm>
            <a:off x="16730305" y="962476"/>
            <a:ext cx="1057989" cy="1158974"/>
            <a:chOff x="15614885" y="8251666"/>
            <a:chExt cx="1057989" cy="1158974"/>
          </a:xfrm>
        </p:grpSpPr>
        <p:sp>
          <p:nvSpPr>
            <p:cNvPr id="11" name="Freeform 11"/>
            <p:cNvSpPr/>
            <p:nvPr/>
          </p:nvSpPr>
          <p:spPr>
            <a:xfrm>
              <a:off x="16093387" y="8831153"/>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2" name="Freeform 12"/>
            <p:cNvSpPr/>
            <p:nvPr/>
          </p:nvSpPr>
          <p:spPr>
            <a:xfrm>
              <a:off x="15614885" y="8251666"/>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pic>
        <p:nvPicPr>
          <p:cNvPr id="75" name="Picture 74" descr="A person standing in front of a group of kids&#10;&#10;Description automatically generated">
            <a:extLst>
              <a:ext uri="{FF2B5EF4-FFF2-40B4-BE49-F238E27FC236}">
                <a16:creationId xmlns:a16="http://schemas.microsoft.com/office/drawing/2014/main" id="{69D3EE55-42A4-AC2D-4693-FEE4A932FCE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2318167" y="3899693"/>
            <a:ext cx="4259593" cy="4061903"/>
          </a:xfrm>
          <a:prstGeom prst="rect">
            <a:avLst/>
          </a:prstGeom>
        </p:spPr>
      </p:pic>
    </p:spTree>
    <p:extLst>
      <p:ext uri="{BB962C8B-B14F-4D97-AF65-F5344CB8AC3E}">
        <p14:creationId xmlns:p14="http://schemas.microsoft.com/office/powerpoint/2010/main" val="244522284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wipe(left)">
                                      <p:cBhvr>
                                        <p:cTn id="7" dur="500"/>
                                        <p:tgtEl>
                                          <p:spTgt spid="71"/>
                                        </p:tgtEl>
                                      </p:cBhvr>
                                    </p:animEffect>
                                  </p:childTnLst>
                                </p:cTn>
                              </p:par>
                              <p:par>
                                <p:cTn id="8" presetID="22" presetClass="entr" presetSubtype="2" fill="hold"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wipe(right)">
                                      <p:cBhvr>
                                        <p:cTn id="10" dur="500"/>
                                        <p:tgtEl>
                                          <p:spTgt spid="69"/>
                                        </p:tgtEl>
                                      </p:cBhvr>
                                    </p:animEffect>
                                  </p:childTnLst>
                                </p:cTn>
                              </p:par>
                              <p:par>
                                <p:cTn id="11" presetID="22" presetClass="entr" presetSubtype="2" fill="hold" nodeType="withEffect">
                                  <p:stCondLst>
                                    <p:cond delay="0"/>
                                  </p:stCondLst>
                                  <p:childTnLst>
                                    <p:set>
                                      <p:cBhvr>
                                        <p:cTn id="12" dur="1" fill="hold">
                                          <p:stCondLst>
                                            <p:cond delay="0"/>
                                          </p:stCondLst>
                                        </p:cTn>
                                        <p:tgtEl>
                                          <p:spTgt spid="75"/>
                                        </p:tgtEl>
                                        <p:attrNameLst>
                                          <p:attrName>style.visibility</p:attrName>
                                        </p:attrNameLst>
                                      </p:cBhvr>
                                      <p:to>
                                        <p:strVal val="visible"/>
                                      </p:to>
                                    </p:set>
                                    <p:animEffect transition="in" filter="wipe(right)">
                                      <p:cBhvr>
                                        <p:cTn id="13" dur="500"/>
                                        <p:tgtEl>
                                          <p:spTgt spid="7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0">
                                            <p:txEl>
                                              <p:pRg st="0" end="0"/>
                                            </p:txEl>
                                          </p:spTgt>
                                        </p:tgtEl>
                                        <p:attrNameLst>
                                          <p:attrName>style.visibility</p:attrName>
                                        </p:attrNameLst>
                                      </p:cBhvr>
                                      <p:to>
                                        <p:strVal val="visible"/>
                                      </p:to>
                                    </p:set>
                                    <p:animEffect transition="in" filter="barn(inVertical)">
                                      <p:cBhvr>
                                        <p:cTn id="18" dur="500"/>
                                        <p:tgtEl>
                                          <p:spTgt spid="70">
                                            <p:txEl>
                                              <p:pRg st="0" end="0"/>
                                            </p:txEl>
                                          </p:spTgt>
                                        </p:tgtEl>
                                      </p:cBhvr>
                                    </p:animEffect>
                                  </p:childTnLst>
                                </p:cTn>
                              </p:par>
                            </p:childTnLst>
                          </p:cTn>
                        </p:par>
                        <p:par>
                          <p:cTn id="19" fill="hold">
                            <p:stCondLst>
                              <p:cond delay="500"/>
                            </p:stCondLst>
                            <p:childTnLst>
                              <p:par>
                                <p:cTn id="20" presetID="16" presetClass="entr" presetSubtype="21" fill="hold" grpId="0" nodeType="afterEffect">
                                  <p:stCondLst>
                                    <p:cond delay="0"/>
                                  </p:stCondLst>
                                  <p:childTnLst>
                                    <p:set>
                                      <p:cBhvr>
                                        <p:cTn id="21" dur="1" fill="hold">
                                          <p:stCondLst>
                                            <p:cond delay="0"/>
                                          </p:stCondLst>
                                        </p:cTn>
                                        <p:tgtEl>
                                          <p:spTgt spid="70">
                                            <p:txEl>
                                              <p:pRg st="1" end="1"/>
                                            </p:txEl>
                                          </p:spTgt>
                                        </p:tgtEl>
                                        <p:attrNameLst>
                                          <p:attrName>style.visibility</p:attrName>
                                        </p:attrNameLst>
                                      </p:cBhvr>
                                      <p:to>
                                        <p:strVal val="visible"/>
                                      </p:to>
                                    </p:set>
                                    <p:animEffect transition="in" filter="barn(inVertical)">
                                      <p:cBhvr>
                                        <p:cTn id="22" dur="500"/>
                                        <p:tgtEl>
                                          <p:spTgt spid="70">
                                            <p:txEl>
                                              <p:pRg st="1" end="1"/>
                                            </p:txEl>
                                          </p:spTgt>
                                        </p:tgtEl>
                                      </p:cBhvr>
                                    </p:animEffect>
                                  </p:childTnLst>
                                </p:cTn>
                              </p:par>
                            </p:childTnLst>
                          </p:cTn>
                        </p:par>
                        <p:par>
                          <p:cTn id="23" fill="hold">
                            <p:stCondLst>
                              <p:cond delay="1000"/>
                            </p:stCondLst>
                            <p:childTnLst>
                              <p:par>
                                <p:cTn id="24" presetID="16" presetClass="entr" presetSubtype="21" fill="hold" grpId="0" nodeType="afterEffect">
                                  <p:stCondLst>
                                    <p:cond delay="0"/>
                                  </p:stCondLst>
                                  <p:childTnLst>
                                    <p:set>
                                      <p:cBhvr>
                                        <p:cTn id="25" dur="1" fill="hold">
                                          <p:stCondLst>
                                            <p:cond delay="0"/>
                                          </p:stCondLst>
                                        </p:cTn>
                                        <p:tgtEl>
                                          <p:spTgt spid="70">
                                            <p:txEl>
                                              <p:pRg st="2" end="2"/>
                                            </p:txEl>
                                          </p:spTgt>
                                        </p:tgtEl>
                                        <p:attrNameLst>
                                          <p:attrName>style.visibility</p:attrName>
                                        </p:attrNameLst>
                                      </p:cBhvr>
                                      <p:to>
                                        <p:strVal val="visible"/>
                                      </p:to>
                                    </p:set>
                                    <p:animEffect transition="in" filter="barn(inVertical)">
                                      <p:cBhvr>
                                        <p:cTn id="26" dur="500"/>
                                        <p:tgtEl>
                                          <p:spTgt spid="7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build="p"/>
      <p:bldP spid="7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BFA402-82DA-BA7A-C13C-41997FBDBE5B}"/>
              </a:ext>
            </a:extLst>
          </p:cNvPr>
          <p:cNvSpPr txBox="1"/>
          <p:nvPr/>
        </p:nvSpPr>
        <p:spPr>
          <a:xfrm>
            <a:off x="1028700" y="884039"/>
            <a:ext cx="3086100" cy="323076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03FEE0F-A86C-F4A8-D7CA-9A0EE1E931F9}"/>
              </a:ext>
            </a:extLst>
          </p:cNvPr>
          <p:cNvSpPr txBox="1"/>
          <p:nvPr/>
        </p:nvSpPr>
        <p:spPr>
          <a:xfrm>
            <a:off x="1028700" y="884039"/>
            <a:ext cx="3086100" cy="323076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BDCA438-FA4E-EFDB-BBE4-7BF25CD72635}"/>
              </a:ext>
            </a:extLst>
          </p:cNvPr>
          <p:cNvSpPr txBox="1"/>
          <p:nvPr/>
        </p:nvSpPr>
        <p:spPr>
          <a:xfrm>
            <a:off x="1028700" y="884039"/>
            <a:ext cx="3086100" cy="323076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sp>
        <p:nvSpPr>
          <p:cNvPr id="45" name="Freeform 5">
            <a:extLst>
              <a:ext uri="{FF2B5EF4-FFF2-40B4-BE49-F238E27FC236}">
                <a16:creationId xmlns:a16="http://schemas.microsoft.com/office/drawing/2014/main" id="{38B681B6-C5B5-5DCB-4FE7-D2EF192C80D5}"/>
              </a:ext>
            </a:extLst>
          </p:cNvPr>
          <p:cNvSpPr/>
          <p:nvPr/>
        </p:nvSpPr>
        <p:spPr>
          <a:xfrm flipH="1" flipV="1">
            <a:off x="11676555" y="8629104"/>
            <a:ext cx="820851" cy="1479010"/>
          </a:xfrm>
          <a:custGeom>
            <a:avLst/>
            <a:gdLst/>
            <a:ahLst/>
            <a:cxnLst/>
            <a:rect l="l" t="t" r="r" b="b"/>
            <a:pathLst>
              <a:path w="820851" h="1479010">
                <a:moveTo>
                  <a:pt x="820850" y="1479010"/>
                </a:moveTo>
                <a:lnTo>
                  <a:pt x="0" y="1479010"/>
                </a:lnTo>
                <a:lnTo>
                  <a:pt x="0" y="0"/>
                </a:lnTo>
                <a:lnTo>
                  <a:pt x="820850" y="0"/>
                </a:lnTo>
                <a:lnTo>
                  <a:pt x="820850" y="147901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9" name="Freeform 3">
            <a:extLst>
              <a:ext uri="{FF2B5EF4-FFF2-40B4-BE49-F238E27FC236}">
                <a16:creationId xmlns:a16="http://schemas.microsoft.com/office/drawing/2014/main" id="{82BA9DE5-6A22-63E4-848C-95BD561059E0}"/>
              </a:ext>
            </a:extLst>
          </p:cNvPr>
          <p:cNvSpPr/>
          <p:nvPr/>
        </p:nvSpPr>
        <p:spPr>
          <a:xfrm>
            <a:off x="990600" y="1516245"/>
            <a:ext cx="16500974" cy="8275455"/>
          </a:xfrm>
          <a:custGeom>
            <a:avLst/>
            <a:gdLst/>
            <a:ahLst/>
            <a:cxnLst/>
            <a:rect l="l" t="t" r="r" b="b"/>
            <a:pathLst>
              <a:path w="4137329" h="2167467">
                <a:moveTo>
                  <a:pt x="0" y="0"/>
                </a:moveTo>
                <a:lnTo>
                  <a:pt x="4137329" y="0"/>
                </a:lnTo>
                <a:lnTo>
                  <a:pt x="4137329" y="2167467"/>
                </a:lnTo>
                <a:lnTo>
                  <a:pt x="0" y="2167467"/>
                </a:lnTo>
                <a:close/>
              </a:path>
            </a:pathLst>
          </a:custGeom>
          <a:solidFill>
            <a:schemeClr val="accent3">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70" name="TextBox 69">
            <a:extLst>
              <a:ext uri="{FF2B5EF4-FFF2-40B4-BE49-F238E27FC236}">
                <a16:creationId xmlns:a16="http://schemas.microsoft.com/office/drawing/2014/main" id="{308B17A8-0C81-0974-6D45-8D523310F5FD}"/>
              </a:ext>
            </a:extLst>
          </p:cNvPr>
          <p:cNvSpPr txBox="1"/>
          <p:nvPr/>
        </p:nvSpPr>
        <p:spPr>
          <a:xfrm>
            <a:off x="1461835" y="2530761"/>
            <a:ext cx="11029521" cy="6983002"/>
          </a:xfrm>
          <a:prstGeom prst="rect">
            <a:avLst/>
          </a:prstGeom>
          <a:noFill/>
        </p:spPr>
        <p:txBody>
          <a:bodyPr wrap="square">
            <a:spAutoFit/>
          </a:bodyPr>
          <a:lstStyle/>
          <a:p>
            <a:pPr marL="571500" marR="0" lvl="0" indent="-571500" algn="just">
              <a:lnSpc>
                <a:spcPct val="150000"/>
              </a:lnSpc>
              <a:spcBef>
                <a:spcPts val="100"/>
              </a:spcBef>
              <a:spcAft>
                <a:spcPts val="100"/>
              </a:spcAft>
              <a:buFont typeface="Wingdings" panose="05000000000000000000" pitchFamily="2" charset="2"/>
              <a:buChar char="§"/>
            </a:pPr>
            <a:r>
              <a:rPr lang="vi-VN" sz="3000">
                <a:solidFill>
                  <a:srgbClr val="000000"/>
                </a:solidFill>
                <a:ea typeface="Calibri" panose="020F0502020204030204" pitchFamily="34" charset="0"/>
                <a:cs typeface="Arial" panose="020B0604020202020204" pitchFamily="34" charset="0"/>
              </a:rPr>
              <a:t>Mặc dù X có thái độ dịu dàng và không muốn làm mất lòng ai, nhưng việc không đưa ra ý kiến trong các tranh luận có thể khiến X bị coi là không đủ quyết đoán và có thể không được tin tưởng trong nhóm.</a:t>
            </a:r>
          </a:p>
          <a:p>
            <a:pPr marL="571500" marR="0" lvl="0" indent="-571500" algn="just">
              <a:lnSpc>
                <a:spcPct val="150000"/>
              </a:lnSpc>
              <a:spcBef>
                <a:spcPts val="100"/>
              </a:spcBef>
              <a:spcAft>
                <a:spcPts val="100"/>
              </a:spcAft>
              <a:buFont typeface="Wingdings" panose="05000000000000000000" pitchFamily="2" charset="2"/>
              <a:buChar char="§"/>
            </a:pPr>
            <a:r>
              <a:rPr lang="vi-VN" sz="3000">
                <a:solidFill>
                  <a:srgbClr val="000000"/>
                </a:solidFill>
                <a:ea typeface="Calibri" panose="020F0502020204030204" pitchFamily="34" charset="0"/>
                <a:cs typeface="Arial" panose="020B0604020202020204" pitchFamily="34" charset="0"/>
              </a:rPr>
              <a:t>Nếu X luôn tránh tranh luận và không đưa ra ý kiến của mình, có thể làm cho các bạn khác không biết X nghĩ gì và sẽ không thể đưa ra quyết định hoặc làm việc hiệu quả.</a:t>
            </a:r>
          </a:p>
          <a:p>
            <a:pPr marL="571500" marR="0" lvl="0" indent="-571500" algn="just">
              <a:lnSpc>
                <a:spcPct val="150000"/>
              </a:lnSpc>
              <a:spcBef>
                <a:spcPts val="100"/>
              </a:spcBef>
              <a:spcAft>
                <a:spcPts val="100"/>
              </a:spcAft>
              <a:buFont typeface="Wingdings" panose="05000000000000000000" pitchFamily="2" charset="2"/>
              <a:buChar char="§"/>
            </a:pPr>
            <a:r>
              <a:rPr lang="vi-VN" sz="3000">
                <a:solidFill>
                  <a:srgbClr val="000000"/>
                </a:solidFill>
                <a:ea typeface="Calibri" panose="020F0502020204030204" pitchFamily="34" charset="0"/>
                <a:cs typeface="Arial" panose="020B0604020202020204" pitchFamily="34" charset="0"/>
              </a:rPr>
              <a:t>X nên học cách giao tiếp và thể hiện ý kiến của mình một cách tế nhị và khéo léo, đồng thời lắng nghe và đồng cảm với các bạn khác để tạo ra mối quan hệ tốt hơn trong nhóm.</a:t>
            </a:r>
          </a:p>
        </p:txBody>
      </p:sp>
      <p:sp>
        <p:nvSpPr>
          <p:cNvPr id="71" name="Line Callout 1 (Border and Accent Bar) 3">
            <a:extLst>
              <a:ext uri="{FF2B5EF4-FFF2-40B4-BE49-F238E27FC236}">
                <a16:creationId xmlns:a16="http://schemas.microsoft.com/office/drawing/2014/main" id="{AEFA8BD2-8F5D-1952-CC9B-27A4E99907F6}"/>
              </a:ext>
            </a:extLst>
          </p:cNvPr>
          <p:cNvSpPr/>
          <p:nvPr/>
        </p:nvSpPr>
        <p:spPr>
          <a:xfrm>
            <a:off x="302189" y="571501"/>
            <a:ext cx="11596149" cy="1728127"/>
          </a:xfrm>
          <a:prstGeom prst="accentBorderCallout1">
            <a:avLst>
              <a:gd name="adj1" fmla="val 18750"/>
              <a:gd name="adj2" fmla="val -3127"/>
              <a:gd name="adj3" fmla="val 17954"/>
              <a:gd name="adj4" fmla="val -17509"/>
            </a:avLst>
          </a:prstGeom>
          <a:solidFill>
            <a:schemeClr val="bg1"/>
          </a:solidFill>
          <a:ln>
            <a:solidFill>
              <a:schemeClr val="accent6">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b="1">
                <a:solidFill>
                  <a:srgbClr val="C00000"/>
                </a:solidFill>
                <a:latin typeface="Arial" panose="020B0604020202020204" pitchFamily="34" charset="0"/>
                <a:cs typeface="Arial" panose="020B0604020202020204" pitchFamily="34" charset="0"/>
              </a:rPr>
              <a:t>GỢI Ý XỬ LÍ TÌNH HUỐNG: </a:t>
            </a:r>
            <a:r>
              <a:rPr lang="en-US" sz="3800" b="1">
                <a:solidFill>
                  <a:schemeClr val="tx1"/>
                </a:solidFill>
                <a:latin typeface="Arial" panose="020B0604020202020204" pitchFamily="34" charset="0"/>
                <a:cs typeface="Arial" panose="020B0604020202020204" pitchFamily="34" charset="0"/>
              </a:rPr>
              <a:t>Tình huống 2</a:t>
            </a:r>
            <a:endParaRPr lang="en-US" sz="3800" b="1" dirty="0">
              <a:solidFill>
                <a:schemeClr val="tx1"/>
              </a:solidFill>
              <a:latin typeface="Arial" panose="020B0604020202020204" pitchFamily="34" charset="0"/>
              <a:cs typeface="Arial" panose="020B0604020202020204" pitchFamily="34" charset="0"/>
            </a:endParaRPr>
          </a:p>
        </p:txBody>
      </p:sp>
      <p:sp>
        <p:nvSpPr>
          <p:cNvPr id="36" name="Freeform 9">
            <a:extLst>
              <a:ext uri="{FF2B5EF4-FFF2-40B4-BE49-F238E27FC236}">
                <a16:creationId xmlns:a16="http://schemas.microsoft.com/office/drawing/2014/main" id="{818974DE-F6D8-CAA4-EF9E-E1F3AC9988EF}"/>
              </a:ext>
            </a:extLst>
          </p:cNvPr>
          <p:cNvSpPr/>
          <p:nvPr/>
        </p:nvSpPr>
        <p:spPr>
          <a:xfrm>
            <a:off x="643782" y="9513763"/>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5CF8069D-10EF-23A2-3EAD-8CDCBF4FF7EF}"/>
              </a:ext>
            </a:extLst>
          </p:cNvPr>
          <p:cNvGrpSpPr/>
          <p:nvPr/>
        </p:nvGrpSpPr>
        <p:grpSpPr>
          <a:xfrm>
            <a:off x="16730305" y="962476"/>
            <a:ext cx="1057989" cy="1158974"/>
            <a:chOff x="15614885" y="8251666"/>
            <a:chExt cx="1057989" cy="1158974"/>
          </a:xfrm>
        </p:grpSpPr>
        <p:sp>
          <p:nvSpPr>
            <p:cNvPr id="11" name="Freeform 11"/>
            <p:cNvSpPr/>
            <p:nvPr/>
          </p:nvSpPr>
          <p:spPr>
            <a:xfrm>
              <a:off x="16093387" y="8831153"/>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2" name="Freeform 12"/>
            <p:cNvSpPr/>
            <p:nvPr/>
          </p:nvSpPr>
          <p:spPr>
            <a:xfrm>
              <a:off x="15614885" y="8251666"/>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pic>
        <p:nvPicPr>
          <p:cNvPr id="4" name="Picture 3" descr="A group of people sitting at a table&#10;&#10;Description automatically generated">
            <a:extLst>
              <a:ext uri="{FF2B5EF4-FFF2-40B4-BE49-F238E27FC236}">
                <a16:creationId xmlns:a16="http://schemas.microsoft.com/office/drawing/2014/main" id="{65C97E89-C012-AD53-199D-A0F6AB96B1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61952" y="4857830"/>
            <a:ext cx="4457741" cy="2328863"/>
          </a:xfrm>
          <a:prstGeom prst="rect">
            <a:avLst/>
          </a:prstGeom>
        </p:spPr>
      </p:pic>
    </p:spTree>
    <p:extLst>
      <p:ext uri="{BB962C8B-B14F-4D97-AF65-F5344CB8AC3E}">
        <p14:creationId xmlns:p14="http://schemas.microsoft.com/office/powerpoint/2010/main" val="4291989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wipe(left)">
                                      <p:cBhvr>
                                        <p:cTn id="7" dur="500"/>
                                        <p:tgtEl>
                                          <p:spTgt spid="71"/>
                                        </p:tgtEl>
                                      </p:cBhvr>
                                    </p:animEffect>
                                  </p:childTnLst>
                                </p:cTn>
                              </p:par>
                              <p:par>
                                <p:cTn id="8" presetID="22" presetClass="entr" presetSubtype="2" fill="hold"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wipe(right)">
                                      <p:cBhvr>
                                        <p:cTn id="10" dur="500"/>
                                        <p:tgtEl>
                                          <p:spTgt spid="69"/>
                                        </p:tgtEl>
                                      </p:cBhvr>
                                    </p:animEffect>
                                  </p:childTnLst>
                                </p:cTn>
                              </p:par>
                              <p:par>
                                <p:cTn id="11" presetID="22" presetClass="entr" presetSubtype="2"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righ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0">
                                            <p:txEl>
                                              <p:pRg st="0" end="0"/>
                                            </p:txEl>
                                          </p:spTgt>
                                        </p:tgtEl>
                                        <p:attrNameLst>
                                          <p:attrName>style.visibility</p:attrName>
                                        </p:attrNameLst>
                                      </p:cBhvr>
                                      <p:to>
                                        <p:strVal val="visible"/>
                                      </p:to>
                                    </p:set>
                                    <p:animEffect transition="in" filter="barn(inVertical)">
                                      <p:cBhvr>
                                        <p:cTn id="18" dur="500"/>
                                        <p:tgtEl>
                                          <p:spTgt spid="70">
                                            <p:txEl>
                                              <p:pRg st="0" end="0"/>
                                            </p:txEl>
                                          </p:spTgt>
                                        </p:tgtEl>
                                      </p:cBhvr>
                                    </p:animEffect>
                                  </p:childTnLst>
                                </p:cTn>
                              </p:par>
                            </p:childTnLst>
                          </p:cTn>
                        </p:par>
                        <p:par>
                          <p:cTn id="19" fill="hold">
                            <p:stCondLst>
                              <p:cond delay="500"/>
                            </p:stCondLst>
                            <p:childTnLst>
                              <p:par>
                                <p:cTn id="20" presetID="16" presetClass="entr" presetSubtype="21" fill="hold" grpId="0" nodeType="afterEffect">
                                  <p:stCondLst>
                                    <p:cond delay="0"/>
                                  </p:stCondLst>
                                  <p:childTnLst>
                                    <p:set>
                                      <p:cBhvr>
                                        <p:cTn id="21" dur="1" fill="hold">
                                          <p:stCondLst>
                                            <p:cond delay="0"/>
                                          </p:stCondLst>
                                        </p:cTn>
                                        <p:tgtEl>
                                          <p:spTgt spid="70">
                                            <p:txEl>
                                              <p:pRg st="1" end="1"/>
                                            </p:txEl>
                                          </p:spTgt>
                                        </p:tgtEl>
                                        <p:attrNameLst>
                                          <p:attrName>style.visibility</p:attrName>
                                        </p:attrNameLst>
                                      </p:cBhvr>
                                      <p:to>
                                        <p:strVal val="visible"/>
                                      </p:to>
                                    </p:set>
                                    <p:animEffect transition="in" filter="barn(inVertical)">
                                      <p:cBhvr>
                                        <p:cTn id="22" dur="500"/>
                                        <p:tgtEl>
                                          <p:spTgt spid="70">
                                            <p:txEl>
                                              <p:pRg st="1" end="1"/>
                                            </p:txEl>
                                          </p:spTgt>
                                        </p:tgtEl>
                                      </p:cBhvr>
                                    </p:animEffect>
                                  </p:childTnLst>
                                </p:cTn>
                              </p:par>
                            </p:childTnLst>
                          </p:cTn>
                        </p:par>
                        <p:par>
                          <p:cTn id="23" fill="hold">
                            <p:stCondLst>
                              <p:cond delay="1000"/>
                            </p:stCondLst>
                            <p:childTnLst>
                              <p:par>
                                <p:cTn id="24" presetID="16" presetClass="entr" presetSubtype="21" fill="hold" grpId="0" nodeType="afterEffect">
                                  <p:stCondLst>
                                    <p:cond delay="0"/>
                                  </p:stCondLst>
                                  <p:childTnLst>
                                    <p:set>
                                      <p:cBhvr>
                                        <p:cTn id="25" dur="1" fill="hold">
                                          <p:stCondLst>
                                            <p:cond delay="0"/>
                                          </p:stCondLst>
                                        </p:cTn>
                                        <p:tgtEl>
                                          <p:spTgt spid="70">
                                            <p:txEl>
                                              <p:pRg st="2" end="2"/>
                                            </p:txEl>
                                          </p:spTgt>
                                        </p:tgtEl>
                                        <p:attrNameLst>
                                          <p:attrName>style.visibility</p:attrName>
                                        </p:attrNameLst>
                                      </p:cBhvr>
                                      <p:to>
                                        <p:strVal val="visible"/>
                                      </p:to>
                                    </p:set>
                                    <p:animEffect transition="in" filter="barn(inVertical)">
                                      <p:cBhvr>
                                        <p:cTn id="26" dur="500"/>
                                        <p:tgtEl>
                                          <p:spTgt spid="7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build="p"/>
      <p:bldP spid="7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F2978B96-B337-57C3-793E-C8D02C04A97A}"/>
              </a:ext>
            </a:extLst>
          </p:cNvPr>
          <p:cNvGrpSpPr/>
          <p:nvPr/>
        </p:nvGrpSpPr>
        <p:grpSpPr>
          <a:xfrm>
            <a:off x="396619" y="950457"/>
            <a:ext cx="1130864" cy="1158974"/>
            <a:chOff x="2760625" y="539208"/>
            <a:chExt cx="1130864" cy="1158974"/>
          </a:xfrm>
        </p:grpSpPr>
        <p:sp>
          <p:nvSpPr>
            <p:cNvPr id="23" name="Freeform 23"/>
            <p:cNvSpPr/>
            <p:nvPr/>
          </p:nvSpPr>
          <p:spPr>
            <a:xfrm>
              <a:off x="3312002" y="1118695"/>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7" name="Freeform 27"/>
            <p:cNvSpPr/>
            <p:nvPr/>
          </p:nvSpPr>
          <p:spPr>
            <a:xfrm>
              <a:off x="2760625" y="539208"/>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5" name="Freeform 6">
            <a:extLst>
              <a:ext uri="{FF2B5EF4-FFF2-40B4-BE49-F238E27FC236}">
                <a16:creationId xmlns:a16="http://schemas.microsoft.com/office/drawing/2014/main" id="{81C13AA7-6310-9ABC-0DB4-F3233738F049}"/>
              </a:ext>
            </a:extLst>
          </p:cNvPr>
          <p:cNvSpPr/>
          <p:nvPr/>
        </p:nvSpPr>
        <p:spPr>
          <a:xfrm>
            <a:off x="590916" y="2095500"/>
            <a:ext cx="17173632" cy="7206549"/>
          </a:xfrm>
          <a:custGeom>
            <a:avLst/>
            <a:gdLst/>
            <a:ahLst/>
            <a:cxnLst/>
            <a:rect l="l" t="t" r="r" b="b"/>
            <a:pathLst>
              <a:path w="15013220" h="6361849">
                <a:moveTo>
                  <a:pt x="0" y="0"/>
                </a:moveTo>
                <a:lnTo>
                  <a:pt x="15013221" y="0"/>
                </a:lnTo>
                <a:lnTo>
                  <a:pt x="15013221" y="6361849"/>
                </a:lnTo>
                <a:lnTo>
                  <a:pt x="0" y="6361849"/>
                </a:lnTo>
                <a:lnTo>
                  <a:pt x="0" y="0"/>
                </a:lnTo>
                <a:close/>
              </a:path>
            </a:pathLst>
          </a:custGeom>
          <a:solidFill>
            <a:schemeClr val="accent1">
              <a:lumMod val="20000"/>
              <a:lumOff val="80000"/>
            </a:schemeClr>
          </a:solidFill>
        </p:spPr>
        <p:txBody>
          <a:bodyPr/>
          <a:lstStyle/>
          <a:p>
            <a:endParaRPr lang="en-US"/>
          </a:p>
        </p:txBody>
      </p:sp>
      <p:grpSp>
        <p:nvGrpSpPr>
          <p:cNvPr id="10" name="Group 9">
            <a:extLst>
              <a:ext uri="{FF2B5EF4-FFF2-40B4-BE49-F238E27FC236}">
                <a16:creationId xmlns:a16="http://schemas.microsoft.com/office/drawing/2014/main" id="{2BE83B89-02B6-C8A3-32D4-FFF44D6423B0}"/>
              </a:ext>
            </a:extLst>
          </p:cNvPr>
          <p:cNvGrpSpPr/>
          <p:nvPr/>
        </p:nvGrpSpPr>
        <p:grpSpPr>
          <a:xfrm>
            <a:off x="5446400" y="0"/>
            <a:ext cx="7583876" cy="1388058"/>
            <a:chOff x="4834930" y="84191"/>
            <a:chExt cx="7359542" cy="1232175"/>
          </a:xfrm>
        </p:grpSpPr>
        <p:sp>
          <p:nvSpPr>
            <p:cNvPr id="11" name="Round Same Side Corner Rectangle 11">
              <a:extLst>
                <a:ext uri="{FF2B5EF4-FFF2-40B4-BE49-F238E27FC236}">
                  <a16:creationId xmlns:a16="http://schemas.microsoft.com/office/drawing/2014/main" id="{D66E0AE6-9354-C3EA-2312-DDFC80AA2B0A}"/>
                </a:ext>
              </a:extLst>
            </p:cNvPr>
            <p:cNvSpPr/>
            <p:nvPr/>
          </p:nvSpPr>
          <p:spPr>
            <a:xfrm flipV="1">
              <a:off x="4834930" y="84191"/>
              <a:ext cx="7359542" cy="1232175"/>
            </a:xfrm>
            <a:prstGeom prst="round2SameRect">
              <a:avLst>
                <a:gd name="adj1" fmla="val 37720"/>
                <a:gd name="adj2" fmla="val 0"/>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EE661C84-5DE5-E575-CCF1-FDADC9CA2571}"/>
                </a:ext>
              </a:extLst>
            </p:cNvPr>
            <p:cNvSpPr txBox="1"/>
            <p:nvPr/>
          </p:nvSpPr>
          <p:spPr>
            <a:xfrm>
              <a:off x="5254230" y="277036"/>
              <a:ext cx="6403317" cy="819637"/>
            </a:xfrm>
            <a:prstGeom prst="rect">
              <a:avLst/>
            </a:prstGeom>
            <a:noFill/>
          </p:spPr>
          <p:txBody>
            <a:bodyPr wrap="square" rtlCol="0">
              <a:spAutoFit/>
            </a:bodyPr>
            <a:lstStyle/>
            <a:p>
              <a:pPr algn="ctr"/>
              <a:r>
                <a:rPr lang="en-US" sz="5400" b="1">
                  <a:solidFill>
                    <a:schemeClr val="bg1"/>
                  </a:solidFill>
                  <a:latin typeface="Arial" panose="020B0604020202020204" pitchFamily="34" charset="0"/>
                  <a:cs typeface="Arial" panose="020B0604020202020204" pitchFamily="34" charset="0"/>
                </a:rPr>
                <a:t>KẾT LUẬN</a:t>
              </a:r>
              <a:endParaRPr lang="en-US" sz="5400" b="1" dirty="0">
                <a:solidFill>
                  <a:schemeClr val="bg1"/>
                </a:solidFill>
                <a:latin typeface="Arial" panose="020B0604020202020204" pitchFamily="34" charset="0"/>
                <a:cs typeface="Arial" panose="020B0604020202020204" pitchFamily="34" charset="0"/>
              </a:endParaRPr>
            </a:p>
          </p:txBody>
        </p:sp>
      </p:grpSp>
      <p:grpSp>
        <p:nvGrpSpPr>
          <p:cNvPr id="13" name="Group 12">
            <a:extLst>
              <a:ext uri="{FF2B5EF4-FFF2-40B4-BE49-F238E27FC236}">
                <a16:creationId xmlns:a16="http://schemas.microsoft.com/office/drawing/2014/main" id="{42965D71-8F6E-DA93-E81D-D39A753941D3}"/>
              </a:ext>
            </a:extLst>
          </p:cNvPr>
          <p:cNvGrpSpPr/>
          <p:nvPr/>
        </p:nvGrpSpPr>
        <p:grpSpPr>
          <a:xfrm>
            <a:off x="1244028" y="2633784"/>
            <a:ext cx="7467602" cy="5891905"/>
            <a:chOff x="1694782" y="2550919"/>
            <a:chExt cx="7467602" cy="5891905"/>
          </a:xfrm>
        </p:grpSpPr>
        <p:grpSp>
          <p:nvGrpSpPr>
            <p:cNvPr id="15" name="Group 7">
              <a:extLst>
                <a:ext uri="{FF2B5EF4-FFF2-40B4-BE49-F238E27FC236}">
                  <a16:creationId xmlns:a16="http://schemas.microsoft.com/office/drawing/2014/main" id="{1FE4885B-6835-54DF-3E21-978C155960AF}"/>
                </a:ext>
              </a:extLst>
            </p:cNvPr>
            <p:cNvGrpSpPr/>
            <p:nvPr/>
          </p:nvGrpSpPr>
          <p:grpSpPr>
            <a:xfrm>
              <a:off x="1694782" y="2550919"/>
              <a:ext cx="7467602" cy="5891905"/>
              <a:chOff x="-609601" y="-631129"/>
              <a:chExt cx="9956801" cy="7855877"/>
            </a:xfrm>
          </p:grpSpPr>
          <p:grpSp>
            <p:nvGrpSpPr>
              <p:cNvPr id="18" name="Group 8">
                <a:extLst>
                  <a:ext uri="{FF2B5EF4-FFF2-40B4-BE49-F238E27FC236}">
                    <a16:creationId xmlns:a16="http://schemas.microsoft.com/office/drawing/2014/main" id="{8FDB9A59-22DF-4CE6-EFB0-73EA783D7B5B}"/>
                  </a:ext>
                </a:extLst>
              </p:cNvPr>
              <p:cNvGrpSpPr/>
              <p:nvPr/>
            </p:nvGrpSpPr>
            <p:grpSpPr>
              <a:xfrm>
                <a:off x="-609601" y="-81423"/>
                <a:ext cx="9956801" cy="7306171"/>
                <a:chOff x="-120415" y="-198872"/>
                <a:chExt cx="1966776" cy="1443194"/>
              </a:xfrm>
            </p:grpSpPr>
            <p:sp>
              <p:nvSpPr>
                <p:cNvPr id="35" name="Freeform 9">
                  <a:extLst>
                    <a:ext uri="{FF2B5EF4-FFF2-40B4-BE49-F238E27FC236}">
                      <a16:creationId xmlns:a16="http://schemas.microsoft.com/office/drawing/2014/main" id="{158F6C1A-CD20-378A-7618-450DF5F2B1F8}"/>
                    </a:ext>
                  </a:extLst>
                </p:cNvPr>
                <p:cNvSpPr/>
                <p:nvPr/>
              </p:nvSpPr>
              <p:spPr>
                <a:xfrm>
                  <a:off x="-120415" y="-198872"/>
                  <a:ext cx="1966776" cy="1443194"/>
                </a:xfrm>
                <a:custGeom>
                  <a:avLst/>
                  <a:gdLst/>
                  <a:ahLst/>
                  <a:cxnLst/>
                  <a:rect l="l" t="t" r="r" b="b"/>
                  <a:pathLst>
                    <a:path w="1618115" h="1182933">
                      <a:moveTo>
                        <a:pt x="64266" y="0"/>
                      </a:moveTo>
                      <a:lnTo>
                        <a:pt x="1553848" y="0"/>
                      </a:lnTo>
                      <a:cubicBezTo>
                        <a:pt x="1589342" y="0"/>
                        <a:pt x="1618115" y="28773"/>
                        <a:pt x="1618115" y="64266"/>
                      </a:cubicBezTo>
                      <a:lnTo>
                        <a:pt x="1618115" y="1118667"/>
                      </a:lnTo>
                      <a:cubicBezTo>
                        <a:pt x="1618115" y="1154160"/>
                        <a:pt x="1589342" y="1182933"/>
                        <a:pt x="1553848" y="1182933"/>
                      </a:cubicBezTo>
                      <a:lnTo>
                        <a:pt x="64266" y="1182933"/>
                      </a:lnTo>
                      <a:cubicBezTo>
                        <a:pt x="28773" y="1182933"/>
                        <a:pt x="0" y="1154160"/>
                        <a:pt x="0" y="1118667"/>
                      </a:cubicBezTo>
                      <a:lnTo>
                        <a:pt x="0" y="64266"/>
                      </a:lnTo>
                      <a:cubicBezTo>
                        <a:pt x="0" y="28773"/>
                        <a:pt x="28773" y="0"/>
                        <a:pt x="64266" y="0"/>
                      </a:cubicBezTo>
                      <a:close/>
                    </a:path>
                  </a:pathLst>
                </a:custGeom>
                <a:solidFill>
                  <a:srgbClr val="FDE2CB"/>
                </a:solidFill>
              </p:spPr>
              <p:txBody>
                <a:bodyPr/>
                <a:lstStyle/>
                <a:p>
                  <a:endParaRPr lang="en-US"/>
                </a:p>
              </p:txBody>
            </p:sp>
            <p:sp>
              <p:nvSpPr>
                <p:cNvPr id="36" name="TextBox 10">
                  <a:extLst>
                    <a:ext uri="{FF2B5EF4-FFF2-40B4-BE49-F238E27FC236}">
                      <a16:creationId xmlns:a16="http://schemas.microsoft.com/office/drawing/2014/main" id="{74AEFEEC-3DC3-1C97-E438-C57C01F0CF76}"/>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p>
              </p:txBody>
            </p:sp>
          </p:grpSp>
          <p:grpSp>
            <p:nvGrpSpPr>
              <p:cNvPr id="20" name="Group 11">
                <a:extLst>
                  <a:ext uri="{FF2B5EF4-FFF2-40B4-BE49-F238E27FC236}">
                    <a16:creationId xmlns:a16="http://schemas.microsoft.com/office/drawing/2014/main" id="{76376A26-D6F8-D92B-38B4-48F5D9280EC9}"/>
                  </a:ext>
                </a:extLst>
              </p:cNvPr>
              <p:cNvGrpSpPr/>
              <p:nvPr/>
            </p:nvGrpSpPr>
            <p:grpSpPr>
              <a:xfrm>
                <a:off x="2015032" y="-631129"/>
                <a:ext cx="4411169" cy="4745937"/>
                <a:chOff x="0" y="-124667"/>
                <a:chExt cx="871342" cy="937467"/>
              </a:xfrm>
            </p:grpSpPr>
            <p:sp>
              <p:nvSpPr>
                <p:cNvPr id="21" name="Freeform 12">
                  <a:extLst>
                    <a:ext uri="{FF2B5EF4-FFF2-40B4-BE49-F238E27FC236}">
                      <a16:creationId xmlns:a16="http://schemas.microsoft.com/office/drawing/2014/main" id="{4E8607ED-6E78-C403-DBA6-7713669CEED2}"/>
                    </a:ext>
                  </a:extLst>
                </p:cNvPr>
                <p:cNvSpPr/>
                <p:nvPr/>
              </p:nvSpPr>
              <p:spPr>
                <a:xfrm>
                  <a:off x="58542" y="-124667"/>
                  <a:ext cx="812800" cy="238984"/>
                </a:xfrm>
                <a:custGeom>
                  <a:avLst/>
                  <a:gdLst/>
                  <a:ahLst/>
                  <a:cxnLst/>
                  <a:rect l="l" t="t" r="r" b="b"/>
                  <a:pathLst>
                    <a:path w="812800" h="238984">
                      <a:moveTo>
                        <a:pt x="119492" y="0"/>
                      </a:moveTo>
                      <a:lnTo>
                        <a:pt x="693308" y="0"/>
                      </a:lnTo>
                      <a:cubicBezTo>
                        <a:pt x="724999" y="0"/>
                        <a:pt x="755392" y="12589"/>
                        <a:pt x="777802" y="34998"/>
                      </a:cubicBezTo>
                      <a:cubicBezTo>
                        <a:pt x="800211" y="57408"/>
                        <a:pt x="812800" y="87801"/>
                        <a:pt x="812800" y="119492"/>
                      </a:cubicBezTo>
                      <a:lnTo>
                        <a:pt x="812800" y="119492"/>
                      </a:lnTo>
                      <a:cubicBezTo>
                        <a:pt x="812800" y="185486"/>
                        <a:pt x="759302" y="238984"/>
                        <a:pt x="693308" y="238984"/>
                      </a:cubicBezTo>
                      <a:lnTo>
                        <a:pt x="119492" y="238984"/>
                      </a:lnTo>
                      <a:cubicBezTo>
                        <a:pt x="87801" y="238984"/>
                        <a:pt x="57408" y="226395"/>
                        <a:pt x="34998" y="203986"/>
                      </a:cubicBezTo>
                      <a:cubicBezTo>
                        <a:pt x="12589" y="181577"/>
                        <a:pt x="0" y="151184"/>
                        <a:pt x="0" y="119492"/>
                      </a:cubicBezTo>
                      <a:lnTo>
                        <a:pt x="0" y="119492"/>
                      </a:lnTo>
                      <a:cubicBezTo>
                        <a:pt x="0" y="87801"/>
                        <a:pt x="12589" y="57408"/>
                        <a:pt x="34998" y="34998"/>
                      </a:cubicBezTo>
                      <a:cubicBezTo>
                        <a:pt x="57408" y="12589"/>
                        <a:pt x="87801" y="0"/>
                        <a:pt x="119492" y="0"/>
                      </a:cubicBezTo>
                      <a:close/>
                    </a:path>
                  </a:pathLst>
                </a:custGeom>
                <a:solidFill>
                  <a:srgbClr val="B27659"/>
                </a:solidFill>
              </p:spPr>
              <p:txBody>
                <a:bodyPr/>
                <a:lstStyle/>
                <a:p>
                  <a:endParaRPr lang="en-US"/>
                </a:p>
              </p:txBody>
            </p:sp>
            <p:sp>
              <p:nvSpPr>
                <p:cNvPr id="24" name="TextBox 13">
                  <a:extLst>
                    <a:ext uri="{FF2B5EF4-FFF2-40B4-BE49-F238E27FC236}">
                      <a16:creationId xmlns:a16="http://schemas.microsoft.com/office/drawing/2014/main" id="{8C6FB0A2-FD76-C7CF-8992-88EEAD8A692E}"/>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p>
              </p:txBody>
            </p:sp>
          </p:grpSp>
        </p:grpSp>
        <p:sp>
          <p:nvSpPr>
            <p:cNvPr id="16" name="TextBox 15">
              <a:extLst>
                <a:ext uri="{FF2B5EF4-FFF2-40B4-BE49-F238E27FC236}">
                  <a16:creationId xmlns:a16="http://schemas.microsoft.com/office/drawing/2014/main" id="{E4458558-0D37-6DBA-1297-FD9C040123A4}"/>
                </a:ext>
              </a:extLst>
            </p:cNvPr>
            <p:cNvSpPr txBox="1"/>
            <p:nvPr/>
          </p:nvSpPr>
          <p:spPr>
            <a:xfrm>
              <a:off x="2154830" y="4083369"/>
              <a:ext cx="6361020" cy="3671583"/>
            </a:xfrm>
            <a:prstGeom prst="rect">
              <a:avLst/>
            </a:prstGeom>
            <a:noFill/>
          </p:spPr>
          <p:txBody>
            <a:bodyPr wrap="square">
              <a:spAutoFit/>
            </a:bodyPr>
            <a:lstStyle/>
            <a:p>
              <a:pPr algn="just">
                <a:lnSpc>
                  <a:spcPct val="150000"/>
                </a:lnSpc>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Có những ưu điểm nếu không thể hiện đúng lúc, đúng chỗ cũng trở thành nhược điểm</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i="1" dirty="0">
                <a:solidFill>
                  <a:srgbClr val="FF0000"/>
                </a:solidFill>
                <a:latin typeface="Arial" panose="020B0604020202020204" pitchFamily="34" charset="0"/>
                <a:cs typeface="Arial" panose="020B0604020202020204" pitchFamily="34" charset="0"/>
              </a:endParaRPr>
            </a:p>
          </p:txBody>
        </p:sp>
      </p:grpSp>
      <p:pic>
        <p:nvPicPr>
          <p:cNvPr id="37" name="Picture 36" descr="Icon&#10;&#10;Description automatically generated">
            <a:extLst>
              <a:ext uri="{FF2B5EF4-FFF2-40B4-BE49-F238E27FC236}">
                <a16:creationId xmlns:a16="http://schemas.microsoft.com/office/drawing/2014/main" id="{362D57C8-8C3C-1E3F-7C67-E9A96ABB70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53741" y="1128752"/>
            <a:ext cx="1844222" cy="1844222"/>
          </a:xfrm>
          <a:prstGeom prst="rect">
            <a:avLst/>
          </a:prstGeom>
        </p:spPr>
      </p:pic>
      <p:grpSp>
        <p:nvGrpSpPr>
          <p:cNvPr id="38" name="Group 37">
            <a:extLst>
              <a:ext uri="{FF2B5EF4-FFF2-40B4-BE49-F238E27FC236}">
                <a16:creationId xmlns:a16="http://schemas.microsoft.com/office/drawing/2014/main" id="{256123BB-5321-DBFF-FFF7-65CFDA684A81}"/>
              </a:ext>
            </a:extLst>
          </p:cNvPr>
          <p:cNvGrpSpPr/>
          <p:nvPr/>
        </p:nvGrpSpPr>
        <p:grpSpPr>
          <a:xfrm>
            <a:off x="9576370" y="2633784"/>
            <a:ext cx="7467602" cy="5891905"/>
            <a:chOff x="1694782" y="2550919"/>
            <a:chExt cx="7467602" cy="5891905"/>
          </a:xfrm>
        </p:grpSpPr>
        <p:grpSp>
          <p:nvGrpSpPr>
            <p:cNvPr id="39" name="Group 7">
              <a:extLst>
                <a:ext uri="{FF2B5EF4-FFF2-40B4-BE49-F238E27FC236}">
                  <a16:creationId xmlns:a16="http://schemas.microsoft.com/office/drawing/2014/main" id="{DDCAA6A6-998C-F9B9-2BFA-E6D31C630E40}"/>
                </a:ext>
              </a:extLst>
            </p:cNvPr>
            <p:cNvGrpSpPr/>
            <p:nvPr/>
          </p:nvGrpSpPr>
          <p:grpSpPr>
            <a:xfrm>
              <a:off x="1694782" y="2550919"/>
              <a:ext cx="7467602" cy="5891905"/>
              <a:chOff x="-609601" y="-631129"/>
              <a:chExt cx="9956801" cy="7855877"/>
            </a:xfrm>
          </p:grpSpPr>
          <p:grpSp>
            <p:nvGrpSpPr>
              <p:cNvPr id="41" name="Group 8">
                <a:extLst>
                  <a:ext uri="{FF2B5EF4-FFF2-40B4-BE49-F238E27FC236}">
                    <a16:creationId xmlns:a16="http://schemas.microsoft.com/office/drawing/2014/main" id="{4270FAEA-854C-6184-BE35-2799D1D81645}"/>
                  </a:ext>
                </a:extLst>
              </p:cNvPr>
              <p:cNvGrpSpPr/>
              <p:nvPr/>
            </p:nvGrpSpPr>
            <p:grpSpPr>
              <a:xfrm>
                <a:off x="-609601" y="-81423"/>
                <a:ext cx="9956801" cy="7306171"/>
                <a:chOff x="-120415" y="-198872"/>
                <a:chExt cx="1966776" cy="1443194"/>
              </a:xfrm>
            </p:grpSpPr>
            <p:sp>
              <p:nvSpPr>
                <p:cNvPr id="45" name="Freeform 9">
                  <a:extLst>
                    <a:ext uri="{FF2B5EF4-FFF2-40B4-BE49-F238E27FC236}">
                      <a16:creationId xmlns:a16="http://schemas.microsoft.com/office/drawing/2014/main" id="{D691378A-04BD-7913-95DD-A2BBA4858231}"/>
                    </a:ext>
                  </a:extLst>
                </p:cNvPr>
                <p:cNvSpPr/>
                <p:nvPr/>
              </p:nvSpPr>
              <p:spPr>
                <a:xfrm>
                  <a:off x="-120415" y="-198872"/>
                  <a:ext cx="1966776" cy="1443194"/>
                </a:xfrm>
                <a:custGeom>
                  <a:avLst/>
                  <a:gdLst/>
                  <a:ahLst/>
                  <a:cxnLst/>
                  <a:rect l="l" t="t" r="r" b="b"/>
                  <a:pathLst>
                    <a:path w="1618115" h="1182933">
                      <a:moveTo>
                        <a:pt x="64266" y="0"/>
                      </a:moveTo>
                      <a:lnTo>
                        <a:pt x="1553848" y="0"/>
                      </a:lnTo>
                      <a:cubicBezTo>
                        <a:pt x="1589342" y="0"/>
                        <a:pt x="1618115" y="28773"/>
                        <a:pt x="1618115" y="64266"/>
                      </a:cubicBezTo>
                      <a:lnTo>
                        <a:pt x="1618115" y="1118667"/>
                      </a:lnTo>
                      <a:cubicBezTo>
                        <a:pt x="1618115" y="1154160"/>
                        <a:pt x="1589342" y="1182933"/>
                        <a:pt x="1553848" y="1182933"/>
                      </a:cubicBezTo>
                      <a:lnTo>
                        <a:pt x="64266" y="1182933"/>
                      </a:lnTo>
                      <a:cubicBezTo>
                        <a:pt x="28773" y="1182933"/>
                        <a:pt x="0" y="1154160"/>
                        <a:pt x="0" y="1118667"/>
                      </a:cubicBezTo>
                      <a:lnTo>
                        <a:pt x="0" y="64266"/>
                      </a:lnTo>
                      <a:cubicBezTo>
                        <a:pt x="0" y="28773"/>
                        <a:pt x="28773" y="0"/>
                        <a:pt x="64266" y="0"/>
                      </a:cubicBezTo>
                      <a:close/>
                    </a:path>
                  </a:pathLst>
                </a:custGeom>
                <a:solidFill>
                  <a:srgbClr val="FDE2CB"/>
                </a:solidFill>
              </p:spPr>
              <p:txBody>
                <a:bodyPr/>
                <a:lstStyle/>
                <a:p>
                  <a:endParaRPr lang="en-US"/>
                </a:p>
              </p:txBody>
            </p:sp>
            <p:sp>
              <p:nvSpPr>
                <p:cNvPr id="46" name="TextBox 10">
                  <a:extLst>
                    <a:ext uri="{FF2B5EF4-FFF2-40B4-BE49-F238E27FC236}">
                      <a16:creationId xmlns:a16="http://schemas.microsoft.com/office/drawing/2014/main" id="{AB7ACFD6-3469-475E-3FBF-CBBE3BC84468}"/>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p>
              </p:txBody>
            </p:sp>
          </p:grpSp>
          <p:grpSp>
            <p:nvGrpSpPr>
              <p:cNvPr id="42" name="Group 11">
                <a:extLst>
                  <a:ext uri="{FF2B5EF4-FFF2-40B4-BE49-F238E27FC236}">
                    <a16:creationId xmlns:a16="http://schemas.microsoft.com/office/drawing/2014/main" id="{DCF37168-C099-2FE7-B93E-3BA8306F36AF}"/>
                  </a:ext>
                </a:extLst>
              </p:cNvPr>
              <p:cNvGrpSpPr/>
              <p:nvPr/>
            </p:nvGrpSpPr>
            <p:grpSpPr>
              <a:xfrm>
                <a:off x="2015032" y="-631129"/>
                <a:ext cx="4411169" cy="4745937"/>
                <a:chOff x="0" y="-124667"/>
                <a:chExt cx="871342" cy="937467"/>
              </a:xfrm>
            </p:grpSpPr>
            <p:sp>
              <p:nvSpPr>
                <p:cNvPr id="43" name="Freeform 12">
                  <a:extLst>
                    <a:ext uri="{FF2B5EF4-FFF2-40B4-BE49-F238E27FC236}">
                      <a16:creationId xmlns:a16="http://schemas.microsoft.com/office/drawing/2014/main" id="{461D4FF3-ED07-DE73-7678-F7FF814869EE}"/>
                    </a:ext>
                  </a:extLst>
                </p:cNvPr>
                <p:cNvSpPr/>
                <p:nvPr/>
              </p:nvSpPr>
              <p:spPr>
                <a:xfrm>
                  <a:off x="58542" y="-124667"/>
                  <a:ext cx="812800" cy="238984"/>
                </a:xfrm>
                <a:custGeom>
                  <a:avLst/>
                  <a:gdLst/>
                  <a:ahLst/>
                  <a:cxnLst/>
                  <a:rect l="l" t="t" r="r" b="b"/>
                  <a:pathLst>
                    <a:path w="812800" h="238984">
                      <a:moveTo>
                        <a:pt x="119492" y="0"/>
                      </a:moveTo>
                      <a:lnTo>
                        <a:pt x="693308" y="0"/>
                      </a:lnTo>
                      <a:cubicBezTo>
                        <a:pt x="724999" y="0"/>
                        <a:pt x="755392" y="12589"/>
                        <a:pt x="777802" y="34998"/>
                      </a:cubicBezTo>
                      <a:cubicBezTo>
                        <a:pt x="800211" y="57408"/>
                        <a:pt x="812800" y="87801"/>
                        <a:pt x="812800" y="119492"/>
                      </a:cubicBezTo>
                      <a:lnTo>
                        <a:pt x="812800" y="119492"/>
                      </a:lnTo>
                      <a:cubicBezTo>
                        <a:pt x="812800" y="185486"/>
                        <a:pt x="759302" y="238984"/>
                        <a:pt x="693308" y="238984"/>
                      </a:cubicBezTo>
                      <a:lnTo>
                        <a:pt x="119492" y="238984"/>
                      </a:lnTo>
                      <a:cubicBezTo>
                        <a:pt x="87801" y="238984"/>
                        <a:pt x="57408" y="226395"/>
                        <a:pt x="34998" y="203986"/>
                      </a:cubicBezTo>
                      <a:cubicBezTo>
                        <a:pt x="12589" y="181577"/>
                        <a:pt x="0" y="151184"/>
                        <a:pt x="0" y="119492"/>
                      </a:cubicBezTo>
                      <a:lnTo>
                        <a:pt x="0" y="119492"/>
                      </a:lnTo>
                      <a:cubicBezTo>
                        <a:pt x="0" y="87801"/>
                        <a:pt x="12589" y="57408"/>
                        <a:pt x="34998" y="34998"/>
                      </a:cubicBezTo>
                      <a:cubicBezTo>
                        <a:pt x="57408" y="12589"/>
                        <a:pt x="87801" y="0"/>
                        <a:pt x="119492" y="0"/>
                      </a:cubicBezTo>
                      <a:close/>
                    </a:path>
                  </a:pathLst>
                </a:custGeom>
                <a:solidFill>
                  <a:srgbClr val="B27659"/>
                </a:solidFill>
              </p:spPr>
              <p:txBody>
                <a:bodyPr/>
                <a:lstStyle/>
                <a:p>
                  <a:endParaRPr lang="en-US"/>
                </a:p>
              </p:txBody>
            </p:sp>
            <p:sp>
              <p:nvSpPr>
                <p:cNvPr id="44" name="TextBox 13">
                  <a:extLst>
                    <a:ext uri="{FF2B5EF4-FFF2-40B4-BE49-F238E27FC236}">
                      <a16:creationId xmlns:a16="http://schemas.microsoft.com/office/drawing/2014/main" id="{F3CE6393-D793-55F0-0F22-431153213B9D}"/>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p>
              </p:txBody>
            </p:sp>
          </p:grpSp>
        </p:grpSp>
        <p:sp>
          <p:nvSpPr>
            <p:cNvPr id="40" name="TextBox 39">
              <a:extLst>
                <a:ext uri="{FF2B5EF4-FFF2-40B4-BE49-F238E27FC236}">
                  <a16:creationId xmlns:a16="http://schemas.microsoft.com/office/drawing/2014/main" id="{A0BCBDA5-6646-DCF0-CD02-4A333CAF5C0B}"/>
                </a:ext>
              </a:extLst>
            </p:cNvPr>
            <p:cNvSpPr txBox="1"/>
            <p:nvPr/>
          </p:nvSpPr>
          <p:spPr>
            <a:xfrm>
              <a:off x="2410542" y="3969889"/>
              <a:ext cx="6216856" cy="3671583"/>
            </a:xfrm>
            <a:prstGeom prst="rect">
              <a:avLst/>
            </a:prstGeom>
            <a:noFill/>
          </p:spPr>
          <p:txBody>
            <a:bodyPr wrap="square">
              <a:spAutoFit/>
            </a:bodyPr>
            <a:lstStyle/>
            <a:p>
              <a:pPr algn="just">
                <a:lnSpc>
                  <a:spcPct val="150000"/>
                </a:lnSpc>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Học sinh</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cần phải sớm thực hiện để phát hiện ra điểm mạnh, điểm yếu của bản thân.</a:t>
              </a:r>
              <a:endParaRPr lang="en-US" sz="4000" i="1" dirty="0">
                <a:solidFill>
                  <a:srgbClr val="FF0000"/>
                </a:solidFill>
                <a:latin typeface="Arial" panose="020B0604020202020204" pitchFamily="34" charset="0"/>
                <a:cs typeface="Arial" panose="020B0604020202020204" pitchFamily="34" charset="0"/>
              </a:endParaRPr>
            </a:p>
          </p:txBody>
        </p:sp>
      </p:grpSp>
      <p:pic>
        <p:nvPicPr>
          <p:cNvPr id="47" name="Picture 46" descr="A picture containing doll, toy&#10;&#10;Description automatically generated">
            <a:extLst>
              <a:ext uri="{FF2B5EF4-FFF2-40B4-BE49-F238E27FC236}">
                <a16:creationId xmlns:a16="http://schemas.microsoft.com/office/drawing/2014/main" id="{B6539F0B-0E61-26FB-33D7-F9DE120DD7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6514" y="6812153"/>
            <a:ext cx="3510808" cy="3510808"/>
          </a:xfrm>
          <a:prstGeom prst="rect">
            <a:avLst/>
          </a:prstGeom>
        </p:spPr>
      </p:pic>
      <p:sp>
        <p:nvSpPr>
          <p:cNvPr id="14" name="Freeform 14"/>
          <p:cNvSpPr/>
          <p:nvPr/>
        </p:nvSpPr>
        <p:spPr>
          <a:xfrm>
            <a:off x="17062946" y="8698730"/>
            <a:ext cx="918309" cy="937462"/>
          </a:xfrm>
          <a:custGeom>
            <a:avLst/>
            <a:gdLst/>
            <a:ahLst/>
            <a:cxnLst/>
            <a:rect l="l" t="t" r="r" b="b"/>
            <a:pathLst>
              <a:path w="2481450" h="2377680">
                <a:moveTo>
                  <a:pt x="0" y="0"/>
                </a:moveTo>
                <a:lnTo>
                  <a:pt x="2481450" y="0"/>
                </a:lnTo>
                <a:lnTo>
                  <a:pt x="2481450" y="2377681"/>
                </a:lnTo>
                <a:lnTo>
                  <a:pt x="0" y="23776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081648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par>
                          <p:cTn id="16" fill="hold">
                            <p:stCondLst>
                              <p:cond delay="500"/>
                            </p:stCondLst>
                            <p:childTnLst>
                              <p:par>
                                <p:cTn id="17" presetID="16" presetClass="entr" presetSubtype="21" fill="hold"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barn(inVertical)">
                                      <p:cBhvr>
                                        <p:cTn id="1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755860" y="147512"/>
            <a:ext cx="1564797" cy="1143000"/>
          </a:xfrm>
          <a:custGeom>
            <a:avLst/>
            <a:gdLst/>
            <a:ahLst/>
            <a:cxnLst/>
            <a:rect l="l" t="t" r="r" b="b"/>
            <a:pathLst>
              <a:path w="7140946" h="4959711">
                <a:moveTo>
                  <a:pt x="0" y="0"/>
                </a:moveTo>
                <a:lnTo>
                  <a:pt x="7140946" y="0"/>
                </a:lnTo>
                <a:lnTo>
                  <a:pt x="7140946" y="4959711"/>
                </a:lnTo>
                <a:lnTo>
                  <a:pt x="0" y="49597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5CF8069D-10EF-23A2-3EAD-8CDCBF4FF7EF}"/>
              </a:ext>
            </a:extLst>
          </p:cNvPr>
          <p:cNvGrpSpPr/>
          <p:nvPr/>
        </p:nvGrpSpPr>
        <p:grpSpPr>
          <a:xfrm>
            <a:off x="6940" y="147512"/>
            <a:ext cx="1057989" cy="1158974"/>
            <a:chOff x="15614885" y="8251666"/>
            <a:chExt cx="1057989" cy="1158974"/>
          </a:xfrm>
        </p:grpSpPr>
        <p:sp>
          <p:nvSpPr>
            <p:cNvPr id="11" name="Freeform 11"/>
            <p:cNvSpPr/>
            <p:nvPr/>
          </p:nvSpPr>
          <p:spPr>
            <a:xfrm>
              <a:off x="16093387" y="8831153"/>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2" name="Freeform 12"/>
            <p:cNvSpPr/>
            <p:nvPr/>
          </p:nvSpPr>
          <p:spPr>
            <a:xfrm>
              <a:off x="15614885" y="8251666"/>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7" name="TextBox 6">
            <a:extLst>
              <a:ext uri="{FF2B5EF4-FFF2-40B4-BE49-F238E27FC236}">
                <a16:creationId xmlns:a16="http://schemas.microsoft.com/office/drawing/2014/main" id="{C934C0F4-AE38-ACC5-DE86-8BDF50DC24BF}"/>
              </a:ext>
            </a:extLst>
          </p:cNvPr>
          <p:cNvSpPr txBox="1"/>
          <p:nvPr/>
        </p:nvSpPr>
        <p:spPr>
          <a:xfrm>
            <a:off x="1984080" y="479217"/>
            <a:ext cx="14319838" cy="1998176"/>
          </a:xfrm>
          <a:prstGeom prst="rect">
            <a:avLst/>
          </a:prstGeom>
          <a:noFill/>
        </p:spPr>
        <p:txBody>
          <a:bodyPr wrap="square">
            <a:spAutoFit/>
          </a:bodyPr>
          <a:lstStyle/>
          <a:p>
            <a:pPr lvl="0" algn="ctr">
              <a:lnSpc>
                <a:spcPct val="150000"/>
              </a:lnSpc>
              <a:spcAft>
                <a:spcPts val="1000"/>
              </a:spcAft>
              <a:defRPr/>
            </a:pPr>
            <a:r>
              <a:rPr lang="vi-VN" sz="4400" b="1">
                <a:solidFill>
                  <a:srgbClr val="C00000"/>
                </a:solidFill>
                <a:ea typeface="Calibri" panose="020F0502020204030204" pitchFamily="34" charset="0"/>
                <a:cs typeface="Arial" panose="020B0604020202020204" pitchFamily="34" charset="0"/>
              </a:rPr>
              <a:t>Nhiệm vụ 3: Chia sẻ điểm mạnh, điểm yếu và cách phát huy điểm mạnh, khắc phục điểm yếu của em</a:t>
            </a:r>
            <a:endParaRPr kumimoji="0" lang="en-US" sz="44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0" name="Freeform 5">
            <a:extLst>
              <a:ext uri="{FF2B5EF4-FFF2-40B4-BE49-F238E27FC236}">
                <a16:creationId xmlns:a16="http://schemas.microsoft.com/office/drawing/2014/main" id="{D2E0767B-644D-C648-9248-0E0B0616E062}"/>
              </a:ext>
            </a:extLst>
          </p:cNvPr>
          <p:cNvSpPr/>
          <p:nvPr/>
        </p:nvSpPr>
        <p:spPr>
          <a:xfrm flipH="1" flipV="1">
            <a:off x="11676555" y="8629104"/>
            <a:ext cx="820851" cy="1479010"/>
          </a:xfrm>
          <a:custGeom>
            <a:avLst/>
            <a:gdLst/>
            <a:ahLst/>
            <a:cxnLst/>
            <a:rect l="l" t="t" r="r" b="b"/>
            <a:pathLst>
              <a:path w="820851" h="1479010">
                <a:moveTo>
                  <a:pt x="820850" y="1479010"/>
                </a:moveTo>
                <a:lnTo>
                  <a:pt x="0" y="1479010"/>
                </a:lnTo>
                <a:lnTo>
                  <a:pt x="0" y="0"/>
                </a:lnTo>
                <a:lnTo>
                  <a:pt x="820850" y="0"/>
                </a:lnTo>
                <a:lnTo>
                  <a:pt x="820850" y="147901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32" name="Group 31">
            <a:extLst>
              <a:ext uri="{FF2B5EF4-FFF2-40B4-BE49-F238E27FC236}">
                <a16:creationId xmlns:a16="http://schemas.microsoft.com/office/drawing/2014/main" id="{7BB01DD0-4884-5C45-DCCE-DC2F4E6E2F6D}"/>
              </a:ext>
            </a:extLst>
          </p:cNvPr>
          <p:cNvGrpSpPr/>
          <p:nvPr/>
        </p:nvGrpSpPr>
        <p:grpSpPr>
          <a:xfrm>
            <a:off x="9439493" y="2732138"/>
            <a:ext cx="8258858" cy="6780906"/>
            <a:chOff x="504143" y="3009383"/>
            <a:chExt cx="8258858" cy="6780906"/>
          </a:xfrm>
        </p:grpSpPr>
        <p:grpSp>
          <p:nvGrpSpPr>
            <p:cNvPr id="33" name="Group 32">
              <a:extLst>
                <a:ext uri="{FF2B5EF4-FFF2-40B4-BE49-F238E27FC236}">
                  <a16:creationId xmlns:a16="http://schemas.microsoft.com/office/drawing/2014/main" id="{A2C27A7C-4F3F-345A-C00E-EEBE5A145A7C}"/>
                </a:ext>
              </a:extLst>
            </p:cNvPr>
            <p:cNvGrpSpPr/>
            <p:nvPr/>
          </p:nvGrpSpPr>
          <p:grpSpPr>
            <a:xfrm>
              <a:off x="504143" y="3009383"/>
              <a:ext cx="8258858" cy="6780906"/>
              <a:chOff x="504143" y="3009383"/>
              <a:chExt cx="8258858" cy="6780906"/>
            </a:xfrm>
          </p:grpSpPr>
          <p:sp>
            <p:nvSpPr>
              <p:cNvPr id="37" name="Freeform 3">
                <a:extLst>
                  <a:ext uri="{FF2B5EF4-FFF2-40B4-BE49-F238E27FC236}">
                    <a16:creationId xmlns:a16="http://schemas.microsoft.com/office/drawing/2014/main" id="{BE22DD33-7D21-F649-0A0A-99E87ABE122C}"/>
                  </a:ext>
                </a:extLst>
              </p:cNvPr>
              <p:cNvSpPr/>
              <p:nvPr/>
            </p:nvSpPr>
            <p:spPr>
              <a:xfrm>
                <a:off x="504143" y="3977895"/>
                <a:ext cx="8258858" cy="5812394"/>
              </a:xfrm>
              <a:custGeom>
                <a:avLst/>
                <a:gdLst/>
                <a:ahLst/>
                <a:cxnLst/>
                <a:rect l="l" t="t" r="r" b="b"/>
                <a:pathLst>
                  <a:path w="1866430" h="1298564">
                    <a:moveTo>
                      <a:pt x="55716" y="0"/>
                    </a:moveTo>
                    <a:lnTo>
                      <a:pt x="1810714" y="0"/>
                    </a:lnTo>
                    <a:cubicBezTo>
                      <a:pt x="1825490" y="0"/>
                      <a:pt x="1839662" y="5870"/>
                      <a:pt x="1850111" y="16319"/>
                    </a:cubicBezTo>
                    <a:cubicBezTo>
                      <a:pt x="1860560" y="26768"/>
                      <a:pt x="1866430" y="40939"/>
                      <a:pt x="1866430" y="55716"/>
                    </a:cubicBezTo>
                    <a:lnTo>
                      <a:pt x="1866430" y="1242848"/>
                    </a:lnTo>
                    <a:cubicBezTo>
                      <a:pt x="1866430" y="1257625"/>
                      <a:pt x="1860560" y="1271797"/>
                      <a:pt x="1850111" y="1282245"/>
                    </a:cubicBezTo>
                    <a:cubicBezTo>
                      <a:pt x="1839662" y="1292694"/>
                      <a:pt x="1825490" y="1298564"/>
                      <a:pt x="1810714" y="1298564"/>
                    </a:cubicBezTo>
                    <a:lnTo>
                      <a:pt x="55716" y="1298564"/>
                    </a:lnTo>
                    <a:cubicBezTo>
                      <a:pt x="40939" y="1298564"/>
                      <a:pt x="26768" y="1292694"/>
                      <a:pt x="16319" y="1282245"/>
                    </a:cubicBezTo>
                    <a:cubicBezTo>
                      <a:pt x="5870" y="1271797"/>
                      <a:pt x="0" y="1257625"/>
                      <a:pt x="0" y="1242848"/>
                    </a:cubicBezTo>
                    <a:lnTo>
                      <a:pt x="0" y="55716"/>
                    </a:lnTo>
                    <a:cubicBezTo>
                      <a:pt x="0" y="40939"/>
                      <a:pt x="5870" y="26768"/>
                      <a:pt x="16319" y="16319"/>
                    </a:cubicBezTo>
                    <a:cubicBezTo>
                      <a:pt x="26768" y="5870"/>
                      <a:pt x="40939" y="0"/>
                      <a:pt x="55716" y="0"/>
                    </a:cubicBezTo>
                    <a:close/>
                  </a:path>
                </a:pathLst>
              </a:custGeom>
              <a:solidFill>
                <a:schemeClr val="accent1">
                  <a:lumMod val="20000"/>
                  <a:lumOff val="80000"/>
                </a:schemeClr>
              </a:solidFill>
            </p:spPr>
            <p:txBody>
              <a:bodyPr/>
              <a:lstStyle/>
              <a:p>
                <a:endParaRPr lang="en-US"/>
              </a:p>
            </p:txBody>
          </p:sp>
          <p:sp>
            <p:nvSpPr>
              <p:cNvPr id="38" name="TextBox 37">
                <a:extLst>
                  <a:ext uri="{FF2B5EF4-FFF2-40B4-BE49-F238E27FC236}">
                    <a16:creationId xmlns:a16="http://schemas.microsoft.com/office/drawing/2014/main" id="{D52CD4EC-3445-AF22-A48F-814F1E3DE090}"/>
                  </a:ext>
                </a:extLst>
              </p:cNvPr>
              <p:cNvSpPr txBox="1"/>
              <p:nvPr/>
            </p:nvSpPr>
            <p:spPr>
              <a:xfrm>
                <a:off x="1107117" y="5128086"/>
                <a:ext cx="7052910" cy="3850541"/>
              </a:xfrm>
              <a:prstGeom prst="rect">
                <a:avLst/>
              </a:prstGeom>
              <a:noFill/>
            </p:spPr>
            <p:txBody>
              <a:bodyPr wrap="square">
                <a:spAutoFit/>
              </a:bodyPr>
              <a:lstStyle/>
              <a:p>
                <a:pPr marR="0" algn="just">
                  <a:lnSpc>
                    <a:spcPct val="150000"/>
                  </a:lnSpc>
                  <a:spcBef>
                    <a:spcPts val="0"/>
                  </a:spcBef>
                  <a:spcAft>
                    <a:spcPts val="0"/>
                  </a:spcAft>
                </a:pPr>
                <a:r>
                  <a:rPr lang="en-US" sz="4200">
                    <a:latin typeface="Arial" panose="020B0604020202020204" pitchFamily="34" charset="0"/>
                    <a:cs typeface="Arial" panose="020B0604020202020204" pitchFamily="34" charset="0"/>
                  </a:rPr>
                  <a:t>Các em hãy thảo luận và nêu những cách để phát huy điểm mạnh và khắc phục điểm yếu của bản thân.</a:t>
                </a:r>
                <a:endParaRPr lang="en-US" sz="4200" dirty="0">
                  <a:latin typeface="Arial" panose="020B0604020202020204" pitchFamily="34" charset="0"/>
                  <a:cs typeface="Arial" panose="020B0604020202020204" pitchFamily="34" charset="0"/>
                </a:endParaRPr>
              </a:p>
            </p:txBody>
          </p:sp>
          <p:grpSp>
            <p:nvGrpSpPr>
              <p:cNvPr id="39" name="Group 38">
                <a:extLst>
                  <a:ext uri="{FF2B5EF4-FFF2-40B4-BE49-F238E27FC236}">
                    <a16:creationId xmlns:a16="http://schemas.microsoft.com/office/drawing/2014/main" id="{91E8982E-62DF-556C-AB45-1930313AB709}"/>
                  </a:ext>
                </a:extLst>
              </p:cNvPr>
              <p:cNvGrpSpPr/>
              <p:nvPr/>
            </p:nvGrpSpPr>
            <p:grpSpPr>
              <a:xfrm>
                <a:off x="3966830" y="3009383"/>
                <a:ext cx="1678671" cy="1360966"/>
                <a:chOff x="3602386" y="3121122"/>
                <a:chExt cx="2764139" cy="2261445"/>
              </a:xfrm>
            </p:grpSpPr>
            <p:sp>
              <p:nvSpPr>
                <p:cNvPr id="40" name="TextBox 7">
                  <a:extLst>
                    <a:ext uri="{FF2B5EF4-FFF2-40B4-BE49-F238E27FC236}">
                      <a16:creationId xmlns:a16="http://schemas.microsoft.com/office/drawing/2014/main" id="{5DAC2E8E-4380-4A4A-520A-1681609D79F3}"/>
                    </a:ext>
                  </a:extLst>
                </p:cNvPr>
                <p:cNvSpPr txBox="1"/>
                <p:nvPr/>
              </p:nvSpPr>
              <p:spPr>
                <a:xfrm>
                  <a:off x="4228432" y="3121122"/>
                  <a:ext cx="2138093" cy="2261445"/>
                </a:xfrm>
                <a:prstGeom prst="rect">
                  <a:avLst/>
                </a:prstGeom>
              </p:spPr>
              <p:txBody>
                <a:bodyPr lIns="50800" tIns="50800" rIns="50800" bIns="50800" rtlCol="0" anchor="ctr"/>
                <a:lstStyle/>
                <a:p>
                  <a:pPr algn="ctr">
                    <a:lnSpc>
                      <a:spcPts val="2659"/>
                    </a:lnSpc>
                  </a:pPr>
                  <a:endParaRPr/>
                </a:p>
              </p:txBody>
            </p:sp>
            <p:sp>
              <p:nvSpPr>
                <p:cNvPr id="41" name="TextBox 10">
                  <a:extLst>
                    <a:ext uri="{FF2B5EF4-FFF2-40B4-BE49-F238E27FC236}">
                      <a16:creationId xmlns:a16="http://schemas.microsoft.com/office/drawing/2014/main" id="{009CDCD7-D7FD-17AA-CB06-7DEB61AFF0F7}"/>
                    </a:ext>
                  </a:extLst>
                </p:cNvPr>
                <p:cNvSpPr txBox="1"/>
                <p:nvPr/>
              </p:nvSpPr>
              <p:spPr>
                <a:xfrm>
                  <a:off x="3602386" y="3121122"/>
                  <a:ext cx="2138093" cy="2261444"/>
                </a:xfrm>
                <a:prstGeom prst="rect">
                  <a:avLst/>
                </a:prstGeom>
              </p:spPr>
              <p:txBody>
                <a:bodyPr lIns="50800" tIns="50800" rIns="50800" bIns="50800" rtlCol="0" anchor="ctr"/>
                <a:lstStyle/>
                <a:p>
                  <a:pPr algn="ctr">
                    <a:lnSpc>
                      <a:spcPts val="2659"/>
                    </a:lnSpc>
                  </a:pPr>
                  <a:endParaRPr/>
                </a:p>
              </p:txBody>
            </p:sp>
          </p:grpSp>
        </p:grpSp>
        <p:grpSp>
          <p:nvGrpSpPr>
            <p:cNvPr id="34" name="Group 33">
              <a:extLst>
                <a:ext uri="{FF2B5EF4-FFF2-40B4-BE49-F238E27FC236}">
                  <a16:creationId xmlns:a16="http://schemas.microsoft.com/office/drawing/2014/main" id="{26107533-D4DB-CBBA-82D4-656D59DD7F09}"/>
                </a:ext>
              </a:extLst>
            </p:cNvPr>
            <p:cNvGrpSpPr/>
            <p:nvPr/>
          </p:nvGrpSpPr>
          <p:grpSpPr>
            <a:xfrm>
              <a:off x="1821278" y="3374792"/>
              <a:ext cx="5589574" cy="1206205"/>
              <a:chOff x="5876376" y="1304505"/>
              <a:chExt cx="5589574" cy="1206205"/>
            </a:xfrm>
          </p:grpSpPr>
          <p:pic>
            <p:nvPicPr>
              <p:cNvPr id="35" name="Picture 9">
                <a:extLst>
                  <a:ext uri="{FF2B5EF4-FFF2-40B4-BE49-F238E27FC236}">
                    <a16:creationId xmlns:a16="http://schemas.microsoft.com/office/drawing/2014/main" id="{34082A61-634F-09F6-581B-D4A10A695C0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876376" y="1304505"/>
                <a:ext cx="5589574" cy="1206205"/>
              </a:xfrm>
              <a:prstGeom prst="rect">
                <a:avLst/>
              </a:prstGeom>
            </p:spPr>
          </p:pic>
          <p:sp>
            <p:nvSpPr>
              <p:cNvPr id="36" name="TextBox 35">
                <a:extLst>
                  <a:ext uri="{FF2B5EF4-FFF2-40B4-BE49-F238E27FC236}">
                    <a16:creationId xmlns:a16="http://schemas.microsoft.com/office/drawing/2014/main" id="{C989C57C-CA1A-D930-67D8-0C83F0F95C95}"/>
                  </a:ext>
                </a:extLst>
              </p:cNvPr>
              <p:cNvSpPr txBox="1"/>
              <p:nvPr/>
            </p:nvSpPr>
            <p:spPr>
              <a:xfrm>
                <a:off x="5963505" y="1498491"/>
                <a:ext cx="5415315" cy="769441"/>
              </a:xfrm>
              <a:prstGeom prst="rect">
                <a:avLst/>
              </a:prstGeom>
              <a:noFill/>
            </p:spPr>
            <p:txBody>
              <a:bodyPr wrap="square" rtlCol="0">
                <a:spAutoFit/>
              </a:bodyPr>
              <a:lstStyle/>
              <a:p>
                <a:pPr algn="ctr"/>
                <a:r>
                  <a:rPr lang="en-US" sz="4400" b="1">
                    <a:latin typeface="Arial" panose="020B0604020202020204" pitchFamily="34" charset="0"/>
                    <a:cs typeface="Arial" panose="020B0604020202020204" pitchFamily="34" charset="0"/>
                  </a:rPr>
                  <a:t>Hoạt động nhóm</a:t>
                </a:r>
                <a:endParaRPr lang="en-US" sz="4400" b="1" dirty="0">
                  <a:latin typeface="Arial" panose="020B0604020202020204" pitchFamily="34" charset="0"/>
                  <a:cs typeface="Arial" panose="020B0604020202020204" pitchFamily="34" charset="0"/>
                </a:endParaRPr>
              </a:p>
            </p:txBody>
          </p:sp>
        </p:grpSp>
      </p:grpSp>
      <p:pic>
        <p:nvPicPr>
          <p:cNvPr id="42" name="Picture 2">
            <a:extLst>
              <a:ext uri="{FF2B5EF4-FFF2-40B4-BE49-F238E27FC236}">
                <a16:creationId xmlns:a16="http://schemas.microsoft.com/office/drawing/2014/main" id="{F5EBC0E4-6637-022F-EB56-2DA4ED2765A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128010" y="8821082"/>
            <a:ext cx="2031979" cy="1544304"/>
          </a:xfrm>
          <a:prstGeom prst="rect">
            <a:avLst/>
          </a:prstGeom>
        </p:spPr>
      </p:pic>
      <p:grpSp>
        <p:nvGrpSpPr>
          <p:cNvPr id="43" name="Group 42">
            <a:extLst>
              <a:ext uri="{FF2B5EF4-FFF2-40B4-BE49-F238E27FC236}">
                <a16:creationId xmlns:a16="http://schemas.microsoft.com/office/drawing/2014/main" id="{910FB163-6176-CF62-05DE-9835101704B0}"/>
              </a:ext>
            </a:extLst>
          </p:cNvPr>
          <p:cNvGrpSpPr/>
          <p:nvPr/>
        </p:nvGrpSpPr>
        <p:grpSpPr>
          <a:xfrm>
            <a:off x="748783" y="2732138"/>
            <a:ext cx="8258858" cy="6780906"/>
            <a:chOff x="504143" y="3009383"/>
            <a:chExt cx="8258858" cy="6780906"/>
          </a:xfrm>
        </p:grpSpPr>
        <p:grpSp>
          <p:nvGrpSpPr>
            <p:cNvPr id="44" name="Group 43">
              <a:extLst>
                <a:ext uri="{FF2B5EF4-FFF2-40B4-BE49-F238E27FC236}">
                  <a16:creationId xmlns:a16="http://schemas.microsoft.com/office/drawing/2014/main" id="{C8F13ADC-D25C-1AB9-97BB-14F2C6C44000}"/>
                </a:ext>
              </a:extLst>
            </p:cNvPr>
            <p:cNvGrpSpPr/>
            <p:nvPr/>
          </p:nvGrpSpPr>
          <p:grpSpPr>
            <a:xfrm>
              <a:off x="504143" y="3009383"/>
              <a:ext cx="8258858" cy="6780906"/>
              <a:chOff x="504143" y="3009383"/>
              <a:chExt cx="8258858" cy="6780906"/>
            </a:xfrm>
          </p:grpSpPr>
          <p:sp>
            <p:nvSpPr>
              <p:cNvPr id="48" name="Freeform 3">
                <a:extLst>
                  <a:ext uri="{FF2B5EF4-FFF2-40B4-BE49-F238E27FC236}">
                    <a16:creationId xmlns:a16="http://schemas.microsoft.com/office/drawing/2014/main" id="{1448CBE9-6801-A69F-15AB-8E1F310751E4}"/>
                  </a:ext>
                </a:extLst>
              </p:cNvPr>
              <p:cNvSpPr/>
              <p:nvPr/>
            </p:nvSpPr>
            <p:spPr>
              <a:xfrm>
                <a:off x="504143" y="3977895"/>
                <a:ext cx="8258858" cy="5812394"/>
              </a:xfrm>
              <a:custGeom>
                <a:avLst/>
                <a:gdLst/>
                <a:ahLst/>
                <a:cxnLst/>
                <a:rect l="l" t="t" r="r" b="b"/>
                <a:pathLst>
                  <a:path w="1866430" h="1298564">
                    <a:moveTo>
                      <a:pt x="55716" y="0"/>
                    </a:moveTo>
                    <a:lnTo>
                      <a:pt x="1810714" y="0"/>
                    </a:lnTo>
                    <a:cubicBezTo>
                      <a:pt x="1825490" y="0"/>
                      <a:pt x="1839662" y="5870"/>
                      <a:pt x="1850111" y="16319"/>
                    </a:cubicBezTo>
                    <a:cubicBezTo>
                      <a:pt x="1860560" y="26768"/>
                      <a:pt x="1866430" y="40939"/>
                      <a:pt x="1866430" y="55716"/>
                    </a:cubicBezTo>
                    <a:lnTo>
                      <a:pt x="1866430" y="1242848"/>
                    </a:lnTo>
                    <a:cubicBezTo>
                      <a:pt x="1866430" y="1257625"/>
                      <a:pt x="1860560" y="1271797"/>
                      <a:pt x="1850111" y="1282245"/>
                    </a:cubicBezTo>
                    <a:cubicBezTo>
                      <a:pt x="1839662" y="1292694"/>
                      <a:pt x="1825490" y="1298564"/>
                      <a:pt x="1810714" y="1298564"/>
                    </a:cubicBezTo>
                    <a:lnTo>
                      <a:pt x="55716" y="1298564"/>
                    </a:lnTo>
                    <a:cubicBezTo>
                      <a:pt x="40939" y="1298564"/>
                      <a:pt x="26768" y="1292694"/>
                      <a:pt x="16319" y="1282245"/>
                    </a:cubicBezTo>
                    <a:cubicBezTo>
                      <a:pt x="5870" y="1271797"/>
                      <a:pt x="0" y="1257625"/>
                      <a:pt x="0" y="1242848"/>
                    </a:cubicBezTo>
                    <a:lnTo>
                      <a:pt x="0" y="55716"/>
                    </a:lnTo>
                    <a:cubicBezTo>
                      <a:pt x="0" y="40939"/>
                      <a:pt x="5870" y="26768"/>
                      <a:pt x="16319" y="16319"/>
                    </a:cubicBezTo>
                    <a:cubicBezTo>
                      <a:pt x="26768" y="5870"/>
                      <a:pt x="40939" y="0"/>
                      <a:pt x="55716" y="0"/>
                    </a:cubicBezTo>
                    <a:close/>
                  </a:path>
                </a:pathLst>
              </a:custGeom>
              <a:solidFill>
                <a:schemeClr val="accent1">
                  <a:lumMod val="20000"/>
                  <a:lumOff val="80000"/>
                </a:schemeClr>
              </a:solidFill>
            </p:spPr>
            <p:txBody>
              <a:bodyPr/>
              <a:lstStyle/>
              <a:p>
                <a:endParaRPr lang="en-US"/>
              </a:p>
            </p:txBody>
          </p:sp>
          <p:sp>
            <p:nvSpPr>
              <p:cNvPr id="49" name="TextBox 48">
                <a:extLst>
                  <a:ext uri="{FF2B5EF4-FFF2-40B4-BE49-F238E27FC236}">
                    <a16:creationId xmlns:a16="http://schemas.microsoft.com/office/drawing/2014/main" id="{7BD1FC5A-9A36-3CAE-330A-8E978EB0B121}"/>
                  </a:ext>
                </a:extLst>
              </p:cNvPr>
              <p:cNvSpPr txBox="1"/>
              <p:nvPr/>
            </p:nvSpPr>
            <p:spPr>
              <a:xfrm>
                <a:off x="1107117" y="5128086"/>
                <a:ext cx="7052910" cy="3850541"/>
              </a:xfrm>
              <a:prstGeom prst="rect">
                <a:avLst/>
              </a:prstGeom>
              <a:noFill/>
            </p:spPr>
            <p:txBody>
              <a:bodyPr wrap="square">
                <a:spAutoFit/>
              </a:bodyPr>
              <a:lstStyle/>
              <a:p>
                <a:pPr marR="0" algn="just">
                  <a:lnSpc>
                    <a:spcPct val="150000"/>
                  </a:lnSpc>
                  <a:spcBef>
                    <a:spcPts val="0"/>
                  </a:spcBef>
                  <a:spcAft>
                    <a:spcPts val="0"/>
                  </a:spcAft>
                </a:pPr>
                <a:r>
                  <a:rPr lang="en-US" sz="4200">
                    <a:latin typeface="Arial" panose="020B0604020202020204" pitchFamily="34" charset="0"/>
                    <a:cs typeface="Arial" panose="020B0604020202020204" pitchFamily="34" charset="0"/>
                  </a:rPr>
                  <a:t>Các em</a:t>
                </a:r>
                <a:r>
                  <a:rPr lang="vi-VN" sz="4200">
                    <a:latin typeface="Arial" panose="020B0604020202020204" pitchFamily="34" charset="0"/>
                    <a:cs typeface="Arial" panose="020B0604020202020204" pitchFamily="34" charset="0"/>
                  </a:rPr>
                  <a:t> hãy chia sẻ với các bạn trong nhóm về những điểm mạnh, điểm yếu của bản thân.</a:t>
                </a:r>
                <a:endParaRPr lang="en-US" sz="4200" dirty="0">
                  <a:latin typeface="Arial" panose="020B0604020202020204" pitchFamily="34" charset="0"/>
                  <a:cs typeface="Arial" panose="020B0604020202020204" pitchFamily="34" charset="0"/>
                </a:endParaRPr>
              </a:p>
            </p:txBody>
          </p:sp>
          <p:grpSp>
            <p:nvGrpSpPr>
              <p:cNvPr id="50" name="Group 49">
                <a:extLst>
                  <a:ext uri="{FF2B5EF4-FFF2-40B4-BE49-F238E27FC236}">
                    <a16:creationId xmlns:a16="http://schemas.microsoft.com/office/drawing/2014/main" id="{58DF0FF4-1F19-E60E-9161-8EE996481F1C}"/>
                  </a:ext>
                </a:extLst>
              </p:cNvPr>
              <p:cNvGrpSpPr/>
              <p:nvPr/>
            </p:nvGrpSpPr>
            <p:grpSpPr>
              <a:xfrm>
                <a:off x="3966830" y="3009383"/>
                <a:ext cx="1678671" cy="1360966"/>
                <a:chOff x="3602386" y="3121122"/>
                <a:chExt cx="2764139" cy="2261445"/>
              </a:xfrm>
            </p:grpSpPr>
            <p:sp>
              <p:nvSpPr>
                <p:cNvPr id="51" name="TextBox 7">
                  <a:extLst>
                    <a:ext uri="{FF2B5EF4-FFF2-40B4-BE49-F238E27FC236}">
                      <a16:creationId xmlns:a16="http://schemas.microsoft.com/office/drawing/2014/main" id="{2FECDF00-A389-8B0E-336A-9F9202A8CB43}"/>
                    </a:ext>
                  </a:extLst>
                </p:cNvPr>
                <p:cNvSpPr txBox="1"/>
                <p:nvPr/>
              </p:nvSpPr>
              <p:spPr>
                <a:xfrm>
                  <a:off x="4228432" y="3121122"/>
                  <a:ext cx="2138093" cy="2261445"/>
                </a:xfrm>
                <a:prstGeom prst="rect">
                  <a:avLst/>
                </a:prstGeom>
              </p:spPr>
              <p:txBody>
                <a:bodyPr lIns="50800" tIns="50800" rIns="50800" bIns="50800" rtlCol="0" anchor="ctr"/>
                <a:lstStyle/>
                <a:p>
                  <a:pPr algn="ctr">
                    <a:lnSpc>
                      <a:spcPts val="2659"/>
                    </a:lnSpc>
                  </a:pPr>
                  <a:endParaRPr/>
                </a:p>
              </p:txBody>
            </p:sp>
            <p:sp>
              <p:nvSpPr>
                <p:cNvPr id="52" name="TextBox 10">
                  <a:extLst>
                    <a:ext uri="{FF2B5EF4-FFF2-40B4-BE49-F238E27FC236}">
                      <a16:creationId xmlns:a16="http://schemas.microsoft.com/office/drawing/2014/main" id="{E5A0CBEC-9DD6-830F-FF7D-7C2802F0DBF9}"/>
                    </a:ext>
                  </a:extLst>
                </p:cNvPr>
                <p:cNvSpPr txBox="1"/>
                <p:nvPr/>
              </p:nvSpPr>
              <p:spPr>
                <a:xfrm>
                  <a:off x="3602386" y="3121122"/>
                  <a:ext cx="2138093" cy="2261444"/>
                </a:xfrm>
                <a:prstGeom prst="rect">
                  <a:avLst/>
                </a:prstGeom>
              </p:spPr>
              <p:txBody>
                <a:bodyPr lIns="50800" tIns="50800" rIns="50800" bIns="50800" rtlCol="0" anchor="ctr"/>
                <a:lstStyle/>
                <a:p>
                  <a:pPr algn="ctr">
                    <a:lnSpc>
                      <a:spcPts val="2659"/>
                    </a:lnSpc>
                  </a:pPr>
                  <a:endParaRPr/>
                </a:p>
              </p:txBody>
            </p:sp>
          </p:grpSp>
        </p:grpSp>
        <p:grpSp>
          <p:nvGrpSpPr>
            <p:cNvPr id="45" name="Group 44">
              <a:extLst>
                <a:ext uri="{FF2B5EF4-FFF2-40B4-BE49-F238E27FC236}">
                  <a16:creationId xmlns:a16="http://schemas.microsoft.com/office/drawing/2014/main" id="{3BE20983-343D-45A2-0823-36948A840A44}"/>
                </a:ext>
              </a:extLst>
            </p:cNvPr>
            <p:cNvGrpSpPr/>
            <p:nvPr/>
          </p:nvGrpSpPr>
          <p:grpSpPr>
            <a:xfrm>
              <a:off x="1821278" y="3374792"/>
              <a:ext cx="5589574" cy="1206205"/>
              <a:chOff x="5876376" y="1304505"/>
              <a:chExt cx="5589574" cy="1206205"/>
            </a:xfrm>
          </p:grpSpPr>
          <p:pic>
            <p:nvPicPr>
              <p:cNvPr id="46" name="Picture 9">
                <a:extLst>
                  <a:ext uri="{FF2B5EF4-FFF2-40B4-BE49-F238E27FC236}">
                    <a16:creationId xmlns:a16="http://schemas.microsoft.com/office/drawing/2014/main" id="{5C1CC8A1-5D71-5215-E56B-725C3999080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876376" y="1304505"/>
                <a:ext cx="5589574" cy="1206205"/>
              </a:xfrm>
              <a:prstGeom prst="rect">
                <a:avLst/>
              </a:prstGeom>
            </p:spPr>
          </p:pic>
          <p:sp>
            <p:nvSpPr>
              <p:cNvPr id="47" name="TextBox 46">
                <a:extLst>
                  <a:ext uri="{FF2B5EF4-FFF2-40B4-BE49-F238E27FC236}">
                    <a16:creationId xmlns:a16="http://schemas.microsoft.com/office/drawing/2014/main" id="{58A11975-7FEA-C9B4-BA0D-B30C64B086B4}"/>
                  </a:ext>
                </a:extLst>
              </p:cNvPr>
              <p:cNvSpPr txBox="1"/>
              <p:nvPr/>
            </p:nvSpPr>
            <p:spPr>
              <a:xfrm>
                <a:off x="5963505" y="1498491"/>
                <a:ext cx="5415315" cy="769441"/>
              </a:xfrm>
              <a:prstGeom prst="rect">
                <a:avLst/>
              </a:prstGeom>
              <a:noFill/>
            </p:spPr>
            <p:txBody>
              <a:bodyPr wrap="square" rtlCol="0">
                <a:spAutoFit/>
              </a:bodyPr>
              <a:lstStyle/>
              <a:p>
                <a:pPr algn="ctr"/>
                <a:r>
                  <a:rPr lang="en-US" sz="4400" b="1">
                    <a:latin typeface="Arial" panose="020B0604020202020204" pitchFamily="34" charset="0"/>
                    <a:cs typeface="Arial" panose="020B0604020202020204" pitchFamily="34" charset="0"/>
                  </a:rPr>
                  <a:t>Hoạt động nhóm</a:t>
                </a:r>
                <a:endParaRPr lang="en-US" sz="4400" b="1" dirty="0">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314179720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barn(inVertical)">
                                      <p:cBhvr>
                                        <p:cTn id="12" dur="500"/>
                                        <p:tgtEl>
                                          <p:spTgt spid="43"/>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barn(inVertical)">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F2978B96-B337-57C3-793E-C8D02C04A97A}"/>
              </a:ext>
            </a:extLst>
          </p:cNvPr>
          <p:cNvGrpSpPr/>
          <p:nvPr/>
        </p:nvGrpSpPr>
        <p:grpSpPr>
          <a:xfrm>
            <a:off x="16842189" y="8960537"/>
            <a:ext cx="1130864" cy="1158974"/>
            <a:chOff x="2760625" y="539208"/>
            <a:chExt cx="1130864" cy="1158974"/>
          </a:xfrm>
        </p:grpSpPr>
        <p:sp>
          <p:nvSpPr>
            <p:cNvPr id="23" name="Freeform 23"/>
            <p:cNvSpPr/>
            <p:nvPr/>
          </p:nvSpPr>
          <p:spPr>
            <a:xfrm>
              <a:off x="3312002" y="1118695"/>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7" name="Freeform 27"/>
            <p:cNvSpPr/>
            <p:nvPr/>
          </p:nvSpPr>
          <p:spPr>
            <a:xfrm>
              <a:off x="2760625" y="539208"/>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14" name="Freeform 14"/>
          <p:cNvSpPr/>
          <p:nvPr/>
        </p:nvSpPr>
        <p:spPr>
          <a:xfrm>
            <a:off x="16765989" y="141546"/>
            <a:ext cx="1283265" cy="1355834"/>
          </a:xfrm>
          <a:custGeom>
            <a:avLst/>
            <a:gdLst/>
            <a:ahLst/>
            <a:cxnLst/>
            <a:rect l="l" t="t" r="r" b="b"/>
            <a:pathLst>
              <a:path w="2481450" h="2377680">
                <a:moveTo>
                  <a:pt x="0" y="0"/>
                </a:moveTo>
                <a:lnTo>
                  <a:pt x="2481450" y="0"/>
                </a:lnTo>
                <a:lnTo>
                  <a:pt x="2481450" y="2377681"/>
                </a:lnTo>
                <a:lnTo>
                  <a:pt x="0" y="23776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B5410E43-7E72-4F73-DA25-9090C6513CDB}"/>
              </a:ext>
            </a:extLst>
          </p:cNvPr>
          <p:cNvSpPr txBox="1"/>
          <p:nvPr/>
        </p:nvSpPr>
        <p:spPr>
          <a:xfrm>
            <a:off x="928444" y="2335804"/>
            <a:ext cx="14725589" cy="1824923"/>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en-US" sz="4000" b="1">
                <a:solidFill>
                  <a:srgbClr val="FF0000"/>
                </a:solidFill>
                <a:latin typeface="Arial" panose="020B0604020202020204" pitchFamily="34" charset="0"/>
                <a:cs typeface="Arial" panose="020B0604020202020204" pitchFamily="34" charset="0"/>
              </a:rPr>
              <a:t>Điểm mạnh về năng lực thực hiện nhiệm vụ trong các điều kiện khác nhau:</a:t>
            </a:r>
          </a:p>
        </p:txBody>
      </p:sp>
      <p:sp>
        <p:nvSpPr>
          <p:cNvPr id="8" name="Line Callout 1 (Border and Accent Bar) 3">
            <a:extLst>
              <a:ext uri="{FF2B5EF4-FFF2-40B4-BE49-F238E27FC236}">
                <a16:creationId xmlns:a16="http://schemas.microsoft.com/office/drawing/2014/main" id="{675534C6-A75A-012C-4814-BF6855B7058A}"/>
              </a:ext>
            </a:extLst>
          </p:cNvPr>
          <p:cNvSpPr/>
          <p:nvPr/>
        </p:nvSpPr>
        <p:spPr>
          <a:xfrm>
            <a:off x="377067" y="599851"/>
            <a:ext cx="11430000" cy="1600200"/>
          </a:xfrm>
          <a:prstGeom prst="accentBorderCallout1">
            <a:avLst>
              <a:gd name="adj1" fmla="val 18750"/>
              <a:gd name="adj2" fmla="val -3127"/>
              <a:gd name="adj3" fmla="val 17954"/>
              <a:gd name="adj4" fmla="val -17509"/>
            </a:avLst>
          </a:prstGeom>
          <a:solidFill>
            <a:srgbClr val="FFF8E1"/>
          </a:solidFill>
          <a:ln>
            <a:solidFill>
              <a:schemeClr val="accent6">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US" sz="4400" b="1">
                <a:solidFill>
                  <a:srgbClr val="C00000"/>
                </a:solidFill>
                <a:latin typeface="Arial" panose="020B0604020202020204" pitchFamily="34" charset="0"/>
                <a:ea typeface="Calibri" panose="020F0502020204030204" pitchFamily="34" charset="0"/>
                <a:cs typeface="Arial" panose="020B0604020202020204" pitchFamily="34" charset="0"/>
              </a:rPr>
              <a:t>Gợi ý trả lời: </a:t>
            </a:r>
            <a:r>
              <a:rPr lang="en-US" sz="4400" b="1">
                <a:solidFill>
                  <a:schemeClr val="tx1"/>
                </a:solidFill>
                <a:latin typeface="Arial" panose="020B0604020202020204" pitchFamily="34" charset="0"/>
                <a:ea typeface="Calibri" panose="020F0502020204030204" pitchFamily="34" charset="0"/>
                <a:cs typeface="Arial" panose="020B0604020202020204" pitchFamily="34" charset="0"/>
              </a:rPr>
              <a:t>Điểm mạnh</a:t>
            </a:r>
            <a:endParaRPr lang="vi-VN" sz="4400" b="1">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1AAC6D59-1E21-FAE9-9DF4-C87E074FD3BC}"/>
              </a:ext>
            </a:extLst>
          </p:cNvPr>
          <p:cNvSpPr/>
          <p:nvPr/>
        </p:nvSpPr>
        <p:spPr>
          <a:xfrm>
            <a:off x="1066799" y="4523402"/>
            <a:ext cx="10515601" cy="2372697"/>
          </a:xfrm>
          <a:prstGeom prst="rect">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Hoàn thành nhiệm vụ được giao với điều kiện khác nhau (hoàn thành hoặc hoàn thành xuất sắc</a:t>
            </a:r>
            <a:r>
              <a:rPr lang="en-US" sz="3600">
                <a:solidFill>
                  <a:schemeClr val="tx1"/>
                </a:solidFill>
                <a:latin typeface="Arial" panose="020B0604020202020204" pitchFamily="34" charset="0"/>
                <a:cs typeface="Arial" panose="020B0604020202020204" pitchFamily="34" charset="0"/>
              </a:rPr>
              <a:t>)</a:t>
            </a:r>
            <a:r>
              <a:rPr lang="vi-VN" sz="3600">
                <a:solidFill>
                  <a:schemeClr val="tx1"/>
                </a:solidFill>
                <a:latin typeface="Arial" panose="020B0604020202020204" pitchFamily="34" charset="0"/>
                <a:cs typeface="Arial" panose="020B0604020202020204" pitchFamily="34" charset="0"/>
              </a:rPr>
              <a:t> </a:t>
            </a:r>
          </a:p>
        </p:txBody>
      </p:sp>
      <p:sp>
        <p:nvSpPr>
          <p:cNvPr id="10" name="Rectangle 9">
            <a:extLst>
              <a:ext uri="{FF2B5EF4-FFF2-40B4-BE49-F238E27FC236}">
                <a16:creationId xmlns:a16="http://schemas.microsoft.com/office/drawing/2014/main" id="{2E86192A-D001-0E7E-6C81-CCF728CD85F0}"/>
              </a:ext>
            </a:extLst>
          </p:cNvPr>
          <p:cNvSpPr/>
          <p:nvPr/>
        </p:nvSpPr>
        <p:spPr>
          <a:xfrm>
            <a:off x="1066799" y="7385614"/>
            <a:ext cx="10515601" cy="2153592"/>
          </a:xfrm>
          <a:prstGeom prst="rect">
            <a:avLst/>
          </a:prstGeom>
          <a:solidFill>
            <a:srgbClr val="F8EDEC"/>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chemeClr val="tx1"/>
                </a:solidFill>
                <a:latin typeface="Arial" panose="020B0604020202020204" pitchFamily="34" charset="0"/>
                <a:cs typeface="Arial" panose="020B0604020202020204" pitchFamily="34" charset="0"/>
              </a:rPr>
              <a:t>Sáng tạo, linh hoạt trong giải quyết vấn đề</a:t>
            </a:r>
          </a:p>
        </p:txBody>
      </p:sp>
      <p:grpSp>
        <p:nvGrpSpPr>
          <p:cNvPr id="15" name="Group 14">
            <a:extLst>
              <a:ext uri="{FF2B5EF4-FFF2-40B4-BE49-F238E27FC236}">
                <a16:creationId xmlns:a16="http://schemas.microsoft.com/office/drawing/2014/main" id="{04DDCE31-EBE8-12C4-6ECA-D8BAACE6CE45}"/>
              </a:ext>
            </a:extLst>
          </p:cNvPr>
          <p:cNvGrpSpPr/>
          <p:nvPr/>
        </p:nvGrpSpPr>
        <p:grpSpPr>
          <a:xfrm>
            <a:off x="12630538" y="4479017"/>
            <a:ext cx="4735814" cy="3983393"/>
            <a:chOff x="12422589" y="4479017"/>
            <a:chExt cx="4735814" cy="3983393"/>
          </a:xfrm>
        </p:grpSpPr>
        <p:pic>
          <p:nvPicPr>
            <p:cNvPr id="1026" name="Picture 2" descr="Tiêu chí đánh giá xếp loại viên chức hoàn thành tốt nhiệm vụ">
              <a:extLst>
                <a:ext uri="{FF2B5EF4-FFF2-40B4-BE49-F238E27FC236}">
                  <a16:creationId xmlns:a16="http://schemas.microsoft.com/office/drawing/2014/main" id="{6B4C5B7F-24FC-30B8-FB75-4CD8F7FD0C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22589" y="5147710"/>
              <a:ext cx="4419600" cy="33147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Picture 2" descr="Pin ">
              <a:extLst>
                <a:ext uri="{FF2B5EF4-FFF2-40B4-BE49-F238E27FC236}">
                  <a16:creationId xmlns:a16="http://schemas.microsoft.com/office/drawing/2014/main" id="{27CF0906-74D8-E605-B348-A024FA47783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313053">
              <a:off x="16373573" y="4479017"/>
              <a:ext cx="784830" cy="78483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6985990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P spid="9" grpId="0" animBg="1"/>
      <p:bldP spid="1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F2978B96-B337-57C3-793E-C8D02C04A97A}"/>
              </a:ext>
            </a:extLst>
          </p:cNvPr>
          <p:cNvGrpSpPr/>
          <p:nvPr/>
        </p:nvGrpSpPr>
        <p:grpSpPr>
          <a:xfrm>
            <a:off x="16842189" y="8960537"/>
            <a:ext cx="1130864" cy="1158974"/>
            <a:chOff x="2760625" y="539208"/>
            <a:chExt cx="1130864" cy="1158974"/>
          </a:xfrm>
        </p:grpSpPr>
        <p:sp>
          <p:nvSpPr>
            <p:cNvPr id="23" name="Freeform 23"/>
            <p:cNvSpPr/>
            <p:nvPr/>
          </p:nvSpPr>
          <p:spPr>
            <a:xfrm>
              <a:off x="3312002" y="1118695"/>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7" name="Freeform 27"/>
            <p:cNvSpPr/>
            <p:nvPr/>
          </p:nvSpPr>
          <p:spPr>
            <a:xfrm>
              <a:off x="2760625" y="539208"/>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14" name="Freeform 14"/>
          <p:cNvSpPr/>
          <p:nvPr/>
        </p:nvSpPr>
        <p:spPr>
          <a:xfrm>
            <a:off x="16765989" y="141546"/>
            <a:ext cx="1283265" cy="1355834"/>
          </a:xfrm>
          <a:custGeom>
            <a:avLst/>
            <a:gdLst/>
            <a:ahLst/>
            <a:cxnLst/>
            <a:rect l="l" t="t" r="r" b="b"/>
            <a:pathLst>
              <a:path w="2481450" h="2377680">
                <a:moveTo>
                  <a:pt x="0" y="0"/>
                </a:moveTo>
                <a:lnTo>
                  <a:pt x="2481450" y="0"/>
                </a:lnTo>
                <a:lnTo>
                  <a:pt x="2481450" y="2377681"/>
                </a:lnTo>
                <a:lnTo>
                  <a:pt x="0" y="23776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B5410E43-7E72-4F73-DA25-9090C6513CDB}"/>
              </a:ext>
            </a:extLst>
          </p:cNvPr>
          <p:cNvSpPr txBox="1"/>
          <p:nvPr/>
        </p:nvSpPr>
        <p:spPr>
          <a:xfrm>
            <a:off x="1143000" y="2515355"/>
            <a:ext cx="14725589" cy="707886"/>
          </a:xfrm>
          <a:prstGeom prst="rect">
            <a:avLst/>
          </a:prstGeom>
          <a:noFill/>
        </p:spPr>
        <p:txBody>
          <a:bodyPr wrap="square" rtlCol="0">
            <a:spAutoFit/>
          </a:bodyPr>
          <a:lstStyle/>
          <a:p>
            <a:pPr marL="571500" indent="-571500" algn="just">
              <a:buFont typeface="Wingdings" panose="05000000000000000000" pitchFamily="2" charset="2"/>
              <a:buChar char="Ø"/>
            </a:pPr>
            <a:r>
              <a:rPr lang="en-US" sz="4000" b="1">
                <a:solidFill>
                  <a:srgbClr val="FF0000"/>
                </a:solidFill>
                <a:latin typeface="Arial" panose="020B0604020202020204" pitchFamily="34" charset="0"/>
                <a:cs typeface="Arial" panose="020B0604020202020204" pitchFamily="34" charset="0"/>
              </a:rPr>
              <a:t>Điểm mạnh về năng lực ứng xử:</a:t>
            </a:r>
          </a:p>
        </p:txBody>
      </p:sp>
      <p:sp>
        <p:nvSpPr>
          <p:cNvPr id="8" name="Line Callout 1 (Border and Accent Bar) 3">
            <a:extLst>
              <a:ext uri="{FF2B5EF4-FFF2-40B4-BE49-F238E27FC236}">
                <a16:creationId xmlns:a16="http://schemas.microsoft.com/office/drawing/2014/main" id="{675534C6-A75A-012C-4814-BF6855B7058A}"/>
              </a:ext>
            </a:extLst>
          </p:cNvPr>
          <p:cNvSpPr/>
          <p:nvPr/>
        </p:nvSpPr>
        <p:spPr>
          <a:xfrm>
            <a:off x="377067" y="599851"/>
            <a:ext cx="11430000" cy="1600200"/>
          </a:xfrm>
          <a:prstGeom prst="accentBorderCallout1">
            <a:avLst>
              <a:gd name="adj1" fmla="val 18750"/>
              <a:gd name="adj2" fmla="val -3127"/>
              <a:gd name="adj3" fmla="val 17954"/>
              <a:gd name="adj4" fmla="val -17509"/>
            </a:avLst>
          </a:prstGeom>
          <a:solidFill>
            <a:srgbClr val="FFF8E1"/>
          </a:solidFill>
          <a:ln>
            <a:solidFill>
              <a:schemeClr val="accent6">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US" sz="4400" b="1">
                <a:solidFill>
                  <a:srgbClr val="C00000"/>
                </a:solidFill>
                <a:latin typeface="Arial" panose="020B0604020202020204" pitchFamily="34" charset="0"/>
                <a:ea typeface="Calibri" panose="020F0502020204030204" pitchFamily="34" charset="0"/>
                <a:cs typeface="Arial" panose="020B0604020202020204" pitchFamily="34" charset="0"/>
              </a:rPr>
              <a:t>Gợi ý trả lời: </a:t>
            </a:r>
            <a:r>
              <a:rPr lang="en-US" sz="4400" b="1">
                <a:solidFill>
                  <a:schemeClr val="tx1"/>
                </a:solidFill>
                <a:latin typeface="Arial" panose="020B0604020202020204" pitchFamily="34" charset="0"/>
                <a:ea typeface="Calibri" panose="020F0502020204030204" pitchFamily="34" charset="0"/>
                <a:cs typeface="Arial" panose="020B0604020202020204" pitchFamily="34" charset="0"/>
              </a:rPr>
              <a:t>Điểm mạnh</a:t>
            </a:r>
            <a:endParaRPr lang="vi-VN" sz="4400" b="1">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B0FB1C72-E832-5B5A-5ACA-CD7060C64FCE}"/>
              </a:ext>
            </a:extLst>
          </p:cNvPr>
          <p:cNvSpPr/>
          <p:nvPr/>
        </p:nvSpPr>
        <p:spPr>
          <a:xfrm>
            <a:off x="599250" y="3491829"/>
            <a:ext cx="12192000" cy="1651671"/>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000">
                <a:solidFill>
                  <a:schemeClr val="tx1"/>
                </a:solidFill>
                <a:latin typeface="Arial" panose="020B0604020202020204" pitchFamily="34" charset="0"/>
                <a:cs typeface="Arial" panose="020B0604020202020204" pitchFamily="34" charset="0"/>
              </a:rPr>
              <a:t>Hành vi ứng xử phù hợp với chuẩn mực xã hội, được đa số thừa nhận là tích cực và phù hợp với hoàn cảnh, đối tượng, không gian, thời gian</a:t>
            </a:r>
          </a:p>
        </p:txBody>
      </p:sp>
      <p:sp>
        <p:nvSpPr>
          <p:cNvPr id="3" name="Rectangle 2">
            <a:extLst>
              <a:ext uri="{FF2B5EF4-FFF2-40B4-BE49-F238E27FC236}">
                <a16:creationId xmlns:a16="http://schemas.microsoft.com/office/drawing/2014/main" id="{A8EABA74-9E23-6EA6-BB54-D62C74B7DF95}"/>
              </a:ext>
            </a:extLst>
          </p:cNvPr>
          <p:cNvSpPr/>
          <p:nvPr/>
        </p:nvSpPr>
        <p:spPr>
          <a:xfrm>
            <a:off x="599250" y="5401566"/>
            <a:ext cx="12192000" cy="1592408"/>
          </a:xfrm>
          <a:prstGeom prst="rect">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000">
                <a:solidFill>
                  <a:schemeClr val="tx1"/>
                </a:solidFill>
                <a:latin typeface="Arial" panose="020B0604020202020204" pitchFamily="34" charset="0"/>
                <a:cs typeface="Arial" panose="020B0604020202020204" pitchFamily="34" charset="0"/>
              </a:rPr>
              <a:t>Hành vi ứng xử để lại cảm xúc tích cực cho mọi người cùng tham gia tình huống</a:t>
            </a:r>
          </a:p>
        </p:txBody>
      </p:sp>
      <p:sp>
        <p:nvSpPr>
          <p:cNvPr id="5" name="Rectangle 4">
            <a:extLst>
              <a:ext uri="{FF2B5EF4-FFF2-40B4-BE49-F238E27FC236}">
                <a16:creationId xmlns:a16="http://schemas.microsoft.com/office/drawing/2014/main" id="{EAC7D739-F7C0-8194-1AEE-E1ABD28F0014}"/>
              </a:ext>
            </a:extLst>
          </p:cNvPr>
          <p:cNvSpPr/>
          <p:nvPr/>
        </p:nvSpPr>
        <p:spPr>
          <a:xfrm>
            <a:off x="599249" y="7252040"/>
            <a:ext cx="12192000" cy="1247063"/>
          </a:xfrm>
          <a:prstGeom prst="rect">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a:solidFill>
                  <a:schemeClr val="tx1"/>
                </a:solidFill>
                <a:latin typeface="Arial" panose="020B0604020202020204" pitchFamily="34" charset="0"/>
                <a:cs typeface="Arial" panose="020B0604020202020204" pitchFamily="34" charset="0"/>
              </a:rPr>
              <a:t>Hành vi ứng xử mang lại kết quả tích cực cho sự việc liên quan</a:t>
            </a:r>
          </a:p>
        </p:txBody>
      </p:sp>
      <p:sp>
        <p:nvSpPr>
          <p:cNvPr id="6" name="Rectangle 5">
            <a:extLst>
              <a:ext uri="{FF2B5EF4-FFF2-40B4-BE49-F238E27FC236}">
                <a16:creationId xmlns:a16="http://schemas.microsoft.com/office/drawing/2014/main" id="{B02BC592-0FAE-AF40-90C6-14D707C7A5DA}"/>
              </a:ext>
            </a:extLst>
          </p:cNvPr>
          <p:cNvSpPr/>
          <p:nvPr/>
        </p:nvSpPr>
        <p:spPr>
          <a:xfrm>
            <a:off x="599249" y="8685861"/>
            <a:ext cx="12192000" cy="1247063"/>
          </a:xfrm>
          <a:prstGeom prst="rect">
            <a:avLst/>
          </a:prstGeom>
          <a:solidFill>
            <a:srgbClr val="FFF8E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000">
                <a:solidFill>
                  <a:schemeClr val="tx1"/>
                </a:solidFill>
                <a:latin typeface="Arial" panose="020B0604020202020204" pitchFamily="34" charset="0"/>
                <a:cs typeface="Arial" panose="020B0604020202020204" pitchFamily="34" charset="0"/>
              </a:rPr>
              <a:t>Hành vi ứng xử mang lại hiệu quả trong nhiều trường hợp tương tự.</a:t>
            </a:r>
          </a:p>
        </p:txBody>
      </p:sp>
      <p:grpSp>
        <p:nvGrpSpPr>
          <p:cNvPr id="7" name="Group 6">
            <a:extLst>
              <a:ext uri="{FF2B5EF4-FFF2-40B4-BE49-F238E27FC236}">
                <a16:creationId xmlns:a16="http://schemas.microsoft.com/office/drawing/2014/main" id="{C0CE9808-B750-B786-53CE-9FC12AD6B054}"/>
              </a:ext>
            </a:extLst>
          </p:cNvPr>
          <p:cNvGrpSpPr/>
          <p:nvPr/>
        </p:nvGrpSpPr>
        <p:grpSpPr>
          <a:xfrm>
            <a:off x="13466604" y="4763527"/>
            <a:ext cx="4302013" cy="3112044"/>
            <a:chOff x="13466604" y="4763527"/>
            <a:chExt cx="4302013" cy="3112044"/>
          </a:xfrm>
        </p:grpSpPr>
        <p:pic>
          <p:nvPicPr>
            <p:cNvPr id="2050" name="Picture 2" descr="Cách ứng xử trong giao tiếp quan trọng như thế nào trong công việc?">
              <a:extLst>
                <a:ext uri="{FF2B5EF4-FFF2-40B4-BE49-F238E27FC236}">
                  <a16:creationId xmlns:a16="http://schemas.microsoft.com/office/drawing/2014/main" id="{A5CD21A6-A182-863E-D6A8-24CB5DD560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466604" y="5253738"/>
              <a:ext cx="4194933" cy="262183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Picture 2" descr="Pin ">
              <a:extLst>
                <a:ext uri="{FF2B5EF4-FFF2-40B4-BE49-F238E27FC236}">
                  <a16:creationId xmlns:a16="http://schemas.microsoft.com/office/drawing/2014/main" id="{27CF0906-74D8-E605-B348-A024FA47783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313053">
              <a:off x="17229147" y="4763527"/>
              <a:ext cx="539470" cy="53947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75468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righ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par>
                          <p:cTn id="20" fill="hold">
                            <p:stCondLst>
                              <p:cond delay="1000"/>
                            </p:stCondLst>
                            <p:childTnLst>
                              <p:par>
                                <p:cTn id="21" presetID="16" presetClass="entr" presetSubtype="21"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par>
                          <p:cTn id="24" fill="hold">
                            <p:stCondLst>
                              <p:cond delay="1500"/>
                            </p:stCondLst>
                            <p:childTnLst>
                              <p:par>
                                <p:cTn id="25" presetID="16" presetClass="entr" presetSubtype="21"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3" grpId="0" animBg="1"/>
      <p:bldP spid="5" grpId="0" animBg="1"/>
      <p:bldP spid="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F2978B96-B337-57C3-793E-C8D02C04A97A}"/>
              </a:ext>
            </a:extLst>
          </p:cNvPr>
          <p:cNvGrpSpPr/>
          <p:nvPr/>
        </p:nvGrpSpPr>
        <p:grpSpPr>
          <a:xfrm>
            <a:off x="152400" y="8986497"/>
            <a:ext cx="1130864" cy="1158974"/>
            <a:chOff x="2760625" y="539208"/>
            <a:chExt cx="1130864" cy="1158974"/>
          </a:xfrm>
        </p:grpSpPr>
        <p:sp>
          <p:nvSpPr>
            <p:cNvPr id="23" name="Freeform 23"/>
            <p:cNvSpPr/>
            <p:nvPr/>
          </p:nvSpPr>
          <p:spPr>
            <a:xfrm>
              <a:off x="3312002" y="1118695"/>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7" name="Freeform 27"/>
            <p:cNvSpPr/>
            <p:nvPr/>
          </p:nvSpPr>
          <p:spPr>
            <a:xfrm>
              <a:off x="2760625" y="539208"/>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14" name="Freeform 14"/>
          <p:cNvSpPr/>
          <p:nvPr/>
        </p:nvSpPr>
        <p:spPr>
          <a:xfrm>
            <a:off x="16765989" y="141546"/>
            <a:ext cx="1283265" cy="1355834"/>
          </a:xfrm>
          <a:custGeom>
            <a:avLst/>
            <a:gdLst/>
            <a:ahLst/>
            <a:cxnLst/>
            <a:rect l="l" t="t" r="r" b="b"/>
            <a:pathLst>
              <a:path w="2481450" h="2377680">
                <a:moveTo>
                  <a:pt x="0" y="0"/>
                </a:moveTo>
                <a:lnTo>
                  <a:pt x="2481450" y="0"/>
                </a:lnTo>
                <a:lnTo>
                  <a:pt x="2481450" y="2377681"/>
                </a:lnTo>
                <a:lnTo>
                  <a:pt x="0" y="23776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8" name="Line Callout 1 (Border and Accent Bar) 3">
            <a:extLst>
              <a:ext uri="{FF2B5EF4-FFF2-40B4-BE49-F238E27FC236}">
                <a16:creationId xmlns:a16="http://schemas.microsoft.com/office/drawing/2014/main" id="{675534C6-A75A-012C-4814-BF6855B7058A}"/>
              </a:ext>
            </a:extLst>
          </p:cNvPr>
          <p:cNvSpPr/>
          <p:nvPr/>
        </p:nvSpPr>
        <p:spPr>
          <a:xfrm>
            <a:off x="381000" y="747794"/>
            <a:ext cx="11430000" cy="1881106"/>
          </a:xfrm>
          <a:prstGeom prst="accentBorderCallout1">
            <a:avLst>
              <a:gd name="adj1" fmla="val 18750"/>
              <a:gd name="adj2" fmla="val -3127"/>
              <a:gd name="adj3" fmla="val 17954"/>
              <a:gd name="adj4" fmla="val -17509"/>
            </a:avLst>
          </a:prstGeom>
          <a:solidFill>
            <a:srgbClr val="E8F4F8"/>
          </a:solidFill>
          <a:ln>
            <a:solidFill>
              <a:schemeClr val="tx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US" sz="4400" b="1">
                <a:solidFill>
                  <a:srgbClr val="C00000"/>
                </a:solidFill>
                <a:latin typeface="Arial" panose="020B0604020202020204" pitchFamily="34" charset="0"/>
                <a:ea typeface="Calibri" panose="020F0502020204030204" pitchFamily="34" charset="0"/>
                <a:cs typeface="Arial" panose="020B0604020202020204" pitchFamily="34" charset="0"/>
              </a:rPr>
              <a:t>Gợi ý trả lời: </a:t>
            </a:r>
            <a:r>
              <a:rPr lang="en-US" sz="4400" b="1">
                <a:solidFill>
                  <a:schemeClr val="tx1"/>
                </a:solidFill>
                <a:latin typeface="Arial" panose="020B0604020202020204" pitchFamily="34" charset="0"/>
                <a:ea typeface="Calibri" panose="020F0502020204030204" pitchFamily="34" charset="0"/>
                <a:cs typeface="Arial" panose="020B0604020202020204" pitchFamily="34" charset="0"/>
              </a:rPr>
              <a:t>Điểm yếu</a:t>
            </a:r>
            <a:endParaRPr lang="vi-VN" sz="4400" b="1">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1AAC6D59-1E21-FAE9-9DF4-C87E074FD3BC}"/>
              </a:ext>
            </a:extLst>
          </p:cNvPr>
          <p:cNvSpPr/>
          <p:nvPr/>
        </p:nvSpPr>
        <p:spPr>
          <a:xfrm>
            <a:off x="893538" y="6578230"/>
            <a:ext cx="10452621" cy="2987754"/>
          </a:xfrm>
          <a:prstGeom prst="rect">
            <a:avLst/>
          </a:prstGeom>
          <a:solidFill>
            <a:srgbClr val="F2EFF5"/>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Đôi khi có xu hướng lơ là, lười biếng và không chú ý đến thời gian hoặc những việc cần làm</a:t>
            </a:r>
          </a:p>
        </p:txBody>
      </p:sp>
      <p:sp>
        <p:nvSpPr>
          <p:cNvPr id="10" name="Rectangle 9">
            <a:extLst>
              <a:ext uri="{FF2B5EF4-FFF2-40B4-BE49-F238E27FC236}">
                <a16:creationId xmlns:a16="http://schemas.microsoft.com/office/drawing/2014/main" id="{2E86192A-D001-0E7E-6C81-CCF728CD85F0}"/>
              </a:ext>
            </a:extLst>
          </p:cNvPr>
          <p:cNvSpPr/>
          <p:nvPr/>
        </p:nvSpPr>
        <p:spPr>
          <a:xfrm>
            <a:off x="972846" y="3296188"/>
            <a:ext cx="10452621" cy="2742123"/>
          </a:xfrm>
          <a:prstGeom prst="rect">
            <a:avLst/>
          </a:prstGeom>
          <a:solidFill>
            <a:srgbClr val="F8EDEC"/>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Khả năng tổ chức công việc và quản lý thời gian chưa tốt</a:t>
            </a:r>
          </a:p>
        </p:txBody>
      </p:sp>
      <p:pic>
        <p:nvPicPr>
          <p:cNvPr id="3074" name="Picture 2" descr="Kỹ năng quản lý thời gian là gì? Tại sao phải quản lý thời gian?">
            <a:extLst>
              <a:ext uri="{FF2B5EF4-FFF2-40B4-BE49-F238E27FC236}">
                <a16:creationId xmlns:a16="http://schemas.microsoft.com/office/drawing/2014/main" id="{2543A55F-CCF0-D0FC-569F-F4BD3D98F2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33604" y="2833447"/>
            <a:ext cx="4781550" cy="33654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6" name="Picture 4" descr="7 Tuyệt Chiêu &quot;trị&quot; Trẻ Lười Biếng Trong Học Tập Sau Tết, Bố Mẹ Note Lại  Nhé!">
            <a:extLst>
              <a:ext uri="{FF2B5EF4-FFF2-40B4-BE49-F238E27FC236}">
                <a16:creationId xmlns:a16="http://schemas.microsoft.com/office/drawing/2014/main" id="{B63F38CB-29B6-CEC5-9348-43E0053CAEA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517274" y="6401776"/>
            <a:ext cx="4797880" cy="32028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466961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barn(inVertical)">
                                      <p:cBhvr>
                                        <p:cTn id="15" dur="500"/>
                                        <p:tgtEl>
                                          <p:spTgt spid="3074"/>
                                        </p:tgtEl>
                                      </p:cBhvr>
                                    </p:animEffect>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nodeType="withEffect">
                                  <p:stCondLst>
                                    <p:cond delay="0"/>
                                  </p:stCondLst>
                                  <p:childTnLst>
                                    <p:set>
                                      <p:cBhvr>
                                        <p:cTn id="21" dur="1" fill="hold">
                                          <p:stCondLst>
                                            <p:cond delay="0"/>
                                          </p:stCondLst>
                                        </p:cTn>
                                        <p:tgtEl>
                                          <p:spTgt spid="3076"/>
                                        </p:tgtEl>
                                        <p:attrNameLst>
                                          <p:attrName>style.visibility</p:attrName>
                                        </p:attrNameLst>
                                      </p:cBhvr>
                                      <p:to>
                                        <p:strVal val="visible"/>
                                      </p:to>
                                    </p:set>
                                    <p:animEffect transition="in" filter="barn(inVertical)">
                                      <p:cBhvr>
                                        <p:cTn id="22"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a:off x="0" y="27214"/>
            <a:ext cx="1575019" cy="1295400"/>
          </a:xfrm>
          <a:custGeom>
            <a:avLst/>
            <a:gdLst/>
            <a:ahLst/>
            <a:cxnLst/>
            <a:rect l="l" t="t" r="r" b="b"/>
            <a:pathLst>
              <a:path w="3156585" h="3024582">
                <a:moveTo>
                  <a:pt x="0" y="0"/>
                </a:moveTo>
                <a:lnTo>
                  <a:pt x="3156585" y="0"/>
                </a:lnTo>
                <a:lnTo>
                  <a:pt x="3156585" y="3024582"/>
                </a:lnTo>
                <a:lnTo>
                  <a:pt x="0" y="30245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4" name="Freeform 24"/>
          <p:cNvSpPr/>
          <p:nvPr/>
        </p:nvSpPr>
        <p:spPr>
          <a:xfrm>
            <a:off x="290097" y="9501953"/>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8" name="Group 27">
            <a:extLst>
              <a:ext uri="{FF2B5EF4-FFF2-40B4-BE49-F238E27FC236}">
                <a16:creationId xmlns:a16="http://schemas.microsoft.com/office/drawing/2014/main" id="{94692F27-AF76-0334-DB1A-B677F4A457EB}"/>
              </a:ext>
            </a:extLst>
          </p:cNvPr>
          <p:cNvGrpSpPr/>
          <p:nvPr/>
        </p:nvGrpSpPr>
        <p:grpSpPr>
          <a:xfrm>
            <a:off x="16842821" y="131204"/>
            <a:ext cx="1220488" cy="1239870"/>
            <a:chOff x="4262350" y="840573"/>
            <a:chExt cx="1220488" cy="1239870"/>
          </a:xfrm>
        </p:grpSpPr>
        <p:sp>
          <p:nvSpPr>
            <p:cNvPr id="25" name="Freeform 25"/>
            <p:cNvSpPr/>
            <p:nvPr/>
          </p:nvSpPr>
          <p:spPr>
            <a:xfrm>
              <a:off x="4903351" y="1500956"/>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6" name="Freeform 26"/>
            <p:cNvSpPr/>
            <p:nvPr/>
          </p:nvSpPr>
          <p:spPr>
            <a:xfrm>
              <a:off x="4262350" y="840573"/>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31" name="Line Callout 1 (Border and Accent Bar) 3">
            <a:extLst>
              <a:ext uri="{FF2B5EF4-FFF2-40B4-BE49-F238E27FC236}">
                <a16:creationId xmlns:a16="http://schemas.microsoft.com/office/drawing/2014/main" id="{DF92CB9B-F380-BBC7-A694-9420804FEC81}"/>
              </a:ext>
            </a:extLst>
          </p:cNvPr>
          <p:cNvSpPr/>
          <p:nvPr/>
        </p:nvSpPr>
        <p:spPr>
          <a:xfrm>
            <a:off x="290096" y="2269600"/>
            <a:ext cx="8853903" cy="3747012"/>
          </a:xfrm>
          <a:prstGeom prst="accentBorderCallout1">
            <a:avLst>
              <a:gd name="adj1" fmla="val 18750"/>
              <a:gd name="adj2" fmla="val -3127"/>
              <a:gd name="adj3" fmla="val 18452"/>
              <a:gd name="adj4" fmla="val -20805"/>
            </a:avLst>
          </a:prstGeom>
          <a:solidFill>
            <a:srgbClr val="E8F4F8"/>
          </a:solidFill>
          <a:ln>
            <a:solidFill>
              <a:schemeClr val="accent5">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Chủ đề 2 </a:t>
            </a:r>
            <a:r>
              <a:rPr lang="vi-VN" sz="3600">
                <a:solidFill>
                  <a:schemeClr val="tx1"/>
                </a:solidFill>
                <a:latin typeface="Arial" panose="020B0604020202020204" pitchFamily="34" charset="0"/>
                <a:cs typeface="Arial" panose="020B0604020202020204" pitchFamily="34" charset="0"/>
              </a:rPr>
              <a:t>giúp chúng ta nhận ra được điểm mạnh, điểm yếu của bản thân và điều chỉnh bản thân một cách hợp lí để thích ứng với sự thay đổi của cuộc sống</a:t>
            </a:r>
            <a:endParaRPr lang="en-US" sz="3600" dirty="0">
              <a:solidFill>
                <a:schemeClr val="tx1"/>
              </a:solidFill>
              <a:latin typeface="Arial" panose="020B0604020202020204" pitchFamily="34" charset="0"/>
              <a:cs typeface="Arial" panose="020B0604020202020204" pitchFamily="34" charset="0"/>
            </a:endParaRPr>
          </a:p>
        </p:txBody>
      </p:sp>
      <p:grpSp>
        <p:nvGrpSpPr>
          <p:cNvPr id="33" name="Group 32">
            <a:extLst>
              <a:ext uri="{FF2B5EF4-FFF2-40B4-BE49-F238E27FC236}">
                <a16:creationId xmlns:a16="http://schemas.microsoft.com/office/drawing/2014/main" id="{86963718-43DF-6B48-8422-226014859265}"/>
              </a:ext>
            </a:extLst>
          </p:cNvPr>
          <p:cNvGrpSpPr/>
          <p:nvPr/>
        </p:nvGrpSpPr>
        <p:grpSpPr>
          <a:xfrm>
            <a:off x="5446400" y="0"/>
            <a:ext cx="7583876" cy="1388058"/>
            <a:chOff x="4834930" y="84191"/>
            <a:chExt cx="7359542" cy="1232175"/>
          </a:xfrm>
        </p:grpSpPr>
        <p:sp>
          <p:nvSpPr>
            <p:cNvPr id="34" name="Round Same Side Corner Rectangle 11">
              <a:extLst>
                <a:ext uri="{FF2B5EF4-FFF2-40B4-BE49-F238E27FC236}">
                  <a16:creationId xmlns:a16="http://schemas.microsoft.com/office/drawing/2014/main" id="{E441BD7B-58C5-A10F-C387-4A9E1E65BC30}"/>
                </a:ext>
              </a:extLst>
            </p:cNvPr>
            <p:cNvSpPr/>
            <p:nvPr/>
          </p:nvSpPr>
          <p:spPr>
            <a:xfrm flipV="1">
              <a:off x="4834930" y="84191"/>
              <a:ext cx="7359542" cy="1232175"/>
            </a:xfrm>
            <a:prstGeom prst="round2SameRect">
              <a:avLst>
                <a:gd name="adj1" fmla="val 37720"/>
                <a:gd name="adj2" fmla="val 0"/>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438555B7-681F-F74F-3871-78DA8E8F5C5C}"/>
                </a:ext>
              </a:extLst>
            </p:cNvPr>
            <p:cNvSpPr txBox="1"/>
            <p:nvPr/>
          </p:nvSpPr>
          <p:spPr>
            <a:xfrm>
              <a:off x="5313042" y="337067"/>
              <a:ext cx="6403317" cy="792316"/>
            </a:xfrm>
            <a:prstGeom prst="rect">
              <a:avLst/>
            </a:prstGeom>
            <a:noFill/>
          </p:spPr>
          <p:txBody>
            <a:bodyPr wrap="square" rtlCol="0">
              <a:spAutoFit/>
            </a:bodyPr>
            <a:lstStyle/>
            <a:p>
              <a:pPr algn="ctr"/>
              <a:r>
                <a:rPr lang="en-US" sz="5200" b="1">
                  <a:solidFill>
                    <a:schemeClr val="bg1"/>
                  </a:solidFill>
                  <a:latin typeface="Arial" panose="020B0604020202020204" pitchFamily="34" charset="0"/>
                  <a:cs typeface="Arial" panose="020B0604020202020204" pitchFamily="34" charset="0"/>
                </a:rPr>
                <a:t>CÂU TRẢ LỜI</a:t>
              </a:r>
              <a:endParaRPr lang="en-US" sz="5200" b="1" dirty="0">
                <a:solidFill>
                  <a:schemeClr val="bg1"/>
                </a:solidFill>
                <a:latin typeface="Arial" panose="020B0604020202020204" pitchFamily="34" charset="0"/>
                <a:cs typeface="Arial" panose="020B0604020202020204" pitchFamily="34" charset="0"/>
              </a:endParaRPr>
            </a:p>
          </p:txBody>
        </p:sp>
      </p:grpSp>
      <p:sp>
        <p:nvSpPr>
          <p:cNvPr id="36" name="Rounded Rectangle 18">
            <a:extLst>
              <a:ext uri="{FF2B5EF4-FFF2-40B4-BE49-F238E27FC236}">
                <a16:creationId xmlns:a16="http://schemas.microsoft.com/office/drawing/2014/main" id="{F19899E1-5900-7386-A8CA-89A23450C2CC}"/>
              </a:ext>
            </a:extLst>
          </p:cNvPr>
          <p:cNvSpPr/>
          <p:nvPr/>
        </p:nvSpPr>
        <p:spPr>
          <a:xfrm>
            <a:off x="10210783" y="6016612"/>
            <a:ext cx="7583874" cy="1806242"/>
          </a:xfrm>
          <a:prstGeom prst="roundRect">
            <a:avLst/>
          </a:prstGeom>
          <a:solidFill>
            <a:schemeClr val="bg1"/>
          </a:solidFill>
          <a:ln w="57150">
            <a:solidFill>
              <a:schemeClr val="accent4">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3400">
                <a:latin typeface="Arial" panose="020B0604020202020204" pitchFamily="34" charset="0"/>
                <a:cs typeface="Arial" panose="020B0604020202020204" pitchFamily="34" charset="0"/>
              </a:rPr>
              <a:t>Phân tích điểm mạnh, điểm yếu của bản thân</a:t>
            </a:r>
            <a:endParaRPr lang="en-US" sz="3400" dirty="0">
              <a:solidFill>
                <a:schemeClr val="tx1"/>
              </a:solidFill>
              <a:latin typeface="Arial" panose="020B0604020202020204" pitchFamily="34" charset="0"/>
              <a:cs typeface="Arial" panose="020B0604020202020204" pitchFamily="34" charset="0"/>
            </a:endParaRPr>
          </a:p>
        </p:txBody>
      </p:sp>
      <p:sp>
        <p:nvSpPr>
          <p:cNvPr id="37" name="Rounded Rectangle 19">
            <a:extLst>
              <a:ext uri="{FF2B5EF4-FFF2-40B4-BE49-F238E27FC236}">
                <a16:creationId xmlns:a16="http://schemas.microsoft.com/office/drawing/2014/main" id="{88381BFA-9370-22F3-4659-4EAA4A66DBED}"/>
              </a:ext>
            </a:extLst>
          </p:cNvPr>
          <p:cNvSpPr/>
          <p:nvPr/>
        </p:nvSpPr>
        <p:spPr>
          <a:xfrm>
            <a:off x="10210800" y="4167306"/>
            <a:ext cx="7583874" cy="1443188"/>
          </a:xfrm>
          <a:prstGeom prst="roundRect">
            <a:avLst/>
          </a:prstGeom>
          <a:solidFill>
            <a:schemeClr val="bg1"/>
          </a:solidFill>
          <a:ln w="57150">
            <a:solidFill>
              <a:schemeClr val="accent4">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vi-VN" sz="3400">
                <a:latin typeface="Arial" panose="020B0604020202020204" pitchFamily="34" charset="0"/>
                <a:cs typeface="Arial" panose="020B0604020202020204" pitchFamily="34" charset="0"/>
              </a:rPr>
              <a:t>Thể hiện sự tự tin của bản thân</a:t>
            </a:r>
            <a:endParaRPr lang="en-US" sz="3400" dirty="0">
              <a:solidFill>
                <a:schemeClr val="tx1"/>
              </a:solidFill>
              <a:latin typeface="Arial" panose="020B0604020202020204" pitchFamily="34" charset="0"/>
              <a:cs typeface="Arial" panose="020B0604020202020204" pitchFamily="34" charset="0"/>
            </a:endParaRPr>
          </a:p>
        </p:txBody>
      </p:sp>
      <p:sp>
        <p:nvSpPr>
          <p:cNvPr id="38" name="Rounded Rectangle 23">
            <a:extLst>
              <a:ext uri="{FF2B5EF4-FFF2-40B4-BE49-F238E27FC236}">
                <a16:creationId xmlns:a16="http://schemas.microsoft.com/office/drawing/2014/main" id="{822DD7F0-3928-0800-6C6A-EBAD1EA2F66C}"/>
              </a:ext>
            </a:extLst>
          </p:cNvPr>
          <p:cNvSpPr/>
          <p:nvPr/>
        </p:nvSpPr>
        <p:spPr>
          <a:xfrm>
            <a:off x="10210800" y="8228970"/>
            <a:ext cx="7583874" cy="1702368"/>
          </a:xfrm>
          <a:prstGeom prst="roundRect">
            <a:avLst/>
          </a:prstGeom>
          <a:solidFill>
            <a:schemeClr val="bg1"/>
          </a:solidFill>
          <a:ln w="57150">
            <a:solidFill>
              <a:schemeClr val="accent4">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3400">
                <a:latin typeface="Arial" panose="020B0604020202020204" pitchFamily="34" charset="0"/>
                <a:cs typeface="Arial" panose="020B0604020202020204" pitchFamily="34" charset="0"/>
              </a:rPr>
              <a:t>Điều chỉnh bản thân để thích ứng với sự thay đổi</a:t>
            </a:r>
            <a:endParaRPr lang="en-US" sz="3400" dirty="0">
              <a:solidFill>
                <a:schemeClr val="tx1"/>
              </a:solidFill>
              <a:latin typeface="Arial" panose="020B0604020202020204" pitchFamily="34" charset="0"/>
              <a:cs typeface="Arial" panose="020B0604020202020204" pitchFamily="34" charset="0"/>
            </a:endParaRPr>
          </a:p>
        </p:txBody>
      </p:sp>
      <p:sp>
        <p:nvSpPr>
          <p:cNvPr id="39" name="Rounded Rectangle 19">
            <a:extLst>
              <a:ext uri="{FF2B5EF4-FFF2-40B4-BE49-F238E27FC236}">
                <a16:creationId xmlns:a16="http://schemas.microsoft.com/office/drawing/2014/main" id="{0A8498C5-93B7-1B0A-1EF2-B5FF18A103AF}"/>
              </a:ext>
            </a:extLst>
          </p:cNvPr>
          <p:cNvSpPr/>
          <p:nvPr/>
        </p:nvSpPr>
        <p:spPr>
          <a:xfrm>
            <a:off x="10210800" y="1943100"/>
            <a:ext cx="7583874" cy="1818088"/>
          </a:xfrm>
          <a:prstGeom prst="roundRect">
            <a:avLst/>
          </a:prstGeom>
          <a:solidFill>
            <a:schemeClr val="bg1"/>
          </a:solidFill>
          <a:ln w="57150">
            <a:solidFill>
              <a:schemeClr val="accent4">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3400">
                <a:latin typeface="Arial" panose="020B0604020202020204" pitchFamily="34" charset="0"/>
                <a:cs typeface="Arial" panose="020B0604020202020204" pitchFamily="34" charset="0"/>
              </a:rPr>
              <a:t>Khám phá những đặc điểm tạo nên sự tự tin</a:t>
            </a:r>
            <a:endParaRPr lang="en-US" sz="3400" dirty="0">
              <a:solidFill>
                <a:schemeClr val="tx1"/>
              </a:solidFill>
              <a:latin typeface="Arial" panose="020B0604020202020204" pitchFamily="34" charset="0"/>
              <a:cs typeface="Arial" panose="020B0604020202020204" pitchFamily="34" charset="0"/>
            </a:endParaRPr>
          </a:p>
        </p:txBody>
      </p:sp>
      <p:grpSp>
        <p:nvGrpSpPr>
          <p:cNvPr id="40" name="Group 39">
            <a:extLst>
              <a:ext uri="{FF2B5EF4-FFF2-40B4-BE49-F238E27FC236}">
                <a16:creationId xmlns:a16="http://schemas.microsoft.com/office/drawing/2014/main" id="{26989E84-CF2E-AF47-5ABE-B95F201EC3F4}"/>
              </a:ext>
            </a:extLst>
          </p:cNvPr>
          <p:cNvGrpSpPr/>
          <p:nvPr/>
        </p:nvGrpSpPr>
        <p:grpSpPr>
          <a:xfrm rot="16200000">
            <a:off x="8854029" y="3609732"/>
            <a:ext cx="2103918" cy="609594"/>
            <a:chOff x="6498137" y="3625822"/>
            <a:chExt cx="558104" cy="973671"/>
          </a:xfrm>
        </p:grpSpPr>
        <p:cxnSp>
          <p:nvCxnSpPr>
            <p:cNvPr id="41" name="Straight Connector 40">
              <a:extLst>
                <a:ext uri="{FF2B5EF4-FFF2-40B4-BE49-F238E27FC236}">
                  <a16:creationId xmlns:a16="http://schemas.microsoft.com/office/drawing/2014/main" id="{E796B42E-190A-390D-D229-83A6ACBD653D}"/>
                </a:ext>
              </a:extLst>
            </p:cNvPr>
            <p:cNvCxnSpPr>
              <a:cxnSpLocks/>
            </p:cNvCxnSpPr>
            <p:nvPr/>
          </p:nvCxnSpPr>
          <p:spPr>
            <a:xfrm flipH="1">
              <a:off x="6498137" y="3625823"/>
              <a:ext cx="558104" cy="0"/>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1AD3F14-2A6D-29E7-81B8-8B9C548ED031}"/>
                </a:ext>
              </a:extLst>
            </p:cNvPr>
            <p:cNvCxnSpPr>
              <a:cxnSpLocks/>
            </p:cNvCxnSpPr>
            <p:nvPr/>
          </p:nvCxnSpPr>
          <p:spPr>
            <a:xfrm>
              <a:off x="6498137" y="3625822"/>
              <a:ext cx="0" cy="973671"/>
            </a:xfrm>
            <a:prstGeom prst="line">
              <a:avLst/>
            </a:prstGeom>
            <a:ln w="28575">
              <a:solidFill>
                <a:schemeClr val="accent4">
                  <a:lumMod val="75000"/>
                </a:schemeClr>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D7EAF5D3-47FA-C484-0510-29D1E6A37E5A}"/>
              </a:ext>
            </a:extLst>
          </p:cNvPr>
          <p:cNvGrpSpPr/>
          <p:nvPr/>
        </p:nvGrpSpPr>
        <p:grpSpPr>
          <a:xfrm rot="16200000" flipH="1">
            <a:off x="6943734" y="5520029"/>
            <a:ext cx="5924505" cy="609591"/>
            <a:chOff x="6498137" y="3625822"/>
            <a:chExt cx="558104" cy="973671"/>
          </a:xfrm>
        </p:grpSpPr>
        <p:cxnSp>
          <p:nvCxnSpPr>
            <p:cNvPr id="44" name="Straight Connector 43">
              <a:extLst>
                <a:ext uri="{FF2B5EF4-FFF2-40B4-BE49-F238E27FC236}">
                  <a16:creationId xmlns:a16="http://schemas.microsoft.com/office/drawing/2014/main" id="{B4003045-5629-2873-213C-32523850BDD5}"/>
                </a:ext>
              </a:extLst>
            </p:cNvPr>
            <p:cNvCxnSpPr>
              <a:cxnSpLocks/>
            </p:cNvCxnSpPr>
            <p:nvPr/>
          </p:nvCxnSpPr>
          <p:spPr>
            <a:xfrm flipH="1">
              <a:off x="6498137" y="3625823"/>
              <a:ext cx="558104" cy="0"/>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6317E5A-1FCD-CE89-79C6-91930F983780}"/>
                </a:ext>
              </a:extLst>
            </p:cNvPr>
            <p:cNvCxnSpPr>
              <a:cxnSpLocks/>
            </p:cNvCxnSpPr>
            <p:nvPr/>
          </p:nvCxnSpPr>
          <p:spPr>
            <a:xfrm>
              <a:off x="6498137" y="3625822"/>
              <a:ext cx="0" cy="973671"/>
            </a:xfrm>
            <a:prstGeom prst="line">
              <a:avLst/>
            </a:prstGeom>
            <a:ln w="28575">
              <a:solidFill>
                <a:schemeClr val="accent4">
                  <a:lumMod val="75000"/>
                </a:schemeClr>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82F27298-E81E-E835-DD3B-980A78C93CB1}"/>
              </a:ext>
            </a:extLst>
          </p:cNvPr>
          <p:cNvGrpSpPr/>
          <p:nvPr/>
        </p:nvGrpSpPr>
        <p:grpSpPr>
          <a:xfrm rot="16200000">
            <a:off x="8299825" y="5505766"/>
            <a:ext cx="3212348" cy="609597"/>
            <a:chOff x="6498137" y="3625822"/>
            <a:chExt cx="558104" cy="973671"/>
          </a:xfrm>
        </p:grpSpPr>
        <p:cxnSp>
          <p:nvCxnSpPr>
            <p:cNvPr id="47" name="Straight Connector 46">
              <a:extLst>
                <a:ext uri="{FF2B5EF4-FFF2-40B4-BE49-F238E27FC236}">
                  <a16:creationId xmlns:a16="http://schemas.microsoft.com/office/drawing/2014/main" id="{F4833EA6-E0D4-7DDB-A401-44180D3D62E7}"/>
                </a:ext>
              </a:extLst>
            </p:cNvPr>
            <p:cNvCxnSpPr>
              <a:cxnSpLocks/>
            </p:cNvCxnSpPr>
            <p:nvPr/>
          </p:nvCxnSpPr>
          <p:spPr>
            <a:xfrm flipH="1">
              <a:off x="6498137" y="3625823"/>
              <a:ext cx="558104" cy="0"/>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FB175B8-D16A-27BD-426E-EE28B4B620B5}"/>
                </a:ext>
              </a:extLst>
            </p:cNvPr>
            <p:cNvCxnSpPr>
              <a:cxnSpLocks/>
            </p:cNvCxnSpPr>
            <p:nvPr/>
          </p:nvCxnSpPr>
          <p:spPr>
            <a:xfrm>
              <a:off x="6498137" y="3625822"/>
              <a:ext cx="0" cy="973671"/>
            </a:xfrm>
            <a:prstGeom prst="line">
              <a:avLst/>
            </a:prstGeom>
            <a:ln w="28575">
              <a:solidFill>
                <a:schemeClr val="accent4">
                  <a:lumMod val="75000"/>
                </a:schemeClr>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1DE17AFD-46C2-57F0-5CCB-7C7278BE3362}"/>
              </a:ext>
            </a:extLst>
          </p:cNvPr>
          <p:cNvGrpSpPr/>
          <p:nvPr/>
        </p:nvGrpSpPr>
        <p:grpSpPr>
          <a:xfrm rot="16200000">
            <a:off x="8407110" y="7518052"/>
            <a:ext cx="2997770" cy="609606"/>
            <a:chOff x="6498137" y="3625822"/>
            <a:chExt cx="558104" cy="973671"/>
          </a:xfrm>
        </p:grpSpPr>
        <p:cxnSp>
          <p:nvCxnSpPr>
            <p:cNvPr id="50" name="Straight Connector 49">
              <a:extLst>
                <a:ext uri="{FF2B5EF4-FFF2-40B4-BE49-F238E27FC236}">
                  <a16:creationId xmlns:a16="http://schemas.microsoft.com/office/drawing/2014/main" id="{1740E4B5-ED52-C2CC-4F0E-450FA56B022C}"/>
                </a:ext>
              </a:extLst>
            </p:cNvPr>
            <p:cNvCxnSpPr>
              <a:cxnSpLocks/>
            </p:cNvCxnSpPr>
            <p:nvPr/>
          </p:nvCxnSpPr>
          <p:spPr>
            <a:xfrm flipH="1">
              <a:off x="6498137" y="3625823"/>
              <a:ext cx="558104" cy="0"/>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9388EC84-732C-F3EB-051E-1EAD3D9B7FF9}"/>
                </a:ext>
              </a:extLst>
            </p:cNvPr>
            <p:cNvCxnSpPr>
              <a:cxnSpLocks/>
            </p:cNvCxnSpPr>
            <p:nvPr/>
          </p:nvCxnSpPr>
          <p:spPr>
            <a:xfrm>
              <a:off x="6498137" y="3625822"/>
              <a:ext cx="0" cy="973671"/>
            </a:xfrm>
            <a:prstGeom prst="line">
              <a:avLst/>
            </a:prstGeom>
            <a:ln w="28575">
              <a:solidFill>
                <a:schemeClr val="accent4">
                  <a:lumMod val="75000"/>
                </a:schemeClr>
              </a:solidFill>
              <a:tailEnd type="diamond" w="lg" len="lg"/>
            </a:ln>
          </p:spPr>
          <p:style>
            <a:lnRef idx="1">
              <a:schemeClr val="accent1"/>
            </a:lnRef>
            <a:fillRef idx="0">
              <a:schemeClr val="accent1"/>
            </a:fillRef>
            <a:effectRef idx="0">
              <a:schemeClr val="accent1"/>
            </a:effectRef>
            <a:fontRef idx="minor">
              <a:schemeClr val="tx1"/>
            </a:fontRef>
          </p:style>
        </p:cxnSp>
      </p:grpSp>
      <p:pic>
        <p:nvPicPr>
          <p:cNvPr id="52" name="Picture 18">
            <a:extLst>
              <a:ext uri="{FF2B5EF4-FFF2-40B4-BE49-F238E27FC236}">
                <a16:creationId xmlns:a16="http://schemas.microsoft.com/office/drawing/2014/main" id="{02F1BAAD-4703-A2D9-40BF-050BA07E35C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935552" y="6540215"/>
            <a:ext cx="5334372" cy="360736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up)">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randombar(horizontal)">
                                      <p:cBhvr>
                                        <p:cTn id="12" dur="500"/>
                                        <p:tgtEl>
                                          <p:spTgt spid="31"/>
                                        </p:tgtEl>
                                      </p:cBhvr>
                                    </p:animEffect>
                                  </p:childTnLst>
                                </p:cTn>
                              </p:par>
                              <p:par>
                                <p:cTn id="13" presetID="14" presetClass="entr" presetSubtype="10" fill="hold" nodeType="with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randombar(horizontal)">
                                      <p:cBhvr>
                                        <p:cTn id="15" dur="500"/>
                                        <p:tgtEl>
                                          <p:spTgt spid="5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wipe(left)">
                                      <p:cBhvr>
                                        <p:cTn id="20" dur="500"/>
                                        <p:tgtEl>
                                          <p:spTgt spid="43"/>
                                        </p:tgtEl>
                                      </p:cBhvr>
                                    </p:animEffect>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randombar(horizontal)">
                                      <p:cBhvr>
                                        <p:cTn id="24" dur="500"/>
                                        <p:tgtEl>
                                          <p:spTgt spid="3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wipe(left)">
                                      <p:cBhvr>
                                        <p:cTn id="29" dur="500"/>
                                        <p:tgtEl>
                                          <p:spTgt spid="40"/>
                                        </p:tgtEl>
                                      </p:cBhvr>
                                    </p:animEffect>
                                  </p:childTnLst>
                                </p:cTn>
                              </p:par>
                            </p:childTnLst>
                          </p:cTn>
                        </p:par>
                        <p:par>
                          <p:cTn id="30" fill="hold">
                            <p:stCondLst>
                              <p:cond delay="500"/>
                            </p:stCondLst>
                            <p:childTnLst>
                              <p:par>
                                <p:cTn id="31" presetID="14" presetClass="entr" presetSubtype="10" fill="hold" grpId="0" nodeType="after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randombar(horizontal)">
                                      <p:cBhvr>
                                        <p:cTn id="33" dur="500"/>
                                        <p:tgtEl>
                                          <p:spTgt spid="3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wipe(left)">
                                      <p:cBhvr>
                                        <p:cTn id="38" dur="500"/>
                                        <p:tgtEl>
                                          <p:spTgt spid="46"/>
                                        </p:tgtEl>
                                      </p:cBhvr>
                                    </p:animEffect>
                                  </p:childTnLst>
                                </p:cTn>
                              </p:par>
                            </p:childTnLst>
                          </p:cTn>
                        </p:par>
                        <p:par>
                          <p:cTn id="39" fill="hold">
                            <p:stCondLst>
                              <p:cond delay="500"/>
                            </p:stCondLst>
                            <p:childTnLst>
                              <p:par>
                                <p:cTn id="40" presetID="14" presetClass="entr" presetSubtype="10" fill="hold" grpId="0" nodeType="after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randombar(horizontal)">
                                      <p:cBhvr>
                                        <p:cTn id="42" dur="500"/>
                                        <p:tgtEl>
                                          <p:spTgt spid="3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49"/>
                                        </p:tgtEl>
                                        <p:attrNameLst>
                                          <p:attrName>style.visibility</p:attrName>
                                        </p:attrNameLst>
                                      </p:cBhvr>
                                      <p:to>
                                        <p:strVal val="visible"/>
                                      </p:to>
                                    </p:set>
                                    <p:animEffect transition="in" filter="wipe(left)">
                                      <p:cBhvr>
                                        <p:cTn id="47" dur="500"/>
                                        <p:tgtEl>
                                          <p:spTgt spid="49"/>
                                        </p:tgtEl>
                                      </p:cBhvr>
                                    </p:animEffect>
                                  </p:childTnLst>
                                </p:cTn>
                              </p:par>
                            </p:childTnLst>
                          </p:cTn>
                        </p:par>
                        <p:par>
                          <p:cTn id="48" fill="hold">
                            <p:stCondLst>
                              <p:cond delay="500"/>
                            </p:stCondLst>
                            <p:childTnLst>
                              <p:par>
                                <p:cTn id="49" presetID="14" presetClass="entr" presetSubtype="10" fill="hold" grpId="0" nodeType="after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randombar(horizontal)">
                                      <p:cBhvr>
                                        <p:cTn id="5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6" grpId="0" animBg="1"/>
      <p:bldP spid="37" grpId="0" animBg="1"/>
      <p:bldP spid="38" grpId="0" animBg="1"/>
      <p:bldP spid="3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F2978B96-B337-57C3-793E-C8D02C04A97A}"/>
              </a:ext>
            </a:extLst>
          </p:cNvPr>
          <p:cNvGrpSpPr/>
          <p:nvPr/>
        </p:nvGrpSpPr>
        <p:grpSpPr>
          <a:xfrm>
            <a:off x="180864" y="136103"/>
            <a:ext cx="1130864" cy="1158974"/>
            <a:chOff x="2760625" y="539208"/>
            <a:chExt cx="1130864" cy="1158974"/>
          </a:xfrm>
        </p:grpSpPr>
        <p:sp>
          <p:nvSpPr>
            <p:cNvPr id="23" name="Freeform 23"/>
            <p:cNvSpPr/>
            <p:nvPr/>
          </p:nvSpPr>
          <p:spPr>
            <a:xfrm>
              <a:off x="3312002" y="1118695"/>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7" name="Freeform 27"/>
            <p:cNvSpPr/>
            <p:nvPr/>
          </p:nvSpPr>
          <p:spPr>
            <a:xfrm>
              <a:off x="2760625" y="539208"/>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14" name="Freeform 14"/>
          <p:cNvSpPr/>
          <p:nvPr/>
        </p:nvSpPr>
        <p:spPr>
          <a:xfrm>
            <a:off x="17153433" y="328960"/>
            <a:ext cx="953703" cy="966117"/>
          </a:xfrm>
          <a:custGeom>
            <a:avLst/>
            <a:gdLst/>
            <a:ahLst/>
            <a:cxnLst/>
            <a:rect l="l" t="t" r="r" b="b"/>
            <a:pathLst>
              <a:path w="2481450" h="2377680">
                <a:moveTo>
                  <a:pt x="0" y="0"/>
                </a:moveTo>
                <a:lnTo>
                  <a:pt x="2481450" y="0"/>
                </a:lnTo>
                <a:lnTo>
                  <a:pt x="2481450" y="2377681"/>
                </a:lnTo>
                <a:lnTo>
                  <a:pt x="0" y="23776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1A19511-7EA3-A541-218E-4F404BB85866}"/>
              </a:ext>
            </a:extLst>
          </p:cNvPr>
          <p:cNvSpPr txBox="1"/>
          <p:nvPr/>
        </p:nvSpPr>
        <p:spPr>
          <a:xfrm>
            <a:off x="2376621" y="893840"/>
            <a:ext cx="13534757" cy="1824923"/>
          </a:xfrm>
          <a:prstGeom prst="rect">
            <a:avLst/>
          </a:prstGeom>
          <a:noFill/>
        </p:spPr>
        <p:txBody>
          <a:bodyPr wrap="square">
            <a:spAutoFit/>
          </a:bodyPr>
          <a:lstStyle/>
          <a:p>
            <a:pPr algn="ctr">
              <a:lnSpc>
                <a:spcPct val="150000"/>
              </a:lnSpc>
            </a:pPr>
            <a:r>
              <a:rPr lang="en-US" sz="4000" b="1">
                <a:solidFill>
                  <a:srgbClr val="FF0000"/>
                </a:solidFill>
                <a:latin typeface="Arial" panose="020B0604020202020204" pitchFamily="34" charset="0"/>
                <a:cs typeface="Arial" panose="020B0604020202020204" pitchFamily="34" charset="0"/>
              </a:rPr>
              <a:t>GỢI Ý TRẢ LỜI: </a:t>
            </a:r>
            <a:r>
              <a:rPr lang="en-US" sz="4000">
                <a:solidFill>
                  <a:srgbClr val="FF0000"/>
                </a:solidFill>
                <a:latin typeface="Arial" panose="020B0604020202020204" pitchFamily="34" charset="0"/>
                <a:cs typeface="Arial" panose="020B0604020202020204" pitchFamily="34" charset="0"/>
              </a:rPr>
              <a:t>CÁCH PHÁT HUY ĐIỂM MẠNH VÀ CÁCH KHẮC PHỤC ĐIỂM YẾU</a:t>
            </a:r>
          </a:p>
        </p:txBody>
      </p:sp>
      <p:cxnSp>
        <p:nvCxnSpPr>
          <p:cNvPr id="6" name="Straight Connector 5">
            <a:extLst>
              <a:ext uri="{FF2B5EF4-FFF2-40B4-BE49-F238E27FC236}">
                <a16:creationId xmlns:a16="http://schemas.microsoft.com/office/drawing/2014/main" id="{1B8D08F0-444E-1165-229E-6633DC4DDB82}"/>
              </a:ext>
            </a:extLst>
          </p:cNvPr>
          <p:cNvCxnSpPr>
            <a:cxnSpLocks/>
          </p:cNvCxnSpPr>
          <p:nvPr/>
        </p:nvCxnSpPr>
        <p:spPr>
          <a:xfrm>
            <a:off x="8991600" y="3369523"/>
            <a:ext cx="0" cy="5888777"/>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68322482-1196-3C8B-5AE9-F3DDF348D575}"/>
              </a:ext>
            </a:extLst>
          </p:cNvPr>
          <p:cNvGrpSpPr/>
          <p:nvPr/>
        </p:nvGrpSpPr>
        <p:grpSpPr>
          <a:xfrm>
            <a:off x="863407" y="2723192"/>
            <a:ext cx="7651780" cy="1474970"/>
            <a:chOff x="651364" y="1521724"/>
            <a:chExt cx="7651780" cy="1474970"/>
          </a:xfrm>
        </p:grpSpPr>
        <p:sp>
          <p:nvSpPr>
            <p:cNvPr id="11" name="TextBox 10">
              <a:extLst>
                <a:ext uri="{FF2B5EF4-FFF2-40B4-BE49-F238E27FC236}">
                  <a16:creationId xmlns:a16="http://schemas.microsoft.com/office/drawing/2014/main" id="{C4872931-3D95-EE30-4A8D-0B3A35B7CEF0}"/>
                </a:ext>
              </a:extLst>
            </p:cNvPr>
            <p:cNvSpPr txBox="1"/>
            <p:nvPr/>
          </p:nvSpPr>
          <p:spPr>
            <a:xfrm>
              <a:off x="1612717" y="2259209"/>
              <a:ext cx="6690427" cy="677108"/>
            </a:xfrm>
            <a:prstGeom prst="rect">
              <a:avLst/>
            </a:prstGeom>
            <a:noFill/>
          </p:spPr>
          <p:txBody>
            <a:bodyPr wrap="square" rtlCol="0">
              <a:spAutoFit/>
            </a:bodyPr>
            <a:lstStyle/>
            <a:p>
              <a:pPr algn="ctr"/>
              <a:r>
                <a:rPr lang="en-US" sz="3800" b="1">
                  <a:solidFill>
                    <a:schemeClr val="tx2">
                      <a:lumMod val="50000"/>
                    </a:schemeClr>
                  </a:solidFill>
                  <a:latin typeface="Arial" panose="020B0604020202020204" pitchFamily="34" charset="0"/>
                  <a:cs typeface="Arial" panose="020B0604020202020204" pitchFamily="34" charset="0"/>
                </a:rPr>
                <a:t>Cách phát huy điểm mạnh </a:t>
              </a:r>
            </a:p>
          </p:txBody>
        </p:sp>
        <p:pic>
          <p:nvPicPr>
            <p:cNvPr id="12" name="Picture 11" descr="A pair of hands holding signs&#10;&#10;Description automatically generated">
              <a:extLst>
                <a:ext uri="{FF2B5EF4-FFF2-40B4-BE49-F238E27FC236}">
                  <a16:creationId xmlns:a16="http://schemas.microsoft.com/office/drawing/2014/main" id="{984325CE-1CAA-358B-9A35-0F7E5ECB010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51364" y="1521724"/>
              <a:ext cx="1264681" cy="1474970"/>
            </a:xfrm>
            <a:prstGeom prst="rect">
              <a:avLst/>
            </a:prstGeom>
          </p:spPr>
        </p:pic>
      </p:grpSp>
      <p:grpSp>
        <p:nvGrpSpPr>
          <p:cNvPr id="16" name="Group 15">
            <a:extLst>
              <a:ext uri="{FF2B5EF4-FFF2-40B4-BE49-F238E27FC236}">
                <a16:creationId xmlns:a16="http://schemas.microsoft.com/office/drawing/2014/main" id="{7D03EEFB-AAAF-DDAC-A7D0-EE5332B35A4C}"/>
              </a:ext>
            </a:extLst>
          </p:cNvPr>
          <p:cNvGrpSpPr/>
          <p:nvPr/>
        </p:nvGrpSpPr>
        <p:grpSpPr>
          <a:xfrm>
            <a:off x="9616924" y="2632038"/>
            <a:ext cx="8237927" cy="1505747"/>
            <a:chOff x="9437152" y="1418459"/>
            <a:chExt cx="8237927" cy="1505747"/>
          </a:xfrm>
        </p:grpSpPr>
        <p:sp>
          <p:nvSpPr>
            <p:cNvPr id="17" name="TextBox 16">
              <a:extLst>
                <a:ext uri="{FF2B5EF4-FFF2-40B4-BE49-F238E27FC236}">
                  <a16:creationId xmlns:a16="http://schemas.microsoft.com/office/drawing/2014/main" id="{7289C133-CED9-97D4-0C39-A1C42A2CDEEB}"/>
                </a:ext>
              </a:extLst>
            </p:cNvPr>
            <p:cNvSpPr txBox="1"/>
            <p:nvPr/>
          </p:nvSpPr>
          <p:spPr>
            <a:xfrm>
              <a:off x="9437152" y="2247098"/>
              <a:ext cx="6935375" cy="677108"/>
            </a:xfrm>
            <a:prstGeom prst="rect">
              <a:avLst/>
            </a:prstGeom>
            <a:noFill/>
          </p:spPr>
          <p:txBody>
            <a:bodyPr wrap="square" rtlCol="0">
              <a:spAutoFit/>
            </a:bodyPr>
            <a:lstStyle/>
            <a:p>
              <a:pPr algn="ctr"/>
              <a:r>
                <a:rPr lang="vi-VN" sz="3800" b="1">
                  <a:solidFill>
                    <a:schemeClr val="tx2">
                      <a:lumMod val="50000"/>
                    </a:schemeClr>
                  </a:solidFill>
                  <a:latin typeface="Arial" panose="020B0604020202020204" pitchFamily="34" charset="0"/>
                  <a:cs typeface="Arial" panose="020B0604020202020204" pitchFamily="34" charset="0"/>
                </a:rPr>
                <a:t>Cách khắc phục điểm yếu</a:t>
              </a:r>
              <a:endParaRPr lang="en-US" sz="3800" b="1">
                <a:solidFill>
                  <a:schemeClr val="tx2">
                    <a:lumMod val="50000"/>
                  </a:schemeClr>
                </a:solidFill>
                <a:latin typeface="Arial" panose="020B0604020202020204" pitchFamily="34" charset="0"/>
                <a:cs typeface="Arial" panose="020B0604020202020204" pitchFamily="34" charset="0"/>
              </a:endParaRPr>
            </a:p>
          </p:txBody>
        </p:sp>
        <p:pic>
          <p:nvPicPr>
            <p:cNvPr id="18" name="Picture 17" descr="A pair of hands holding signs&#10;&#10;Description automatically generated">
              <a:extLst>
                <a:ext uri="{FF2B5EF4-FFF2-40B4-BE49-F238E27FC236}">
                  <a16:creationId xmlns:a16="http://schemas.microsoft.com/office/drawing/2014/main" id="{202FC658-4CC6-8F64-75E6-4ADF0996C59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16344400" y="1418459"/>
              <a:ext cx="1330679" cy="1474970"/>
            </a:xfrm>
            <a:prstGeom prst="rect">
              <a:avLst/>
            </a:prstGeom>
          </p:spPr>
        </p:pic>
      </p:grpSp>
      <p:sp>
        <p:nvSpPr>
          <p:cNvPr id="19" name="TextBox 18">
            <a:extLst>
              <a:ext uri="{FF2B5EF4-FFF2-40B4-BE49-F238E27FC236}">
                <a16:creationId xmlns:a16="http://schemas.microsoft.com/office/drawing/2014/main" id="{2A94F360-5BE9-894B-0927-0EA142605DE0}"/>
              </a:ext>
            </a:extLst>
          </p:cNvPr>
          <p:cNvSpPr txBox="1"/>
          <p:nvPr/>
        </p:nvSpPr>
        <p:spPr>
          <a:xfrm>
            <a:off x="732241" y="4315701"/>
            <a:ext cx="7703059" cy="4378058"/>
          </a:xfrm>
          <a:prstGeom prst="rect">
            <a:avLst/>
          </a:prstGeom>
          <a:noFill/>
        </p:spPr>
        <p:txBody>
          <a:bodyPr wrap="square">
            <a:spAutoFit/>
          </a:bodyPr>
          <a:lstStyle/>
          <a:p>
            <a:pPr marL="457200" marR="0" indent="-457200" algn="just">
              <a:lnSpc>
                <a:spcPct val="200000"/>
              </a:lnSpc>
              <a:spcBef>
                <a:spcPts val="100"/>
              </a:spcBef>
              <a:spcAft>
                <a:spcPts val="100"/>
              </a:spcAft>
              <a:buFont typeface="Wingdings" panose="05000000000000000000" pitchFamily="2" charset="2"/>
              <a:buChar char="§"/>
            </a:pPr>
            <a:r>
              <a:rPr lang="vi-VN" sz="3600">
                <a:solidFill>
                  <a:srgbClr val="000000"/>
                </a:solidFill>
                <a:ea typeface="Calibri" panose="020F0502020204030204" pitchFamily="34" charset="0"/>
                <a:cs typeface="Arial" panose="020B0604020202020204" pitchFamily="34" charset="0"/>
              </a:rPr>
              <a:t>Tiếp tục thực hiện những hành vi tích cực</a:t>
            </a:r>
            <a:r>
              <a:rPr lang="en-US" sz="3600">
                <a:solidFill>
                  <a:srgbClr val="000000"/>
                </a:solidFill>
                <a:ea typeface="Calibri" panose="020F0502020204030204" pitchFamily="34" charset="0"/>
                <a:cs typeface="Arial" panose="020B0604020202020204" pitchFamily="34" charset="0"/>
              </a:rPr>
              <a:t>.</a:t>
            </a:r>
            <a:endParaRPr lang="vi-VN" sz="3600">
              <a:solidFill>
                <a:srgbClr val="000000"/>
              </a:solidFill>
              <a:ea typeface="Calibri" panose="020F0502020204030204" pitchFamily="34" charset="0"/>
              <a:cs typeface="Arial" panose="020B0604020202020204" pitchFamily="34" charset="0"/>
            </a:endParaRPr>
          </a:p>
          <a:p>
            <a:pPr marL="457200" marR="0" indent="-457200" algn="just">
              <a:lnSpc>
                <a:spcPct val="200000"/>
              </a:lnSpc>
              <a:spcBef>
                <a:spcPts val="100"/>
              </a:spcBef>
              <a:spcAft>
                <a:spcPts val="100"/>
              </a:spcAft>
              <a:buFont typeface="Wingdings" panose="05000000000000000000" pitchFamily="2" charset="2"/>
              <a:buChar char="§"/>
            </a:pPr>
            <a:r>
              <a:rPr lang="vi-VN" sz="3600">
                <a:solidFill>
                  <a:srgbClr val="000000"/>
                </a:solidFill>
                <a:ea typeface="Calibri" panose="020F0502020204030204" pitchFamily="34" charset="0"/>
                <a:cs typeface="Arial" panose="020B0604020202020204" pitchFamily="34" charset="0"/>
              </a:rPr>
              <a:t>Tự thưởng cho bản thân mỗi khi làm tốt</a:t>
            </a:r>
            <a:r>
              <a:rPr lang="en-US" sz="3600">
                <a:solidFill>
                  <a:srgbClr val="000000"/>
                </a:solidFill>
                <a:ea typeface="Calibri" panose="020F0502020204030204" pitchFamily="34" charset="0"/>
                <a:cs typeface="Arial" panose="020B0604020202020204" pitchFamily="34" charset="0"/>
              </a:rPr>
              <a:t>.</a:t>
            </a:r>
            <a:endParaRPr lang="vi-VN" sz="3600">
              <a:solidFill>
                <a:srgbClr val="000000"/>
              </a:solidFill>
              <a:ea typeface="Calibri" panose="020F050202020403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33C9CA89-0D1D-1815-3C1D-438F85103F0F}"/>
              </a:ext>
            </a:extLst>
          </p:cNvPr>
          <p:cNvSpPr txBox="1"/>
          <p:nvPr/>
        </p:nvSpPr>
        <p:spPr>
          <a:xfrm>
            <a:off x="9407539" y="4315701"/>
            <a:ext cx="8447312" cy="4378058"/>
          </a:xfrm>
          <a:prstGeom prst="rect">
            <a:avLst/>
          </a:prstGeom>
          <a:noFill/>
        </p:spPr>
        <p:txBody>
          <a:bodyPr wrap="square">
            <a:spAutoFit/>
          </a:bodyPr>
          <a:lstStyle/>
          <a:p>
            <a:pPr marL="457200" marR="0" indent="-457200" algn="just">
              <a:lnSpc>
                <a:spcPct val="200000"/>
              </a:lnSpc>
              <a:spcBef>
                <a:spcPts val="100"/>
              </a:spcBef>
              <a:spcAft>
                <a:spcPts val="100"/>
              </a:spcAft>
              <a:buFont typeface="Wingdings" panose="05000000000000000000" pitchFamily="2" charset="2"/>
              <a:buChar char="§"/>
            </a:pPr>
            <a:r>
              <a:rPr lang="vi-VN" sz="3600">
                <a:solidFill>
                  <a:srgbClr val="000000"/>
                </a:solidFill>
                <a:ea typeface="Calibri" panose="020F0502020204030204" pitchFamily="34" charset="0"/>
                <a:cs typeface="Arial" panose="020B0604020202020204" pitchFamily="34" charset="0"/>
              </a:rPr>
              <a:t>Chia nhỏ nhiệm vụ để mình có thể hoàn thành và trở nên có trách nhiệm.</a:t>
            </a:r>
          </a:p>
          <a:p>
            <a:pPr marL="457200" marR="0" indent="-457200" algn="just">
              <a:lnSpc>
                <a:spcPct val="200000"/>
              </a:lnSpc>
              <a:spcBef>
                <a:spcPts val="100"/>
              </a:spcBef>
              <a:spcAft>
                <a:spcPts val="100"/>
              </a:spcAft>
              <a:buFont typeface="Wingdings" panose="05000000000000000000" pitchFamily="2" charset="2"/>
              <a:buChar char="§"/>
            </a:pPr>
            <a:r>
              <a:rPr lang="vi-VN" sz="3600">
                <a:solidFill>
                  <a:srgbClr val="000000"/>
                </a:solidFill>
                <a:ea typeface="Calibri" panose="020F0502020204030204" pitchFamily="34" charset="0"/>
                <a:cs typeface="Arial" panose="020B0604020202020204" pitchFamily="34" charset="0"/>
              </a:rPr>
              <a:t>Rèn luyện thành thói quen không phản ứng tức thì khi đang tức giận</a:t>
            </a:r>
            <a:r>
              <a:rPr lang="en-US" sz="3600">
                <a:solidFill>
                  <a:srgbClr val="000000"/>
                </a:solidFill>
                <a:ea typeface="Calibri" panose="020F0502020204030204" pitchFamily="34" charset="0"/>
                <a:cs typeface="Arial" panose="020B0604020202020204" pitchFamily="34" charset="0"/>
              </a:rPr>
              <a:t>.</a:t>
            </a:r>
            <a:endParaRPr lang="vi-VN" sz="3600">
              <a:solidFill>
                <a:srgbClr val="000000"/>
              </a:solidFill>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0655788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14" presetClass="entr" presetSubtype="1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9">
                                            <p:txEl>
                                              <p:pRg st="0" end="0"/>
                                            </p:txEl>
                                          </p:spTgt>
                                        </p:tgtEl>
                                        <p:attrNameLst>
                                          <p:attrName>style.visibility</p:attrName>
                                        </p:attrNameLst>
                                      </p:cBhvr>
                                      <p:to>
                                        <p:strVal val="visible"/>
                                      </p:to>
                                    </p:set>
                                    <p:animEffect transition="in" filter="wipe(left)">
                                      <p:cBhvr>
                                        <p:cTn id="23" dur="500"/>
                                        <p:tgtEl>
                                          <p:spTgt spid="19">
                                            <p:txEl>
                                              <p:pRg st="0" end="0"/>
                                            </p:txEl>
                                          </p:spTgt>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19">
                                            <p:txEl>
                                              <p:pRg st="1" end="1"/>
                                            </p:txEl>
                                          </p:spTgt>
                                        </p:tgtEl>
                                        <p:attrNameLst>
                                          <p:attrName>style.visibility</p:attrName>
                                        </p:attrNameLst>
                                      </p:cBhvr>
                                      <p:to>
                                        <p:strVal val="visible"/>
                                      </p:to>
                                    </p:set>
                                    <p:animEffect transition="in" filter="wipe(left)">
                                      <p:cBhvr>
                                        <p:cTn id="27" dur="500"/>
                                        <p:tgtEl>
                                          <p:spTgt spid="19">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20">
                                            <p:txEl>
                                              <p:pRg st="0" end="0"/>
                                            </p:txEl>
                                          </p:spTgt>
                                        </p:tgtEl>
                                        <p:attrNameLst>
                                          <p:attrName>style.visibility</p:attrName>
                                        </p:attrNameLst>
                                      </p:cBhvr>
                                      <p:to>
                                        <p:strVal val="visible"/>
                                      </p:to>
                                    </p:set>
                                    <p:animEffect transition="in" filter="wipe(right)">
                                      <p:cBhvr>
                                        <p:cTn id="32" dur="500"/>
                                        <p:tgtEl>
                                          <p:spTgt spid="20">
                                            <p:txEl>
                                              <p:pRg st="0" end="0"/>
                                            </p:txEl>
                                          </p:spTgt>
                                        </p:tgtEl>
                                      </p:cBhvr>
                                    </p:animEffect>
                                  </p:childTnLst>
                                </p:cTn>
                              </p:par>
                            </p:childTnLst>
                          </p:cTn>
                        </p:par>
                        <p:par>
                          <p:cTn id="33" fill="hold">
                            <p:stCondLst>
                              <p:cond delay="500"/>
                            </p:stCondLst>
                            <p:childTnLst>
                              <p:par>
                                <p:cTn id="34" presetID="22" presetClass="entr" presetSubtype="2" fill="hold" grpId="0" nodeType="afterEffect">
                                  <p:stCondLst>
                                    <p:cond delay="0"/>
                                  </p:stCondLst>
                                  <p:childTnLst>
                                    <p:set>
                                      <p:cBhvr>
                                        <p:cTn id="35" dur="1" fill="hold">
                                          <p:stCondLst>
                                            <p:cond delay="0"/>
                                          </p:stCondLst>
                                        </p:cTn>
                                        <p:tgtEl>
                                          <p:spTgt spid="20">
                                            <p:txEl>
                                              <p:pRg st="1" end="1"/>
                                            </p:txEl>
                                          </p:spTgt>
                                        </p:tgtEl>
                                        <p:attrNameLst>
                                          <p:attrName>style.visibility</p:attrName>
                                        </p:attrNameLst>
                                      </p:cBhvr>
                                      <p:to>
                                        <p:strVal val="visible"/>
                                      </p:to>
                                    </p:set>
                                    <p:animEffect transition="in" filter="wipe(right)">
                                      <p:cBhvr>
                                        <p:cTn id="36"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9" grpId="0" build="p"/>
      <p:bldP spid="20"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AF7EDC-D0B4-BA40-E289-F36B06A86C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2" descr="Câu hỏi &quot;ĐIỂM MẠNH, ĐIỂM YẾU&quot; khó hay dễ?">
            <a:extLst>
              <a:ext uri="{FF2B5EF4-FFF2-40B4-BE49-F238E27FC236}">
                <a16:creationId xmlns:a16="http://schemas.microsoft.com/office/drawing/2014/main" id="{777E882F-6934-9761-9C49-926D9EA5F71F}"/>
              </a:ext>
            </a:extLst>
          </p:cNvPr>
          <p:cNvPicPr>
            <a:picLocks noChangeAspect="1" noChangeArrowheads="1"/>
          </p:cNvPicPr>
          <p:nvPr/>
        </p:nvPicPr>
        <p:blipFill rotWithShape="1">
          <a:blip r:embed="rId2" cstate="print">
            <a:alphaModFix amt="64000"/>
            <a:extLst>
              <a:ext uri="{28A0092B-C50C-407E-A947-70E740481C1C}">
                <a14:useLocalDpi xmlns:a14="http://schemas.microsoft.com/office/drawing/2010/main" val="0"/>
              </a:ext>
            </a:extLst>
          </a:blip>
          <a:srcRect/>
          <a:stretch/>
        </p:blipFill>
        <p:spPr bwMode="auto">
          <a:xfrm>
            <a:off x="20" y="1923"/>
            <a:ext cx="18287980" cy="1028507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22C018C7-63FD-6134-081A-D47DE0F57808}"/>
              </a:ext>
            </a:extLst>
          </p:cNvPr>
          <p:cNvGrpSpPr/>
          <p:nvPr/>
        </p:nvGrpSpPr>
        <p:grpSpPr>
          <a:xfrm>
            <a:off x="0" y="1028700"/>
            <a:ext cx="11353800" cy="5486400"/>
            <a:chOff x="-97972" y="3168452"/>
            <a:chExt cx="11353800" cy="5486400"/>
          </a:xfrm>
        </p:grpSpPr>
        <p:sp>
          <p:nvSpPr>
            <p:cNvPr id="13" name="Round Same Side Corner Rectangle 3">
              <a:extLst>
                <a:ext uri="{FF2B5EF4-FFF2-40B4-BE49-F238E27FC236}">
                  <a16:creationId xmlns:a16="http://schemas.microsoft.com/office/drawing/2014/main" id="{C6656C9E-E2D9-2DDB-6C72-D383F2CA930B}"/>
                </a:ext>
              </a:extLst>
            </p:cNvPr>
            <p:cNvSpPr/>
            <p:nvPr/>
          </p:nvSpPr>
          <p:spPr>
            <a:xfrm rot="5400000">
              <a:off x="2835728" y="234752"/>
              <a:ext cx="5486400" cy="11353800"/>
            </a:xfrm>
            <a:prstGeom prst="round2Same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02950696-CB8D-075A-6A2D-DFC42618D61D}"/>
                </a:ext>
              </a:extLst>
            </p:cNvPr>
            <p:cNvSpPr txBox="1"/>
            <p:nvPr/>
          </p:nvSpPr>
          <p:spPr>
            <a:xfrm>
              <a:off x="643277" y="3452613"/>
              <a:ext cx="9871302" cy="4918078"/>
            </a:xfrm>
            <a:prstGeom prst="rect">
              <a:avLst/>
            </a:prstGeom>
            <a:noFill/>
          </p:spPr>
          <p:txBody>
            <a:bodyPr wrap="square" rtlCol="0">
              <a:spAutoFit/>
            </a:bodyPr>
            <a:lstStyle/>
            <a:p>
              <a:pPr algn="ctr">
                <a:lnSpc>
                  <a:spcPct val="150000"/>
                </a:lnSpc>
              </a:pPr>
              <a:r>
                <a:rPr lang="en-US" sz="5400" b="1">
                  <a:solidFill>
                    <a:srgbClr val="C00000"/>
                  </a:solidFill>
                  <a:latin typeface="Arial" panose="020B0604020202020204" pitchFamily="34" charset="0"/>
                  <a:cs typeface="Arial" panose="020B0604020202020204" pitchFamily="34" charset="0"/>
                </a:rPr>
                <a:t>KẾT LUẬN</a:t>
              </a:r>
              <a:endParaRPr lang="en-US" sz="5400" b="1" dirty="0">
                <a:solidFill>
                  <a:srgbClr val="C00000"/>
                </a:solidFill>
                <a:latin typeface="Arial" panose="020B0604020202020204" pitchFamily="34" charset="0"/>
                <a:cs typeface="Arial" panose="020B0604020202020204" pitchFamily="34" charset="0"/>
              </a:endParaRPr>
            </a:p>
            <a:p>
              <a:pPr algn="just">
                <a:lnSpc>
                  <a:spcPct val="150000"/>
                </a:lnSpc>
              </a:pPr>
              <a:r>
                <a:rPr lang="vi-VN" sz="4000">
                  <a:latin typeface="Arial" panose="020B0604020202020204" pitchFamily="34" charset="0"/>
                  <a:cs typeface="Arial" panose="020B0604020202020204" pitchFamily="34" charset="0"/>
                </a:rPr>
                <a:t>Ai cũng có điểm mạnh và điểm yếu, chúng ta cần rèn luyện để hoàn thiện dần bản thân mình và luôn tôn trọng sự khác biệt; tránh kì thị, phân biệt.</a:t>
              </a:r>
              <a:endParaRPr lang="vi-VN" sz="40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083054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Freeform 39"/>
          <p:cNvSpPr/>
          <p:nvPr/>
        </p:nvSpPr>
        <p:spPr>
          <a:xfrm>
            <a:off x="831425" y="548856"/>
            <a:ext cx="579487" cy="579487"/>
          </a:xfrm>
          <a:custGeom>
            <a:avLst/>
            <a:gdLst/>
            <a:ahLst/>
            <a:cxnLst/>
            <a:rect l="l" t="t" r="r" b="b"/>
            <a:pathLst>
              <a:path w="579487" h="579487">
                <a:moveTo>
                  <a:pt x="0" y="0"/>
                </a:moveTo>
                <a:lnTo>
                  <a:pt x="579488" y="0"/>
                </a:lnTo>
                <a:lnTo>
                  <a:pt x="579488"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40"/>
          <p:cNvSpPr/>
          <p:nvPr/>
        </p:nvSpPr>
        <p:spPr>
          <a:xfrm>
            <a:off x="17198554" y="449213"/>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Freeform 41"/>
          <p:cNvSpPr/>
          <p:nvPr/>
        </p:nvSpPr>
        <p:spPr>
          <a:xfrm>
            <a:off x="541682" y="9158657"/>
            <a:ext cx="579487" cy="579487"/>
          </a:xfrm>
          <a:custGeom>
            <a:avLst/>
            <a:gdLst/>
            <a:ahLst/>
            <a:cxnLst/>
            <a:rect l="l" t="t" r="r" b="b"/>
            <a:pathLst>
              <a:path w="579487" h="579487">
                <a:moveTo>
                  <a:pt x="0" y="0"/>
                </a:moveTo>
                <a:lnTo>
                  <a:pt x="579488" y="0"/>
                </a:lnTo>
                <a:lnTo>
                  <a:pt x="579488" y="579487"/>
                </a:lnTo>
                <a:lnTo>
                  <a:pt x="0" y="5794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Freeform 42"/>
          <p:cNvSpPr/>
          <p:nvPr/>
        </p:nvSpPr>
        <p:spPr>
          <a:xfrm>
            <a:off x="17456574" y="8968556"/>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TextBox 42">
            <a:extLst>
              <a:ext uri="{FF2B5EF4-FFF2-40B4-BE49-F238E27FC236}">
                <a16:creationId xmlns:a16="http://schemas.microsoft.com/office/drawing/2014/main" id="{53812B0C-58DD-06A4-49E3-B20B690113B5}"/>
              </a:ext>
            </a:extLst>
          </p:cNvPr>
          <p:cNvSpPr txBox="1"/>
          <p:nvPr/>
        </p:nvSpPr>
        <p:spPr>
          <a:xfrm>
            <a:off x="772469" y="3619500"/>
            <a:ext cx="16715828" cy="3465179"/>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000" b="1" i="0" u="none" strike="noStrike" kern="1200" cap="none" spc="0" normalizeH="0" baseline="0" noProof="0">
                <a:ln>
                  <a:noFill/>
                </a:ln>
                <a:solidFill>
                  <a:srgbClr val="C0504D">
                    <a:lumMod val="75000"/>
                  </a:srgbClr>
                </a:solidFill>
                <a:effectLst/>
                <a:uLnTx/>
                <a:uFillTx/>
                <a:latin typeface="Arial" panose="020B0604020202020204" pitchFamily="34" charset="0"/>
                <a:ea typeface="+mn-ea"/>
                <a:cs typeface="Arial" panose="020B0604020202020204" pitchFamily="34" charset="0"/>
              </a:rPr>
              <a:t>BÀI</a:t>
            </a:r>
            <a:r>
              <a:rPr kumimoji="0" lang="en-US" sz="8000" b="1" i="0" u="none" strike="noStrike" kern="1200" cap="none" spc="0" normalizeH="0" noProof="0">
                <a:ln>
                  <a:noFill/>
                </a:ln>
                <a:solidFill>
                  <a:srgbClr val="C0504D">
                    <a:lumMod val="75000"/>
                  </a:srgbClr>
                </a:solidFill>
                <a:effectLst/>
                <a:uLnTx/>
                <a:uFillTx/>
                <a:latin typeface="Arial" panose="020B0604020202020204" pitchFamily="34" charset="0"/>
                <a:ea typeface="+mn-ea"/>
                <a:cs typeface="Arial" panose="020B0604020202020204" pitchFamily="34" charset="0"/>
              </a:rPr>
              <a:t> HỌC KẾT THÚC, CẢM ƠN CÁC EM ĐÃ LẮNG NGHE</a:t>
            </a:r>
            <a:r>
              <a:rPr kumimoji="0" lang="en-US" sz="8000" b="1" i="0" u="none" strike="noStrike" kern="1200" cap="none" spc="0" normalizeH="0" baseline="0" noProof="0">
                <a:ln>
                  <a:noFill/>
                </a:ln>
                <a:solidFill>
                  <a:srgbClr val="C0504D">
                    <a:lumMod val="75000"/>
                  </a:srgbClr>
                </a:solidFill>
                <a:effectLst/>
                <a:uLnTx/>
                <a:uFillTx/>
                <a:latin typeface="Arial" panose="020B0604020202020204" pitchFamily="34" charset="0"/>
                <a:ea typeface="+mn-ea"/>
                <a:cs typeface="Arial" panose="020B0604020202020204" pitchFamily="34" charset="0"/>
              </a:rPr>
              <a:t>!</a:t>
            </a:r>
            <a:endParaRPr kumimoji="0" lang="en-US" sz="8000" b="1" i="0" u="none" strike="noStrike" kern="1200" cap="none" spc="0" normalizeH="0" baseline="0" noProof="0" dirty="0">
              <a:ln>
                <a:noFill/>
              </a:ln>
              <a:solidFill>
                <a:srgbClr val="C0504D">
                  <a:lumMod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6382905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a:off x="0" y="27214"/>
            <a:ext cx="1575019" cy="1295400"/>
          </a:xfrm>
          <a:custGeom>
            <a:avLst/>
            <a:gdLst/>
            <a:ahLst/>
            <a:cxnLst/>
            <a:rect l="l" t="t" r="r" b="b"/>
            <a:pathLst>
              <a:path w="3156585" h="3024582">
                <a:moveTo>
                  <a:pt x="0" y="0"/>
                </a:moveTo>
                <a:lnTo>
                  <a:pt x="3156585" y="0"/>
                </a:lnTo>
                <a:lnTo>
                  <a:pt x="3156585" y="3024582"/>
                </a:lnTo>
                <a:lnTo>
                  <a:pt x="0" y="30245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4" name="Freeform 24"/>
          <p:cNvSpPr/>
          <p:nvPr/>
        </p:nvSpPr>
        <p:spPr>
          <a:xfrm>
            <a:off x="290097" y="9501953"/>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8" name="Group 27">
            <a:extLst>
              <a:ext uri="{FF2B5EF4-FFF2-40B4-BE49-F238E27FC236}">
                <a16:creationId xmlns:a16="http://schemas.microsoft.com/office/drawing/2014/main" id="{94692F27-AF76-0334-DB1A-B677F4A457EB}"/>
              </a:ext>
            </a:extLst>
          </p:cNvPr>
          <p:cNvGrpSpPr/>
          <p:nvPr/>
        </p:nvGrpSpPr>
        <p:grpSpPr>
          <a:xfrm>
            <a:off x="16842821" y="131204"/>
            <a:ext cx="1220488" cy="1239870"/>
            <a:chOff x="4262350" y="840573"/>
            <a:chExt cx="1220488" cy="1239870"/>
          </a:xfrm>
        </p:grpSpPr>
        <p:sp>
          <p:nvSpPr>
            <p:cNvPr id="25" name="Freeform 25"/>
            <p:cNvSpPr/>
            <p:nvPr/>
          </p:nvSpPr>
          <p:spPr>
            <a:xfrm>
              <a:off x="4903351" y="1500956"/>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6" name="Freeform 26"/>
            <p:cNvSpPr/>
            <p:nvPr/>
          </p:nvSpPr>
          <p:spPr>
            <a:xfrm>
              <a:off x="4262350" y="840573"/>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31" name="Line Callout 1 (Border and Accent Bar) 3">
            <a:extLst>
              <a:ext uri="{FF2B5EF4-FFF2-40B4-BE49-F238E27FC236}">
                <a16:creationId xmlns:a16="http://schemas.microsoft.com/office/drawing/2014/main" id="{DF92CB9B-F380-BBC7-A694-9420804FEC81}"/>
              </a:ext>
            </a:extLst>
          </p:cNvPr>
          <p:cNvSpPr/>
          <p:nvPr/>
        </p:nvSpPr>
        <p:spPr>
          <a:xfrm>
            <a:off x="290096" y="2269600"/>
            <a:ext cx="8853903" cy="3747012"/>
          </a:xfrm>
          <a:prstGeom prst="accentBorderCallout1">
            <a:avLst>
              <a:gd name="adj1" fmla="val 18750"/>
              <a:gd name="adj2" fmla="val -3127"/>
              <a:gd name="adj3" fmla="val 18452"/>
              <a:gd name="adj4" fmla="val -20805"/>
            </a:avLst>
          </a:prstGeom>
          <a:solidFill>
            <a:srgbClr val="E8F4F8"/>
          </a:solidFill>
          <a:ln>
            <a:solidFill>
              <a:schemeClr val="accent5">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Chủ đề 2 </a:t>
            </a:r>
            <a:r>
              <a:rPr lang="vi-VN" sz="3600">
                <a:solidFill>
                  <a:schemeClr val="tx1"/>
                </a:solidFill>
                <a:latin typeface="Arial" panose="020B0604020202020204" pitchFamily="34" charset="0"/>
                <a:cs typeface="Arial" panose="020B0604020202020204" pitchFamily="34" charset="0"/>
              </a:rPr>
              <a:t>giúp chúng ta nhận ra được điểm mạnh, điểm yếu của bản thân và điều chỉnh bản thân một cách hợp lí để thích ứng với sự thay đổi của cuộc sống</a:t>
            </a:r>
            <a:endParaRPr lang="en-US" sz="3600" dirty="0">
              <a:solidFill>
                <a:schemeClr val="tx1"/>
              </a:solidFill>
              <a:latin typeface="Arial" panose="020B0604020202020204" pitchFamily="34" charset="0"/>
              <a:cs typeface="Arial" panose="020B0604020202020204" pitchFamily="34" charset="0"/>
            </a:endParaRPr>
          </a:p>
        </p:txBody>
      </p:sp>
      <p:grpSp>
        <p:nvGrpSpPr>
          <p:cNvPr id="33" name="Group 32">
            <a:extLst>
              <a:ext uri="{FF2B5EF4-FFF2-40B4-BE49-F238E27FC236}">
                <a16:creationId xmlns:a16="http://schemas.microsoft.com/office/drawing/2014/main" id="{86963718-43DF-6B48-8422-226014859265}"/>
              </a:ext>
            </a:extLst>
          </p:cNvPr>
          <p:cNvGrpSpPr/>
          <p:nvPr/>
        </p:nvGrpSpPr>
        <p:grpSpPr>
          <a:xfrm>
            <a:off x="5446400" y="0"/>
            <a:ext cx="7583876" cy="1388058"/>
            <a:chOff x="4834930" y="84191"/>
            <a:chExt cx="7359542" cy="1232175"/>
          </a:xfrm>
        </p:grpSpPr>
        <p:sp>
          <p:nvSpPr>
            <p:cNvPr id="34" name="Round Same Side Corner Rectangle 11">
              <a:extLst>
                <a:ext uri="{FF2B5EF4-FFF2-40B4-BE49-F238E27FC236}">
                  <a16:creationId xmlns:a16="http://schemas.microsoft.com/office/drawing/2014/main" id="{E441BD7B-58C5-A10F-C387-4A9E1E65BC30}"/>
                </a:ext>
              </a:extLst>
            </p:cNvPr>
            <p:cNvSpPr/>
            <p:nvPr/>
          </p:nvSpPr>
          <p:spPr>
            <a:xfrm flipV="1">
              <a:off x="4834930" y="84191"/>
              <a:ext cx="7359542" cy="1232175"/>
            </a:xfrm>
            <a:prstGeom prst="round2SameRect">
              <a:avLst>
                <a:gd name="adj1" fmla="val 37720"/>
                <a:gd name="adj2" fmla="val 0"/>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438555B7-681F-F74F-3871-78DA8E8F5C5C}"/>
                </a:ext>
              </a:extLst>
            </p:cNvPr>
            <p:cNvSpPr txBox="1"/>
            <p:nvPr/>
          </p:nvSpPr>
          <p:spPr>
            <a:xfrm>
              <a:off x="5313042" y="337067"/>
              <a:ext cx="6403317" cy="792316"/>
            </a:xfrm>
            <a:prstGeom prst="rect">
              <a:avLst/>
            </a:prstGeom>
            <a:noFill/>
          </p:spPr>
          <p:txBody>
            <a:bodyPr wrap="square" rtlCol="0">
              <a:spAutoFit/>
            </a:bodyPr>
            <a:lstStyle/>
            <a:p>
              <a:pPr algn="ctr"/>
              <a:r>
                <a:rPr lang="en-US" sz="5200" b="1">
                  <a:solidFill>
                    <a:schemeClr val="bg1"/>
                  </a:solidFill>
                  <a:latin typeface="Arial" panose="020B0604020202020204" pitchFamily="34" charset="0"/>
                  <a:cs typeface="Arial" panose="020B0604020202020204" pitchFamily="34" charset="0"/>
                </a:rPr>
                <a:t>CÂU TRẢ LỜI</a:t>
              </a:r>
              <a:endParaRPr lang="en-US" sz="5200" b="1" dirty="0">
                <a:solidFill>
                  <a:schemeClr val="bg1"/>
                </a:solidFill>
                <a:latin typeface="Arial" panose="020B0604020202020204" pitchFamily="34" charset="0"/>
                <a:cs typeface="Arial" panose="020B0604020202020204" pitchFamily="34" charset="0"/>
              </a:endParaRPr>
            </a:p>
          </p:txBody>
        </p:sp>
      </p:grpSp>
      <p:sp>
        <p:nvSpPr>
          <p:cNvPr id="36" name="Rounded Rectangle 18">
            <a:extLst>
              <a:ext uri="{FF2B5EF4-FFF2-40B4-BE49-F238E27FC236}">
                <a16:creationId xmlns:a16="http://schemas.microsoft.com/office/drawing/2014/main" id="{F19899E1-5900-7386-A8CA-89A23450C2CC}"/>
              </a:ext>
            </a:extLst>
          </p:cNvPr>
          <p:cNvSpPr/>
          <p:nvPr/>
        </p:nvSpPr>
        <p:spPr>
          <a:xfrm>
            <a:off x="10204508" y="6453215"/>
            <a:ext cx="7589316" cy="1839845"/>
          </a:xfrm>
          <a:prstGeom prst="roundRect">
            <a:avLst/>
          </a:prstGeom>
          <a:solidFill>
            <a:schemeClr val="bg1"/>
          </a:solidFill>
          <a:ln w="57150">
            <a:solidFill>
              <a:schemeClr val="accent4">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3400">
                <a:cs typeface="Arial" panose="020B0604020202020204" pitchFamily="34" charset="0"/>
              </a:rPr>
              <a:t>Rèn luyện để tự tin thích ứng với sự thay đổi trong cuộc sống</a:t>
            </a:r>
            <a:endParaRPr lang="en-US" sz="3400" dirty="0">
              <a:solidFill>
                <a:schemeClr val="tx1"/>
              </a:solidFill>
              <a:latin typeface="Arial" panose="020B0604020202020204" pitchFamily="34" charset="0"/>
              <a:cs typeface="Arial" panose="020B0604020202020204" pitchFamily="34" charset="0"/>
            </a:endParaRPr>
          </a:p>
        </p:txBody>
      </p:sp>
      <p:sp>
        <p:nvSpPr>
          <p:cNvPr id="37" name="Rounded Rectangle 19">
            <a:extLst>
              <a:ext uri="{FF2B5EF4-FFF2-40B4-BE49-F238E27FC236}">
                <a16:creationId xmlns:a16="http://schemas.microsoft.com/office/drawing/2014/main" id="{88381BFA-9370-22F3-4659-4EAA4A66DBED}"/>
              </a:ext>
            </a:extLst>
          </p:cNvPr>
          <p:cNvSpPr/>
          <p:nvPr/>
        </p:nvSpPr>
        <p:spPr>
          <a:xfrm>
            <a:off x="10204525" y="3595189"/>
            <a:ext cx="7589316" cy="2478129"/>
          </a:xfrm>
          <a:prstGeom prst="roundRect">
            <a:avLst/>
          </a:prstGeom>
          <a:solidFill>
            <a:schemeClr val="bg1"/>
          </a:solidFill>
          <a:ln w="57150">
            <a:solidFill>
              <a:schemeClr val="accent4">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3400">
                <a:cs typeface="Arial" panose="020B0604020202020204" pitchFamily="34" charset="0"/>
              </a:rPr>
              <a:t>Thực hiện một số biện pháp quản lí cảm xúc và ứng xử hợp lí trong các tình huống giao tiếp khác nhau</a:t>
            </a:r>
            <a:endParaRPr lang="en-US" sz="3400" dirty="0">
              <a:solidFill>
                <a:schemeClr val="tx1"/>
              </a:solidFill>
              <a:latin typeface="Arial" panose="020B0604020202020204" pitchFamily="34" charset="0"/>
              <a:cs typeface="Arial" panose="020B0604020202020204" pitchFamily="34" charset="0"/>
            </a:endParaRPr>
          </a:p>
        </p:txBody>
      </p:sp>
      <p:sp>
        <p:nvSpPr>
          <p:cNvPr id="38" name="Rounded Rectangle 23">
            <a:extLst>
              <a:ext uri="{FF2B5EF4-FFF2-40B4-BE49-F238E27FC236}">
                <a16:creationId xmlns:a16="http://schemas.microsoft.com/office/drawing/2014/main" id="{822DD7F0-3928-0800-6C6A-EBAD1EA2F66C}"/>
              </a:ext>
            </a:extLst>
          </p:cNvPr>
          <p:cNvSpPr/>
          <p:nvPr/>
        </p:nvSpPr>
        <p:spPr>
          <a:xfrm>
            <a:off x="10204508" y="8677532"/>
            <a:ext cx="7589333" cy="1166805"/>
          </a:xfrm>
          <a:prstGeom prst="roundRect">
            <a:avLst/>
          </a:prstGeom>
          <a:solidFill>
            <a:schemeClr val="bg1"/>
          </a:solidFill>
          <a:ln w="57150">
            <a:solidFill>
              <a:schemeClr val="accent4">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vi-VN" sz="3400">
                <a:cs typeface="Arial" panose="020B0604020202020204" pitchFamily="34" charset="0"/>
              </a:rPr>
              <a:t>Tự đánh giá kết quả hoạt động</a:t>
            </a:r>
            <a:endParaRPr lang="en-US" sz="3400" dirty="0">
              <a:solidFill>
                <a:schemeClr val="tx1"/>
              </a:solidFill>
              <a:latin typeface="Arial" panose="020B0604020202020204" pitchFamily="34" charset="0"/>
              <a:cs typeface="Arial" panose="020B0604020202020204" pitchFamily="34" charset="0"/>
            </a:endParaRPr>
          </a:p>
        </p:txBody>
      </p:sp>
      <p:sp>
        <p:nvSpPr>
          <p:cNvPr id="39" name="Rounded Rectangle 19">
            <a:extLst>
              <a:ext uri="{FF2B5EF4-FFF2-40B4-BE49-F238E27FC236}">
                <a16:creationId xmlns:a16="http://schemas.microsoft.com/office/drawing/2014/main" id="{0A8498C5-93B7-1B0A-1EF2-B5FF18A103AF}"/>
              </a:ext>
            </a:extLst>
          </p:cNvPr>
          <p:cNvSpPr/>
          <p:nvPr/>
        </p:nvSpPr>
        <p:spPr>
          <a:xfrm>
            <a:off x="10209967" y="1856100"/>
            <a:ext cx="7583874" cy="1332973"/>
          </a:xfrm>
          <a:prstGeom prst="roundRect">
            <a:avLst/>
          </a:prstGeom>
          <a:solidFill>
            <a:schemeClr val="bg1"/>
          </a:solidFill>
          <a:ln w="57150">
            <a:solidFill>
              <a:schemeClr val="accent4">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vi-VN" sz="3400">
                <a:cs typeface="Arial" panose="020B0604020202020204" pitchFamily="34" charset="0"/>
              </a:rPr>
              <a:t>Thực hành điều chỉnh bản thân</a:t>
            </a:r>
            <a:endParaRPr lang="en-US" sz="3400" dirty="0">
              <a:solidFill>
                <a:schemeClr val="tx1"/>
              </a:solidFill>
              <a:latin typeface="Arial" panose="020B0604020202020204" pitchFamily="34" charset="0"/>
              <a:cs typeface="Arial" panose="020B0604020202020204" pitchFamily="34" charset="0"/>
            </a:endParaRPr>
          </a:p>
        </p:txBody>
      </p:sp>
      <p:grpSp>
        <p:nvGrpSpPr>
          <p:cNvPr id="40" name="Group 39">
            <a:extLst>
              <a:ext uri="{FF2B5EF4-FFF2-40B4-BE49-F238E27FC236}">
                <a16:creationId xmlns:a16="http://schemas.microsoft.com/office/drawing/2014/main" id="{26989E84-CF2E-AF47-5ABE-B95F201EC3F4}"/>
              </a:ext>
            </a:extLst>
          </p:cNvPr>
          <p:cNvGrpSpPr/>
          <p:nvPr/>
        </p:nvGrpSpPr>
        <p:grpSpPr>
          <a:xfrm rot="16200000">
            <a:off x="8853196" y="3522732"/>
            <a:ext cx="2103918" cy="609594"/>
            <a:chOff x="6498137" y="3625822"/>
            <a:chExt cx="558104" cy="973671"/>
          </a:xfrm>
        </p:grpSpPr>
        <p:cxnSp>
          <p:nvCxnSpPr>
            <p:cNvPr id="41" name="Straight Connector 40">
              <a:extLst>
                <a:ext uri="{FF2B5EF4-FFF2-40B4-BE49-F238E27FC236}">
                  <a16:creationId xmlns:a16="http://schemas.microsoft.com/office/drawing/2014/main" id="{E796B42E-190A-390D-D229-83A6ACBD653D}"/>
                </a:ext>
              </a:extLst>
            </p:cNvPr>
            <p:cNvCxnSpPr>
              <a:cxnSpLocks/>
            </p:cNvCxnSpPr>
            <p:nvPr/>
          </p:nvCxnSpPr>
          <p:spPr>
            <a:xfrm flipH="1">
              <a:off x="6498137" y="3625823"/>
              <a:ext cx="558104" cy="0"/>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1AD3F14-2A6D-29E7-81B8-8B9C548ED031}"/>
                </a:ext>
              </a:extLst>
            </p:cNvPr>
            <p:cNvCxnSpPr>
              <a:cxnSpLocks/>
            </p:cNvCxnSpPr>
            <p:nvPr/>
          </p:nvCxnSpPr>
          <p:spPr>
            <a:xfrm>
              <a:off x="6498137" y="3625822"/>
              <a:ext cx="0" cy="973671"/>
            </a:xfrm>
            <a:prstGeom prst="line">
              <a:avLst/>
            </a:prstGeom>
            <a:ln w="28575">
              <a:solidFill>
                <a:schemeClr val="accent4">
                  <a:lumMod val="75000"/>
                </a:schemeClr>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D7EAF5D3-47FA-C484-0510-29D1E6A37E5A}"/>
              </a:ext>
            </a:extLst>
          </p:cNvPr>
          <p:cNvGrpSpPr/>
          <p:nvPr/>
        </p:nvGrpSpPr>
        <p:grpSpPr>
          <a:xfrm rot="16200000" flipH="1">
            <a:off x="6942901" y="5433029"/>
            <a:ext cx="5924505" cy="609591"/>
            <a:chOff x="6498137" y="3625822"/>
            <a:chExt cx="558104" cy="973671"/>
          </a:xfrm>
        </p:grpSpPr>
        <p:cxnSp>
          <p:nvCxnSpPr>
            <p:cNvPr id="44" name="Straight Connector 43">
              <a:extLst>
                <a:ext uri="{FF2B5EF4-FFF2-40B4-BE49-F238E27FC236}">
                  <a16:creationId xmlns:a16="http://schemas.microsoft.com/office/drawing/2014/main" id="{B4003045-5629-2873-213C-32523850BDD5}"/>
                </a:ext>
              </a:extLst>
            </p:cNvPr>
            <p:cNvCxnSpPr>
              <a:cxnSpLocks/>
            </p:cNvCxnSpPr>
            <p:nvPr/>
          </p:nvCxnSpPr>
          <p:spPr>
            <a:xfrm flipH="1">
              <a:off x="6498137" y="3625823"/>
              <a:ext cx="558104" cy="0"/>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6317E5A-1FCD-CE89-79C6-91930F983780}"/>
                </a:ext>
              </a:extLst>
            </p:cNvPr>
            <p:cNvCxnSpPr>
              <a:cxnSpLocks/>
            </p:cNvCxnSpPr>
            <p:nvPr/>
          </p:nvCxnSpPr>
          <p:spPr>
            <a:xfrm>
              <a:off x="6498137" y="3625822"/>
              <a:ext cx="0" cy="973671"/>
            </a:xfrm>
            <a:prstGeom prst="line">
              <a:avLst/>
            </a:prstGeom>
            <a:ln w="28575">
              <a:solidFill>
                <a:schemeClr val="accent4">
                  <a:lumMod val="75000"/>
                </a:schemeClr>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82F27298-E81E-E835-DD3B-980A78C93CB1}"/>
              </a:ext>
            </a:extLst>
          </p:cNvPr>
          <p:cNvGrpSpPr/>
          <p:nvPr/>
        </p:nvGrpSpPr>
        <p:grpSpPr>
          <a:xfrm rot="16200000">
            <a:off x="8298992" y="5418766"/>
            <a:ext cx="3212348" cy="609597"/>
            <a:chOff x="6498137" y="3625822"/>
            <a:chExt cx="558104" cy="973671"/>
          </a:xfrm>
        </p:grpSpPr>
        <p:cxnSp>
          <p:nvCxnSpPr>
            <p:cNvPr id="47" name="Straight Connector 46">
              <a:extLst>
                <a:ext uri="{FF2B5EF4-FFF2-40B4-BE49-F238E27FC236}">
                  <a16:creationId xmlns:a16="http://schemas.microsoft.com/office/drawing/2014/main" id="{F4833EA6-E0D4-7DDB-A401-44180D3D62E7}"/>
                </a:ext>
              </a:extLst>
            </p:cNvPr>
            <p:cNvCxnSpPr>
              <a:cxnSpLocks/>
            </p:cNvCxnSpPr>
            <p:nvPr/>
          </p:nvCxnSpPr>
          <p:spPr>
            <a:xfrm flipH="1">
              <a:off x="6498137" y="3625823"/>
              <a:ext cx="558104" cy="0"/>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FB175B8-D16A-27BD-426E-EE28B4B620B5}"/>
                </a:ext>
              </a:extLst>
            </p:cNvPr>
            <p:cNvCxnSpPr>
              <a:cxnSpLocks/>
            </p:cNvCxnSpPr>
            <p:nvPr/>
          </p:nvCxnSpPr>
          <p:spPr>
            <a:xfrm>
              <a:off x="6498137" y="3625822"/>
              <a:ext cx="0" cy="973671"/>
            </a:xfrm>
            <a:prstGeom prst="line">
              <a:avLst/>
            </a:prstGeom>
            <a:ln w="28575">
              <a:solidFill>
                <a:schemeClr val="accent4">
                  <a:lumMod val="75000"/>
                </a:schemeClr>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1DE17AFD-46C2-57F0-5CCB-7C7278BE3362}"/>
              </a:ext>
            </a:extLst>
          </p:cNvPr>
          <p:cNvGrpSpPr/>
          <p:nvPr/>
        </p:nvGrpSpPr>
        <p:grpSpPr>
          <a:xfrm rot="16200000">
            <a:off x="8406277" y="7431052"/>
            <a:ext cx="2997770" cy="609606"/>
            <a:chOff x="6498137" y="3625822"/>
            <a:chExt cx="558104" cy="973671"/>
          </a:xfrm>
        </p:grpSpPr>
        <p:cxnSp>
          <p:nvCxnSpPr>
            <p:cNvPr id="50" name="Straight Connector 49">
              <a:extLst>
                <a:ext uri="{FF2B5EF4-FFF2-40B4-BE49-F238E27FC236}">
                  <a16:creationId xmlns:a16="http://schemas.microsoft.com/office/drawing/2014/main" id="{1740E4B5-ED52-C2CC-4F0E-450FA56B022C}"/>
                </a:ext>
              </a:extLst>
            </p:cNvPr>
            <p:cNvCxnSpPr>
              <a:cxnSpLocks/>
            </p:cNvCxnSpPr>
            <p:nvPr/>
          </p:nvCxnSpPr>
          <p:spPr>
            <a:xfrm flipH="1">
              <a:off x="6498137" y="3625823"/>
              <a:ext cx="558104" cy="0"/>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9388EC84-732C-F3EB-051E-1EAD3D9B7FF9}"/>
                </a:ext>
              </a:extLst>
            </p:cNvPr>
            <p:cNvCxnSpPr>
              <a:cxnSpLocks/>
            </p:cNvCxnSpPr>
            <p:nvPr/>
          </p:nvCxnSpPr>
          <p:spPr>
            <a:xfrm>
              <a:off x="6498137" y="3625822"/>
              <a:ext cx="0" cy="973671"/>
            </a:xfrm>
            <a:prstGeom prst="line">
              <a:avLst/>
            </a:prstGeom>
            <a:ln w="28575">
              <a:solidFill>
                <a:schemeClr val="accent4">
                  <a:lumMod val="75000"/>
                </a:schemeClr>
              </a:solidFill>
              <a:tailEnd type="diamond" w="lg" len="lg"/>
            </a:ln>
          </p:spPr>
          <p:style>
            <a:lnRef idx="1">
              <a:schemeClr val="accent1"/>
            </a:lnRef>
            <a:fillRef idx="0">
              <a:schemeClr val="accent1"/>
            </a:fillRef>
            <a:effectRef idx="0">
              <a:schemeClr val="accent1"/>
            </a:effectRef>
            <a:fontRef idx="minor">
              <a:schemeClr val="tx1"/>
            </a:fontRef>
          </p:style>
        </p:cxnSp>
      </p:grpSp>
      <p:pic>
        <p:nvPicPr>
          <p:cNvPr id="52" name="Picture 18">
            <a:extLst>
              <a:ext uri="{FF2B5EF4-FFF2-40B4-BE49-F238E27FC236}">
                <a16:creationId xmlns:a16="http://schemas.microsoft.com/office/drawing/2014/main" id="{02F1BAAD-4703-A2D9-40BF-050BA07E35C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935552" y="6540215"/>
            <a:ext cx="5334372" cy="3607369"/>
          </a:xfrm>
          <a:prstGeom prst="rect">
            <a:avLst/>
          </a:prstGeom>
        </p:spPr>
      </p:pic>
    </p:spTree>
    <p:extLst>
      <p:ext uri="{BB962C8B-B14F-4D97-AF65-F5344CB8AC3E}">
        <p14:creationId xmlns:p14="http://schemas.microsoft.com/office/powerpoint/2010/main" val="1036277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500"/>
                                        <p:tgtEl>
                                          <p:spTgt spid="43"/>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randombar(horizontal)">
                                      <p:cBhvr>
                                        <p:cTn id="11" dur="500"/>
                                        <p:tgtEl>
                                          <p:spTgt spid="3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wipe(left)">
                                      <p:cBhvr>
                                        <p:cTn id="16" dur="500"/>
                                        <p:tgtEl>
                                          <p:spTgt spid="40"/>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randombar(horizontal)">
                                      <p:cBhvr>
                                        <p:cTn id="20" dur="500"/>
                                        <p:tgtEl>
                                          <p:spTgt spid="3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wipe(left)">
                                      <p:cBhvr>
                                        <p:cTn id="25" dur="500"/>
                                        <p:tgtEl>
                                          <p:spTgt spid="46"/>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randombar(horizontal)">
                                      <p:cBhvr>
                                        <p:cTn id="29" dur="500"/>
                                        <p:tgtEl>
                                          <p:spTgt spid="3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wipe(left)">
                                      <p:cBhvr>
                                        <p:cTn id="34" dur="500"/>
                                        <p:tgtEl>
                                          <p:spTgt spid="49"/>
                                        </p:tgtEl>
                                      </p:cBhvr>
                                    </p:animEffect>
                                  </p:childTnLst>
                                </p:cTn>
                              </p:par>
                            </p:childTnLst>
                          </p:cTn>
                        </p:par>
                        <p:par>
                          <p:cTn id="35" fill="hold">
                            <p:stCondLst>
                              <p:cond delay="500"/>
                            </p:stCondLst>
                            <p:childTnLst>
                              <p:par>
                                <p:cTn id="36" presetID="14" presetClass="entr" presetSubtype="10" fill="hold" grpId="0" nodeType="after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randombar(horizontal)">
                                      <p:cBhvr>
                                        <p:cTn id="3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18"/>
          <p:cNvSpPr/>
          <p:nvPr/>
        </p:nvSpPr>
        <p:spPr>
          <a:xfrm>
            <a:off x="16535400" y="0"/>
            <a:ext cx="1562100" cy="1700375"/>
          </a:xfrm>
          <a:custGeom>
            <a:avLst/>
            <a:gdLst/>
            <a:ahLst/>
            <a:cxnLst/>
            <a:rect l="l" t="t" r="r" b="b"/>
            <a:pathLst>
              <a:path w="2441521" h="2844993">
                <a:moveTo>
                  <a:pt x="0" y="0"/>
                </a:moveTo>
                <a:lnTo>
                  <a:pt x="2441521" y="0"/>
                </a:lnTo>
                <a:lnTo>
                  <a:pt x="2441521" y="2844993"/>
                </a:lnTo>
                <a:lnTo>
                  <a:pt x="0" y="28449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30" name="Picture 6">
            <a:extLst>
              <a:ext uri="{FF2B5EF4-FFF2-40B4-BE49-F238E27FC236}">
                <a16:creationId xmlns:a16="http://schemas.microsoft.com/office/drawing/2014/main" id="{DA439927-A435-5058-F1E3-F12CFB9778A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7452">
            <a:off x="559221" y="466338"/>
            <a:ext cx="8771981" cy="9786067"/>
          </a:xfrm>
          <a:prstGeom prst="rect">
            <a:avLst/>
          </a:prstGeom>
        </p:spPr>
      </p:pic>
      <p:grpSp>
        <p:nvGrpSpPr>
          <p:cNvPr id="31" name="Group 30">
            <a:extLst>
              <a:ext uri="{FF2B5EF4-FFF2-40B4-BE49-F238E27FC236}">
                <a16:creationId xmlns:a16="http://schemas.microsoft.com/office/drawing/2014/main" id="{E3D01D76-432A-3267-AA00-F5A398CAE70C}"/>
              </a:ext>
            </a:extLst>
          </p:cNvPr>
          <p:cNvGrpSpPr/>
          <p:nvPr/>
        </p:nvGrpSpPr>
        <p:grpSpPr>
          <a:xfrm>
            <a:off x="266668" y="480182"/>
            <a:ext cx="6827420" cy="1157110"/>
            <a:chOff x="203132" y="534842"/>
            <a:chExt cx="6827420" cy="1157110"/>
          </a:xfrm>
        </p:grpSpPr>
        <p:grpSp>
          <p:nvGrpSpPr>
            <p:cNvPr id="32" name="Group 10">
              <a:extLst>
                <a:ext uri="{FF2B5EF4-FFF2-40B4-BE49-F238E27FC236}">
                  <a16:creationId xmlns:a16="http://schemas.microsoft.com/office/drawing/2014/main" id="{84B6E726-7EEE-3270-18B1-C89646A1FFC5}"/>
                </a:ext>
              </a:extLst>
            </p:cNvPr>
            <p:cNvGrpSpPr/>
            <p:nvPr/>
          </p:nvGrpSpPr>
          <p:grpSpPr>
            <a:xfrm rot="-143938">
              <a:off x="203132" y="534842"/>
              <a:ext cx="6827420" cy="1157110"/>
              <a:chOff x="0" y="0"/>
              <a:chExt cx="5761308" cy="848774"/>
            </a:xfrm>
          </p:grpSpPr>
          <p:sp>
            <p:nvSpPr>
              <p:cNvPr id="34" name="Freeform 11">
                <a:extLst>
                  <a:ext uri="{FF2B5EF4-FFF2-40B4-BE49-F238E27FC236}">
                    <a16:creationId xmlns:a16="http://schemas.microsoft.com/office/drawing/2014/main" id="{34CAD883-B4C4-960A-9306-296C356A3FD9}"/>
                  </a:ext>
                </a:extLst>
              </p:cNvPr>
              <p:cNvSpPr/>
              <p:nvPr/>
            </p:nvSpPr>
            <p:spPr>
              <a:xfrm>
                <a:off x="0" y="0"/>
                <a:ext cx="5761308" cy="848774"/>
              </a:xfrm>
              <a:custGeom>
                <a:avLst/>
                <a:gdLst/>
                <a:ahLst/>
                <a:cxnLst/>
                <a:rect l="l" t="t" r="r" b="b"/>
                <a:pathLst>
                  <a:path w="5761308" h="848774">
                    <a:moveTo>
                      <a:pt x="5636848" y="848774"/>
                    </a:moveTo>
                    <a:lnTo>
                      <a:pt x="124460" y="848774"/>
                    </a:lnTo>
                    <a:cubicBezTo>
                      <a:pt x="55880" y="848774"/>
                      <a:pt x="0" y="792894"/>
                      <a:pt x="0" y="724314"/>
                    </a:cubicBezTo>
                    <a:lnTo>
                      <a:pt x="0" y="124460"/>
                    </a:lnTo>
                    <a:cubicBezTo>
                      <a:pt x="0" y="55880"/>
                      <a:pt x="55880" y="0"/>
                      <a:pt x="124460" y="0"/>
                    </a:cubicBezTo>
                    <a:lnTo>
                      <a:pt x="5636848" y="0"/>
                    </a:lnTo>
                    <a:cubicBezTo>
                      <a:pt x="5705428" y="0"/>
                      <a:pt x="5761308" y="55880"/>
                      <a:pt x="5761308" y="124460"/>
                    </a:cubicBezTo>
                    <a:lnTo>
                      <a:pt x="5761308" y="724314"/>
                    </a:lnTo>
                    <a:cubicBezTo>
                      <a:pt x="5761308" y="792894"/>
                      <a:pt x="5705428" y="848774"/>
                      <a:pt x="5636848" y="848774"/>
                    </a:cubicBezTo>
                    <a:close/>
                  </a:path>
                </a:pathLst>
              </a:custGeom>
              <a:solidFill>
                <a:schemeClr val="accent3">
                  <a:lumMod val="75000"/>
                </a:schemeClr>
              </a:solidFill>
            </p:spPr>
            <p:txBody>
              <a:bodyPr/>
              <a:lstStyle/>
              <a:p>
                <a:endParaRPr lang="en-US">
                  <a:latin typeface="Arial" panose="020B0604020202020204" pitchFamily="34" charset="0"/>
                  <a:cs typeface="Arial" panose="020B0604020202020204" pitchFamily="34" charset="0"/>
                </a:endParaRPr>
              </a:p>
            </p:txBody>
          </p:sp>
        </p:grpSp>
        <p:sp>
          <p:nvSpPr>
            <p:cNvPr id="33" name="TextBox 32">
              <a:extLst>
                <a:ext uri="{FF2B5EF4-FFF2-40B4-BE49-F238E27FC236}">
                  <a16:creationId xmlns:a16="http://schemas.microsoft.com/office/drawing/2014/main" id="{46365B6D-47BF-DC35-D297-2C228082F398}"/>
                </a:ext>
              </a:extLst>
            </p:cNvPr>
            <p:cNvSpPr txBox="1"/>
            <p:nvPr/>
          </p:nvSpPr>
          <p:spPr>
            <a:xfrm rot="21459337">
              <a:off x="546080" y="800250"/>
              <a:ext cx="6141524" cy="597664"/>
            </a:xfrm>
            <a:prstGeom prst="rect">
              <a:avLst/>
            </a:prstGeom>
          </p:spPr>
          <p:txBody>
            <a:bodyPr wrap="square" lIns="0" tIns="0" rIns="0" bIns="0" rtlCol="0" anchor="t">
              <a:spAutoFit/>
            </a:bodyPr>
            <a:lstStyle/>
            <a:p>
              <a:pPr marL="0" lvl="0" indent="0" algn="ctr">
                <a:lnSpc>
                  <a:spcPts val="5040"/>
                </a:lnSpc>
                <a:spcBef>
                  <a:spcPct val="0"/>
                </a:spcBef>
              </a:pPr>
              <a:r>
                <a:rPr lang="en-US" sz="4000" b="1" spc="179">
                  <a:solidFill>
                    <a:srgbClr val="FFFFFF"/>
                  </a:solidFill>
                  <a:latin typeface="Arial" panose="020B0604020202020204" pitchFamily="34" charset="0"/>
                  <a:cs typeface="Arial" panose="020B0604020202020204" pitchFamily="34" charset="0"/>
                </a:rPr>
                <a:t>Mô tả bức tranh chủ đề</a:t>
              </a:r>
              <a:endParaRPr lang="en-US" sz="4000" b="1" spc="179" dirty="0">
                <a:solidFill>
                  <a:srgbClr val="FFFFFF"/>
                </a:solidFill>
                <a:latin typeface="Arial" panose="020B0604020202020204" pitchFamily="34" charset="0"/>
                <a:cs typeface="Arial" panose="020B0604020202020204" pitchFamily="34" charset="0"/>
              </a:endParaRPr>
            </a:p>
          </p:txBody>
        </p:sp>
      </p:grpSp>
      <p:sp>
        <p:nvSpPr>
          <p:cNvPr id="35" name="Freeform 5">
            <a:extLst>
              <a:ext uri="{FF2B5EF4-FFF2-40B4-BE49-F238E27FC236}">
                <a16:creationId xmlns:a16="http://schemas.microsoft.com/office/drawing/2014/main" id="{76F37CB5-E97B-3E51-D5FE-A39DC8643E59}"/>
              </a:ext>
            </a:extLst>
          </p:cNvPr>
          <p:cNvSpPr/>
          <p:nvPr/>
        </p:nvSpPr>
        <p:spPr>
          <a:xfrm>
            <a:off x="9296326" y="2005628"/>
            <a:ext cx="8382074" cy="6275743"/>
          </a:xfrm>
          <a:custGeom>
            <a:avLst/>
            <a:gdLst/>
            <a:ahLst/>
            <a:cxnLst/>
            <a:rect l="l" t="t" r="r" b="b"/>
            <a:pathLst>
              <a:path w="2140210" h="1544802">
                <a:moveTo>
                  <a:pt x="48589" y="0"/>
                </a:moveTo>
                <a:lnTo>
                  <a:pt x="2091622" y="0"/>
                </a:lnTo>
                <a:cubicBezTo>
                  <a:pt x="2104508" y="0"/>
                  <a:pt x="2116867" y="5119"/>
                  <a:pt x="2125979" y="14231"/>
                </a:cubicBezTo>
                <a:cubicBezTo>
                  <a:pt x="2135091" y="23343"/>
                  <a:pt x="2140210" y="35702"/>
                  <a:pt x="2140210" y="48589"/>
                </a:cubicBezTo>
                <a:lnTo>
                  <a:pt x="2140210" y="1496213"/>
                </a:lnTo>
                <a:cubicBezTo>
                  <a:pt x="2140210" y="1509099"/>
                  <a:pt x="2135091" y="1521458"/>
                  <a:pt x="2125979" y="1530570"/>
                </a:cubicBezTo>
                <a:cubicBezTo>
                  <a:pt x="2116867" y="1539682"/>
                  <a:pt x="2104508" y="1544802"/>
                  <a:pt x="2091622" y="1544802"/>
                </a:cubicBezTo>
                <a:lnTo>
                  <a:pt x="48589" y="1544802"/>
                </a:lnTo>
                <a:cubicBezTo>
                  <a:pt x="35702" y="1544802"/>
                  <a:pt x="23343" y="1539682"/>
                  <a:pt x="14231" y="1530570"/>
                </a:cubicBezTo>
                <a:cubicBezTo>
                  <a:pt x="5119" y="1521458"/>
                  <a:pt x="0" y="1509099"/>
                  <a:pt x="0" y="1496213"/>
                </a:cubicBezTo>
                <a:lnTo>
                  <a:pt x="0" y="48589"/>
                </a:lnTo>
                <a:cubicBezTo>
                  <a:pt x="0" y="35702"/>
                  <a:pt x="5119" y="23343"/>
                  <a:pt x="14231" y="14231"/>
                </a:cubicBezTo>
                <a:cubicBezTo>
                  <a:pt x="23343" y="5119"/>
                  <a:pt x="35702" y="0"/>
                  <a:pt x="48589" y="0"/>
                </a:cubicBezTo>
                <a:close/>
              </a:path>
            </a:pathLst>
          </a:custGeom>
          <a:solidFill>
            <a:srgbClr val="FFFEFD"/>
          </a:solidFill>
          <a:ln>
            <a:solidFill>
              <a:schemeClr val="tx2">
                <a:lumMod val="50000"/>
              </a:schemeClr>
            </a:solidFill>
          </a:ln>
        </p:spPr>
        <p:txBody>
          <a:bodyPr/>
          <a:lstStyle/>
          <a:p>
            <a:endParaRPr lang="en-US">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DC64711E-661D-568E-2931-8C808C880640}"/>
              </a:ext>
            </a:extLst>
          </p:cNvPr>
          <p:cNvSpPr txBox="1"/>
          <p:nvPr/>
        </p:nvSpPr>
        <p:spPr>
          <a:xfrm>
            <a:off x="9910239" y="2778368"/>
            <a:ext cx="7301736" cy="4820037"/>
          </a:xfrm>
          <a:prstGeom prst="rect">
            <a:avLst/>
          </a:prstGeom>
          <a:noFill/>
        </p:spPr>
        <p:txBody>
          <a:bodyPr wrap="square">
            <a:spAutoFit/>
          </a:bodyPr>
          <a:lstStyle/>
          <a:p>
            <a:pPr algn="just">
              <a:lnSpc>
                <a:spcPct val="150000"/>
              </a:lnSpc>
            </a:pPr>
            <a:r>
              <a:rPr lang="vi-VN" sz="4200">
                <a:solidFill>
                  <a:srgbClr val="000000"/>
                </a:solidFill>
                <a:ea typeface="Calibri" panose="020F0502020204030204" pitchFamily="34" charset="0"/>
                <a:cs typeface="Arial" panose="020B0604020202020204" pitchFamily="34" charset="0"/>
              </a:rPr>
              <a:t>Hình ảnh các bạn học sinh đang biểu diễn cuộc thi nhảy dân vũ trong Ngày hội tự hào Đoàn Thanh niên Cộng sản Hồ Chí Minh.</a:t>
            </a:r>
            <a:endParaRPr lang="en-US" sz="4200" dirty="0">
              <a:latin typeface="Arial" panose="020B0604020202020204" pitchFamily="34" charset="0"/>
              <a:cs typeface="Arial" panose="020B0604020202020204" pitchFamily="34" charset="0"/>
            </a:endParaRPr>
          </a:p>
        </p:txBody>
      </p:sp>
      <p:pic>
        <p:nvPicPr>
          <p:cNvPr id="37" name="Picture 13">
            <a:extLst>
              <a:ext uri="{FF2B5EF4-FFF2-40B4-BE49-F238E27FC236}">
                <a16:creationId xmlns:a16="http://schemas.microsoft.com/office/drawing/2014/main" id="{1294B000-4C5B-4B6B-7F7F-4502A04E560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611600" y="7583604"/>
            <a:ext cx="2030927" cy="2703396"/>
          </a:xfrm>
          <a:prstGeom prst="rect">
            <a:avLst/>
          </a:prstGeom>
        </p:spPr>
      </p:pic>
      <p:pic>
        <p:nvPicPr>
          <p:cNvPr id="38" name="Picture 35">
            <a:extLst>
              <a:ext uri="{FF2B5EF4-FFF2-40B4-BE49-F238E27FC236}">
                <a16:creationId xmlns:a16="http://schemas.microsoft.com/office/drawing/2014/main" id="{CDC0307A-ADE6-4B27-33C9-C932969E810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52001">
            <a:off x="9081167" y="7914761"/>
            <a:ext cx="649939" cy="826632"/>
          </a:xfrm>
          <a:prstGeom prst="rect">
            <a:avLst/>
          </a:prstGeom>
        </p:spPr>
      </p:pic>
      <p:grpSp>
        <p:nvGrpSpPr>
          <p:cNvPr id="43" name="Group 42">
            <a:extLst>
              <a:ext uri="{FF2B5EF4-FFF2-40B4-BE49-F238E27FC236}">
                <a16:creationId xmlns:a16="http://schemas.microsoft.com/office/drawing/2014/main" id="{2FF7E3A4-C84C-D540-48BF-9B0DBFE753FB}"/>
              </a:ext>
            </a:extLst>
          </p:cNvPr>
          <p:cNvGrpSpPr/>
          <p:nvPr/>
        </p:nvGrpSpPr>
        <p:grpSpPr>
          <a:xfrm>
            <a:off x="1107296" y="2464925"/>
            <a:ext cx="6990327" cy="6047704"/>
            <a:chOff x="1107296" y="2464925"/>
            <a:chExt cx="6990327" cy="6047704"/>
          </a:xfrm>
        </p:grpSpPr>
        <p:pic>
          <p:nvPicPr>
            <p:cNvPr id="42" name="Picture 41" descr="A group of people raising their hands&#10;&#10;Description automatically generated">
              <a:extLst>
                <a:ext uri="{FF2B5EF4-FFF2-40B4-BE49-F238E27FC236}">
                  <a16:creationId xmlns:a16="http://schemas.microsoft.com/office/drawing/2014/main" id="{5B47007C-D87C-F98C-194B-BAD84D436E5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07296" y="3129161"/>
              <a:ext cx="6937651" cy="538346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1" name="Picture 2" descr="Push pin ">
              <a:extLst>
                <a:ext uri="{FF2B5EF4-FFF2-40B4-BE49-F238E27FC236}">
                  <a16:creationId xmlns:a16="http://schemas.microsoft.com/office/drawing/2014/main" id="{3C3C11F0-37DB-BCD5-BCFC-FB16E8183FF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1161203">
              <a:off x="7470737" y="2464925"/>
              <a:ext cx="626886" cy="626886"/>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4"/>
          <p:cNvSpPr/>
          <p:nvPr/>
        </p:nvSpPr>
        <p:spPr>
          <a:xfrm>
            <a:off x="16464100" y="0"/>
            <a:ext cx="1681194" cy="1662358"/>
          </a:xfrm>
          <a:custGeom>
            <a:avLst/>
            <a:gdLst/>
            <a:ahLst/>
            <a:cxnLst/>
            <a:rect l="l" t="t" r="r" b="b"/>
            <a:pathLst>
              <a:path w="2481450" h="2377680">
                <a:moveTo>
                  <a:pt x="0" y="0"/>
                </a:moveTo>
                <a:lnTo>
                  <a:pt x="2481450" y="0"/>
                </a:lnTo>
                <a:lnTo>
                  <a:pt x="2481450" y="2377681"/>
                </a:lnTo>
                <a:lnTo>
                  <a:pt x="0" y="23776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3" name="Freeform 3">
            <a:extLst>
              <a:ext uri="{FF2B5EF4-FFF2-40B4-BE49-F238E27FC236}">
                <a16:creationId xmlns:a16="http://schemas.microsoft.com/office/drawing/2014/main" id="{1FF885FF-EF34-9056-2708-DE4BE09247C4}"/>
              </a:ext>
            </a:extLst>
          </p:cNvPr>
          <p:cNvSpPr/>
          <p:nvPr/>
        </p:nvSpPr>
        <p:spPr>
          <a:xfrm>
            <a:off x="636813" y="2563284"/>
            <a:ext cx="17068800" cy="7188468"/>
          </a:xfrm>
          <a:custGeom>
            <a:avLst/>
            <a:gdLst/>
            <a:ahLst/>
            <a:cxnLst/>
            <a:rect l="l" t="t" r="r" b="b"/>
            <a:pathLst>
              <a:path w="14949872" h="6335005">
                <a:moveTo>
                  <a:pt x="0" y="0"/>
                </a:moveTo>
                <a:lnTo>
                  <a:pt x="14949872" y="0"/>
                </a:lnTo>
                <a:lnTo>
                  <a:pt x="14949872" y="6335005"/>
                </a:lnTo>
                <a:lnTo>
                  <a:pt x="0" y="6335005"/>
                </a:lnTo>
                <a:lnTo>
                  <a:pt x="0" y="0"/>
                </a:lnTo>
                <a:close/>
              </a:path>
            </a:pathLst>
          </a:custGeom>
          <a:solidFill>
            <a:schemeClr val="accent3">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0BF9E33D-136F-1DF0-4787-BC488877E6D5}"/>
              </a:ext>
            </a:extLst>
          </p:cNvPr>
          <p:cNvSpPr txBox="1"/>
          <p:nvPr/>
        </p:nvSpPr>
        <p:spPr>
          <a:xfrm>
            <a:off x="6457121" y="3095462"/>
            <a:ext cx="10561869" cy="6124112"/>
          </a:xfrm>
          <a:prstGeom prst="rect">
            <a:avLst/>
          </a:prstGeom>
          <a:noFill/>
        </p:spPr>
        <p:txBody>
          <a:bodyPr wrap="square">
            <a:spAutoFit/>
          </a:bodyPr>
          <a:lstStyle/>
          <a:p>
            <a:pPr marL="571500" indent="-571500" algn="just">
              <a:lnSpc>
                <a:spcPct val="150000"/>
              </a:lnSpc>
              <a:buFont typeface="Wingdings" panose="05000000000000000000" pitchFamily="2" charset="2"/>
              <a:buChar char="§"/>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Các mục tiêu của chủ đề không chỉ thực hiện trong giờ </a:t>
            </a:r>
            <a:r>
              <a:rPr lang="vi-VN" sz="3800" i="1">
                <a:solidFill>
                  <a:srgbClr val="000000"/>
                </a:solidFill>
                <a:latin typeface="Arial" panose="020B0604020202020204" pitchFamily="34" charset="0"/>
                <a:ea typeface="Calibri" panose="020F0502020204030204" pitchFamily="34" charset="0"/>
                <a:cs typeface="Arial" panose="020B0604020202020204" pitchFamily="34" charset="0"/>
              </a:rPr>
              <a:t>Hoạt động giáo dục </a:t>
            </a: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mà còn được rèn luyện trong các giờ </a:t>
            </a:r>
            <a:r>
              <a:rPr lang="vi-VN" sz="3800" i="1">
                <a:solidFill>
                  <a:srgbClr val="000000"/>
                </a:solidFill>
                <a:latin typeface="Arial" panose="020B0604020202020204" pitchFamily="34" charset="0"/>
                <a:ea typeface="Calibri" panose="020F0502020204030204" pitchFamily="34" charset="0"/>
                <a:cs typeface="Arial" panose="020B0604020202020204" pitchFamily="34" charset="0"/>
              </a:rPr>
              <a:t>Sinh hoạt lớp</a:t>
            </a: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3800" i="1">
                <a:solidFill>
                  <a:srgbClr val="000000"/>
                </a:solidFill>
                <a:latin typeface="Arial" panose="020B0604020202020204" pitchFamily="34" charset="0"/>
                <a:ea typeface="Calibri" panose="020F0502020204030204" pitchFamily="34" charset="0"/>
                <a:cs typeface="Arial" panose="020B0604020202020204" pitchFamily="34" charset="0"/>
              </a:rPr>
              <a:t>Sinh hoạt dưới cờ</a:t>
            </a: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 và hoạt động ngoại khóa khác. </a:t>
            </a:r>
            <a:endParaRPr lang="en-US" sz="38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Các em cần tham gia đầy đủ, tích cực vào các hoạt động tập thể và vận dụng rèn luyện vào cuộc sống</a:t>
            </a: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3800" dirty="0">
              <a:latin typeface="Arial" panose="020B0604020202020204" pitchFamily="34" charset="0"/>
              <a:cs typeface="Arial" panose="020B0604020202020204" pitchFamily="34" charset="0"/>
            </a:endParaRPr>
          </a:p>
        </p:txBody>
      </p:sp>
      <p:sp>
        <p:nvSpPr>
          <p:cNvPr id="45" name="Line Callout 1 (Border and Accent Bar) 3">
            <a:extLst>
              <a:ext uri="{FF2B5EF4-FFF2-40B4-BE49-F238E27FC236}">
                <a16:creationId xmlns:a16="http://schemas.microsoft.com/office/drawing/2014/main" id="{E0F07CD8-52D0-9208-8A41-A77ED3BFBB5D}"/>
              </a:ext>
            </a:extLst>
          </p:cNvPr>
          <p:cNvSpPr/>
          <p:nvPr/>
        </p:nvSpPr>
        <p:spPr>
          <a:xfrm>
            <a:off x="318630" y="535248"/>
            <a:ext cx="12711570" cy="1484052"/>
          </a:xfrm>
          <a:prstGeom prst="accentBorderCallout1">
            <a:avLst>
              <a:gd name="adj1" fmla="val 18750"/>
              <a:gd name="adj2" fmla="val -3127"/>
              <a:gd name="adj3" fmla="val 17954"/>
              <a:gd name="adj4" fmla="val -17509"/>
            </a:avLst>
          </a:prstGeom>
          <a:solidFill>
            <a:schemeClr val="bg1"/>
          </a:solidFill>
          <a:ln>
            <a:solidFill>
              <a:schemeClr val="accent4">
                <a:lumMod val="7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a:solidFill>
                  <a:schemeClr val="accent4">
                    <a:lumMod val="50000"/>
                  </a:schemeClr>
                </a:solidFill>
                <a:latin typeface="Arial" panose="020B0604020202020204" pitchFamily="34" charset="0"/>
                <a:cs typeface="Arial" panose="020B0604020202020204" pitchFamily="34" charset="0"/>
              </a:rPr>
              <a:t>Định hướng </a:t>
            </a:r>
            <a:r>
              <a:rPr lang="en-US" sz="4400" b="1">
                <a:solidFill>
                  <a:schemeClr val="accent4">
                    <a:lumMod val="50000"/>
                  </a:schemeClr>
                </a:solidFill>
                <a:latin typeface="Arial" panose="020B0604020202020204" pitchFamily="34" charset="0"/>
                <a:cs typeface="Arial" panose="020B0604020202020204" pitchFamily="34" charset="0"/>
              </a:rPr>
              <a:t>nội dung của</a:t>
            </a:r>
            <a:r>
              <a:rPr lang="vi-VN" sz="4400" b="1">
                <a:solidFill>
                  <a:schemeClr val="accent4">
                    <a:lumMod val="50000"/>
                  </a:schemeClr>
                </a:solidFill>
                <a:latin typeface="Arial" panose="020B0604020202020204" pitchFamily="34" charset="0"/>
                <a:cs typeface="Arial" panose="020B0604020202020204" pitchFamily="34" charset="0"/>
              </a:rPr>
              <a:t> </a:t>
            </a:r>
            <a:r>
              <a:rPr lang="en-US" sz="4400" b="1">
                <a:solidFill>
                  <a:schemeClr val="accent4">
                    <a:lumMod val="50000"/>
                  </a:schemeClr>
                </a:solidFill>
                <a:latin typeface="Arial" panose="020B0604020202020204" pitchFamily="34" charset="0"/>
                <a:cs typeface="Arial" panose="020B0604020202020204" pitchFamily="34" charset="0"/>
              </a:rPr>
              <a:t>C</a:t>
            </a:r>
            <a:r>
              <a:rPr lang="vi-VN" sz="4400" b="1">
                <a:solidFill>
                  <a:schemeClr val="accent4">
                    <a:lumMod val="50000"/>
                  </a:schemeClr>
                </a:solidFill>
                <a:latin typeface="Arial" panose="020B0604020202020204" pitchFamily="34" charset="0"/>
                <a:cs typeface="Arial" panose="020B0604020202020204" pitchFamily="34" charset="0"/>
              </a:rPr>
              <a:t>hủ đề</a:t>
            </a:r>
            <a:r>
              <a:rPr lang="en-US" sz="4400" b="1">
                <a:solidFill>
                  <a:schemeClr val="accent4">
                    <a:lumMod val="50000"/>
                  </a:schemeClr>
                </a:solidFill>
                <a:latin typeface="Arial" panose="020B0604020202020204" pitchFamily="34" charset="0"/>
                <a:cs typeface="Arial" panose="020B0604020202020204" pitchFamily="34" charset="0"/>
              </a:rPr>
              <a:t> 2</a:t>
            </a:r>
            <a:endParaRPr lang="en-US" sz="4400" b="1" i="1" dirty="0">
              <a:solidFill>
                <a:schemeClr val="accent4">
                  <a:lumMod val="50000"/>
                </a:schemeClr>
              </a:solidFill>
              <a:latin typeface="Arial" panose="020B0604020202020204" pitchFamily="34" charset="0"/>
              <a:cs typeface="Arial" panose="020B0604020202020204" pitchFamily="34" charset="0"/>
            </a:endParaRPr>
          </a:p>
        </p:txBody>
      </p:sp>
      <p:grpSp>
        <p:nvGrpSpPr>
          <p:cNvPr id="46" name="Group 45">
            <a:extLst>
              <a:ext uri="{FF2B5EF4-FFF2-40B4-BE49-F238E27FC236}">
                <a16:creationId xmlns:a16="http://schemas.microsoft.com/office/drawing/2014/main" id="{38CAC64B-CF86-7417-466A-718B01D74DB2}"/>
              </a:ext>
            </a:extLst>
          </p:cNvPr>
          <p:cNvGrpSpPr/>
          <p:nvPr/>
        </p:nvGrpSpPr>
        <p:grpSpPr>
          <a:xfrm>
            <a:off x="1301667" y="4230536"/>
            <a:ext cx="4658507" cy="3853963"/>
            <a:chOff x="1301667" y="4230536"/>
            <a:chExt cx="4658507" cy="3853963"/>
          </a:xfrm>
        </p:grpSpPr>
        <p:grpSp>
          <p:nvGrpSpPr>
            <p:cNvPr id="47" name="Group 8">
              <a:extLst>
                <a:ext uri="{FF2B5EF4-FFF2-40B4-BE49-F238E27FC236}">
                  <a16:creationId xmlns:a16="http://schemas.microsoft.com/office/drawing/2014/main" id="{D6C980DB-ED71-7E37-D056-76506C0E4293}"/>
                </a:ext>
              </a:extLst>
            </p:cNvPr>
            <p:cNvGrpSpPr/>
            <p:nvPr/>
          </p:nvGrpSpPr>
          <p:grpSpPr>
            <a:xfrm>
              <a:off x="1301667" y="4230536"/>
              <a:ext cx="4658507" cy="3853963"/>
              <a:chOff x="0" y="0"/>
              <a:chExt cx="1100661" cy="893945"/>
            </a:xfrm>
          </p:grpSpPr>
          <p:sp>
            <p:nvSpPr>
              <p:cNvPr id="49" name="Freeform 9">
                <a:extLst>
                  <a:ext uri="{FF2B5EF4-FFF2-40B4-BE49-F238E27FC236}">
                    <a16:creationId xmlns:a16="http://schemas.microsoft.com/office/drawing/2014/main" id="{3C576E74-A96B-1318-5BCF-982A9BCAEAF4}"/>
                  </a:ext>
                </a:extLst>
              </p:cNvPr>
              <p:cNvSpPr/>
              <p:nvPr/>
            </p:nvSpPr>
            <p:spPr>
              <a:xfrm>
                <a:off x="0" y="0"/>
                <a:ext cx="1100661" cy="893945"/>
              </a:xfrm>
              <a:custGeom>
                <a:avLst/>
                <a:gdLst/>
                <a:ahLst/>
                <a:cxnLst/>
                <a:rect l="l" t="t" r="r" b="b"/>
                <a:pathLst>
                  <a:path w="1100661" h="893945">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p:spPr>
            <p:txBody>
              <a:bodyPr/>
              <a:lstStyle/>
              <a:p>
                <a:endParaRPr lang="en-US">
                  <a:latin typeface="Arial" panose="020B0604020202020204" pitchFamily="34" charset="0"/>
                  <a:cs typeface="Arial" panose="020B0604020202020204" pitchFamily="34" charset="0"/>
                </a:endParaRPr>
              </a:p>
            </p:txBody>
          </p:sp>
          <p:sp>
            <p:nvSpPr>
              <p:cNvPr id="50" name="TextBox 10">
                <a:extLst>
                  <a:ext uri="{FF2B5EF4-FFF2-40B4-BE49-F238E27FC236}">
                    <a16:creationId xmlns:a16="http://schemas.microsoft.com/office/drawing/2014/main" id="{63D5591C-C5CB-0AF7-AFD2-DCE1BD779010}"/>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pic>
          <p:nvPicPr>
            <p:cNvPr id="48" name="Picture 10">
              <a:extLst>
                <a:ext uri="{FF2B5EF4-FFF2-40B4-BE49-F238E27FC236}">
                  <a16:creationId xmlns:a16="http://schemas.microsoft.com/office/drawing/2014/main" id="{42E5736E-4F71-E9B9-A4B3-2E889507B02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78929" y="5132614"/>
              <a:ext cx="3103982" cy="2498706"/>
            </a:xfrm>
            <a:prstGeom prst="rect">
              <a:avLst/>
            </a:prstGeom>
          </p:spPr>
        </p:pic>
      </p:grpSp>
      <p:grpSp>
        <p:nvGrpSpPr>
          <p:cNvPr id="31" name="Group 30">
            <a:extLst>
              <a:ext uri="{FF2B5EF4-FFF2-40B4-BE49-F238E27FC236}">
                <a16:creationId xmlns:a16="http://schemas.microsoft.com/office/drawing/2014/main" id="{F2978B96-B337-57C3-793E-C8D02C04A97A}"/>
              </a:ext>
            </a:extLst>
          </p:cNvPr>
          <p:cNvGrpSpPr/>
          <p:nvPr/>
        </p:nvGrpSpPr>
        <p:grpSpPr>
          <a:xfrm>
            <a:off x="408660" y="8814260"/>
            <a:ext cx="1130864" cy="1158974"/>
            <a:chOff x="2760625" y="539208"/>
            <a:chExt cx="1130864" cy="1158974"/>
          </a:xfrm>
        </p:grpSpPr>
        <p:sp>
          <p:nvSpPr>
            <p:cNvPr id="23" name="Freeform 23"/>
            <p:cNvSpPr/>
            <p:nvPr/>
          </p:nvSpPr>
          <p:spPr>
            <a:xfrm>
              <a:off x="3312002" y="1118695"/>
              <a:ext cx="579487" cy="579487"/>
            </a:xfrm>
            <a:custGeom>
              <a:avLst/>
              <a:gdLst/>
              <a:ahLst/>
              <a:cxnLst/>
              <a:rect l="l" t="t" r="r" b="b"/>
              <a:pathLst>
                <a:path w="579487" h="579487">
                  <a:moveTo>
                    <a:pt x="0" y="0"/>
                  </a:moveTo>
                  <a:lnTo>
                    <a:pt x="579487" y="0"/>
                  </a:lnTo>
                  <a:lnTo>
                    <a:pt x="579487" y="579487"/>
                  </a:lnTo>
                  <a:lnTo>
                    <a:pt x="0" y="5794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7" name="Freeform 27"/>
            <p:cNvSpPr/>
            <p:nvPr/>
          </p:nvSpPr>
          <p:spPr>
            <a:xfrm>
              <a:off x="2760625" y="539208"/>
              <a:ext cx="579487" cy="579487"/>
            </a:xfrm>
            <a:custGeom>
              <a:avLst/>
              <a:gdLst/>
              <a:ahLst/>
              <a:cxnLst/>
              <a:rect l="l" t="t" r="r" b="b"/>
              <a:pathLst>
                <a:path w="579487" h="579487">
                  <a:moveTo>
                    <a:pt x="0" y="0"/>
                  </a:moveTo>
                  <a:lnTo>
                    <a:pt x="579487" y="0"/>
                  </a:lnTo>
                  <a:lnTo>
                    <a:pt x="579487" y="579488"/>
                  </a:lnTo>
                  <a:lnTo>
                    <a:pt x="0" y="5794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up)">
                                      <p:cBhvr>
                                        <p:cTn id="7" dur="500"/>
                                        <p:tgtEl>
                                          <p:spTgt spid="45"/>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wipe(down)">
                                      <p:cBhvr>
                                        <p:cTn id="13" dur="500"/>
                                        <p:tgtEl>
                                          <p:spTgt spid="4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44">
                                            <p:txEl>
                                              <p:pRg st="0" end="0"/>
                                            </p:txEl>
                                          </p:spTgt>
                                        </p:tgtEl>
                                        <p:attrNameLst>
                                          <p:attrName>style.visibility</p:attrName>
                                        </p:attrNameLst>
                                      </p:cBhvr>
                                      <p:to>
                                        <p:strVal val="visible"/>
                                      </p:to>
                                    </p:set>
                                    <p:animEffect transition="in" filter="wipe(right)">
                                      <p:cBhvr>
                                        <p:cTn id="18" dur="500"/>
                                        <p:tgtEl>
                                          <p:spTgt spid="44">
                                            <p:txEl>
                                              <p:pRg st="0" end="0"/>
                                            </p:txEl>
                                          </p:spTgt>
                                        </p:tgtEl>
                                      </p:cBhvr>
                                    </p:animEffect>
                                  </p:childTnLst>
                                </p:cTn>
                              </p:par>
                            </p:childTnLst>
                          </p:cTn>
                        </p:par>
                        <p:par>
                          <p:cTn id="19" fill="hold">
                            <p:stCondLst>
                              <p:cond delay="500"/>
                            </p:stCondLst>
                            <p:childTnLst>
                              <p:par>
                                <p:cTn id="20" presetID="22" presetClass="entr" presetSubtype="2" fill="hold" grpId="0" nodeType="afterEffect">
                                  <p:stCondLst>
                                    <p:cond delay="0"/>
                                  </p:stCondLst>
                                  <p:childTnLst>
                                    <p:set>
                                      <p:cBhvr>
                                        <p:cTn id="21" dur="1" fill="hold">
                                          <p:stCondLst>
                                            <p:cond delay="0"/>
                                          </p:stCondLst>
                                        </p:cTn>
                                        <p:tgtEl>
                                          <p:spTgt spid="44">
                                            <p:txEl>
                                              <p:pRg st="1" end="1"/>
                                            </p:txEl>
                                          </p:spTgt>
                                        </p:tgtEl>
                                        <p:attrNameLst>
                                          <p:attrName>style.visibility</p:attrName>
                                        </p:attrNameLst>
                                      </p:cBhvr>
                                      <p:to>
                                        <p:strVal val="visible"/>
                                      </p:to>
                                    </p:set>
                                    <p:animEffect transition="in" filter="wipe(right)">
                                      <p:cBhvr>
                                        <p:cTn id="22" dur="500"/>
                                        <p:tgtEl>
                                          <p:spTgt spid="4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p"/>
      <p:bldP spid="4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3582</Words>
  <PresentationFormat>Tùy chỉnh</PresentationFormat>
  <Paragraphs>263</Paragraphs>
  <Slides>62</Slides>
  <Notes>0</Notes>
  <HiddenSlides>0</HiddenSlides>
  <MMClips>1</MMClips>
  <ScaleCrop>false</ScaleCrop>
  <HeadingPairs>
    <vt:vector size="6" baseType="variant">
      <vt:variant>
        <vt:lpstr>Phông được Dùng</vt:lpstr>
      </vt:variant>
      <vt:variant>
        <vt:i4>4</vt:i4>
      </vt:variant>
      <vt:variant>
        <vt:lpstr>Chủ đề</vt:lpstr>
      </vt:variant>
      <vt:variant>
        <vt:i4>1</vt:i4>
      </vt:variant>
      <vt:variant>
        <vt:lpstr>Tiêu đề Bản chiếu</vt:lpstr>
      </vt:variant>
      <vt:variant>
        <vt:i4>62</vt:i4>
      </vt:variant>
    </vt:vector>
  </HeadingPairs>
  <TitlesOfParts>
    <vt:vector size="67" baseType="lpstr">
      <vt:lpstr>Wingdings</vt:lpstr>
      <vt:lpstr>Courier New</vt:lpstr>
      <vt:lpstr>Arial</vt:lpstr>
      <vt:lpstr>Calibri</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VnTeach.Com</dc:creator>
  <cp:keywords>VnTeach.Com</cp:keywords>
  <cp:lastModifiedBy/>
  <dcterms:created xsi:type="dcterms:W3CDTF">2023-09-01T06:51:20Z</dcterms:created>
  <dcterms:modified xsi:type="dcterms:W3CDTF">2023-09-27T09:49:26Z</dcterms:modified>
  <dc:identifier/>
</cp:coreProperties>
</file>