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72" r:id="rId3"/>
    <p:sldId id="284" r:id="rId4"/>
    <p:sldId id="260" r:id="rId5"/>
    <p:sldId id="375" r:id="rId6"/>
    <p:sldId id="270" r:id="rId7"/>
    <p:sldId id="268" r:id="rId8"/>
    <p:sldId id="273" r:id="rId9"/>
    <p:sldId id="276" r:id="rId10"/>
    <p:sldId id="345" r:id="rId11"/>
    <p:sldId id="360" r:id="rId12"/>
    <p:sldId id="361" r:id="rId13"/>
    <p:sldId id="366" r:id="rId14"/>
    <p:sldId id="369" r:id="rId15"/>
    <p:sldId id="373" r:id="rId16"/>
    <p:sldId id="376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145F82"/>
    <a:srgbClr val="FF0066"/>
    <a:srgbClr val="0000FF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374" autoAdjust="0"/>
  </p:normalViewPr>
  <p:slideViewPr>
    <p:cSldViewPr>
      <p:cViewPr>
        <p:scale>
          <a:sx n="32" d="100"/>
          <a:sy n="32" d="100"/>
        </p:scale>
        <p:origin x="-324" y="-19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AD00D-AC0B-4265-B86E-0CD1A3511A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2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69" y="428629"/>
            <a:ext cx="20781432" cy="2924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53834" y="4035426"/>
            <a:ext cx="10160000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20234" y="40354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20234" y="83026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98E7E07E-48E6-4DC0-81A1-2F3AC31E2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9EECC08D-28EB-4F5B-9AED-297158605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2B5260DD-B5A6-440C-ADC8-A7501B2AC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6D3E4-9450-46AB-9592-80B81F7D4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2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69169" y="428629"/>
            <a:ext cx="20781432" cy="2924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834" y="40354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20234" y="40354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53834" y="83026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20234" y="83026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966F68A3-E02A-4158-8165-AB555439C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1F5B855-B079-47F0-B42A-C777F0294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9224FFF6-7781-4065-8F73-A0DC4219F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BA73-620A-414F-8AC7-CA4A079FF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21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6.png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9.png"/><Relationship Id="rId7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0.png"/><Relationship Id="rId10" Type="http://schemas.openxmlformats.org/officeDocument/2006/relationships/image" Target="../media/image92.png"/><Relationship Id="rId9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94.png"/><Relationship Id="rId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1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90.png"/><Relationship Id="rId15" Type="http://schemas.openxmlformats.org/officeDocument/2006/relationships/image" Target="../media/image38.png"/><Relationship Id="rId10" Type="http://schemas.openxmlformats.org/officeDocument/2006/relationships/image" Target="../media/image30.wmf"/><Relationship Id="rId4" Type="http://schemas.openxmlformats.org/officeDocument/2006/relationships/image" Target="../media/image180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26315" y="3436246"/>
            <a:ext cx="259870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191000"/>
            <a:ext cx="18288000" cy="27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vi-VN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1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: </a:t>
            </a:r>
            <a:r>
              <a:rPr lang="vi-VN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ỨNG DỤNG ĐẠO HÀM ĐỂ KHẢO SÁT VÀ VẼ ĐỒ THỊ CỦA HÀM SỐ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676400"/>
            <a:ext cx="1813892" cy="1719624"/>
            <a:chOff x="12784885" y="859401"/>
            <a:chExt cx="1814128" cy="171984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8594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240451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75260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3914" y="9813133"/>
            <a:ext cx="17473086" cy="1645852"/>
            <a:chOff x="7483861" y="7543801"/>
            <a:chExt cx="17012919" cy="16460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LỚN NHẤT VÀ GIÁ TRỊ NHỎ NHẤT CỦA HÀM SỐ TRÊN KHOẢNG, ĐOẠN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43914" y="8565084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94230" y="7010400"/>
            <a:ext cx="23524497" cy="101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3: GIÁ TRỊ LỚN NHẤT VÀ GIÁ TRỊ NHỎ NHẤT CỦA HÀM SỐ</a:t>
            </a:r>
            <a:endParaRPr lang="en-US" sz="6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670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5284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419577" y="68580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33763"/>
            <a:ext cx="23391942" cy="401599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821400" y="1176338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400" y="1176338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15416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dirty="0" smtClean="0"/>
                        <m:t>T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ì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m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gi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á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tr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ị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l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ớ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n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nh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ấ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t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v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à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gi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á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tr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ị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nh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ỏ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nh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ấ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t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c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ủ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a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h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m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s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ố </m:t>
                      </m:r>
                      <m:sSup>
                        <m:sSupPr>
                          <m:ctrlPr>
                            <a:rPr lang="en-US" sz="4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4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−1;5</m:t>
                          </m:r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15416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266 </m:t>
                      </m:r>
                      <m:r>
                        <m:rPr>
                          <m:nor/>
                        </m:rPr>
                        <a:rPr lang="en-GB" sz="48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48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480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332685" y="4904364"/>
                <a:ext cx="479681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GB" sz="48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685" y="4904364"/>
                <a:ext cx="479681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46703" y="7801192"/>
                <a:ext cx="121848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:r>
                  <a:rPr lang="en-US" sz="4800" dirty="0">
                    <a:latin typeface="+mj-lt"/>
                    <a:cs typeface="Arial" panose="020B0604020202020204" pitchFamily="34" charset="0"/>
                  </a:rPr>
                  <a:t>TXĐ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03" y="7801192"/>
                <a:ext cx="12184860" cy="1569660"/>
              </a:xfrm>
              <a:prstGeom prst="rect">
                <a:avLst/>
              </a:prstGeom>
              <a:blipFill>
                <a:blip r:embed="rId9"/>
                <a:stretch>
                  <a:fillRect l="-2301" t="-10506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3167820" y="9071977"/>
                <a:ext cx="9144000" cy="200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′=0⟺</m:t>
                      </m:r>
                      <m:d>
                        <m:dPr>
                          <m:begChr m:val="["/>
                          <m:endChr m:val=""/>
                          <m:ctrlPr>
                            <a:rPr lang="vi-VN" altLang="en-US" sz="48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vi-VN" altLang="en-US" sz="48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 dirty="0">
                                      <a:latin typeface="Cambria Math" panose="02040503050406030204" pitchFamily="18" charset="0"/>
                                    </a:rPr>
                                    <m:t>−1;5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=−2∉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 dirty="0">
                                      <a:latin typeface="Cambria Math" panose="02040503050406030204" pitchFamily="18" charset="0"/>
                                    </a:rPr>
                                    <m:t>−1;5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20" y="9071977"/>
                <a:ext cx="9144000" cy="20081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A321F7A4-D50F-4201-AA3D-DEEA6E8E4D80}"/>
                  </a:ext>
                </a:extLst>
              </p:cNvPr>
              <p:cNvSpPr/>
              <p:nvPr/>
            </p:nvSpPr>
            <p:spPr>
              <a:xfrm>
                <a:off x="3383059" y="11126533"/>
                <a:ext cx="112473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=14; 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=266;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=−6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59" y="11126533"/>
                <a:ext cx="11247341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0BD0D11-18A9-41F9-8601-1627E1641F28}"/>
                  </a:ext>
                </a:extLst>
              </p:cNvPr>
              <p:cNvSpPr txBox="1"/>
              <p:nvPr/>
            </p:nvSpPr>
            <p:spPr>
              <a:xfrm>
                <a:off x="2643821" y="12178880"/>
                <a:ext cx="1398861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0" dirty="0" err="1">
                    <a:cs typeface="Arial" panose="020B0604020202020204" pitchFamily="34" charset="0"/>
                  </a:rPr>
                  <a:t>Vậy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giá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trị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lớn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nhất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và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nhỏ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nhất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lần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lượt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:r>
                  <a:rPr lang="en-US" sz="4800" b="0" dirty="0" err="1">
                    <a:cs typeface="Arial" panose="020B0604020202020204" pitchFamily="34" charset="0"/>
                  </a:rPr>
                  <a:t>là</a:t>
                </a:r>
                <a:r>
                  <a:rPr lang="en-US" sz="4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266 </m:t>
                    </m:r>
                    <m:r>
                      <m:rPr>
                        <m:nor/>
                      </m:rPr>
                      <a:rPr lang="en-GB" sz="44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GB" sz="44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400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4400" b="0" dirty="0">
                    <a:cs typeface="Arial" panose="020B0604020202020204" pitchFamily="34" charset="0"/>
                  </a:rPr>
                  <a:t>  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BD0D11-18A9-41F9-8601-1627E1641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21" y="12178880"/>
                <a:ext cx="13988614" cy="830997"/>
              </a:xfrm>
              <a:prstGeom prst="rect">
                <a:avLst/>
              </a:prstGeom>
              <a:blipFill>
                <a:blip r:embed="rId12"/>
                <a:stretch>
                  <a:fillRect l="-200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77717" y="6768542"/>
            <a:ext cx="22136538" cy="6717994"/>
            <a:chOff x="1205857" y="6768531"/>
            <a:chExt cx="22139420" cy="671886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857" y="6768531"/>
              <a:ext cx="3398813" cy="889928"/>
              <a:chOff x="1205857" y="6768531"/>
              <a:chExt cx="3398813" cy="88992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21679" y="568120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63102" y="678282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857" y="6768531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11058" y="2592207"/>
            <a:ext cx="22978964" cy="3968040"/>
            <a:chOff x="992187" y="2564544"/>
            <a:chExt cx="21716751" cy="391640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563717" cy="381394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8755" y="336585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0" i="0" dirty="0" smtClean="0"/>
                      <m:t>Gi</m:t>
                    </m:r>
                    <m:r>
                      <m:rPr>
                        <m:nor/>
                      </m:rPr>
                      <a:rPr lang="en-US" sz="4800" b="0" i="0" dirty="0" smtClean="0"/>
                      <m:t>á </m:t>
                    </m:r>
                    <m:r>
                      <m:rPr>
                        <m:nor/>
                      </m:rPr>
                      <a:rPr lang="en-US" sz="4800" b="0" i="0" dirty="0" smtClean="0"/>
                      <m:t>tr</m:t>
                    </m:r>
                    <m:r>
                      <m:rPr>
                        <m:nor/>
                      </m:rPr>
                      <a:rPr lang="en-US" sz="4800" b="0" i="0" dirty="0" smtClean="0"/>
                      <m:t>ị </m:t>
                    </m:r>
                    <m:r>
                      <m:rPr>
                        <m:nor/>
                      </m:rPr>
                      <a:rPr lang="en-US" sz="4800" b="0" i="0" dirty="0" smtClean="0"/>
                      <m:t>l</m:t>
                    </m:r>
                    <m:r>
                      <m:rPr>
                        <m:nor/>
                      </m:rPr>
                      <a:rPr lang="en-US" sz="4800" b="0" i="0" dirty="0" smtClean="0"/>
                      <m:t>ớ</m:t>
                    </m:r>
                    <m:r>
                      <m:rPr>
                        <m:nor/>
                      </m:rPr>
                      <a:rPr lang="en-US" sz="4800" b="0" i="0" dirty="0" smtClean="0"/>
                      <m:t>n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nh</m:t>
                    </m:r>
                    <m:r>
                      <m:rPr>
                        <m:nor/>
                      </m:rPr>
                      <a:rPr lang="en-US" sz="4800" b="0" i="0" dirty="0" smtClean="0"/>
                      <m:t>ấ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c</m:t>
                    </m:r>
                    <m:r>
                      <m:rPr>
                        <m:nor/>
                      </m:rPr>
                      <a:rPr lang="en-US" sz="4800" b="0" i="0" dirty="0" smtClean="0"/>
                      <m:t>ủ</m:t>
                    </m:r>
                    <m:r>
                      <m:rPr>
                        <m:nor/>
                      </m:rPr>
                      <a:rPr lang="en-US" sz="4800" b="0" i="0" dirty="0" smtClean="0"/>
                      <m:t>a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h</m:t>
                    </m:r>
                    <m:r>
                      <m:rPr>
                        <m:nor/>
                      </m:rPr>
                      <a:rPr lang="en-US" sz="4800" b="0" i="0" dirty="0" smtClean="0"/>
                      <m:t>à</m:t>
                    </m:r>
                    <m:r>
                      <m:rPr>
                        <m:nor/>
                      </m:rPr>
                      <a:rPr lang="en-US" sz="4800" b="0" i="0" dirty="0" smtClean="0"/>
                      <m:t>m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s</m:t>
                    </m:r>
                    <m:r>
                      <m:rPr>
                        <m:nor/>
                      </m:rPr>
                      <a:rPr lang="en-US" sz="4800" b="0" i="0" dirty="0" smtClean="0"/>
                      <m:t>ố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0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/>
                  <a:t> 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55" y="3365853"/>
                <a:ext cx="22565882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2020" y="480599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20" y="4805999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55261" y="480599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61" y="480599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00066" y="4805997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66" y="4805997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757572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757572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79646" y="7796067"/>
                <a:ext cx="169085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+mj-lt"/>
                    <a:cs typeface="Arial" panose="020B060402020202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6" y="7796067"/>
                <a:ext cx="16908595" cy="830997"/>
              </a:xfrm>
              <a:prstGeom prst="rect">
                <a:avLst/>
              </a:prstGeom>
              <a:blipFill>
                <a:blip r:embed="rId9"/>
                <a:stretch>
                  <a:fillRect l="-16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991415" y="11636081"/>
                <a:ext cx="114470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ea typeface="Cambria Math" panose="02040503050406030204" pitchFamily="18" charset="0"/>
                  </a:rPr>
                  <a:t>Dựa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vào</a:t>
                </a:r>
                <a:r>
                  <a:rPr lang="en-US" sz="4800" dirty="0">
                    <a:ea typeface="Cambria Math" panose="02040503050406030204" pitchFamily="18" charset="0"/>
                  </a:rPr>
                  <a:t> BBT,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giá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trị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lớn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nhất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hàm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số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11636081"/>
                <a:ext cx="11447078" cy="830997"/>
              </a:xfrm>
              <a:prstGeom prst="rect">
                <a:avLst/>
              </a:prstGeom>
              <a:blipFill>
                <a:blip r:embed="rId10"/>
                <a:stretch>
                  <a:fillRect l="-245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727393" y="8516062"/>
                <a:ext cx="9575457" cy="1499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3;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=0⟺</m:t>
                      </m:r>
                      <m:d>
                        <m:dPr>
                          <m:begChr m:val="["/>
                          <m:endChr m:val=""/>
                          <m:ctrlPr>
                            <a:rPr lang="vi-VN" altLang="en-US" sz="4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vi-VN" altLang="en-US" sz="48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num>
                            <m:den>
                              <m:r>
                                <a:rPr lang="en-US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3" y="8516062"/>
                <a:ext cx="9575457" cy="14998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158723" y="474637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E16FE5F-83F4-4633-B4A3-976BC8EC73DB}"/>
              </a:ext>
            </a:extLst>
          </p:cNvPr>
          <p:cNvSpPr txBox="1"/>
          <p:nvPr/>
        </p:nvSpPr>
        <p:spPr>
          <a:xfrm>
            <a:off x="13393655" y="7198333"/>
            <a:ext cx="13745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a typeface="Cambria Math" panose="02040503050406030204" pitchFamily="18" charset="0"/>
              </a:rPr>
              <a:t>BBT</a:t>
            </a:r>
            <a:endParaRPr lang="en-US" dirty="0"/>
          </a:p>
        </p:txBody>
      </p:sp>
      <p:pic>
        <p:nvPicPr>
          <p:cNvPr id="9219" name="Picture 3" descr="D:\LUU E\Dowload\236501319_4963728223653958_4955937794719090384_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655" y="7967775"/>
            <a:ext cx="8323345" cy="40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9237" y="68580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593687"/>
            <a:ext cx="23391942" cy="38560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424587"/>
                <a:ext cx="22565882" cy="92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ố 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lớn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nhất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424587"/>
                <a:ext cx="22565882" cy="927433"/>
              </a:xfrm>
              <a:prstGeom prst="rect">
                <a:avLst/>
              </a:prstGeom>
              <a:blipFill>
                <a:blip r:embed="rId4"/>
                <a:stretch>
                  <a:fillRect t="-394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083133" y="11146692"/>
                <a:ext cx="112924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=0; 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=0;  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33" y="11146692"/>
                <a:ext cx="11292462" cy="830997"/>
              </a:xfrm>
              <a:prstGeom prst="rect">
                <a:avLst/>
              </a:prstGeom>
              <a:blipFill>
                <a:blip r:embed="rId9"/>
                <a:stretch>
                  <a:fillRect l="-2484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256679" y="12233785"/>
                <a:ext cx="13211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Vậy giá trị lớn nhất của hàm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số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khi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679" y="12233785"/>
                <a:ext cx="13211921" cy="830997"/>
              </a:xfrm>
              <a:prstGeom prst="rect">
                <a:avLst/>
              </a:prstGeom>
              <a:blipFill>
                <a:blip r:embed="rId10"/>
                <a:stretch>
                  <a:fillRect l="-207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870653" y="8081485"/>
                <a:ext cx="86797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53" y="8081485"/>
                <a:ext cx="8679706" cy="830997"/>
              </a:xfrm>
              <a:prstGeom prst="rect">
                <a:avLst/>
              </a:prstGeom>
              <a:blipFill>
                <a:blip r:embed="rId11"/>
                <a:stretch>
                  <a:fillRect l="-323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7F9EBAE-1270-4FE9-99BC-9A6033427232}"/>
              </a:ext>
            </a:extLst>
          </p:cNvPr>
          <p:cNvSpPr/>
          <p:nvPr/>
        </p:nvSpPr>
        <p:spPr>
          <a:xfrm>
            <a:off x="13375595" y="8486147"/>
            <a:ext cx="523617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63000" y="516799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6297AC6-06EC-4E1E-8F8F-9BFB0329688C}"/>
                  </a:ext>
                </a:extLst>
              </p:cNvPr>
              <p:cNvSpPr/>
              <p:nvPr/>
            </p:nvSpPr>
            <p:spPr>
              <a:xfrm>
                <a:off x="1886666" y="9025911"/>
                <a:ext cx="14877334" cy="2356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2−2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0;2</m:t>
                          </m:r>
                        </m:e>
                      </m:d>
                    </m:oMath>
                  </m:oMathPara>
                </a14:m>
                <a:endParaRPr lang="vi-VN" sz="4800" dirty="0"/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297AC6-06EC-4E1E-8F8F-9BFB03296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9025911"/>
                <a:ext cx="14877334" cy="23567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51" grpId="0"/>
      <p:bldP spid="52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556376"/>
            <a:ext cx="23391942" cy="393051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278600" y="1214274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600" y="1214274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18628" y="3122301"/>
                <a:ext cx="22565882" cy="11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Tìm giá trị lớn nhất và giá trị nhỏ nhất của hàm số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28" y="3122301"/>
                <a:ext cx="22565882" cy="1161665"/>
              </a:xfrm>
              <a:prstGeom prst="rect">
                <a:avLst/>
              </a:prstGeom>
              <a:blipFill>
                <a:blip r:embed="rId4"/>
                <a:stretch>
                  <a:fillRect l="-1243" b="-12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9283" y="4846059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83" y="4846059"/>
                <a:ext cx="438854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70069" y="493277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0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69" y="493277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10635" y="4463228"/>
                <a:ext cx="444710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635" y="4463228"/>
                <a:ext cx="4447108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78321" y="493277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1" y="493277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3126688" y="478089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7811300-26F9-45D0-95B6-5DA55FBFE1A4}"/>
                  </a:ext>
                </a:extLst>
              </p:cNvPr>
              <p:cNvSpPr txBox="1"/>
              <p:nvPr/>
            </p:nvSpPr>
            <p:spPr>
              <a:xfrm>
                <a:off x="1374029" y="6958508"/>
                <a:ext cx="122137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811300-26F9-45D0-95B6-5DA55FBF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6958508"/>
                <a:ext cx="12213770" cy="769441"/>
              </a:xfrm>
              <a:prstGeom prst="rect">
                <a:avLst/>
              </a:prstGeom>
              <a:blipFill>
                <a:blip r:embed="rId9"/>
                <a:stretch>
                  <a:fillRect l="-199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4EDFDBF-708F-4505-8CE7-FB9A10AD8C8F}"/>
                  </a:ext>
                </a:extLst>
              </p:cNvPr>
              <p:cNvSpPr txBox="1"/>
              <p:nvPr/>
            </p:nvSpPr>
            <p:spPr>
              <a:xfrm>
                <a:off x="1449194" y="7727949"/>
                <a:ext cx="13867006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EDFDBF-708F-4505-8CE7-FB9A10AD8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94" y="7727949"/>
                <a:ext cx="13867006" cy="1053494"/>
              </a:xfrm>
              <a:prstGeom prst="rect">
                <a:avLst/>
              </a:prstGeom>
              <a:blipFill>
                <a:blip r:embed="rId10"/>
                <a:stretch>
                  <a:fillRect l="-1802"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61F7BF54-19DF-44D8-8C87-9B57D286E04B}"/>
                  </a:ext>
                </a:extLst>
              </p:cNvPr>
              <p:cNvSpPr txBox="1"/>
              <p:nvPr/>
            </p:nvSpPr>
            <p:spPr>
              <a:xfrm>
                <a:off x="1449194" y="8705240"/>
                <a:ext cx="167626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GTLN – GTNN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1F7BF54-19DF-44D8-8C87-9B57D286E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94" y="8705240"/>
                <a:ext cx="16762606" cy="769441"/>
              </a:xfrm>
              <a:prstGeom prst="rect">
                <a:avLst/>
              </a:prstGeom>
              <a:blipFill>
                <a:blip r:embed="rId11"/>
                <a:stretch>
                  <a:fillRect l="-149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9EAE48D-1D30-4375-AD43-A91B02E84BA3}"/>
                  </a:ext>
                </a:extLst>
              </p:cNvPr>
              <p:cNvSpPr txBox="1"/>
              <p:nvPr/>
            </p:nvSpPr>
            <p:spPr>
              <a:xfrm>
                <a:off x="1338864" y="9854924"/>
                <a:ext cx="11339792" cy="162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 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EAE48D-1D30-4375-AD43-A91B02E8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64" y="9854924"/>
                <a:ext cx="11339792" cy="16261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06BE74BC-E133-4C33-B26A-4D85B4430F58}"/>
                  </a:ext>
                </a:extLst>
              </p:cNvPr>
              <p:cNvSpPr txBox="1"/>
              <p:nvPr/>
            </p:nvSpPr>
            <p:spPr>
              <a:xfrm>
                <a:off x="1700180" y="11095982"/>
                <a:ext cx="17578420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−1;1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48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−1;1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=−3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 </a:t>
                </a:r>
                <a:endParaRPr lang="en-US" sz="4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BE74BC-E133-4C33-B26A-4D85B443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11095982"/>
                <a:ext cx="17578420" cy="1139094"/>
              </a:xfrm>
              <a:prstGeom prst="rect">
                <a:avLst/>
              </a:prstGeom>
              <a:blipFill>
                <a:blip r:embed="rId13"/>
                <a:stretch>
                  <a:fillRect l="-1595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45" grpId="0"/>
      <p:bldP spid="46" grpId="0"/>
      <p:bldP spid="48" grpId="0"/>
      <p:bldP spid="50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23379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52023" y="3439784"/>
                <a:ext cx="22565882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Với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nhỏ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nhất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bằng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23" y="3439784"/>
                <a:ext cx="22565882" cy="1586396"/>
              </a:xfrm>
              <a:prstGeom prst="rect">
                <a:avLst/>
              </a:prstGeom>
              <a:blipFill>
                <a:blip r:embed="rId4"/>
                <a:stretch>
                  <a:fillRect l="-1216" t="-8812" b="-18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9856" y="5162122"/>
                <a:ext cx="3543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=−8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6" y="5162122"/>
                <a:ext cx="354301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3050" y="5223658"/>
                <a:ext cx="4741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223658"/>
                <a:ext cx="474124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680343" y="7299477"/>
                <a:ext cx="13788257" cy="5701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+9;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4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0;2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0;2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43" y="7299477"/>
                <a:ext cx="13788257" cy="5701433"/>
              </a:xfrm>
              <a:prstGeom prst="rect">
                <a:avLst/>
              </a:prstGeom>
              <a:blipFill>
                <a:blip r:embed="rId9"/>
                <a:stretch>
                  <a:fillRect l="-2034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917497" y="51028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716" y="2553718"/>
            <a:ext cx="23570884" cy="4233791"/>
            <a:chOff x="992187" y="2564544"/>
            <a:chExt cx="22203604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/>
                <p:cNvSpPr/>
                <p:nvPr/>
              </p:nvSpPr>
              <p:spPr bwMode="auto">
                <a:xfrm>
                  <a:off x="995734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</a:t>
                  </a:r>
                </a:p>
                <a:p>
                  <a:pPr defTabSz="2177060">
                    <a:defRPr/>
                  </a:pPr>
                  <a:endParaRPr lang="en-US" sz="4400" dirty="0">
                    <a:solidFill>
                      <a:schemeClr val="tx1"/>
                    </a:solidFill>
                    <a:latin typeface="Times New Roman" pitchFamily="18" charset="0"/>
                    <a:ea typeface="Slogan" pitchFamily="18" charset="-93"/>
                    <a:cs typeface="Times New Roman" pitchFamily="18" charset="0"/>
                  </a:endParaRP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Tốc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độ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nước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của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một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máy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được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tính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theo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công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thức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90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lang="en-US" sz="4400" dirty="0" smtClean="0">
                    <a:solidFill>
                      <a:schemeClr val="tx1"/>
                    </a:solidFill>
                    <a:latin typeface="Times New Roman" pitchFamily="18" charset="0"/>
                    <a:ea typeface="Slogan" pitchFamily="18" charset="-93"/>
                    <a:cs typeface="Times New Roman" pitchFamily="18" charset="0"/>
                  </a:endParaRPr>
                </a:p>
                <a:p>
                  <a:pPr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≤90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(t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tính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theo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phút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).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Hỏi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tốc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độ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nước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của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máy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bơm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lớn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nhất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tại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thời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</a:t>
                  </a: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điểm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t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bằng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bao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nhiêu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phút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? </a:t>
                  </a:r>
                </a:p>
                <a:p>
                  <a:pPr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</a:t>
                  </a:r>
                </a:p>
                <a:p>
                  <a:pPr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 </a:t>
                  </a:r>
                </a:p>
                <a:p>
                  <a:pPr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</a:t>
                  </a:r>
                </a:p>
                <a:p>
                  <a:pPr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itchFamily="18" charset="0"/>
                      <a:ea typeface="Slogan" pitchFamily="18" charset="-93"/>
                      <a:cs typeface="Times New Roman" pitchFamily="18" charset="0"/>
                    </a:rPr>
                    <a:t>                          </a:t>
                  </a:r>
                  <a:endParaRPr lang="en-US" sz="4400" dirty="0">
                    <a:solidFill>
                      <a:schemeClr val="tx1"/>
                    </a:solidFill>
                    <a:latin typeface="Times New Roman" pitchFamily="18" charset="0"/>
                    <a:ea typeface="Slogan" pitchFamily="18" charset="-93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" name="Rounded 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5734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10000" y="5105400"/>
                <a:ext cx="23583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30 </m:t>
                      </m:r>
                    </m:oMath>
                  </m:oMathPara>
                </a14:m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105400"/>
                <a:ext cx="235833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458200" y="5105400"/>
                <a:ext cx="23791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spc="-15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spc="-15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45 </m:t>
                      </m:r>
                    </m:oMath>
                  </m:oMathPara>
                </a14:m>
                <a:endParaRPr lang="vi-VN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105400"/>
                <a:ext cx="237917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649200" y="5181722"/>
                <a:ext cx="22493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spc="-15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spc="-15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90 </m:t>
                      </m:r>
                    </m:oMath>
                  </m:oMathPara>
                </a14:m>
                <a:endParaRPr lang="vi-VN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5181722"/>
                <a:ext cx="2249334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916400" y="5214470"/>
                <a:ext cx="24513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spc="-15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= 60 </m:t>
                      </m:r>
                    </m:oMath>
                  </m:oMathPara>
                </a14:m>
                <a:endParaRPr lang="vi-VN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0" y="5214470"/>
                <a:ext cx="2451312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16916399" y="5105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3283" y="9372600"/>
            <a:ext cx="60209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78" y="9253349"/>
            <a:ext cx="178308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51371" y="12272173"/>
            <a:ext cx="10515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7836" y="7848600"/>
                <a:ext cx="18669875" cy="253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90</m:t>
                              </m:r>
                              <m: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 smtClean="0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=0⇔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180</m:t>
                          </m:r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latin typeface="Cambria Math"/>
                          <a:ea typeface="Slogan" pitchFamily="18" charset="-93"/>
                          <a:cs typeface="Times New Roman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0" i="1" smtClean="0">
                              <a:latin typeface="Cambria Math"/>
                              <a:ea typeface="Slogan" pitchFamily="18" charset="-93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vi-VN" sz="4000" b="0" i="1" smtClean="0">
                                  <a:latin typeface="Cambria Math"/>
                                  <a:ea typeface="Slogan" pitchFamily="18" charset="-93"/>
                                  <a:cs typeface="Times New Roman" pitchFamily="18" charset="0"/>
                                </a:rPr>
                                <m:t>=60</m:t>
                              </m:r>
                            </m:e>
                            <m:e>
                              <m:r>
                                <a:rPr lang="vi-VN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vi-VN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0" dirty="0" smtClean="0">
                  <a:latin typeface="Times New Roman" pitchFamily="18" charset="0"/>
                  <a:ea typeface="Slogan" pitchFamily="18" charset="-93"/>
                  <a:cs typeface="Times New Roman" pitchFamily="18" charset="0"/>
                </a:endParaRPr>
              </a:p>
              <a:p>
                <a:pPr defTabSz="2177060">
                  <a:defRPr/>
                </a:pPr>
                <a:endParaRPr lang="en-US" sz="4000" b="0" dirty="0" smtClean="0">
                  <a:latin typeface="Times New Roman" pitchFamily="18" charset="0"/>
                  <a:ea typeface="Slogan" pitchFamily="18" charset="-93"/>
                  <a:cs typeface="Times New Roman" pitchFamily="18" charset="0"/>
                </a:endParaRPr>
              </a:p>
              <a:p>
                <a:pPr defTabSz="2177060">
                  <a:defRPr/>
                </a:pPr>
                <a:endParaRPr lang="en-US" sz="4000" dirty="0">
                  <a:latin typeface="Times New Roman" pitchFamily="18" charset="0"/>
                  <a:ea typeface="Slogan" pitchFamily="18" charset="-93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6" y="7848600"/>
                <a:ext cx="18669875" cy="25330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5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 animBg="1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2998" y="2624209"/>
            <a:ext cx="23729576" cy="6073002"/>
            <a:chOff x="992187" y="2564544"/>
            <a:chExt cx="22353091" cy="340945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0700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49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96250" y="3796592"/>
                <a:ext cx="21844750" cy="3031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 smtClean="0"/>
                  <a:t>Cho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 smtClean="0"/>
                  <a:t>  </a:t>
                </a:r>
                <a:r>
                  <a:rPr lang="nl-NL" sz="4800" dirty="0"/>
                  <a:t>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800" dirty="0"/>
                  <a:t> có đồ thị hàm số</a:t>
                </a:r>
                <a:r>
                  <a:rPr lang="nl-NL" sz="4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b="0" i="1" smtClean="0">
                        <a:latin typeface="Cambria Math"/>
                      </a:rPr>
                      <m:t>′</m:t>
                    </m:r>
                    <m:r>
                      <a:rPr lang="en-US" sz="4800" i="1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 như hình </a:t>
                </a:r>
                <a:r>
                  <a:rPr lang="nl-NL" sz="4800" dirty="0" smtClean="0"/>
                  <a:t>vẽ.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Hàm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số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đạt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g</a:t>
                </a:r>
                <a:r>
                  <a:rPr lang="vi-VN" sz="4800" dirty="0" smtClean="0">
                    <a:latin typeface="Cambria" pitchFamily="18" charset="0"/>
                    <a:ea typeface="Cambria" pitchFamily="18" charset="0"/>
                  </a:rPr>
                  <a:t>iá </a:t>
                </a:r>
                <a:r>
                  <a:rPr lang="vi-VN" sz="4800" dirty="0">
                    <a:latin typeface="Cambria" pitchFamily="18" charset="0"/>
                    <a:ea typeface="Cambria" pitchFamily="18" charset="0"/>
                  </a:rPr>
                  <a:t>trị nhỏ nhất 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>
                    <a:latin typeface="Cambria" pitchFamily="18" charset="0"/>
                    <a:ea typeface="Cambria" pitchFamily="18" charset="0"/>
                  </a:rPr>
                  <a:t>trên</a:t>
                </a:r>
                <a:r>
                  <a:rPr lang="en-US" sz="48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>
                    <a:latin typeface="Cambria" pitchFamily="18" charset="0"/>
                    <a:ea typeface="Cambria" pitchFamily="18" charset="0"/>
                  </a:rPr>
                  <a:t>đoạn</a:t>
                </a:r>
                <a:r>
                  <a:rPr lang="en-US" sz="48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tại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điểm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nào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dưới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4800" dirty="0" err="1" smtClean="0">
                    <a:latin typeface="Cambria" pitchFamily="18" charset="0"/>
                    <a:ea typeface="Cambria" pitchFamily="18" charset="0"/>
                  </a:rPr>
                  <a:t>đây</a:t>
                </a:r>
                <a:r>
                  <a:rPr lang="en-US" sz="4800" dirty="0" smtClean="0">
                    <a:latin typeface="Cambria" pitchFamily="18" charset="0"/>
                    <a:ea typeface="Cambria" pitchFamily="18" charset="0"/>
                  </a:rPr>
                  <a:t> ?</a:t>
                </a:r>
                <a:endParaRPr lang="en-US" sz="4800" dirty="0">
                  <a:latin typeface="Cambria" pitchFamily="18" charset="0"/>
                  <a:ea typeface="Cambria" pitchFamily="18" charset="0"/>
                </a:endParaRPr>
              </a:p>
              <a:p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3796592"/>
                <a:ext cx="21844750" cy="3031086"/>
              </a:xfrm>
              <a:prstGeom prst="rect">
                <a:avLst/>
              </a:prstGeom>
              <a:blipFill rotWithShape="1">
                <a:blip r:embed="rId4"/>
                <a:stretch>
                  <a:fillRect l="-1256" r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53797" y="6261363"/>
                <a:ext cx="3543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797" y="6261363"/>
                <a:ext cx="3543010" cy="1569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713982" y="5918761"/>
                <a:ext cx="4708543" cy="147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982" y="5918761"/>
                <a:ext cx="4708543" cy="14704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972738" y="7624658"/>
                <a:ext cx="4741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0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 smtClean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738" y="7624658"/>
                <a:ext cx="4741244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56522" y="763089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522" y="7630899"/>
                <a:ext cx="402346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512022" y="75038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920622" y="8915400"/>
                <a:ext cx="20250936" cy="266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Cambria" pitchFamily="18" charset="0"/>
                    <a:ea typeface="Cambria" pitchFamily="18" charset="0"/>
                  </a:rPr>
                  <a:t>Dựa vào đồ thị 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>
                    <a:latin typeface="Cambria" pitchFamily="18" charset="0"/>
                    <a:ea typeface="Cambria" pitchFamily="18" charset="0"/>
                  </a:rPr>
                  <a:t> ta có bảng biến thiên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4800" dirty="0">
                    <a:latin typeface="Cambria" pitchFamily="18" charset="0"/>
                    <a:ea typeface="Cambria" pitchFamily="18" charset="0"/>
                  </a:rPr>
                  <a:t>như sau </a:t>
                </a:r>
                <a:r>
                  <a:rPr lang="nl-NL" sz="4800" dirty="0" smtClean="0">
                    <a:latin typeface="Cambria" pitchFamily="18" charset="0"/>
                    <a:ea typeface="Cambria" pitchFamily="18" charset="0"/>
                  </a:rPr>
                  <a:t>:</a:t>
                </a:r>
                <a:endParaRPr lang="en-US" sz="4800" dirty="0" smtClean="0">
                  <a:latin typeface="Cambria" pitchFamily="18" charset="0"/>
                  <a:ea typeface="Cambria" pitchFamily="18" charset="0"/>
                </a:endParaRPr>
              </a:p>
              <a:p>
                <a:endParaRPr lang="en-US" sz="4800" dirty="0">
                  <a:latin typeface="Cambria" pitchFamily="18" charset="0"/>
                  <a:ea typeface="Cambria" pitchFamily="18" charset="0"/>
                </a:endParaRPr>
              </a:p>
              <a:p>
                <a:endParaRPr lang="en-US" sz="4800" i="1" dirty="0">
                  <a:latin typeface="Cambria" pitchFamily="18" charset="0"/>
                  <a:ea typeface="Cambria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22" y="8915400"/>
                <a:ext cx="20250936" cy="2669705"/>
              </a:xfrm>
              <a:prstGeom prst="rect">
                <a:avLst/>
              </a:prstGeom>
              <a:blipFill rotWithShape="1">
                <a:blip r:embed="rId9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Diagram&#10;&#10;Description automatically generate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42" y="5886895"/>
            <a:ext cx="3091733" cy="257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A picture containing line chart&#10;&#10;Description automatically generated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837003"/>
            <a:ext cx="8245813" cy="25714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812119" y="12248093"/>
                <a:ext cx="2025093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/>
                  <a:t>Do đó hàm số đạt giá trị nhỏ nhất </a:t>
                </a:r>
                <a:r>
                  <a:rPr lang="nl-NL" sz="4800" dirty="0" smtClean="0"/>
                  <a:t>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4800" dirty="0" smtClean="0"/>
                  <a:t> </a:t>
                </a:r>
                <a:r>
                  <a:rPr lang="nl-NL" sz="4800" dirty="0"/>
                  <a:t>.</a:t>
                </a:r>
                <a:endParaRPr lang="en-US" sz="4800" dirty="0"/>
              </a:p>
              <a:p>
                <a:endParaRPr lang="en-US" sz="4800" i="1" dirty="0">
                  <a:latin typeface="Cambria" pitchFamily="18" charset="0"/>
                  <a:ea typeface="Cambria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19" y="12248093"/>
                <a:ext cx="20250936" cy="1569660"/>
              </a:xfrm>
              <a:prstGeom prst="rect">
                <a:avLst/>
              </a:prstGeom>
              <a:blipFill rotWithShape="1">
                <a:blip r:embed="rId12"/>
                <a:stretch>
                  <a:fillRect l="-1355" t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0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9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2B758929-E7B8-499E-BF91-598BEF78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31" y="1757739"/>
            <a:ext cx="5925865" cy="700088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7600" indent="-1117600" algn="l"/>
            <a:r>
              <a:rPr lang="en-US" altLang="en-US" sz="5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5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en-US" altLang="en-US" sz="5400" b="1" u="sng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xmlns="" id="{A1FF8825-4E5F-47B5-81EA-CBBF933F9F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68750" y="2910369"/>
                <a:ext cx="12926520" cy="2684040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885" indent="-222885" defTabSz="891540">
                  <a:defRPr/>
                </a:pPr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</a:t>
                </a:r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vi-VN" alt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 định trên tập hợp D.</a:t>
                </a:r>
              </a:p>
              <a:p>
                <a:pPr marL="222885" indent="-222885" defTabSz="891540">
                  <a:defRPr/>
                </a:pP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M được gọi là </a:t>
                </a:r>
                <a:r>
                  <a:rPr lang="en-US" alt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lớn nhất (GTLN) </a:t>
                </a: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y </a:t>
                </a:r>
                <a14:m>
                  <m:oMath xmlns:m="http://schemas.openxmlformats.org/officeDocument/2006/math"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D nếu:</a:t>
                </a:r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A1FF8825-4E5F-47B5-81EA-CBBF933F9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50" y="2910369"/>
                <a:ext cx="12926520" cy="2684040"/>
              </a:xfrm>
              <a:prstGeom prst="rect">
                <a:avLst/>
              </a:prstGeom>
              <a:blipFill>
                <a:blip r:embed="rId4"/>
                <a:stretch>
                  <a:fillRect l="-1745" t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99C595F-7CE1-442B-8564-DD97C3D07E03}"/>
              </a:ext>
            </a:extLst>
          </p:cNvPr>
          <p:cNvGrpSpPr/>
          <p:nvPr/>
        </p:nvGrpSpPr>
        <p:grpSpPr>
          <a:xfrm>
            <a:off x="14410263" y="1486849"/>
            <a:ext cx="9745135" cy="6079038"/>
            <a:chOff x="15857538" y="990600"/>
            <a:chExt cx="5249862" cy="2825248"/>
          </a:xfrm>
        </p:grpSpPr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xmlns="" id="{4F047093-11AB-4E9B-84D9-7910F558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3675" y="3505200"/>
              <a:ext cx="385763" cy="30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/>
                <a:t>x</a:t>
              </a:r>
            </a:p>
          </p:txBody>
        </p: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xmlns="" id="{19B132EE-8C9A-4160-8737-8682426FA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7947" y="3486856"/>
              <a:ext cx="495300" cy="30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/>
                <a:t>x</a:t>
              </a:r>
              <a:r>
                <a:rPr lang="en-US" altLang="en-US" sz="4000" baseline="-25000"/>
                <a:t>0</a:t>
              </a:r>
              <a:endParaRPr lang="en-US" altLang="en-US" sz="4000"/>
            </a:p>
          </p:txBody>
        </p: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xmlns="" id="{8800744F-BBD4-45A2-85B0-400AD3BC0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0228" y="3429000"/>
              <a:ext cx="385762" cy="30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/>
                <a:t>x</a:t>
              </a:r>
            </a:p>
          </p:txBody>
        </p: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xmlns="" id="{1D8D8EA2-2E88-4163-8D6B-570DD085A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5468" y="3486856"/>
              <a:ext cx="308465" cy="3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 b="1">
                  <a:solidFill>
                    <a:srgbClr val="3333FF"/>
                  </a:solidFill>
                </a:rPr>
                <a:t>D</a:t>
              </a:r>
            </a:p>
          </p:txBody>
        </p:sp>
        <p:grpSp>
          <p:nvGrpSpPr>
            <p:cNvPr id="38" name="Group 24">
              <a:extLst>
                <a:ext uri="{FF2B5EF4-FFF2-40B4-BE49-F238E27FC236}">
                  <a16:creationId xmlns:a16="http://schemas.microsoft.com/office/drawing/2014/main" xmlns="" id="{C8E40500-769D-4DF6-9433-E91F86A0E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57538" y="990600"/>
              <a:ext cx="5249862" cy="2667000"/>
              <a:chOff x="4953000" y="1828800"/>
              <a:chExt cx="4038600" cy="2667000"/>
            </a:xfrm>
          </p:grpSpPr>
          <p:graphicFrame>
            <p:nvGraphicFramePr>
              <p:cNvPr id="39" name="Object 10">
                <a:extLst>
                  <a:ext uri="{FF2B5EF4-FFF2-40B4-BE49-F238E27FC236}">
                    <a16:creationId xmlns:a16="http://schemas.microsoft.com/office/drawing/2014/main" xmlns="" id="{BBA7A878-CB0D-4257-A7A4-50D572FA6D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94525" y="2894013"/>
              <a:ext cx="1079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4" name="Equation" r:id="rId5" imgW="114250" imgH="228501" progId="Equation.3">
                      <p:embed/>
                    </p:oleObj>
                  </mc:Choice>
                  <mc:Fallback>
                    <p:oleObj name="Equation" r:id="rId5" imgW="114250" imgH="228501" progId="Equation.3">
                      <p:embed/>
                      <p:pic>
                        <p:nvPicPr>
                          <p:cNvPr id="8206" name="Object 10">
                            <a:extLst>
                              <a:ext uri="{FF2B5EF4-FFF2-40B4-BE49-F238E27FC236}">
                                <a16:creationId xmlns:a16="http://schemas.microsoft.com/office/drawing/2014/main" xmlns="" id="{B38BF6F0-E700-481F-AB19-E33772AF852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94525" y="2894013"/>
                            <a:ext cx="10795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Line 26">
                <a:extLst>
                  <a:ext uri="{FF2B5EF4-FFF2-40B4-BE49-F238E27FC236}">
                    <a16:creationId xmlns:a16="http://schemas.microsoft.com/office/drawing/2014/main" xmlns="" id="{A0D219C8-2907-4CF5-89C4-6F6AE910F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000" y="4267200"/>
                <a:ext cx="403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41" name="Text Box 35">
                <a:extLst>
                  <a:ext uri="{FF2B5EF4-FFF2-40B4-BE49-F238E27FC236}">
                    <a16:creationId xmlns:a16="http://schemas.microsoft.com/office/drawing/2014/main" xmlns="" id="{9418AAFC-804C-4A40-A8FF-D2DF3A36F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1828800"/>
                <a:ext cx="171424" cy="30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/>
                  <a:t>y</a:t>
                </a:r>
              </a:p>
            </p:txBody>
          </p:sp>
          <p:sp>
            <p:nvSpPr>
              <p:cNvPr id="42" name="Text Box 36">
                <a:extLst>
                  <a:ext uri="{FF2B5EF4-FFF2-40B4-BE49-F238E27FC236}">
                    <a16:creationId xmlns:a16="http://schemas.microsoft.com/office/drawing/2014/main" xmlns="" id="{376B6A5F-51D7-460E-A535-475D652DA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2590800"/>
                <a:ext cx="266525" cy="32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7030A0"/>
                    </a:solidFill>
                  </a:rPr>
                  <a:t>M</a:t>
                </a: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:a16="http://schemas.microsoft.com/office/drawing/2014/main" xmlns="" id="{233A4EA3-FD40-4817-AFF3-718A7E94B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3352800"/>
                <a:ext cx="450254" cy="30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/>
                  <a:t>f(x)</a:t>
                </a:r>
              </a:p>
            </p:txBody>
          </p:sp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xmlns="" id="{8FE38792-C0D1-43BA-BA79-F57A89FF0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213311" cy="30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/>
                  <a:t>O</a:t>
                </a:r>
              </a:p>
            </p:txBody>
          </p:sp>
          <p:sp>
            <p:nvSpPr>
              <p:cNvPr id="45" name="Line 54">
                <a:extLst>
                  <a:ext uri="{FF2B5EF4-FFF2-40B4-BE49-F238E27FC236}">
                    <a16:creationId xmlns:a16="http://schemas.microsoft.com/office/drawing/2014/main" xmlns="" id="{A147F92F-B8AF-41CC-B544-7B2ADAE02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0800" y="1905000"/>
                <a:ext cx="0" cy="2590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xmlns="" id="{4442C4CF-F9B5-464F-9719-2379A3171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200" y="2743200"/>
                <a:ext cx="2209800" cy="1422400"/>
              </a:xfrm>
              <a:custGeom>
                <a:avLst/>
                <a:gdLst>
                  <a:gd name="T0" fmla="*/ 0 w 1392"/>
                  <a:gd name="T1" fmla="*/ 2147483646 h 896"/>
                  <a:gd name="T2" fmla="*/ 2147483646 w 1392"/>
                  <a:gd name="T3" fmla="*/ 2147483646 h 896"/>
                  <a:gd name="T4" fmla="*/ 2147483646 w 1392"/>
                  <a:gd name="T5" fmla="*/ 2147483646 h 896"/>
                  <a:gd name="T6" fmla="*/ 2147483646 w 1392"/>
                  <a:gd name="T7" fmla="*/ 0 h 8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2"/>
                  <a:gd name="T13" fmla="*/ 0 h 896"/>
                  <a:gd name="T14" fmla="*/ 1392 w 1392"/>
                  <a:gd name="T15" fmla="*/ 896 h 8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2" h="896">
                    <a:moveTo>
                      <a:pt x="0" y="672"/>
                    </a:moveTo>
                    <a:cubicBezTo>
                      <a:pt x="96" y="416"/>
                      <a:pt x="192" y="160"/>
                      <a:pt x="336" y="192"/>
                    </a:cubicBezTo>
                    <a:cubicBezTo>
                      <a:pt x="480" y="224"/>
                      <a:pt x="688" y="896"/>
                      <a:pt x="864" y="864"/>
                    </a:cubicBezTo>
                    <a:cubicBezTo>
                      <a:pt x="1040" y="832"/>
                      <a:pt x="1216" y="416"/>
                      <a:pt x="1392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47" name="Line 58">
                <a:extLst>
                  <a:ext uri="{FF2B5EF4-FFF2-40B4-BE49-F238E27FC236}">
                    <a16:creationId xmlns:a16="http://schemas.microsoft.com/office/drawing/2014/main" xmlns="" id="{EBB73682-847B-4446-ABD5-7E91EE246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267200"/>
                <a:ext cx="24384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48" name="Line 59">
                <a:extLst>
                  <a:ext uri="{FF2B5EF4-FFF2-40B4-BE49-F238E27FC236}">
                    <a16:creationId xmlns:a16="http://schemas.microsoft.com/office/drawing/2014/main" xmlns="" id="{C1D826D0-1DA4-45FA-ADDA-CDC744CC1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9400" y="3505200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49" name="Line 60">
                <a:extLst>
                  <a:ext uri="{FF2B5EF4-FFF2-40B4-BE49-F238E27FC236}">
                    <a16:creationId xmlns:a16="http://schemas.microsoft.com/office/drawing/2014/main" xmlns="" id="{EC8CB2C7-C2CA-47C7-952C-440A8FC6A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35052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50" name="Line 61">
                <a:extLst>
                  <a:ext uri="{FF2B5EF4-FFF2-40B4-BE49-F238E27FC236}">
                    <a16:creationId xmlns:a16="http://schemas.microsoft.com/office/drawing/2014/main" xmlns="" id="{3900B247-DB7F-4508-A0AB-F74F6FECB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2743200"/>
                <a:ext cx="0" cy="152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51" name="Line 62">
                <a:extLst>
                  <a:ext uri="{FF2B5EF4-FFF2-40B4-BE49-F238E27FC236}">
                    <a16:creationId xmlns:a16="http://schemas.microsoft.com/office/drawing/2014/main" xmlns="" id="{6A383D33-6ABC-47BD-BA30-F3399B413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27432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</p:grpSp>
      <p:sp>
        <p:nvSpPr>
          <p:cNvPr id="53" name="Text Box 47">
            <a:extLst>
              <a:ext uri="{FF2B5EF4-FFF2-40B4-BE49-F238E27FC236}">
                <a16:creationId xmlns:a16="http://schemas.microsoft.com/office/drawing/2014/main" xmlns="" id="{7D9EE5B1-CBD1-452F-BBE1-BF47345B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228814"/>
            <a:ext cx="6044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Ký hiệu</a:t>
            </a:r>
            <a:r>
              <a:rPr lang="en-US" altLang="en-US"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max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54F5304-2156-4D26-B622-C2DC78260768}"/>
                  </a:ext>
                </a:extLst>
              </p:cNvPr>
              <p:cNvSpPr txBox="1"/>
              <p:nvPr/>
            </p:nvSpPr>
            <p:spPr>
              <a:xfrm>
                <a:off x="3384146" y="5278356"/>
                <a:ext cx="5223353" cy="1647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)≤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sz="4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4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48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4F5304-2156-4D26-B622-C2DC7826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146" y="5278356"/>
                <a:ext cx="5223353" cy="16476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77BF8ACE-93A1-46E4-93F1-0E1FC61F1680}"/>
              </a:ext>
            </a:extLst>
          </p:cNvPr>
          <p:cNvGrpSpPr/>
          <p:nvPr/>
        </p:nvGrpSpPr>
        <p:grpSpPr>
          <a:xfrm>
            <a:off x="14410262" y="8056258"/>
            <a:ext cx="9041589" cy="5659740"/>
            <a:chOff x="14410262" y="8056258"/>
            <a:chExt cx="9041589" cy="565974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835665BB-59A0-4D9D-A902-452ED977FD5D}"/>
                </a:ext>
              </a:extLst>
            </p:cNvPr>
            <p:cNvGrpSpPr/>
            <p:nvPr/>
          </p:nvGrpSpPr>
          <p:grpSpPr>
            <a:xfrm>
              <a:off x="14410262" y="8056258"/>
              <a:ext cx="9041589" cy="5659740"/>
              <a:chOff x="6735763" y="8229600"/>
              <a:chExt cx="4854575" cy="3581400"/>
            </a:xfrm>
          </p:grpSpPr>
          <p:sp>
            <p:nvSpPr>
              <p:cNvPr id="56" name="Line 17">
                <a:extLst>
                  <a:ext uri="{FF2B5EF4-FFF2-40B4-BE49-F238E27FC236}">
                    <a16:creationId xmlns:a16="http://schemas.microsoft.com/office/drawing/2014/main" xmlns="" id="{F24236F2-F161-419C-B7DC-2B4E64EA0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5763" y="10820400"/>
                <a:ext cx="48545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57" name="Line 18">
                <a:extLst>
                  <a:ext uri="{FF2B5EF4-FFF2-40B4-BE49-F238E27FC236}">
                    <a16:creationId xmlns:a16="http://schemas.microsoft.com/office/drawing/2014/main" xmlns="" id="{392CF434-F473-4D13-ABA5-576D164B0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0100" y="8305800"/>
                <a:ext cx="0" cy="3505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xmlns="" id="{0C8AAF13-71E9-4FE4-BB20-8264380E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9017000"/>
                <a:ext cx="3467100" cy="1358900"/>
              </a:xfrm>
              <a:custGeom>
                <a:avLst/>
                <a:gdLst>
                  <a:gd name="T0" fmla="*/ 2147483646 w 1680"/>
                  <a:gd name="T1" fmla="*/ 2147483646 h 856"/>
                  <a:gd name="T2" fmla="*/ 2147483646 w 1680"/>
                  <a:gd name="T3" fmla="*/ 2147483646 h 856"/>
                  <a:gd name="T4" fmla="*/ 2147483646 w 1680"/>
                  <a:gd name="T5" fmla="*/ 2147483646 h 856"/>
                  <a:gd name="T6" fmla="*/ 2147483646 w 1680"/>
                  <a:gd name="T7" fmla="*/ 2147483646 h 8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0"/>
                  <a:gd name="T13" fmla="*/ 0 h 856"/>
                  <a:gd name="T14" fmla="*/ 1680 w 1680"/>
                  <a:gd name="T15" fmla="*/ 856 h 8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0" h="856">
                    <a:moveTo>
                      <a:pt x="1680" y="80"/>
                    </a:moveTo>
                    <a:cubicBezTo>
                      <a:pt x="1424" y="460"/>
                      <a:pt x="1168" y="840"/>
                      <a:pt x="912" y="848"/>
                    </a:cubicBezTo>
                    <a:cubicBezTo>
                      <a:pt x="656" y="856"/>
                      <a:pt x="288" y="256"/>
                      <a:pt x="144" y="128"/>
                    </a:cubicBezTo>
                    <a:cubicBezTo>
                      <a:pt x="0" y="0"/>
                      <a:pt x="24" y="40"/>
                      <a:pt x="48" y="8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59" name="Line 23">
                <a:extLst>
                  <a:ext uri="{FF2B5EF4-FFF2-40B4-BE49-F238E27FC236}">
                    <a16:creationId xmlns:a16="http://schemas.microsoft.com/office/drawing/2014/main" xmlns="" id="{2FA57404-880D-4870-814C-5C48AD4EE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9500" y="10820400"/>
                <a:ext cx="3665538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60" name="Text Box 28">
                <a:extLst>
                  <a:ext uri="{FF2B5EF4-FFF2-40B4-BE49-F238E27FC236}">
                    <a16:creationId xmlns:a16="http://schemas.microsoft.com/office/drawing/2014/main" xmlns="" id="{DF0ECD46-B5FC-44F5-9ECD-B8A3B2D072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93463" y="10744200"/>
                <a:ext cx="276550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/>
                  <a:t>x</a:t>
                </a:r>
              </a:p>
            </p:txBody>
          </p:sp>
          <p:sp>
            <p:nvSpPr>
              <p:cNvPr id="61" name="Text Box 29">
                <a:extLst>
                  <a:ext uri="{FF2B5EF4-FFF2-40B4-BE49-F238E27FC236}">
                    <a16:creationId xmlns:a16="http://schemas.microsoft.com/office/drawing/2014/main" xmlns="" id="{C0CC464A-DDC5-4308-AB2C-2795AB4B59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225" y="8229600"/>
                <a:ext cx="277563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/>
                  <a:t>y</a:t>
                </a:r>
              </a:p>
            </p:txBody>
          </p:sp>
          <p:sp>
            <p:nvSpPr>
              <p:cNvPr id="62" name="Text Box 30">
                <a:extLst>
                  <a:ext uri="{FF2B5EF4-FFF2-40B4-BE49-F238E27FC236}">
                    <a16:creationId xmlns:a16="http://schemas.microsoft.com/office/drawing/2014/main" xmlns="" id="{5E6E9282-9DC5-4761-B198-01E425F3C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3838" y="10691813"/>
                <a:ext cx="449648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/>
                  <a:t>x</a:t>
                </a:r>
                <a:r>
                  <a:rPr lang="en-US" altLang="en-US" sz="4000" b="1" baseline="-25000"/>
                  <a:t>0</a:t>
                </a:r>
                <a:endParaRPr lang="en-US" altLang="en-US" sz="4000" b="1"/>
              </a:p>
            </p:txBody>
          </p:sp>
          <p:sp>
            <p:nvSpPr>
              <p:cNvPr id="63" name="Text Box 32">
                <a:extLst>
                  <a:ext uri="{FF2B5EF4-FFF2-40B4-BE49-F238E27FC236}">
                    <a16:creationId xmlns:a16="http://schemas.microsoft.com/office/drawing/2014/main" xmlns="" id="{66B54EFC-9152-4579-8CE4-96B77C0C9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2810" y="10744200"/>
                <a:ext cx="366713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/>
                  <a:t>x</a:t>
                </a:r>
              </a:p>
            </p:txBody>
          </p:sp>
          <p:sp>
            <p:nvSpPr>
              <p:cNvPr id="64" name="Rectangle 34">
                <a:extLst>
                  <a:ext uri="{FF2B5EF4-FFF2-40B4-BE49-F238E27FC236}">
                    <a16:creationId xmlns:a16="http://schemas.microsoft.com/office/drawing/2014/main" xmlns="" id="{5848C386-F693-4AAF-9A16-3F59E3C2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6967" y="9067800"/>
                <a:ext cx="729033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/>
                  <a:t>f(x)</a:t>
                </a:r>
              </a:p>
            </p:txBody>
          </p:sp>
          <p:sp>
            <p:nvSpPr>
              <p:cNvPr id="65" name="Rectangle 36">
                <a:extLst>
                  <a:ext uri="{FF2B5EF4-FFF2-40B4-BE49-F238E27FC236}">
                    <a16:creationId xmlns:a16="http://schemas.microsoft.com/office/drawing/2014/main" xmlns="" id="{8CE7DA29-D8A9-4E40-9E60-A7FE34028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7563" y="10896600"/>
                <a:ext cx="307434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66" name="Text Box 37">
                <a:extLst>
                  <a:ext uri="{FF2B5EF4-FFF2-40B4-BE49-F238E27FC236}">
                    <a16:creationId xmlns:a16="http://schemas.microsoft.com/office/drawing/2014/main" xmlns="" id="{1F22B3AB-D72C-4AC6-BCE3-DF52A7A96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225" y="10744200"/>
                <a:ext cx="345385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/>
                  <a:t>O</a:t>
                </a:r>
              </a:p>
            </p:txBody>
          </p:sp>
          <p:sp>
            <p:nvSpPr>
              <p:cNvPr id="67" name="Text Box 38">
                <a:extLst>
                  <a:ext uri="{FF2B5EF4-FFF2-40B4-BE49-F238E27FC236}">
                    <a16:creationId xmlns:a16="http://schemas.microsoft.com/office/drawing/2014/main" xmlns="" id="{12A5C007-74F5-498A-9C6D-C21AC23FA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4542" y="10079459"/>
                <a:ext cx="490538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7030A0"/>
                    </a:solidFill>
                  </a:rPr>
                  <a:t>m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0E8FF51-8214-4602-9EDA-1F743C82F87B}"/>
                </a:ext>
              </a:extLst>
            </p:cNvPr>
            <p:cNvGrpSpPr/>
            <p:nvPr/>
          </p:nvGrpSpPr>
          <p:grpSpPr>
            <a:xfrm>
              <a:off x="16351897" y="9692858"/>
              <a:ext cx="2774303" cy="2440311"/>
              <a:chOff x="7726363" y="8382000"/>
              <a:chExt cx="1585912" cy="1600200"/>
            </a:xfrm>
          </p:grpSpPr>
          <p:sp>
            <p:nvSpPr>
              <p:cNvPr id="69" name="Line 24">
                <a:extLst>
                  <a:ext uri="{FF2B5EF4-FFF2-40B4-BE49-F238E27FC236}">
                    <a16:creationId xmlns:a16="http://schemas.microsoft.com/office/drawing/2014/main" xmlns="" id="{95748E7C-D02E-4983-A981-A6F69E8FB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95250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5">
                <a:extLst>
                  <a:ext uri="{FF2B5EF4-FFF2-40B4-BE49-F238E27FC236}">
                    <a16:creationId xmlns:a16="http://schemas.microsoft.com/office/drawing/2014/main" xmlns="" id="{AEDB72FB-7938-4F7A-9D9A-130F14FD5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20100" y="9525000"/>
                <a:ext cx="892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6">
                <a:extLst>
                  <a:ext uri="{FF2B5EF4-FFF2-40B4-BE49-F238E27FC236}">
                    <a16:creationId xmlns:a16="http://schemas.microsoft.com/office/drawing/2014/main" xmlns="" id="{E02C675D-571B-485A-A9EB-1F24501DF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26363" y="8382000"/>
                <a:ext cx="0" cy="160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7">
                <a:extLst>
                  <a:ext uri="{FF2B5EF4-FFF2-40B4-BE49-F238E27FC236}">
                    <a16:creationId xmlns:a16="http://schemas.microsoft.com/office/drawing/2014/main" xmlns="" id="{63155C58-57DA-4C66-BF0C-AD8D4E90F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8382000"/>
                <a:ext cx="6937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xmlns="" id="{01297DDD-BC6B-4739-B200-9827A4AF3F4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68751" y="8785225"/>
                <a:ext cx="12880650" cy="1349375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885" indent="-222885" defTabSz="891540">
                  <a:defRPr/>
                </a:pPr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m được gọi là </a:t>
                </a:r>
                <a:r>
                  <a:rPr lang="en-US" alt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nhỏ nhất (GTNN)</a:t>
                </a: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tập D nếu:</a:t>
                </a:r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01297DDD-BC6B-4739-B200-9827A4AF3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51" y="8785225"/>
                <a:ext cx="12880650" cy="1349375"/>
              </a:xfrm>
              <a:prstGeom prst="rect">
                <a:avLst/>
              </a:prstGeom>
              <a:blipFill>
                <a:blip r:embed="rId8"/>
                <a:stretch>
                  <a:fillRect l="-1751" t="-8559" r="-1041" b="-2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22719EA4-0ABE-4EF9-97E7-2A7BCA8B6869}"/>
                  </a:ext>
                </a:extLst>
              </p:cNvPr>
              <p:cNvSpPr txBox="1"/>
              <p:nvPr/>
            </p:nvSpPr>
            <p:spPr>
              <a:xfrm>
                <a:off x="3429000" y="10315705"/>
                <a:ext cx="5210850" cy="1647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sz="4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4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48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719EA4-0ABE-4EF9-97E7-2A7BCA8B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315705"/>
                <a:ext cx="5210850" cy="16476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 Box 47">
            <a:extLst>
              <a:ext uri="{FF2B5EF4-FFF2-40B4-BE49-F238E27FC236}">
                <a16:creationId xmlns:a16="http://schemas.microsoft.com/office/drawing/2014/main" xmlns="" id="{8CDA2C05-A7F5-46AB-B143-F7460582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260759"/>
            <a:ext cx="61966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Ký hiệu</a:t>
            </a:r>
            <a:r>
              <a:rPr lang="en-US" altLang="en-US"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vi-VN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f(x)</a:t>
            </a:r>
          </a:p>
        </p:txBody>
      </p:sp>
      <p:sp>
        <p:nvSpPr>
          <p:cNvPr id="78" name="Text Box 49">
            <a:extLst>
              <a:ext uri="{FF2B5EF4-FFF2-40B4-BE49-F238E27FC236}">
                <a16:creationId xmlns:a16="http://schemas.microsoft.com/office/drawing/2014/main" xmlns="" id="{0320F971-B177-432F-8935-D372C9DDB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166" y="7734865"/>
            <a:ext cx="532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9" name="Text Box 49">
            <a:extLst>
              <a:ext uri="{FF2B5EF4-FFF2-40B4-BE49-F238E27FC236}">
                <a16:creationId xmlns:a16="http://schemas.microsoft.com/office/drawing/2014/main" xmlns="" id="{F0B94A16-ED1A-485D-9704-0255B7C2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166" y="12755528"/>
            <a:ext cx="532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742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uiExpand="1" build="p"/>
      <p:bldP spid="53" grpId="0"/>
      <p:bldP spid="55" grpId="0"/>
      <p:bldP spid="75" grpId="0"/>
      <p:bldP spid="76" grpId="0"/>
      <p:bldP spid="7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>
            <a:extLst>
              <a:ext uri="{FF2B5EF4-FFF2-40B4-BE49-F238E27FC236}">
                <a16:creationId xmlns:a16="http://schemas.microsoft.com/office/drawing/2014/main" xmlns="" id="{A9903EBD-A4A0-4711-B8EA-9DBCDE2751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65902"/>
            <a:ext cx="18424526" cy="3525298"/>
          </a:xfrm>
          <a:prstGeom prst="wedgeEllipseCallout">
            <a:avLst>
              <a:gd name="adj1" fmla="val 45343"/>
              <a:gd name="adj2" fmla="val 88264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5770" indent="-445770" algn="ctr" defTabSz="1783080">
              <a:spcBef>
                <a:spcPct val="0"/>
              </a:spcBef>
              <a:buNone/>
              <a:defRPr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định nghĩa suy ra phương pháp tìm GTLN, GTNN trên D ?</a:t>
            </a: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xmlns="" id="{F626AEFE-EB50-4C0B-B2F9-79BD589B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172326"/>
            <a:ext cx="17373600" cy="156966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* Tìm số M, chứng minh                                                                                           </a:t>
            </a:r>
          </a:p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thì M là GTLN của hàm số trên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695EB1B-8FB6-4E0E-B0B2-DB88FED8BE4E}"/>
                  </a:ext>
                </a:extLst>
              </p:cNvPr>
              <p:cNvSpPr txBox="1"/>
              <p:nvPr/>
            </p:nvSpPr>
            <p:spPr>
              <a:xfrm>
                <a:off x="9677400" y="7170940"/>
                <a:ext cx="104394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;∀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∃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FF00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4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5EB1B-8FB6-4E0E-B0B2-DB88FED8B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7170940"/>
                <a:ext cx="10439400" cy="830997"/>
              </a:xfrm>
              <a:prstGeom prst="rect">
                <a:avLst/>
              </a:prstGeom>
              <a:blipFill>
                <a:blip r:embed="rId2"/>
                <a:stretch>
                  <a:fillRect t="-16058" r="-1227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5F19B3D1-C426-43B8-B1A1-245D8BFF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67800"/>
            <a:ext cx="17373600" cy="156966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* Tìm số m, chứng minh                                                                 </a:t>
            </a:r>
          </a:p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thì m là GTNN của hàm số trên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D1BCE36-C805-492E-81BB-E43E0475A8E9}"/>
                  </a:ext>
                </a:extLst>
              </p:cNvPr>
              <p:cNvSpPr txBox="1"/>
              <p:nvPr/>
            </p:nvSpPr>
            <p:spPr>
              <a:xfrm>
                <a:off x="9601200" y="9067800"/>
                <a:ext cx="104394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;∀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vi-VN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∃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FF00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4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1BCE36-C805-492E-81BB-E43E0475A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9067800"/>
                <a:ext cx="10439400" cy="830997"/>
              </a:xfrm>
              <a:prstGeom prst="rect">
                <a:avLst/>
              </a:prstGeom>
              <a:blipFill>
                <a:blip r:embed="rId3"/>
                <a:stretch>
                  <a:fillRect t="-16176" r="-525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 animBg="1"/>
      <p:bldP spid="105477" grpId="0" animBg="1"/>
      <p:bldP spid="9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3E7C6E40-BC9D-4068-961E-BA08A9523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399" y="1752600"/>
            <a:ext cx="22597875" cy="19208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6400" b="1" u="sng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GTLN, GTNN </a:t>
            </a:r>
            <a:r>
              <a:rPr lang="vi-VN" altLang="en-US" sz="6400" b="1" u="sng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HÀM SỐ:</a:t>
            </a:r>
            <a:br>
              <a:rPr lang="vi-VN" altLang="en-US" sz="6400" b="1" u="sng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6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6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GTLN</a:t>
            </a:r>
            <a:r>
              <a:rPr lang="en-US" altLang="en-US" sz="6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GTNN </a:t>
            </a:r>
            <a:r>
              <a:rPr lang="en-US" altLang="en-US" sz="6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6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khảo sát trực tiếp:</a:t>
            </a:r>
            <a:endParaRPr lang="en-US" altLang="en-US" sz="64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xmlns="" id="{AEB6771D-1C19-485A-8FA7-D551B856E3E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98550" y="3962400"/>
                <a:ext cx="22186900" cy="2590800"/>
              </a:xfrm>
            </p:spPr>
            <p:txBody>
              <a:bodyPr/>
              <a:lstStyle/>
              <a:p>
                <a:pPr defTabSz="1783080">
                  <a:lnSpc>
                    <a:spcPct val="8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vi-VN" altLang="en-US" sz="4800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</a:t>
                </a:r>
                <a:r>
                  <a:rPr lang="vi-VN" alt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Tính </a:t>
                </a:r>
                <a14:m>
                  <m:oMath xmlns:m="http://schemas.openxmlformats.org/officeDocument/2006/math">
                    <m:r>
                      <a:rPr lang="vi-VN" alt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alt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′(</m:t>
                    </m:r>
                    <m:r>
                      <a:rPr lang="vi-VN" alt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tìm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altLang="en-US" sz="4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vi-VN" altLang="en-US" sz="4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;…;</m:t>
                        </m:r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4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en-US" sz="4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en-US" sz="4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48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48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783080">
                  <a:lnSpc>
                    <a:spcPct val="8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4800" u="sng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altLang="en-US" sz="4800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en-US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AEB6771D-1C19-485A-8FA7-D551B856E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8550" y="3962400"/>
                <a:ext cx="22186900" cy="2590800"/>
              </a:xfrm>
              <a:blipFill rotWithShape="1">
                <a:blip r:embed="rId2"/>
                <a:stretch>
                  <a:fillRect l="-1099" t="-10824" r="-5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4FA094B-DF56-49FC-95C5-C44A9105C4A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7087" y="6446993"/>
                <a:ext cx="22186900" cy="1340155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783080">
                  <a:lnSpc>
                    <a:spcPct val="8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vi-VN" altLang="en-US" sz="5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vi-VN" alt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alt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alt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GTLN, GTNN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48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r>
                  <a:rPr lang="vi-VN" alt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altLang="en-US" sz="5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altLang="en-US" sz="4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alt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alt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A094B-DF56-49FC-95C5-C44A9105C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87" y="6446993"/>
                <a:ext cx="22186900" cy="1340155"/>
              </a:xfrm>
              <a:prstGeom prst="rect">
                <a:avLst/>
              </a:prstGeom>
              <a:blipFill rotWithShape="1">
                <a:blip r:embed="rId3"/>
                <a:stretch>
                  <a:fillRect l="-1346" t="-25114" b="-45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62890C-7B96-4E8F-BC03-EAB75DA9E2E8}"/>
              </a:ext>
            </a:extLst>
          </p:cNvPr>
          <p:cNvGrpSpPr/>
          <p:nvPr/>
        </p:nvGrpSpPr>
        <p:grpSpPr>
          <a:xfrm>
            <a:off x="11049372" y="7980920"/>
            <a:ext cx="12528583" cy="4571999"/>
            <a:chOff x="11828523" y="9143999"/>
            <a:chExt cx="12528583" cy="45719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877CD73B-B643-4BC0-A9A1-47782783ED37}"/>
                </a:ext>
              </a:extLst>
            </p:cNvPr>
            <p:cNvGrpSpPr/>
            <p:nvPr/>
          </p:nvGrpSpPr>
          <p:grpSpPr>
            <a:xfrm>
              <a:off x="11828523" y="9143999"/>
              <a:ext cx="12528583" cy="4571999"/>
              <a:chOff x="6978617" y="10876037"/>
              <a:chExt cx="4971972" cy="2853000"/>
            </a:xfrm>
          </p:grpSpPr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xmlns="" id="{5EC34A4A-20F5-4F18-8667-6F6225956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17" y="11306174"/>
                <a:ext cx="4259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xmlns="" id="{C9771172-1777-4671-960E-EA404FF0C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17" y="11687174"/>
                <a:ext cx="4259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" name="Text Box 9">
                <a:extLst>
                  <a:ext uri="{FF2B5EF4-FFF2-40B4-BE49-F238E27FC236}">
                    <a16:creationId xmlns:a16="http://schemas.microsoft.com/office/drawing/2014/main" xmlns="" id="{AD14F291-8604-477C-86F0-0741F7FE7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8629" y="10923586"/>
                <a:ext cx="46358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xmlns="" id="{EBBA0BCA-23FF-477F-A57D-9D1D9A095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8629" y="11306175"/>
                <a:ext cx="59234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y’</a:t>
                </a: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xmlns="" id="{9D673626-D90F-40B8-93A0-8B1D44CF2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8629" y="11839575"/>
                <a:ext cx="46519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y</a:t>
                </a:r>
              </a:p>
            </p:txBody>
          </p:sp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xmlns="" id="{A62D836C-F82C-4BA7-8544-976AF0197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2217" y="10925174"/>
                <a:ext cx="1022313" cy="480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-∞</a:t>
                </a:r>
              </a:p>
            </p:txBody>
          </p:sp>
          <p:sp>
            <p:nvSpPr>
              <p:cNvPr id="12" name="Text Box 15">
                <a:extLst>
                  <a:ext uri="{FF2B5EF4-FFF2-40B4-BE49-F238E27FC236}">
                    <a16:creationId xmlns:a16="http://schemas.microsoft.com/office/drawing/2014/main" xmlns="" id="{A64DCC6C-D2D0-4420-B9D0-5078AAA82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2955" y="10876038"/>
                <a:ext cx="59372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13" name="Text Box 16">
                <a:extLst>
                  <a:ext uri="{FF2B5EF4-FFF2-40B4-BE49-F238E27FC236}">
                    <a16:creationId xmlns:a16="http://schemas.microsoft.com/office/drawing/2014/main" xmlns="" id="{91E5554A-00E2-4C70-87BA-038AB1F08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96339" y="10876037"/>
                <a:ext cx="49244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14" name="Text Box 17">
                <a:extLst>
                  <a:ext uri="{FF2B5EF4-FFF2-40B4-BE49-F238E27FC236}">
                    <a16:creationId xmlns:a16="http://schemas.microsoft.com/office/drawing/2014/main" xmlns="" id="{3A1A97CF-1764-4AD3-A4AA-0B8FE60DA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2593" y="10925175"/>
                <a:ext cx="1107996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+∞</a:t>
                </a:r>
              </a:p>
            </p:txBody>
          </p:sp>
          <p:sp>
            <p:nvSpPr>
              <p:cNvPr id="15" name="Text Box 18">
                <a:extLst>
                  <a:ext uri="{FF2B5EF4-FFF2-40B4-BE49-F238E27FC236}">
                    <a16:creationId xmlns:a16="http://schemas.microsoft.com/office/drawing/2014/main" xmlns="" id="{76AD768D-D51A-4125-BD5C-7ADFD0A489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2954" y="11306175"/>
                <a:ext cx="49244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16" name="Text Box 19">
                <a:extLst>
                  <a:ext uri="{FF2B5EF4-FFF2-40B4-BE49-F238E27FC236}">
                    <a16:creationId xmlns:a16="http://schemas.microsoft.com/office/drawing/2014/main" xmlns="" id="{1D74F675-5A24-4E2B-BF63-34EF0B3E9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099" y="11306175"/>
                <a:ext cx="49244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17" name="Text Box 20">
                <a:extLst>
                  <a:ext uri="{FF2B5EF4-FFF2-40B4-BE49-F238E27FC236}">
                    <a16:creationId xmlns:a16="http://schemas.microsoft.com/office/drawing/2014/main" xmlns="" id="{AA6106BE-4060-4BAF-80D6-11921763C2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5100" y="11256438"/>
                <a:ext cx="79216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+</a:t>
                </a:r>
              </a:p>
            </p:txBody>
          </p: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xmlns="" id="{BFF55F18-BEFC-41A8-8A2A-FBF9D82E0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9187" y="11256438"/>
                <a:ext cx="59503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+</a:t>
                </a:r>
              </a:p>
            </p:txBody>
          </p:sp>
          <p:sp>
            <p:nvSpPr>
              <p:cNvPr id="19" name="Text Box 22">
                <a:extLst>
                  <a:ext uri="{FF2B5EF4-FFF2-40B4-BE49-F238E27FC236}">
                    <a16:creationId xmlns:a16="http://schemas.microsoft.com/office/drawing/2014/main" xmlns="" id="{25AA253D-3F24-4BF0-A884-3D87DA4E10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5718" y="11200247"/>
                <a:ext cx="38985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-</a:t>
                </a:r>
              </a:p>
            </p:txBody>
          </p:sp>
          <p:sp>
            <p:nvSpPr>
              <p:cNvPr id="20" name="Line 23">
                <a:extLst>
                  <a:ext uri="{FF2B5EF4-FFF2-40B4-BE49-F238E27FC236}">
                    <a16:creationId xmlns:a16="http://schemas.microsoft.com/office/drawing/2014/main" xmlns="" id="{7744AC6E-AA85-4D1C-930D-7543F53AA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5853" y="11874990"/>
                <a:ext cx="1889102" cy="546471"/>
              </a:xfrm>
              <a:prstGeom prst="line">
                <a:avLst/>
              </a:prstGeom>
              <a:noFill/>
              <a:ln w="57150">
                <a:solidFill>
                  <a:schemeClr val="accent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Line 25">
                <a:extLst>
                  <a:ext uri="{FF2B5EF4-FFF2-40B4-BE49-F238E27FC236}">
                    <a16:creationId xmlns:a16="http://schemas.microsoft.com/office/drawing/2014/main" xmlns="" id="{7AA2C9D5-387F-4F39-9FC9-5E3C3FD0F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2560" y="11893487"/>
                <a:ext cx="1090613" cy="53340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Line 31">
                <a:extLst>
                  <a:ext uri="{FF2B5EF4-FFF2-40B4-BE49-F238E27FC236}">
                    <a16:creationId xmlns:a16="http://schemas.microsoft.com/office/drawing/2014/main" xmlns="" id="{89CF8230-1C91-4BA3-932A-BA4BE6C46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0515" y="1100137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3" name="Text Box 32">
                <a:extLst>
                  <a:ext uri="{FF2B5EF4-FFF2-40B4-BE49-F238E27FC236}">
                    <a16:creationId xmlns:a16="http://schemas.microsoft.com/office/drawing/2014/main" xmlns="" id="{4A7AD715-1818-49F2-8D83-07CFF46D3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75929" y="12282487"/>
                <a:ext cx="890588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-∞</a:t>
                </a:r>
              </a:p>
            </p:txBody>
          </p:sp>
          <p:sp>
            <p:nvSpPr>
              <p:cNvPr id="24" name="Text Box 33">
                <a:extLst>
                  <a:ext uri="{FF2B5EF4-FFF2-40B4-BE49-F238E27FC236}">
                    <a16:creationId xmlns:a16="http://schemas.microsoft.com/office/drawing/2014/main" xmlns="" id="{C45FED70-8FA4-465D-9F0B-3B90DB279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3918" y="12220574"/>
                <a:ext cx="892175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>
                    <a:solidFill>
                      <a:prstClr val="black"/>
                    </a:solidFill>
                  </a:rPr>
                  <a:t>-∞</a:t>
                </a:r>
              </a:p>
            </p:txBody>
          </p:sp>
        </p:grp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xmlns="" id="{5CB3E4AC-1825-4FEB-B4CB-C39FDA380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9381" y="10504922"/>
              <a:ext cx="80021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4400">
                  <a:solidFill>
                    <a:prstClr val="black"/>
                  </a:solidFill>
                </a:rPr>
                <a:t>28</a:t>
              </a:r>
              <a:endParaRPr lang="en-US" altLang="en-US" sz="4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xmlns="" id="{0FEEF9A4-4E0C-495D-A6EC-D77B0C91911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11668" y="8931435"/>
                <a:ext cx="7456568" cy="1340155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alt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alt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alt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vi-VN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vi-VN" altLang="en-US" sz="4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altLang="en-US" sz="48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EEF9A4-4E0C-495D-A6EC-D77B0C919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68" y="8931435"/>
                <a:ext cx="7456568" cy="1340155"/>
              </a:xfrm>
              <a:prstGeom prst="rect">
                <a:avLst/>
              </a:prstGeom>
              <a:blipFill rotWithShape="1">
                <a:blip r:embed="rId4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xmlns="" id="{F85C87F6-7762-429B-B1F0-B3DA5925C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5000" y="10822264"/>
                <a:ext cx="15277413" cy="1387926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r>
                  <a:rPr lang="vi-VN" altLang="en-US" sz="4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𝑚𝑎𝑥𝑓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=28 ,  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𝑘h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ồ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5C87F6-7762-429B-B1F0-B3DA5925C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0822264"/>
                <a:ext cx="15277413" cy="1387926"/>
              </a:xfrm>
              <a:prstGeom prst="rect">
                <a:avLst/>
              </a:prstGeom>
              <a:blipFill rotWithShape="1">
                <a:blip r:embed="rId5"/>
                <a:stretch>
                  <a:fillRect l="-1836" t="-2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751B5E2-86C2-4424-94B4-ADCF474FED3A}"/>
                  </a:ext>
                </a:extLst>
              </p:cNvPr>
              <p:cNvSpPr txBox="1"/>
              <p:nvPr/>
            </p:nvSpPr>
            <p:spPr>
              <a:xfrm>
                <a:off x="11816175" y="11516227"/>
                <a:ext cx="535403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51B5E2-86C2-4424-94B4-ADCF474FE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175" y="11516227"/>
                <a:ext cx="535403" cy="661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F07E31A-9E86-4E6C-B1F3-8408CDDB5C7B}"/>
                  </a:ext>
                </a:extLst>
              </p:cNvPr>
              <p:cNvSpPr txBox="1"/>
              <p:nvPr/>
            </p:nvSpPr>
            <p:spPr>
              <a:xfrm>
                <a:off x="3534242" y="11393854"/>
                <a:ext cx="535403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07E31A-9E86-4E6C-B1F3-8408CDDB5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42" y="11393854"/>
                <a:ext cx="535403" cy="6617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7" grpId="0"/>
      <p:bldP spid="28" grpId="0"/>
      <p:bldP spid="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900613"/>
            <a:ext cx="14631988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79975" y="9850407"/>
                <a:ext cx="163798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srgbClr val="FF0000"/>
                    </a:solidFill>
                  </a:rPr>
                  <a:t>Lời giải: </a:t>
                </a:r>
                <a:r>
                  <a:rPr lang="vi-VN" sz="4400" dirty="0"/>
                  <a:t>Hàm số không có giá trị lớn nhất, nhỏ nhất trên</a:t>
                </a:r>
                <a:r>
                  <a:rPr lang="vi-VN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−4;4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75" y="9850407"/>
                <a:ext cx="1637982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526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2514600"/>
                <a:ext cx="1981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 smtClean="0">
                    <a:solidFill>
                      <a:srgbClr val="FF0000"/>
                    </a:solidFill>
                  </a:rPr>
                  <a:t>Ví dụ 2: </a:t>
                </a:r>
                <a:r>
                  <a:rPr lang="vi-VN" sz="4400" dirty="0" smtClean="0">
                    <a:solidFill>
                      <a:schemeClr val="tx1"/>
                    </a:solidFill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4400" dirty="0" smtClean="0">
                    <a:solidFill>
                      <a:schemeClr val="tx1"/>
                    </a:solidFill>
                  </a:rPr>
                  <a:t> xác định, liên tục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−4;4</m:t>
                        </m:r>
                      </m:e>
                    </m:d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4400" dirty="0" smtClean="0">
                    <a:solidFill>
                      <a:schemeClr val="tx1"/>
                    </a:solidFill>
                  </a:rPr>
                  <a:t>và có bảng biến      thiên như sau. Hãy tìm giá trị lớn nhất, nhỏ nhất ( nếu có ) của hàm số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−4;4</m:t>
                        </m:r>
                      </m:e>
                    </m:d>
                  </m:oMath>
                </a14:m>
                <a:r>
                  <a:rPr lang="vi-VN" sz="4400" dirty="0" smtClean="0">
                    <a:solidFill>
                      <a:schemeClr val="tx1"/>
                    </a:solidFill>
                  </a:rPr>
                  <a:t> ?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14600"/>
                <a:ext cx="1981200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262" t="-6034" r="-2462" b="-12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>
                <a:extLst>
                  <a:ext uri="{FF2B5EF4-FFF2-40B4-BE49-F238E27FC236}">
                    <a16:creationId xmlns:a16="http://schemas.microsoft.com/office/drawing/2014/main" xmlns="" id="{6CAC765A-F74E-4D48-829C-22250765EF6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327484" y="5475617"/>
                <a:ext cx="22145624" cy="1040371"/>
              </a:xfrm>
            </p:spPr>
            <p:txBody>
              <a:bodyPr/>
              <a:lstStyle/>
              <a:p>
                <a:pPr defTabSz="1783080">
                  <a:defRPr/>
                </a:pPr>
                <a:r>
                  <a:rPr lang="en-US" sz="4400" b="1" u="sng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4400" b="1" u="sng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4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liên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[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. Tìm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𝑎𝑥𝑓</m:t>
                    </m:r>
                    <m:d>
                      <m:dPr>
                        <m:ctrlPr>
                          <a:rPr lang="vi-VN" sz="4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 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𝑚𝑖𝑛𝑓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179" name="Rectangle 3">
                <a:extLst>
                  <a:ext uri="{FF2B5EF4-FFF2-40B4-BE49-F238E27FC236}">
                    <a16:creationId xmlns:a16="http://schemas.microsoft.com/office/drawing/2014/main" id="{6CAC765A-F74E-4D48-829C-22250765E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327484" y="5475617"/>
                <a:ext cx="22145624" cy="10403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5E7199-8373-4EF0-A487-E75CE43A1C42}"/>
              </a:ext>
            </a:extLst>
          </p:cNvPr>
          <p:cNvSpPr/>
          <p:nvPr/>
        </p:nvSpPr>
        <p:spPr bwMode="auto">
          <a:xfrm>
            <a:off x="1327484" y="4220604"/>
            <a:ext cx="19583400" cy="104037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vi-VN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GTLN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GTNN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44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539C38C0-AE99-4883-B272-4E0359B89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752600"/>
            <a:ext cx="20262850" cy="19208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6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GTLN, GTNN </a:t>
            </a:r>
            <a:r>
              <a:rPr lang="vi-VN" altLang="en-US" sz="6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HÀM SỐ:</a:t>
            </a:r>
            <a:br>
              <a:rPr lang="vi-VN" altLang="en-US" sz="6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6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6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GTLN, GTNN của hàm số trên một </a:t>
            </a:r>
            <a:r>
              <a:rPr lang="vi-VN" altLang="en-US" sz="6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đoạn:</a:t>
            </a:r>
            <a:endParaRPr lang="en-US" altLang="en-US" sz="6400" b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3B20177-ECBF-40B7-A441-BADBE88C1C83}"/>
              </a:ext>
            </a:extLst>
          </p:cNvPr>
          <p:cNvSpPr txBox="1">
            <a:spLocks noChangeArrowheads="1"/>
          </p:cNvSpPr>
          <p:nvPr/>
        </p:nvSpPr>
        <p:spPr>
          <a:xfrm>
            <a:off x="1327484" y="6609186"/>
            <a:ext cx="22145624" cy="4994274"/>
          </a:xfrm>
        </p:spPr>
        <p:txBody>
          <a:bodyPr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83080">
              <a:buFont typeface="Wingdings" panose="05000000000000000000" pitchFamily="2" charset="2"/>
              <a:buChar char="Ø"/>
              <a:defRPr/>
            </a:pPr>
            <a:r>
              <a:rPr lang="en-US" sz="4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giải</a:t>
            </a:r>
            <a:r>
              <a:rPr lang="vi-VN" sz="4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783080">
              <a:buFont typeface="Wingdings" panose="05000000000000000000" pitchFamily="2" charset="2"/>
              <a:buChar char="v"/>
              <a:defRPr/>
            </a:pPr>
            <a:r>
              <a:rPr lang="en-US" sz="4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45770" indent="-445770" defTabSz="1783080">
              <a:buFont typeface="Arial" pitchFamily="34" charset="0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BBT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445770" indent="-445770" defTabSz="1783080">
              <a:buFont typeface="Arial" pitchFamily="34" charset="0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BBT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D19CCCE-51CC-4EB9-B3B7-4D084F79C5B7}"/>
              </a:ext>
            </a:extLst>
          </p:cNvPr>
          <p:cNvSpPr txBox="1">
            <a:spLocks noChangeArrowheads="1"/>
          </p:cNvSpPr>
          <p:nvPr/>
        </p:nvSpPr>
        <p:spPr>
          <a:xfrm>
            <a:off x="1327484" y="6499086"/>
            <a:ext cx="22145624" cy="504264"/>
          </a:xfrm>
        </p:spPr>
        <p:txBody>
          <a:bodyPr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83080">
              <a:buNone/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1090B387-62AA-46EA-83FD-F375BD24DF1F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6551847"/>
            <a:ext cx="8382000" cy="1040371"/>
          </a:xfrm>
        </p:spPr>
        <p:txBody>
          <a:bodyPr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83080">
              <a:buNone/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xmlns="" id="{CE498E52-E3CE-45EB-9515-0F9F5A7A67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478000" y="6019800"/>
                <a:ext cx="1788459" cy="1040371"/>
              </a:xfr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78308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CE498E52-E3CE-45EB-9515-0F9F5A7A6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0" y="6019800"/>
                <a:ext cx="1788459" cy="104037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xmlns="" id="{A32DBA64-BCB4-4673-B6E8-9E56C7DA70C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106504" y="6043101"/>
                <a:ext cx="1788459" cy="1040371"/>
              </a:xfr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78308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A32DBA64-BCB4-4673-B6E8-9E56C7DA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504" y="6043101"/>
                <a:ext cx="1788459" cy="104037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6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0666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759382" y="7838945"/>
                <a:ext cx="154866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alt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3600" i="1">
                              <a:latin typeface="Cambria Math" panose="02040503050406030204" pitchFamily="18" charset="0"/>
                            </a:rPr>
                            <m:t>−1;2</m:t>
                          </m:r>
                        </m:e>
                      </m:d>
                    </m:oMath>
                  </m:oMathPara>
                </a14:m>
                <a:endParaRPr lang="en-US" alt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066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759382" y="7838945"/>
                <a:ext cx="15486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65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49271" y="1670176"/>
                <a:ext cx="18131615" cy="1522635"/>
              </a:xfrm>
            </p:spPr>
            <p:txBody>
              <a:bodyPr>
                <a:noAutofit/>
              </a:bodyPr>
              <a:lstStyle/>
              <a:p>
                <a:pPr marL="685800" indent="-685800" eaLnBrk="1" hangingPunct="1">
                  <a:buFont typeface="Wingdings" panose="05000000000000000000" pitchFamily="2" charset="2"/>
                  <a:buChar char="Ø"/>
                </a:pPr>
                <a:r>
                  <a:rPr lang="en-US" altLang="en-US" sz="5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Ví </a:t>
                </a:r>
                <a:r>
                  <a:rPr lang="en-US" altLang="en-US" sz="5400" b="1" u="sng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dụ</a:t>
                </a:r>
                <a:r>
                  <a:rPr lang="en-US" altLang="en-US" sz="5400" b="1" u="sng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2</a:t>
                </a:r>
                <a:r>
                  <a:rPr lang="vi-VN" altLang="en-US" sz="5400" b="1" u="sng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Tìm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>
                    <a:latin typeface="Times New Roman" panose="02020603050405020304" pitchFamily="18" charset="0"/>
                  </a:rPr>
                  <a:t>GTLN,</a:t>
                </a:r>
                <a:r>
                  <a:rPr lang="vi-VN" altLang="en-US" sz="480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>
                    <a:latin typeface="Times New Roman" panose="02020603050405020304" pitchFamily="18" charset="0"/>
                  </a:rPr>
                  <a:t>GTNN </a:t>
                </a:r>
                <a:r>
                  <a:rPr lang="en-US" altLang="en-US" sz="480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800"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4800">
                    <a:latin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4800" i="1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480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altLang="en-US" sz="4800" i="1" smtClean="0">
                        <a:latin typeface="Cambria Math" panose="02040503050406030204" pitchFamily="18" charset="0"/>
                      </a:rPr>
                      <m:t>− 6</m:t>
                    </m:r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480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altLang="en-US" sz="48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>
                    <a:latin typeface="Times New Roman" panose="02020603050405020304" pitchFamily="18" charset="0"/>
                  </a:rPr>
                  <a:t>trên:   </a:t>
                </a:r>
                <a:br>
                  <a:rPr lang="en-US" altLang="en-US" sz="4800"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vi-VN" alt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vi-VN" alt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vi-VN" altLang="en-US" sz="4800" i="1" dirty="0">
                    <a:latin typeface="Times New Roman" panose="02020603050405020304" pitchFamily="18" charset="0"/>
                  </a:rPr>
                  <a:t>                        </a:t>
                </a:r>
                <a:r>
                  <a:rPr lang="vi-VN" altLang="en-US" sz="4800" i="1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</a:rPr>
                      <m:t>)[3;4)</m:t>
                    </m:r>
                  </m:oMath>
                </a14:m>
                <a:endParaRPr lang="en-US" altLang="en-US" sz="4800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6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9271" y="1670176"/>
                <a:ext cx="18131615" cy="1522635"/>
              </a:xfrm>
              <a:blipFill>
                <a:blip r:embed="rId5"/>
                <a:stretch>
                  <a:fillRect l="-1244" t="-11200" r="-3665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A511D07-957F-496A-9450-BFE7072782C5}"/>
              </a:ext>
            </a:extLst>
          </p:cNvPr>
          <p:cNvGrpSpPr/>
          <p:nvPr/>
        </p:nvGrpSpPr>
        <p:grpSpPr>
          <a:xfrm>
            <a:off x="14899340" y="8448716"/>
            <a:ext cx="7963091" cy="3999131"/>
            <a:chOff x="15764067" y="5791200"/>
            <a:chExt cx="7134224" cy="3172471"/>
          </a:xfrm>
        </p:grpSpPr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21869400" y="6553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4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214EBDB-3805-4ACD-964B-46861B345317}"/>
                </a:ext>
              </a:extLst>
            </p:cNvPr>
            <p:cNvGrpSpPr/>
            <p:nvPr/>
          </p:nvGrpSpPr>
          <p:grpSpPr>
            <a:xfrm>
              <a:off x="15764067" y="5791200"/>
              <a:ext cx="7134224" cy="3172471"/>
              <a:chOff x="15764067" y="7915834"/>
              <a:chExt cx="7134224" cy="3172471"/>
            </a:xfrm>
          </p:grpSpPr>
          <p:sp>
            <p:nvSpPr>
              <p:cNvPr id="70695" name="Line 39"/>
              <p:cNvSpPr>
                <a:spLocks noChangeShapeType="1"/>
              </p:cNvSpPr>
              <p:nvPr/>
            </p:nvSpPr>
            <p:spPr bwMode="auto">
              <a:xfrm>
                <a:off x="18671615" y="9767925"/>
                <a:ext cx="2497507" cy="662501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40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BDAC24DA-FF88-4251-805B-9D0076074821}"/>
                  </a:ext>
                </a:extLst>
              </p:cNvPr>
              <p:cNvGrpSpPr/>
              <p:nvPr/>
            </p:nvGrpSpPr>
            <p:grpSpPr>
              <a:xfrm>
                <a:off x="15764067" y="7915834"/>
                <a:ext cx="7134224" cy="3172471"/>
                <a:chOff x="15764067" y="7915834"/>
                <a:chExt cx="7134224" cy="3172471"/>
              </a:xfrm>
            </p:grpSpPr>
            <p:sp>
              <p:nvSpPr>
                <p:cNvPr id="70688" name="Line 32"/>
                <p:cNvSpPr>
                  <a:spLocks noChangeShapeType="1"/>
                </p:cNvSpPr>
                <p:nvPr/>
              </p:nvSpPr>
              <p:spPr bwMode="auto">
                <a:xfrm>
                  <a:off x="21869400" y="9439833"/>
                  <a:ext cx="31750" cy="1228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400">
                    <a:solidFill>
                      <a:prstClr val="black"/>
                    </a:solidFill>
                    <a:latin typeface="Tahoma" panose="020B0604030504040204" pitchFamily="34" charset="0"/>
                  </a:endParaRPr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xmlns="" id="{2A7D8F96-9887-4BB3-9186-D8B3BFA43D16}"/>
                    </a:ext>
                  </a:extLst>
                </p:cNvPr>
                <p:cNvGrpSpPr/>
                <p:nvPr/>
              </p:nvGrpSpPr>
              <p:grpSpPr>
                <a:xfrm>
                  <a:off x="15764067" y="7915834"/>
                  <a:ext cx="7134224" cy="3172471"/>
                  <a:chOff x="15757526" y="9004625"/>
                  <a:chExt cx="7134224" cy="3172471"/>
                </a:xfrm>
              </p:grpSpPr>
              <p:sp>
                <p:nvSpPr>
                  <p:cNvPr id="7068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948150" y="9157024"/>
                    <a:ext cx="0" cy="2743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6400">
                      <a:solidFill>
                        <a:prstClr val="black"/>
                      </a:solidFill>
                      <a:latin typeface="Tahoma" panose="020B0604030504040204" pitchFamily="34" charset="0"/>
                    </a:endParaRPr>
                  </a:p>
                </p:txBody>
              </p:sp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xmlns="" id="{AE54666C-973C-4DC4-B0E2-4575BDF7B7B2}"/>
                      </a:ext>
                    </a:extLst>
                  </p:cNvPr>
                  <p:cNvGrpSpPr/>
                  <p:nvPr/>
                </p:nvGrpSpPr>
                <p:grpSpPr>
                  <a:xfrm>
                    <a:off x="15757526" y="9004625"/>
                    <a:ext cx="7134224" cy="3172471"/>
                    <a:chOff x="15757526" y="9004625"/>
                    <a:chExt cx="7134224" cy="3172471"/>
                  </a:xfrm>
                </p:grpSpPr>
                <p:sp>
                  <p:nvSpPr>
                    <p:cNvPr id="7067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757526" y="9766624"/>
                      <a:ext cx="71342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7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757526" y="10528624"/>
                      <a:ext cx="71342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8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41878" y="9004627"/>
                      <a:ext cx="415498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vi-VN" altLang="en-US" sz="36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68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04276" y="9004627"/>
                      <a:ext cx="436338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vi-VN" altLang="en-US" sz="3600">
                          <a:solidFill>
                            <a:prstClr val="black"/>
                          </a:solidFill>
                        </a:rPr>
                        <a:t>4</a:t>
                      </a:r>
                      <a:endParaRPr lang="en-US" altLang="en-US" sz="3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683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47859" y="9004625"/>
                      <a:ext cx="1387474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3600">
                          <a:solidFill>
                            <a:prstClr val="black"/>
                          </a:solidFill>
                        </a:rPr>
                        <a:t>x</a:t>
                      </a:r>
                    </a:p>
                  </p:txBody>
                </p:sp>
                <p:sp>
                  <p:nvSpPr>
                    <p:cNvPr id="70684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14963" y="10833427"/>
                      <a:ext cx="413896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3600">
                          <a:solidFill>
                            <a:prstClr val="black"/>
                          </a:solidFill>
                        </a:rPr>
                        <a:t>y</a:t>
                      </a:r>
                    </a:p>
                  </p:txBody>
                </p:sp>
                <p:sp>
                  <p:nvSpPr>
                    <p:cNvPr id="70685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16109" y="9766625"/>
                      <a:ext cx="1784350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3600">
                          <a:solidFill>
                            <a:prstClr val="black"/>
                          </a:solidFill>
                        </a:rPr>
                        <a:t>y’</a:t>
                      </a:r>
                    </a:p>
                  </p:txBody>
                </p:sp>
                <p:sp>
                  <p:nvSpPr>
                    <p:cNvPr id="70689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948150" y="9766624"/>
                      <a:ext cx="393700" cy="457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0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948150" y="9766624"/>
                      <a:ext cx="790576" cy="9144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1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948150" y="10223824"/>
                      <a:ext cx="790576" cy="9144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2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948150" y="10833424"/>
                      <a:ext cx="790576" cy="7620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3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948150" y="11290624"/>
                      <a:ext cx="790576" cy="7620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4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4259" y="10488933"/>
                      <a:ext cx="1781174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vi-VN" altLang="en-US" sz="3600">
                          <a:solidFill>
                            <a:prstClr val="black"/>
                          </a:solidFill>
                        </a:rPr>
                        <a:t>-24</a:t>
                      </a:r>
                      <a:endParaRPr lang="en-US" altLang="en-US" sz="3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696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48459" y="11530765"/>
                      <a:ext cx="1387476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vi-VN" altLang="en-US" sz="3600">
                          <a:solidFill>
                            <a:prstClr val="black"/>
                          </a:solidFill>
                        </a:rPr>
                        <a:t>-29</a:t>
                      </a:r>
                      <a:endParaRPr lang="en-US" altLang="en-US" sz="3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69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1150" y="9766624"/>
                      <a:ext cx="790576" cy="457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8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1150" y="10071424"/>
                      <a:ext cx="990600" cy="457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699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1150" y="10681024"/>
                      <a:ext cx="990600" cy="304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700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1150" y="11138224"/>
                      <a:ext cx="990600" cy="304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702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1150" y="11443024"/>
                      <a:ext cx="990600" cy="304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6400">
                        <a:solidFill>
                          <a:prstClr val="black"/>
                        </a:solidFill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0703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23079" y="9766625"/>
                      <a:ext cx="1781174" cy="7694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vi-VN" altLang="en-US" sz="4400">
                          <a:solidFill>
                            <a:prstClr val="black"/>
                          </a:solidFill>
                        </a:rPr>
                        <a:t>-</a:t>
                      </a:r>
                      <a:endParaRPr lang="en-US" altLang="en-US" sz="4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Line 32">
                  <a:extLst>
                    <a:ext uri="{FF2B5EF4-FFF2-40B4-BE49-F238E27FC236}">
                      <a16:creationId xmlns:a16="http://schemas.microsoft.com/office/drawing/2014/main" xmlns="" id="{FC4A3AB7-B564-4EE1-8330-4090F8955D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80766" y="9439832"/>
                  <a:ext cx="31750" cy="1228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400">
                    <a:solidFill>
                      <a:prstClr val="black"/>
                    </a:solidFill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8" name="Line 30">
              <a:extLst>
                <a:ext uri="{FF2B5EF4-FFF2-40B4-BE49-F238E27FC236}">
                  <a16:creationId xmlns:a16="http://schemas.microsoft.com/office/drawing/2014/main" xmlns="" id="{729211EB-8E09-4D3E-8307-C6F717D41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0766" y="6560641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4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70704" name="Line 48"/>
          <p:cNvSpPr>
            <a:spLocks noChangeShapeType="1"/>
          </p:cNvSpPr>
          <p:nvPr/>
        </p:nvSpPr>
        <p:spPr bwMode="auto">
          <a:xfrm>
            <a:off x="17938750" y="976662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4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4368" name="Object 37"/>
          <p:cNvGraphicFramePr>
            <a:graphicFrameLocks noChangeAspect="1"/>
          </p:cNvGraphicFramePr>
          <p:nvPr/>
        </p:nvGraphicFramePr>
        <p:xfrm>
          <a:off x="10788650" y="2756224"/>
          <a:ext cx="561976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6" imgW="215806" imgH="368140" progId="Equation.DSMT4">
                  <p:embed/>
                </p:oleObj>
              </mc:Choice>
              <mc:Fallback>
                <p:oleObj name="Equation" r:id="rId6" imgW="215806" imgH="368140" progId="Equation.DSMT4">
                  <p:embed/>
                  <p:pic>
                    <p:nvPicPr>
                      <p:cNvPr id="1436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650" y="2756224"/>
                        <a:ext cx="561976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xmlns="" id="{F4AD874E-4698-459A-B179-5834A11282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22511" y="4146241"/>
                <a:ext cx="7456568" cy="1340155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altLang="en-US" sz="4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alt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vi-VN" alt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alt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alt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alt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alt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)=0⟺</m:t>
                      </m:r>
                      <m:d>
                        <m:dPr>
                          <m:begChr m:val="["/>
                          <m:endChr m:val=""/>
                          <m:ctrlPr>
                            <a:rPr lang="vi-VN" altLang="en-US" sz="4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altLang="en-US" sz="48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alt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endParaRPr lang="vi-VN" alt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AD874E-4698-459A-B179-5834A1128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11" y="4146241"/>
                <a:ext cx="7456568" cy="1340155"/>
              </a:xfrm>
              <a:prstGeom prst="rect">
                <a:avLst/>
              </a:prstGeom>
              <a:blipFill rotWithShape="1">
                <a:blip r:embed="rId8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AD4999E-528E-4EF5-887A-097AAEC58164}"/>
                  </a:ext>
                </a:extLst>
              </p:cNvPr>
              <p:cNvSpPr txBox="1"/>
              <p:nvPr/>
            </p:nvSpPr>
            <p:spPr>
              <a:xfrm>
                <a:off x="941693" y="5818941"/>
                <a:ext cx="63799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D4999E-528E-4EF5-887A-097AAEC58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3" y="5818941"/>
                <a:ext cx="637995" cy="6771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9F73EA9-3F86-4352-A9BB-6D280B7121BE}"/>
                  </a:ext>
                </a:extLst>
              </p:cNvPr>
              <p:cNvSpPr txBox="1"/>
              <p:nvPr/>
            </p:nvSpPr>
            <p:spPr>
              <a:xfrm>
                <a:off x="1454836" y="7161837"/>
                <a:ext cx="115800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𝑚𝑎𝑥𝑓</m:t>
                      </m:r>
                      <m:d>
                        <m:dPr>
                          <m:ctrlPr>
                            <a:rPr lang="vi-VN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=3;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𝑚𝑖𝑛𝑓</m:t>
                      </m:r>
                      <m:d>
                        <m:dPr>
                          <m:ctrlPr>
                            <a:rPr lang="vi-VN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F73EA9-3F86-4352-A9BB-6D280B712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36" y="7161837"/>
                <a:ext cx="11580030" cy="6771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 Box 10">
                <a:extLst>
                  <a:ext uri="{FF2B5EF4-FFF2-40B4-BE49-F238E27FC236}">
                    <a16:creationId xmlns:a16="http://schemas.microsoft.com/office/drawing/2014/main" xmlns="" id="{9C5B7BAD-7389-460C-9D7C-2D82D63F1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335" y="7802385"/>
                <a:ext cx="920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alt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3600" i="1">
                              <a:latin typeface="Cambria Math" panose="02040503050406030204" pitchFamily="18" charset="0"/>
                            </a:rPr>
                            <m:t>−1;2</m:t>
                          </m:r>
                        </m:e>
                      </m:d>
                    </m:oMath>
                  </m:oMathPara>
                </a14:m>
                <a:endParaRPr lang="en-US" alt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Text 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5B7BAD-7389-460C-9D7C-2D82D63F1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335" y="7802385"/>
                <a:ext cx="920563" cy="646331"/>
              </a:xfrm>
              <a:prstGeom prst="rect">
                <a:avLst/>
              </a:prstGeom>
              <a:blipFill rotWithShape="1">
                <a:blip r:embed="rId11"/>
                <a:stretch>
                  <a:fillRect r="-536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62BB919C-2B88-475A-84B6-01B2A9EBEDB8}"/>
                  </a:ext>
                </a:extLst>
              </p:cNvPr>
              <p:cNvSpPr txBox="1"/>
              <p:nvPr/>
            </p:nvSpPr>
            <p:spPr>
              <a:xfrm>
                <a:off x="1300929" y="3154074"/>
                <a:ext cx="122233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altLang="en-US" sz="5400" b="1" u="sng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Giải:</a:t>
                </a:r>
                <a:r>
                  <a:rPr lang="en-US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alt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4400" b="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4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4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altLang="en-US" sz="4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vi-VN" alt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BB919C-2B88-475A-84B6-01B2A9EBE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9" y="3154074"/>
                <a:ext cx="12223376" cy="923330"/>
              </a:xfrm>
              <a:prstGeom prst="rect">
                <a:avLst/>
              </a:prstGeom>
              <a:blipFill>
                <a:blip r:embed="rId13"/>
                <a:stretch>
                  <a:fillRect l="-2642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0ADD9FC-1DBA-4A64-A337-AA8BB225F128}"/>
                  </a:ext>
                </a:extLst>
              </p:cNvPr>
              <p:cNvSpPr txBox="1"/>
              <p:nvPr/>
            </p:nvSpPr>
            <p:spPr>
              <a:xfrm>
                <a:off x="965398" y="9596778"/>
                <a:ext cx="1255890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altLang="en-US" sz="4400"/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altLang="en-US" sz="44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BBT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ngh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ị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bi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vi-VN" altLang="en-US" sz="4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alt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altLang="en-US" sz="4400" b="0" i="1" smtClean="0">
                        <a:latin typeface="Cambria Math" panose="02040503050406030204" pitchFamily="18" charset="0"/>
                      </a:rPr>
                      <m:t>[3;4)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ADD9FC-1DBA-4A64-A337-AA8BB225F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98" y="9596778"/>
                <a:ext cx="12558907" cy="769441"/>
              </a:xfrm>
              <a:prstGeom prst="rect">
                <a:avLst/>
              </a:prstGeom>
              <a:blipFill>
                <a:blip r:embed="rId14"/>
                <a:stretch>
                  <a:fillRect l="-1941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xmlns="" id="{D44B1F1E-29DE-4C95-9390-E076C20EB61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60402" y="10880274"/>
                <a:ext cx="15452795" cy="1387926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5770" indent="-445770" defTabSz="1783080">
                  <a:lnSpc>
                    <a:spcPct val="80000"/>
                  </a:lnSpc>
                  <a:buNone/>
                  <a:defRPr/>
                </a:pPr>
                <a:r>
                  <a:rPr lang="vi-VN" altLang="en-US" sz="48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𝑚𝑎𝑥𝑓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=−24 ,  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𝑘h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ồ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D44B1F1E-29DE-4C95-9390-E076C20E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02" y="10880274"/>
                <a:ext cx="15452795" cy="1387926"/>
              </a:xfrm>
              <a:prstGeom prst="rect">
                <a:avLst/>
              </a:prstGeom>
              <a:blipFill>
                <a:blip r:embed="rId15"/>
                <a:stretch>
                  <a:fillRect l="-1815" t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8B68506F-298B-44DB-80BB-C06ECA7DC7F8}"/>
                  </a:ext>
                </a:extLst>
              </p:cNvPr>
              <p:cNvSpPr txBox="1"/>
              <p:nvPr/>
            </p:nvSpPr>
            <p:spPr>
              <a:xfrm>
                <a:off x="10638865" y="11545669"/>
                <a:ext cx="168144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1" smtClean="0">
                          <a:latin typeface="Cambria Math" panose="02040503050406030204" pitchFamily="18" charset="0"/>
                        </a:rPr>
                        <m:t>[3;4)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68506F-298B-44DB-80BB-C06ECA7DC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65" y="11545669"/>
                <a:ext cx="1681443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4502C4C-A67C-4855-9C62-18CEF17A1299}"/>
                  </a:ext>
                </a:extLst>
              </p:cNvPr>
              <p:cNvSpPr txBox="1"/>
              <p:nvPr/>
            </p:nvSpPr>
            <p:spPr>
              <a:xfrm>
                <a:off x="1981200" y="11506200"/>
                <a:ext cx="168144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1" smtClean="0">
                          <a:latin typeface="Cambria Math" panose="02040503050406030204" pitchFamily="18" charset="0"/>
                        </a:rPr>
                        <m:t>[3;4)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502C4C-A67C-4855-9C62-18CEF17A1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506200"/>
                <a:ext cx="1681443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56" name="Picture 88" descr="D:\LUU E\Dowload\238140222_543587460093233_6643280497235064926_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59" y="4077404"/>
            <a:ext cx="8918452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2511" y="6119022"/>
            <a:ext cx="745656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Dựa vào BBT ta có: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12176293" y="3700377"/>
            <a:ext cx="20263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BBT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851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  <p:bldP spid="70658" grpId="0"/>
      <p:bldP spid="60" grpId="0"/>
      <p:bldP spid="6" grpId="0"/>
      <p:bldP spid="66" grpId="0"/>
      <p:bldP spid="67" grpId="0"/>
      <p:bldP spid="69" grpId="0"/>
      <p:bldP spid="43" grpId="0"/>
      <p:bldP spid="44" grpId="0"/>
      <p:bldP spid="46" grpId="0"/>
      <p:bldP spid="47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>
            <a:extLst>
              <a:ext uri="{FF2B5EF4-FFF2-40B4-BE49-F238E27FC236}">
                <a16:creationId xmlns:a16="http://schemas.microsoft.com/office/drawing/2014/main" xmlns="" id="{99B16F6F-2E57-4D7D-A90E-588030AF0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362200"/>
            <a:ext cx="20262850" cy="1676400"/>
          </a:xfrm>
        </p:spPr>
        <p:txBody>
          <a:bodyPr>
            <a:normAutofit fontScale="90000"/>
          </a:bodyPr>
          <a:lstStyle/>
          <a:p>
            <a:pPr marL="857250" indent="-857250" defTabSz="1783080">
              <a:buFont typeface="Wingdings" panose="05000000000000000000" pitchFamily="2" charset="2"/>
              <a:buChar char="v"/>
              <a:defRPr/>
            </a:pPr>
            <a:r>
              <a:rPr lang="en-US" altLang="en-US" sz="6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6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6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6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GTLN, GTNN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6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>
                <a:extLst>
                  <a:ext uri="{FF2B5EF4-FFF2-40B4-BE49-F238E27FC236}">
                    <a16:creationId xmlns:a16="http://schemas.microsoft.com/office/drawing/2014/main" xmlns="" id="{2B6E442C-BBAF-47EB-ABBC-9C34212E532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444625" y="4038600"/>
                <a:ext cx="21494750" cy="5334000"/>
              </a:xfrm>
            </p:spPr>
            <p:txBody>
              <a:bodyPr/>
              <a:lstStyle/>
              <a:p>
                <a:pPr marL="445770" indent="-445770" defTabSz="1783080">
                  <a:buNone/>
                  <a:defRPr/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en-US" sz="4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buNone/>
                  <a:defRPr/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alt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buNone/>
                  <a:defRPr/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alt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altLang="en-US" sz="48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alt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buNone/>
                  <a:defRPr/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vi-V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vi-VN" alt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.</a:t>
                </a:r>
                <a:endParaRPr lang="en-US" alt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buNone/>
                  <a:defRPr/>
                </a:pPr>
                <a:r>
                  <a:rPr lang="en-US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𝑚𝑎𝑥𝑓</m:t>
                    </m:r>
                    <m:d>
                      <m:dPr>
                        <m:ctrlPr>
                          <a:rPr lang="vi-VN" alt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𝑚𝑖𝑛𝑓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defRPr/>
                </a:pPr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467" name="Rectangle 3">
                <a:extLst>
                  <a:ext uri="{FF2B5EF4-FFF2-40B4-BE49-F238E27FC236}">
                    <a16:creationId xmlns:a16="http://schemas.microsoft.com/office/drawing/2014/main" id="{2B6E442C-BBAF-47EB-ABBC-9C34212E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444625" y="4038600"/>
                <a:ext cx="21494750" cy="5334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>
                <a:extLst>
                  <a:ext uri="{FF2B5EF4-FFF2-40B4-BE49-F238E27FC236}">
                    <a16:creationId xmlns:a16="http://schemas.microsoft.com/office/drawing/2014/main" xmlns="" id="{F49F9FB2-EC1C-450A-8BED-9DF35D35D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0200" y="8229600"/>
                <a:ext cx="151073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 Box 49">
                <a:extLst>
                  <a:ext uri="{FF2B5EF4-FFF2-40B4-BE49-F238E27FC236}">
                    <a16:creationId xmlns:a16="http://schemas.microsoft.com/office/drawing/2014/main" id="{F49F9FB2-EC1C-450A-8BED-9DF35D35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8229600"/>
                <a:ext cx="151073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>
                <a:extLst>
                  <a:ext uri="{FF2B5EF4-FFF2-40B4-BE49-F238E27FC236}">
                    <a16:creationId xmlns:a16="http://schemas.microsoft.com/office/drawing/2014/main" xmlns="" id="{B33699C8-47A3-4377-AA5F-83F8F7BBA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2600" y="6629400"/>
                <a:ext cx="177593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en-US" sz="48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 Box 49">
                <a:extLst>
                  <a:ext uri="{FF2B5EF4-FFF2-40B4-BE49-F238E27FC236}">
                    <a16:creationId xmlns:a16="http://schemas.microsoft.com/office/drawing/2014/main" id="{B33699C8-47A3-4377-AA5F-83F8F7BBA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92600" y="6629400"/>
                <a:ext cx="177593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>
                <a:extLst>
                  <a:ext uri="{FF2B5EF4-FFF2-40B4-BE49-F238E27FC236}">
                    <a16:creationId xmlns:a16="http://schemas.microsoft.com/office/drawing/2014/main" xmlns="" id="{B291AD02-EF80-4FFA-ADB8-F07E17B47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5000" y="8229600"/>
                <a:ext cx="151073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 Box 49">
                <a:extLst>
                  <a:ext uri="{FF2B5EF4-FFF2-40B4-BE49-F238E27FC236}">
                    <a16:creationId xmlns:a16="http://schemas.microsoft.com/office/drawing/2014/main" id="{B291AD02-EF80-4FFA-ADB8-F07E17B47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00" y="8229600"/>
                <a:ext cx="151073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4953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7" imgW="495085" imgH="241195" progId="Equation.DSMT4">
                  <p:embed/>
                </p:oleObj>
              </mc:Choice>
              <mc:Fallback>
                <p:oleObj name="Equation" r:id="rId7" imgW="49508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4953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695325"/>
          <a:ext cx="3714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9" imgW="368300" imgH="241300" progId="Equation.DSMT4">
                  <p:embed/>
                </p:oleObj>
              </mc:Choice>
              <mc:Fallback>
                <p:oleObj name="Equation" r:id="rId9" imgW="3683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5325"/>
                        <a:ext cx="3714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933450"/>
          <a:ext cx="2981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1" imgW="2984500" imgH="292100" progId="Equation.DSMT4">
                  <p:embed/>
                </p:oleObj>
              </mc:Choice>
              <mc:Fallback>
                <p:oleObj name="Equation" r:id="rId11" imgW="29845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33450"/>
                        <a:ext cx="29813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Chú ý: 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* Nếu hàm số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luôn tăng hoặc luôn giảm trên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33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thì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228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6400" y="9122057"/>
                <a:ext cx="20345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 dirty="0" smtClean="0">
                    <a:solidFill>
                      <a:srgbClr val="FF0000"/>
                    </a:solidFill>
                  </a:rPr>
                  <a:t>Chú ý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Nếu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luôn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tăng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hoặc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luôn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giảm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trên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thì</a:t>
                </a:r>
                <a:r>
                  <a:rPr lang="vi-VN" sz="44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𝑚𝑎𝑥𝑓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func>
                          <m:funcPr>
                            <m:ctrlP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𝑚𝑖𝑛</m:t>
                            </m:r>
                          </m:fName>
                          <m:e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vi-VN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vi-VN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4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122057"/>
                <a:ext cx="20345400" cy="2123658"/>
              </a:xfrm>
              <a:prstGeom prst="rect">
                <a:avLst/>
              </a:prstGeom>
              <a:blipFill rotWithShape="1">
                <a:blip r:embed="rId13"/>
                <a:stretch>
                  <a:fillRect l="-1198" t="-54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43865" y="10430108"/>
                <a:ext cx="1219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4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65" y="10430108"/>
                <a:ext cx="1219200" cy="769441"/>
              </a:xfrm>
              <a:prstGeom prst="rect">
                <a:avLst/>
              </a:prstGeom>
              <a:blipFill rotWithShape="1">
                <a:blip r:embed="rId14"/>
                <a:stretch>
                  <a:fillRect r="-7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93321" y="10405530"/>
                <a:ext cx="1219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21" y="10405530"/>
                <a:ext cx="1219200" cy="769441"/>
              </a:xfrm>
              <a:prstGeom prst="rect">
                <a:avLst/>
              </a:prstGeom>
              <a:blipFill rotWithShape="1">
                <a:blip r:embed="rId15"/>
                <a:stretch>
                  <a:fillRect r="-7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7" grpId="0"/>
      <p:bldP spid="10" grpId="0"/>
      <p:bldP spid="11" grpId="0"/>
      <p:bldP spid="13" grpId="0"/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783" name="Text Box 7">
                <a:extLst>
                  <a:ext uri="{FF2B5EF4-FFF2-40B4-BE49-F238E27FC236}">
                    <a16:creationId xmlns:a16="http://schemas.microsoft.com/office/drawing/2014/main" xmlns="" id="{453AE9AF-9230-4C25-A311-0979A50F3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5494749"/>
                <a:ext cx="20786726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u="sng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vi-VN" altLang="en-US" sz="4400" b="1" u="sng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</a:t>
                </a:r>
                <a:r>
                  <a:rPr lang="en-US" alt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alt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vi-VN" alt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alt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783" name="Text Box 7">
                <a:extLst>
                  <a:ext uri="{FF2B5EF4-FFF2-40B4-BE49-F238E27FC236}">
                    <a16:creationId xmlns:a16="http://schemas.microsoft.com/office/drawing/2014/main" id="{453AE9AF-9230-4C25-A311-0979A50F3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494749"/>
                <a:ext cx="20786726" cy="769441"/>
              </a:xfrm>
              <a:prstGeom prst="rect">
                <a:avLst/>
              </a:prstGeom>
              <a:blipFill>
                <a:blip r:embed="rId3"/>
                <a:stretch>
                  <a:fillRect l="-1173" t="-14961" b="-370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78" name="Rectangle 2">
                <a:extLst>
                  <a:ext uri="{FF2B5EF4-FFF2-40B4-BE49-F238E27FC236}">
                    <a16:creationId xmlns:a16="http://schemas.microsoft.com/office/drawing/2014/main" xmlns="" id="{4D9FA918-D1D1-451B-BDCB-A07B262D5A3C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 bwMode="auto">
              <a:xfrm>
                <a:off x="848098" y="4167074"/>
                <a:ext cx="20262850" cy="880334"/>
              </a:xfrm>
            </p:spPr>
            <p:txBody>
              <a:bodyPr wrap="square" numCol="1" anchorCtr="0" compatLnSpc="1">
                <a:prstTxWarp prst="textNoShape">
                  <a:avLst/>
                </a:prstTxWarp>
              </a:bodyPr>
              <a:lstStyle/>
              <a:p>
                <a:pPr marL="685800" indent="-685800">
                  <a:buFont typeface="Wingdings" panose="05000000000000000000" pitchFamily="2" charset="2"/>
                  <a:buChar char="Ø"/>
                </a:pPr>
                <a:r>
                  <a:rPr lang="en-US" altLang="en-US" sz="5400" b="1" u="sng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  <a:r>
                  <a:rPr lang="vi-VN" altLang="en-US" sz="5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</a:t>
                </a:r>
                <a:r>
                  <a:rPr lang="vi-VN" altLang="en-US" sz="48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alt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alt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vi-VN" alt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alt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GTLN, GTNN của hàm số</a:t>
                </a:r>
                <a:endParaRPr lang="en-US" alt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778" name="Rectangle 2">
                <a:extLst>
                  <a:ext uri="{FF2B5EF4-FFF2-40B4-BE49-F238E27FC236}">
                    <a16:creationId xmlns:a16="http://schemas.microsoft.com/office/drawing/2014/main" id="{4D9FA918-D1D1-451B-BDCB-A07B262D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 bwMode="auto">
              <a:xfrm>
                <a:off x="848098" y="4167074"/>
                <a:ext cx="20262850" cy="88033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5" name="Text Box 19">
            <a:extLst>
              <a:ext uri="{FF2B5EF4-FFF2-40B4-BE49-F238E27FC236}">
                <a16:creationId xmlns:a16="http://schemas.microsoft.com/office/drawing/2014/main" xmlns="" id="{41E82E1E-FB29-4ED8-B576-808F4A52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25600" y="11141076"/>
            <a:ext cx="184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6400"/>
          </a:p>
        </p:txBody>
      </p:sp>
      <p:sp>
        <p:nvSpPr>
          <p:cNvPr id="19466" name="Text Box 23">
            <a:extLst>
              <a:ext uri="{FF2B5EF4-FFF2-40B4-BE49-F238E27FC236}">
                <a16:creationId xmlns:a16="http://schemas.microsoft.com/office/drawing/2014/main" xmlns="" id="{5924F9A8-47DA-4101-8727-A3BE3F0B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9351" y="3937000"/>
            <a:ext cx="3168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6400"/>
          </a:p>
        </p:txBody>
      </p:sp>
      <p:sp>
        <p:nvSpPr>
          <p:cNvPr id="19467" name="Text Box 30">
            <a:extLst>
              <a:ext uri="{FF2B5EF4-FFF2-40B4-BE49-F238E27FC236}">
                <a16:creationId xmlns:a16="http://schemas.microsoft.com/office/drawing/2014/main" xmlns="" id="{B60F4C91-8B1A-4610-A0A4-4F79820FF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726" y="6223000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6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xmlns="" id="{1C07BF9F-6C51-4AA8-BABD-D741337BE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6695466"/>
                <a:ext cx="20786726" cy="1182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altLang="en-US" sz="4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3−</m:t>
                            </m:r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altLang="en-US" sz="4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alt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vi-VN" alt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altLang="en-US" sz="48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alt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1C07BF9F-6C51-4AA8-BABD-D741337BE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6695466"/>
                <a:ext cx="20786726" cy="1182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xmlns="" id="{448E8A3D-ACCA-45A5-B201-90E475EDB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8195891"/>
                <a:ext cx="20786726" cy="900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vi-VN" altLang="en-US" sz="48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vi-VN" altLang="en-US" sz="48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id="{448E8A3D-ACCA-45A5-B201-90E475EDB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8195891"/>
                <a:ext cx="20786726" cy="900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xmlns="" id="{45214E7E-798B-4DBA-8CE1-51C1E0851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4862" y="9589928"/>
                <a:ext cx="20786726" cy="934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vi-VN" alt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alt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id="{45214E7E-798B-4DBA-8CE1-51C1E0851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4862" y="9589928"/>
                <a:ext cx="20786726" cy="934743"/>
              </a:xfrm>
              <a:prstGeom prst="rect">
                <a:avLst/>
              </a:prstGeom>
              <a:blipFill>
                <a:blip r:embed="rId7"/>
                <a:stretch>
                  <a:fillRect t="-7190" b="-30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">
                <a:extLst>
                  <a:ext uri="{FF2B5EF4-FFF2-40B4-BE49-F238E27FC236}">
                    <a16:creationId xmlns:a16="http://schemas.microsoft.com/office/drawing/2014/main" xmlns="" id="{E25B4E42-BC9E-40C8-8C47-4899571B0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11054642"/>
                <a:ext cx="17691847" cy="900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vi-VN" altLang="en-US" sz="4800" b="0">
                    <a:latin typeface="+mj-lt"/>
                    <a:cs typeface="Times New Roman" panose="02020603050405020304" pitchFamily="18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vi-VN" alt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alt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alt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vi-VN" alt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alt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alt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vi-VN" altLang="en-US" sz="4800" b="0">
                    <a:latin typeface="+mj-lt"/>
                    <a:cs typeface="Times New Roman" panose="02020603050405020304" pitchFamily="18" charset="0"/>
                  </a:rPr>
                  <a:t>GTLN là: 3 và GTNN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alt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7">
                <a:extLst>
                  <a:ext uri="{FF2B5EF4-FFF2-40B4-BE49-F238E27FC236}">
                    <a16:creationId xmlns:a16="http://schemas.microsoft.com/office/drawing/2014/main" id="{E25B4E42-BC9E-40C8-8C47-4899571B0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1054642"/>
                <a:ext cx="17691847" cy="900439"/>
              </a:xfrm>
              <a:prstGeom prst="rect">
                <a:avLst/>
              </a:prstGeom>
              <a:blipFill>
                <a:blip r:embed="rId8"/>
                <a:stretch>
                  <a:fillRect l="-1551" t="-7432" b="-351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DA6DD88A-9AA3-420A-AA71-3C022E21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20262850" cy="19208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GTLN, GTNN </a:t>
            </a:r>
            <a:r>
              <a:rPr lang="vi-VN" altLang="en-US" sz="6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HÀM SỐ:</a:t>
            </a:r>
            <a:br>
              <a:rPr lang="vi-VN" altLang="en-US" sz="6400" b="1" u="sng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6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6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GTLN, GTNN của hàm số trên một </a:t>
            </a:r>
            <a:r>
              <a:rPr lang="vi-VN" altLang="en-US" sz="6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đoạn:</a:t>
            </a:r>
            <a:endParaRPr lang="en-US" altLang="en-US" sz="6400" b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allAtOnce"/>
      <p:bldP spid="75778" grpId="0"/>
      <p:bldP spid="18" grpId="0" build="allAtOnce"/>
      <p:bldP spid="19" grpId="0" build="allAtOnce"/>
      <p:bldP spid="22" grpId="0" build="allAtOnce"/>
      <p:bldP spid="2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6452</TotalTime>
  <Words>2244</Words>
  <Application>Microsoft Office PowerPoint</Application>
  <PresentationFormat>Custom</PresentationFormat>
  <Paragraphs>234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II. GTLN, GTNN CỦA HÀM SỐ: 1/ Tìm GTLN, GTNN của hàm số bằng cách khảo sát trực tiếp:</vt:lpstr>
      <vt:lpstr>PowerPoint Presentation</vt:lpstr>
      <vt:lpstr>II. GTLN, GTNN CỦA HÀM SỐ: 2/ GTLN, GTNN của hàm số trên một đoạn:</vt:lpstr>
      <vt:lpstr>Ví dụ 2: Tìm GTLN, GTNN của hàm số f(x)= x3- 6x2+3 trên:    a) [-1;2]                         b)[3;4)</vt:lpstr>
      <vt:lpstr>Cách 2: (quy tắc tìm GTLN, GTNN của hàm số trên một đoạn)</vt:lpstr>
      <vt:lpstr>Ví dụ 3: Cho hàm số y=√(3-x)+√2x . Tìm GTLN, GTNN của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HoangLan</cp:lastModifiedBy>
  <cp:revision>540</cp:revision>
  <dcterms:created xsi:type="dcterms:W3CDTF">2013-08-31T11:42:51Z</dcterms:created>
  <dcterms:modified xsi:type="dcterms:W3CDTF">2021-08-26T15:14:59Z</dcterms:modified>
</cp:coreProperties>
</file>