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1" r:id="rId2"/>
    <p:sldId id="276" r:id="rId3"/>
    <p:sldId id="278" r:id="rId4"/>
    <p:sldId id="279" r:id="rId5"/>
    <p:sldId id="313" r:id="rId6"/>
    <p:sldId id="317" r:id="rId7"/>
    <p:sldId id="324" r:id="rId8"/>
    <p:sldId id="274" r:id="rId9"/>
    <p:sldId id="283" r:id="rId10"/>
    <p:sldId id="301" r:id="rId11"/>
    <p:sldId id="302" r:id="rId12"/>
    <p:sldId id="285" r:id="rId13"/>
    <p:sldId id="280" r:id="rId14"/>
    <p:sldId id="287" r:id="rId15"/>
    <p:sldId id="275" r:id="rId16"/>
    <p:sldId id="260" r:id="rId17"/>
    <p:sldId id="261" r:id="rId18"/>
    <p:sldId id="263" r:id="rId19"/>
    <p:sldId id="326" r:id="rId20"/>
    <p:sldId id="319" r:id="rId21"/>
    <p:sldId id="322" r:id="rId22"/>
    <p:sldId id="321" r:id="rId23"/>
    <p:sldId id="292" r:id="rId24"/>
    <p:sldId id="293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0B8"/>
    <a:srgbClr val="006673"/>
    <a:srgbClr val="A3DBE1"/>
    <a:srgbClr val="F26532"/>
    <a:srgbClr val="E26714"/>
    <a:srgbClr val="EE8640"/>
    <a:srgbClr val="048DA4"/>
    <a:srgbClr val="05788C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66" autoAdjust="0"/>
    <p:restoredTop sz="76000" autoAdjust="0"/>
  </p:normalViewPr>
  <p:slideViewPr>
    <p:cSldViewPr snapToGrid="0" showGuides="1">
      <p:cViewPr varScale="1">
        <p:scale>
          <a:sx n="60" d="100"/>
          <a:sy n="60" d="100"/>
        </p:scale>
        <p:origin x="2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6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6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18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4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62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35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1454412" y="1723229"/>
            <a:ext cx="5231128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26532"/>
                </a:solidFill>
              </a:rPr>
              <a:t>d</a:t>
            </a:r>
            <a:r>
              <a:rPr lang="vi-VN" sz="4800" b="1" dirty="0" smtClean="0">
                <a:solidFill>
                  <a:srgbClr val="F26532"/>
                </a:solidFill>
              </a:rPr>
              <a:t>eforestation</a:t>
            </a:r>
            <a:r>
              <a:rPr lang="en-US" sz="4800" b="1" dirty="0" smtClean="0">
                <a:solidFill>
                  <a:srgbClr val="F26532"/>
                </a:solidFill>
              </a:rPr>
              <a:t> </a:t>
            </a:r>
            <a:r>
              <a:rPr lang="en-US" sz="4800" b="1" dirty="0">
                <a:solidFill>
                  <a:srgbClr val="F26532"/>
                </a:solidFill>
              </a:rPr>
              <a:t>(n)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3349" y="4319374"/>
            <a:ext cx="51760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the </a:t>
            </a:r>
            <a:r>
              <a:rPr lang="en-US" sz="2800" dirty="0" err="1" smtClean="0"/>
              <a:t>cutt</a:t>
            </a:r>
            <a:r>
              <a:rPr lang="vi-VN" sz="2800" dirty="0" smtClean="0"/>
              <a:t>ing </a:t>
            </a:r>
            <a:r>
              <a:rPr lang="en-US" sz="2800" dirty="0" smtClean="0"/>
              <a:t>down </a:t>
            </a:r>
            <a:r>
              <a:rPr lang="en-US" sz="2800" dirty="0"/>
              <a:t>of </a:t>
            </a:r>
            <a:r>
              <a:rPr lang="en-US" sz="2800" dirty="0" err="1" smtClean="0"/>
              <a:t>tre</a:t>
            </a:r>
            <a:r>
              <a:rPr lang="vi-VN" sz="2800" dirty="0" smtClean="0"/>
              <a:t>es</a:t>
            </a:r>
            <a:r>
              <a:rPr lang="en-US" sz="2800" dirty="0"/>
              <a:t> </a:t>
            </a:r>
            <a:r>
              <a:rPr lang="en-US" sz="2800" dirty="0" smtClean="0"/>
              <a:t>in a</a:t>
            </a:r>
            <a:r>
              <a:rPr lang="en-US" sz="2800" dirty="0"/>
              <a:t> large </a:t>
            </a:r>
            <a:r>
              <a:rPr lang="en-US" sz="2800" dirty="0" smtClean="0"/>
              <a:t>area</a:t>
            </a:r>
            <a:r>
              <a:rPr lang="en-US" sz="2800" dirty="0"/>
              <a:t>, </a:t>
            </a:r>
            <a:r>
              <a:rPr lang="en-US" sz="2800" dirty="0" smtClean="0"/>
              <a:t>or the</a:t>
            </a:r>
            <a:r>
              <a:rPr lang="en-US" sz="2800" dirty="0"/>
              <a:t> destruction of </a:t>
            </a:r>
            <a:endParaRPr lang="en-US" sz="2800" dirty="0" smtClean="0"/>
          </a:p>
          <a:p>
            <a:pPr algn="just"/>
            <a:r>
              <a:rPr lang="en-US" sz="2800" dirty="0" smtClean="0"/>
              <a:t>forests</a:t>
            </a:r>
            <a:r>
              <a:rPr lang="en-US" sz="2800" dirty="0"/>
              <a:t> by people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3988" y="2771761"/>
            <a:ext cx="2572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5A0B8"/>
                </a:solidFill>
              </a:rPr>
              <a:t>/</a:t>
            </a:r>
            <a:r>
              <a:rPr lang="en-US" sz="2800" b="1" dirty="0">
                <a:solidFill>
                  <a:srgbClr val="05A0B8"/>
                </a:solidFill>
              </a:rPr>
              <a:t>ˌdiːˌ</a:t>
            </a:r>
            <a:r>
              <a:rPr lang="en-US" sz="2800" b="1" dirty="0" err="1">
                <a:solidFill>
                  <a:srgbClr val="05A0B8"/>
                </a:solidFill>
              </a:rPr>
              <a:t>fɒrɪˈsteɪʃn</a:t>
            </a:r>
            <a:r>
              <a:rPr lang="en-US" sz="2800" b="1" dirty="0" smtClean="0">
                <a:solidFill>
                  <a:srgbClr val="05A0B8"/>
                </a:solidFill>
              </a:rPr>
              <a:t>/</a:t>
            </a:r>
            <a:endParaRPr lang="en-US" sz="2800" b="1" dirty="0">
              <a:solidFill>
                <a:srgbClr val="05A0B8"/>
              </a:solidFill>
            </a:endParaRPr>
          </a:p>
        </p:txBody>
      </p:sp>
      <p:pic>
        <p:nvPicPr>
          <p:cNvPr id="8" name="deforestation__gb_2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82256" y="3325132"/>
            <a:ext cx="634574" cy="632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540" y="2171910"/>
            <a:ext cx="4331901" cy="28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9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454412" y="1723229"/>
            <a:ext cx="5231128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26532"/>
                </a:solidFill>
              </a:rPr>
              <a:t>e</a:t>
            </a:r>
            <a:r>
              <a:rPr lang="vi-VN" sz="4800" b="1" dirty="0" smtClean="0">
                <a:solidFill>
                  <a:srgbClr val="F26532"/>
                </a:solidFill>
              </a:rPr>
              <a:t>ndangered</a:t>
            </a:r>
            <a:r>
              <a:rPr lang="en-US" sz="4800" b="1" dirty="0" smtClean="0">
                <a:solidFill>
                  <a:srgbClr val="F26532"/>
                </a:solidFill>
              </a:rPr>
              <a:t> </a:t>
            </a:r>
            <a:r>
              <a:rPr lang="en-US" sz="4800" b="1" dirty="0">
                <a:solidFill>
                  <a:srgbClr val="F26532"/>
                </a:solidFill>
              </a:rPr>
              <a:t>(</a:t>
            </a:r>
            <a:r>
              <a:rPr lang="en-US" sz="4800" b="1" dirty="0" smtClean="0">
                <a:solidFill>
                  <a:srgbClr val="F26532"/>
                </a:solidFill>
              </a:rPr>
              <a:t>a)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71330" y="4549390"/>
            <a:ext cx="51036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in danger </a:t>
            </a:r>
            <a:r>
              <a:rPr lang="en-US" sz="2800" dirty="0" smtClean="0"/>
              <a:t>of being</a:t>
            </a:r>
            <a:r>
              <a:rPr lang="en-US" sz="2800"/>
              <a:t> </a:t>
            </a:r>
            <a:r>
              <a:rPr lang="en-US" sz="2800" smtClean="0"/>
              <a:t>harmed,</a:t>
            </a:r>
            <a:r>
              <a:rPr lang="en-US" sz="2800" dirty="0"/>
              <a:t> </a:t>
            </a:r>
            <a:r>
              <a:rPr lang="en-US" sz="2800" dirty="0" smtClean="0"/>
              <a:t>lost,</a:t>
            </a:r>
            <a:r>
              <a:rPr lang="en-US" sz="2800" dirty="0"/>
              <a:t> </a:t>
            </a:r>
            <a:endParaRPr lang="en-US" sz="2800" dirty="0" smtClean="0"/>
          </a:p>
          <a:p>
            <a:r>
              <a:rPr lang="en-US" sz="2800" dirty="0" smtClean="0"/>
              <a:t>unsuccessful</a:t>
            </a:r>
            <a:r>
              <a:rPr lang="en-US" sz="2800" dirty="0"/>
              <a:t>, etc.</a:t>
            </a:r>
          </a:p>
          <a:p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308975" y="2771761"/>
            <a:ext cx="22525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5A0B8"/>
                </a:solidFill>
              </a:rPr>
              <a:t>/</a:t>
            </a:r>
            <a:r>
              <a:rPr lang="en-US" sz="2800" dirty="0" err="1">
                <a:solidFill>
                  <a:srgbClr val="05A0B8"/>
                </a:solidFill>
              </a:rPr>
              <a:t>ɪnˈdeɪndʒəd</a:t>
            </a:r>
            <a:r>
              <a:rPr lang="en-US" sz="2800" dirty="0">
                <a:solidFill>
                  <a:srgbClr val="05A0B8"/>
                </a:solidFill>
              </a:rPr>
              <a:t>/</a:t>
            </a:r>
          </a:p>
          <a:p>
            <a:pPr algn="ctr"/>
            <a:endParaRPr lang="en-US" sz="2800" b="1" dirty="0">
              <a:solidFill>
                <a:srgbClr val="0FB7BD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endangered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82255" y="3506574"/>
            <a:ext cx="659389" cy="630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107" y="2188564"/>
            <a:ext cx="3649283" cy="264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6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552851"/>
              </p:ext>
            </p:extLst>
          </p:nvPr>
        </p:nvGraphicFramePr>
        <p:xfrm>
          <a:off x="2261938" y="1583700"/>
          <a:ext cx="7940841" cy="449547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646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6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913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latin typeface="+mn-lt"/>
                        </a:rPr>
                        <a:t>New words</a:t>
                      </a:r>
                      <a:endParaRPr lang="en-US" sz="2500" b="1" dirty="0">
                        <a:solidFill>
                          <a:srgbClr val="F2653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latin typeface="+mn-lt"/>
                        </a:rPr>
                        <a:t>Pronunciation</a:t>
                      </a:r>
                      <a:endParaRPr lang="en-US" sz="2500" b="1" dirty="0">
                        <a:solidFill>
                          <a:srgbClr val="F2653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latin typeface="+mn-lt"/>
                        </a:rPr>
                        <a:t>Meaning</a:t>
                      </a:r>
                      <a:endParaRPr lang="en-US" sz="2500" b="1" dirty="0">
                        <a:solidFill>
                          <a:srgbClr val="F2653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39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 smtClean="0">
                          <a:latin typeface="+mn-lt"/>
                        </a:rPr>
                        <a:t>i</a:t>
                      </a:r>
                      <a:r>
                        <a:rPr lang="vi-VN" sz="2400" b="0" dirty="0" smtClean="0">
                          <a:latin typeface="+mn-lt"/>
                        </a:rPr>
                        <a:t>dentify</a:t>
                      </a:r>
                      <a:endParaRPr lang="en-US" sz="2400" b="0" dirty="0" smtClean="0">
                        <a:latin typeface="+mn-lt"/>
                      </a:endParaRPr>
                    </a:p>
                    <a:p>
                      <a:endParaRPr lang="en-US" sz="2400" b="0" dirty="0">
                        <a:solidFill>
                          <a:srgbClr val="2C524E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aɪˈdentɪfaɪ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recognize a problem and show that it exists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39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2C524E"/>
                          </a:solidFill>
                          <a:latin typeface="+mn-lt"/>
                        </a:rPr>
                        <a:t>d</a:t>
                      </a:r>
                      <a:r>
                        <a:rPr lang="vi-VN" sz="2400" b="0" dirty="0" smtClean="0">
                          <a:solidFill>
                            <a:srgbClr val="2C524E"/>
                          </a:solidFill>
                          <a:latin typeface="+mn-lt"/>
                        </a:rPr>
                        <a:t>eforestation</a:t>
                      </a:r>
                      <a:endParaRPr lang="en-US" sz="2400" b="0" dirty="0">
                        <a:solidFill>
                          <a:srgbClr val="2C524E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/ˌdiːˌ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fɒrɪˈsteɪʃn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 </a:t>
                      </a: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cutting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down of </a:t>
                      </a: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trees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in a </a:t>
                      </a: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or the </a:t>
                      </a: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destruction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of </a:t>
                      </a: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forests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by </a:t>
                      </a: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1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+mn-lt"/>
                        </a:rPr>
                        <a:t>endangered</a:t>
                      </a:r>
                      <a:endParaRPr lang="en-US" sz="2400" b="0" dirty="0">
                        <a:solidFill>
                          <a:srgbClr val="2C524E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ɪnˈdeɪndʒəd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endParaRPr lang="en-US" sz="2000" b="0" dirty="0">
                        <a:solidFill>
                          <a:srgbClr val="2C524E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 </a:t>
                      </a: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danger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of being </a:t>
                      </a: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harmed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lost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unsuccessful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etc.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413334" y="1694689"/>
            <a:ext cx="5662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FB7BD"/>
                </a:solidFill>
              </a:rPr>
              <a:t>A presentation on the environment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40" y="2499613"/>
            <a:ext cx="7230048" cy="416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938492-60B6-4356-8354-639806017EAA}"/>
              </a:ext>
            </a:extLst>
          </p:cNvPr>
          <p:cNvSpPr/>
          <p:nvPr/>
        </p:nvSpPr>
        <p:spPr>
          <a:xfrm>
            <a:off x="1124263" y="2399039"/>
            <a:ext cx="1017832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i="1" dirty="0" smtClean="0"/>
              <a:t>Nam’s father:  </a:t>
            </a:r>
            <a:r>
              <a:rPr lang="en-US" sz="2000" dirty="0" smtClean="0"/>
              <a:t>What are you doing, Nam</a:t>
            </a:r>
            <a:r>
              <a:rPr lang="en-US" sz="2000" dirty="0"/>
              <a:t>?</a:t>
            </a:r>
          </a:p>
          <a:p>
            <a:pPr>
              <a:lnSpc>
                <a:spcPct val="130000"/>
              </a:lnSpc>
            </a:pPr>
            <a:r>
              <a:rPr lang="en-US" sz="2000" b="1" i="1" dirty="0" smtClean="0"/>
              <a:t>Nam: </a:t>
            </a:r>
            <a:r>
              <a:rPr lang="en-US" sz="2000" dirty="0"/>
              <a:t> </a:t>
            </a:r>
            <a:r>
              <a:rPr lang="en-US" sz="2000" dirty="0" smtClean="0"/>
              <a:t>               I’m preparing a presentation for my geography class.</a:t>
            </a:r>
          </a:p>
          <a:p>
            <a:pPr>
              <a:lnSpc>
                <a:spcPct val="130000"/>
              </a:lnSpc>
            </a:pPr>
            <a:r>
              <a:rPr lang="en-US" sz="2000" b="1" i="1" dirty="0"/>
              <a:t>Nam’s father : </a:t>
            </a:r>
            <a:r>
              <a:rPr lang="en-US" sz="2000" dirty="0" smtClean="0"/>
              <a:t>What’s the topic?</a:t>
            </a:r>
          </a:p>
          <a:p>
            <a:pPr>
              <a:lnSpc>
                <a:spcPct val="130000"/>
              </a:lnSpc>
            </a:pPr>
            <a:r>
              <a:rPr lang="en-US" sz="2000" b="1" i="1" dirty="0"/>
              <a:t>Nam : </a:t>
            </a:r>
            <a:r>
              <a:rPr lang="en-US" sz="2000" b="1" i="1" dirty="0" smtClean="0"/>
              <a:t>               </a:t>
            </a:r>
            <a:r>
              <a:rPr lang="en-US" sz="2000" dirty="0" smtClean="0"/>
              <a:t>It’s environmental protection. My teacher asked me to do some research, but I   </a:t>
            </a:r>
            <a:r>
              <a:rPr lang="en-US" sz="2000" dirty="0" smtClean="0">
                <a:solidFill>
                  <a:schemeClr val="bg1"/>
                </a:solidFill>
              </a:rPr>
              <a:t>____________</a:t>
            </a:r>
            <a:r>
              <a:rPr lang="en-US" sz="2000" dirty="0" smtClean="0"/>
              <a:t>don’t know where to start.</a:t>
            </a:r>
          </a:p>
          <a:p>
            <a:pPr>
              <a:lnSpc>
                <a:spcPct val="130000"/>
              </a:lnSpc>
            </a:pPr>
            <a:r>
              <a:rPr lang="en-US" sz="2000" b="1" i="1" dirty="0"/>
              <a:t>Nam’s father : </a:t>
            </a:r>
            <a:r>
              <a:rPr lang="en-US" sz="2000" dirty="0" smtClean="0"/>
              <a:t>I think you should identify some environmental problems first. What have you    </a:t>
            </a:r>
            <a:r>
              <a:rPr lang="en-US" sz="2000" dirty="0" smtClean="0">
                <a:solidFill>
                  <a:schemeClr val="bg1"/>
                </a:solidFill>
              </a:rPr>
              <a:t>____________</a:t>
            </a:r>
            <a:r>
              <a:rPr lang="en-US" sz="2000" dirty="0" smtClean="0"/>
              <a:t>found so far?</a:t>
            </a:r>
            <a:endParaRPr lang="en-US" sz="2000" dirty="0"/>
          </a:p>
          <a:p>
            <a:pPr>
              <a:lnSpc>
                <a:spcPct val="130000"/>
              </a:lnSpc>
            </a:pPr>
            <a:r>
              <a:rPr lang="en-US" sz="2000" b="1" i="1" dirty="0"/>
              <a:t>Nam : </a:t>
            </a:r>
            <a:r>
              <a:rPr lang="en-US" sz="2000" b="1" i="1" dirty="0" smtClean="0"/>
              <a:t>	           </a:t>
            </a:r>
            <a:r>
              <a:rPr lang="en-US" sz="2000" dirty="0" smtClean="0"/>
              <a:t>I’ve come up with a range of environmental issues such as global warming,       </a:t>
            </a:r>
            <a:r>
              <a:rPr lang="en-US" sz="2000" dirty="0" smtClean="0">
                <a:solidFill>
                  <a:schemeClr val="bg1"/>
                </a:solidFill>
              </a:rPr>
              <a:t>____________</a:t>
            </a:r>
            <a:r>
              <a:rPr lang="en-US" sz="2000" dirty="0" smtClean="0"/>
              <a:t>deforestation, endangered animals and pollution, but I don’t know how to </a:t>
            </a:r>
            <a:r>
              <a:rPr lang="en-US" sz="2000" dirty="0" smtClean="0">
                <a:solidFill>
                  <a:schemeClr val="bg1"/>
                </a:solidFill>
              </a:rPr>
              <a:t>____________</a:t>
            </a:r>
            <a:r>
              <a:rPr lang="en-US" sz="2000" dirty="0" err="1" smtClean="0"/>
              <a:t>organise</a:t>
            </a:r>
            <a:r>
              <a:rPr lang="en-US" sz="2000" dirty="0" smtClean="0"/>
              <a:t> them.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975875" y="1691153"/>
            <a:ext cx="8217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A presentation on the environment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6483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938492-60B6-4356-8354-639806017EAA}"/>
              </a:ext>
            </a:extLst>
          </p:cNvPr>
          <p:cNvSpPr/>
          <p:nvPr/>
        </p:nvSpPr>
        <p:spPr>
          <a:xfrm>
            <a:off x="1026525" y="2297090"/>
            <a:ext cx="1065890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i="1" dirty="0"/>
              <a:t>Nam’s father </a:t>
            </a:r>
            <a:r>
              <a:rPr lang="en-US" sz="2000" b="1" i="1" dirty="0" smtClean="0"/>
              <a:t>:  </a:t>
            </a:r>
            <a:r>
              <a:rPr lang="en-US" sz="2000" dirty="0"/>
              <a:t>You should focus on each problem, explain the main causes of it, and then suggest the </a:t>
            </a:r>
            <a:r>
              <a:rPr lang="en-US" sz="2000" dirty="0" smtClean="0">
                <a:solidFill>
                  <a:schemeClr val="bg1"/>
                </a:solidFill>
              </a:rPr>
              <a:t>____________</a:t>
            </a:r>
            <a:r>
              <a:rPr lang="en-US" sz="2000" dirty="0" smtClean="0"/>
              <a:t> solutions.</a:t>
            </a:r>
            <a:endParaRPr lang="en-US" sz="2000" b="1" i="1" dirty="0" smtClean="0"/>
          </a:p>
          <a:p>
            <a:pPr>
              <a:lnSpc>
                <a:spcPct val="130000"/>
              </a:lnSpc>
            </a:pPr>
            <a:r>
              <a:rPr lang="en-US" sz="2000" b="1" i="1" dirty="0"/>
              <a:t>Nam </a:t>
            </a:r>
            <a:r>
              <a:rPr lang="en-US" sz="2000" b="1" i="1" dirty="0" smtClean="0"/>
              <a:t>:                </a:t>
            </a:r>
            <a:r>
              <a:rPr lang="en-US" sz="2000" dirty="0" smtClean="0"/>
              <a:t>Thanks</a:t>
            </a:r>
            <a:r>
              <a:rPr lang="en-US" sz="2000" dirty="0"/>
              <a:t>, Dad. But presenting all the solutions will be hard</a:t>
            </a:r>
            <a:r>
              <a:rPr lang="en-US" sz="2000" dirty="0" smtClean="0"/>
              <a:t>.</a:t>
            </a:r>
            <a:endParaRPr lang="en-US" sz="2000" b="1" i="1" dirty="0" smtClean="0"/>
          </a:p>
          <a:p>
            <a:pPr>
              <a:lnSpc>
                <a:spcPct val="130000"/>
              </a:lnSpc>
            </a:pPr>
            <a:r>
              <a:rPr lang="en-US" sz="2000" b="1" i="1" dirty="0"/>
              <a:t>Nam’s father : </a:t>
            </a:r>
            <a:r>
              <a:rPr lang="en-US" sz="2000" dirty="0" smtClean="0"/>
              <a:t>Have you asked your teacher for advice?</a:t>
            </a:r>
            <a:endParaRPr lang="en-US" sz="2000" dirty="0"/>
          </a:p>
          <a:p>
            <a:pPr>
              <a:lnSpc>
                <a:spcPct val="130000"/>
              </a:lnSpc>
            </a:pPr>
            <a:r>
              <a:rPr lang="en-US" sz="2000" b="1" i="1" dirty="0"/>
              <a:t>Nam : </a:t>
            </a:r>
            <a:r>
              <a:rPr lang="en-US" sz="2000" b="1" i="1" dirty="0" smtClean="0"/>
              <a:t>               </a:t>
            </a:r>
            <a:r>
              <a:rPr lang="en-US" sz="2000" dirty="0" smtClean="0"/>
              <a:t>Yes, I have. She advised that I should started with small, practical actions to protect</a:t>
            </a:r>
            <a:r>
              <a:rPr lang="en-US" sz="2000" dirty="0" smtClean="0">
                <a:solidFill>
                  <a:schemeClr val="bg1"/>
                </a:solidFill>
              </a:rPr>
              <a:t> ____________</a:t>
            </a:r>
            <a:r>
              <a:rPr lang="en-US" sz="2000" dirty="0" smtClean="0"/>
              <a:t>the environment before coming up with big ideas that need a lot of effort or money to </a:t>
            </a:r>
            <a:r>
              <a:rPr lang="en-US" sz="2000" dirty="0" smtClean="0">
                <a:solidFill>
                  <a:schemeClr val="bg1"/>
                </a:solidFill>
              </a:rPr>
              <a:t>____________</a:t>
            </a:r>
            <a:r>
              <a:rPr lang="en-US" sz="2000" dirty="0" smtClean="0"/>
              <a:t>success.</a:t>
            </a:r>
            <a:endParaRPr lang="en-US" sz="2000" dirty="0"/>
          </a:p>
          <a:p>
            <a:pPr>
              <a:lnSpc>
                <a:spcPct val="130000"/>
              </a:lnSpc>
            </a:pPr>
            <a:r>
              <a:rPr lang="en-US" sz="2000" b="1" i="1" dirty="0"/>
              <a:t>Nam’s father : </a:t>
            </a:r>
            <a:r>
              <a:rPr lang="en-US" sz="2000" dirty="0" smtClean="0"/>
              <a:t>Sounds good. You’d better follow her advice. When did she ask you to present it?</a:t>
            </a:r>
          </a:p>
          <a:p>
            <a:pPr>
              <a:lnSpc>
                <a:spcPct val="130000"/>
              </a:lnSpc>
            </a:pPr>
            <a:r>
              <a:rPr lang="en-US" sz="2000" b="1" i="1" dirty="0"/>
              <a:t>Nam :  </a:t>
            </a:r>
            <a:r>
              <a:rPr lang="en-US" sz="2000" b="1" i="1" dirty="0" smtClean="0"/>
              <a:t>              </a:t>
            </a:r>
            <a:r>
              <a:rPr lang="en-US" sz="2000" dirty="0" smtClean="0"/>
              <a:t>She said I should present it the following week.</a:t>
            </a:r>
          </a:p>
          <a:p>
            <a:pPr>
              <a:lnSpc>
                <a:spcPct val="130000"/>
              </a:lnSpc>
            </a:pPr>
            <a:r>
              <a:rPr lang="en-US" sz="2000" b="1" i="1" dirty="0"/>
              <a:t>Nam’s father : </a:t>
            </a:r>
            <a:r>
              <a:rPr lang="en-US" sz="2000" dirty="0" smtClean="0"/>
              <a:t>You still have a lot of time. Good luck!</a:t>
            </a:r>
          </a:p>
          <a:p>
            <a:pPr>
              <a:lnSpc>
                <a:spcPct val="130000"/>
              </a:lnSpc>
            </a:pPr>
            <a:r>
              <a:rPr lang="en-US" sz="2000" b="1" i="1" dirty="0" smtClean="0"/>
              <a:t>Nam:                 </a:t>
            </a:r>
            <a:r>
              <a:rPr lang="en-US" sz="2000" dirty="0" smtClean="0"/>
              <a:t>Thanks, Dad.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92076" y="115526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3455" y="1709995"/>
            <a:ext cx="818462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FB7BD"/>
                </a:solidFill>
              </a:rPr>
              <a:t>A presentation on the environment</a:t>
            </a:r>
          </a:p>
          <a:p>
            <a:endParaRPr lang="en-US" dirty="0"/>
          </a:p>
        </p:txBody>
      </p:sp>
      <p:pic>
        <p:nvPicPr>
          <p:cNvPr id="4" name="06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39952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703267"/>
              </p:ext>
            </p:extLst>
          </p:nvPr>
        </p:nvGraphicFramePr>
        <p:xfrm>
          <a:off x="1188421" y="2011333"/>
          <a:ext cx="10204103" cy="45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5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135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10CD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               </a:t>
                      </a:r>
                      <a:r>
                        <a:rPr lang="en-US" sz="2800" b="1" dirty="0" smtClean="0"/>
                        <a:t> Questions</a:t>
                      </a:r>
                      <a:endParaRPr lang="en-US" sz="2800" b="1" dirty="0"/>
                    </a:p>
                  </a:txBody>
                  <a:tcPr>
                    <a:solidFill>
                      <a:srgbClr val="10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Answers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10CDD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10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31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FB7BD"/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smtClean="0"/>
                        <a:t>What</a:t>
                      </a:r>
                      <a:r>
                        <a:rPr lang="en-US" sz="2800" baseline="0" dirty="0" smtClean="0"/>
                        <a:t> did Nam’s teacher ask him to do?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smtClean="0"/>
                        <a:t>She asked Nam to do some research on the environmental protection.</a:t>
                      </a:r>
                      <a:endParaRPr lang="en-US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384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FB7BD"/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smtClean="0"/>
                        <a:t>What</a:t>
                      </a:r>
                      <a:r>
                        <a:rPr lang="en-US" sz="2800" baseline="0" dirty="0" smtClean="0"/>
                        <a:t> has Nam come up with so far?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smtClean="0"/>
                        <a:t>He’s come up with a range of environmental issues.</a:t>
                      </a:r>
                      <a:endParaRPr lang="en-US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52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FB7BD"/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smtClean="0"/>
                        <a:t>When</a:t>
                      </a:r>
                      <a:r>
                        <a:rPr lang="en-US" sz="2800" baseline="0" dirty="0" smtClean="0"/>
                        <a:t> does Nam have to deliver the presentation?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smtClean="0"/>
                        <a:t>Nam has to deliver the presentation next week.</a:t>
                      </a:r>
                      <a:endParaRPr lang="en-US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FC1FD59-B4E9-4741-B480-D77688A2F09D}"/>
              </a:ext>
            </a:extLst>
          </p:cNvPr>
          <p:cNvSpPr txBox="1"/>
          <p:nvPr/>
        </p:nvSpPr>
        <p:spPr>
          <a:xfrm>
            <a:off x="8101629" y="3451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2A0A3-5717-4487-84C3-D272D071BA57}"/>
              </a:ext>
            </a:extLst>
          </p:cNvPr>
          <p:cNvSpPr txBox="1"/>
          <p:nvPr/>
        </p:nvSpPr>
        <p:spPr>
          <a:xfrm>
            <a:off x="8101628" y="43756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41D53-84EF-4D83-99A1-6DD121D48D7D}"/>
              </a:ext>
            </a:extLst>
          </p:cNvPr>
          <p:cNvSpPr txBox="1"/>
          <p:nvPr/>
        </p:nvSpPr>
        <p:spPr>
          <a:xfrm>
            <a:off x="8929446" y="52651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8" y="1138534"/>
            <a:ext cx="9465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conversation again and </a:t>
            </a:r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the questions</a:t>
            </a:r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.</a:t>
            </a:r>
            <a:endParaRPr lang="en-US" sz="2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5393B44E-FE66-4091-9F18-8F1D16144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855372"/>
              </p:ext>
            </p:extLst>
          </p:nvPr>
        </p:nvGraphicFramePr>
        <p:xfrm>
          <a:off x="1803934" y="1971885"/>
          <a:ext cx="9287233" cy="34242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890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en-US" sz="2800" b="1" dirty="0"/>
                    </a:p>
                  </a:txBody>
                  <a:tcPr>
                    <a:solidFill>
                      <a:srgbClr val="10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B</a:t>
                      </a:r>
                      <a:endParaRPr lang="en-US" sz="2800" b="1" dirty="0"/>
                    </a:p>
                  </a:txBody>
                  <a:tcPr>
                    <a:solidFill>
                      <a:srgbClr val="10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Answers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0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251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. global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0" dirty="0" smtClean="0"/>
                        <a:t>a. animals</a:t>
                      </a:r>
                      <a:endParaRPr lang="en-US" sz="2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1-d:</a:t>
                      </a:r>
                      <a:r>
                        <a:rPr lang="en-US" sz="2800" baseline="0" dirty="0" smtClean="0"/>
                        <a:t> g</a:t>
                      </a:r>
                      <a:r>
                        <a:rPr lang="en-US" sz="2800" dirty="0" smtClean="0"/>
                        <a:t>lobal</a:t>
                      </a:r>
                      <a:r>
                        <a:rPr lang="en-US" sz="2800" baseline="0" dirty="0" smtClean="0"/>
                        <a:t> warming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124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. practical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b. issues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2-c: practical</a:t>
                      </a:r>
                      <a:r>
                        <a:rPr lang="en-US" sz="2800" baseline="0" dirty="0" smtClean="0"/>
                        <a:t> actions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124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. environmental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c. actions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3-b: environmental</a:t>
                      </a:r>
                      <a:r>
                        <a:rPr lang="en-US" sz="2800" baseline="0" dirty="0" smtClean="0"/>
                        <a:t> issues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2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. endangered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2800" b="0" dirty="0">
                        <a:solidFill>
                          <a:srgbClr val="0FB7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d. warming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4-a: endangered</a:t>
                      </a:r>
                      <a:r>
                        <a:rPr lang="en-US" sz="2800" baseline="0" dirty="0" smtClean="0"/>
                        <a:t> animals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43016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4E63983-83C2-48BC-BF64-AF60C52B5D27}"/>
              </a:ext>
            </a:extLst>
          </p:cNvPr>
          <p:cNvSpPr txBox="1"/>
          <p:nvPr/>
        </p:nvSpPr>
        <p:spPr>
          <a:xfrm>
            <a:off x="1466118" y="952503"/>
            <a:ext cx="99628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the words in A with the words in B to form phrases in 1.</a:t>
            </a:r>
            <a:endParaRPr lang="en-US" sz="2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064302" y="1985464"/>
            <a:ext cx="1046313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009A80"/>
                </a:solidFill>
                <a:latin typeface="UTMAvoBold"/>
              </a:rPr>
              <a:t>1</a:t>
            </a:r>
            <a:r>
              <a:rPr lang="en-US" sz="3600" b="1" dirty="0" smtClean="0">
                <a:solidFill>
                  <a:srgbClr val="009A80"/>
                </a:solidFill>
                <a:latin typeface="UTMAvoBold"/>
              </a:rPr>
              <a:t>. </a:t>
            </a:r>
            <a:r>
              <a:rPr lang="en-US" sz="3600" dirty="0" smtClean="0">
                <a:solidFill>
                  <a:srgbClr val="000000"/>
                </a:solidFill>
                <a:latin typeface="UTM-Avo"/>
              </a:rPr>
              <a:t>My teacher</a:t>
            </a:r>
            <a:r>
              <a:rPr lang="en-US" sz="3600" dirty="0">
                <a:solidFill>
                  <a:srgbClr val="6D6E71"/>
                </a:solidFill>
                <a:latin typeface="UTM-Avo"/>
              </a:rPr>
              <a:t> </a:t>
            </a:r>
            <a:r>
              <a:rPr lang="en-US" sz="3600" dirty="0" smtClean="0">
                <a:solidFill>
                  <a:srgbClr val="6D6E71"/>
                </a:solidFill>
                <a:latin typeface="UTM-Avo"/>
              </a:rPr>
              <a:t>_____ </a:t>
            </a:r>
            <a:r>
              <a:rPr lang="en-US" sz="3600" dirty="0" smtClean="0">
                <a:latin typeface="UTM-Avo"/>
              </a:rPr>
              <a:t>me to do some research on the environmental problems</a:t>
            </a:r>
            <a:r>
              <a:rPr lang="en-US" sz="3600" dirty="0" smtClean="0">
                <a:solidFill>
                  <a:srgbClr val="000000"/>
                </a:solidFill>
                <a:latin typeface="UTM-Avo"/>
              </a:rPr>
              <a:t>.</a:t>
            </a:r>
          </a:p>
          <a:p>
            <a:pPr algn="l"/>
            <a:endParaRPr lang="en-US" sz="3600" dirty="0">
              <a:solidFill>
                <a:srgbClr val="000000"/>
              </a:solidFill>
              <a:latin typeface="UTM-Avo"/>
            </a:endParaRPr>
          </a:p>
          <a:p>
            <a:pPr algn="l"/>
            <a:r>
              <a:rPr lang="en-US" sz="3600" b="1" dirty="0">
                <a:solidFill>
                  <a:srgbClr val="009A80"/>
                </a:solidFill>
                <a:latin typeface="UTMAvoBold"/>
              </a:rPr>
              <a:t>2. </a:t>
            </a:r>
            <a:r>
              <a:rPr lang="en-US" sz="3600" dirty="0" smtClean="0">
                <a:solidFill>
                  <a:srgbClr val="000000"/>
                </a:solidFill>
                <a:latin typeface="UTM-Avo"/>
              </a:rPr>
              <a:t>She </a:t>
            </a:r>
            <a:r>
              <a:rPr lang="en-US" sz="3600" dirty="0" smtClean="0">
                <a:solidFill>
                  <a:srgbClr val="6D6E71"/>
                </a:solidFill>
                <a:latin typeface="UTM-Avo"/>
              </a:rPr>
              <a:t>______ </a:t>
            </a:r>
            <a:r>
              <a:rPr lang="en-US" sz="3600" dirty="0" smtClean="0">
                <a:latin typeface="UTM-Avo"/>
              </a:rPr>
              <a:t>that I should start with small, practical actions to protect the environment</a:t>
            </a:r>
          </a:p>
          <a:p>
            <a:pPr algn="l"/>
            <a:endParaRPr lang="en-US" sz="3600" dirty="0">
              <a:solidFill>
                <a:srgbClr val="000000"/>
              </a:solidFill>
              <a:latin typeface="UTM-Avo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UTM-Avo"/>
              </a:rPr>
              <a:t>3. She </a:t>
            </a:r>
            <a:r>
              <a:rPr lang="en-US" sz="3600" dirty="0" smtClean="0">
                <a:solidFill>
                  <a:srgbClr val="6D6E71"/>
                </a:solidFill>
                <a:latin typeface="UTM-Avo"/>
              </a:rPr>
              <a:t>_____ </a:t>
            </a:r>
            <a:r>
              <a:rPr lang="en-US" sz="3600" dirty="0" smtClean="0">
                <a:latin typeface="UTM-Avo"/>
              </a:rPr>
              <a:t>I should deliver my presentation the following week.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89728-D1DD-4BA2-8805-FB74427EE76B}"/>
              </a:ext>
            </a:extLst>
          </p:cNvPr>
          <p:cNvSpPr txBox="1"/>
          <p:nvPr/>
        </p:nvSpPr>
        <p:spPr>
          <a:xfrm>
            <a:off x="1578475" y="1007929"/>
            <a:ext cx="8123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</a:t>
            </a:r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sentences based on the conversation.</a:t>
            </a:r>
            <a:endParaRPr lang="en-US" sz="2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79333" y="2099733"/>
            <a:ext cx="150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UTM-Avo"/>
              </a:rPr>
              <a:t>asked</a:t>
            </a:r>
            <a:r>
              <a:rPr lang="en-US" dirty="0">
                <a:solidFill>
                  <a:srgbClr val="6D6E71"/>
                </a:solidFill>
                <a:latin typeface="UTM-Avo"/>
              </a:rPr>
              <a:t>_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21467" y="3522133"/>
            <a:ext cx="187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UTM-Avo"/>
              </a:rPr>
              <a:t>advised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540000" y="5335800"/>
            <a:ext cx="1439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UTM-Avo"/>
              </a:rPr>
              <a:t>said</a:t>
            </a:r>
            <a:r>
              <a:rPr lang="en-US" sz="3200" dirty="0">
                <a:solidFill>
                  <a:srgbClr val="6D6E71"/>
                </a:solidFill>
                <a:latin typeface="UTM-Avo"/>
              </a:rPr>
              <a:t>_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EF89728-D1DD-4BA2-8805-FB74427EE76B}"/>
              </a:ext>
            </a:extLst>
          </p:cNvPr>
          <p:cNvSpPr txBox="1"/>
          <p:nvPr/>
        </p:nvSpPr>
        <p:spPr>
          <a:xfrm>
            <a:off x="1578475" y="1007929"/>
            <a:ext cx="8123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PAIRWORK </a:t>
            </a:r>
            <a:endParaRPr lang="en-US" sz="2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740" y="1709994"/>
            <a:ext cx="7958106" cy="439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1450428" y="3713782"/>
            <a:ext cx="9333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0FB7BD"/>
                </a:solidFill>
              </a:rPr>
              <a:t>A Presentation on the Environment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Protecting The Environment</a:t>
            </a:r>
            <a:endParaRPr lang="en-US" sz="36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746747" y="1812635"/>
            <a:ext cx="1050249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SITUATION:</a:t>
            </a:r>
            <a:endParaRPr lang="en-US" sz="3200" dirty="0"/>
          </a:p>
          <a:p>
            <a:pPr algn="just"/>
            <a:r>
              <a:rPr lang="en-US" sz="3200" b="1" dirty="0" smtClean="0"/>
              <a:t>- Student </a:t>
            </a:r>
            <a:r>
              <a:rPr lang="en-US" sz="3200" b="1" dirty="0"/>
              <a:t>A</a:t>
            </a:r>
            <a:r>
              <a:rPr lang="en-US" sz="3200" dirty="0"/>
              <a:t>: </a:t>
            </a:r>
            <a:r>
              <a:rPr lang="en-US" sz="3200" dirty="0" smtClean="0"/>
              <a:t>You’re</a:t>
            </a:r>
            <a:r>
              <a:rPr lang="en-US" sz="3200" dirty="0"/>
              <a:t> </a:t>
            </a:r>
            <a:r>
              <a:rPr lang="en-US" sz="3200" dirty="0" smtClean="0"/>
              <a:t>Minh, a </a:t>
            </a:r>
            <a:r>
              <a:rPr lang="en-US" sz="3200" dirty="0"/>
              <a:t>student of </a:t>
            </a:r>
            <a:r>
              <a:rPr lang="en-US" sz="3200" dirty="0" err="1"/>
              <a:t>Thang</a:t>
            </a:r>
            <a:r>
              <a:rPr lang="en-US" sz="3200" dirty="0"/>
              <a:t> Long High </a:t>
            </a:r>
            <a:r>
              <a:rPr lang="en-US" sz="3200" dirty="0" smtClean="0"/>
              <a:t>School in Hanoi. You </a:t>
            </a:r>
            <a:r>
              <a:rPr lang="vi-VN" sz="3200" dirty="0" smtClean="0"/>
              <a:t>are preparing a presentation on </a:t>
            </a:r>
            <a:r>
              <a:rPr lang="vi-VN" sz="3200" i="1" dirty="0"/>
              <a:t>E</a:t>
            </a:r>
            <a:r>
              <a:rPr lang="vi-VN" sz="3200" i="1" dirty="0" smtClean="0"/>
              <a:t>nvironmental </a:t>
            </a:r>
            <a:r>
              <a:rPr lang="vi-VN" sz="3200" i="1" dirty="0"/>
              <a:t>P</a:t>
            </a:r>
            <a:r>
              <a:rPr lang="vi-VN" sz="3200" i="1" dirty="0" smtClean="0"/>
              <a:t>rotection</a:t>
            </a:r>
            <a:r>
              <a:rPr lang="en-US" sz="3200" dirty="0" smtClean="0"/>
              <a:t>. You meet Greta Thunberg, a famous Swedish environmental activist. Ask for her advice on your presentation.</a:t>
            </a:r>
            <a:endParaRPr lang="en-US" sz="3200" dirty="0"/>
          </a:p>
          <a:p>
            <a:pPr algn="just"/>
            <a:r>
              <a:rPr lang="en-US" sz="3200" b="1" dirty="0" smtClean="0"/>
              <a:t>- Student </a:t>
            </a:r>
            <a:r>
              <a:rPr lang="en-US" sz="3200" b="1" dirty="0"/>
              <a:t>B</a:t>
            </a:r>
            <a:r>
              <a:rPr lang="en-US" sz="3200" dirty="0"/>
              <a:t>: </a:t>
            </a:r>
            <a:r>
              <a:rPr lang="en-US" sz="3200" dirty="0" smtClean="0"/>
              <a:t>You’re </a:t>
            </a:r>
            <a:r>
              <a:rPr lang="en-US" sz="3200" dirty="0"/>
              <a:t>Greta Thunberg, a famous Swedish environmental activist</a:t>
            </a:r>
            <a:r>
              <a:rPr lang="en-US" sz="3200" dirty="0" smtClean="0"/>
              <a:t>. </a:t>
            </a:r>
            <a:r>
              <a:rPr lang="en-US" sz="3200" dirty="0"/>
              <a:t>Give your </a:t>
            </a:r>
            <a:r>
              <a:rPr lang="en-US" sz="3200" dirty="0" smtClean="0"/>
              <a:t>advice </a:t>
            </a:r>
            <a:r>
              <a:rPr lang="en-US" sz="3200" dirty="0"/>
              <a:t>on the </a:t>
            </a:r>
            <a:r>
              <a:rPr lang="en-US" sz="3200" dirty="0" smtClean="0"/>
              <a:t>very presentation that Minh </a:t>
            </a:r>
            <a:r>
              <a:rPr lang="en-US" sz="3200" dirty="0"/>
              <a:t>asks you. </a:t>
            </a:r>
          </a:p>
          <a:p>
            <a:r>
              <a:rPr lang="en-US" sz="3600" b="1" dirty="0"/>
              <a:t> </a:t>
            </a:r>
            <a:endParaRPr lang="en-US" sz="3600" dirty="0"/>
          </a:p>
          <a:p>
            <a:pPr algn="l"/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89728-D1DD-4BA2-8805-FB74427EE76B}"/>
              </a:ext>
            </a:extLst>
          </p:cNvPr>
          <p:cNvSpPr txBox="1"/>
          <p:nvPr/>
        </p:nvSpPr>
        <p:spPr>
          <a:xfrm>
            <a:off x="1578475" y="1007929"/>
            <a:ext cx="8123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PAIRWORK - Role play the following situation</a:t>
            </a:r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5715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963512" y="1601325"/>
            <a:ext cx="1056392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 smtClean="0"/>
              <a:t>- CONVERSATION STEPS</a:t>
            </a:r>
            <a:r>
              <a:rPr lang="en-US" sz="3000" b="1" dirty="0"/>
              <a:t>: </a:t>
            </a:r>
            <a:endParaRPr lang="en-US" sz="3000" dirty="0"/>
          </a:p>
          <a:p>
            <a:r>
              <a:rPr lang="en-US" sz="3000" b="1" dirty="0"/>
              <a:t>           </a:t>
            </a:r>
            <a:r>
              <a:rPr lang="en-US" sz="3000" b="1" dirty="0" smtClean="0"/>
              <a:t>	</a:t>
            </a:r>
            <a:r>
              <a:rPr lang="vi-VN" sz="3000" dirty="0" smtClean="0"/>
              <a:t>1</a:t>
            </a:r>
            <a:r>
              <a:rPr lang="vi-VN" sz="3000" dirty="0"/>
              <a:t>. Greeting</a:t>
            </a:r>
            <a:endParaRPr lang="en-US" sz="3000" dirty="0"/>
          </a:p>
          <a:p>
            <a:r>
              <a:rPr lang="vi-VN" sz="3000" dirty="0"/>
              <a:t>         </a:t>
            </a:r>
            <a:r>
              <a:rPr lang="en-US" sz="3000" dirty="0"/>
              <a:t>	</a:t>
            </a:r>
            <a:r>
              <a:rPr lang="vi-VN" sz="3000" dirty="0" smtClean="0"/>
              <a:t>2</a:t>
            </a:r>
            <a:r>
              <a:rPr lang="vi-VN" sz="3000" dirty="0"/>
              <a:t>. Small talks</a:t>
            </a:r>
            <a:endParaRPr lang="en-US" sz="3000" dirty="0"/>
          </a:p>
          <a:p>
            <a:r>
              <a:rPr lang="vi-VN" sz="3000" dirty="0"/>
              <a:t>        </a:t>
            </a:r>
            <a:r>
              <a:rPr lang="en-US" sz="3000" dirty="0"/>
              <a:t>	</a:t>
            </a:r>
            <a:r>
              <a:rPr lang="en-US" sz="3000" dirty="0" smtClean="0"/>
              <a:t>	</a:t>
            </a:r>
            <a:r>
              <a:rPr lang="vi-VN" sz="3000" dirty="0" smtClean="0"/>
              <a:t>3</a:t>
            </a:r>
            <a:r>
              <a:rPr lang="vi-VN" sz="3000" dirty="0"/>
              <a:t>. Main </a:t>
            </a:r>
            <a:r>
              <a:rPr lang="vi-VN" sz="3000" dirty="0" smtClean="0"/>
              <a:t>topic</a:t>
            </a:r>
            <a:endParaRPr lang="en-US" sz="3000" dirty="0"/>
          </a:p>
          <a:p>
            <a:r>
              <a:rPr lang="vi-VN" sz="3000" dirty="0"/>
              <a:t>       </a:t>
            </a:r>
            <a:r>
              <a:rPr lang="en-US" sz="3000" dirty="0"/>
              <a:t>	</a:t>
            </a:r>
            <a:r>
              <a:rPr lang="vi-VN" sz="3000" dirty="0"/>
              <a:t> </a:t>
            </a:r>
            <a:r>
              <a:rPr lang="vi-VN" sz="3000" dirty="0" smtClean="0"/>
              <a:t>	4</a:t>
            </a:r>
            <a:r>
              <a:rPr lang="vi-VN" sz="3000" dirty="0"/>
              <a:t>. Finishing off</a:t>
            </a:r>
            <a:endParaRPr lang="en-US" sz="3000" dirty="0"/>
          </a:p>
          <a:p>
            <a:endParaRPr lang="en-US" sz="3000" b="1" dirty="0" smtClean="0"/>
          </a:p>
          <a:p>
            <a:r>
              <a:rPr lang="en-US" sz="3000" b="1" dirty="0" smtClean="0"/>
              <a:t>- REQUIRED LANGUAGE: Use vocabulary in 3 and structures in 4.</a:t>
            </a:r>
            <a:endParaRPr lang="en-US" sz="3000" dirty="0"/>
          </a:p>
          <a:p>
            <a:r>
              <a:rPr lang="en-US" sz="3000" dirty="0" smtClean="0"/>
              <a:t>1. Vocabulary: </a:t>
            </a:r>
            <a:r>
              <a:rPr lang="en-US" sz="3000" i="1" dirty="0" smtClean="0"/>
              <a:t>environmental issues, practical actions, endangered animals, global warming. </a:t>
            </a:r>
            <a:endParaRPr lang="en-US" sz="3000" i="1" dirty="0"/>
          </a:p>
          <a:p>
            <a:r>
              <a:rPr lang="en-US" sz="3000" dirty="0" smtClean="0"/>
              <a:t>2. Structure: Reported speech</a:t>
            </a:r>
            <a:endParaRPr lang="en-US" sz="3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89728-D1DD-4BA2-8805-FB74427EE76B}"/>
              </a:ext>
            </a:extLst>
          </p:cNvPr>
          <p:cNvSpPr txBox="1"/>
          <p:nvPr/>
        </p:nvSpPr>
        <p:spPr>
          <a:xfrm>
            <a:off x="1578475" y="1007929"/>
            <a:ext cx="8123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PAIRWORK - Role play</a:t>
            </a:r>
            <a:endParaRPr lang="en-US" sz="2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44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064302" y="1985464"/>
            <a:ext cx="1046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 </a:t>
            </a:r>
            <a:endParaRPr lang="en-US" sz="3600" dirty="0"/>
          </a:p>
          <a:p>
            <a:pPr algn="l"/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89728-D1DD-4BA2-8805-FB74427EE76B}"/>
              </a:ext>
            </a:extLst>
          </p:cNvPr>
          <p:cNvSpPr txBox="1"/>
          <p:nvPr/>
        </p:nvSpPr>
        <p:spPr>
          <a:xfrm>
            <a:off x="1578475" y="1007929"/>
            <a:ext cx="8123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play </a:t>
            </a:r>
            <a:endParaRPr lang="en-US" sz="2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25" y="1985464"/>
            <a:ext cx="6550702" cy="467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0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936628" y="2123749"/>
            <a:ext cx="85840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3600" dirty="0"/>
              <a:t>Gain an overview about the topic </a:t>
            </a:r>
            <a:r>
              <a:rPr lang="en-US" sz="3600" i="1" dirty="0" smtClean="0"/>
              <a:t>Protecting the environment</a:t>
            </a:r>
            <a:r>
              <a:rPr lang="en-US" sz="3600" dirty="0" smtClean="0"/>
              <a:t> </a:t>
            </a:r>
          </a:p>
          <a:p>
            <a:pPr marL="584200" indent="-457200">
              <a:buFont typeface="Arial" panose="020B0604020202020204" pitchFamily="34" charset="0"/>
              <a:buChar char="•"/>
            </a:pPr>
            <a:r>
              <a:rPr lang="vi-VN" sz="3600" dirty="0">
                <a:latin typeface="Calibri" charset="0"/>
                <a:ea typeface="Calibri" charset="0"/>
                <a:cs typeface="Calibri" charset="0"/>
              </a:rPr>
              <a:t>Build vocabulary </a:t>
            </a:r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on</a:t>
            </a:r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the environment and identify the reported speech with statements and questions</a:t>
            </a:r>
            <a:endParaRPr lang="en-US" sz="3600" i="1" dirty="0">
              <a:latin typeface="Calibri" charset="0"/>
              <a:ea typeface="Calibri" charset="0"/>
              <a:cs typeface="Calibri" charset="0"/>
            </a:endParaRPr>
          </a:p>
          <a:p>
            <a:pPr marL="127000"/>
            <a:endParaRPr lang="en-US" sz="3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82037" y="2055511"/>
            <a:ext cx="85840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Tx/>
              <a:buChar char="-"/>
            </a:pPr>
            <a:r>
              <a:rPr lang="en-US" sz="3600" dirty="0" smtClean="0"/>
              <a:t>Do </a:t>
            </a:r>
            <a:r>
              <a:rPr lang="en-US" sz="3600" dirty="0"/>
              <a:t>exercises in </a:t>
            </a:r>
            <a:r>
              <a:rPr lang="en-US" sz="3600"/>
              <a:t>the </a:t>
            </a:r>
            <a:r>
              <a:rPr lang="en-US" sz="3600" dirty="0" smtClean="0"/>
              <a:t>W</a:t>
            </a:r>
            <a:r>
              <a:rPr lang="en-US" sz="3600" smtClean="0"/>
              <a:t>orkbook</a:t>
            </a:r>
            <a:endParaRPr lang="en-US" sz="3600" dirty="0" smtClean="0"/>
          </a:p>
          <a:p>
            <a:pPr marL="571500" lvl="0" indent="-571500">
              <a:buFontTx/>
              <a:buChar char="-"/>
            </a:pPr>
            <a:r>
              <a:rPr lang="en-US" sz="3600" dirty="0" smtClean="0"/>
              <a:t>Project preparation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541240" y="2524837"/>
            <a:ext cx="9999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Gain an overview about the topic </a:t>
            </a:r>
            <a:r>
              <a:rPr lang="vi-VN" sz="2800" i="1" dirty="0" smtClean="0"/>
              <a:t>Protecting the environment</a:t>
            </a:r>
            <a:r>
              <a:rPr lang="en-US" sz="2800" i="1" dirty="0" smtClean="0"/>
              <a:t>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vi-VN" sz="2800" dirty="0"/>
              <a:t>Build vocabulary </a:t>
            </a:r>
            <a:r>
              <a:rPr lang="vi-VN" sz="2800" dirty="0"/>
              <a:t>about</a:t>
            </a:r>
            <a:r>
              <a:rPr lang="en-US" sz="2800" dirty="0"/>
              <a:t> the </a:t>
            </a:r>
            <a:r>
              <a:rPr lang="en-US" sz="2800" dirty="0"/>
              <a:t>environment and </a:t>
            </a:r>
            <a:r>
              <a:rPr lang="en-US" sz="2800" dirty="0" smtClean="0"/>
              <a:t>identify the reported </a:t>
            </a:r>
            <a:r>
              <a:rPr lang="en-US" sz="2800" dirty="0"/>
              <a:t>speech with statements and </a:t>
            </a:r>
            <a:r>
              <a:rPr lang="en-US" sz="2800" dirty="0" smtClean="0"/>
              <a:t>questions</a:t>
            </a:r>
            <a:endParaRPr lang="en-US" sz="2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233534" y="42122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183691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34779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76118" y="220848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21976" y="349910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303924"/>
            <a:ext cx="483523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Crossword puzzle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6" y="2193362"/>
            <a:ext cx="4835238" cy="670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2316" y="2970649"/>
            <a:ext cx="4835238" cy="2077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conversation again </a:t>
            </a:r>
            <a:r>
              <a:rPr lang="en-US" dirty="0" smtClean="0">
                <a:solidFill>
                  <a:srgbClr val="006673"/>
                </a:solidFill>
              </a:rPr>
              <a:t>and answer the questions. </a:t>
            </a:r>
            <a:endParaRPr lang="en-US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</a:t>
            </a:r>
            <a:r>
              <a:rPr lang="en-US" dirty="0" smtClean="0">
                <a:solidFill>
                  <a:srgbClr val="006673"/>
                </a:solidFill>
              </a:rPr>
              <a:t>Match the words in A with the words in B to form phrases. </a:t>
            </a:r>
            <a:endParaRPr lang="en-US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Complete the sentences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5: Role 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364904" y="1590481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456356" y="250878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372709" y="3885892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9984" y="502240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2316" y="5257621"/>
            <a:ext cx="4835238" cy="6335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138561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381893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457720" y="61938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42137" y="596775"/>
            <a:ext cx="7920211" cy="6689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006673"/>
                </a:solidFill>
              </a:rPr>
              <a:t>           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187680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137478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132748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579155"/>
              </p:ext>
            </p:extLst>
          </p:nvPr>
        </p:nvGraphicFramePr>
        <p:xfrm>
          <a:off x="7154902" y="709730"/>
          <a:ext cx="228963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176485"/>
              </p:ext>
            </p:extLst>
          </p:nvPr>
        </p:nvGraphicFramePr>
        <p:xfrm>
          <a:off x="3488956" y="1166930"/>
          <a:ext cx="412133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45008523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842387"/>
              </p:ext>
            </p:extLst>
          </p:nvPr>
        </p:nvGraphicFramePr>
        <p:xfrm>
          <a:off x="6237781" y="1624130"/>
          <a:ext cx="228963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919157"/>
              </p:ext>
            </p:extLst>
          </p:nvPr>
        </p:nvGraphicFramePr>
        <p:xfrm>
          <a:off x="6237781" y="2081330"/>
          <a:ext cx="366340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253025"/>
              </p:ext>
            </p:extLst>
          </p:nvPr>
        </p:nvGraphicFramePr>
        <p:xfrm>
          <a:off x="6237781" y="2538530"/>
          <a:ext cx="137377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840561"/>
              </p:ext>
            </p:extLst>
          </p:nvPr>
        </p:nvGraphicFramePr>
        <p:xfrm>
          <a:off x="6695707" y="2995730"/>
          <a:ext cx="183170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668400"/>
              </p:ext>
            </p:extLst>
          </p:nvPr>
        </p:nvGraphicFramePr>
        <p:xfrm>
          <a:off x="5321929" y="3452930"/>
          <a:ext cx="457926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450085232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47887417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486449"/>
              </p:ext>
            </p:extLst>
          </p:nvPr>
        </p:nvGraphicFramePr>
        <p:xfrm>
          <a:off x="6695707" y="3910130"/>
          <a:ext cx="366340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365677"/>
              </p:ext>
            </p:extLst>
          </p:nvPr>
        </p:nvGraphicFramePr>
        <p:xfrm>
          <a:off x="1666690" y="4824530"/>
          <a:ext cx="5943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5008523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7887417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7283275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8563897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59369702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344538"/>
              </p:ext>
            </p:extLst>
          </p:nvPr>
        </p:nvGraphicFramePr>
        <p:xfrm>
          <a:off x="7154902" y="4367330"/>
          <a:ext cx="412133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45008523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580143"/>
              </p:ext>
            </p:extLst>
          </p:nvPr>
        </p:nvGraphicFramePr>
        <p:xfrm>
          <a:off x="5321929" y="5281730"/>
          <a:ext cx="320548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sp>
        <p:nvSpPr>
          <p:cNvPr id="26" name="SỐ 1"/>
          <p:cNvSpPr/>
          <p:nvPr/>
        </p:nvSpPr>
        <p:spPr>
          <a:xfrm>
            <a:off x="709333" y="586900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Q1"/>
          <p:cNvSpPr/>
          <p:nvPr/>
        </p:nvSpPr>
        <p:spPr>
          <a:xfrm>
            <a:off x="1354930" y="5801087"/>
            <a:ext cx="9287302" cy="92804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Q1. The planet on which we live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Ố 1"/>
          <p:cNvSpPr/>
          <p:nvPr/>
        </p:nvSpPr>
        <p:spPr>
          <a:xfrm>
            <a:off x="705382" y="1044100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Q1"/>
          <p:cNvSpPr/>
          <p:nvPr/>
        </p:nvSpPr>
        <p:spPr>
          <a:xfrm>
            <a:off x="1354930" y="5801087"/>
            <a:ext cx="9287302" cy="92804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Q2.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of damaging the air, water, or land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chemicals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other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substances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SỐ 1"/>
          <p:cNvSpPr/>
          <p:nvPr/>
        </p:nvSpPr>
        <p:spPr>
          <a:xfrm>
            <a:off x="705382" y="1501300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Q1"/>
          <p:cNvSpPr/>
          <p:nvPr/>
        </p:nvSpPr>
        <p:spPr>
          <a:xfrm>
            <a:off x="1354930" y="5801087"/>
            <a:ext cx="9287302" cy="92804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Q3.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area of water that flows towards the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SỐ 1"/>
          <p:cNvSpPr/>
          <p:nvPr/>
        </p:nvSpPr>
        <p:spPr>
          <a:xfrm>
            <a:off x="705382" y="1958500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Q1"/>
          <p:cNvSpPr/>
          <p:nvPr/>
        </p:nvSpPr>
        <p:spPr>
          <a:xfrm>
            <a:off x="1354930" y="5801087"/>
            <a:ext cx="9287302" cy="92804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Q4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containing a high level of acid that can damage the environment.</a:t>
            </a:r>
          </a:p>
        </p:txBody>
      </p:sp>
      <p:sp>
        <p:nvSpPr>
          <p:cNvPr id="34" name="SỐ 1"/>
          <p:cNvSpPr/>
          <p:nvPr/>
        </p:nvSpPr>
        <p:spPr>
          <a:xfrm>
            <a:off x="705382" y="2415700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Q1"/>
          <p:cNvSpPr/>
          <p:nvPr/>
        </p:nvSpPr>
        <p:spPr>
          <a:xfrm>
            <a:off x="1354930" y="5801087"/>
            <a:ext cx="9287302" cy="92804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Q5. The mixture of gases surrounding the Earth that we breathe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SỐ 1"/>
          <p:cNvSpPr/>
          <p:nvPr/>
        </p:nvSpPr>
        <p:spPr>
          <a:xfrm>
            <a:off x="705382" y="2872900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" name="Q1"/>
          <p:cNvSpPr/>
          <p:nvPr/>
        </p:nvSpPr>
        <p:spPr>
          <a:xfrm>
            <a:off x="1354930" y="5801087"/>
            <a:ext cx="9287302" cy="92804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Q6.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substance on the surface of the Earth in which plants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SỐ 1"/>
          <p:cNvSpPr/>
          <p:nvPr/>
        </p:nvSpPr>
        <p:spPr>
          <a:xfrm>
            <a:off x="705382" y="3330100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3" name="Q1"/>
          <p:cNvSpPr/>
          <p:nvPr/>
        </p:nvSpPr>
        <p:spPr>
          <a:xfrm>
            <a:off x="1354930" y="5801087"/>
            <a:ext cx="9287302" cy="92804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Q7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made of glass that is used for growing plants that need protection from the weather</a:t>
            </a:r>
          </a:p>
        </p:txBody>
      </p:sp>
      <p:sp>
        <p:nvSpPr>
          <p:cNvPr id="44" name="SỐ 1"/>
          <p:cNvSpPr/>
          <p:nvPr/>
        </p:nvSpPr>
        <p:spPr>
          <a:xfrm>
            <a:off x="705382" y="3787300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5" name="Q1"/>
          <p:cNvSpPr/>
          <p:nvPr/>
        </p:nvSpPr>
        <p:spPr>
          <a:xfrm>
            <a:off x="1354930" y="5801087"/>
            <a:ext cx="9287302" cy="92804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Q8.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substance, especially a gas, that goes into the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SỐ 1"/>
          <p:cNvSpPr/>
          <p:nvPr/>
        </p:nvSpPr>
        <p:spPr>
          <a:xfrm>
            <a:off x="705382" y="4244500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Q1"/>
          <p:cNvSpPr/>
          <p:nvPr/>
        </p:nvSpPr>
        <p:spPr>
          <a:xfrm>
            <a:off x="1354930" y="5801087"/>
            <a:ext cx="10234864" cy="117682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Q9.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plants and animals in a particular area, considered as a system with parts that depend on one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SỐ 1"/>
          <p:cNvSpPr/>
          <p:nvPr/>
        </p:nvSpPr>
        <p:spPr>
          <a:xfrm>
            <a:off x="705382" y="4701700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Q1"/>
          <p:cNvSpPr/>
          <p:nvPr/>
        </p:nvSpPr>
        <p:spPr>
          <a:xfrm>
            <a:off x="1354930" y="5801087"/>
            <a:ext cx="10234864" cy="117682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Q10.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of cutting down all the trees from an area of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Ố 1"/>
          <p:cNvSpPr/>
          <p:nvPr/>
        </p:nvSpPr>
        <p:spPr>
          <a:xfrm>
            <a:off x="705382" y="5158900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Q1"/>
          <p:cNvSpPr/>
          <p:nvPr/>
        </p:nvSpPr>
        <p:spPr>
          <a:xfrm>
            <a:off x="1354930" y="5778732"/>
            <a:ext cx="10234864" cy="117682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Q11.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of place that a particular animal usually lives in or a particular plant usually grows in</a:t>
            </a: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341259"/>
              </p:ext>
            </p:extLst>
          </p:nvPr>
        </p:nvGraphicFramePr>
        <p:xfrm>
          <a:off x="7154902" y="709730"/>
          <a:ext cx="228963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836845"/>
              </p:ext>
            </p:extLst>
          </p:nvPr>
        </p:nvGraphicFramePr>
        <p:xfrm>
          <a:off x="3488956" y="1166930"/>
          <a:ext cx="412133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45008523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220354"/>
              </p:ext>
            </p:extLst>
          </p:nvPr>
        </p:nvGraphicFramePr>
        <p:xfrm>
          <a:off x="6237781" y="1624130"/>
          <a:ext cx="228963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791829"/>
              </p:ext>
            </p:extLst>
          </p:nvPr>
        </p:nvGraphicFramePr>
        <p:xfrm>
          <a:off x="6237781" y="2081330"/>
          <a:ext cx="366340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550440"/>
              </p:ext>
            </p:extLst>
          </p:nvPr>
        </p:nvGraphicFramePr>
        <p:xfrm>
          <a:off x="6237781" y="2538530"/>
          <a:ext cx="137377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136647"/>
              </p:ext>
            </p:extLst>
          </p:nvPr>
        </p:nvGraphicFramePr>
        <p:xfrm>
          <a:off x="6695707" y="2995730"/>
          <a:ext cx="183170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599211"/>
              </p:ext>
            </p:extLst>
          </p:nvPr>
        </p:nvGraphicFramePr>
        <p:xfrm>
          <a:off x="5321929" y="3452930"/>
          <a:ext cx="457926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450085232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47887417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001171"/>
              </p:ext>
            </p:extLst>
          </p:nvPr>
        </p:nvGraphicFramePr>
        <p:xfrm>
          <a:off x="6695707" y="3910130"/>
          <a:ext cx="366340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62238"/>
              </p:ext>
            </p:extLst>
          </p:nvPr>
        </p:nvGraphicFramePr>
        <p:xfrm>
          <a:off x="1666690" y="4824530"/>
          <a:ext cx="5943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5008523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7887417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7283275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8563897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59369702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769670"/>
              </p:ext>
            </p:extLst>
          </p:nvPr>
        </p:nvGraphicFramePr>
        <p:xfrm>
          <a:off x="7154902" y="4367330"/>
          <a:ext cx="412133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45008523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484986"/>
              </p:ext>
            </p:extLst>
          </p:nvPr>
        </p:nvGraphicFramePr>
        <p:xfrm>
          <a:off x="5321929" y="5281730"/>
          <a:ext cx="320548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sp>
        <p:nvSpPr>
          <p:cNvPr id="63" name="SỐ 1"/>
          <p:cNvSpPr/>
          <p:nvPr/>
        </p:nvSpPr>
        <p:spPr>
          <a:xfrm>
            <a:off x="7153996" y="5738930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632152" y="440331"/>
            <a:ext cx="34977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Crossword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621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decel="10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decel="100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" decel="10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" decel="100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5" grpId="0" animBg="1"/>
      <p:bldP spid="35" grpId="1" animBg="1"/>
      <p:bldP spid="39" grpId="0" animBg="1"/>
      <p:bldP spid="39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49" grpId="0" animBg="1"/>
      <p:bldP spid="49" grpId="1" animBg="1"/>
      <p:bldP spid="51" grpId="0" animBg="1"/>
      <p:bldP spid="51" grpId="1" animBg="1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21288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169013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THE CROSSWORD PUZZLE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2690359"/>
            <a:ext cx="10515600" cy="14766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smtClean="0"/>
              <a:t>ENVIRONMENT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9640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573968" y="974361"/>
            <a:ext cx="1767520" cy="5246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38888" y="974361"/>
            <a:ext cx="3738759" cy="524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         THE ENVIRONMENT MINDMAP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pic>
        <p:nvPicPr>
          <p:cNvPr id="10" name="Slika 16"/>
          <p:cNvPicPr/>
          <p:nvPr/>
        </p:nvPicPr>
        <p:blipFill>
          <a:blip r:embed="rId2" cstate="print"/>
          <a:srcRect l="22330" t="15217" r="2621" b="11180"/>
          <a:stretch>
            <a:fillRect/>
          </a:stretch>
        </p:blipFill>
        <p:spPr bwMode="auto">
          <a:xfrm>
            <a:off x="1457720" y="1663686"/>
            <a:ext cx="9365178" cy="51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257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812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87491"/>
            <a:ext cx="12159010" cy="73971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4122295" y="1171580"/>
            <a:ext cx="8036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Protecting the environment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1" y="5295528"/>
            <a:ext cx="7337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A call for urgent action </a:t>
            </a:r>
          </a:p>
        </p:txBody>
      </p:sp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1439056" y="1723229"/>
            <a:ext cx="5246484" cy="153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26532"/>
                </a:solidFill>
              </a:rPr>
              <a:t>i</a:t>
            </a:r>
            <a:r>
              <a:rPr lang="vi-VN" sz="4800" b="1" dirty="0" smtClean="0">
                <a:solidFill>
                  <a:srgbClr val="F26532"/>
                </a:solidFill>
              </a:rPr>
              <a:t>dentify</a:t>
            </a:r>
            <a:r>
              <a:rPr lang="en-US" sz="4800" b="1" dirty="0" smtClean="0">
                <a:solidFill>
                  <a:srgbClr val="F26532"/>
                </a:solidFill>
              </a:rPr>
              <a:t> </a:t>
            </a:r>
            <a:r>
              <a:rPr lang="en-US" sz="4800" b="1" dirty="0" smtClean="0">
                <a:solidFill>
                  <a:srgbClr val="F26532"/>
                </a:solidFill>
              </a:rPr>
              <a:t>(</a:t>
            </a:r>
            <a:r>
              <a:rPr lang="vi-VN" sz="4800" b="1" dirty="0" smtClean="0">
                <a:solidFill>
                  <a:srgbClr val="F26532"/>
                </a:solidFill>
              </a:rPr>
              <a:t>v</a:t>
            </a:r>
            <a:r>
              <a:rPr lang="en-US" sz="4800" b="1" dirty="0" smtClean="0">
                <a:solidFill>
                  <a:srgbClr val="F26532"/>
                </a:solidFill>
              </a:rPr>
              <a:t>)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3976" y="4319374"/>
            <a:ext cx="5165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recognize a problem and show that it exists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948297" y="2771761"/>
            <a:ext cx="2090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5A0B8"/>
                </a:solidFill>
              </a:rPr>
              <a:t>/</a:t>
            </a:r>
            <a:r>
              <a:rPr lang="en-US" sz="2800" b="1" dirty="0" err="1">
                <a:solidFill>
                  <a:srgbClr val="05A0B8"/>
                </a:solidFill>
              </a:rPr>
              <a:t>aɪˈ</a:t>
            </a:r>
            <a:r>
              <a:rPr lang="en-US" sz="2800" b="1" dirty="0" err="1" smtClean="0">
                <a:solidFill>
                  <a:srgbClr val="05A0B8"/>
                </a:solidFill>
              </a:rPr>
              <a:t>dentɪfaɪ</a:t>
            </a:r>
            <a:r>
              <a:rPr lang="en-US" sz="2800" b="1" dirty="0" smtClean="0">
                <a:solidFill>
                  <a:srgbClr val="0FB7BD"/>
                </a:solidFill>
              </a:rPr>
              <a:t>/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7698" y="3732551"/>
            <a:ext cx="88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identify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92429" y="3472140"/>
            <a:ext cx="549786" cy="4779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90655"/>
            <a:ext cx="5213572" cy="299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3326</TotalTime>
  <Words>1098</Words>
  <PresentationFormat>Widescreen</PresentationFormat>
  <Paragraphs>303</Paragraphs>
  <Slides>25</Slides>
  <Notes>11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Adobe Gothic Std B</vt:lpstr>
      <vt:lpstr>Arial</vt:lpstr>
      <vt:lpstr>Bookman Old Style</vt:lpstr>
      <vt:lpstr>Calibri</vt:lpstr>
      <vt:lpstr>Calibri Light</vt:lpstr>
      <vt:lpstr>Courier New</vt:lpstr>
      <vt:lpstr>Myriad Pro</vt:lpstr>
      <vt:lpstr>Times New Roman</vt:lpstr>
      <vt:lpstr>UTM Facebook K&amp;T</vt:lpstr>
      <vt:lpstr>UTM-Avo</vt:lpstr>
      <vt:lpstr>UTMAvoBold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2022-05-12T08:12:58Z</dcterms:modified>
</cp:coreProperties>
</file>