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61" r:id="rId3"/>
    <p:sldId id="258" r:id="rId4"/>
    <p:sldId id="262" r:id="rId5"/>
    <p:sldId id="263" r:id="rId6"/>
    <p:sldId id="264" r:id="rId7"/>
    <p:sldId id="265" r:id="rId8"/>
    <p:sldId id="266" r:id="rId9"/>
    <p:sldId id="267" r:id="rId10"/>
    <p:sldId id="268" r:id="rId11"/>
    <p:sldId id="269" r:id="rId12"/>
    <p:sldId id="270" r:id="rId13"/>
    <p:sldId id="271" r:id="rId14"/>
    <p:sldId id="272" r:id="rId15"/>
    <p:sldId id="273" r:id="rId16"/>
    <p:sldId id="278" r:id="rId17"/>
    <p:sldId id="275" r:id="rId18"/>
    <p:sldId id="257" r:id="rId19"/>
    <p:sldId id="276" r:id="rId20"/>
    <p:sldId id="281" r:id="rId21"/>
    <p:sldId id="282" r:id="rId22"/>
    <p:sldId id="279" r:id="rId23"/>
    <p:sldId id="280" r:id="rId24"/>
    <p:sldId id="284" r:id="rId25"/>
    <p:sldId id="285" r:id="rId26"/>
    <p:sldId id="286" r:id="rId27"/>
    <p:sldId id="259" r:id="rId28"/>
    <p:sldId id="26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F7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2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3600" b="0" i="0" u="none" strike="noStrike" kern="1200" spc="0" baseline="0">
                <a:solidFill>
                  <a:srgbClr val="FF0000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defRPr>
            </a:pPr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600" baseline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pháp khoa học Kakeibo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c:rich>
      </c:tx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3600" b="0" i="0" u="none" strike="noStrike" kern="1200" spc="0" baseline="0">
              <a:solidFill>
                <a:srgbClr val="FF0000"/>
              </a:solidFill>
              <a:latin typeface="Times New Roman" panose="02020603050405020304" pitchFamily="18" charset="0"/>
              <a:ea typeface="+mn-ea"/>
              <a:cs typeface="Times New Roman" panose="02020603050405020304" pitchFamily="18" charset="0"/>
            </a:defRPr>
          </a:pPr>
          <a:endParaRPr lang="en-US"/>
        </a:p>
      </c:txPr>
    </c:title>
    <c:autoTitleDeleted val="0"/>
    <c:plotArea>
      <c:layout/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Phương pháp khoa học Kakeibo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0.16265145177165366"/>
                  <c:y val="-0.1852625378160348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4F65595F-F0C9-4BB9-AA7F-DA34EB57F72D}" type="VALUE">
                      <a:rPr lang="it-IT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endParaRPr lang="it-IT" sz="2400" b="1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it-IT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800" b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 PHÍ</a:t>
                    </a:r>
                    <a:r>
                      <a:rPr lang="it-IT" sz="1800" b="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THIẾT YẾU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7632750984251972E-2"/>
                      <c:h val="0.28033592025492615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"/>
              <c:layout>
                <c:manualLayout>
                  <c:x val="0.11295598376142063"/>
                  <c:y val="-9.1512388074827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E8A2B436-9A24-431B-AE33-A488A8681062}" type="VALUE">
                      <a:rPr lang="en-US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r>
                      <a:rPr lang="en-US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</a:p>
                  <a:p>
                    <a:pPr>
                      <a:defRPr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en-US" sz="1400" b="1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</a:t>
                    </a:r>
                    <a:r>
                      <a:rPr lang="en-US" sz="1400" b="1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PHÍ KHÔNG THIẾT YẾU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9.8947045225498353E-2"/>
                      <c:h val="0.24429394207198041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0.10781250000000001"/>
                  <c:y val="0.1192533145144368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54382243-29AE-43C4-819C-956FB7819923}" type="VALUE">
                      <a:rPr lang="it-IT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r>
                      <a:rPr lang="it-IT" sz="18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6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 PHÍ</a:t>
                    </a:r>
                    <a:r>
                      <a:rPr lang="it-IT" sz="160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ĐẦU TƯ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1718750000000001"/>
                      <c:h val="0.119531242646946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3"/>
              <c:layout>
                <c:manualLayout>
                  <c:x val="6.2266437875686462E-2"/>
                  <c:y val="0.2005955840063147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197" b="0" i="0" u="none" strike="noStrike" kern="1200" baseline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defRPr>
                    </a:pPr>
                    <a:fld id="{206D6C1E-3D19-44AC-8DFD-819BB88913C2}" type="VALUE">
                      <a:rPr lang="it-IT" sz="2400" b="1" smtClean="0">
                        <a:solidFill>
                          <a:schemeClr val="bg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pPr>
                        <a:defRPr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defRPr>
                      </a:pPr>
                      <a:t>[VALUE]</a:t>
                    </a:fld>
                    <a:endParaRPr lang="it-IT" sz="2400" b="1" smtClean="0">
                      <a:solidFill>
                        <a:schemeClr val="bg1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endParaRPr>
                  </a:p>
                  <a:p>
                    <a:pPr>
                      <a:defRPr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defRPr>
                    </a:pPr>
                    <a:r>
                      <a:rPr lang="it-IT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</a:t>
                    </a:r>
                    <a:r>
                      <a:rPr lang="it-IT" sz="140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CHI PHÍ</a:t>
                    </a:r>
                    <a:r>
                      <a:rPr lang="it-IT" sz="1400" baseline="0" smtClean="0">
                        <a:solidFill>
                          <a:srgbClr val="FF0000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rPr>
                      <a:t> PHÁT SINH</a:t>
                    </a: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197" b="0" i="0" u="none" strike="noStrike" kern="1200" baseline="0">
                      <a:solidFill>
                        <a:srgbClr val="FF0000"/>
                      </a:solidFill>
                      <a:latin typeface="Times New Roman" panose="02020603050405020304" pitchFamily="18" charset="0"/>
                      <a:ea typeface="+mn-ea"/>
                      <a:cs typeface="Times New Roman" panose="02020603050405020304" pitchFamily="18" charset="0"/>
                    </a:defRPr>
                  </a:pPr>
                  <a:endParaRPr lang="en-US"/>
                </a:p>
              </c:txPr>
              <c:dLblPos val="bestFi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6.825775098425195E-2"/>
                      <c:h val="0.1772109265987373"/>
                    </c:manualLayout>
                  </c15:layout>
                  <c15:dlblFieldTable/>
                  <c15:showDataLabelsRange val="0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FF0000"/>
                    </a:solidFill>
                    <a:latin typeface="Times New Roman" panose="02020603050405020304" pitchFamily="18" charset="0"/>
                    <a:ea typeface="+mn-ea"/>
                    <a:cs typeface="Times New Roman" panose="02020603050405020304" pitchFamily="18" charset="0"/>
                  </a:defRPr>
                </a:pPr>
                <a:endParaRPr lang="en-US"/>
              </a:p>
            </c:txPr>
            <c:dLblPos val="bestFit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Sheet1!$A$2:$A$5</c:f>
              <c:strCache>
                <c:ptCount val="3"/>
                <c:pt idx="0">
                  <c:v>Chi phí t</c:v>
                </c:pt>
                <c:pt idx="1">
                  <c:v>2nd Qtr</c:v>
                </c:pt>
                <c:pt idx="2">
                  <c:v>3rd Qtr</c:v>
                </c:pt>
              </c:strCache>
            </c:strRef>
          </c:cat>
          <c:val>
            <c:numRef>
              <c:f>Sheet1!$B$2:$B$5</c:f>
              <c:numCache>
                <c:formatCode>0%</c:formatCode>
                <c:ptCount val="4"/>
                <c:pt idx="0">
                  <c:v>0.6</c:v>
                </c:pt>
                <c:pt idx="1">
                  <c:v>0.2</c:v>
                </c:pt>
                <c:pt idx="2">
                  <c:v>0.1</c:v>
                </c:pt>
                <c:pt idx="3">
                  <c:v>0.1</c:v>
                </c:pt>
              </c:numCache>
            </c:numRef>
          </c:val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057644-6202-4432-A121-853AB12FF140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ED90FD-B029-4ED0-9F46-1CD43850B7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7929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16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23895349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17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3819611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19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847945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21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12284683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22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2603286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4A0D60E2-E349-4C7E-AE49-214A91966FF4}" type="slidenum">
              <a:rPr lang="en-US" altLang="en-US" b="0" smtClean="0"/>
              <a:pPr eaLnBrk="1" hangingPunct="1"/>
              <a:t>23</a:t>
            </a:fld>
            <a:endParaRPr lang="en-US" altLang="en-US" b="0" smtClean="0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vi-VN" altLang="en-US" smtClean="0"/>
          </a:p>
        </p:txBody>
      </p:sp>
    </p:spTree>
    <p:extLst>
      <p:ext uri="{BB962C8B-B14F-4D97-AF65-F5344CB8AC3E}">
        <p14:creationId xmlns:p14="http://schemas.microsoft.com/office/powerpoint/2010/main" val="11086468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57689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15606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768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5497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447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47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1774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70111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913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5108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30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0D0F60-FBC8-48F0-9C85-5328C0CAB889}" type="datetimeFigureOut">
              <a:rPr lang="en-US" smtClean="0"/>
              <a:t>14/07/2021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00440-72BD-470C-B99D-C399082856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7748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722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707" y="1395414"/>
            <a:ext cx="3657600" cy="248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8600" y="4038600"/>
            <a:ext cx="3505200" cy="26677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43000"/>
            <a:ext cx="297180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533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1646" y="23884"/>
            <a:ext cx="6637954" cy="1143000"/>
          </a:xfrm>
        </p:spPr>
        <p:txBody>
          <a:bodyPr/>
          <a:lstStyle/>
          <a:p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bảo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vệ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255" y="1981200"/>
            <a:ext cx="4084637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1074976"/>
            <a:ext cx="3505200" cy="33880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4500564"/>
            <a:ext cx="2514600" cy="23574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02596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6477000" cy="868362"/>
          </a:xfrm>
        </p:spPr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1" y="1600200"/>
            <a:ext cx="3809999" cy="3657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6172200" y="1318419"/>
            <a:ext cx="3352800" cy="30249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379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3886200" cy="487362"/>
          </a:xfrm>
        </p:spPr>
        <p:txBody>
          <a:bodyPr>
            <a:normAutofit fontScale="90000"/>
          </a:bodyPr>
          <a:lstStyle/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3391" y="853440"/>
            <a:ext cx="2286000" cy="2194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76" y="683525"/>
            <a:ext cx="2435225" cy="2222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812" y="4572000"/>
            <a:ext cx="3805505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7000" y="1524000"/>
            <a:ext cx="2590800" cy="4381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4" name="Straight Arrow Connector 3"/>
          <p:cNvCxnSpPr/>
          <p:nvPr/>
        </p:nvCxnSpPr>
        <p:spPr>
          <a:xfrm>
            <a:off x="4392613" y="1524000"/>
            <a:ext cx="815975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4495800" y="2514600"/>
            <a:ext cx="2819400" cy="120015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3352800" y="2905836"/>
            <a:ext cx="0" cy="523165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4169391" y="3048000"/>
            <a:ext cx="1039196" cy="12192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1519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0"/>
            <a:ext cx="5410200" cy="533400"/>
          </a:xfrm>
        </p:spPr>
        <p:txBody>
          <a:bodyPr>
            <a:normAutofit fontScale="90000"/>
          </a:bodyPr>
          <a:lstStyle/>
          <a:p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36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1600201"/>
            <a:ext cx="3673522" cy="251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1912961" y="4106982"/>
            <a:ext cx="3352800" cy="31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Nghỉ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ngơi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r>
              <a:rPr lang="en-US" sz="2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trí</a:t>
            </a:r>
            <a:endParaRPr lang="en-US" sz="2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6248400" y="228602"/>
            <a:ext cx="3505200" cy="22097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Du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lịch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nghệ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ông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6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6" name="Straight Arrow Connector 5"/>
          <p:cNvCxnSpPr/>
          <p:nvPr/>
        </p:nvCxnSpPr>
        <p:spPr>
          <a:xfrm flipV="1">
            <a:off x="5562600" y="1447800"/>
            <a:ext cx="685800" cy="45720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473186"/>
            <a:ext cx="2590800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876800"/>
            <a:ext cx="2732964" cy="1751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1" y="4598704"/>
            <a:ext cx="2713037" cy="2627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17494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228600"/>
            <a:ext cx="5486400" cy="563562"/>
          </a:xfrm>
        </p:spPr>
        <p:txBody>
          <a:bodyPr>
            <a:normAutofit fontScale="90000"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1348" y="990599"/>
            <a:ext cx="4209952" cy="4734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447800" y="5923987"/>
            <a:ext cx="3873500" cy="4445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Giao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6473484" y="1505686"/>
            <a:ext cx="4191000" cy="370477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Chi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hội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họp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thăm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viếng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nhật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đám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cưới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5397500" y="2957733"/>
            <a:ext cx="850900" cy="0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544576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5812039"/>
              </p:ext>
            </p:extLst>
          </p:nvPr>
        </p:nvGraphicFramePr>
        <p:xfrm>
          <a:off x="636744" y="959409"/>
          <a:ext cx="10439087" cy="5180059"/>
        </p:xfrm>
        <a:graphic>
          <a:graphicData uri="http://schemas.openxmlformats.org/drawingml/2006/table">
            <a:tbl>
              <a:tblPr/>
              <a:tblGrid>
                <a:gridCol w="6143222"/>
                <a:gridCol w="1790162"/>
                <a:gridCol w="2505703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 khoản chi tiêu trong gia đình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77621" y="152401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6796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3934543"/>
              </p:ext>
            </p:extLst>
          </p:nvPr>
        </p:nvGraphicFramePr>
        <p:xfrm>
          <a:off x="636744" y="959409"/>
          <a:ext cx="10439087" cy="5180059"/>
        </p:xfrm>
        <a:graphic>
          <a:graphicData uri="http://schemas.openxmlformats.org/drawingml/2006/table">
            <a:tbl>
              <a:tblPr/>
              <a:tblGrid>
                <a:gridCol w="6143222"/>
                <a:gridCol w="1790162"/>
                <a:gridCol w="2505703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 Bảo vệ sức khỏe.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4. Văn hóa tinh thần:Nghỉ ngơi, giải trí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 Giaỉ trí, mua sắm, sức khỏe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Dự phòng, tiết kiệm.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652985" y="4012577"/>
            <a:ext cx="5911403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6. Điện, nước,điện thoại internet, phí vệ sinh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697917" y="1959987"/>
            <a:ext cx="53514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2. Đi lại: Xăng xe, sửa xe, phí khác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652986" y="3477070"/>
            <a:ext cx="5927502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dirty="0">
                <a:latin typeface="Times New Roman" pitchFamily="18" charset="0"/>
                <a:cs typeface="Times New Roman" pitchFamily="18" charset="0"/>
              </a:rPr>
              <a:t>5. Chi cho </a:t>
            </a:r>
            <a:r>
              <a:rPr lang="nl-NL" altLang="en-US" sz="2200">
                <a:latin typeface="Times New Roman" pitchFamily="18" charset="0"/>
                <a:cs typeface="Times New Roman" pitchFamily="18" charset="0"/>
              </a:rPr>
              <a:t>học </a:t>
            </a:r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tập: Sách, vở, giấy, bút...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652985" y="1424480"/>
            <a:ext cx="6358799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1. Chi cho ăn uống, may mặc, ở: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777621" y="152401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Hoàn thành bảng sau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985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53044" y="1004554"/>
            <a:ext cx="396669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thực tế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305318" y="2047741"/>
            <a:ext cx="937582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Anh Bình là sinh viên, anh sống cùng với hai bạn khác trong một căn hộ thuê. Mỗi tháng cả ba người phải trả 3 triệu đồng tiền nhà. Số tiền bố mẹ cho mỗi tháng không quá 3 triệu đồng. Vì vậy, anh Bình phải lập kế hoạch chi tiêu khoa học thì mới đủ chi tiêu. 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039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3958837"/>
              </p:ext>
            </p:extLst>
          </p:nvPr>
        </p:nvGraphicFramePr>
        <p:xfrm>
          <a:off x="766223" y="882133"/>
          <a:ext cx="10695974" cy="5700759"/>
        </p:xfrm>
        <a:graphic>
          <a:graphicData uri="http://schemas.openxmlformats.org/drawingml/2006/table">
            <a:tbl>
              <a:tblPr/>
              <a:tblGrid>
                <a:gridCol w="5196695"/>
                <a:gridCol w="2987899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254" y="3530124"/>
            <a:ext cx="4981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5. Điện thoại, internet.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157" y="1989100"/>
            <a:ext cx="499721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2. Điện nước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254" y="4031734"/>
            <a:ext cx="4878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6. Sách, vở, giấy, bút...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1156" y="1488164"/>
            <a:ext cx="48941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1. Thuê nhà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2770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72956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857" y="0"/>
            <a:ext cx="122808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46850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2653044" y="1004554"/>
            <a:ext cx="8165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cột tỉ lệ % theo công thức:</a:t>
            </a:r>
            <a:endParaRPr lang="en-US" sz="40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906073" y="2640167"/>
            <a:ext cx="10135673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Tỉ lệ % = Số tiền cho hạng mục chi tiêu/ tổng số tiền x 100%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(Làm tròn đến hàng đơn vị) </a:t>
            </a:r>
            <a:endParaRPr lang="en-US" sz="32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6073" y="4749083"/>
            <a:ext cx="10135673" cy="1077218"/>
          </a:xfrm>
          <a:prstGeom prst="rect">
            <a:avLst/>
          </a:prstGeom>
          <a:noFill/>
          <a:ln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dụ:</a:t>
            </a:r>
          </a:p>
          <a:p>
            <a:r>
              <a:rPr lang="en-US" sz="320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% tiền thuê nhà = 700 000/3000 000 x 100 = 23 %</a:t>
            </a:r>
            <a:endParaRPr lang="en-US" sz="320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5020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35615573"/>
              </p:ext>
            </p:extLst>
          </p:nvPr>
        </p:nvGraphicFramePr>
        <p:xfrm>
          <a:off x="766223" y="882133"/>
          <a:ext cx="10695974" cy="5700759"/>
        </p:xfrm>
        <a:graphic>
          <a:graphicData uri="http://schemas.openxmlformats.org/drawingml/2006/table">
            <a:tbl>
              <a:tblPr/>
              <a:tblGrid>
                <a:gridCol w="5196695"/>
                <a:gridCol w="2987899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kumimoji="0" lang="en-US" sz="24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254" y="3530124"/>
            <a:ext cx="4981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5. Điện thoại, internet.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157" y="1989100"/>
            <a:ext cx="499721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2. Điện nước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254" y="4031734"/>
            <a:ext cx="4878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6. Sách, vở, giấy, bút...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1156" y="1488164"/>
            <a:ext cx="48941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latin typeface="Times New Roman" pitchFamily="18" charset="0"/>
                <a:cs typeface="Times New Roman" pitchFamily="18" charset="0"/>
              </a:rPr>
              <a:t>1. Thuê nhà</a:t>
            </a:r>
            <a:endParaRPr lang="en-US" altLang="en-US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2770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1795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91036711"/>
              </p:ext>
            </p:extLst>
          </p:nvPr>
        </p:nvGraphicFramePr>
        <p:xfrm>
          <a:off x="766223" y="882133"/>
          <a:ext cx="10695974" cy="5700759"/>
        </p:xfrm>
        <a:graphic>
          <a:graphicData uri="http://schemas.openxmlformats.org/drawingml/2006/table">
            <a:tbl>
              <a:tblPr/>
              <a:tblGrid>
                <a:gridCol w="5196695"/>
                <a:gridCol w="2987899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F74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827254" y="3530124"/>
            <a:ext cx="4981119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5. Điện thoại, internet.</a:t>
            </a:r>
            <a:endParaRPr lang="en-US" altLang="en-US" sz="2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811157" y="1989100"/>
            <a:ext cx="499721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2. Điện nước</a:t>
            </a:r>
            <a:endParaRPr lang="en-US" alt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827254" y="4031734"/>
            <a:ext cx="487808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</a:rPr>
              <a:t>6. Sách, vở, giấy, bút...</a:t>
            </a:r>
            <a:endParaRPr lang="en-US" altLang="en-US" sz="2200" dirty="0">
              <a:solidFill>
                <a:srgbClr val="FFC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811156" y="1488164"/>
            <a:ext cx="4894186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l" eaLnBrk="1" hangingPunct="1"/>
            <a:r>
              <a:rPr lang="nl-NL" altLang="en-US" sz="22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1. Thuê nhà</a:t>
            </a:r>
            <a:endParaRPr lang="en-US" altLang="en-US" sz="22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1442770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81185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oup 32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69858738"/>
              </p:ext>
            </p:extLst>
          </p:nvPr>
        </p:nvGraphicFramePr>
        <p:xfrm>
          <a:off x="2137892" y="882133"/>
          <a:ext cx="9324304" cy="5700759"/>
        </p:xfrm>
        <a:graphic>
          <a:graphicData uri="http://schemas.openxmlformats.org/drawingml/2006/table">
            <a:tbl>
              <a:tblPr/>
              <a:tblGrid>
                <a:gridCol w="4468970"/>
                <a:gridCol w="2343954"/>
                <a:gridCol w="2511380"/>
              </a:tblGrid>
              <a:tr h="52070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khoản</a:t>
                      </a:r>
                      <a:r>
                        <a:rPr kumimoji="0" lang="en-US" sz="2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chi </a:t>
                      </a:r>
                      <a:r>
                        <a:rPr kumimoji="0" lang="en-US" sz="2200" b="1" i="0" u="none" strike="noStrike" cap="none" normalizeH="0" baseline="0" err="1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tiêu</a:t>
                      </a: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Số tiền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2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00CC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Tỉ lệ (%)</a:t>
                      </a:r>
                      <a:endParaRPr kumimoji="0" lang="en-US" sz="22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00CC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937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1. Thuê nhà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700 000 đồng</a:t>
                      </a:r>
                      <a:endParaRPr kumimoji="0" lang="en-US" sz="2400" b="0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24 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2. Điện nước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3. Ăn uống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 4. Đi lại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lang="nl-NL" altLang="en-US" sz="2400" b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5. Điện thoại, internet.</a:t>
                      </a:r>
                      <a:endParaRPr lang="en-US" altLang="en-US" sz="2400" b="1" smtClean="0">
                        <a:solidFill>
                          <a:srgbClr val="FFC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lang="nl-NL" altLang="en-US" sz="2400" b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r>
                        <a:rPr lang="nl-NL" altLang="en-US" sz="2400" b="1" baseline="0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nl-NL" altLang="en-US" sz="2400" b="1" smtClean="0">
                          <a:solidFill>
                            <a:srgbClr val="FFC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Sách, vở, giấy, bút...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7.Vật dụng hằng ngày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C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C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8. Giải trí, mua sắm, sức khỏe,...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F74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250 000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29F742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29F742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9. Dự phòng, tiết kiệm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2070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Tổng cộng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  <a:defRPr/>
                      </a:pPr>
                      <a:r>
                        <a:rPr kumimoji="0" lang="en-US" sz="2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3 000 000 đồng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hlink"/>
                        </a:buClr>
                        <a:buSzPct val="120000"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kumimoji="0" lang="en-US" sz="2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anose="02020603050405020304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2756413" y="155854"/>
            <a:ext cx="83058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altLang="en-US" sz="240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Bảng ghi chép các khoản chi tiêu của anh Bình trong 1 tháng </a:t>
            </a:r>
            <a:endParaRPr lang="en-US" altLang="en-US" sz="24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3670" y="1377891"/>
            <a:ext cx="1532251" cy="1569660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tiêu cố định thiết yếu: 70%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83671" y="2985752"/>
            <a:ext cx="1532250" cy="2308324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 tiêu cần thiết nhưng có thể linh hoạt: 22%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83670" y="5366316"/>
            <a:ext cx="1532251" cy="1200329"/>
          </a:xfrm>
          <a:prstGeom prst="rect">
            <a:avLst/>
          </a:prstGeom>
          <a:solidFill>
            <a:srgbClr val="29F742"/>
          </a:solidFill>
        </p:spPr>
        <p:txBody>
          <a:bodyPr wrap="square" rtlCol="0">
            <a:spAutoFit/>
          </a:bodyPr>
          <a:lstStyle/>
          <a:p>
            <a:r>
              <a:rPr lang="en-US" sz="24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Chi phí phát sinh: 8%</a:t>
            </a:r>
            <a:endParaRPr lang="en-US" sz="24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2361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906073" y="1468188"/>
            <a:ext cx="10135673" cy="1446550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44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 em các khoản chi của anh Bình có gì chưa hợp lí? Nên điều chỉnh như thế nào?</a:t>
            </a:r>
            <a:endParaRPr lang="en-US" sz="44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4456090" y="3515932"/>
            <a:ext cx="4803819" cy="2768958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0840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Chart 18"/>
          <p:cNvGraphicFramePr/>
          <p:nvPr>
            <p:extLst>
              <p:ext uri="{D42A27DB-BD31-4B8C-83A1-F6EECF244321}">
                <p14:modId xmlns:p14="http://schemas.microsoft.com/office/powerpoint/2010/main" val="4170836529"/>
              </p:ext>
            </p:extLst>
          </p:nvPr>
        </p:nvGraphicFramePr>
        <p:xfrm>
          <a:off x="365761" y="309489"/>
          <a:ext cx="11015003" cy="63445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191243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8" name="TextBox 7"/>
          <p:cNvSpPr txBox="1"/>
          <p:nvPr/>
        </p:nvSpPr>
        <p:spPr>
          <a:xfrm>
            <a:off x="1842869" y="2262521"/>
            <a:ext cx="10349132" cy="3970318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Mỗi hạng mục chi tiêu nên chiếm tỉ lệ bao nhiêu % thì hợp lí?</a:t>
            </a:r>
          </a:p>
          <a:p>
            <a:r>
              <a:rPr lang="en-US" sz="36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 Chỉnh sửa lại bảng phân tích của bạn để có bảng phân tích cả nhóm?</a:t>
            </a:r>
          </a:p>
          <a:p>
            <a:r>
              <a:rPr lang="en-US" sz="3600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 So sánh các cột cuối trong bảng phân tích của nhómvới các con số mà cả nhóm thống nhất. Từ đó nêu ý kiến của mình về chi tiêu của gia đình hay bản thân?</a:t>
            </a:r>
            <a:endParaRPr lang="en-US" sz="3600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Explosion 1 8"/>
          <p:cNvSpPr/>
          <p:nvPr/>
        </p:nvSpPr>
        <p:spPr>
          <a:xfrm>
            <a:off x="4259143" y="0"/>
            <a:ext cx="3886052" cy="2138289"/>
          </a:xfrm>
          <a:prstGeom prst="irregularSeal1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 luận nhóm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4415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74" y="112542"/>
            <a:ext cx="12093526" cy="6858000"/>
          </a:xfrm>
        </p:spPr>
      </p:pic>
      <p:sp>
        <p:nvSpPr>
          <p:cNvPr id="3" name="Rounded Rectangle 2"/>
          <p:cNvSpPr/>
          <p:nvPr/>
        </p:nvSpPr>
        <p:spPr>
          <a:xfrm>
            <a:off x="2293034" y="1406769"/>
            <a:ext cx="9158068" cy="2152357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số phần mềm quản lí thu chi trên điện thoại: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1. Sổ thu chi Misa</a:t>
            </a:r>
          </a:p>
          <a:p>
            <a:pPr algn="ctr"/>
            <a:r>
              <a:rPr lang="en-US" sz="32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Monkey lover</a:t>
            </a:r>
          </a:p>
        </p:txBody>
      </p:sp>
    </p:spTree>
    <p:extLst>
      <p:ext uri="{BB962C8B-B14F-4D97-AF65-F5344CB8AC3E}">
        <p14:creationId xmlns:p14="http://schemas.microsoft.com/office/powerpoint/2010/main" val="33980547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90"/>
            <a:ext cx="12192000" cy="6740610"/>
          </a:xfrm>
        </p:spPr>
      </p:pic>
      <p:sp>
        <p:nvSpPr>
          <p:cNvPr id="3" name="TextBox 2"/>
          <p:cNvSpPr txBox="1"/>
          <p:nvPr/>
        </p:nvSpPr>
        <p:spPr>
          <a:xfrm>
            <a:off x="2025748" y="1758463"/>
            <a:ext cx="825773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 TRỞ THÀNH NGƯỜI CHI TIÊU KHOA HỌC NHÉ CÁC BẠN !</a:t>
            </a:r>
            <a:endParaRPr lang="en-US" sz="3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1384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8" y="0"/>
            <a:ext cx="12179102" cy="6858000"/>
          </a:xfrm>
        </p:spPr>
      </p:pic>
      <p:sp>
        <p:nvSpPr>
          <p:cNvPr id="6" name="TextBox 5"/>
          <p:cNvSpPr txBox="1"/>
          <p:nvPr/>
        </p:nvSpPr>
        <p:spPr>
          <a:xfrm>
            <a:off x="1493950" y="2073498"/>
            <a:ext cx="866748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 HOẠCH CHI TIÊU CÁ NHÂN VÀ GIA ĐÌNH</a:t>
            </a:r>
            <a:endParaRPr lang="en-US" sz="40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7908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34400" y="2042319"/>
            <a:ext cx="1905000" cy="2925762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chất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52" y="122862"/>
            <a:ext cx="5215945" cy="2382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96266"/>
            <a:ext cx="5306097" cy="21133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800600"/>
            <a:ext cx="5306097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5463908" y="1143000"/>
            <a:ext cx="1905000" cy="74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340435" y="3260499"/>
            <a:ext cx="1905000" cy="74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lại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570111" y="5334000"/>
            <a:ext cx="1905000" cy="74312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Khám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khỏe</a:t>
            </a:r>
            <a:endParaRPr lang="en-US" sz="28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Right Brace 2"/>
          <p:cNvSpPr/>
          <p:nvPr/>
        </p:nvSpPr>
        <p:spPr>
          <a:xfrm>
            <a:off x="7678004" y="1143000"/>
            <a:ext cx="627797" cy="4934124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7545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5812"/>
            <a:ext cx="3141379" cy="3120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0" y="159225"/>
            <a:ext cx="2895600" cy="3429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379" y="1066800"/>
            <a:ext cx="2961445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8382000" y="3429000"/>
            <a:ext cx="1905000" cy="838200"/>
          </a:xfrm>
        </p:spPr>
        <p:txBody>
          <a:bodyPr>
            <a:normAutofit/>
          </a:bodyPr>
          <a:lstStyle/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2142189" y="3169125"/>
            <a:ext cx="1905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32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itle 1"/>
          <p:cNvSpPr txBox="1">
            <a:spLocks/>
          </p:cNvSpPr>
          <p:nvPr/>
        </p:nvSpPr>
        <p:spPr>
          <a:xfrm>
            <a:off x="5410200" y="228600"/>
            <a:ext cx="1905000" cy="8382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Xem tivi</a:t>
            </a:r>
            <a:endParaRPr lang="en-US" sz="32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3095826" y="5539747"/>
            <a:ext cx="692561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Nhu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cầu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hóa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tinh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thần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ight Brace 3"/>
          <p:cNvSpPr/>
          <p:nvPr/>
        </p:nvSpPr>
        <p:spPr>
          <a:xfrm rot="5400000">
            <a:off x="5946497" y="1521103"/>
            <a:ext cx="832406" cy="723900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206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91418" y="1143000"/>
            <a:ext cx="5867400" cy="1143000"/>
          </a:xfrm>
        </p:spPr>
        <p:txBody>
          <a:bodyPr>
            <a:normAutofit fontScale="90000"/>
          </a:bodyPr>
          <a:lstStyle/>
          <a:p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khoản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chi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ăn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uống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may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mặc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ở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  <a:endParaRPr lang="en-US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1219200"/>
            <a:ext cx="25908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1" y="3978322"/>
            <a:ext cx="2590799" cy="2057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 descr="19 mẫu nhà cấp 4 đẹp ở nông thôn giá rẻ dưới 200 triệu đồ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424" y="4213603"/>
            <a:ext cx="3137153" cy="216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6362699" y="6363269"/>
            <a:ext cx="1752600" cy="304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Ở</a:t>
            </a:r>
          </a:p>
        </p:txBody>
      </p:sp>
      <p:sp>
        <p:nvSpPr>
          <p:cNvPr id="8" name="Rectangle 7"/>
          <p:cNvSpPr/>
          <p:nvPr/>
        </p:nvSpPr>
        <p:spPr>
          <a:xfrm>
            <a:off x="2399162" y="6035722"/>
            <a:ext cx="1752600" cy="3048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May </a:t>
            </a:r>
            <a:r>
              <a:rPr lang="en-US" dirty="0" err="1">
                <a:solidFill>
                  <a:schemeClr val="tx1"/>
                </a:solidFill>
              </a:rPr>
              <a:t>mặc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7716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609600"/>
            <a:ext cx="5791200" cy="5181600"/>
          </a:xfrm>
        </p:spPr>
        <p:txBody>
          <a:bodyPr/>
          <a:lstStyle/>
          <a:p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phẩm,lương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vị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dụng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cụ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bếp</a:t>
            </a:r>
            <a:r>
              <a:rPr lang="en-US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2134500"/>
            <a:ext cx="2590800" cy="2444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807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05600" y="779559"/>
            <a:ext cx="3352800" cy="4495800"/>
          </a:xfrm>
        </p:spPr>
        <p:txBody>
          <a:bodyPr>
            <a:normAutofit/>
          </a:bodyPr>
          <a:lstStyle/>
          <a:p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sắm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quần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áo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may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sẵn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mua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vải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may,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giày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dép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0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mũ</a:t>
            </a:r>
            <a:r>
              <a:rPr lang="en-US" sz="40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,…</a:t>
            </a:r>
            <a:endParaRPr lang="en-US" sz="4000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65759"/>
            <a:ext cx="4572000" cy="61897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721548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81800" y="274638"/>
            <a:ext cx="3429000" cy="6126162"/>
          </a:xfrm>
        </p:spPr>
        <p:txBody>
          <a:bodyPr/>
          <a:lstStyle/>
          <a:p>
            <a:r>
              <a:rPr lang="en-US" smtClean="0">
                <a:solidFill>
                  <a:srgbClr val="0070C0"/>
                </a:solidFill>
              </a:rPr>
              <a:t>Thuê nhà, điện, nước, internet, phí vệ sinh...</a:t>
            </a:r>
            <a:endParaRPr lang="en-US" dirty="0">
              <a:solidFill>
                <a:srgbClr val="0070C0"/>
              </a:solidFill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295400"/>
            <a:ext cx="4419600" cy="3962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61132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308</TotalTime>
  <Words>1094</Words>
  <PresentationFormat>Widescreen</PresentationFormat>
  <Paragraphs>203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Nhu cầu vật chất</vt:lpstr>
      <vt:lpstr>Sinh hoạt</vt:lpstr>
      <vt:lpstr>Các khoản chi của gia đình cho việc ăn uống, may mặc, ở là gì ?</vt:lpstr>
      <vt:lpstr>Mua thực phẩm,lương thực, gia vị, dụng cụ bếp…</vt:lpstr>
      <vt:lpstr>Mua sắm quần áo may sẵn, mua vải, trả tiền công may, giày, dép, mũ,…</vt:lpstr>
      <vt:lpstr>Thuê nhà, điện, nước, internet, phí vệ sinh...</vt:lpstr>
      <vt:lpstr>Chi cho nhu cầu đi lại</vt:lpstr>
      <vt:lpstr>Chi bảo vệ sức khỏe</vt:lpstr>
      <vt:lpstr>Nhu cầu văn hóa tinh thần</vt:lpstr>
      <vt:lpstr>Nhu cầu văn hóa tinh thần</vt:lpstr>
      <vt:lpstr>Nhu cầu văn hóa tinh thần</vt:lpstr>
      <vt:lpstr>Nhu cầu văn hóa tinh thần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VnTeach.Com;</dc:title>
  <dc:creator>VnTeach.Com</dc:creator>
  <cp:keywords>VnTeach.Com</cp:keywords>
  <dcterms:created xsi:type="dcterms:W3CDTF">2021-07-13T09:37:41Z</dcterms:created>
  <dcterms:modified xsi:type="dcterms:W3CDTF">2021-07-14T14:35:53Z</dcterms:modified>
</cp:coreProperties>
</file>