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12" r:id="rId2"/>
    <p:sldId id="363" r:id="rId3"/>
    <p:sldId id="354" r:id="rId4"/>
    <p:sldId id="358" r:id="rId5"/>
    <p:sldId id="359" r:id="rId6"/>
    <p:sldId id="360" r:id="rId7"/>
    <p:sldId id="369" r:id="rId8"/>
    <p:sldId id="256" r:id="rId9"/>
    <p:sldId id="257" r:id="rId10"/>
    <p:sldId id="311" r:id="rId11"/>
    <p:sldId id="316" r:id="rId12"/>
    <p:sldId id="317" r:id="rId13"/>
    <p:sldId id="259" r:id="rId14"/>
    <p:sldId id="260" r:id="rId15"/>
    <p:sldId id="261" r:id="rId16"/>
    <p:sldId id="262" r:id="rId17"/>
    <p:sldId id="318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374" autoAdjust="0"/>
  </p:normalViewPr>
  <p:slideViewPr>
    <p:cSldViewPr>
      <p:cViewPr>
        <p:scale>
          <a:sx n="100" d="100"/>
          <a:sy n="100" d="100"/>
        </p:scale>
        <p:origin x="756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17230-F6E5-448F-8636-79CBEA37585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DE96-C8BA-42DA-A83B-E9742F085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7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CDE96-C8BA-42DA-A83B-E9742F0853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CDE96-C8BA-42DA-A83B-E9742F0853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3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2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0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0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6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99BA-C4A4-4014-A92A-B38E38F6A1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E081-B895-4D9D-B1D2-5DB35DA4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2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10.png"/><Relationship Id="rId7" Type="http://schemas.openxmlformats.org/officeDocument/2006/relationships/image" Target="../media/image9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10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slide" Target="slide5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43.png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2.wmf"/><Relationship Id="rId25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24" Type="http://schemas.openxmlformats.org/officeDocument/2006/relationships/image" Target="../media/image35.png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34.png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47.png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2.wmf"/><Relationship Id="rId25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9.wmf"/><Relationship Id="rId24" Type="http://schemas.openxmlformats.org/officeDocument/2006/relationships/image" Target="../media/image50.png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49.png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7.bin"/><Relationship Id="rId2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4.xml"/><Relationship Id="rId7" Type="http://schemas.openxmlformats.org/officeDocument/2006/relationships/slide" Target="slide1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slide" Target="slide5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slide" Target="slide5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slide" Target="slide5.xml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57.png"/><Relationship Id="rId7" Type="http://schemas.openxmlformats.org/officeDocument/2006/relationships/image" Target="../media/image9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82.png"/><Relationship Id="rId9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5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27.xml"/><Relationship Id="rId3" Type="http://schemas.openxmlformats.org/officeDocument/2006/relationships/slide" Target="slide46.xml"/><Relationship Id="rId7" Type="http://schemas.openxmlformats.org/officeDocument/2006/relationships/slide" Target="slide36.xml"/><Relationship Id="rId12" Type="http://schemas.openxmlformats.org/officeDocument/2006/relationships/slide" Target="slide28.xml"/><Relationship Id="rId2" Type="http://schemas.openxmlformats.org/officeDocument/2006/relationships/slide" Target="slide44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0.xml"/><Relationship Id="rId5" Type="http://schemas.openxmlformats.org/officeDocument/2006/relationships/slide" Target="slide49.xml"/><Relationship Id="rId15" Type="http://schemas.openxmlformats.org/officeDocument/2006/relationships/slide" Target="slide32.xml"/><Relationship Id="rId10" Type="http://schemas.openxmlformats.org/officeDocument/2006/relationships/slide" Target="slide31.xml"/><Relationship Id="rId4" Type="http://schemas.openxmlformats.org/officeDocument/2006/relationships/slide" Target="slide48.xml"/><Relationship Id="rId9" Type="http://schemas.openxmlformats.org/officeDocument/2006/relationships/slide" Target="slide40.xml"/><Relationship Id="rId14" Type="http://schemas.openxmlformats.org/officeDocument/2006/relationships/slide" Target="slide4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41.png"/><Relationship Id="rId7" Type="http://schemas.openxmlformats.org/officeDocument/2006/relationships/image" Target="../media/image11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42.png"/><Relationship Id="rId9" Type="http://schemas.openxmlformats.org/officeDocument/2006/relationships/slide" Target="slid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99.png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slide" Target="slide6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slide" Target="slide6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slide" Target="slide6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52.xml"/><Relationship Id="rId4" Type="http://schemas.openxmlformats.org/officeDocument/2006/relationships/slide" Target="slide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66" y="952500"/>
            <a:ext cx="6318647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3470185"/>
                <a:ext cx="8534400" cy="3080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−</m:t>
                    </m:r>
                    <m:r>
                      <a:rPr lang="fr-FR" sz="3200" b="1" i="1">
                        <a:latin typeface="Cambria Math"/>
                      </a:rPr>
                      <m:t>𝟐</m:t>
                    </m:r>
                    <m:r>
                      <a:rPr lang="fr-FR" sz="3200" b="1" i="1">
                        <a:latin typeface="Cambria Math"/>
                      </a:rPr>
                      <m:t>𝒙</m:t>
                    </m:r>
                    <m:r>
                      <a:rPr lang="fr-FR" sz="3200" b="1" i="1">
                        <a:latin typeface="Cambria Math"/>
                      </a:rPr>
                      <m:t>=</m:t>
                    </m:r>
                    <m:r>
                      <a:rPr lang="fr-FR" sz="3200" b="1" i="1">
                        <a:latin typeface="Cambria Math"/>
                      </a:rPr>
                      <m:t>𝟎</m:t>
                    </m:r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fr-FR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r>
                      <a:rPr lang="fr-FR" sz="32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r>
                      <a:rPr lang="fr-FR" sz="3200" b="1" i="1">
                        <a:latin typeface="Cambria Math"/>
                      </a:rPr>
                      <m:t>𝟐</m:t>
                    </m:r>
                    <m:r>
                      <a:rPr lang="fr-FR" sz="3200" b="1" i="1">
                        <a:latin typeface="Cambria Math"/>
                      </a:rPr>
                      <m:t>𝒙</m:t>
                    </m:r>
                    <m:r>
                      <a:rPr lang="fr-FR" sz="3200" b="1" i="1">
                        <a:latin typeface="Cambria Math"/>
                      </a:rPr>
                      <m:t>−</m:t>
                    </m:r>
                    <m:r>
                      <a:rPr lang="fr-FR" sz="3200" b="1" i="1">
                        <a:latin typeface="Cambria Math"/>
                      </a:rPr>
                      <m:t>𝟏</m:t>
                    </m:r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r>
                      <a:rPr lang="fr-FR" sz="3200" b="1" i="1">
                        <a:latin typeface="Cambria Math"/>
                      </a:rPr>
                      <m:t>𝟐</m:t>
                    </m:r>
                    <m:r>
                      <a:rPr lang="fr-FR" sz="3200" b="1" i="1">
                        <a:latin typeface="Cambria Math"/>
                      </a:rPr>
                      <m:t>𝒙</m:t>
                    </m:r>
                    <m:r>
                      <a:rPr lang="fr-FR" sz="3200" b="1" i="1">
                        <a:latin typeface="Cambria Math"/>
                      </a:rPr>
                      <m:t>−</m:t>
                    </m:r>
                    <m:r>
                      <a:rPr lang="fr-FR" sz="3200" b="1" i="1">
                        <a:latin typeface="Cambria Math"/>
                      </a:rPr>
                      <m:t>𝟐</m:t>
                    </m:r>
                    <m:r>
                      <a:rPr lang="fr-FR" sz="3200" b="1" i="1">
                        <a:latin typeface="Cambria Math"/>
                      </a:rPr>
                      <m:t>𝒚</m:t>
                    </m:r>
                    <m:r>
                      <a:rPr lang="fr-FR" sz="3200" b="1" i="1">
                        <a:latin typeface="Cambria Math"/>
                      </a:rPr>
                      <m:t>+</m:t>
                    </m:r>
                    <m:r>
                      <a:rPr lang="fr-FR" sz="3200" b="1" i="1">
                        <a:latin typeface="Cambria Math"/>
                      </a:rPr>
                      <m:t>𝟏</m:t>
                    </m:r>
                    <m:r>
                      <a:rPr lang="fr-FR" sz="3200" b="1" i="1">
                        <a:latin typeface="Cambria Math"/>
                      </a:rPr>
                      <m:t>=</m:t>
                    </m:r>
                    <m:r>
                      <a:rPr lang="fr-FR" sz="3200" b="1" i="1">
                        <a:latin typeface="Cambria Math"/>
                      </a:rPr>
                      <m:t>𝟎</m:t>
                    </m:r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fr-FR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  <m:r>
                      <a:rPr lang="fr-FR" sz="3200" i="1">
                        <a:latin typeface="Cambria Math"/>
                      </a:rPr>
                      <m:t>𝑥𝑦</m:t>
                    </m:r>
                    <m:r>
                      <a:rPr lang="fr-FR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+</m:t>
                    </m:r>
                    <m:r>
                      <a:rPr lang="fr-FR" sz="3200" i="1">
                        <a:latin typeface="Cambria Math"/>
                      </a:rPr>
                      <m:t>1</m:t>
                    </m:r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4</m:t>
                    </m:r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70185"/>
                <a:ext cx="8534400" cy="3080459"/>
              </a:xfrm>
              <a:prstGeom prst="rect">
                <a:avLst/>
              </a:prstGeom>
              <a:blipFill rotWithShape="1">
                <a:blip r:embed="rId2"/>
                <a:stretch>
                  <a:fillRect l="-1786" t="-2767" b="-5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" y="237465"/>
                <a:ext cx="8458200" cy="3080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Phương trình nào sau đây là phương trình mặt cầu 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−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r>
                      <a:rPr lang="en-US" sz="3200" b="1" i="1">
                        <a:latin typeface="Cambria Math"/>
                      </a:rPr>
                      <m:t>𝒙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</a:rPr>
                      <m:t>𝟎</m:t>
                    </m:r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	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r>
                      <a:rPr lang="en-US" sz="3200" b="1" i="1">
                        <a:latin typeface="Cambria Math"/>
                      </a:rPr>
                      <m:t>𝒙</m:t>
                    </m:r>
                    <m:r>
                      <a:rPr lang="en-US" sz="3200" b="1" i="1">
                        <a:latin typeface="Cambria Math"/>
                      </a:rPr>
                      <m:t>−</m:t>
                    </m:r>
                    <m:r>
                      <a:rPr lang="en-US" sz="3200" b="1" i="1">
                        <a:latin typeface="Cambria Math"/>
                      </a:rPr>
                      <m:t>𝒚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𝟏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</a:rPr>
                      <m:t>𝟎</m:t>
                    </m:r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r>
                      <a:rPr lang="en-US" sz="3200" b="1" i="1">
                        <a:latin typeface="Cambria Math"/>
                      </a:rPr>
                      <m:t>𝒙</m:t>
                    </m:r>
                    <m:r>
                      <a:rPr lang="en-US" sz="3200" b="1" i="1">
                        <a:latin typeface="Cambria Math"/>
                      </a:rPr>
                      <m:t>−</m:t>
                    </m:r>
                    <m:r>
                      <a:rPr lang="en-US" sz="3200" b="1" i="1">
                        <a:latin typeface="Cambria Math"/>
                      </a:rPr>
                      <m:t>𝟏</m:t>
                    </m:r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7465"/>
                <a:ext cx="8458200" cy="3080459"/>
              </a:xfrm>
              <a:prstGeom prst="rect">
                <a:avLst/>
              </a:prstGeom>
              <a:blipFill rotWithShape="1">
                <a:blip r:embed="rId4"/>
                <a:stretch>
                  <a:fillRect l="-1801" t="-2772" r="-144" b="-5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28600" y="13716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5049122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Mũi tên Trái 1">
            <a:hlinkClick r:id="rId5" action="ppaction://hlinksldjump"/>
          </p:cNvPr>
          <p:cNvSpPr/>
          <p:nvPr/>
        </p:nvSpPr>
        <p:spPr>
          <a:xfrm>
            <a:off x="8077200" y="61722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02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8340" y="685800"/>
                <a:ext cx="8813260" cy="3091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3 :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 err="1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 smtClean="0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 smtClean="0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fr-FR" sz="32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=</m:t>
                    </m:r>
                    <m:r>
                      <a:rPr lang="fr-FR" sz="3200" b="1" i="1">
                        <a:latin typeface="Cambria Math"/>
                      </a:rPr>
                      <m:t>𝟔</m:t>
                    </m:r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fr-FR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=</m:t>
                    </m:r>
                    <m:r>
                      <a:rPr lang="fr-FR" sz="3200" b="1" i="1">
                        <a:latin typeface="Cambria Math"/>
                      </a:rPr>
                      <m:t>𝟔</m:t>
                    </m:r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=</m:t>
                    </m:r>
                    <m:r>
                      <a:rPr lang="fr-FR" sz="3200" b="1" i="1">
                        <a:latin typeface="Cambria Math"/>
                      </a:rPr>
                      <m:t>𝟔</m:t>
                    </m:r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fr-FR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b="1" i="1">
                                <a:latin typeface="Cambria Math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=</m:t>
                    </m:r>
                    <m:r>
                      <a:rPr lang="fr-FR" sz="3200" b="1" i="1">
                        <a:latin typeface="Cambria Math"/>
                      </a:rPr>
                      <m:t>𝟐</m:t>
                    </m:r>
                    <m:r>
                      <a:rPr lang="fr-FR" sz="3200" b="1" i="1">
                        <a:latin typeface="Cambria Math"/>
                      </a:rPr>
                      <m:t>𝒙𝒚</m:t>
                    </m:r>
                    <m:r>
                      <a:rPr lang="fr-FR" sz="32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3200" b="1" i="1">
                        <a:latin typeface="Cambria Math"/>
                      </a:rPr>
                      <m:t>+</m:t>
                    </m:r>
                    <m:r>
                      <a:rPr lang="fr-FR" sz="3200" b="1" i="1">
                        <a:latin typeface="Cambria Math"/>
                      </a:rPr>
                      <m:t>𝟑</m:t>
                    </m:r>
                    <m:r>
                      <a:rPr lang="fr-FR" sz="3200" b="1" i="1">
                        <a:latin typeface="Cambria Math"/>
                      </a:rPr>
                      <m:t>−</m:t>
                    </m:r>
                    <m:r>
                      <a:rPr lang="fr-FR" sz="3200" b="1" i="1">
                        <a:latin typeface="Cambria Math"/>
                      </a:rPr>
                      <m:t>𝟔</m:t>
                    </m:r>
                    <m:r>
                      <a:rPr lang="fr-FR" sz="3200" b="1" i="1">
                        <a:latin typeface="Cambria Math"/>
                      </a:rPr>
                      <m:t>𝒙</m:t>
                    </m:r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0" y="685800"/>
                <a:ext cx="8813260" cy="3091616"/>
              </a:xfrm>
              <a:prstGeom prst="rect">
                <a:avLst/>
              </a:prstGeom>
              <a:blipFill rotWithShape="1">
                <a:blip r:embed="rId2"/>
                <a:stretch>
                  <a:fillRect l="-1729" t="-2761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79400" y="1819895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Mũi tên Trái 3">
            <a:hlinkClick r:id="rId3" action="ppaction://hlinksldjump"/>
          </p:cNvPr>
          <p:cNvSpPr/>
          <p:nvPr/>
        </p:nvSpPr>
        <p:spPr>
          <a:xfrm>
            <a:off x="8077200" y="61722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8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779201"/>
                <a:ext cx="83058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4: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;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16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2. 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79201"/>
                <a:ext cx="83058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909" t="-2414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7944" y="4338697"/>
                <a:ext cx="8040255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5 :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9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r>
                      <a:rPr lang="fr-FR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/>
                          </a:rPr>
                          <m:t>𝟏</m:t>
                        </m:r>
                        <m:r>
                          <a:rPr lang="fr-FR" sz="3200" b="1" i="1">
                            <a:latin typeface="Cambria Math"/>
                          </a:rPr>
                          <m:t>;−</m:t>
                        </m:r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/>
                          </a:rPr>
                          <m:t>−</m:t>
                        </m:r>
                        <m:r>
                          <a:rPr lang="fr-FR" sz="3200" b="1" i="1">
                            <a:latin typeface="Cambria Math"/>
                          </a:rPr>
                          <m:t>𝟏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fr-FR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/>
                          </a:rPr>
                          <m:t>𝟏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  <m:r>
                          <a:rPr lang="fr-FR" sz="3200" i="1">
                            <a:latin typeface="Cambria Math"/>
                          </a:rPr>
                          <m:t>;−</m:t>
                        </m:r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r>
                          <a:rPr lang="fr-FR" sz="3200" i="1">
                            <a:latin typeface="Cambria Math"/>
                          </a:rPr>
                          <m:t>;</m:t>
                        </m:r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44" y="4338697"/>
                <a:ext cx="8040255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973" t="-4142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33271" y="38100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2238" y="54864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Mũi tên Trái 7">
            <a:hlinkClick r:id="rId4" action="ppaction://hlinksldjump"/>
          </p:cNvPr>
          <p:cNvSpPr/>
          <p:nvPr/>
        </p:nvSpPr>
        <p:spPr>
          <a:xfrm>
            <a:off x="8077200" y="61722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3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5172" y="228600"/>
                <a:ext cx="834505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6 :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fr-FR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8</m:t>
                    </m:r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+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  <m:r>
                      <a:rPr lang="fr-FR" sz="3200" i="1">
                        <a:latin typeface="Cambria Math"/>
                      </a:rPr>
                      <m:t>𝑦</m:t>
                    </m:r>
                    <m:r>
                      <a:rPr lang="fr-FR" sz="3200" i="1">
                        <a:latin typeface="Cambria Math"/>
                      </a:rPr>
                      <m:t>+</m:t>
                    </m:r>
                    <m:r>
                      <a:rPr lang="fr-FR" sz="3200" i="1">
                        <a:latin typeface="Cambria Math"/>
                      </a:rPr>
                      <m:t>1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r>
                      <a:rPr lang="fr-FR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/>
                          </a:rPr>
                          <m:t>𝟖</m:t>
                        </m:r>
                        <m:r>
                          <a:rPr lang="fr-FR" sz="3200" b="1" i="1">
                            <a:latin typeface="Cambria Math"/>
                          </a:rPr>
                          <m:t>;−</m:t>
                        </m:r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/>
                          </a:rPr>
                          <m:t>−</m:t>
                        </m:r>
                        <m:r>
                          <a:rPr lang="fr-FR" sz="3200" b="1" i="1">
                            <a:latin typeface="Cambria Math"/>
                          </a:rPr>
                          <m:t>𝟒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𝟏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fr-FR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/>
                          </a:rPr>
                          <m:t>−</m:t>
                        </m:r>
                        <m:r>
                          <a:rPr lang="fr-FR" sz="3200" b="1" i="1">
                            <a:latin typeface="Cambria Math"/>
                          </a:rPr>
                          <m:t>𝟖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𝟐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/>
                          </a:rPr>
                          <m:t>𝟒</m:t>
                        </m:r>
                        <m:r>
                          <a:rPr lang="fr-FR" sz="3200" b="1" i="1">
                            <a:latin typeface="Cambria Math"/>
                          </a:rPr>
                          <m:t>;−</m:t>
                        </m:r>
                        <m:r>
                          <a:rPr lang="fr-FR" sz="3200" b="1" i="1">
                            <a:latin typeface="Cambria Math"/>
                          </a:rPr>
                          <m:t>𝟏</m:t>
                        </m:r>
                        <m:r>
                          <a:rPr lang="fr-FR" sz="3200" b="1" i="1">
                            <a:latin typeface="Cambria Math"/>
                          </a:rPr>
                          <m:t>;</m:t>
                        </m:r>
                        <m:r>
                          <a:rPr lang="fr-FR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72" y="228600"/>
                <a:ext cx="8345056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899" t="-4142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5172" y="2989525"/>
                <a:ext cx="8153400" cy="3186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>
                    <a:latin typeface="Times New Roman" pitchFamily="18" charset="0"/>
                    <a:cs typeface="Times New Roman" pitchFamily="18" charset="0"/>
                  </a:rPr>
                  <a:t>7 :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, </m:t>
                    </m:r>
                    <m:r>
                      <a:rPr lang="en-US" sz="3200" b="1" i="1">
                        <a:latin typeface="Cambria Math"/>
                      </a:rPr>
                      <m:t>𝑹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, </m:t>
                    </m:r>
                    <m:r>
                      <a:rPr lang="en-US" sz="3200" b="1" i="1">
                        <a:latin typeface="Cambria Math"/>
                      </a:rPr>
                      <m:t>𝑹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</a:rPr>
                      <m:t>𝟑</m:t>
                    </m:r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, </m:t>
                    </m:r>
                    <m:r>
                      <a:rPr lang="en-US" sz="3200" b="1" i="1">
                        <a:latin typeface="Cambria Math"/>
                      </a:rPr>
                      <m:t>𝑹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, </m:t>
                    </m:r>
                    <m:r>
                      <a:rPr lang="en-US" sz="3200" b="1" i="1">
                        <a:latin typeface="Cambria Math"/>
                      </a:rPr>
                      <m:t>𝑹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72" y="2989525"/>
                <a:ext cx="8153400" cy="3186257"/>
              </a:xfrm>
              <a:prstGeom prst="rect">
                <a:avLst/>
              </a:prstGeom>
              <a:blipFill rotWithShape="1">
                <a:blip r:embed="rId3"/>
                <a:stretch>
                  <a:fillRect l="-1945" t="-2677" b="-5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038600" y="18288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5990" y="41148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Mũi tên Trái 5">
            <a:hlinkClick r:id="rId4" action="ppaction://hlinksldjump"/>
          </p:cNvPr>
          <p:cNvSpPr/>
          <p:nvPr/>
        </p:nvSpPr>
        <p:spPr>
          <a:xfrm>
            <a:off x="8077200" y="61722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228600"/>
                <a:ext cx="8686800" cy="2341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8 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;−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𝟗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𝟑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𝟗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𝟗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8600"/>
                <a:ext cx="8686800" cy="2341667"/>
              </a:xfrm>
              <a:prstGeom prst="rect">
                <a:avLst/>
              </a:prstGeom>
              <a:blipFill rotWithShape="1">
                <a:blip r:embed="rId2"/>
                <a:stretch>
                  <a:fillRect l="-1053" t="-2083" r="-70" b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2825725"/>
                <a:ext cx="8305800" cy="120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9 :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fr-FR" sz="24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=</m:t>
                    </m:r>
                    <m:r>
                      <a:rPr lang="fr-FR" sz="2400" i="1">
                        <a:latin typeface="Cambria Math"/>
                      </a:rPr>
                      <m:t>2</m:t>
                    </m:r>
                    <m:r>
                      <a:rPr lang="fr-FR" sz="2400" i="1">
                        <a:latin typeface="Cambria Math"/>
                      </a:rPr>
                      <m:t>𝑥𝑦</m:t>
                    </m:r>
                    <m:r>
                      <a:rPr lang="fr-FR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+</m:t>
                    </m:r>
                    <m:r>
                      <a:rPr lang="fr-FR" sz="2400" i="1">
                        <a:latin typeface="Cambria Math"/>
                      </a:rPr>
                      <m:t>1</m:t>
                    </m:r>
                    <m:r>
                      <a:rPr lang="fr-FR" sz="2400" i="1">
                        <a:latin typeface="Cambria Math"/>
                      </a:rPr>
                      <m:t>−</m:t>
                    </m:r>
                    <m:r>
                      <a:rPr lang="fr-FR" sz="2400" i="1">
                        <a:latin typeface="Cambria Math"/>
                      </a:rPr>
                      <m:t>4</m:t>
                    </m:r>
                    <m:r>
                      <a:rPr lang="fr-FR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/>
                          </a:rPr>
                          <m:t>−</m:t>
                        </m:r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  <m:r>
                          <a:rPr lang="fr-FR" sz="2400" b="1" i="1">
                            <a:latin typeface="Cambria Math"/>
                          </a:rPr>
                          <m:t>;</m:t>
                        </m:r>
                        <m:r>
                          <a:rPr lang="fr-FR" sz="2400" b="1" i="1">
                            <a:latin typeface="Cambria Math"/>
                          </a:rPr>
                          <m:t>𝟎</m:t>
                        </m:r>
                        <m:r>
                          <a:rPr lang="fr-FR" sz="2400" b="1" i="1">
                            <a:latin typeface="Cambria Math"/>
                          </a:rPr>
                          <m:t>;</m:t>
                        </m:r>
                        <m:r>
                          <a:rPr lang="fr-FR" sz="2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2400" b="1" dirty="0" smtClean="0">
                    <a:latin typeface="Times New Roman" pitchFamily="18" charset="0"/>
                    <a:cs typeface="Times New Roman" pitchFamily="18" charset="0"/>
                  </a:rPr>
                  <a:t>                B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/>
                          </a:rPr>
                          <m:t>𝟒</m:t>
                        </m:r>
                        <m:r>
                          <a:rPr lang="fr-FR" sz="2400" b="1" i="1">
                            <a:latin typeface="Cambria Math"/>
                          </a:rPr>
                          <m:t>;</m:t>
                        </m:r>
                        <m:r>
                          <a:rPr lang="fr-FR" sz="2400" b="1" i="1">
                            <a:latin typeface="Cambria Math"/>
                          </a:rPr>
                          <m:t>𝟎</m:t>
                        </m:r>
                        <m:r>
                          <a:rPr lang="fr-FR" sz="2400" b="1" i="1">
                            <a:latin typeface="Cambria Math"/>
                          </a:rPr>
                          <m:t>;</m:t>
                        </m:r>
                        <m:r>
                          <a:rPr lang="fr-FR" sz="2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fr-FR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:r>
                  <a:rPr lang="fr-FR" sz="24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/>
                          </a:rPr>
                          <m:t>−</m:t>
                        </m:r>
                        <m:r>
                          <a:rPr lang="fr-FR" sz="2400" b="1" i="1">
                            <a:latin typeface="Cambria Math"/>
                          </a:rPr>
                          <m:t>𝟒</m:t>
                        </m:r>
                        <m:r>
                          <a:rPr lang="fr-FR" sz="2400" b="1" i="1">
                            <a:latin typeface="Cambria Math"/>
                          </a:rPr>
                          <m:t>;</m:t>
                        </m:r>
                        <m:r>
                          <a:rPr lang="fr-FR" sz="2400" b="1" i="1">
                            <a:latin typeface="Cambria Math"/>
                          </a:rPr>
                          <m:t>𝟎</m:t>
                        </m:r>
                        <m:r>
                          <a:rPr lang="fr-FR" sz="2400" b="1" i="1">
                            <a:latin typeface="Cambria Math"/>
                          </a:rPr>
                          <m:t>;</m:t>
                        </m:r>
                        <m:r>
                          <a:rPr lang="fr-FR" sz="2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 	</a:t>
                </a:r>
                <a:r>
                  <a:rPr lang="fr-FR" sz="2400" b="1" dirty="0" smtClean="0">
                    <a:latin typeface="Times New Roman" pitchFamily="18" charset="0"/>
                    <a:cs typeface="Times New Roman" pitchFamily="18" charset="0"/>
                  </a:rPr>
                  <a:t>                D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  <m:r>
                          <a:rPr lang="fr-FR" sz="2400" b="1" i="1">
                            <a:latin typeface="Cambria Math"/>
                          </a:rPr>
                          <m:t>;</m:t>
                        </m:r>
                        <m:r>
                          <a:rPr lang="fr-FR" sz="2400" b="1" i="1">
                            <a:latin typeface="Cambria Math"/>
                          </a:rPr>
                          <m:t>𝟎</m:t>
                        </m:r>
                        <m:r>
                          <a:rPr lang="fr-FR" sz="2400" b="1" i="1">
                            <a:latin typeface="Cambria Math"/>
                          </a:rPr>
                          <m:t>;</m:t>
                        </m:r>
                        <m:r>
                          <a:rPr lang="fr-FR" sz="2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25725"/>
                <a:ext cx="8305800" cy="1208664"/>
              </a:xfrm>
              <a:prstGeom prst="rect">
                <a:avLst/>
              </a:prstGeom>
              <a:blipFill rotWithShape="1">
                <a:blip r:embed="rId3"/>
                <a:stretch>
                  <a:fillRect l="-1175" t="-303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4343400"/>
                <a:ext cx="8229600" cy="120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10 :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	B.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	C.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	D.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16.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3400"/>
                <a:ext cx="8229600" cy="1208664"/>
              </a:xfrm>
              <a:prstGeom prst="rect">
                <a:avLst/>
              </a:prstGeom>
              <a:blipFill rotWithShape="1">
                <a:blip r:embed="rId4"/>
                <a:stretch>
                  <a:fillRect l="-1111" t="-404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81000" y="3254194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5200338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752433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Mũi tên Trái 7">
            <a:hlinkClick r:id="rId5" action="ppaction://hlinksldjump"/>
          </p:cNvPr>
          <p:cNvSpPr/>
          <p:nvPr/>
        </p:nvSpPr>
        <p:spPr>
          <a:xfrm>
            <a:off x="8077200" y="61722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600" y="248825"/>
                <a:ext cx="8331200" cy="2341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11 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/>
                          </a:rPr>
                          <m:t>−</m:t>
                        </m:r>
                        <m:r>
                          <a:rPr lang="fr-FR" sz="2400" i="1">
                            <a:latin typeface="Cambria Math"/>
                          </a:rPr>
                          <m:t>1</m:t>
                        </m:r>
                        <m:r>
                          <a:rPr lang="fr-FR" sz="2400" i="1">
                            <a:latin typeface="Cambria Math"/>
                          </a:rPr>
                          <m:t>;</m:t>
                        </m:r>
                        <m:r>
                          <a:rPr lang="fr-FR" sz="2400" i="1">
                            <a:latin typeface="Cambria Math"/>
                          </a:rPr>
                          <m:t>1</m:t>
                        </m:r>
                        <m:r>
                          <a:rPr lang="fr-FR" sz="2400" i="1">
                            <a:latin typeface="Cambria Math"/>
                          </a:rPr>
                          <m:t>;</m:t>
                        </m:r>
                        <m:r>
                          <a:rPr lang="fr-FR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FR" sz="2400" i="1">
                        <a:latin typeface="Cambria Math"/>
                      </a:rPr>
                      <m:t> ?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−</m:t>
                    </m:r>
                    <m:r>
                      <a:rPr lang="fr-FR" sz="2400" b="1" i="1">
                        <a:latin typeface="Cambria Math"/>
                      </a:rPr>
                      <m:t>𝟐</m:t>
                    </m:r>
                    <m:r>
                      <a:rPr lang="fr-FR" sz="2400" b="1" i="1">
                        <a:latin typeface="Cambria Math"/>
                      </a:rPr>
                      <m:t>𝒙</m:t>
                    </m:r>
                    <m:r>
                      <a:rPr lang="fr-FR" sz="2400" b="1" i="1">
                        <a:latin typeface="Cambria Math"/>
                      </a:rPr>
                      <m:t>+</m:t>
                    </m:r>
                    <m:r>
                      <a:rPr lang="fr-FR" sz="2400" b="1" i="1">
                        <a:latin typeface="Cambria Math"/>
                      </a:rPr>
                      <m:t>𝟐</m:t>
                    </m:r>
                    <m:r>
                      <a:rPr lang="fr-FR" sz="2400" b="1" i="1">
                        <a:latin typeface="Cambria Math"/>
                      </a:rPr>
                      <m:t>𝒚</m:t>
                    </m:r>
                    <m:r>
                      <a:rPr lang="fr-FR" sz="2400" b="1" i="1">
                        <a:latin typeface="Cambria Math"/>
                      </a:rPr>
                      <m:t>=</m:t>
                    </m:r>
                    <m:r>
                      <a:rPr lang="fr-FR" sz="2400" b="1" i="1">
                        <a:latin typeface="Cambria Math"/>
                      </a:rPr>
                      <m:t>𝟎</m:t>
                    </m:r>
                    <m:r>
                      <a:rPr lang="fr-FR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+</m:t>
                    </m:r>
                    <m:r>
                      <a:rPr lang="fr-FR" sz="2400" b="1" i="1">
                        <a:latin typeface="Cambria Math"/>
                      </a:rPr>
                      <m:t>𝟐</m:t>
                    </m:r>
                    <m:r>
                      <a:rPr lang="fr-FR" sz="2400" b="1" i="1">
                        <a:latin typeface="Cambria Math"/>
                      </a:rPr>
                      <m:t>𝒙</m:t>
                    </m:r>
                    <m:r>
                      <a:rPr lang="fr-FR" sz="2400" b="1" i="1">
                        <a:latin typeface="Cambria Math"/>
                      </a:rPr>
                      <m:t>−</m:t>
                    </m:r>
                    <m:r>
                      <a:rPr lang="fr-FR" sz="2400" b="1" i="1">
                        <a:latin typeface="Cambria Math"/>
                      </a:rPr>
                      <m:t>𝟐</m:t>
                    </m:r>
                    <m:r>
                      <a:rPr lang="fr-FR" sz="2400" b="1" i="1">
                        <a:latin typeface="Cambria Math"/>
                      </a:rPr>
                      <m:t>𝒚</m:t>
                    </m:r>
                    <m:r>
                      <a:rPr lang="fr-FR" sz="2400" b="1" i="1">
                        <a:latin typeface="Cambria Math"/>
                      </a:rPr>
                      <m:t>+</m:t>
                    </m:r>
                    <m:r>
                      <a:rPr lang="fr-FR" sz="2400" b="1" i="1">
                        <a:latin typeface="Cambria Math"/>
                      </a:rPr>
                      <m:t>𝟏</m:t>
                    </m:r>
                    <m:r>
                      <a:rPr lang="fr-FR" sz="2400" b="1" i="1">
                        <a:latin typeface="Cambria Math"/>
                      </a:rPr>
                      <m:t>=</m:t>
                    </m:r>
                    <m:r>
                      <a:rPr lang="fr-FR" sz="2400" b="1" i="1">
                        <a:latin typeface="Cambria Math"/>
                      </a:rPr>
                      <m:t>𝟎</m:t>
                    </m:r>
                    <m:r>
                      <a:rPr lang="fr-FR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+</m:t>
                    </m:r>
                    <m:r>
                      <a:rPr lang="fr-FR" sz="2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400" b="1" i="1">
                                <a:latin typeface="Cambria Math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+</m:t>
                    </m:r>
                    <m:r>
                      <a:rPr lang="fr-FR" sz="2400" b="1" i="1">
                        <a:latin typeface="Cambria Math"/>
                      </a:rPr>
                      <m:t>𝟐</m:t>
                    </m:r>
                    <m:r>
                      <a:rPr lang="fr-FR" sz="2400" b="1" i="1">
                        <a:latin typeface="Cambria Math"/>
                      </a:rPr>
                      <m:t>𝒙</m:t>
                    </m:r>
                    <m:r>
                      <a:rPr lang="fr-FR" sz="2400" b="1" i="1">
                        <a:latin typeface="Cambria Math"/>
                      </a:rPr>
                      <m:t>−</m:t>
                    </m:r>
                    <m:r>
                      <a:rPr lang="fr-FR" sz="2400" b="1" i="1">
                        <a:latin typeface="Cambria Math"/>
                      </a:rPr>
                      <m:t>𝟏</m:t>
                    </m:r>
                    <m:r>
                      <a:rPr lang="fr-FR" sz="2400" b="1" i="1">
                        <a:latin typeface="Cambria Math"/>
                      </a:rPr>
                      <m:t>−</m:t>
                    </m:r>
                    <m:r>
                      <a:rPr lang="fr-FR" sz="2400" b="1" i="1">
                        <a:latin typeface="Cambria Math"/>
                      </a:rPr>
                      <m:t>𝟐</m:t>
                    </m:r>
                    <m:r>
                      <a:rPr lang="fr-FR" sz="2400" b="1" i="1">
                        <a:latin typeface="Cambria Math"/>
                      </a:rPr>
                      <m:t>𝒙𝒚</m:t>
                    </m:r>
                    <m:r>
                      <a:rPr lang="fr-FR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2400" b="1" i="1">
                                <a:latin typeface="Cambria Math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=</m:t>
                    </m:r>
                    <m:r>
                      <a:rPr lang="fr-FR" sz="2400" b="1" i="1">
                        <a:latin typeface="Cambria Math"/>
                      </a:rPr>
                      <m:t>𝟐</m:t>
                    </m:r>
                    <m:r>
                      <a:rPr lang="fr-FR" sz="2400" b="1" i="1">
                        <a:latin typeface="Cambria Math"/>
                      </a:rPr>
                      <m:t>𝒙𝒚</m:t>
                    </m:r>
                    <m:r>
                      <a:rPr lang="fr-FR" sz="2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fr-FR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400" b="1" i="1">
                        <a:latin typeface="Cambria Math"/>
                      </a:rPr>
                      <m:t>+</m:t>
                    </m:r>
                    <m:r>
                      <a:rPr lang="fr-FR" sz="2400" b="1" i="1">
                        <a:latin typeface="Cambria Math"/>
                      </a:rPr>
                      <m:t>𝟏</m:t>
                    </m:r>
                    <m:r>
                      <a:rPr lang="fr-FR" sz="2400" b="1" i="1">
                        <a:latin typeface="Cambria Math"/>
                      </a:rPr>
                      <m:t>−</m:t>
                    </m:r>
                    <m:r>
                      <a:rPr lang="fr-FR" sz="2400" b="1" i="1">
                        <a:latin typeface="Cambria Math"/>
                      </a:rPr>
                      <m:t>𝟒</m:t>
                    </m:r>
                    <m:r>
                      <a:rPr lang="fr-FR" sz="2400" b="1" i="1">
                        <a:latin typeface="Cambria Math"/>
                      </a:rPr>
                      <m:t>𝒙</m:t>
                    </m:r>
                    <m:r>
                      <a:rPr lang="fr-FR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248825"/>
                <a:ext cx="8331200" cy="2341667"/>
              </a:xfrm>
              <a:prstGeom prst="rect">
                <a:avLst/>
              </a:prstGeom>
              <a:blipFill rotWithShape="1">
                <a:blip r:embed="rId2"/>
                <a:stretch>
                  <a:fillRect l="-1097" t="-2083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486400" y="39624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7688" y="1394338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2971800"/>
                <a:ext cx="8534400" cy="1582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/>
                  <a:t>Câu</a:t>
                </a:r>
                <a:r>
                  <a:rPr lang="en-US" sz="2400" b="1" dirty="0"/>
                  <a:t>  </a:t>
                </a:r>
                <a:r>
                  <a:rPr lang="fr-FR" sz="2400" b="1" dirty="0"/>
                  <a:t>12 : </a:t>
                </a:r>
                <a:r>
                  <a:rPr lang="fr-FR" sz="2400" dirty="0" err="1"/>
                  <a:t>Mặt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cầu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fr-FR" sz="2400" i="1">
                        <a:latin typeface="Cambria Math"/>
                      </a:rPr>
                      <m:t>:</m:t>
                    </m:r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+</m:t>
                    </m:r>
                    <m:r>
                      <a:rPr lang="fr-FR" sz="24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+</m:t>
                    </m:r>
                    <m:r>
                      <a:rPr lang="fr-FR" sz="24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−</m:t>
                    </m:r>
                    <m:r>
                      <a:rPr lang="fr-FR" sz="2400" i="1">
                        <a:latin typeface="Cambria Math"/>
                      </a:rPr>
                      <m:t>6</m:t>
                    </m:r>
                    <m:r>
                      <a:rPr lang="fr-FR" sz="2400" i="1">
                        <a:latin typeface="Cambria Math"/>
                      </a:rPr>
                      <m:t>𝑥</m:t>
                    </m:r>
                    <m:r>
                      <a:rPr lang="fr-FR" sz="2400" i="1">
                        <a:latin typeface="Cambria Math"/>
                      </a:rPr>
                      <m:t>+</m:t>
                    </m:r>
                    <m:r>
                      <a:rPr lang="fr-FR" sz="2400" i="1">
                        <a:latin typeface="Cambria Math"/>
                      </a:rPr>
                      <m:t>12</m:t>
                    </m:r>
                    <m:r>
                      <a:rPr lang="fr-FR" sz="2400" i="1">
                        <a:latin typeface="Cambria Math"/>
                      </a:rPr>
                      <m:t>𝑦</m:t>
                    </m:r>
                    <m:r>
                      <a:rPr lang="fr-FR" sz="2400" i="1">
                        <a:latin typeface="Cambria Math"/>
                      </a:rPr>
                      <m:t>+</m:t>
                    </m:r>
                    <m:r>
                      <a:rPr lang="fr-FR" sz="2400" i="1">
                        <a:latin typeface="Cambria Math"/>
                      </a:rPr>
                      <m:t>2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r>
                      <a:rPr lang="fr-FR" sz="24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có</a:t>
                </a:r>
                <a:r>
                  <a:rPr lang="fr-FR" sz="2400" dirty="0"/>
                  <a:t> </a:t>
                </a:r>
                <a:r>
                  <a:rPr lang="fr-FR" sz="2400" dirty="0" err="1"/>
                  <a:t>bán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kính</a:t>
                </a:r>
                <a:r>
                  <a:rPr lang="fr-FR" sz="2400" dirty="0"/>
                  <a:t> </a:t>
                </a:r>
                <a:r>
                  <a:rPr lang="fr-FR" sz="2400" dirty="0" err="1"/>
                  <a:t>bằng</a:t>
                </a:r>
                <a:r>
                  <a:rPr lang="fr-FR" sz="2400" dirty="0"/>
                  <a:t>:</a:t>
                </a:r>
                <a:endParaRPr lang="en-US" sz="2400" dirty="0"/>
              </a:p>
              <a:p>
                <a:r>
                  <a:rPr lang="fr-FR" sz="2400" b="1" dirty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b="1" dirty="0"/>
                  <a:t>.	</a:t>
                </a:r>
                <a:r>
                  <a:rPr lang="fr-FR" sz="2400" b="1" dirty="0" smtClean="0"/>
                  <a:t>	B</a:t>
                </a:r>
                <a:r>
                  <a:rPr lang="fr-FR" sz="2400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/>
                  <a:t>.	</a:t>
                </a:r>
                <a:r>
                  <a:rPr lang="en-US" sz="2400" b="1" dirty="0" smtClean="0"/>
                  <a:t>	C</a:t>
                </a:r>
                <a:r>
                  <a:rPr lang="en-US" sz="2400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b="1" dirty="0"/>
                  <a:t>.           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71800"/>
                <a:ext cx="8534400" cy="1582549"/>
              </a:xfrm>
              <a:prstGeom prst="rect">
                <a:avLst/>
              </a:prstGeom>
              <a:blipFill rotWithShape="1">
                <a:blip r:embed="rId3"/>
                <a:stretch>
                  <a:fillRect l="-1143" t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̃i tên Trái 6">
            <a:hlinkClick r:id="rId4" action="ppaction://hlinksldjump"/>
          </p:cNvPr>
          <p:cNvSpPr/>
          <p:nvPr/>
        </p:nvSpPr>
        <p:spPr>
          <a:xfrm>
            <a:off x="8077200" y="61722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7378" y="552170"/>
                <a:ext cx="8534400" cy="1321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13 :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i="1" dirty="0">
                    <a:latin typeface="Times New Roman" pitchFamily="18" charset="0"/>
                    <a:cs typeface="Times New Roman" pitchFamily="18" charset="0"/>
                  </a:rPr>
                  <a:t>I  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𝑂𝐼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`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8" y="552170"/>
                <a:ext cx="8534400" cy="1321452"/>
              </a:xfrm>
              <a:prstGeom prst="rect">
                <a:avLst/>
              </a:prstGeom>
              <a:blipFill rotWithShape="1">
                <a:blip r:embed="rId2"/>
                <a:stretch>
                  <a:fillRect l="-1143" t="-3704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2209800"/>
                <a:ext cx="8534400" cy="1586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14 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toạ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𝟔</m:t>
                    </m:r>
                    <m:r>
                      <a:rPr lang="en-US" sz="2400" b="1" i="1">
                        <a:latin typeface="Cambria Math"/>
                      </a:rPr>
                      <m:t>𝒛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𝟎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𝟔</m:t>
                    </m:r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𝟎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𝟗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6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534400" cy="1586332"/>
              </a:xfrm>
              <a:prstGeom prst="rect">
                <a:avLst/>
              </a:prstGeom>
              <a:blipFill rotWithShape="1">
                <a:blip r:embed="rId3"/>
                <a:stretch>
                  <a:fillRect l="-1071" t="-307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4419600"/>
                <a:ext cx="8229600" cy="157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15 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10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𝟗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</a:rPr>
                          <m:t>;−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</a:rPr>
                          <m:t>;−</m:t>
                        </m:r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  <m:r>
                          <a:rPr lang="en-US" sz="2400" b="1" i="1">
                            <a:latin typeface="Cambria Math"/>
                          </a:rPr>
                          <m:t>;−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</a:rPr>
                          <m:t>;−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9600"/>
                <a:ext cx="8229600" cy="1577996"/>
              </a:xfrm>
              <a:prstGeom prst="rect">
                <a:avLst/>
              </a:prstGeom>
              <a:blipFill rotWithShape="1">
                <a:blip r:embed="rId4"/>
                <a:stretch>
                  <a:fillRect l="-1111" t="-3089" r="-222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44311" y="55626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378" y="33528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7378" y="1521896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Mũi tên Trái 8">
            <a:hlinkClick r:id="rId5" action="ppaction://hlinksldjump"/>
          </p:cNvPr>
          <p:cNvSpPr/>
          <p:nvPr/>
        </p:nvSpPr>
        <p:spPr>
          <a:xfrm>
            <a:off x="8077200" y="61722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2724E-B618-45AA-AD0D-D0EFD91FF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1905000"/>
            <a:ext cx="6858000" cy="165576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15 </a:t>
            </a:r>
            <a:r>
              <a:rPr lang="en-US" sz="6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câu</a:t>
            </a:r>
            <a:r>
              <a:rPr lang="en-US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thông</a:t>
            </a:r>
            <a:r>
              <a:rPr lang="en-US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hiểu</a:t>
            </a:r>
            <a:endParaRPr lang="en-US" sz="6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15013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152400"/>
                <a:ext cx="8610600" cy="6437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 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;−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𝟐𝟐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𝟏𝟏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𝟐𝟐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22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2 :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;−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𝟒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𝒛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𝟎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𝟒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𝒛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𝟎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𝒚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𝒛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𝟔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𝟎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6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3 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toạ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;−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.</m:t>
                    </m:r>
                    <m:r>
                      <a:rPr lang="en-US" sz="2400" b="0" i="0" smtClean="0">
                        <a:latin typeface="Cambria Math"/>
                      </a:rPr>
                      <m:t>        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"/>
                <a:ext cx="8610600" cy="6437660"/>
              </a:xfrm>
              <a:prstGeom prst="rect">
                <a:avLst/>
              </a:prstGeom>
              <a:blipFill rotWithShape="1">
                <a:blip r:embed="rId2"/>
                <a:stretch>
                  <a:fillRect l="-1062" t="-758" r="-1132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7086600" y="60960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8929" y="35814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256" y="9906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Mũi tên Trái 5">
            <a:hlinkClick r:id="rId3" action="ppaction://hlinksldjump"/>
          </p:cNvPr>
          <p:cNvSpPr/>
          <p:nvPr/>
        </p:nvSpPr>
        <p:spPr>
          <a:xfrm>
            <a:off x="8229600" y="4800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381000"/>
                <a:ext cx="8534400" cy="5177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lphaU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	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/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4 :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;−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5 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;−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8534400" cy="5177828"/>
              </a:xfrm>
              <a:prstGeom prst="rect">
                <a:avLst/>
              </a:prstGeom>
              <a:blipFill>
                <a:blip r:embed="rId2"/>
                <a:stretch>
                  <a:fillRect l="-1143" t="-942" b="-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81000" y="39624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6002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Mũi tên Trái 4">
            <a:hlinkClick r:id="rId3" action="ppaction://hlinksldjump"/>
          </p:cNvPr>
          <p:cNvSpPr/>
          <p:nvPr/>
        </p:nvSpPr>
        <p:spPr>
          <a:xfrm>
            <a:off x="8229600" y="4800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1085555"/>
            <a:ext cx="8718533" cy="43858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53" y="1089836"/>
            <a:ext cx="517874" cy="4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488025" y="2987909"/>
            <a:ext cx="3200402" cy="166090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350">
              <a:latin typeface="Arial" charset="0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72212" y="2458386"/>
            <a:ext cx="4611908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40989" y="1887606"/>
            <a:ext cx="4281131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99839" y="3034602"/>
            <a:ext cx="5153562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15162" y="4176134"/>
            <a:ext cx="529064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94291" y="3624935"/>
            <a:ext cx="5421866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24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1154" y="4762361"/>
            <a:ext cx="4572966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054673" y="2152301"/>
            <a:ext cx="171450" cy="17145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2607214" y="2621198"/>
            <a:ext cx="171450" cy="17145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2762621" y="3184028"/>
            <a:ext cx="171450" cy="17145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2818953" y="3797458"/>
            <a:ext cx="171450" cy="17145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2772211" y="4362932"/>
            <a:ext cx="171450" cy="17145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2572524" y="4897190"/>
            <a:ext cx="171450" cy="17145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377085" y="2447293"/>
            <a:ext cx="2315854" cy="2902985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hlinkClick r:id="rId8" action="ppaction://hlinksldjump"/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73839" y="5362264"/>
            <a:ext cx="4653080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102389" y="5315256"/>
            <a:ext cx="171450" cy="17145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35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1" y="1088350"/>
            <a:ext cx="828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MẶT CẦU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304800"/>
                <a:ext cx="8458200" cy="6153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 6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𝑑</m:t>
                    </m:r>
                    <m:r>
                      <a:rPr lang="nl-NL" sz="2400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  <m:r>
                          <a:rPr lang="nl-NL" sz="2400" i="1">
                            <a:latin typeface="Cambria Math"/>
                          </a:rPr>
                          <m:t>−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  <m:r>
                          <a:rPr lang="nl-NL" sz="2400" i="1">
                            <a:latin typeface="Cambria Math"/>
                          </a:rPr>
                          <m:t>+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−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5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4</m:t>
                        </m:r>
                        <m:r>
                          <a:rPr lang="nl-NL" sz="2400" i="1">
                            <a:latin typeface="Cambria Math"/>
                          </a:rPr>
                          <m:t>;−</m:t>
                        </m:r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. Phương trình mặt cầu đi qua điểm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có tâm là giao điểm của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𝑂𝑥𝑦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l-NL" sz="24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64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l-NL" sz="24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9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l-NL" sz="24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65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l-NL" sz="24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+(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65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7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0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nl-NL" sz="2400" i="1">
                        <a:latin typeface="Cambria Math"/>
                      </a:rPr>
                      <m:t>,</m:t>
                    </m:r>
                    <m:r>
                      <a:rPr lang="nl-NL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0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nl-NL" sz="2400" i="1">
                        <a:latin typeface="Cambria Math"/>
                      </a:rPr>
                      <m:t>,</m:t>
                    </m:r>
                    <m:r>
                      <a:rPr lang="nl-NL" sz="24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nl-NL" sz="2400" i="1">
                        <a:latin typeface="Cambria Math"/>
                      </a:rPr>
                      <m:t>: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. Phương trình mặt cầu đi qua ba điểm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  <m:r>
                      <a:rPr lang="nl-NL" sz="2400" i="1">
                        <a:latin typeface="Cambria Math"/>
                      </a:rPr>
                      <m:t>,</m:t>
                    </m:r>
                    <m:r>
                      <a:rPr lang="nl-NL" sz="2400" i="1">
                        <a:latin typeface="Cambria Math"/>
                      </a:rPr>
                      <m:t>𝐵</m:t>
                    </m:r>
                    <m:r>
                      <a:rPr lang="nl-NL" sz="2400" i="1">
                        <a:latin typeface="Cambria Math"/>
                      </a:rPr>
                      <m:t>,</m:t>
                    </m:r>
                    <m:r>
                      <a:rPr lang="nl-NL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có tâm thuộc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458200" cy="6153864"/>
              </a:xfrm>
              <a:prstGeom prst="rect">
                <a:avLst/>
              </a:prstGeom>
              <a:blipFill rotWithShape="1">
                <a:blip r:embed="rId2"/>
                <a:stretch>
                  <a:fillRect l="-1154" r="-1586" b="-1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97164" y="49530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97164" y="19812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Mũi tên Trái 4">
            <a:hlinkClick r:id="rId3" action="ppaction://hlinksldjump"/>
          </p:cNvPr>
          <p:cNvSpPr/>
          <p:nvPr/>
        </p:nvSpPr>
        <p:spPr>
          <a:xfrm>
            <a:off x="8229600" y="4800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457200"/>
                <a:ext cx="8458200" cy="5216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 8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Phương trình mặt cầu tâm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;−</m:t>
                        </m:r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tiếp xúc với trục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𝑂𝑦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9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16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8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10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9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Cho các điểm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−</m:t>
                        </m:r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4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nl-NL" sz="2400" i="1">
                        <a:latin typeface="Cambria Math"/>
                      </a:rPr>
                      <m:t>, </m:t>
                    </m:r>
                    <m:r>
                      <a:rPr lang="nl-NL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0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𝑑</m:t>
                    </m:r>
                    <m:r>
                      <a:rPr lang="nl-NL" sz="2400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=−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là mặt cầu đi qua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  <m:r>
                      <a:rPr lang="nl-NL" sz="2400" i="1">
                        <a:latin typeface="Cambria Math"/>
                      </a:rPr>
                      <m:t>,</m:t>
                    </m:r>
                    <m:r>
                      <a:rPr lang="nl-NL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có tâm thuộc đường thẳng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. Bán kính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bằng: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400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	</a:t>
                </a:r>
                <a:r>
                  <a:rPr lang="nl-NL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nl-NL" sz="24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"/>
                <a:ext cx="8458200" cy="5216364"/>
              </a:xfrm>
              <a:prstGeom prst="rect">
                <a:avLst/>
              </a:prstGeom>
              <a:blipFill rotWithShape="1">
                <a:blip r:embed="rId2"/>
                <a:stretch>
                  <a:fillRect l="-1081" t="-935" r="-432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04800" y="12192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33600" y="51816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Mũi tên Trái 4">
            <a:hlinkClick r:id="rId3" action="ppaction://hlinksldjump"/>
          </p:cNvPr>
          <p:cNvSpPr/>
          <p:nvPr/>
        </p:nvSpPr>
        <p:spPr>
          <a:xfrm>
            <a:off x="8229600" y="4800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304800"/>
                <a:ext cx="8382000" cy="5417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10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Cho đường thẳng </a:t>
                </a:r>
                <a:r>
                  <a:rPr lang="nl-NL" sz="2400" i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  <m:r>
                          <a:rPr lang="nl-NL" sz="2400" i="1">
                            <a:latin typeface="Cambria Math"/>
                          </a:rPr>
                          <m:t>−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  <m:r>
                          <a:rPr lang="nl-NL" sz="2400" i="1">
                            <a:latin typeface="Cambria Math"/>
                          </a:rPr>
                          <m:t>+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mặt phẳng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nl-NL" sz="2400" i="1">
                        <a:latin typeface="Cambria Math"/>
                      </a:rPr>
                      <m:t>: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. Phương trình mặt cầu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(</m:t>
                    </m:r>
                    <m:r>
                      <a:rPr lang="nl-NL" sz="2400" i="1">
                        <a:latin typeface="Cambria Math"/>
                      </a:rPr>
                      <m:t>𝑆</m:t>
                    </m:r>
                    <m:r>
                      <a:rPr lang="nl-NL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có tâm nằm trên đường thẳng </a:t>
                </a:r>
                <a:r>
                  <a:rPr lang="nl-NL" sz="2400" i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có bán kính nhỏ nhất tiếp xúc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đi qua điểm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;−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11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tiếp xúc với mặt cầu tâm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;−</m:t>
                        </m:r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7</m:t>
                        </m:r>
                        <m:r>
                          <a:rPr lang="nl-NL" sz="2400" i="1">
                            <a:latin typeface="Cambria Math"/>
                          </a:rPr>
                          <m:t>;−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có phương trình 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55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22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55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22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382000" cy="5417060"/>
              </a:xfrm>
              <a:prstGeom prst="rect">
                <a:avLst/>
              </a:prstGeom>
              <a:blipFill rotWithShape="1">
                <a:blip r:embed="rId2"/>
                <a:stretch>
                  <a:fillRect l="-1164" r="-1745"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81000" y="31242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52578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Mũi tên Trái 4">
            <a:hlinkClick r:id="rId3" action="ppaction://hlinksldjump"/>
          </p:cNvPr>
          <p:cNvSpPr/>
          <p:nvPr/>
        </p:nvSpPr>
        <p:spPr>
          <a:xfrm>
            <a:off x="8229600" y="4800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228600"/>
                <a:ext cx="8153400" cy="2685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12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(</m:t>
                    </m:r>
                    <m:r>
                      <a:rPr lang="nl-NL" sz="2400" i="1">
                        <a:latin typeface="Cambria Math"/>
                      </a:rPr>
                      <m:t>𝑆</m:t>
                    </m:r>
                    <m:r>
                      <a:rPr lang="nl-NL" sz="2400" i="1">
                        <a:latin typeface="Cambria Math"/>
                      </a:rPr>
                      <m:t>):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mặt phẳng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(</m:t>
                    </m:r>
                    <m:r>
                      <a:rPr lang="nl-NL" sz="2400" i="1">
                        <a:latin typeface="Cambria Math"/>
                      </a:rPr>
                      <m:t>𝛼</m:t>
                    </m:r>
                    <m:r>
                      <a:rPr lang="nl-NL" sz="2400" i="1">
                        <a:latin typeface="Cambria Math"/>
                      </a:rPr>
                      <m:t>):</m:t>
                    </m:r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12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10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. Mặt phẳng tiếp xúc với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(</m:t>
                    </m:r>
                    <m:r>
                      <a:rPr lang="nl-NL" sz="2400" i="1">
                        <a:latin typeface="Cambria Math"/>
                      </a:rPr>
                      <m:t>𝑆</m:t>
                    </m:r>
                    <m:r>
                      <a:rPr lang="nl-NL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song song với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(</m:t>
                    </m:r>
                    <m:r>
                      <a:rPr lang="nl-NL" sz="2400" i="1">
                        <a:latin typeface="Cambria Math"/>
                      </a:rPr>
                      <m:t>𝛼</m:t>
                    </m:r>
                    <m:r>
                      <a:rPr lang="nl-NL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có phương trình 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12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78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12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78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12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26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12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26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12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78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12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26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"/>
                <a:ext cx="8153400" cy="2685992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364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3694805"/>
                <a:ext cx="8229600" cy="232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13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Phương trình mặt cầu có tâm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tiếp xúc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𝑂𝑥𝑧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10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10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10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10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94805"/>
                <a:ext cx="8229600" cy="2324995"/>
              </a:xfrm>
              <a:prstGeom prst="rect">
                <a:avLst/>
              </a:prstGeom>
              <a:blipFill rotWithShape="1">
                <a:blip r:embed="rId3"/>
                <a:stretch>
                  <a:fillRect l="-1111" t="-2094" r="-74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96455" y="4857302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4855" y="24384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Mũi tên Trái 5">
            <a:hlinkClick r:id="rId4" action="ppaction://hlinksldjump"/>
          </p:cNvPr>
          <p:cNvSpPr/>
          <p:nvPr/>
        </p:nvSpPr>
        <p:spPr>
          <a:xfrm>
            <a:off x="8229600" y="4800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228600"/>
                <a:ext cx="8458200" cy="6302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14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Cho điểm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  <m:r>
                          <a:rPr lang="nl-NL" sz="2400" i="1">
                            <a:latin typeface="Cambria Math"/>
                          </a:rPr>
                          <m:t>;−</m:t>
                        </m:r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  <m:r>
                          <a:rPr lang="nl-NL" sz="2400" i="1">
                            <a:latin typeface="Cambria Math"/>
                          </a:rPr>
                          <m:t>;</m:t>
                        </m:r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có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  <m:r>
                          <a:rPr lang="nl-NL" sz="2400" i="1">
                            <a:latin typeface="Cambria Math"/>
                          </a:rPr>
                          <m:t>+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  <m:r>
                          <a:rPr lang="nl-NL" sz="2400" i="1">
                            <a:latin typeface="Cambria Math"/>
                          </a:rPr>
                          <m:t>−</m:t>
                        </m:r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nl-N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  <m:r>
                          <a:rPr lang="nl-NL" sz="2400" i="1">
                            <a:latin typeface="Cambria Math"/>
                          </a:rPr>
                          <m:t>+</m:t>
                        </m:r>
                        <m:r>
                          <a:rPr lang="nl-NL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−</m:t>
                        </m:r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. Phương trình mặt cầu tâm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, tiếp xúc với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–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–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400" i="1">
                            <a:latin typeface="Cambria Math"/>
                          </a:rPr>
                          <m:t>50</m:t>
                        </m:r>
                      </m:e>
                    </m:rad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–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–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5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–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–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50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2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50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>15 : </a:t>
                </a:r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</m:t>
                    </m:r>
                    <m:r>
                      <a:rPr lang="nl-NL" sz="2400" i="1">
                        <a:latin typeface="Cambria Math"/>
                      </a:rPr>
                      <m:t>(</m:t>
                    </m:r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;−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;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𝐵</m:t>
                    </m:r>
                    <m:r>
                      <a:rPr lang="nl-NL" sz="2400" i="1">
                        <a:latin typeface="Cambria Math"/>
                      </a:rPr>
                      <m:t>(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;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;</m:t>
                    </m:r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𝐶</m:t>
                    </m:r>
                    <m:r>
                      <a:rPr lang="nl-NL" sz="2400" i="1">
                        <a:latin typeface="Cambria Math"/>
                      </a:rPr>
                      <m:t>(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;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;−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𝐷</m:t>
                    </m:r>
                    <m:r>
                      <a:rPr lang="nl-NL" sz="2400" i="1">
                        <a:latin typeface="Cambria Math"/>
                      </a:rPr>
                      <m:t>(</m:t>
                    </m:r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;</m:t>
                    </m:r>
                    <m:r>
                      <a:rPr lang="nl-NL" sz="2400" i="1">
                        <a:latin typeface="Cambria Math"/>
                      </a:rPr>
                      <m:t>1</m:t>
                    </m:r>
                    <m:r>
                      <a:rPr lang="nl-NL" sz="2400" i="1">
                        <a:latin typeface="Cambria Math"/>
                      </a:rPr>
                      <m:t>;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. Khi đó mặt cầu ngoại tiếp tứ diện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 có phương trình 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4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6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r>
                  <a:rPr lang="nl-NL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nl-N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2</m:t>
                    </m:r>
                    <m:r>
                      <a:rPr lang="nl-NL" sz="2400" i="1">
                        <a:latin typeface="Cambria Math"/>
                      </a:rPr>
                      <m:t>𝑥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𝑦</m:t>
                    </m:r>
                    <m:r>
                      <a:rPr lang="nl-NL" sz="2400" i="1">
                        <a:latin typeface="Cambria Math"/>
                      </a:rPr>
                      <m:t>+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𝑧</m:t>
                    </m:r>
                    <m:r>
                      <a:rPr lang="nl-NL" sz="2400" i="1">
                        <a:latin typeface="Cambria Math"/>
                      </a:rPr>
                      <m:t>−</m:t>
                    </m:r>
                    <m:r>
                      <a:rPr lang="nl-NL" sz="2400" i="1">
                        <a:latin typeface="Cambria Math"/>
                      </a:rPr>
                      <m:t>3</m:t>
                    </m:r>
                    <m:r>
                      <a:rPr lang="nl-NL" sz="2400" i="1">
                        <a:latin typeface="Cambria Math"/>
                      </a:rPr>
                      <m:t>=</m:t>
                    </m:r>
                    <m:r>
                      <a:rPr lang="nl-NL" sz="2400" i="1">
                        <a:latin typeface="Cambria Math"/>
                      </a:rPr>
                      <m:t>0</m:t>
                    </m:r>
                    <m:r>
                      <a:rPr lang="nl-NL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"/>
                <a:ext cx="8458200" cy="6302879"/>
              </a:xfrm>
              <a:prstGeom prst="rect">
                <a:avLst/>
              </a:prstGeom>
              <a:blipFill rotWithShape="1">
                <a:blip r:embed="rId3"/>
                <a:stretch>
                  <a:fillRect l="-1154" t="-774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411021" y="4857302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1783" y="2286000"/>
            <a:ext cx="304800" cy="351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Mũi tên Trái 4">
            <a:hlinkClick r:id="rId4" action="ppaction://hlinksldjump"/>
          </p:cNvPr>
          <p:cNvSpPr/>
          <p:nvPr/>
        </p:nvSpPr>
        <p:spPr>
          <a:xfrm>
            <a:off x="8229600" y="48006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250" y="788586"/>
            <a:ext cx="6577549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2900" y="1713357"/>
                <a:ext cx="8401050" cy="2100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1: </a:t>
                </a:r>
                <a:r>
                  <a:rPr lang="en-US" sz="2800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không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 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𝑂𝑥𝑦𝑧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cho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ba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6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𝑏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tâm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tròn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ngoại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tiếp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giác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Tính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𝑏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𝑐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A.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</a:rPr>
                          <m:t>𝟔𝟑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8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  </a:t>
                </a:r>
                <a:r>
                  <a:rPr lang="en-US" sz="28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	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     </a:t>
                </a:r>
                <a:r>
                  <a:rPr lang="en-US" sz="2800" b="1" u="sng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</a:rPr>
                          <m:t>𝟒𝟔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Calibri"/>
                      </a:rPr>
                      <m:t>𝟏𝟎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713357"/>
                <a:ext cx="8401050" cy="2100703"/>
              </a:xfrm>
              <a:prstGeom prst="rect">
                <a:avLst/>
              </a:prstGeom>
              <a:blipFill rotWithShape="1">
                <a:blip r:embed="rId2"/>
                <a:stretch>
                  <a:fillRect l="-1451" t="-2899" r="-268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540748" y="3959413"/>
            <a:ext cx="200535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</a:pP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7145" y="4496834"/>
                <a:ext cx="8386805" cy="1681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𝐵𝐶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5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5" y="4496834"/>
                <a:ext cx="8386805" cy="1681999"/>
              </a:xfrm>
              <a:prstGeom prst="rect">
                <a:avLst/>
              </a:prstGeom>
              <a:blipFill rotWithShape="1">
                <a:blip r:embed="rId3"/>
                <a:stretch>
                  <a:fillRect t="-2174" b="-6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7144" y="5927026"/>
                <a:ext cx="7574055" cy="108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28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2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5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6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10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4" y="5927026"/>
                <a:ext cx="7574055" cy="1083374"/>
              </a:xfrm>
              <a:prstGeom prst="rect">
                <a:avLst/>
              </a:prstGeom>
              <a:blipFill rotWithShape="1">
                <a:blip r:embed="rId4"/>
                <a:stretch>
                  <a:fillRect t="-3371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ũi tên Trái 4">
            <a:hlinkClick r:id="rId5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51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024" y="390045"/>
                <a:ext cx="8643098" cy="1928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28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𝑏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tâm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tròn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ngoại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tiếp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giác</a:t>
                </a: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Calibri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𝐼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𝐴𝐵𝐶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𝐼𝐴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𝐼𝐵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𝐼𝐴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𝐼𝐶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6" y="390045"/>
                <a:ext cx="11524130" cy="14334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025894"/>
              </p:ext>
            </p:extLst>
          </p:nvPr>
        </p:nvGraphicFramePr>
        <p:xfrm>
          <a:off x="1032083" y="2164403"/>
          <a:ext cx="5096394" cy="150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3771900" imgH="838200" progId="Equation.DSMT4">
                  <p:embed/>
                </p:oleObj>
              </mc:Choice>
              <mc:Fallback>
                <p:oleObj name="Equation" r:id="rId4" imgW="37719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083" y="2164403"/>
                        <a:ext cx="5096394" cy="150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06365" y="3670642"/>
                <a:ext cx="5654305" cy="1746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  <a:ea typeface="Calibri"/>
                        <a:cs typeface="Times New Roman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eqArrPr>
                          <m:e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5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10</m:t>
                            </m:r>
                          </m:e>
                          <m:e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27</m:t>
                            </m:r>
                          </m:e>
                          <m:e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8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62</m:t>
                            </m:r>
                          </m:e>
                        </m:eqArr>
                      </m:e>
                    </m:d>
                    <m:r>
                      <a:rPr lang="en-US" sz="28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eqArrPr>
                          <m:e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10</m:t>
                                </m:r>
                              </m:den>
                            </m:f>
                          </m:e>
                          <m:e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</m:e>
                          <m:e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  <m:r>
                              <a:rPr lang="en-US" sz="2800" b="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49</m:t>
                                </m:r>
                              </m:num>
                              <m:den>
                                <m:r>
                                  <a:rPr lang="en-US" sz="2800" b="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10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53" y="3670642"/>
                <a:ext cx="5792163" cy="17672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57079" y="5437858"/>
                <a:ext cx="3812006" cy="796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28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Vậy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𝑏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𝑐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46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8" y="5437857"/>
                <a:ext cx="3812006" cy="796115"/>
              </a:xfrm>
              <a:prstGeom prst="rect">
                <a:avLst/>
              </a:prstGeom>
              <a:blipFill rotWithShape="1">
                <a:blip r:embed="rId7"/>
                <a:stretch>
                  <a:fillRect r="-2400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0280" y="5574304"/>
            <a:ext cx="19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Mũi tên Trái 7">
            <a:hlinkClick r:id="rId8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77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133" y="152400"/>
            <a:ext cx="8733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+mj-lt"/>
              </a:rPr>
              <a:t>Câu 2: </a:t>
            </a:r>
            <a:r>
              <a:rPr lang="vi-VN" sz="2800" dirty="0">
                <a:latin typeface="+mj-lt"/>
              </a:rPr>
              <a:t>Trong không gian với hệ tọa độ </a:t>
            </a:r>
            <a:r>
              <a:rPr lang="vi-VN" sz="2800" dirty="0" smtClean="0">
                <a:latin typeface="+mj-lt"/>
              </a:rPr>
              <a:t>Oxyz</a:t>
            </a:r>
            <a:r>
              <a:rPr lang="vi-VN" sz="2800" dirty="0">
                <a:latin typeface="+mj-lt"/>
              </a:rPr>
              <a:t>, cho các điểm </a:t>
            </a:r>
            <a:r>
              <a:rPr lang="vi-VN" sz="2800" i="1" dirty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(0;0;-2</a:t>
            </a:r>
            <a:r>
              <a:rPr lang="vi-VN" sz="2800" dirty="0" smtClean="0">
                <a:latin typeface="+mj-lt"/>
              </a:rPr>
              <a:t>),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i="1" dirty="0" smtClean="0">
                <a:latin typeface="+mj-lt"/>
              </a:rPr>
              <a:t>B</a:t>
            </a:r>
            <a:r>
              <a:rPr lang="vi-VN" sz="2800" dirty="0" smtClean="0">
                <a:latin typeface="+mj-lt"/>
              </a:rPr>
              <a:t>(4;0;0</a:t>
            </a:r>
            <a:r>
              <a:rPr lang="vi-VN" sz="2800" dirty="0">
                <a:latin typeface="+mj-lt"/>
              </a:rPr>
              <a:t>). Mặt cầu (</a:t>
            </a:r>
            <a:r>
              <a:rPr lang="vi-VN" sz="2800" i="1" dirty="0">
                <a:latin typeface="+mj-lt"/>
              </a:rPr>
              <a:t>S</a:t>
            </a:r>
            <a:r>
              <a:rPr lang="vi-VN" sz="2800" dirty="0">
                <a:latin typeface="+mj-lt"/>
              </a:rPr>
              <a:t>) có bán kính nhỏ nhất, đi qua </a:t>
            </a:r>
            <a:r>
              <a:rPr lang="vi-VN" sz="2800" i="1" dirty="0">
                <a:latin typeface="+mj-lt"/>
              </a:rPr>
              <a:t>O, A,B </a:t>
            </a:r>
            <a:r>
              <a:rPr lang="vi-VN" sz="2800" dirty="0">
                <a:latin typeface="+mj-lt"/>
              </a:rPr>
              <a:t>có tâm là </a:t>
            </a:r>
          </a:p>
          <a:p>
            <a:pPr algn="ctr"/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. </a:t>
            </a:r>
            <a:r>
              <a:rPr lang="vi-VN" sz="2800" i="1" dirty="0">
                <a:latin typeface="+mj-lt"/>
              </a:rPr>
              <a:t>I</a:t>
            </a:r>
            <a:r>
              <a:rPr lang="vi-VN" sz="2800" dirty="0">
                <a:latin typeface="+mj-lt"/>
              </a:rPr>
              <a:t>(0;0;-1).	</a:t>
            </a:r>
            <a:r>
              <a:rPr lang="vi-VN" sz="2800" dirty="0" smtClean="0">
                <a:latin typeface="+mj-lt"/>
              </a:rPr>
              <a:t>B</a:t>
            </a:r>
            <a:r>
              <a:rPr lang="vi-VN" sz="2800" dirty="0">
                <a:latin typeface="+mj-lt"/>
              </a:rPr>
              <a:t>. </a:t>
            </a:r>
            <a:r>
              <a:rPr lang="vi-VN" sz="2800" i="1" dirty="0">
                <a:latin typeface="+mj-lt"/>
              </a:rPr>
              <a:t>I</a:t>
            </a:r>
            <a:r>
              <a:rPr lang="vi-VN" sz="2800" dirty="0">
                <a:latin typeface="+mj-lt"/>
              </a:rPr>
              <a:t>(2;0;0).	</a:t>
            </a:r>
            <a:r>
              <a:rPr lang="vi-VN" sz="2800" dirty="0" smtClean="0">
                <a:latin typeface="+mj-lt"/>
              </a:rPr>
              <a:t>C</a:t>
            </a:r>
            <a:r>
              <a:rPr lang="vi-VN" sz="2800" dirty="0">
                <a:latin typeface="+mj-lt"/>
              </a:rPr>
              <a:t>. </a:t>
            </a:r>
            <a:r>
              <a:rPr lang="vi-VN" sz="2800" i="1" dirty="0">
                <a:latin typeface="+mj-lt"/>
              </a:rPr>
              <a:t>I</a:t>
            </a:r>
            <a:r>
              <a:rPr lang="vi-VN" sz="2800" dirty="0">
                <a:latin typeface="+mj-lt"/>
              </a:rPr>
              <a:t>(2;0;-1).	</a:t>
            </a:r>
            <a:r>
              <a:rPr lang="vi-VN" sz="2800" dirty="0" smtClean="0">
                <a:latin typeface="+mj-lt"/>
              </a:rPr>
              <a:t>D</a:t>
            </a:r>
            <a:r>
              <a:rPr lang="vi-VN" sz="2800" dirty="0">
                <a:latin typeface="+mj-lt"/>
              </a:rPr>
              <a:t>. </a:t>
            </a:r>
            <a:r>
              <a:rPr lang="vi-VN" sz="2800" i="1" dirty="0">
                <a:latin typeface="+mj-lt"/>
              </a:rPr>
              <a:t>I</a:t>
            </a:r>
            <a:r>
              <a:rPr lang="vi-VN" sz="2800" dirty="0">
                <a:latin typeface="+mj-lt"/>
              </a:rPr>
              <a:t>(4/3;0;-2/3).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2475" y="1762780"/>
            <a:ext cx="2005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spcAft>
                <a:spcPts val="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Lời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giải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51280" y="2239053"/>
                <a:ext cx="6475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spcAft>
                    <a:spcPts val="0"/>
                  </a:spcAft>
                </a:pP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Gọi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𝐽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trung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𝐽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280" y="2239053"/>
                <a:ext cx="6475880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51279" y="2843787"/>
                <a:ext cx="898599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spcAft>
                    <a:spcPts val="0"/>
                  </a:spcAft>
                </a:pP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Tam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𝐴𝐵𝑂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vuông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𝑂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nên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𝐽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tròn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ngoại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giác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𝑂𝐴𝐵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06" y="2843787"/>
                <a:ext cx="1198132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151280" y="3391812"/>
                <a:ext cx="81095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spcAft>
                    <a:spcPts val="0"/>
                  </a:spcAft>
                </a:pP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Gọi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qua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𝑂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06" y="3391812"/>
                <a:ext cx="810959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67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2132" y="3932073"/>
                <a:ext cx="8878713" cy="1672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IJ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𝐽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VTCP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PTTS: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6" y="3932072"/>
                <a:ext cx="8868197" cy="1721369"/>
              </a:xfrm>
              <a:prstGeom prst="rect">
                <a:avLst/>
              </a:prstGeom>
              <a:blipFill rotWithShape="1">
                <a:blip r:embed="rId5"/>
                <a:stretch>
                  <a:fillRect l="-1375" t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291863" y="5643451"/>
                <a:ext cx="9007850" cy="1006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800" i="1">
                        <a:latin typeface="Cambria Math"/>
                        <a:ea typeface="Times New Roman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rPr>
                          <m:t>IJ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,</m:t>
                    </m:r>
                    <m:r>
                      <m:rPr>
                        <m:nor/>
                      </m:rPr>
                      <a: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m:t>IA</m:t>
                    </m:r>
                    <m:r>
                      <a:rPr lang="en-US" sz="2800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𝐼𝐴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Dấu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bằng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xảy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ra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𝑏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endParaRPr lang="en-US" sz="28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152" y="5643450"/>
                <a:ext cx="12010467" cy="575927"/>
              </a:xfrm>
              <a:prstGeom prst="rect">
                <a:avLst/>
              </a:prstGeom>
              <a:blipFill rotWithShape="1">
                <a:blip r:embed="rId6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10708" y="6096000"/>
                <a:ext cx="3216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spcAft>
                    <a:spcPts val="0"/>
                  </a:spcAft>
                </a:pPr>
                <a:r>
                  <a:rPr lang="fr-FR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</a:t>
                </a:r>
                <a:r>
                  <a:rPr lang="fr-FR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708" y="6096000"/>
                <a:ext cx="3216714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r="-568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704734" y="6146858"/>
            <a:ext cx="32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Mũi tên Trái 10">
            <a:hlinkClick r:id="rId8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96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288" y="575400"/>
                <a:ext cx="8058149" cy="5533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800" b="1" dirty="0">
                    <a:latin typeface="+mj-lt"/>
                    <a:ea typeface="Calibri"/>
                  </a:rPr>
                  <a:t>Câu 3: </a:t>
                </a:r>
                <a:r>
                  <a:rPr lang="vi-VN" sz="2800" dirty="0">
                    <a:effectLst/>
                    <a:latin typeface="+mj-lt"/>
                    <a:ea typeface="Times New Roman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vi-VN" sz="2800" dirty="0">
                    <a:effectLst/>
                    <a:latin typeface="+mj-lt"/>
                    <a:ea typeface="Times New Roman"/>
                  </a:rPr>
                  <a:t>, 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+mj-lt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+mj-lt"/>
                    <a:ea typeface="Times New Roman"/>
                  </a:rPr>
                  <a:t>. Mặt cầu có một đường kính là đoạn thẳng vuông góc chung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800" dirty="0">
                    <a:effectLst/>
                    <a:latin typeface="+mj-lt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800" dirty="0">
                    <a:effectLst/>
                    <a:latin typeface="+mj-lt"/>
                    <a:ea typeface="Times New Roman"/>
                  </a:rPr>
                  <a:t> có phương trình là:</a:t>
                </a:r>
                <a:endParaRPr lang="en-US" sz="2800" dirty="0">
                  <a:effectLst/>
                  <a:latin typeface="+mj-lt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 dirty="0">
                    <a:effectLst/>
                    <a:latin typeface="+mj-lt"/>
                    <a:ea typeface="Times New Roman"/>
                  </a:rPr>
                  <a:t>A.</a:t>
                </a:r>
                <a:r>
                  <a:rPr lang="vi-VN" sz="2800" dirty="0">
                    <a:effectLst/>
                    <a:latin typeface="+mj-lt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14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vi-VN" sz="2800" dirty="0">
                    <a:effectLst/>
                    <a:latin typeface="+mj-lt"/>
                    <a:ea typeface="Times New Roman"/>
                  </a:rPr>
                  <a:t>.	</a:t>
                </a:r>
                <a:endParaRPr lang="en-US" sz="2800" dirty="0">
                  <a:effectLst/>
                  <a:latin typeface="+mj-lt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 dirty="0">
                    <a:effectLst/>
                    <a:latin typeface="+mj-lt"/>
                    <a:ea typeface="Times New Roman"/>
                  </a:rPr>
                  <a:t>B.</a:t>
                </a:r>
                <a:r>
                  <a:rPr lang="vi-VN" sz="2800" dirty="0">
                    <a:effectLst/>
                    <a:latin typeface="+mj-lt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12</m:t>
                    </m:r>
                  </m:oMath>
                </a14:m>
                <a:r>
                  <a:rPr lang="en-US" sz="2800" dirty="0">
                    <a:effectLst/>
                    <a:latin typeface="+mj-lt"/>
                    <a:ea typeface="Times New Roman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 dirty="0">
                    <a:effectLst/>
                    <a:latin typeface="+mj-lt"/>
                    <a:ea typeface="Times New Roman"/>
                  </a:rPr>
                  <a:t>C.</a:t>
                </a:r>
                <a:r>
                  <a:rPr lang="vi-VN" sz="2800" dirty="0">
                    <a:effectLst/>
                    <a:latin typeface="+mj-lt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vi-VN" sz="2800" dirty="0">
                    <a:effectLst/>
                    <a:latin typeface="+mj-lt"/>
                    <a:ea typeface="Times New Roman"/>
                  </a:rPr>
                  <a:t>.	</a:t>
                </a:r>
                <a:endParaRPr lang="en-US" sz="2800" dirty="0">
                  <a:effectLst/>
                  <a:latin typeface="+mj-lt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 dirty="0">
                    <a:effectLst/>
                    <a:latin typeface="+mj-lt"/>
                    <a:ea typeface="Times New Roman"/>
                  </a:rPr>
                  <a:t>D.</a:t>
                </a:r>
                <a:r>
                  <a:rPr lang="vi-VN" sz="2800" dirty="0">
                    <a:effectLst/>
                    <a:latin typeface="+mj-lt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14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12</m:t>
                    </m:r>
                  </m:oMath>
                </a14:m>
                <a:r>
                  <a:rPr lang="vi-VN" sz="2800" dirty="0">
                    <a:effectLst/>
                    <a:latin typeface="+mj-lt"/>
                    <a:ea typeface="Times New Roman"/>
                  </a:rPr>
                  <a:t>.</a:t>
                </a:r>
                <a:endParaRPr lang="en-US" sz="2800" dirty="0">
                  <a:effectLst/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7" y="575400"/>
                <a:ext cx="10744199" cy="4957063"/>
              </a:xfrm>
              <a:prstGeom prst="rect">
                <a:avLst/>
              </a:prstGeom>
              <a:blipFill rotWithShape="1">
                <a:blip r:embed="rId2"/>
                <a:stretch>
                  <a:fillRect l="-1192" t="-1229" r="-1135" b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̃i tên Trái 2">
            <a:hlinkClick r:id="rId3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6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4372" y="261471"/>
            <a:ext cx="136928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Lời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giải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61365" y="809569"/>
                <a:ext cx="8616203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600" dirty="0">
                    <a:latin typeface="+mj-lt"/>
                    <a:ea typeface="Times New Roman"/>
                  </a:rPr>
                  <a:t>Vectơ chỉ phương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lần lượt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.</a:t>
                </a:r>
                <a:endParaRPr lang="en-US" sz="2600" dirty="0">
                  <a:effectLst/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153" y="809568"/>
                <a:ext cx="11488270" cy="523285"/>
              </a:xfrm>
              <a:prstGeom prst="rect">
                <a:avLst/>
              </a:prstGeom>
              <a:blipFill rotWithShape="1">
                <a:blip r:embed="rId3"/>
                <a:stretch>
                  <a:fillRect t="-5814"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61364" y="1327967"/>
                <a:ext cx="7916956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600" dirty="0">
                    <a:latin typeface="+mj-lt"/>
                    <a:ea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là đoạn vuông góc chung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.</a:t>
                </a:r>
                <a:endParaRPr lang="en-US" sz="2600" dirty="0">
                  <a:effectLst/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153" y="1327966"/>
                <a:ext cx="10555941" cy="523285"/>
              </a:xfrm>
              <a:prstGeom prst="rect">
                <a:avLst/>
              </a:prstGeom>
              <a:blipFill rotWithShape="1">
                <a:blip r:embed="rId4"/>
                <a:stretch>
                  <a:fillRect t="-5814"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161364" y="1846809"/>
                <a:ext cx="7725335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600" dirty="0">
                    <a:latin typeface="+mj-lt"/>
                    <a:ea typeface="Times New Roman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9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.</a:t>
                </a:r>
                <a:endParaRPr lang="en-US" sz="2600" dirty="0">
                  <a:effectLst/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153" y="1846808"/>
                <a:ext cx="10300447" cy="523285"/>
              </a:xfrm>
              <a:prstGeom prst="rect">
                <a:avLst/>
              </a:prstGeom>
              <a:blipFill rotWithShape="1">
                <a:blip r:embed="rId5"/>
                <a:stretch>
                  <a:fillRect t="-5814"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61364" y="2310291"/>
                <a:ext cx="8148917" cy="1071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600" dirty="0">
                    <a:latin typeface="+mj-lt"/>
                    <a:ea typeface="Times New Roman"/>
                  </a:rPr>
                  <a:t>Khi đó: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𝐴𝐵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10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.</a:t>
                </a:r>
                <a:endParaRPr lang="en-US" sz="2600" dirty="0">
                  <a:effectLst/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153" y="2310291"/>
                <a:ext cx="10865223" cy="566950"/>
              </a:xfrm>
              <a:prstGeom prst="rect">
                <a:avLst/>
              </a:prstGeom>
              <a:blipFill rotWithShape="1">
                <a:blip r:embed="rId6"/>
                <a:stretch>
                  <a:fillRect b="-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161365" y="2877242"/>
                <a:ext cx="6070333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600" dirty="0">
                    <a:latin typeface="+mj-lt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là đoạn vuông góc chung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nên:</a:t>
                </a:r>
                <a:endParaRPr lang="en-US" sz="2600" dirty="0">
                  <a:effectLst/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153" y="2877241"/>
                <a:ext cx="8093777" cy="552459"/>
              </a:xfrm>
              <a:prstGeom prst="rect">
                <a:avLst/>
              </a:prstGeom>
              <a:blipFill rotWithShape="1">
                <a:blip r:embed="rId7"/>
                <a:stretch>
                  <a:fillRect t="-5495" b="-19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78374"/>
              </p:ext>
            </p:extLst>
          </p:nvPr>
        </p:nvGraphicFramePr>
        <p:xfrm>
          <a:off x="510987" y="3668555"/>
          <a:ext cx="1058957" cy="93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8" imgW="812800" imgH="533400" progId="Equation.DSMT4">
                  <p:embed/>
                </p:oleObj>
              </mc:Choice>
              <mc:Fallback>
                <p:oleObj name="Equation" r:id="rId8" imgW="812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87" y="3668555"/>
                        <a:ext cx="1058957" cy="930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40465" y="3188958"/>
                <a:ext cx="7891744" cy="206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14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13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37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13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14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35</m:t>
                            </m:r>
                          </m:e>
                        </m:eqAr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;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;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6</m:t>
                                </m:r>
                              </m:e>
                            </m:d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;−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;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8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287" y="3188958"/>
                <a:ext cx="10522325" cy="15613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115982" y="4555636"/>
                <a:ext cx="9048191" cy="1241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600" dirty="0">
                    <a:latin typeface="+mj-lt"/>
                    <a:ea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là tâm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có đường kính là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8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7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.</a:t>
                </a:r>
                <a:endParaRPr lang="en-US" sz="2600" dirty="0">
                  <a:effectLst/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642" y="4555635"/>
                <a:ext cx="12064254" cy="780983"/>
              </a:xfrm>
              <a:prstGeom prst="rect">
                <a:avLst/>
              </a:prstGeom>
              <a:blipFill rotWithShape="1">
                <a:blip r:embed="rId11"/>
                <a:stretch>
                  <a:fillRect r="-40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0" y="5336618"/>
                <a:ext cx="7965702" cy="165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600" dirty="0">
                    <a:latin typeface="+mj-lt"/>
                    <a:ea typeface="Times New Roman"/>
                  </a:rPr>
                  <a:t>Vậy phương trình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Times New Roman"/>
                  </a:rPr>
                  <a:t>.</a:t>
                </a:r>
                <a:endParaRPr lang="en-US" sz="2600" dirty="0">
                  <a:effectLst/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6618"/>
                <a:ext cx="10620936" cy="883640"/>
              </a:xfrm>
              <a:prstGeom prst="rect">
                <a:avLst/>
              </a:prstGeom>
              <a:blipFill rotWithShape="1">
                <a:blip r:embed="rId12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505952" y="5516828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8" name="Mũi tên Trái 17">
            <a:hlinkClick r:id="rId13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6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1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250" y="788586"/>
            <a:ext cx="6403719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6013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6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1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2535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6013" y="3506062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4775" y="3506063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2101" y="35375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2529" y="3537526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1814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2101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4776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4582" y="25088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963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963" y="3525112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532" y="252787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2729" y="326015"/>
                <a:ext cx="8471647" cy="2783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4: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không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ba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Bán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kính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ngoại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hình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chóp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𝑂𝐴𝐵𝐶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endParaRPr lang="en-US" sz="28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</a:t>
                </a:r>
                <a:r>
                  <a:rPr lang="en-US" sz="2800" b="1" i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28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</a:t>
                </a: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	</a:t>
                </a:r>
                <a:r>
                  <a:rPr lang="en-US" sz="28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	</a:t>
                </a:r>
                <a:r>
                  <a:rPr lang="en-US" sz="28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</a:t>
                </a: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11</m:t>
                    </m:r>
                  </m:oMath>
                </a14:m>
                <a:r>
                  <a:rPr lang="en-US" sz="28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	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" y="326015"/>
                <a:ext cx="11295529" cy="1654492"/>
              </a:xfrm>
              <a:prstGeom prst="rect">
                <a:avLst/>
              </a:prstGeom>
              <a:blipFill rotWithShape="1">
                <a:blip r:embed="rId2"/>
                <a:stretch>
                  <a:fillRect l="-1133" t="-3676" r="-1079" b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46163" y="1819142"/>
            <a:ext cx="136928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Lời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giải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2729" y="2528607"/>
                <a:ext cx="7584142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dạng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:endParaRPr lang="en-US" sz="2600" dirty="0" smtClean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𝑎𝑥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𝑏𝑦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𝑐𝑧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" y="2528606"/>
                <a:ext cx="10112189" cy="975139"/>
              </a:xfrm>
              <a:prstGeom prst="rect">
                <a:avLst/>
              </a:prstGeom>
              <a:blipFill rotWithShape="1">
                <a:blip r:embed="rId3"/>
                <a:stretch>
                  <a:fillRect t="-312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2728" y="3503744"/>
                <a:ext cx="7042898" cy="2716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𝐶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thuộc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nên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4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4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9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6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36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12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𝑏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𝑐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" y="3503744"/>
                <a:ext cx="9390530" cy="2256259"/>
              </a:xfrm>
              <a:prstGeom prst="rect">
                <a:avLst/>
              </a:prstGeom>
              <a:blipFill rotWithShape="1">
                <a:blip r:embed="rId4"/>
                <a:stretch>
                  <a:fillRect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8686" y="5625533"/>
                <a:ext cx="7668185" cy="128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bán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kính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47" y="5625533"/>
                <a:ext cx="10224247" cy="790216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667316" y="5760003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ũi tên Trái 9">
            <a:hlinkClick r:id="rId6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43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4008" y="225649"/>
                <a:ext cx="8269941" cy="3813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144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6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Câu</a:t>
                </a:r>
                <a:r>
                  <a:rPr lang="en-US" sz="26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5: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quả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hình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kích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thước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khác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nhau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được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ở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góc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một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căn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hình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hộp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chữ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nhật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Mỗi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quả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bức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tường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nền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căn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Trên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bề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mỗi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quả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tồn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một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khoảng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đến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bức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tường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quả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đến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nền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lần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lượt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9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10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13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Tổng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dài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mỗi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kính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quả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64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	</a:t>
                </a:r>
                <a:r>
                  <a:rPr lang="en-US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16</m:t>
                    </m:r>
                  </m:oMath>
                </a14:m>
                <a:r>
                  <a:rPr lang="en-US" sz="26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		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32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	</a:t>
                </a:r>
                <a:r>
                  <a:rPr lang="en-US" sz="26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	</a:t>
                </a:r>
                <a:r>
                  <a:rPr lang="en-US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34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1" y="225648"/>
                <a:ext cx="11026588" cy="2553007"/>
              </a:xfrm>
              <a:prstGeom prst="rect">
                <a:avLst/>
              </a:prstGeom>
              <a:blipFill rotWithShape="1">
                <a:blip r:embed="rId2"/>
                <a:stretch>
                  <a:fillRect l="-996" t="-2148" r="-1051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2558" y="3031920"/>
                <a:ext cx="844139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</a:t>
                </a:r>
                <a:r>
                  <a:rPr lang="en-US" sz="2400" dirty="0" err="1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Chọn</a:t>
                </a:r>
                <a:r>
                  <a:rPr lang="en-US" sz="24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hệ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trục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toạ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gắn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góc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tường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trục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cạnh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góc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nhà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Do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quả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đều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bức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tường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nền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nhà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nên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tương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ứng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ba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phẳng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toạ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endParaRPr lang="en-US" sz="24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</a:t>
                </a:r>
                <a:r>
                  <a:rPr lang="en-US" sz="2400" dirty="0" err="1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</a:t>
                </a:r>
                <a:r>
                  <a:rPr lang="en-US" sz="24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sẽ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toạ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bán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kính</a:t>
                </a:r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r>
                  <a:rPr lang="en-US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" y="3031920"/>
                <a:ext cx="11255189" cy="1569660"/>
              </a:xfrm>
              <a:prstGeom prst="rect">
                <a:avLst/>
              </a:prstGeom>
              <a:blipFill rotWithShape="1">
                <a:blip r:embed="rId3"/>
                <a:stretch>
                  <a:fillRect t="-3101" r="-86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26956" y="2627003"/>
            <a:ext cx="1923605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0"/>
              </a:spcAft>
            </a:pP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2557" y="4482646"/>
                <a:ext cx="851198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2400" dirty="0" smtClean="0">
                    <a:latin typeface="Times New Roman"/>
                    <a:ea typeface="Times New Roman"/>
                  </a:rPr>
                  <a:t>      Do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tồn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tại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một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điểm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trên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quả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bóng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có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khoảng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cách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đến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các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bức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tường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và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nền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nhà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lần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lượt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là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9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10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13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nên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nói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cách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khác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điểm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9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; 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10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; 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13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thuộc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cầu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.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Từ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đó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ta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phương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trình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/>
                        <a:ea typeface="Times New Roman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9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10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13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" y="4482645"/>
                <a:ext cx="11349318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4061" r="-85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302560" y="5691290"/>
                <a:ext cx="826994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2400" dirty="0" smtClean="0">
                    <a:latin typeface="Times New Roman"/>
                    <a:ea typeface="Times New Roman"/>
                  </a:rPr>
                  <a:t>                 </a:t>
                </a:r>
                <a:r>
                  <a:rPr lang="en-US" sz="2400" dirty="0" err="1" smtClean="0">
                    <a:latin typeface="Times New Roman"/>
                    <a:ea typeface="Times New Roman"/>
                  </a:rPr>
                  <a:t>Giải</a:t>
                </a:r>
                <a:r>
                  <a:rPr lang="en-US" sz="2400" dirty="0" smtClean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phương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trình</a:t>
                </a:r>
                <a:r>
                  <a:rPr lang="en-US" sz="2400" dirty="0">
                    <a:latin typeface="Times New Roman"/>
                    <a:ea typeface="Times New Roman"/>
                  </a:rPr>
                  <a:t> ta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được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latin typeface="Times New Roman"/>
                    <a:ea typeface="Times New Roman"/>
                  </a:rPr>
                  <a:t>nghiệm</a:t>
                </a:r>
                <a:r>
                  <a:rPr lang="en-US" sz="24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7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hoặc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25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.</a:t>
                </a:r>
              </a:p>
              <a:p>
                <a:pPr marL="629920"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Vậy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2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cầu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thoả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mãn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bài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toán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tổng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độ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dài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đường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kính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là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7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25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64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3413" y="5691289"/>
                <a:ext cx="11026588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5882" r="-11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818596" y="5987297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ũi tên Trái 8">
            <a:hlinkClick r:id="rId6" action="ppaction://hlinksldjump"/>
          </p:cNvPr>
          <p:cNvSpPr/>
          <p:nvPr/>
        </p:nvSpPr>
        <p:spPr>
          <a:xfrm>
            <a:off x="8456003" y="5610694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3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2731" y="280165"/>
                <a:ext cx="8522073" cy="261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x-none" sz="2600" b="1">
                    <a:latin typeface="Times New Roman"/>
                    <a:ea typeface="Calibri"/>
                  </a:rPr>
                  <a:t>Câu 6: </a:t>
                </a:r>
                <a:r>
                  <a:rPr lang="x-none" sz="2600">
                    <a:effectLst/>
                    <a:latin typeface="Times New Roman"/>
                    <a:ea typeface="Calibri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𝛼</m:t>
                        </m:r>
                      </m:e>
                    </m:d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 và cắt các trục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𝑂𝑥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𝑂𝑦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𝑂𝑧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𝐶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 là trực tâm tam giác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𝐴𝐵𝐶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. Viết phương trình mặt cầu tâm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 và tiếp xúc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𝛼</m:t>
                        </m:r>
                      </m:e>
                    </m:d>
                  </m:oMath>
                </a14:m>
                <a:r>
                  <a:rPr lang="x-none" sz="2600">
                    <a:effectLst/>
                    <a:latin typeface="Times New Roman"/>
                    <a:ea typeface="Calibri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1144270" indent="-5143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81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	</a:t>
                </a: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	</a:t>
                </a:r>
                <a:endParaRPr lang="en-US" sz="2600" dirty="0" smtClean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 smtClean="0">
                    <a:effectLst/>
                    <a:latin typeface="Times New Roman"/>
                    <a:ea typeface="Times New Roman"/>
                  </a:rPr>
                  <a:t>C</a:t>
                </a: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9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	</a:t>
                </a:r>
                <a:r>
                  <a:rPr lang="en-US" sz="2600" dirty="0" smtClean="0">
                    <a:effectLst/>
                    <a:latin typeface="Times New Roman"/>
                    <a:ea typeface="Times New Roman"/>
                  </a:rPr>
                  <a:t>	</a:t>
                </a:r>
                <a:r>
                  <a:rPr lang="en-US" sz="2600" b="1" dirty="0" smtClean="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25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8" y="280165"/>
                <a:ext cx="11362764" cy="2212913"/>
              </a:xfrm>
              <a:prstGeom prst="rect">
                <a:avLst/>
              </a:prstGeom>
              <a:blipFill rotWithShape="1">
                <a:blip r:embed="rId3"/>
                <a:stretch>
                  <a:fillRect l="-966" t="-2479" r="-966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312684" y="2489343"/>
            <a:ext cx="1923605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6012237" y="2493078"/>
            <a:ext cx="2876718" cy="3120764"/>
            <a:chOff x="3696" y="1443"/>
            <a:chExt cx="2740" cy="2978"/>
          </a:xfrm>
        </p:grpSpPr>
        <p:sp>
          <p:nvSpPr>
            <p:cNvPr id="7" name="AutoShape 28"/>
            <p:cNvSpPr>
              <a:spLocks noChangeShapeType="1"/>
            </p:cNvSpPr>
            <p:nvPr/>
          </p:nvSpPr>
          <p:spPr bwMode="auto">
            <a:xfrm>
              <a:off x="4741" y="3263"/>
              <a:ext cx="1134" cy="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27"/>
            <p:cNvSpPr>
              <a:spLocks noChangeShapeType="1"/>
            </p:cNvSpPr>
            <p:nvPr/>
          </p:nvSpPr>
          <p:spPr bwMode="auto">
            <a:xfrm flipH="1">
              <a:off x="4068" y="3263"/>
              <a:ext cx="673" cy="67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26"/>
            <p:cNvSpPr>
              <a:spLocks noChangeShapeType="1"/>
            </p:cNvSpPr>
            <p:nvPr/>
          </p:nvSpPr>
          <p:spPr bwMode="auto">
            <a:xfrm flipH="1" flipV="1">
              <a:off x="4748" y="1916"/>
              <a:ext cx="0" cy="133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5"/>
            <p:cNvSpPr>
              <a:spLocks noChangeShapeType="1"/>
            </p:cNvSpPr>
            <p:nvPr/>
          </p:nvSpPr>
          <p:spPr bwMode="auto">
            <a:xfrm>
              <a:off x="4748" y="1917"/>
              <a:ext cx="1127" cy="134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4"/>
            <p:cNvSpPr>
              <a:spLocks noChangeShapeType="1"/>
            </p:cNvSpPr>
            <p:nvPr/>
          </p:nvSpPr>
          <p:spPr bwMode="auto">
            <a:xfrm flipH="1">
              <a:off x="4068" y="1917"/>
              <a:ext cx="680" cy="2025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23"/>
            <p:cNvSpPr>
              <a:spLocks noChangeShapeType="1"/>
            </p:cNvSpPr>
            <p:nvPr/>
          </p:nvSpPr>
          <p:spPr bwMode="auto">
            <a:xfrm flipH="1">
              <a:off x="4068" y="3263"/>
              <a:ext cx="1807" cy="679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22"/>
            <p:cNvSpPr>
              <a:spLocks noChangeShapeType="1"/>
            </p:cNvSpPr>
            <p:nvPr/>
          </p:nvSpPr>
          <p:spPr bwMode="auto">
            <a:xfrm flipH="1" flipV="1">
              <a:off x="4753" y="1468"/>
              <a:ext cx="0" cy="454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21"/>
            <p:cNvSpPr>
              <a:spLocks noChangeShapeType="1"/>
            </p:cNvSpPr>
            <p:nvPr/>
          </p:nvSpPr>
          <p:spPr bwMode="auto">
            <a:xfrm>
              <a:off x="5862" y="3263"/>
              <a:ext cx="567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20"/>
            <p:cNvSpPr>
              <a:spLocks noChangeShapeType="1"/>
            </p:cNvSpPr>
            <p:nvPr/>
          </p:nvSpPr>
          <p:spPr bwMode="auto">
            <a:xfrm flipH="1">
              <a:off x="3696" y="3914"/>
              <a:ext cx="400" cy="403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9"/>
            <p:cNvSpPr>
              <a:spLocks noChangeShapeType="1"/>
            </p:cNvSpPr>
            <p:nvPr/>
          </p:nvSpPr>
          <p:spPr bwMode="auto">
            <a:xfrm>
              <a:off x="4741" y="3263"/>
              <a:ext cx="402" cy="287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8"/>
            <p:cNvSpPr>
              <a:spLocks noChangeShapeType="1"/>
            </p:cNvSpPr>
            <p:nvPr/>
          </p:nvSpPr>
          <p:spPr bwMode="auto">
            <a:xfrm>
              <a:off x="4748" y="1917"/>
              <a:ext cx="395" cy="1641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ShapeType="1"/>
            </p:cNvSpPr>
            <p:nvPr/>
          </p:nvSpPr>
          <p:spPr bwMode="auto">
            <a:xfrm flipV="1">
              <a:off x="4741" y="3105"/>
              <a:ext cx="275" cy="15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4485" y="3085"/>
            <a:ext cx="240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" name="Equation" r:id="rId4" imgW="152400" imgH="177800" progId="Equation.DSMT4">
                    <p:embed/>
                  </p:oleObj>
                </mc:Choice>
                <mc:Fallback>
                  <p:oleObj name="Equation" r:id="rId4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5" y="3085"/>
                          <a:ext cx="240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3815" y="3729"/>
            <a:ext cx="240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0" name="Equation" r:id="rId6" imgW="152400" imgH="165100" progId="Equation.DSMT4">
                    <p:embed/>
                  </p:oleObj>
                </mc:Choice>
                <mc:Fallback>
                  <p:oleObj name="Equation" r:id="rId6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5" y="3729"/>
                          <a:ext cx="240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5785" y="3283"/>
            <a:ext cx="240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1" name="Equation" r:id="rId8" imgW="152400" imgH="165100" progId="Equation.DSMT4">
                    <p:embed/>
                  </p:oleObj>
                </mc:Choice>
                <mc:Fallback>
                  <p:oleObj name="Equation" r:id="rId8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5" y="3283"/>
                          <a:ext cx="240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4772" y="1683"/>
            <a:ext cx="240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2" name="Equation" r:id="rId10" imgW="152400" imgH="177800" progId="Equation.DSMT4">
                    <p:embed/>
                  </p:oleObj>
                </mc:Choice>
                <mc:Fallback>
                  <p:oleObj name="Equation" r:id="rId10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2" y="1683"/>
                          <a:ext cx="240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5127" y="3541"/>
            <a:ext cx="260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3" name="Equation" r:id="rId12" imgW="164885" imgH="164885" progId="Equation.DSMT4">
                    <p:embed/>
                  </p:oleObj>
                </mc:Choice>
                <mc:Fallback>
                  <p:oleObj name="Equation" r:id="rId12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" y="3541"/>
                          <a:ext cx="260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5050" y="2869"/>
            <a:ext cx="279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4" name="Equation" r:id="rId14" imgW="177800" imgH="165100" progId="Equation.DSMT4">
                    <p:embed/>
                  </p:oleObj>
                </mc:Choice>
                <mc:Fallback>
                  <p:oleObj name="Equation" r:id="rId14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0" y="2869"/>
                          <a:ext cx="279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4528" y="1443"/>
            <a:ext cx="200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" name="Equation" r:id="rId16" imgW="127000" imgH="127000" progId="Equation.DSMT4">
                    <p:embed/>
                  </p:oleObj>
                </mc:Choice>
                <mc:Fallback>
                  <p:oleObj name="Equation" r:id="rId16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8" y="1443"/>
                          <a:ext cx="200" cy="1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6216" y="3310"/>
            <a:ext cx="220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" name="Equation" r:id="rId18" imgW="139700" imgH="165100" progId="Equation.DSMT4">
                    <p:embed/>
                  </p:oleObj>
                </mc:Choice>
                <mc:Fallback>
                  <p:oleObj name="Equation" r:id="rId18" imgW="1397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6" y="3310"/>
                          <a:ext cx="220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3815" y="4202"/>
            <a:ext cx="20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" name="Equation" r:id="rId20" imgW="127000" imgH="139700" progId="Equation.DSMT4">
                    <p:embed/>
                  </p:oleObj>
                </mc:Choice>
                <mc:Fallback>
                  <p:oleObj name="Equation" r:id="rId20" imgW="1270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5" y="4202"/>
                          <a:ext cx="200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AutoShape 7"/>
            <p:cNvSpPr>
              <a:spLocks noChangeShapeType="1"/>
            </p:cNvSpPr>
            <p:nvPr/>
          </p:nvSpPr>
          <p:spPr bwMode="auto">
            <a:xfrm>
              <a:off x="4968" y="3510"/>
              <a:ext cx="79" cy="56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6"/>
            <p:cNvSpPr>
              <a:spLocks noChangeShapeType="1"/>
            </p:cNvSpPr>
            <p:nvPr/>
          </p:nvSpPr>
          <p:spPr bwMode="auto">
            <a:xfrm flipH="1">
              <a:off x="4968" y="3476"/>
              <a:ext cx="82" cy="3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5"/>
            <p:cNvSpPr>
              <a:spLocks noChangeShapeType="1"/>
            </p:cNvSpPr>
            <p:nvPr/>
          </p:nvSpPr>
          <p:spPr bwMode="auto">
            <a:xfrm flipH="1">
              <a:off x="5127" y="3427"/>
              <a:ext cx="82" cy="3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4"/>
            <p:cNvSpPr>
              <a:spLocks noChangeShapeType="1"/>
            </p:cNvSpPr>
            <p:nvPr/>
          </p:nvSpPr>
          <p:spPr bwMode="auto">
            <a:xfrm>
              <a:off x="5201" y="3427"/>
              <a:ext cx="17" cy="6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"/>
            <p:cNvSpPr>
              <a:spLocks noChangeShapeType="1"/>
            </p:cNvSpPr>
            <p:nvPr/>
          </p:nvSpPr>
          <p:spPr bwMode="auto">
            <a:xfrm>
              <a:off x="4960" y="3057"/>
              <a:ext cx="17" cy="6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2"/>
            <p:cNvSpPr>
              <a:spLocks noChangeShapeType="1"/>
            </p:cNvSpPr>
            <p:nvPr/>
          </p:nvSpPr>
          <p:spPr bwMode="auto">
            <a:xfrm flipV="1">
              <a:off x="4958" y="3030"/>
              <a:ext cx="45" cy="26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0" y="3290157"/>
                <a:ext cx="770704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600" dirty="0">
                    <a:latin typeface="Times New Roman"/>
                    <a:ea typeface="Times New Roman"/>
                  </a:rPr>
                  <a:t>Ta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có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là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trực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tâm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tam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giác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𝐴𝐵𝐶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𝑂𝐻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90157"/>
                <a:ext cx="7707046" cy="515590"/>
              </a:xfrm>
              <a:prstGeom prst="rect">
                <a:avLst/>
              </a:prstGeom>
              <a:blipFill rotWithShape="1">
                <a:blip r:embed="rId22"/>
                <a:stretch>
                  <a:fillRect t="-5952" r="-475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0" y="3805747"/>
                <a:ext cx="5721724" cy="2317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600" dirty="0" smtClean="0">
                    <a:latin typeface="Times New Roman"/>
                    <a:ea typeface="Times New Roman"/>
                  </a:rPr>
                  <a:t>Thật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vậy</a:t>
                </a:r>
                <a:r>
                  <a:rPr lang="fr-FR" sz="2600" dirty="0">
                    <a:latin typeface="Times New Roman"/>
                    <a:ea typeface="Times New Roman"/>
                  </a:rPr>
                  <a:t> :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effectLst/>
                        <a:latin typeface="Cambria Math"/>
                        <a:ea typeface="Times New Roman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𝑂𝐶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𝑂𝐴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𝑂𝐶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𝑂𝐵</m:t>
                            </m:r>
                          </m:e>
                        </m:eqAr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𝑂𝐶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(1)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Mà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𝐶𝐻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(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vì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là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trực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tâm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tam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giác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𝐴𝐵𝐶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) (2)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5746"/>
                <a:ext cx="7628965" cy="1396857"/>
              </a:xfrm>
              <a:prstGeom prst="rect">
                <a:avLst/>
              </a:prstGeom>
              <a:blipFill rotWithShape="1">
                <a:blip r:embed="rId23"/>
                <a:stretch>
                  <a:fillRect b="-7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0" y="5293697"/>
                <a:ext cx="758201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Từ</a:t>
                </a:r>
                <a:r>
                  <a:rPr lang="fr-FR" sz="2600" dirty="0">
                    <a:latin typeface="Times New Roman"/>
                    <a:ea typeface="Times New Roman"/>
                  </a:rPr>
                  <a:t> (1)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và</a:t>
                </a:r>
                <a:r>
                  <a:rPr lang="fr-FR" sz="2600" dirty="0">
                    <a:latin typeface="Times New Roman"/>
                    <a:ea typeface="Times New Roman"/>
                  </a:rPr>
                  <a:t> (2)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suy</a:t>
                </a:r>
                <a:r>
                  <a:rPr lang="fr-FR" sz="2600" dirty="0">
                    <a:latin typeface="Times New Roman"/>
                    <a:ea typeface="Times New Roman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𝑂𝐻𝐶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𝑂𝐻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(*)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93697"/>
                <a:ext cx="7582012" cy="515590"/>
              </a:xfrm>
              <a:prstGeom prst="rect">
                <a:avLst/>
              </a:prstGeom>
              <a:blipFill rotWithShape="1">
                <a:blip r:embed="rId24"/>
                <a:stretch>
                  <a:fillRect t="-5882" r="-402" b="-2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Mũi tên Trái 36">
            <a:hlinkClick r:id="rId25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6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4" grpId="0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1500" y="740781"/>
                <a:ext cx="5859556" cy="200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Từ</a:t>
                </a:r>
                <a:r>
                  <a:rPr lang="fr-FR" sz="2600" dirty="0">
                    <a:latin typeface="Times New Roman"/>
                    <a:ea typeface="Times New Roman"/>
                  </a:rPr>
                  <a:t> (1)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và</a:t>
                </a:r>
                <a:r>
                  <a:rPr lang="fr-FR" sz="2600" dirty="0">
                    <a:latin typeface="Times New Roman"/>
                    <a:ea typeface="Times New Roman"/>
                  </a:rPr>
                  <a:t> (2)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suy</a:t>
                </a:r>
                <a:r>
                  <a:rPr lang="fr-FR" sz="2600" dirty="0">
                    <a:latin typeface="Times New Roman"/>
                    <a:ea typeface="Times New Roman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𝑂𝐻𝐶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𝑂𝐻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(*)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Tương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tự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𝐵𝐶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𝑂𝐴𝐻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𝐵𝐶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𝑂𝐻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 (**)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0" y="740780"/>
                <a:ext cx="7812741" cy="1089529"/>
              </a:xfrm>
              <a:prstGeom prst="rect">
                <a:avLst/>
              </a:prstGeom>
              <a:blipFill rotWithShape="1">
                <a:blip r:embed="rId3"/>
                <a:stretch>
                  <a:fillRect t="-280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400776" y="213811"/>
            <a:ext cx="2551580" cy="3832188"/>
            <a:chOff x="3696" y="1443"/>
            <a:chExt cx="2740" cy="2978"/>
          </a:xfrm>
        </p:grpSpPr>
        <p:sp>
          <p:nvSpPr>
            <p:cNvPr id="6" name="AutoShape 28"/>
            <p:cNvSpPr>
              <a:spLocks noChangeShapeType="1"/>
            </p:cNvSpPr>
            <p:nvPr/>
          </p:nvSpPr>
          <p:spPr bwMode="auto">
            <a:xfrm>
              <a:off x="4741" y="3263"/>
              <a:ext cx="1134" cy="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27"/>
            <p:cNvSpPr>
              <a:spLocks noChangeShapeType="1"/>
            </p:cNvSpPr>
            <p:nvPr/>
          </p:nvSpPr>
          <p:spPr bwMode="auto">
            <a:xfrm flipH="1">
              <a:off x="4068" y="3263"/>
              <a:ext cx="673" cy="67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26"/>
            <p:cNvSpPr>
              <a:spLocks noChangeShapeType="1"/>
            </p:cNvSpPr>
            <p:nvPr/>
          </p:nvSpPr>
          <p:spPr bwMode="auto">
            <a:xfrm flipH="1" flipV="1">
              <a:off x="4748" y="1916"/>
              <a:ext cx="0" cy="133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25"/>
            <p:cNvSpPr>
              <a:spLocks noChangeShapeType="1"/>
            </p:cNvSpPr>
            <p:nvPr/>
          </p:nvSpPr>
          <p:spPr bwMode="auto">
            <a:xfrm>
              <a:off x="4748" y="1917"/>
              <a:ext cx="1127" cy="134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4"/>
            <p:cNvSpPr>
              <a:spLocks noChangeShapeType="1"/>
            </p:cNvSpPr>
            <p:nvPr/>
          </p:nvSpPr>
          <p:spPr bwMode="auto">
            <a:xfrm flipH="1">
              <a:off x="4068" y="1917"/>
              <a:ext cx="680" cy="2025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3"/>
            <p:cNvSpPr>
              <a:spLocks noChangeShapeType="1"/>
            </p:cNvSpPr>
            <p:nvPr/>
          </p:nvSpPr>
          <p:spPr bwMode="auto">
            <a:xfrm flipH="1">
              <a:off x="4068" y="3263"/>
              <a:ext cx="1807" cy="679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22"/>
            <p:cNvSpPr>
              <a:spLocks noChangeShapeType="1"/>
            </p:cNvSpPr>
            <p:nvPr/>
          </p:nvSpPr>
          <p:spPr bwMode="auto">
            <a:xfrm flipH="1" flipV="1">
              <a:off x="4753" y="1468"/>
              <a:ext cx="0" cy="454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21"/>
            <p:cNvSpPr>
              <a:spLocks noChangeShapeType="1"/>
            </p:cNvSpPr>
            <p:nvPr/>
          </p:nvSpPr>
          <p:spPr bwMode="auto">
            <a:xfrm>
              <a:off x="5862" y="3263"/>
              <a:ext cx="567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20"/>
            <p:cNvSpPr>
              <a:spLocks noChangeShapeType="1"/>
            </p:cNvSpPr>
            <p:nvPr/>
          </p:nvSpPr>
          <p:spPr bwMode="auto">
            <a:xfrm flipH="1">
              <a:off x="3696" y="3914"/>
              <a:ext cx="400" cy="403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9"/>
            <p:cNvSpPr>
              <a:spLocks noChangeShapeType="1"/>
            </p:cNvSpPr>
            <p:nvPr/>
          </p:nvSpPr>
          <p:spPr bwMode="auto">
            <a:xfrm>
              <a:off x="4741" y="3263"/>
              <a:ext cx="402" cy="287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8"/>
            <p:cNvSpPr>
              <a:spLocks noChangeShapeType="1"/>
            </p:cNvSpPr>
            <p:nvPr/>
          </p:nvSpPr>
          <p:spPr bwMode="auto">
            <a:xfrm>
              <a:off x="4748" y="1917"/>
              <a:ext cx="395" cy="1641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7"/>
            <p:cNvSpPr>
              <a:spLocks noChangeShapeType="1"/>
            </p:cNvSpPr>
            <p:nvPr/>
          </p:nvSpPr>
          <p:spPr bwMode="auto">
            <a:xfrm flipV="1">
              <a:off x="4741" y="3105"/>
              <a:ext cx="275" cy="15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4485" y="3085"/>
            <a:ext cx="240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3" name="Equation" r:id="rId4" imgW="152400" imgH="177800" progId="Equation.DSMT4">
                    <p:embed/>
                  </p:oleObj>
                </mc:Choice>
                <mc:Fallback>
                  <p:oleObj name="Equation" r:id="rId4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5" y="3085"/>
                          <a:ext cx="240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815" y="3729"/>
            <a:ext cx="240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4" name="Equation" r:id="rId6" imgW="152400" imgH="165100" progId="Equation.DSMT4">
                    <p:embed/>
                  </p:oleObj>
                </mc:Choice>
                <mc:Fallback>
                  <p:oleObj name="Equation" r:id="rId6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5" y="3729"/>
                          <a:ext cx="240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5785" y="3283"/>
            <a:ext cx="240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5" name="Equation" r:id="rId8" imgW="152400" imgH="165100" progId="Equation.DSMT4">
                    <p:embed/>
                  </p:oleObj>
                </mc:Choice>
                <mc:Fallback>
                  <p:oleObj name="Equation" r:id="rId8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5" y="3283"/>
                          <a:ext cx="240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772" y="1683"/>
            <a:ext cx="240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10" imgW="152400" imgH="177800" progId="Equation.DSMT4">
                    <p:embed/>
                  </p:oleObj>
                </mc:Choice>
                <mc:Fallback>
                  <p:oleObj name="Equation" r:id="rId10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2" y="1683"/>
                          <a:ext cx="240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5127" y="3541"/>
            <a:ext cx="260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" name="Equation" r:id="rId12" imgW="164885" imgH="164885" progId="Equation.DSMT4">
                    <p:embed/>
                  </p:oleObj>
                </mc:Choice>
                <mc:Fallback>
                  <p:oleObj name="Equation" r:id="rId12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" y="3541"/>
                          <a:ext cx="260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5050" y="2869"/>
            <a:ext cx="279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8" name="Equation" r:id="rId14" imgW="177800" imgH="165100" progId="Equation.DSMT4">
                    <p:embed/>
                  </p:oleObj>
                </mc:Choice>
                <mc:Fallback>
                  <p:oleObj name="Equation" r:id="rId14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0" y="2869"/>
                          <a:ext cx="279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4528" y="1443"/>
            <a:ext cx="200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" name="Equation" r:id="rId16" imgW="127000" imgH="127000" progId="Equation.DSMT4">
                    <p:embed/>
                  </p:oleObj>
                </mc:Choice>
                <mc:Fallback>
                  <p:oleObj name="Equation" r:id="rId16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8" y="1443"/>
                          <a:ext cx="200" cy="1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6216" y="3310"/>
            <a:ext cx="220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0" name="Equation" r:id="rId18" imgW="139700" imgH="165100" progId="Equation.DSMT4">
                    <p:embed/>
                  </p:oleObj>
                </mc:Choice>
                <mc:Fallback>
                  <p:oleObj name="Equation" r:id="rId18" imgW="1397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6" y="3310"/>
                          <a:ext cx="220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815" y="4202"/>
            <a:ext cx="20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1" name="Equation" r:id="rId20" imgW="127000" imgH="139700" progId="Equation.DSMT4">
                    <p:embed/>
                  </p:oleObj>
                </mc:Choice>
                <mc:Fallback>
                  <p:oleObj name="Equation" r:id="rId20" imgW="1270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5" y="4202"/>
                          <a:ext cx="200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7"/>
            <p:cNvSpPr>
              <a:spLocks noChangeShapeType="1"/>
            </p:cNvSpPr>
            <p:nvPr/>
          </p:nvSpPr>
          <p:spPr bwMode="auto">
            <a:xfrm>
              <a:off x="4968" y="3510"/>
              <a:ext cx="79" cy="56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6"/>
            <p:cNvSpPr>
              <a:spLocks noChangeShapeType="1"/>
            </p:cNvSpPr>
            <p:nvPr/>
          </p:nvSpPr>
          <p:spPr bwMode="auto">
            <a:xfrm flipH="1">
              <a:off x="4968" y="3476"/>
              <a:ext cx="82" cy="3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5"/>
            <p:cNvSpPr>
              <a:spLocks noChangeShapeType="1"/>
            </p:cNvSpPr>
            <p:nvPr/>
          </p:nvSpPr>
          <p:spPr bwMode="auto">
            <a:xfrm flipH="1">
              <a:off x="5127" y="3427"/>
              <a:ext cx="82" cy="3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ShapeType="1"/>
            </p:cNvSpPr>
            <p:nvPr/>
          </p:nvSpPr>
          <p:spPr bwMode="auto">
            <a:xfrm>
              <a:off x="5201" y="3427"/>
              <a:ext cx="17" cy="6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"/>
            <p:cNvSpPr>
              <a:spLocks noChangeShapeType="1"/>
            </p:cNvSpPr>
            <p:nvPr/>
          </p:nvSpPr>
          <p:spPr bwMode="auto">
            <a:xfrm>
              <a:off x="4960" y="3057"/>
              <a:ext cx="17" cy="6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2"/>
            <p:cNvSpPr>
              <a:spLocks noChangeShapeType="1"/>
            </p:cNvSpPr>
            <p:nvPr/>
          </p:nvSpPr>
          <p:spPr bwMode="auto">
            <a:xfrm flipV="1">
              <a:off x="4958" y="3030"/>
              <a:ext cx="45" cy="26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71500" y="1838458"/>
                <a:ext cx="5572679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Từ</a:t>
                </a:r>
                <a:r>
                  <a:rPr lang="fr-FR" sz="2600" dirty="0">
                    <a:latin typeface="Times New Roman"/>
                    <a:ea typeface="Times New Roman"/>
                  </a:rPr>
                  <a:t> (*)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và</a:t>
                </a:r>
                <a:r>
                  <a:rPr lang="fr-FR" sz="2600" dirty="0">
                    <a:latin typeface="Times New Roman"/>
                    <a:ea typeface="Times New Roman"/>
                  </a:rPr>
                  <a:t> (**)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suy</a:t>
                </a:r>
                <a:r>
                  <a:rPr lang="fr-FR" sz="2600" dirty="0">
                    <a:latin typeface="Times New Roman"/>
                    <a:ea typeface="Times New Roman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𝑂𝐻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0" y="1838458"/>
                <a:ext cx="5572679" cy="515590"/>
              </a:xfrm>
              <a:prstGeom prst="rect">
                <a:avLst/>
              </a:prstGeom>
              <a:blipFill rotWithShape="1">
                <a:blip r:embed="rId22"/>
                <a:stretch>
                  <a:fillRect t="-5952" r="-984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71500" y="2354049"/>
                <a:ext cx="5618312" cy="147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600" dirty="0">
                    <a:latin typeface="Times New Roman"/>
                    <a:ea typeface="Times New Roman"/>
                  </a:rPr>
                  <a:t>Khi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đó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mặt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cầu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tâm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tiếp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xúc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phẳng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bán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kính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𝑂𝐻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0" y="2354048"/>
                <a:ext cx="7491082" cy="1012585"/>
              </a:xfrm>
              <a:prstGeom prst="rect">
                <a:avLst/>
              </a:prstGeom>
              <a:blipFill rotWithShape="1">
                <a:blip r:embed="rId23"/>
                <a:stretch>
                  <a:fillRect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71419" y="3366634"/>
                <a:ext cx="5959637" cy="147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Vậy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mặt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cầu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tâm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tiếp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xúc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với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phẳng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𝛼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9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9" y="3366633"/>
                <a:ext cx="7946182" cy="1012585"/>
              </a:xfrm>
              <a:prstGeom prst="rect">
                <a:avLst/>
              </a:prstGeom>
              <a:blipFill rotWithShape="1">
                <a:blip r:embed="rId24"/>
                <a:stretch>
                  <a:fillRect t="-3012" r="-230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779061" y="4588803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7" name="Mũi tên Trái 36">
            <a:hlinkClick r:id="rId25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6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2731" y="314950"/>
                <a:ext cx="8481731" cy="4138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x-none" sz="2600" b="1">
                    <a:latin typeface="Times New Roman"/>
                    <a:ea typeface="Calibri"/>
                  </a:rPr>
                  <a:t>Câu 7: </a:t>
                </a:r>
                <a:r>
                  <a:rPr lang="x-none" sz="2600">
                    <a:effectLst/>
                    <a:latin typeface="Times New Roman"/>
                    <a:ea typeface="Times New Roman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Times New Roman"/>
                  </a:rPr>
                  <a:t>, cho mặt cầu </a:t>
                </a:r>
                <a14:m>
                  <m:oMath xmlns:m="http://schemas.openxmlformats.org/officeDocument/2006/math"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𝑆</m:t>
                    </m:r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Times New Roman"/>
                  </a:rPr>
                  <a:t> có tâm </a:t>
                </a:r>
                <a14:m>
                  <m:oMath xmlns:m="http://schemas.openxmlformats.org/officeDocument/2006/math"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Times New Roman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∆: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x-none" sz="2600">
                    <a:effectLst/>
                    <a:latin typeface="Times New Roman"/>
                    <a:ea typeface="Times New Roman"/>
                  </a:rPr>
                  <a:t>. Biết rằng mặt cầu </a:t>
                </a:r>
                <a14:m>
                  <m:oMath xmlns:m="http://schemas.openxmlformats.org/officeDocument/2006/math"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𝑆</m:t>
                    </m:r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Times New Roman"/>
                  </a:rPr>
                  <a:t> có bán kính bằng </a:t>
                </a:r>
                <a14:m>
                  <m:oMath xmlns:m="http://schemas.openxmlformats.org/officeDocument/2006/math"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x-none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x-none" sz="2600">
                    <a:effectLst/>
                    <a:latin typeface="Times New Roman"/>
                    <a:ea typeface="Times New Roman"/>
                  </a:rPr>
                  <a:t> và cắt mặt phẳng </a:t>
                </a:r>
                <a14:m>
                  <m:oMath xmlns:m="http://schemas.openxmlformats.org/officeDocument/2006/math"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𝑂𝑥𝑧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Times New Roman"/>
                  </a:rPr>
                  <a:t> theo một đường tròn có bán kính bằng 2. Tìm tọa độ của điểm </a:t>
                </a:r>
                <a14:m>
                  <m:oMath xmlns:m="http://schemas.openxmlformats.org/officeDocument/2006/math">
                    <m:r>
                      <a:rPr lang="x-none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x-none" sz="260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u="sng" dirty="0">
                    <a:effectLst/>
                    <a:latin typeface="Times New Roman"/>
                    <a:ea typeface="Times New Roman"/>
                  </a:rPr>
                  <a:t>A.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5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	</a:t>
                </a: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B.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C.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10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	</a:t>
                </a: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D.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(−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8" y="314950"/>
                <a:ext cx="11308974" cy="2817694"/>
              </a:xfrm>
              <a:prstGeom prst="rect">
                <a:avLst/>
              </a:prstGeom>
              <a:blipFill rotWithShape="1">
                <a:blip r:embed="rId2"/>
                <a:stretch>
                  <a:fillRect l="-970" t="-1948" r="-970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610198" y="3223559"/>
            <a:ext cx="1923605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0"/>
              </a:spcAft>
            </a:pP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26" y="3223559"/>
            <a:ext cx="2566988" cy="31336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0562" y="3738792"/>
                <a:ext cx="5308227" cy="1663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smtClean="0">
                    <a:latin typeface="Times New Roman"/>
                    <a:ea typeface="Times New Roman"/>
                  </a:rPr>
                  <a:t>Mặt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latin typeface="Times New Roman"/>
                    <a:ea typeface="Times New Roman"/>
                  </a:rPr>
                  <a:t>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𝑂𝑥𝑧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.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∈∆: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en-US" sz="2600" i="1" dirty="0" smtClean="0">
                  <a:effectLst/>
                  <a:latin typeface="Cambria Math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2" y="3738792"/>
                <a:ext cx="7077636" cy="1203150"/>
              </a:xfrm>
              <a:prstGeom prst="rect">
                <a:avLst/>
              </a:prstGeom>
              <a:blipFill rotWithShape="1">
                <a:blip r:embed="rId4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 Trái 5">
            <a:hlinkClick r:id="rId5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7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2286" y="2813292"/>
                <a:ext cx="6041091" cy="2994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err="1">
                    <a:latin typeface="Times New Roman"/>
                    <a:ea typeface="Times New Roman"/>
                  </a:rPr>
                  <a:t>Gọi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hình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chiếu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của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lên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phẳng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𝑂𝑥𝑧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𝑟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lần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lượt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bán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kính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cầu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bán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kính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đường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tròn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giao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tuyến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 </a:t>
                </a:r>
                <a:r>
                  <a:rPr lang="en-US" sz="2600" dirty="0" smtClean="0">
                    <a:effectLst/>
                    <a:latin typeface="Times New Roman"/>
                    <a:ea typeface="Times New Roman"/>
                  </a:rPr>
                  <a:t>Theo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bài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ta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: </a:t>
                </a:r>
                <a:endParaRPr lang="en-US" sz="2600" i="1" dirty="0" smtClean="0">
                  <a:effectLst/>
                  <a:latin typeface="Cambria Math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𝐼𝐻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𝐼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,</m:t>
                        </m:r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𝑂𝑥𝑧</m:t>
                            </m:r>
                          </m:e>
                        </m:d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8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4</m:t>
                        </m:r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82" y="2813292"/>
                <a:ext cx="8054788" cy="2000804"/>
              </a:xfrm>
              <a:prstGeom prst="rect">
                <a:avLst/>
              </a:prstGeom>
              <a:blipFill rotWithShape="1">
                <a:blip r:embed="rId2"/>
                <a:stretch>
                  <a:fillRect t="-1520" r="-1362" b="-4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19" y="149447"/>
            <a:ext cx="2234172" cy="26638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233938" y="4818925"/>
                <a:ext cx="6529801" cy="1029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Times New Roman"/>
                        </a:rPr>
                        <m:t>⇔</m:t>
                      </m:r>
                      <m:f>
                        <m:f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den>
                      </m:f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;−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;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5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5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;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;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82" y="4818925"/>
                <a:ext cx="6529801" cy="10292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91452" y="5175828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ũi tên Trái 6">
            <a:hlinkClick r:id="rId5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47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3412" y="485663"/>
                <a:ext cx="8390964" cy="3698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6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Câu</a:t>
                </a:r>
                <a:r>
                  <a:rPr lang="en-US" sz="26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8: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không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hệ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tọa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,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cắt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Viết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marL="1144270" indent="-5143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27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endParaRPr lang="en-US" sz="26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</a:t>
                </a:r>
                <a:r>
                  <a:rPr lang="en-US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31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C.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31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endParaRPr lang="en-US" sz="26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</a:t>
                </a:r>
                <a:r>
                  <a:rPr lang="en-US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27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3" y="485662"/>
                <a:ext cx="11187952" cy="3298019"/>
              </a:xfrm>
              <a:prstGeom prst="rect">
                <a:avLst/>
              </a:prstGeom>
              <a:blipFill rotWithShape="1">
                <a:blip r:embed="rId2"/>
                <a:stretch>
                  <a:fillRect l="-926" t="-1664" r="-980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̃i tên Trái 2">
            <a:hlinkClick r:id="rId3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6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6678" y="121024"/>
            <a:ext cx="200535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Lời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giải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09" y="395073"/>
            <a:ext cx="2420470" cy="31146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81535" y="840121"/>
                <a:ext cx="6484844" cy="1988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Gọi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là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trung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điểm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Calibri"/>
                  </a:rPr>
                  <a:t> ta </a:t>
                </a:r>
                <a:r>
                  <a:rPr lang="fr-FR" sz="2600" dirty="0" err="1">
                    <a:effectLst/>
                    <a:latin typeface="Times New Roman"/>
                    <a:ea typeface="Calibri"/>
                  </a:rPr>
                  <a:t>có</a:t>
                </a:r>
                <a:r>
                  <a:rPr lang="fr-FR" sz="2600" dirty="0">
                    <a:effectLst/>
                    <a:latin typeface="Times New Roman"/>
                    <a:ea typeface="Calibri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𝐼𝐻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𝐼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2600" dirty="0" err="1">
                    <a:effectLst/>
                    <a:latin typeface="Times New Roman"/>
                    <a:ea typeface="Calibri"/>
                  </a:rPr>
                  <a:t>và</a:t>
                </a:r>
                <a:r>
                  <a:rPr lang="fr-FR" sz="2600" dirty="0">
                    <a:effectLst/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𝐼𝐻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Calibri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𝐼𝐻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047" y="840121"/>
                <a:ext cx="8646459" cy="1068498"/>
              </a:xfrm>
              <a:prstGeom prst="rect">
                <a:avLst/>
              </a:prstGeom>
              <a:blipFill rotWithShape="1">
                <a:blip r:embed="rId3"/>
                <a:stretch>
                  <a:fillRect t="-2857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888170" y="1908620"/>
                <a:ext cx="5653086" cy="608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err="1">
                    <a:latin typeface="Times New Roman"/>
                    <a:ea typeface="Times New Roman"/>
                  </a:rPr>
                  <a:t>Vì</a:t>
                </a:r>
                <a:r>
                  <a:rPr lang="en-US" sz="2600" dirty="0">
                    <a:latin typeface="Times New Roman"/>
                    <a:ea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𝐼𝐻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𝐼𝐻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047" y="1908619"/>
                <a:ext cx="5653086" cy="556819"/>
              </a:xfrm>
              <a:prstGeom prst="rect">
                <a:avLst/>
              </a:prstGeom>
              <a:blipFill rotWithShape="1">
                <a:blip r:embed="rId4"/>
                <a:stretch>
                  <a:fillRect r="-1078" b="-27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2588" y="2608363"/>
                <a:ext cx="5329023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Times New Roman"/>
                          <a:cs typeface="Times New Roman"/>
                        </a:rPr>
                        <m:t>⇒</m:t>
                      </m:r>
                      <m:r>
                        <a:rPr lang="en-US" sz="2600" i="1">
                          <a:latin typeface="Cambria Math"/>
                          <a:ea typeface="Times New Roman"/>
                          <a:cs typeface="Times New Roman"/>
                        </a:rPr>
                        <m:t>𝐻</m:t>
                      </m:r>
                      <m:d>
                        <m:d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;−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;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sz="2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⇒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d>
                        <m:d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𝐼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a:rPr lang="en-US" sz="2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𝐼𝐻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17" y="2608362"/>
                <a:ext cx="5329023" cy="539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199" y="3147933"/>
                <a:ext cx="6274192" cy="2005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>
                    <a:latin typeface="Times New Roman"/>
                    <a:ea typeface="Times New Roman"/>
                  </a:rPr>
                  <a:t>Tam </a:t>
                </a:r>
                <a:r>
                  <a:rPr lang="en-US" sz="2600" dirty="0" err="1">
                    <a:latin typeface="Times New Roman"/>
                    <a:ea typeface="Times New Roman"/>
                  </a:rPr>
                  <a:t>giác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𝐼𝐴𝐻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Calibri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Calibri"/>
                  </a:rPr>
                  <a:t>vuông</a:t>
                </a:r>
                <a:r>
                  <a:rPr lang="en-US" sz="2600" dirty="0">
                    <a:effectLst/>
                    <a:latin typeface="Times New Roman"/>
                    <a:ea typeface="Calibri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Calibri"/>
                  </a:rPr>
                  <a:t>tại</a:t>
                </a:r>
                <a:r>
                  <a:rPr lang="en-US" sz="2600" dirty="0">
                    <a:effectLst/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nên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: </a:t>
                </a:r>
                <a:endParaRPr lang="en-US" sz="2600" dirty="0" smtClean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𝐼𝐴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𝐼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27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/>
                    <a:ea typeface="Calibri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1" y="3147932"/>
                <a:ext cx="8365589" cy="1514517"/>
              </a:xfrm>
              <a:prstGeom prst="rect">
                <a:avLst/>
              </a:prstGeom>
              <a:blipFill rotWithShape="1">
                <a:blip r:embed="rId6"/>
                <a:stretch>
                  <a:fillRect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2588" y="4662450"/>
                <a:ext cx="7076570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err="1">
                    <a:latin typeface="Times New Roman"/>
                    <a:ea typeface="Calibri"/>
                  </a:rPr>
                  <a:t>Vậy</a:t>
                </a:r>
                <a:r>
                  <a:rPr lang="en-US" sz="2600" dirty="0">
                    <a:latin typeface="Times New Roman"/>
                    <a:ea typeface="Calibri"/>
                  </a:rPr>
                  <a:t> </a:t>
                </a:r>
                <a:r>
                  <a:rPr lang="en-US" sz="2600" dirty="0" err="1">
                    <a:latin typeface="Times New Roman"/>
                    <a:ea typeface="Calibri"/>
                  </a:rPr>
                  <a:t>phương</a:t>
                </a:r>
                <a:r>
                  <a:rPr lang="en-US" sz="2600" dirty="0">
                    <a:latin typeface="Times New Roman"/>
                    <a:ea typeface="Calibri"/>
                  </a:rPr>
                  <a:t> </a:t>
                </a:r>
                <a:r>
                  <a:rPr lang="en-US" sz="2600" dirty="0" err="1">
                    <a:latin typeface="Times New Roman"/>
                    <a:ea typeface="Calibri"/>
                  </a:rPr>
                  <a:t>trình</a:t>
                </a:r>
                <a:r>
                  <a:rPr lang="en-US" sz="2600" dirty="0">
                    <a:latin typeface="Times New Roman"/>
                    <a:ea typeface="Calibri"/>
                  </a:rPr>
                  <a:t> </a:t>
                </a:r>
                <a:r>
                  <a:rPr lang="en-US" sz="2600" dirty="0" err="1">
                    <a:latin typeface="Times New Roman"/>
                    <a:ea typeface="Calibri"/>
                  </a:rPr>
                  <a:t>mặt</a:t>
                </a:r>
                <a:r>
                  <a:rPr lang="en-US" sz="2600" dirty="0">
                    <a:latin typeface="Times New Roman"/>
                    <a:ea typeface="Calibri"/>
                  </a:rPr>
                  <a:t> </a:t>
                </a:r>
                <a:r>
                  <a:rPr lang="en-US" sz="2600" dirty="0" err="1">
                    <a:latin typeface="Times New Roman"/>
                    <a:ea typeface="Calibri"/>
                  </a:rPr>
                  <a:t>cầu</a:t>
                </a:r>
                <a:r>
                  <a:rPr lang="en-US" sz="2600" dirty="0">
                    <a:latin typeface="Times New Roman"/>
                    <a:ea typeface="Calibri"/>
                  </a:rPr>
                  <a:t> </a:t>
                </a:r>
                <a:endParaRPr lang="en-US" sz="2600" dirty="0" smtClean="0">
                  <a:latin typeface="Times New Roman"/>
                  <a:ea typeface="Calibri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𝑆</m:t>
                          </m:r>
                        </m:e>
                      </m:d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:</m:t>
                      </m:r>
                      <m:sSup>
                        <m:sSup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𝑦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𝑧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27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.</m:t>
                      </m:r>
                    </m:oMath>
                  </m:oMathPara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17" y="4662449"/>
                <a:ext cx="9435427" cy="1012585"/>
              </a:xfrm>
              <a:prstGeom prst="rect">
                <a:avLst/>
              </a:prstGeom>
              <a:blipFill rotWithShape="1">
                <a:blip r:embed="rId7"/>
                <a:stretch>
                  <a:fillRect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93800" y="5675034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095" y="313027"/>
                <a:ext cx="8320367" cy="4143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26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Câu 9: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không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thuộc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qua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Biết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hoành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nguyên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đều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𝑧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trình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9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13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88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9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5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9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13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88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73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313027"/>
                <a:ext cx="11093823" cy="3743461"/>
              </a:xfrm>
              <a:prstGeom prst="rect">
                <a:avLst/>
              </a:prstGeom>
              <a:blipFill rotWithShape="1">
                <a:blip r:embed="rId2"/>
                <a:stretch>
                  <a:fillRect l="-989" t="-1466" r="-989" b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̃i tên Trái 2">
            <a:hlinkClick r:id="rId3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4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7213" y="211418"/>
            <a:ext cx="1923605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0"/>
              </a:spcAft>
            </a:pP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5092" y="753066"/>
                <a:ext cx="7224432" cy="1204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600" dirty="0">
                    <a:latin typeface="Times New Roman"/>
                    <a:ea typeface="Times New Roman"/>
                  </a:rPr>
                  <a:t>Vì tâm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thuộc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đường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thẳng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nên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4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2" y="753065"/>
                <a:ext cx="9632576" cy="744371"/>
              </a:xfrm>
              <a:prstGeom prst="rect">
                <a:avLst/>
              </a:prstGeom>
              <a:blipFill rotWithShape="1">
                <a:blip r:embed="rId2"/>
                <a:stretch>
                  <a:fillRect r="-696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5091" y="1497436"/>
                <a:ext cx="6629400" cy="261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600" dirty="0">
                    <a:latin typeface="Times New Roman"/>
                    <a:ea typeface="Times New Roman"/>
                  </a:rPr>
                  <a:t>Ta </a:t>
                </a:r>
                <a:r>
                  <a:rPr lang="fr-FR" sz="2600" dirty="0" err="1" smtClean="0">
                    <a:latin typeface="Times New Roman"/>
                    <a:ea typeface="Times New Roman"/>
                  </a:rPr>
                  <a:t>có</a:t>
                </a:r>
                <a:r>
                  <a:rPr lang="fr-FR" sz="2600" dirty="0" smtClean="0">
                    <a:latin typeface="Times New Roman"/>
                    <a:ea typeface="Times New Roman"/>
                  </a:rPr>
                  <a:t>: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3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−</m:t>
                                      </m:r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2" y="1497436"/>
                <a:ext cx="8839200" cy="1638654"/>
              </a:xfrm>
              <a:prstGeom prst="rect">
                <a:avLst/>
              </a:prstGeom>
              <a:blipFill rotWithShape="1">
                <a:blip r:embed="rId3"/>
                <a:stretch>
                  <a:fillRect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5869" y="3136091"/>
                <a:ext cx="8111451" cy="1285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6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;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9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;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13</m:t>
                                </m:r>
                              </m:e>
                            </m:d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;−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;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24" y="3136090"/>
                <a:ext cx="8111451" cy="1285737"/>
              </a:xfrm>
              <a:prstGeom prst="rect">
                <a:avLst/>
              </a:prstGeom>
              <a:blipFill rotWithShape="1">
                <a:blip r:embed="rId4"/>
                <a:stretch>
                  <a:fillRect r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5868" y="4421828"/>
                <a:ext cx="6745635" cy="2019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Vì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điểm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hoành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độ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là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số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nguyên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, do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đó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9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13</m:t>
                        </m:r>
                      </m:e>
                    </m:d>
                  </m:oMath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𝐼𝑀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6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9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9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13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88</m:t>
                        </m:r>
                      </m:e>
                    </m:ra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24" y="4421827"/>
                <a:ext cx="8994180" cy="1109727"/>
              </a:xfrm>
              <a:prstGeom prst="rect">
                <a:avLst/>
              </a:prstGeom>
              <a:blipFill rotWithShape="1">
                <a:blip r:embed="rId5"/>
                <a:stretch>
                  <a:fillRect t="-274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4418" y="5497529"/>
                <a:ext cx="8727143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Vậy</a:t>
                </a:r>
                <a:r>
                  <a:rPr lang="fr-FR" sz="2600" dirty="0">
                    <a:latin typeface="Times New Roman"/>
                    <a:ea typeface="Times New Roman"/>
                  </a:rPr>
                  <a:t>,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phương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trình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mặt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cầu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cần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lập</a:t>
                </a:r>
                <a:r>
                  <a:rPr lang="fr-FR" sz="2600" dirty="0">
                    <a:latin typeface="Times New Roman"/>
                    <a:ea typeface="Times New Roman"/>
                  </a:rPr>
                  <a:t>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9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13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88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25" y="5497528"/>
                <a:ext cx="11636190" cy="552459"/>
              </a:xfrm>
              <a:prstGeom prst="rect">
                <a:avLst/>
              </a:prstGeom>
              <a:blipFill rotWithShape="1">
                <a:blip r:embed="rId6"/>
                <a:stretch>
                  <a:fillRect t="-5556" b="-2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65250" y="6042856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Mũi tên Trái 9">
            <a:hlinkClick r:id="rId7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9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251" y="788586"/>
            <a:ext cx="5153562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6013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6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1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2535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6013" y="3506062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4775" y="3506063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2101" y="35375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2529" y="3537526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1814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2101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4776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4582" y="25088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963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963" y="3525112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532" y="252787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058" y="660929"/>
                <a:ext cx="7745504" cy="4500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600" b="1" dirty="0" err="1">
                    <a:latin typeface="Times New Roman"/>
                    <a:ea typeface="Calibri"/>
                  </a:rPr>
                  <a:t>Câu</a:t>
                </a:r>
                <a:r>
                  <a:rPr lang="en-US" sz="2600" b="1" dirty="0">
                    <a:latin typeface="Times New Roman"/>
                    <a:ea typeface="Calibri"/>
                  </a:rPr>
                  <a:t> 10: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Trong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không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gian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cho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đường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thẳng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phẳng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𝑧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Gọi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cầu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tâm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nằm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trên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đường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thẳng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bán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kính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nhỏ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nhất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tiếp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xúc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với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đi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qua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điểm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Viết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phương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trình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cầu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  <a:p>
                <a:pPr marL="1144270" indent="-5143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	</a:t>
                </a:r>
                <a:endParaRPr lang="en-US" sz="2600" dirty="0" smtClean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 smtClean="0"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	</a:t>
                </a:r>
                <a:endParaRPr lang="en-US" sz="2600" dirty="0" smtClean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 smtClean="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3" y="660929"/>
                <a:ext cx="10327339" cy="3700180"/>
              </a:xfrm>
              <a:prstGeom prst="rect">
                <a:avLst/>
              </a:prstGeom>
              <a:blipFill rotWithShape="1">
                <a:blip r:embed="rId2"/>
                <a:stretch>
                  <a:fillRect l="-1063" r="-1063" b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̃i tên Trái 2">
            <a:hlinkClick r:id="rId3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0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7298" y="386230"/>
            <a:ext cx="1923605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0"/>
              </a:spcAft>
            </a:pP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0306" y="945652"/>
                <a:ext cx="6858000" cy="1991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err="1">
                    <a:latin typeface="Times New Roman"/>
                    <a:ea typeface="Times New Roman"/>
                  </a:rPr>
                  <a:t>Gọi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, 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lần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lượt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tâm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bán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kính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của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cầu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 </a:t>
                </a:r>
                <a:endParaRPr lang="en-US" sz="2600" dirty="0" smtClean="0">
                  <a:effectLst/>
                  <a:latin typeface="Times New Roman"/>
                  <a:ea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smtClean="0">
                    <a:effectLst/>
                    <a:latin typeface="Times New Roman"/>
                    <a:ea typeface="Times New Roman"/>
                  </a:rPr>
                  <a:t>Ta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∈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𝐴𝐼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" y="945652"/>
                <a:ext cx="9144000" cy="1027076"/>
              </a:xfrm>
              <a:prstGeom prst="rect">
                <a:avLst/>
              </a:prstGeom>
              <a:blipFill rotWithShape="1">
                <a:blip r:embed="rId2"/>
                <a:stretch>
                  <a:fillRect t="-2959" b="-13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0306" y="1997095"/>
                <a:ext cx="4572000" cy="16558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tiếp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xúc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với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nên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ta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𝑅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𝐴𝐼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</m:e>
                        <m:sub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𝐼</m:t>
                              </m:r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" y="1997095"/>
                <a:ext cx="6096000" cy="1231106"/>
              </a:xfrm>
              <a:prstGeom prst="rect">
                <a:avLst/>
              </a:prstGeom>
              <a:blipFill rotWithShape="1">
                <a:blip r:embed="rId3"/>
                <a:stretch>
                  <a:fillRect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3124" y="3113049"/>
                <a:ext cx="4995150" cy="1129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latin typeface="Cambria Math"/>
                        <a:ea typeface="Times New Roman"/>
                      </a:rPr>
                      <m:t>37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24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24</m:t>
                                </m:r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37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66" y="3113049"/>
                <a:ext cx="4995150" cy="1129155"/>
              </a:xfrm>
              <a:prstGeom prst="rect">
                <a:avLst/>
              </a:prstGeom>
              <a:blipFill rotWithShape="1">
                <a:blip r:embed="rId4"/>
                <a:stretch>
                  <a:fillRect r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0306" y="4368652"/>
                <a:ext cx="6478121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>
                    <a:latin typeface="Times New Roman"/>
                    <a:ea typeface="Times New Roman"/>
                  </a:rPr>
                  <a:t>Do </a:t>
                </a:r>
                <a:r>
                  <a:rPr lang="en-US" sz="2600" dirty="0" err="1">
                    <a:latin typeface="Times New Roman"/>
                    <a:ea typeface="Times New Roman"/>
                  </a:rPr>
                  <a:t>mặt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latin typeface="Times New Roman"/>
                    <a:ea typeface="Times New Roman"/>
                  </a:rPr>
                  <a:t>cầu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bán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kính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nhỏ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nhất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nên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ta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chọn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suy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ra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" y="4368651"/>
                <a:ext cx="8637495" cy="1012585"/>
              </a:xfrm>
              <a:prstGeom prst="rect">
                <a:avLst/>
              </a:prstGeom>
              <a:blipFill rotWithShape="1">
                <a:blip r:embed="rId5"/>
                <a:stretch>
                  <a:fillRect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0306" y="5397097"/>
                <a:ext cx="6295057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err="1">
                    <a:latin typeface="Times New Roman"/>
                    <a:ea typeface="Times New Roman"/>
                  </a:rPr>
                  <a:t>Vậy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" y="5397096"/>
                <a:ext cx="6295057" cy="515013"/>
              </a:xfrm>
              <a:prstGeom prst="rect">
                <a:avLst/>
              </a:prstGeom>
              <a:blipFill rotWithShape="1">
                <a:blip r:embed="rId6"/>
                <a:stretch>
                  <a:fillRect t="-5882" r="-871" b="-2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66955" y="5912109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ũi tên Trái 8">
            <a:hlinkClick r:id="rId7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5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5289" y="470976"/>
                <a:ext cx="8078320" cy="3298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600" b="1" dirty="0" err="1">
                    <a:latin typeface="Times New Roman"/>
                    <a:ea typeface="Calibri"/>
                  </a:rPr>
                  <a:t>Câu</a:t>
                </a:r>
                <a:r>
                  <a:rPr lang="en-US" sz="2600" b="1" dirty="0">
                    <a:latin typeface="Times New Roman"/>
                    <a:ea typeface="Calibri"/>
                  </a:rPr>
                  <a:t> 11: </a:t>
                </a:r>
                <a:r>
                  <a:rPr lang="en-US" sz="2600" b="1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nl-NL" sz="2600" dirty="0">
                    <a:effectLst/>
                    <a:latin typeface="Times New Roman"/>
                    <a:ea typeface="Times New Roman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Times New Roman"/>
                  </a:rPr>
                  <a:t>. Hãy viết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phương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trình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cầu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tâm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tiếp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xúc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với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đường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thẳng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  <a:p>
                <a:pPr marL="1144270" indent="-5143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9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  <a:r>
                  <a:rPr lang="nl-NL" sz="2600" dirty="0">
                    <a:effectLst/>
                    <a:latin typeface="Times New Roman"/>
                    <a:ea typeface="Times New Roman"/>
                  </a:rPr>
                  <a:t>	</a:t>
                </a:r>
                <a:endParaRPr lang="nl-NL" sz="2600" dirty="0" smtClean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2600" b="1" dirty="0" smtClean="0"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nl-NL" sz="2600" b="1" dirty="0">
                    <a:effectLst/>
                    <a:latin typeface="Times New Roman"/>
                    <a:ea typeface="Times New Roman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4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2600" b="1" dirty="0">
                    <a:effectLst/>
                    <a:latin typeface="Times New Roman"/>
                    <a:ea typeface="Times New Roman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24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  <a:r>
                  <a:rPr lang="nl-NL" sz="2600" dirty="0">
                    <a:effectLst/>
                    <a:latin typeface="Times New Roman"/>
                    <a:ea typeface="Times New Roman"/>
                  </a:rPr>
                  <a:t>	</a:t>
                </a:r>
                <a:endParaRPr lang="nl-NL" sz="2600" dirty="0" smtClean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2600" b="1" dirty="0" smtClean="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nl-NL" sz="2600" b="1" dirty="0">
                    <a:effectLst/>
                    <a:latin typeface="Times New Roman"/>
                    <a:ea typeface="Times New Roman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8" y="470976"/>
                <a:ext cx="10771093" cy="2898742"/>
              </a:xfrm>
              <a:prstGeom prst="rect">
                <a:avLst/>
              </a:prstGeom>
              <a:blipFill rotWithShape="1">
                <a:blip r:embed="rId2"/>
                <a:stretch>
                  <a:fillRect l="-1019" t="-1891" r="-1019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̃i tên Trái 2">
            <a:hlinkClick r:id="rId3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87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8663" y="224865"/>
            <a:ext cx="1923605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0"/>
              </a:spcAft>
            </a:pPr>
            <a:r>
              <a:rPr lang="nl-NL" sz="2600" b="1" dirty="0">
                <a:latin typeface="Times New Roman"/>
                <a:ea typeface="Times New Roman"/>
              </a:rPr>
              <a:t>Lời</a:t>
            </a:r>
            <a:r>
              <a:rPr lang="nl-NL" sz="2600" dirty="0">
                <a:latin typeface="Times New Roman"/>
                <a:ea typeface="Times New Roman"/>
              </a:rPr>
              <a:t> </a:t>
            </a:r>
            <a:r>
              <a:rPr lang="nl-NL" sz="2600" b="1" dirty="0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31233" y="861059"/>
                <a:ext cx="6215903" cy="2392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Vectơ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chỉ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thẳng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𝑑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𝑢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</a:pP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∈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𝑑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hình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chiếu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vuông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góc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𝐼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lên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thẳng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𝑑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310" y="861058"/>
                <a:ext cx="8287871" cy="1472711"/>
              </a:xfrm>
              <a:prstGeom prst="rect">
                <a:avLst/>
              </a:prstGeom>
              <a:blipFill rotWithShape="1">
                <a:blip r:embed="rId2"/>
                <a:stretch>
                  <a:fillRect t="-2066" r="-1324" b="-7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14252" y="2374351"/>
                <a:ext cx="4530086" cy="541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Suy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ra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𝐼𝐻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69" y="2374351"/>
                <a:ext cx="4530086" cy="541046"/>
              </a:xfrm>
              <a:prstGeom prst="rect">
                <a:avLst/>
              </a:prstGeom>
              <a:blipFill rotWithShape="1">
                <a:blip r:embed="rId3"/>
                <a:stretch>
                  <a:fillRect l="-2423" t="-1124" r="-1480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50577" y="2930967"/>
                <a:ext cx="7473203" cy="1584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2600" dirty="0">
                    <a:ea typeface="Calibri"/>
                  </a:rPr>
                  <a:t>Ta </a:t>
                </a:r>
                <a:r>
                  <a:rPr lang="en-US" sz="2600" dirty="0" err="1">
                    <a:ea typeface="Calibri"/>
                  </a:rPr>
                  <a:t>có</a:t>
                </a:r>
                <a:r>
                  <a:rPr lang="en-US" sz="2600" dirty="0">
                    <a:ea typeface="Calibri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𝐼𝐻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</a:rPr>
                          <m:t>𝐼𝐻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</a:rPr>
                      <m:t>⇔</m:t>
                    </m:r>
                    <m:r>
                      <a:rPr lang="en-US" sz="2600" i="1">
                        <a:effectLst/>
                        <a:latin typeface="Cambria Math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</a:rPr>
                      <m:t>4</m:t>
                    </m:r>
                    <m:r>
                      <a:rPr lang="en-US" sz="2600" i="1">
                        <a:effectLst/>
                        <a:latin typeface="Cambria Math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</a:rPr>
                      <m:t>⇔</m:t>
                    </m:r>
                    <m:r>
                      <a:rPr lang="en-US" sz="2600" i="1">
                        <a:effectLst/>
                        <a:latin typeface="Cambria Math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</a:rPr>
                      <m:t>0</m:t>
                    </m:r>
                  </m:oMath>
                </a14:m>
                <a:endParaRPr lang="en-US" sz="2600" dirty="0">
                  <a:effectLst/>
                </a:endParaRPr>
              </a:p>
              <a:p>
                <a:pPr marL="629920" algn="just">
                  <a:lnSpc>
                    <a:spcPct val="115000"/>
                  </a:lnSpc>
                </a:pPr>
                <a:r>
                  <a:rPr lang="en-US" sz="2600" dirty="0">
                    <a:effectLst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𝐼𝐻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ea typeface="Calibri"/>
                  </a:rPr>
                  <a:t>.</a:t>
                </a:r>
                <a:endParaRPr lang="en-US" sz="2600" dirty="0"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436" y="2930967"/>
                <a:ext cx="9964270" cy="1124410"/>
              </a:xfrm>
              <a:prstGeom prst="rect">
                <a:avLst/>
              </a:prstGeom>
              <a:blipFill rotWithShape="1">
                <a:blip r:embed="rId4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8327" y="4090083"/>
                <a:ext cx="4658006" cy="597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Suy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ra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𝐼𝐻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436" y="4090083"/>
                <a:ext cx="4658006" cy="548548"/>
              </a:xfrm>
              <a:prstGeom prst="rect">
                <a:avLst/>
              </a:prstGeom>
              <a:blipFill rotWithShape="1">
                <a:blip r:embed="rId5"/>
                <a:stretch>
                  <a:fillRect r="-1440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4094" y="4772499"/>
                <a:ext cx="8068235" cy="197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cầu</a:t>
                </a:r>
                <a:r>
                  <a:rPr lang="en-US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tiếp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xúc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với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thẳng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𝑑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nên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bán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kính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𝐼𝐻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</a:pP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2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8" y="4772498"/>
                <a:ext cx="10757647" cy="1057405"/>
              </a:xfrm>
              <a:prstGeom prst="rect">
                <a:avLst/>
              </a:prstGeom>
              <a:blipFill rotWithShape="1">
                <a:blip r:embed="rId6"/>
                <a:stretch>
                  <a:fillRect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066956" y="5912109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ũi tên Trái 8">
            <a:hlinkClick r:id="rId7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01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2730" y="293762"/>
                <a:ext cx="8532159" cy="3449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600" b="1" dirty="0">
                    <a:latin typeface="+mj-lt"/>
                    <a:ea typeface="Calibri"/>
                  </a:rPr>
                  <a:t>Câu 12: </a:t>
                </a:r>
                <a:r>
                  <a:rPr lang="vi-VN" sz="2600" dirty="0">
                    <a:effectLst/>
                    <a:latin typeface="+mj-lt"/>
                    <a:ea typeface="Calibri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, cho đường thẳng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/>
                        <a:ea typeface="Times New Roman"/>
                      </a:rPr>
                      <m:t>𝛥</m:t>
                    </m:r>
                    <m:r>
                      <a:rPr lang="vi-VN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𝑎𝑡</m:t>
                            </m:r>
                          </m:e>
                          <m:e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+(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)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effectLst/>
                    <a:latin typeface="+mj-lt"/>
                    <a:ea typeface="Calibri"/>
                  </a:rPr>
                  <a:t>.</a:t>
                </a:r>
                <a:r>
                  <a:rPr lang="vi-VN" sz="2600" dirty="0">
                    <a:effectLst/>
                    <a:latin typeface="+mj-lt"/>
                    <a:ea typeface="Calibri"/>
                  </a:rPr>
                  <a:t> Biết rằng khi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 thay đổi luôn tồn tại một mặt cầu cố định qua điểm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vi-VN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vi-VN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vi-VN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vi-VN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vi-VN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 và tiếp xúc với đường thẳng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/>
                        <a:ea typeface="Times New Roman"/>
                      </a:rPr>
                      <m:t>𝛥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 . Tìm bán kính mặt cầu đó.</a:t>
                </a:r>
                <a:endParaRPr lang="en-US" sz="2600" dirty="0">
                  <a:effectLst/>
                  <a:latin typeface="+mj-lt"/>
                  <a:ea typeface="Times New Roman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>
                    <a:effectLst/>
                    <a:latin typeface="+mj-lt"/>
                    <a:ea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+mj-lt"/>
                    <a:ea typeface="Times New Roman"/>
                  </a:rPr>
                  <a:t>.	 </a:t>
                </a:r>
                <a:r>
                  <a:rPr lang="en-US" sz="2600" b="1" dirty="0">
                    <a:effectLst/>
                    <a:latin typeface="+mj-lt"/>
                    <a:ea typeface="Times New Roman"/>
                  </a:rPr>
                  <a:t>B.</a:t>
                </a:r>
                <a:r>
                  <a:rPr lang="en-US" sz="2600" dirty="0">
                    <a:effectLst/>
                    <a:latin typeface="+mj-lt"/>
                    <a:ea typeface="Times New Roman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+mj-lt"/>
                    <a:ea typeface="Times New Roman"/>
                  </a:rPr>
                  <a:t>.	</a:t>
                </a:r>
                <a:r>
                  <a:rPr lang="en-US" sz="2600" dirty="0" smtClean="0">
                    <a:effectLst/>
                    <a:latin typeface="+mj-lt"/>
                    <a:ea typeface="Times New Roman"/>
                  </a:rPr>
                  <a:t>		</a:t>
                </a:r>
                <a:r>
                  <a:rPr lang="en-US" sz="2600" b="1" dirty="0" smtClean="0">
                    <a:effectLst/>
                    <a:latin typeface="+mj-lt"/>
                    <a:ea typeface="Times New Roman"/>
                  </a:rPr>
                  <a:t>C.</a:t>
                </a:r>
                <a:r>
                  <a:rPr lang="en-US" sz="2600" dirty="0" smtClean="0">
                    <a:effectLst/>
                    <a:latin typeface="+mj-lt"/>
                    <a:ea typeface="Times New Roman"/>
                  </a:rPr>
                  <a:t>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+mj-lt"/>
                    <a:ea typeface="Times New Roman"/>
                  </a:rPr>
                  <a:t>.	</a:t>
                </a:r>
                <a:r>
                  <a:rPr lang="en-US" sz="2600" dirty="0" smtClean="0">
                    <a:effectLst/>
                    <a:latin typeface="+mj-lt"/>
                    <a:ea typeface="Times New Roman"/>
                  </a:rPr>
                  <a:t>		</a:t>
                </a:r>
                <a:r>
                  <a:rPr lang="en-US" sz="2600" b="1" dirty="0">
                    <a:effectLst/>
                    <a:latin typeface="+mj-lt"/>
                    <a:ea typeface="Times New Roman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+mj-lt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293762"/>
                <a:ext cx="11376212" cy="3011915"/>
              </a:xfrm>
              <a:prstGeom prst="rect">
                <a:avLst/>
              </a:prstGeom>
              <a:blipFill rotWithShape="1">
                <a:blip r:embed="rId2"/>
                <a:stretch>
                  <a:fillRect l="-965" t="-1822" r="-965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̃i tên Trái 2">
            <a:hlinkClick r:id="rId3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6701" y="380111"/>
            <a:ext cx="19236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spcAft>
                <a:spcPts val="0"/>
              </a:spcAft>
            </a:pP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4" y="380109"/>
            <a:ext cx="2310962" cy="12939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2303" y="789117"/>
                <a:ext cx="5728447" cy="2169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</a:pPr>
                <a:r>
                  <a:rPr lang="en-US" sz="26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Từ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𝑎𝑡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+(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)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2600" i="1" dirty="0" smtClean="0">
                  <a:effectLst/>
                  <a:latin typeface="Cambria Math"/>
                  <a:ea typeface="Times New Roman"/>
                </a:endParaRPr>
              </a:p>
              <a:p>
                <a:pPr marL="62992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𝑧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1" y="789116"/>
                <a:ext cx="7637929" cy="17698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2304" y="2422826"/>
                <a:ext cx="8239684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</a:pP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𝛥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luôn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qua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cố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định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𝛥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nằm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𝑧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  <a:p>
                <a:pPr marL="629920" algn="just">
                  <a:spcAft>
                    <a:spcPts val="0"/>
                  </a:spcAft>
                </a:pP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𝛥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vói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mọi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.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Nên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phẳng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1" y="2422825"/>
                <a:ext cx="10986245" cy="1692771"/>
              </a:xfrm>
              <a:prstGeom prst="rect">
                <a:avLst/>
              </a:prstGeom>
              <a:blipFill rotWithShape="1">
                <a:blip r:embed="rId4"/>
                <a:stretch>
                  <a:fillRect t="-3237" r="-999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2304" y="3987862"/>
                <a:ext cx="7896785" cy="1561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</a:pPr>
                <a:r>
                  <a:rPr lang="en-US" sz="2600" dirty="0" err="1">
                    <a:latin typeface="Times New Roman"/>
                    <a:ea typeface="Times New Roman"/>
                  </a:rPr>
                  <a:t>Đường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latin typeface="Times New Roman"/>
                    <a:ea typeface="Times New Roman"/>
                  </a:rPr>
                  <a:t>thẳng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𝐼𝐴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vuông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góc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phương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trình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5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5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1" y="3987862"/>
                <a:ext cx="10529047" cy="15617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4534" y="5578628"/>
                <a:ext cx="736562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err="1">
                    <a:latin typeface="Times New Roman"/>
                    <a:ea typeface="Times New Roman"/>
                  </a:rPr>
                  <a:t>Mà</a:t>
                </a:r>
                <a:r>
                  <a:rPr lang="en-US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𝐼𝐴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𝐼𝑀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+(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+(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5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45" y="5578627"/>
                <a:ext cx="9820836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055" t="-12346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4888" y="6064069"/>
                <a:ext cx="5614166" cy="53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</a:pPr>
                <a:r>
                  <a:rPr lang="en-US" sz="2600" dirty="0" err="1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</a:t>
                </a:r>
                <a:r>
                  <a:rPr lang="en-US" sz="26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6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6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)⇒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𝐼𝑀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76" y="6064069"/>
                <a:ext cx="5614166" cy="530082"/>
              </a:xfrm>
              <a:prstGeom prst="rect">
                <a:avLst/>
              </a:prstGeom>
              <a:blipFill rotWithShape="1">
                <a:blip r:embed="rId7"/>
                <a:stretch>
                  <a:fillRect t="-2299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07867" y="6059472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Mũi tên Trái 11">
            <a:hlinkClick r:id="rId8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3326" y="719106"/>
                <a:ext cx="8280027" cy="343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26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Câu 13: </a:t>
                </a:r>
                <a:r>
                  <a:rPr lang="nl-NL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Ox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𝑦𝑧</m:t>
                    </m:r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𝛥</m:t>
                        </m:r>
                      </m:e>
                      <m:sub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sub>
                    </m:sSub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eqArrPr>
                          <m:e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𝑥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=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1</m:t>
                            </m:r>
                          </m:e>
                          <m:e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𝑦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=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+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𝑡</m:t>
                            </m:r>
                          </m:e>
                          <m:e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𝑧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=−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𝛥</m:t>
                        </m:r>
                      </m:e>
                      <m:sub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b>
                    </m:sSub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eqArrPr>
                          <m:e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𝑥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=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4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+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𝑡</m:t>
                            </m:r>
                          </m:e>
                          <m:e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𝑦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=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𝑡</m:t>
                            </m:r>
                          </m:e>
                          <m:e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𝑧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=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1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vi-VN" sz="2600" i="1">
                                <a:effectLst/>
                                <a:latin typeface="Cambria Math"/>
                                <a:ea typeface="Calibri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mặt cầu có bán kính nhỏ nhất tiếp xúc với cả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𝛥</m:t>
                        </m:r>
                      </m:e>
                      <m:sub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𝛥</m:t>
                        </m:r>
                      </m:e>
                      <m:sub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. Bán kính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 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A.</a:t>
                </a:r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nl-NL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B.</a:t>
                </a:r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nl-NL" sz="26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	</a:t>
                </a:r>
                <a:r>
                  <a:rPr lang="nl-NL" sz="26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</a:t>
                </a:r>
                <a:r>
                  <a:rPr lang="nl-NL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nl-NL" sz="26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	</a:t>
                </a:r>
                <a:r>
                  <a:rPr lang="nl-NL" sz="26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</a:t>
                </a:r>
                <a:r>
                  <a:rPr lang="nl-NL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5" y="719106"/>
                <a:ext cx="11040036" cy="3255443"/>
              </a:xfrm>
              <a:prstGeom prst="rect">
                <a:avLst/>
              </a:prstGeom>
              <a:blipFill rotWithShape="1">
                <a:blip r:embed="rId2"/>
                <a:stretch>
                  <a:fillRect l="-939" r="-1049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̃i tên Trái 2">
            <a:hlinkClick r:id="rId3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7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578" y="332441"/>
            <a:ext cx="1923605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1000"/>
              </a:spcAft>
              <a:tabLst>
                <a:tab pos="629920" algn="l"/>
              </a:tabLst>
            </a:pPr>
            <a:r>
              <a:rPr lang="en-US" sz="2600" b="1" dirty="0" err="1">
                <a:latin typeface="Times New Roman"/>
                <a:ea typeface="Calibri"/>
              </a:rPr>
              <a:t>Lời</a:t>
            </a:r>
            <a:r>
              <a:rPr lang="en-US" sz="2600" b="1" dirty="0">
                <a:latin typeface="Times New Roman"/>
                <a:ea typeface="Calibri"/>
              </a:rPr>
              <a:t> </a:t>
            </a:r>
            <a:r>
              <a:rPr lang="en-US" sz="2600" b="1" dirty="0" err="1">
                <a:latin typeface="Times New Roman"/>
                <a:ea typeface="Calibri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7285" y="918860"/>
                <a:ext cx="377314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𝛥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713" y="918859"/>
                <a:ext cx="3773149" cy="492443"/>
              </a:xfrm>
              <a:prstGeom prst="rect">
                <a:avLst/>
              </a:prstGeom>
              <a:blipFill rotWithShape="1">
                <a:blip r:embed="rId2"/>
                <a:stretch>
                  <a:fillRect t="-11111" r="-2100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59028" y="922453"/>
                <a:ext cx="519449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𝛥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703" y="922452"/>
                <a:ext cx="5194499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11111" r="-129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481906" y="1427653"/>
                <a:ext cx="6820009" cy="543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635" algn="just">
                  <a:spcAft>
                    <a:spcPts val="0"/>
                  </a:spcAft>
                </a:pPr>
                <a:r>
                  <a:rPr lang="nl-NL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𝐴𝐵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</m:d>
                  </m:oMath>
                </a14:m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6" y="1427653"/>
                <a:ext cx="6820009" cy="543610"/>
              </a:xfrm>
              <a:prstGeom prst="rect">
                <a:avLst/>
              </a:prstGeom>
              <a:blipFill rotWithShape="1">
                <a:blip r:embed="rId4"/>
                <a:stretch>
                  <a:fillRect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0594" y="1938914"/>
                <a:ext cx="6528548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spcAft>
                    <a:spcPts val="0"/>
                  </a:spcAft>
                </a:pPr>
                <a:r>
                  <a:rPr lang="nl-NL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VTCP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𝛥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nl-NL" sz="26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VTCP </a:t>
                </a:r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củả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𝛥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6" y="1938914"/>
                <a:ext cx="8704730" cy="892552"/>
              </a:xfrm>
              <a:prstGeom prst="rect">
                <a:avLst/>
              </a:prstGeom>
              <a:blipFill rotWithShape="1">
                <a:blip r:embed="rId5"/>
                <a:stretch>
                  <a:fillRect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07285" y="2787095"/>
                <a:ext cx="7120609" cy="1813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713" y="2787094"/>
                <a:ext cx="9494145" cy="1040285"/>
              </a:xfrm>
              <a:prstGeom prst="rect">
                <a:avLst/>
              </a:prstGeom>
              <a:blipFill rotWithShape="1">
                <a:blip r:embed="rId6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47296" y="3827380"/>
                <a:ext cx="4727000" cy="805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&amp;−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062" y="3827379"/>
                <a:ext cx="4739246" cy="789447"/>
              </a:xfrm>
              <a:prstGeom prst="rect">
                <a:avLst/>
              </a:prstGeom>
              <a:blipFill rotWithShape="1">
                <a:blip r:embed="rId7"/>
                <a:stretch>
                  <a:fillRect r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79945" y="4616826"/>
                <a:ext cx="5129289" cy="543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93" y="4616826"/>
                <a:ext cx="5129289" cy="543610"/>
              </a:xfrm>
              <a:prstGeom prst="rect">
                <a:avLst/>
              </a:prstGeom>
              <a:blipFill rotWithShape="1">
                <a:blip r:embed="rId8"/>
                <a:stretch>
                  <a:fillRect l="-2019" r="-11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0195" y="5168091"/>
                <a:ext cx="8243244" cy="152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spcAft>
                    <a:spcPts val="0"/>
                  </a:spcAft>
                </a:pPr>
                <a:r>
                  <a:rPr lang="nl-NL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 cầu có bán kính nhỏ nhất tiếp xúc với cả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𝛥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𝛥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có đường kính bằng độ dài đoạn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nên có bán kính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𝑟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𝐴𝐵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.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26" y="5168091"/>
                <a:ext cx="10990992" cy="1129540"/>
              </a:xfrm>
              <a:prstGeom prst="rect">
                <a:avLst/>
              </a:prstGeom>
              <a:blipFill rotWithShape="1">
                <a:blip r:embed="rId9"/>
                <a:stretch>
                  <a:fillRect t="-4865" r="-1054" b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979945" y="6167048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ũi tên Trái 13">
            <a:hlinkClick r:id="rId10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3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347" y="0"/>
                <a:ext cx="8703608" cy="2597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6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Câu</a:t>
                </a:r>
                <a:r>
                  <a:rPr lang="en-US" sz="26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14: </a:t>
                </a:r>
                <a:r>
                  <a:rPr lang="en-US" sz="26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không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hệ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tọa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𝑂𝑥𝑦𝑧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,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𝐵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𝐶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𝑀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thuộc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biểu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thức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𝑀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𝐴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𝑀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𝐵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𝑀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𝐶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đạt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giá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trị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nhỏ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nhất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thì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đài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đoạn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</a:rPr>
                      <m:t>𝐴𝑀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bằng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979930" algn="l"/>
                    <a:tab pos="3599815" algn="l"/>
                    <a:tab pos="5219700" algn="l"/>
                  </a:tabLst>
                </a:pPr>
                <a:r>
                  <a:rPr lang="en-US" sz="2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26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2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</a:t>
                </a:r>
                <a:r>
                  <a:rPr lang="en-US" sz="2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	</a:t>
                </a:r>
                <a:r>
                  <a:rPr lang="en-US" sz="2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6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	</a:t>
                </a:r>
                <a:r>
                  <a:rPr lang="en-US" sz="26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	</a:t>
                </a:r>
                <a:r>
                  <a:rPr lang="en-US" sz="2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</a:t>
                </a:r>
                <a:r>
                  <a:rPr lang="en-US" sz="2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47" y="0"/>
                <a:ext cx="8703608" cy="2597827"/>
              </a:xfrm>
              <a:prstGeom prst="rect">
                <a:avLst/>
              </a:prstGeom>
              <a:blipFill rotWithShape="1">
                <a:blip r:embed="rId2"/>
                <a:stretch>
                  <a:fillRect l="-1190" t="-2113" r="-2311"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666054" y="2494499"/>
            <a:ext cx="14689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ctr">
              <a:spcAft>
                <a:spcPts val="0"/>
              </a:spcAft>
            </a:pP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5142" y="2819400"/>
                <a:ext cx="888265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</a:pP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Gọi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𝐺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trọng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tam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giác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𝐴𝐵𝐶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Ta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𝐺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𝐺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∉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2" y="2819400"/>
                <a:ext cx="8882658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11250" r="-13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7346" y="3200400"/>
                <a:ext cx="8703609" cy="194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>
                  <a:spcAft>
                    <a:spcPts val="0"/>
                  </a:spcAft>
                </a:pP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 </a:t>
                </a:r>
                <a:r>
                  <a:rPr lang="fr-FR" sz="24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fr-FR" sz="2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𝑀𝐺</m:t>
                                </m:r>
                              </m:e>
                            </m:acc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𝐺𝐴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𝑀𝐺</m:t>
                                </m:r>
                              </m:e>
                            </m:acc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𝐺𝐵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𝑀𝐺</m:t>
                                </m:r>
                              </m:e>
                            </m:acc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𝐺𝐶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17970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𝑀𝐺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𝐺𝐴</m:t>
                            </m:r>
                          </m:e>
                        </m:acc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𝐺𝐵</m:t>
                            </m:r>
                          </m:e>
                        </m:acc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</a:rPr>
                              <m:t>𝐺𝐶</m:t>
                            </m:r>
                          </m:e>
                        </m:acc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𝐺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𝐺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𝐺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6</m:t>
                    </m:r>
                  </m:oMath>
                </a14:m>
                <a:r>
                  <a:rPr lang="fr-FR" sz="2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4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46" y="3200400"/>
                <a:ext cx="8703609" cy="1946046"/>
              </a:xfrm>
              <a:prstGeom prst="rect">
                <a:avLst/>
              </a:prstGeom>
              <a:blipFill rotWithShape="1">
                <a:blip r:embed="rId4"/>
                <a:stretch>
                  <a:fillRect b="-6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5141" y="4490157"/>
                <a:ext cx="621670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9705" algn="just">
                  <a:spcAft>
                    <a:spcPts val="0"/>
                  </a:spcAft>
                </a:pP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ngắn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nhất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971" y="4490156"/>
                <a:ext cx="6216702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11250" r="-88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346" y="5009058"/>
                <a:ext cx="870360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</a:pP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lại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bán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kính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thuộc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trục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𝑂𝑧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5" y="5009057"/>
                <a:ext cx="11604812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11250" r="-36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7347" y="5813048"/>
                <a:ext cx="801780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Mà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𝐺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𝑂𝑧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nên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𝑀𝐺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ngắn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nhất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𝑂𝑧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∩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 Do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đó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47" y="5813048"/>
                <a:ext cx="8017808" cy="892552"/>
              </a:xfrm>
              <a:prstGeom prst="rect">
                <a:avLst/>
              </a:prstGeom>
              <a:blipFill rotWithShape="1">
                <a:blip r:embed="rId7"/>
                <a:stretch>
                  <a:fillRect t="-6164" r="-2356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91000" y="6225972"/>
                <a:ext cx="2423036" cy="531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9705" algn="just"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Vậy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𝑀𝐴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225972"/>
                <a:ext cx="2423036" cy="531428"/>
              </a:xfrm>
              <a:prstGeom prst="rect">
                <a:avLst/>
              </a:prstGeom>
              <a:blipFill rotWithShape="1">
                <a:blip r:embed="rId8"/>
                <a:stretch>
                  <a:fillRect t="-2299" r="-7305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781800" y="6247863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Mũi tên Trái 12">
            <a:hlinkClick r:id="rId9" action="ppaction://hlinksldjump"/>
          </p:cNvPr>
          <p:cNvSpPr/>
          <p:nvPr/>
        </p:nvSpPr>
        <p:spPr>
          <a:xfrm>
            <a:off x="8399930" y="5455334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4435" y="435083"/>
                <a:ext cx="8088406" cy="3795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600" b="1" dirty="0">
                    <a:latin typeface="+mj-lt"/>
                    <a:ea typeface="Calibri"/>
                  </a:rPr>
                  <a:t>Câu 15: </a:t>
                </a:r>
                <a:r>
                  <a:rPr lang="vi-VN" sz="2600" dirty="0">
                    <a:effectLst/>
                    <a:latin typeface="+mj-lt"/>
                    <a:ea typeface="Calibri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𝑂𝑥𝑦𝑧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, 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𝑃</m:t>
                        </m:r>
                      </m:e>
                    </m:d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: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𝑥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2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𝑦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2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𝑧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2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;−</m:t>
                        </m:r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. Viết phương trình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𝐼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 và cắt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2600" i="1">
                            <a:effectLst/>
                            <a:latin typeface="Cambria Math"/>
                            <a:ea typeface="Calibri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 theo giao tuyến là đường tròn có bán kính bằng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/>
                        <a:ea typeface="Calibri"/>
                      </a:rPr>
                      <m:t>5</m:t>
                    </m:r>
                  </m:oMath>
                </a14:m>
                <a:r>
                  <a:rPr lang="vi-VN" sz="2600" dirty="0">
                    <a:effectLst/>
                    <a:latin typeface="+mj-lt"/>
                    <a:ea typeface="Calibri"/>
                  </a:rPr>
                  <a:t>.</a:t>
                </a:r>
                <a:endParaRPr lang="en-US" sz="2600" dirty="0">
                  <a:effectLst/>
                  <a:latin typeface="+mj-lt"/>
                  <a:ea typeface="Times New Roman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>
                    <a:effectLst/>
                    <a:latin typeface="+mj-lt"/>
                    <a:ea typeface="Times New Roman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25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600" dirty="0">
                    <a:effectLst/>
                    <a:latin typeface="+mj-lt"/>
                    <a:ea typeface="Times New Roman"/>
                  </a:rPr>
                  <a:t>	</a:t>
                </a: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>
                    <a:effectLst/>
                    <a:latin typeface="+mj-lt"/>
                    <a:ea typeface="Times New Roman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16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endParaRPr lang="en-US" sz="2600" dirty="0">
                  <a:effectLst/>
                  <a:latin typeface="+mj-lt"/>
                  <a:ea typeface="Times New Roman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>
                    <a:effectLst/>
                    <a:latin typeface="+mj-lt"/>
                    <a:ea typeface="Times New Roman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34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600" dirty="0">
                    <a:effectLst/>
                    <a:latin typeface="+mj-lt"/>
                    <a:ea typeface="Times New Roman"/>
                  </a:rPr>
                  <a:t>	</a:t>
                </a: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b="1" dirty="0">
                    <a:effectLst/>
                    <a:latin typeface="+mj-lt"/>
                    <a:ea typeface="Times New Roman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34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endParaRPr lang="en-US" sz="2600" dirty="0">
                  <a:effectLst/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6" y="435083"/>
                <a:ext cx="10784541" cy="2995692"/>
              </a:xfrm>
              <a:prstGeom prst="rect">
                <a:avLst/>
              </a:prstGeom>
              <a:blipFill rotWithShape="1">
                <a:blip r:embed="rId2"/>
                <a:stretch>
                  <a:fillRect l="-1018" t="-1829" b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92" y="2935644"/>
            <a:ext cx="2810002" cy="2792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215535" y="4155757"/>
            <a:ext cx="20069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r>
              <a:rPr lang="en-US" sz="2600" dirty="0">
                <a:latin typeface="Times New Roman"/>
                <a:ea typeface="Times New Roman"/>
              </a:rPr>
              <a:t>.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4647722"/>
                <a:ext cx="5275034" cy="686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Times New Roman"/>
                      </a:rPr>
                      <m:t>𝑑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𝐼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,</m:t>
                        </m:r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4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647722"/>
                <a:ext cx="5275034" cy="686278"/>
              </a:xfrm>
              <a:prstGeom prst="rect">
                <a:avLst/>
              </a:prstGeom>
              <a:blipFill rotWithShape="1">
                <a:blip r:embed="rId4"/>
                <a:stretch>
                  <a:fillRect r="-2775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31082" y="5298757"/>
                <a:ext cx="49873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𝑟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9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25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34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82" y="5298757"/>
                <a:ext cx="4987391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11111" r="-2934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9766" y="5679757"/>
                <a:ext cx="731219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34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66" y="5679757"/>
                <a:ext cx="7312195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11111" r="-175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347762" y="6182380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Mũi tên Trái 10">
            <a:hlinkClick r:id="rId7" action="ppaction://hlinksldjump"/>
          </p:cNvPr>
          <p:cNvSpPr/>
          <p:nvPr/>
        </p:nvSpPr>
        <p:spPr>
          <a:xfrm>
            <a:off x="8382000" y="5109233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33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250" y="788586"/>
            <a:ext cx="577864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6013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4997011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1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2535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6013" y="3506062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4775" y="3506063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2101" y="35375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2529" y="3537526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1814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2101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4776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4582" y="25088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963" y="5018782"/>
            <a:ext cx="125015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963" y="3525112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532" y="252787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6909" y="788586"/>
            <a:ext cx="737235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6909" y="1793310"/>
                <a:ext cx="7372350" cy="4255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1: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không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hệ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tọa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,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xét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𝑚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𝑛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𝑛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𝑛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Biết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rằng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𝑛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thay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đổi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tồn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một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cố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định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phẳng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Tính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bán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kính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	</a:t>
                </a: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	</a:t>
                </a: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	</a:t>
                </a: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12" y="1793310"/>
                <a:ext cx="9829800" cy="3036216"/>
              </a:xfrm>
              <a:prstGeom prst="rect">
                <a:avLst/>
              </a:prstGeom>
              <a:blipFill rotWithShape="1">
                <a:blip r:embed="rId2"/>
                <a:stretch>
                  <a:fillRect l="-1303" t="-2008" r="-1241"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ũi tên Trái 1">
            <a:hlinkClick r:id="rId3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1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2133" y="381000"/>
                <a:ext cx="7896785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Gọi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hình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chiếu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vuông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góc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𝐷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lên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𝑂𝑥𝑦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2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33" y="381000"/>
                <a:ext cx="7896785" cy="1012585"/>
              </a:xfrm>
              <a:prstGeom prst="rect">
                <a:avLst/>
              </a:prstGeom>
              <a:blipFill rotWithShape="1">
                <a:blip r:embed="rId2"/>
                <a:stretch>
                  <a:fillRect t="-3012" r="-1389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146274" y="-76200"/>
            <a:ext cx="1923605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2600" b="1" dirty="0">
                <a:latin typeface="Times New Roman"/>
                <a:ea typeface="Times New Roman"/>
              </a:rPr>
              <a:t>Lời 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2132" y="1295400"/>
                <a:ext cx="8340539" cy="11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theo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đoạn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chắn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endParaRPr lang="en-US" sz="2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32" y="1295400"/>
                <a:ext cx="8340539" cy="1168205"/>
              </a:xfrm>
              <a:prstGeom prst="rect">
                <a:avLst/>
              </a:prstGeom>
              <a:blipFill rotWithShape="1">
                <a:blip r:embed="rId3"/>
                <a:stretch>
                  <a:fillRect t="-2618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2219" y="2416415"/>
                <a:ext cx="7886699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Suy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ra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phương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trình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tổng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quát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𝑛𝑥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𝑚𝑦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𝑚𝑛𝑧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𝑚𝑛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</m:oMath>
                </a14:m>
                <a:endParaRPr lang="en-US" sz="2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9" y="2416415"/>
                <a:ext cx="7886699" cy="1012585"/>
              </a:xfrm>
              <a:prstGeom prst="rect">
                <a:avLst/>
              </a:prstGeom>
              <a:blipFill rotWithShape="1">
                <a:blip r:embed="rId4"/>
                <a:stretch>
                  <a:fillRect t="-2994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2132" y="3124200"/>
                <a:ext cx="7436225" cy="1443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khác</a:t>
                </a:r>
                <a:r>
                  <a:rPr lang="fr-FR" sz="26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𝑑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𝐼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𝐴𝐵𝐶</m:t>
                            </m:r>
                          </m:e>
                        </m:d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𝑚𝑛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endParaRPr lang="fr-FR" sz="26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6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vì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𝑛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𝐼𝐷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𝐼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𝐴𝐵𝐶</m:t>
                            </m:r>
                          </m:e>
                        </m:d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26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32" y="3124200"/>
                <a:ext cx="7436225" cy="1443280"/>
              </a:xfrm>
              <a:prstGeom prst="rect">
                <a:avLst/>
              </a:prstGeom>
              <a:blipFill rotWithShape="1">
                <a:blip r:embed="rId5"/>
                <a:stretch>
                  <a:fillRect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8330" y="4517648"/>
                <a:ext cx="8108576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Nên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tồn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tại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(là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hình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chiếu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vuông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góc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lên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phẳng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𝑂𝑥𝑦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)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0" y="4517648"/>
                <a:ext cx="8108576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1277" t="-6122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8330" y="5374957"/>
                <a:ext cx="210923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0" y="5374957"/>
                <a:ext cx="2109232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4913" t="-11111" r="-867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56408" y="5908357"/>
            <a:ext cx="15536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Mũi tên Trái 10">
            <a:hlinkClick r:id="rId8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39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537" y="448392"/>
                <a:ext cx="8353987" cy="776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30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2: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không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gian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hệ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trục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tọa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,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cầu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:br>
                  <a:rPr lang="en-US" sz="28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𝑎𝑥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𝑏𝑦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𝑐𝑧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bán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kính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19</m:t>
                        </m:r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,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5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𝑦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=−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4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𝑧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=−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4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phẳng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𝑐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theo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thứ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tự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dưới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đây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nào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thỏa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mãn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𝑏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𝑐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43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,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đồng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thời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thuộc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thẳng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phẳng</a:t>
                </a:r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?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  <a:p>
                <a:pPr marL="1144270" indent="-514350" algn="just">
                  <a:lnSpc>
                    <a:spcPct val="130000"/>
                  </a:lnSpc>
                  <a:spcAft>
                    <a:spcPts val="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14</m:t>
                        </m:r>
                        <m:r>
                          <a:rPr lang="en-US" sz="2800" i="1" smtClean="0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75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28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	</a:t>
                </a:r>
                <a:r>
                  <a:rPr lang="en-US" sz="28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</a:t>
                </a: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7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endParaRPr lang="en-US" sz="28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3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</a:t>
                </a: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10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47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28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		</a:t>
                </a:r>
                <a:r>
                  <a:rPr lang="en-US" sz="28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</a:t>
                </a:r>
                <a:r>
                  <a:rPr lang="en-US" sz="28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29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endParaRPr lang="en-US" sz="28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6" y="448392"/>
                <a:ext cx="11138649" cy="5518562"/>
              </a:xfrm>
              <a:prstGeom prst="rect">
                <a:avLst/>
              </a:prstGeom>
              <a:blipFill rotWithShape="1">
                <a:blip r:embed="rId2"/>
                <a:stretch>
                  <a:fillRect l="-1095" r="-1149" b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ũi tên Trái 4">
            <a:hlinkClick r:id="rId3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6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5162" y="107885"/>
            <a:ext cx="1287533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470" y="607787"/>
                <a:ext cx="608371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60" y="607786"/>
                <a:ext cx="6083717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1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311" y="999051"/>
                <a:ext cx="7377089" cy="1882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tiếp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xúc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nên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𝐼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19</m:t>
                        </m:r>
                      </m:e>
                    </m:rad>
                  </m:oMath>
                </a14:m>
                <a:endParaRPr lang="en-US" sz="2600" i="1" dirty="0" smtClean="0">
                  <a:effectLst/>
                  <a:latin typeface="Cambria Math"/>
                  <a:ea typeface="Times New Roman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19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19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19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=−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1" y="999051"/>
                <a:ext cx="7377089" cy="1882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6250" y="2398985"/>
                <a:ext cx="7471442" cy="1717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Mặt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khác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tâm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6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bán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kính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19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50" y="2398985"/>
                <a:ext cx="7471442" cy="1717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5311" y="4083648"/>
                <a:ext cx="6915674" cy="1462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Xét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𝑐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4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47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1" y="4083647"/>
                <a:ext cx="9220898" cy="552459"/>
              </a:xfrm>
              <a:prstGeom prst="rect">
                <a:avLst/>
              </a:prstGeom>
              <a:blipFill rotWithShape="1">
                <a:blip r:embed="rId5"/>
                <a:stretch>
                  <a:fillRect t="-5495" b="-19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1401" y="4445032"/>
                <a:ext cx="7569765" cy="80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>
                    <a:latin typeface="Times New Roman"/>
                    <a:ea typeface="Times New Roman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4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≠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19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nên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ta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loại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trường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hợp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Times New Roman"/>
                  </a:rPr>
                  <a:t>này</a:t>
                </a:r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4" y="4445031"/>
                <a:ext cx="7569765" cy="784189"/>
              </a:xfrm>
              <a:prstGeom prst="rect">
                <a:avLst/>
              </a:prstGeom>
              <a:blipFill rotWithShape="1">
                <a:blip r:embed="rId6"/>
                <a:stretch>
                  <a:fillRect r="-40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89470" y="5266491"/>
                <a:ext cx="708822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Xét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14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75</m:t>
                        </m:r>
                      </m:e>
                    </m:d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60" y="5266490"/>
                <a:ext cx="7088222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154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401" y="5803558"/>
                <a:ext cx="5206169" cy="80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4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19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nên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thỏa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4" y="5803557"/>
                <a:ext cx="5206169" cy="784189"/>
              </a:xfrm>
              <a:prstGeom prst="rect">
                <a:avLst/>
              </a:prstGeom>
              <a:blipFill rotWithShape="1">
                <a:blip r:embed="rId8"/>
                <a:stretch>
                  <a:fillRect r="-1171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91752" y="5949430"/>
            <a:ext cx="15536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Mũi tên Trái 12">
            <a:hlinkClick r:id="rId9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6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-152400"/>
                <a:ext cx="8403291" cy="352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30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26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Câu</a:t>
                </a:r>
                <a:r>
                  <a:rPr lang="fr-FR" sz="26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3: 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Trong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không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gian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với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hệ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tọa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độ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cho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𝑧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Gọi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cầu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tâm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nằm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trên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phẳng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đi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qua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điểm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và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gốc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tọa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độ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sao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cho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diện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tích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tam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giác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𝑂𝐼𝐴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bằng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Tính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bán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kính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mặt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cầu</a:t>
                </a:r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629920" algn="just">
                  <a:lnSpc>
                    <a:spcPct val="13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en-US" sz="26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      B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9</m:t>
                    </m:r>
                  </m:oMath>
                </a14:m>
                <a:r>
                  <a:rPr lang="en-US" sz="26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     C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6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	D</a:t>
                </a:r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b="0" i="1">
                        <a:effectLst/>
                        <a:latin typeface="Cambria Math"/>
                        <a:ea typeface="Times New Roman"/>
                      </a:rPr>
                      <m:t>5</m:t>
                    </m:r>
                  </m:oMath>
                </a14:m>
                <a:r>
                  <a:rPr lang="en-US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-152400"/>
                <a:ext cx="8403291" cy="3520836"/>
              </a:xfrm>
              <a:prstGeom prst="rect">
                <a:avLst/>
              </a:prstGeom>
              <a:blipFill rotWithShape="1">
                <a:blip r:embed="rId2"/>
                <a:stretch>
                  <a:fillRect l="-1306" r="-2395" b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97071" y="3223559"/>
            <a:ext cx="2006960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Lời</a:t>
            </a:r>
            <a:r>
              <a:rPr lang="en-US" sz="2600" b="1" dirty="0">
                <a:latin typeface="Times New Roman"/>
                <a:ea typeface="Times New Roman"/>
              </a:rPr>
              <a:t> </a:t>
            </a:r>
            <a:r>
              <a:rPr lang="en-US" sz="2600" b="1" dirty="0" err="1">
                <a:latin typeface="Times New Roman"/>
                <a:ea typeface="Times New Roman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331388" y="3499788"/>
                <a:ext cx="265111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Gọi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</m:d>
                  </m:oMath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388" y="3499788"/>
                <a:ext cx="2651110" cy="552459"/>
              </a:xfrm>
              <a:prstGeom prst="rect">
                <a:avLst/>
              </a:prstGeom>
              <a:blipFill rotWithShape="1">
                <a:blip r:embed="rId3"/>
                <a:stretch>
                  <a:fillRect t="-5495" r="-6437" b="-19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3788026"/>
                <a:ext cx="9011212" cy="1241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</a:t>
                </a:r>
                <a:r>
                  <a:rPr lang="fr-FR" sz="26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fr-FR" sz="26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𝐼𝐴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𝐼𝑂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hình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chiếu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lên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𝑂𝐴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trung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điểm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𝑂𝐴</m:t>
                    </m:r>
                  </m:oMath>
                </a14:m>
                <a:r>
                  <a:rPr lang="fr-FR" sz="26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6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8026"/>
                <a:ext cx="9011212" cy="1241109"/>
              </a:xfrm>
              <a:prstGeom prst="rect">
                <a:avLst/>
              </a:prstGeom>
              <a:blipFill rotWithShape="1">
                <a:blip r:embed="rId4"/>
                <a:stretch>
                  <a:fillRect t="-2451" r="-2165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4724400"/>
                <a:ext cx="8303984" cy="2313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𝛥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𝑂𝐼𝐴</m:t>
                          </m:r>
                        </m:sub>
                      </m:sSub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𝐼𝐻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.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𝑂𝐴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𝑐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4400"/>
                <a:ext cx="8303984" cy="23133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̃i tên Trái 8">
            <a:hlinkClick r:id="rId6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73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0562" y="142785"/>
                <a:ext cx="8302438" cy="1488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Times New Roman"/>
                      </a:rPr>
                      <m:t>⇔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𝑐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600" dirty="0" smtClean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17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𝑐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62" y="142785"/>
                <a:ext cx="8302438" cy="1488806"/>
              </a:xfrm>
              <a:prstGeom prst="rect">
                <a:avLst/>
              </a:prstGeom>
              <a:blipFill rotWithShape="1">
                <a:blip r:embed="rId2"/>
                <a:stretch>
                  <a:fillRect b="-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365809" y="1641304"/>
                <a:ext cx="6610977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2600" i="1"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𝑐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16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3" y="1641303"/>
                <a:ext cx="6610977" cy="515013"/>
              </a:xfrm>
              <a:prstGeom prst="rect">
                <a:avLst/>
              </a:prstGeom>
              <a:blipFill rotWithShape="1">
                <a:blip r:embed="rId3"/>
                <a:stretch>
                  <a:fillRect t="-5882" r="-738" b="-2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0362" y="2156316"/>
                <a:ext cx="4423968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600" dirty="0">
                    <a:latin typeface="Times New Roman"/>
                    <a:ea typeface="Times New Roman"/>
                  </a:rPr>
                  <a:t>Theo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bài</a:t>
                </a:r>
                <a:r>
                  <a:rPr lang="fr-FR" sz="2600" dirty="0">
                    <a:latin typeface="Times New Roman"/>
                    <a:ea typeface="Times New Roman"/>
                  </a:rPr>
                  <a:t> ra ta </a:t>
                </a:r>
                <a:r>
                  <a:rPr lang="fr-FR" sz="2600" dirty="0" err="1">
                    <a:latin typeface="Times New Roman"/>
                    <a:ea typeface="Times New Roman"/>
                  </a:rPr>
                  <a:t>có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𝑂𝐼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𝐼𝐴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𝛥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𝑂𝐼𝐴</m:t>
                                </m:r>
                              </m:sub>
                            </m:sSub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𝑃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16" y="2156316"/>
                <a:ext cx="4423968" cy="1573892"/>
              </a:xfrm>
              <a:prstGeom prst="rect">
                <a:avLst/>
              </a:prstGeom>
              <a:blipFill rotWithShape="1">
                <a:blip r:embed="rId4"/>
                <a:stretch>
                  <a:fillRect l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3292" y="3730209"/>
                <a:ext cx="7159460" cy="1378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Times New Roman"/>
                          <a:cs typeface="Times New Roman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6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6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26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6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16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90" y="3730208"/>
                <a:ext cx="7159460" cy="13785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83293" y="5226693"/>
                <a:ext cx="5669565" cy="1369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Times New Roman"/>
                          <a:cs typeface="Times New Roman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                  (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8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(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          (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90" y="5226693"/>
                <a:ext cx="5669565" cy="13697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̃i tên Trái 8">
            <a:hlinkClick r:id="rId7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1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8002" y="362660"/>
                <a:ext cx="7295030" cy="1319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600" dirty="0" err="1">
                    <a:latin typeface="Times New Roman"/>
                    <a:ea typeface="Times New Roman"/>
                  </a:rPr>
                  <a:t>Từ</a:t>
                </a:r>
                <a:r>
                  <a:rPr lang="fr-FR" sz="26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và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ta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thế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vào</a:t>
                </a:r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 ta </a:t>
                </a:r>
                <a:r>
                  <a:rPr lang="fr-FR" sz="2600" dirty="0" err="1">
                    <a:effectLst/>
                    <a:latin typeface="Times New Roman"/>
                    <a:ea typeface="Times New Roman"/>
                  </a:rPr>
                  <a:t>có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68" y="362659"/>
                <a:ext cx="9726707" cy="859531"/>
              </a:xfrm>
              <a:prstGeom prst="rect">
                <a:avLst/>
              </a:prstGeom>
              <a:blipFill rotWithShape="1">
                <a:blip r:embed="rId2"/>
                <a:stretch>
                  <a:fillRect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011" y="1593384"/>
                <a:ext cx="6155391" cy="1264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8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;−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d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82" y="1593383"/>
                <a:ext cx="8207188" cy="15325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31716" y="2854784"/>
                <a:ext cx="22869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⇒</m:t>
                    </m:r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𝑂𝐼</m:t>
                    </m:r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𝑅</m:t>
                    </m:r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</m:oMath>
                </a14:m>
                <a:r>
                  <a:rPr lang="fr-FR" sz="26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716" y="2854784"/>
                <a:ext cx="2286973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12346" r="-746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38317" y="3555853"/>
            <a:ext cx="15536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Mũi tên Trái 7">
            <a:hlinkClick r:id="rId5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88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04801" y="0"/>
                <a:ext cx="8610600" cy="3832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30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2600" b="1" dirty="0">
                    <a:latin typeface="Times New Roman"/>
                    <a:ea typeface="Yu Gothic"/>
                  </a:rPr>
                  <a:t>Câu 4: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Trong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không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gian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với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hệ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tọa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độ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𝑂𝑧𝑦𝑧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cho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các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cầu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Yu Gothic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Yu Gothic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/>
                                <a:ea typeface="Yu Gothic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;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Yu Gothic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Yu Gothic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/>
                                <a:ea typeface="Yu Gothic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;(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,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bán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kính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𝑟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 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và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lần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lượt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tâm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là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các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điểm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𝐴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0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3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,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 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𝐵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(−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;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𝐶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4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;−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1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.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Gọi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𝑆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là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cầu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tiếp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xúc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với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cả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ba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cầu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trên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.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cầu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6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bán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kính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nhỏ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nhất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là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179705" algn="just">
                  <a:lnSpc>
                    <a:spcPct val="130000"/>
                  </a:lnSpc>
                  <a:spcAft>
                    <a:spcPts val="0"/>
                  </a:spcAft>
                  <a:tabLst>
                    <a:tab pos="1979930" algn="l"/>
                    <a:tab pos="3599815" algn="l"/>
                    <a:tab pos="5219700" algn="l"/>
                  </a:tabLst>
                </a:pPr>
                <a:r>
                  <a:rPr lang="en-US" sz="2600" b="1" dirty="0">
                    <a:effectLst/>
                    <a:latin typeface="Times New Roman"/>
                    <a:ea typeface="Yu Gothic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</a:rPr>
                          <m:t>2</m:t>
                        </m:r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.	</a:t>
                </a:r>
                <a:r>
                  <a:rPr lang="en-US" sz="2600" b="1" dirty="0">
                    <a:effectLst/>
                    <a:latin typeface="Times New Roman"/>
                    <a:ea typeface="Yu Gothic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.	</a:t>
                </a:r>
                <a:r>
                  <a:rPr lang="en-US" sz="2600" b="1" dirty="0">
                    <a:effectLst/>
                    <a:latin typeface="Times New Roman"/>
                    <a:ea typeface="Yu Gothic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.	</a:t>
                </a:r>
                <a:r>
                  <a:rPr lang="en-US" sz="2600" b="1" dirty="0">
                    <a:effectLst/>
                    <a:latin typeface="Times New Roman"/>
                    <a:ea typeface="Yu Gothic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</a:rPr>
                          <m:t>10</m:t>
                        </m:r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0"/>
                <a:ext cx="8610600" cy="3832909"/>
              </a:xfrm>
              <a:prstGeom prst="rect">
                <a:avLst/>
              </a:prstGeom>
              <a:blipFill rotWithShape="1">
                <a:blip r:embed="rId2"/>
                <a:stretch>
                  <a:fillRect l="-1203" r="-2194" b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837505" y="3140329"/>
            <a:ext cx="14689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ctr">
              <a:spcAft>
                <a:spcPts val="0"/>
              </a:spcAft>
            </a:pPr>
            <a:r>
              <a:rPr lang="en-US" sz="2600" b="1" dirty="0" err="1">
                <a:latin typeface="Times New Roman"/>
                <a:ea typeface="Yu Gothic"/>
              </a:rPr>
              <a:t>Lời</a:t>
            </a:r>
            <a:r>
              <a:rPr lang="en-US" sz="2600" b="1" dirty="0">
                <a:latin typeface="Times New Roman"/>
                <a:ea typeface="Yu Gothic"/>
              </a:rPr>
              <a:t> </a:t>
            </a:r>
            <a:r>
              <a:rPr lang="en-US" sz="2600" b="1" dirty="0" err="1">
                <a:latin typeface="Times New Roman"/>
                <a:ea typeface="Yu Gothic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38" y="3356130"/>
            <a:ext cx="2844053" cy="28171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53035" y="3632733"/>
                <a:ext cx="5495365" cy="930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latin typeface="Times New Roman"/>
                    <a:ea typeface="Yu Gothic"/>
                  </a:rPr>
                  <a:t>Ta </a:t>
                </a:r>
                <a:r>
                  <a:rPr lang="en-US" sz="2600" dirty="0" err="1">
                    <a:latin typeface="Times New Roman"/>
                    <a:ea typeface="Yu Gothic"/>
                  </a:rPr>
                  <a:t>có</a:t>
                </a:r>
                <a:r>
                  <a:rPr lang="en-US" sz="2600" dirty="0"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𝐴𝐵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  <a:cs typeface="Times New Roman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𝐴𝐶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  <a:cs typeface="Times New Roman"/>
                          </a:rPr>
                          <m:t>32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𝐵𝐶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  <a:cs typeface="Times New Roman"/>
                          </a:rPr>
                          <m:t>40</m:t>
                        </m:r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nên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tam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giác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i="1" dirty="0">
                    <a:effectLst/>
                    <a:latin typeface="Times New Roman"/>
                    <a:ea typeface="Yu Gothic"/>
                  </a:rPr>
                  <a:t>ABC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vuông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tại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i="1" dirty="0">
                    <a:effectLst/>
                    <a:latin typeface="Times New Roman"/>
                    <a:ea typeface="Yu Gothic"/>
                  </a:rPr>
                  <a:t>A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. </a:t>
                </a:r>
                <a:endParaRPr lang="en-US" sz="26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5" y="3632733"/>
                <a:ext cx="5495365" cy="930191"/>
              </a:xfrm>
              <a:prstGeom prst="rect">
                <a:avLst/>
              </a:prstGeom>
              <a:blipFill rotWithShape="1">
                <a:blip r:embed="rId4"/>
                <a:stretch>
                  <a:fillRect l="-1998" t="-130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53036" y="4562924"/>
                <a:ext cx="4886081" cy="93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err="1">
                    <a:latin typeface="Times New Roman"/>
                    <a:ea typeface="Yu Gothic"/>
                  </a:rPr>
                  <a:t>Gọi</a:t>
                </a:r>
                <a:r>
                  <a:rPr lang="en-US" sz="2600" dirty="0">
                    <a:latin typeface="Times New Roman"/>
                    <a:ea typeface="Yu Gothic"/>
                  </a:rPr>
                  <a:t> </a:t>
                </a:r>
                <a:r>
                  <a:rPr lang="en-US" sz="2600" i="1" dirty="0">
                    <a:effectLst/>
                    <a:latin typeface="Times New Roman"/>
                    <a:ea typeface="Yu Gothic"/>
                  </a:rPr>
                  <a:t>I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là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trung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điểm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của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i="1" dirty="0">
                    <a:effectLst/>
                    <a:latin typeface="Times New Roman"/>
                    <a:ea typeface="Yu Gothic"/>
                  </a:rPr>
                  <a:t>BC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, </a:t>
                </a:r>
                <a:endParaRPr lang="en-US" sz="2600" dirty="0" smtClean="0">
                  <a:effectLst/>
                  <a:latin typeface="Times New Roman"/>
                  <a:ea typeface="Yu Gothic"/>
                </a:endParaRPr>
              </a:p>
              <a:p>
                <a:r>
                  <a:rPr lang="en-US" sz="2600" dirty="0" err="1" smtClean="0">
                    <a:effectLst/>
                    <a:latin typeface="Times New Roman"/>
                    <a:ea typeface="Yu Gothic"/>
                  </a:rPr>
                  <a:t>khi</a:t>
                </a:r>
                <a:r>
                  <a:rPr lang="en-US" sz="2600" dirty="0" smtClean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đó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𝐼𝑀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𝐼𝑁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𝐼𝑃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  <a:cs typeface="Times New Roman"/>
                          </a:rPr>
                          <m:t>10</m:t>
                        </m:r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  <a:cs typeface="Times New Roman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. </a:t>
                </a:r>
                <a:endParaRPr lang="en-US" sz="2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47" y="4562923"/>
                <a:ext cx="4886081" cy="930191"/>
              </a:xfrm>
              <a:prstGeom prst="rect">
                <a:avLst/>
              </a:prstGeom>
              <a:blipFill rotWithShape="1">
                <a:blip r:embed="rId5"/>
                <a:stretch>
                  <a:fillRect l="-2247" t="-5921" r="-1373" b="-15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36437" y="5533419"/>
                <a:ext cx="4924987" cy="1330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</a:pPr>
                <a:r>
                  <a:rPr lang="en-US" sz="2600" dirty="0">
                    <a:latin typeface="Times New Roman"/>
                    <a:ea typeface="Yu Gothic"/>
                  </a:rPr>
                  <a:t>Do </a:t>
                </a:r>
                <a:r>
                  <a:rPr lang="en-US" sz="2600" dirty="0" err="1">
                    <a:latin typeface="Times New Roman"/>
                    <a:ea typeface="Yu Gothic"/>
                  </a:rPr>
                  <a:t>đó</a:t>
                </a:r>
                <a:r>
                  <a:rPr lang="en-US" sz="2600" dirty="0"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latin typeface="Times New Roman"/>
                    <a:ea typeface="Yu Gothic"/>
                  </a:rPr>
                  <a:t>mặt</a:t>
                </a:r>
                <a:r>
                  <a:rPr lang="en-US" sz="2600" dirty="0"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latin typeface="Times New Roman"/>
                    <a:ea typeface="Yu Gothic"/>
                  </a:rPr>
                  <a:t>cầu</a:t>
                </a:r>
                <a:r>
                  <a:rPr lang="en-US" sz="2600" dirty="0"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(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𝑆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)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 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thỏa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mãn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đề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bài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là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mặt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cầu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có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bán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:r>
                  <a:rPr lang="en-US" sz="2600" dirty="0" err="1">
                    <a:effectLst/>
                    <a:latin typeface="Times New Roman"/>
                    <a:ea typeface="Yu Gothic"/>
                  </a:rPr>
                  <a:t>kính</a:t>
                </a:r>
                <a:r>
                  <a:rPr lang="en-US" sz="2600" dirty="0">
                    <a:effectLst/>
                    <a:latin typeface="Times New Roman"/>
                    <a:ea typeface="Yu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Yu Gothic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Yu Gothic"/>
                          </a:rPr>
                          <m:t>10</m:t>
                        </m:r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Yu Gothic"/>
                      </a:rPr>
                      <m:t>1</m:t>
                    </m:r>
                  </m:oMath>
                </a14:m>
                <a:r>
                  <a:rPr lang="en-US" sz="2600" dirty="0">
                    <a:effectLst/>
                    <a:latin typeface="Times New Roman"/>
                    <a:ea typeface="Yu Gothic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49" y="5533418"/>
                <a:ext cx="6566649" cy="930191"/>
              </a:xfrm>
              <a:prstGeom prst="rect">
                <a:avLst/>
              </a:prstGeom>
              <a:blipFill rotWithShape="1">
                <a:blip r:embed="rId6"/>
                <a:stretch>
                  <a:fillRect t="-5921" r="-1670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417596" y="6017791"/>
            <a:ext cx="15536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ũi tên Trái 8">
            <a:hlinkClick r:id="rId7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10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50" grpId="0"/>
      <p:bldP spid="51" grpId="0"/>
      <p:bldP spid="5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4862" y="368576"/>
                <a:ext cx="8037979" cy="430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30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2600" b="1" dirty="0">
                    <a:latin typeface="Times New Roman"/>
                    <a:ea typeface="Calibri"/>
                  </a:rPr>
                  <a:t>Câu 5: </a:t>
                </a:r>
                <a:r>
                  <a:rPr lang="nl-NL" sz="2600" dirty="0">
                    <a:effectLst/>
                    <a:latin typeface="Times New Roman"/>
                    <a:ea typeface="Calibri"/>
                  </a:rPr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𝑂𝑥𝑦𝑧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,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𝑧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và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theo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có chu vi nhỏ nhất. Gọi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𝑁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;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𝑧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là điểm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𝑂𝑁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</m:e>
                    </m:ra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.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3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2600" b="1" dirty="0">
                    <a:effectLst/>
                    <a:latin typeface="Times New Roman"/>
                    <a:ea typeface="Calibri"/>
                  </a:rPr>
                  <a:t>A.</a:t>
                </a:r>
                <a:r>
                  <a:rPr lang="nl-NL" sz="2600" dirty="0">
                    <a:effectLst/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.	</a:t>
                </a:r>
                <a:r>
                  <a:rPr lang="nl-NL" sz="2600" b="1" dirty="0">
                    <a:effectLst/>
                    <a:latin typeface="Times New Roman"/>
                    <a:ea typeface="Calibri"/>
                  </a:rPr>
                  <a:t>B.</a:t>
                </a:r>
                <a:r>
                  <a:rPr lang="nl-NL" sz="2600" dirty="0">
                    <a:effectLst/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.	</a:t>
                </a:r>
                <a:r>
                  <a:rPr lang="nl-NL" sz="2600" dirty="0" smtClean="0">
                    <a:effectLst/>
                    <a:latin typeface="Times New Roman"/>
                    <a:ea typeface="Calibri"/>
                  </a:rPr>
                  <a:t>		</a:t>
                </a:r>
                <a:r>
                  <a:rPr lang="nl-NL" sz="2600" b="1" dirty="0" smtClean="0">
                    <a:effectLst/>
                    <a:latin typeface="Times New Roman"/>
                    <a:ea typeface="Calibri"/>
                  </a:rPr>
                  <a:t>C</a:t>
                </a:r>
                <a:r>
                  <a:rPr lang="nl-NL" sz="2600" b="1" dirty="0">
                    <a:effectLst/>
                    <a:latin typeface="Times New Roman"/>
                    <a:ea typeface="Calibri"/>
                  </a:rPr>
                  <a:t>.</a:t>
                </a:r>
                <a:r>
                  <a:rPr lang="nl-NL" sz="2600" dirty="0">
                    <a:effectLst/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.	</a:t>
                </a:r>
                <a:r>
                  <a:rPr lang="nl-NL" sz="2600" dirty="0" smtClean="0">
                    <a:effectLst/>
                    <a:latin typeface="Times New Roman"/>
                    <a:ea typeface="Calibri"/>
                  </a:rPr>
                  <a:t>	</a:t>
                </a:r>
                <a:r>
                  <a:rPr lang="nl-NL" sz="2600" b="1" dirty="0" smtClean="0">
                    <a:effectLst/>
                    <a:latin typeface="Times New Roman"/>
                    <a:ea typeface="Calibri"/>
                  </a:rPr>
                  <a:t>D</a:t>
                </a:r>
                <a:r>
                  <a:rPr lang="nl-NL" sz="2600" b="1" dirty="0">
                    <a:effectLst/>
                    <a:latin typeface="Times New Roman"/>
                    <a:ea typeface="Calibri"/>
                  </a:rPr>
                  <a:t>.</a:t>
                </a:r>
                <a:r>
                  <a:rPr lang="nl-NL" sz="2600" dirty="0">
                    <a:effectLst/>
                    <a:latin typeface="Times New Roman"/>
                    <a:ea typeface="Calibri"/>
                  </a:rPr>
                  <a:t> 3.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2" y="368575"/>
                <a:ext cx="10717305" cy="2741969"/>
              </a:xfrm>
              <a:prstGeom prst="rect">
                <a:avLst/>
              </a:prstGeom>
              <a:blipFill rotWithShape="1">
                <a:blip r:embed="rId2"/>
                <a:stretch>
                  <a:fillRect l="-1024" r="-1024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610197" y="3110544"/>
            <a:ext cx="1923605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0"/>
              </a:spcAft>
            </a:pPr>
            <a:r>
              <a:rPr lang="nl-NL" sz="2600" b="1" dirty="0">
                <a:latin typeface="Times New Roman"/>
                <a:ea typeface="Calibri"/>
              </a:rPr>
              <a:t>Lời</a:t>
            </a:r>
            <a:r>
              <a:rPr lang="nl-NL" sz="2600" dirty="0">
                <a:latin typeface="Times New Roman"/>
                <a:ea typeface="Calibri"/>
              </a:rPr>
              <a:t> </a:t>
            </a:r>
            <a:r>
              <a:rPr lang="nl-NL" sz="2600" b="1" dirty="0">
                <a:latin typeface="Times New Roman"/>
                <a:ea typeface="Calibri"/>
              </a:rPr>
              <a:t>giải</a:t>
            </a:r>
            <a:endParaRPr lang="en-US" sz="26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535340" y="3626134"/>
                <a:ext cx="7563802" cy="595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600" dirty="0">
                    <a:latin typeface="Times New Roman"/>
                    <a:ea typeface="Calibri"/>
                  </a:rPr>
                  <a:t>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𝑅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</m:e>
                    </m:ra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.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" y="3626134"/>
                <a:ext cx="7563802" cy="547394"/>
              </a:xfrm>
              <a:prstGeom prst="rect">
                <a:avLst/>
              </a:prstGeom>
              <a:blipFill rotWithShape="1">
                <a:blip r:embed="rId3"/>
                <a:stretch>
                  <a:fillRect r="-56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0135" y="4179774"/>
                <a:ext cx="8007724" cy="1132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600" dirty="0">
                    <a:latin typeface="Times New Roman"/>
                    <a:ea typeface="Calibri"/>
                  </a:rPr>
                  <a:t>Bán kính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𝑟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𝐼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,</m:t>
                        </m:r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" y="4179774"/>
                <a:ext cx="10676965" cy="612604"/>
              </a:xfrm>
              <a:prstGeom prst="rect">
                <a:avLst/>
              </a:prstGeom>
              <a:blipFill rotWithShape="1"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0135" y="4777287"/>
                <a:ext cx="7309380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600" dirty="0">
                    <a:latin typeface="Times New Roman"/>
                    <a:ea typeface="Calibri"/>
                  </a:rPr>
                  <a:t>Chu vi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𝐶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nhỏ nhất khi và chỉ khi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𝑟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nhỏ nhất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lớn nhất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" y="4777286"/>
                <a:ext cx="9745840" cy="552459"/>
              </a:xfrm>
              <a:prstGeom prst="rect">
                <a:avLst/>
              </a:prstGeom>
              <a:blipFill rotWithShape="1">
                <a:blip r:embed="rId5"/>
                <a:stretch>
                  <a:fillRect t="-5556" b="-2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598033" y="5307561"/>
                <a:ext cx="8065349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600" dirty="0">
                    <a:latin typeface="Times New Roman"/>
                    <a:ea typeface="Calibri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𝑑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≤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𝐼𝑀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𝑑</m:t>
                        </m:r>
                        <m:d>
                          <m:d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và vuông góc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𝐼𝑀</m:t>
                    </m:r>
                  </m:oMath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6" y="5307561"/>
                <a:ext cx="8065349" cy="515590"/>
              </a:xfrm>
              <a:prstGeom prst="rect">
                <a:avLst/>
              </a:prstGeom>
              <a:blipFill rotWithShape="1">
                <a:blip r:embed="rId6"/>
                <a:stretch>
                  <a:fillRect t="-5952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̃i tên Trái 9">
            <a:hlinkClick r:id="rId7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8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9708" y="76200"/>
                <a:ext cx="8708092" cy="1528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𝑀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, và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𝐼𝑀</m:t>
                        </m:r>
                      </m:e>
                    </m:acc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;−</m:t>
                        </m:r>
                        <m:r>
                          <a:rPr lang="en-US" sz="26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làm VTPT</a:t>
                </a:r>
                <a:endParaRPr lang="en-US" sz="2600" dirty="0">
                  <a:effectLst/>
                  <a:latin typeface="Times New Roman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⇒</m:t>
                      </m:r>
                      <m:d>
                        <m:d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𝑃</m:t>
                          </m:r>
                        </m:e>
                      </m:d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: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d>
                        <m:d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𝑦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e>
                      </m:d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𝑧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0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⇔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𝑧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1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0</m:t>
                      </m:r>
                    </m:oMath>
                  </m:oMathPara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8" y="76200"/>
                <a:ext cx="8708092" cy="1528624"/>
              </a:xfrm>
              <a:prstGeom prst="rect">
                <a:avLst/>
              </a:prstGeom>
              <a:blipFill rotWithShape="1">
                <a:blip r:embed="rId2"/>
                <a:stretch>
                  <a:fillRect r="-2239" b="-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9708" y="1501372"/>
                <a:ext cx="7755591" cy="4959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2600" dirty="0" smtClean="0">
                    <a:latin typeface="Times New Roman"/>
                    <a:ea typeface="Calibri"/>
                  </a:rPr>
                  <a:t>Ta có tọa độ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𝑁</m:t>
                    </m:r>
                  </m:oMath>
                </a14:m>
                <a:r>
                  <a:rPr lang="nl-NL" sz="2600" dirty="0">
                    <a:effectLst/>
                    <a:latin typeface="Times New Roman"/>
                    <a:ea typeface="Calibri"/>
                  </a:rPr>
                  <a:t> thỏa hệ</a:t>
                </a:r>
                <a:r>
                  <a:rPr lang="nl-NL" sz="2600" dirty="0" smtClean="0">
                    <a:effectLst/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4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endParaRPr lang="en-US" sz="2600" i="1" dirty="0" smtClean="0">
                  <a:effectLst/>
                  <a:latin typeface="Cambria Math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effectLst/>
                          <a:latin typeface="Cambria Math"/>
                          <a:ea typeface="Times New Roman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4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𝑦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𝑧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=−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𝑦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𝑧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2600" i="1">
                                  <a:effectLst/>
                                  <a:latin typeface="Cambria Math"/>
                                  <a:ea typeface="Times New Roman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i="1" dirty="0" smtClean="0">
                  <a:effectLst/>
                  <a:latin typeface="Cambria Math"/>
                  <a:ea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600" dirty="0" smtClean="0">
                    <a:effectLst/>
                    <a:ea typeface="Times New Roman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2600" i="1">
                                <a:effectLst/>
                                <a:latin typeface="Cambria Math"/>
                                <a:ea typeface="Times New Roman"/>
                              </a:rPr>
                              <m:t>6</m:t>
                            </m:r>
                          </m:e>
                        </m:eqArr>
                      </m:e>
                    </m:d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600" i="1">
                        <a:effectLst/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endParaRPr lang="en-US" sz="2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0" y="1501371"/>
                <a:ext cx="10340788" cy="44993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 Trái 5">
            <a:hlinkClick r:id="rId4" action="ppaction://hlinksldjump"/>
          </p:cNvPr>
          <p:cNvSpPr/>
          <p:nvPr/>
        </p:nvSpPr>
        <p:spPr>
          <a:xfrm>
            <a:off x="8458200" y="6048577"/>
            <a:ext cx="533400" cy="5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79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250" y="788586"/>
            <a:ext cx="577864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1814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2101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4776" y="25394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4582" y="250882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532" y="2527876"/>
            <a:ext cx="12501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63594" y="972196"/>
            <a:ext cx="5153562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C.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2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4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24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rèn </a:t>
            </a:r>
            <a:r>
              <a:rPr lang="en-US" sz="2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2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FF3D09-8FFB-4F57-83BB-92E1C85B0022}"/>
              </a:ext>
            </a:extLst>
          </p:cNvPr>
          <p:cNvSpPr txBox="1"/>
          <p:nvPr/>
        </p:nvSpPr>
        <p:spPr>
          <a:xfrm>
            <a:off x="2331871" y="2875546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B77940-41C1-413A-AA81-8192B0D307B1}"/>
              </a:ext>
            </a:extLst>
          </p:cNvPr>
          <p:cNvSpPr txBox="1"/>
          <p:nvPr/>
        </p:nvSpPr>
        <p:spPr>
          <a:xfrm>
            <a:off x="3860633" y="2875545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4CD161-0A48-44F9-9A05-E7FC93836563}"/>
              </a:ext>
            </a:extLst>
          </p:cNvPr>
          <p:cNvSpPr txBox="1"/>
          <p:nvPr/>
        </p:nvSpPr>
        <p:spPr>
          <a:xfrm>
            <a:off x="5317958" y="2875546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7670E-F8E5-4EB4-B50B-1FDEE92CFE92}"/>
              </a:ext>
            </a:extLst>
          </p:cNvPr>
          <p:cNvSpPr txBox="1"/>
          <p:nvPr/>
        </p:nvSpPr>
        <p:spPr>
          <a:xfrm>
            <a:off x="6864581" y="2830323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43D3FB-7CE9-43D7-BFA6-D363E325E507}"/>
              </a:ext>
            </a:extLst>
          </p:cNvPr>
          <p:cNvSpPr txBox="1"/>
          <p:nvPr/>
        </p:nvSpPr>
        <p:spPr>
          <a:xfrm>
            <a:off x="2331871" y="2223479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3AFDF-A650-40A8-A20D-110C9BA7285B}"/>
              </a:ext>
            </a:extLst>
          </p:cNvPr>
          <p:cNvSpPr txBox="1"/>
          <p:nvPr/>
        </p:nvSpPr>
        <p:spPr>
          <a:xfrm>
            <a:off x="3860632" y="2223480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44218B-3371-49D2-A89B-0B477332C518}"/>
              </a:ext>
            </a:extLst>
          </p:cNvPr>
          <p:cNvSpPr txBox="1"/>
          <p:nvPr/>
        </p:nvSpPr>
        <p:spPr>
          <a:xfrm>
            <a:off x="5317958" y="2247077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F0957-12C5-4E02-B0FC-33ADEFF32958}"/>
              </a:ext>
            </a:extLst>
          </p:cNvPr>
          <p:cNvSpPr txBox="1"/>
          <p:nvPr/>
        </p:nvSpPr>
        <p:spPr>
          <a:xfrm>
            <a:off x="6838387" y="2247077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E97036-68DE-470F-AB9A-8DBD58F27FF8}"/>
              </a:ext>
            </a:extLst>
          </p:cNvPr>
          <p:cNvSpPr txBox="1"/>
          <p:nvPr/>
        </p:nvSpPr>
        <p:spPr>
          <a:xfrm>
            <a:off x="6827671" y="1588740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1AA8F7-64B2-4BE0-8E57-BA72EA55CE98}"/>
              </a:ext>
            </a:extLst>
          </p:cNvPr>
          <p:cNvSpPr txBox="1"/>
          <p:nvPr/>
        </p:nvSpPr>
        <p:spPr>
          <a:xfrm>
            <a:off x="5317958" y="1588740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3240CC-6E71-4FFD-A938-A32FB5734398}"/>
              </a:ext>
            </a:extLst>
          </p:cNvPr>
          <p:cNvSpPr txBox="1"/>
          <p:nvPr/>
        </p:nvSpPr>
        <p:spPr>
          <a:xfrm>
            <a:off x="3860633" y="1588740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956998-2A28-4702-BA87-01DF191F0743}"/>
              </a:ext>
            </a:extLst>
          </p:cNvPr>
          <p:cNvSpPr txBox="1"/>
          <p:nvPr/>
        </p:nvSpPr>
        <p:spPr>
          <a:xfrm>
            <a:off x="2310439" y="1565790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F9BCC0-A4E0-4C7A-9D41-5CA7A2C6AC66}"/>
              </a:ext>
            </a:extLst>
          </p:cNvPr>
          <p:cNvSpPr txBox="1"/>
          <p:nvPr/>
        </p:nvSpPr>
        <p:spPr>
          <a:xfrm>
            <a:off x="788821" y="2889834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F3FC6E-A198-457B-9E1B-DF7859C9741B}"/>
              </a:ext>
            </a:extLst>
          </p:cNvPr>
          <p:cNvSpPr txBox="1"/>
          <p:nvPr/>
        </p:nvSpPr>
        <p:spPr>
          <a:xfrm>
            <a:off x="788821" y="2237766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8FA215-5800-4FEE-9CBE-09E9FAA0F1CC}"/>
              </a:ext>
            </a:extLst>
          </p:cNvPr>
          <p:cNvSpPr txBox="1"/>
          <p:nvPr/>
        </p:nvSpPr>
        <p:spPr>
          <a:xfrm>
            <a:off x="767389" y="1580078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31873D-41A8-4866-8AB6-68C2E91A2273}"/>
              </a:ext>
            </a:extLst>
          </p:cNvPr>
          <p:cNvSpPr txBox="1"/>
          <p:nvPr/>
        </p:nvSpPr>
        <p:spPr>
          <a:xfrm>
            <a:off x="2331871" y="3998892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CDECA7-F24E-489B-BBFA-645360987EA3}"/>
              </a:ext>
            </a:extLst>
          </p:cNvPr>
          <p:cNvSpPr txBox="1"/>
          <p:nvPr/>
        </p:nvSpPr>
        <p:spPr>
          <a:xfrm>
            <a:off x="3860633" y="3998891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C2175E-218D-45D8-82FE-8576E86C6C32}"/>
              </a:ext>
            </a:extLst>
          </p:cNvPr>
          <p:cNvSpPr txBox="1"/>
          <p:nvPr/>
        </p:nvSpPr>
        <p:spPr>
          <a:xfrm>
            <a:off x="5317958" y="3998892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66B8CB-74B8-4A1E-8359-30F4897EA36E}"/>
              </a:ext>
            </a:extLst>
          </p:cNvPr>
          <p:cNvSpPr txBox="1"/>
          <p:nvPr/>
        </p:nvSpPr>
        <p:spPr>
          <a:xfrm>
            <a:off x="6888393" y="3998892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6D8538-F35B-44D7-8BC1-498ACD060DC3}"/>
              </a:ext>
            </a:extLst>
          </p:cNvPr>
          <p:cNvSpPr txBox="1"/>
          <p:nvPr/>
        </p:nvSpPr>
        <p:spPr>
          <a:xfrm>
            <a:off x="2331871" y="3391009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D25D58-BD68-495A-B409-5564D5CE7125}"/>
              </a:ext>
            </a:extLst>
          </p:cNvPr>
          <p:cNvSpPr txBox="1"/>
          <p:nvPr/>
        </p:nvSpPr>
        <p:spPr>
          <a:xfrm>
            <a:off x="3860632" y="3391010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BA0A85-1BBD-41DD-BC19-EE1B0BF667EB}"/>
              </a:ext>
            </a:extLst>
          </p:cNvPr>
          <p:cNvSpPr txBox="1"/>
          <p:nvPr/>
        </p:nvSpPr>
        <p:spPr>
          <a:xfrm>
            <a:off x="5317958" y="3414607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C700C5-9E83-43FD-9FF0-12F4BCC4F671}"/>
              </a:ext>
            </a:extLst>
          </p:cNvPr>
          <p:cNvSpPr txBox="1"/>
          <p:nvPr/>
        </p:nvSpPr>
        <p:spPr>
          <a:xfrm>
            <a:off x="6856372" y="3414607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8BB212-BA5B-4DFC-93F7-66927A5C73AC}"/>
              </a:ext>
            </a:extLst>
          </p:cNvPr>
          <p:cNvSpPr txBox="1"/>
          <p:nvPr/>
        </p:nvSpPr>
        <p:spPr>
          <a:xfrm>
            <a:off x="788821" y="4013179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0D5402-C915-443E-86A5-9650B25899BF}"/>
              </a:ext>
            </a:extLst>
          </p:cNvPr>
          <p:cNvSpPr txBox="1"/>
          <p:nvPr/>
        </p:nvSpPr>
        <p:spPr>
          <a:xfrm>
            <a:off x="788821" y="3405297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84FD07E-E98F-4BD4-A887-A518346E3B4A}"/>
              </a:ext>
            </a:extLst>
          </p:cNvPr>
          <p:cNvSpPr txBox="1"/>
          <p:nvPr/>
        </p:nvSpPr>
        <p:spPr>
          <a:xfrm>
            <a:off x="2331871" y="4665245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6E8FD8-2853-4DAA-9F02-EA9F4F4DE27E}"/>
              </a:ext>
            </a:extLst>
          </p:cNvPr>
          <p:cNvSpPr txBox="1"/>
          <p:nvPr/>
        </p:nvSpPr>
        <p:spPr>
          <a:xfrm>
            <a:off x="3860632" y="4665246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02794D-5F99-4D8D-8849-AB01D8A9E084}"/>
              </a:ext>
            </a:extLst>
          </p:cNvPr>
          <p:cNvSpPr txBox="1"/>
          <p:nvPr/>
        </p:nvSpPr>
        <p:spPr>
          <a:xfrm>
            <a:off x="5317958" y="4688843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A166C4-22C1-4A19-937F-D99ADB262949}"/>
              </a:ext>
            </a:extLst>
          </p:cNvPr>
          <p:cNvSpPr txBox="1"/>
          <p:nvPr/>
        </p:nvSpPr>
        <p:spPr>
          <a:xfrm>
            <a:off x="6838387" y="4688843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91B268-9407-492A-9FE0-714939C75DF0}"/>
              </a:ext>
            </a:extLst>
          </p:cNvPr>
          <p:cNvSpPr txBox="1"/>
          <p:nvPr/>
        </p:nvSpPr>
        <p:spPr>
          <a:xfrm>
            <a:off x="788821" y="4679532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F6D383-6AA3-4634-B8AA-C8C17F4DC868}"/>
              </a:ext>
            </a:extLst>
          </p:cNvPr>
          <p:cNvSpPr txBox="1"/>
          <p:nvPr/>
        </p:nvSpPr>
        <p:spPr>
          <a:xfrm>
            <a:off x="6856372" y="5337972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35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2920D2-F8B9-4318-9F51-14171D0D5402}"/>
              </a:ext>
            </a:extLst>
          </p:cNvPr>
          <p:cNvSpPr txBox="1"/>
          <p:nvPr/>
        </p:nvSpPr>
        <p:spPr>
          <a:xfrm>
            <a:off x="5346659" y="5337972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6E1C63-0239-4749-A4AA-545B83696BB0}"/>
              </a:ext>
            </a:extLst>
          </p:cNvPr>
          <p:cNvSpPr txBox="1"/>
          <p:nvPr/>
        </p:nvSpPr>
        <p:spPr>
          <a:xfrm>
            <a:off x="3889334" y="5337972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33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BFABBE-3C10-4D45-91BE-1D1C4A93E994}"/>
              </a:ext>
            </a:extLst>
          </p:cNvPr>
          <p:cNvSpPr txBox="1"/>
          <p:nvPr/>
        </p:nvSpPr>
        <p:spPr>
          <a:xfrm>
            <a:off x="2339140" y="5315022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32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602099-5076-4D71-A5A9-3EC76CE33AC6}"/>
              </a:ext>
            </a:extLst>
          </p:cNvPr>
          <p:cNvSpPr txBox="1"/>
          <p:nvPr/>
        </p:nvSpPr>
        <p:spPr>
          <a:xfrm>
            <a:off x="796090" y="5329310"/>
            <a:ext cx="12501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31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33400" y="228600"/>
                <a:ext cx="7772400" cy="5077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LÝ THUYẾT CƠ BẢN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tắc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(S),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I(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a;b;c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R: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+(</m:t>
                      </m:r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+(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𝑧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𝑐</m:t>
                          </m:r>
                        </m:fName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2.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khai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triển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𝑎𝑥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𝑏𝑦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𝑐𝑧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là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(S)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(−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;−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;−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𝑅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"/>
                <a:ext cx="7772400" cy="5077031"/>
              </a:xfrm>
              <a:prstGeom prst="rect">
                <a:avLst/>
              </a:prstGeom>
              <a:blipFill>
                <a:blip r:embed="rId2"/>
                <a:stretch>
                  <a:fillRect l="-2039" t="-16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6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43191"/>
                <a:ext cx="8382000" cy="6130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b="1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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(</m:t>
                    </m:r>
                    <m:r>
                      <a:rPr lang="en-US" sz="2800" b="1" i="1">
                        <a:latin typeface="Cambria Math"/>
                      </a:rPr>
                      <m:t>𝑺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8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Khi đó mặt cầu có tâm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● </a:t>
                </a:r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):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𝑏𝑦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𝑐𝑧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mặt cầu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T</m:t>
                            </m:r>
                            <m:r>
                              <a:rPr lang="en-US" sz="2800">
                                <a:latin typeface="Cambria Math"/>
                              </a:rPr>
                              <m:t>â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B</m:t>
                            </m:r>
                            <m:r>
                              <a:rPr lang="en-US" sz="2800">
                                <a:latin typeface="Cambria Math"/>
                              </a:rPr>
                              <m:t>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>
                                <a:latin typeface="Cambria Math"/>
                              </a:rPr>
                              <m:t>í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280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sz="2800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● Đặc biệt: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>
                                <a:latin typeface="Cambria Math"/>
                              </a:rPr>
                              <m:t>â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>
                                <a:latin typeface="Cambria Math"/>
                              </a:rPr>
                              <m:t>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>
                                <a:latin typeface="Cambria Math"/>
                              </a:rPr>
                              <m:t>í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280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3191"/>
                <a:ext cx="8382000" cy="613065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1708</Words>
  <PresentationFormat>Trình chiếu Trên màn hình (4:3)</PresentationFormat>
  <Paragraphs>491</Paragraphs>
  <Slides>59</Slides>
  <Notes>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59</vt:i4>
      </vt:variant>
    </vt:vector>
  </HeadingPairs>
  <TitlesOfParts>
    <vt:vector size="68" baseType="lpstr">
      <vt:lpstr>Yu Gothic</vt:lpstr>
      <vt:lpstr>Arial</vt:lpstr>
      <vt:lpstr>Calibri</vt:lpstr>
      <vt:lpstr>Cambria Math</vt:lpstr>
      <vt:lpstr>Times New Roman</vt:lpstr>
      <vt:lpstr>Vani</vt:lpstr>
      <vt:lpstr>Wingdings 2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2020-02-05T21:47:49Z</dcterms:created>
  <dcterms:modified xsi:type="dcterms:W3CDTF">2020-02-20T09:43:14Z</dcterms:modified>
</cp:coreProperties>
</file>