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67" r:id="rId4"/>
    <p:sldId id="268" r:id="rId5"/>
    <p:sldId id="270" r:id="rId6"/>
    <p:sldId id="271" r:id="rId7"/>
    <p:sldId id="272" r:id="rId8"/>
    <p:sldId id="273" r:id="rId9"/>
    <p:sldId id="279" r:id="rId10"/>
    <p:sldId id="280" r:id="rId11"/>
    <p:sldId id="281" r:id="rId12"/>
    <p:sldId id="282" r:id="rId13"/>
    <p:sldId id="284" r:id="rId14"/>
    <p:sldId id="285" r:id="rId15"/>
    <p:sldId id="286" r:id="rId16"/>
    <p:sldId id="287" r:id="rId17"/>
    <p:sldId id="289" r:id="rId18"/>
    <p:sldId id="293" r:id="rId19"/>
    <p:sldId id="291" r:id="rId20"/>
    <p:sldId id="288" r:id="rId21"/>
    <p:sldId id="294" r:id="rId22"/>
    <p:sldId id="295" r:id="rId23"/>
    <p:sldId id="311" r:id="rId24"/>
    <p:sldId id="312" r:id="rId25"/>
    <p:sldId id="313" r:id="rId26"/>
    <p:sldId id="262" r:id="rId27"/>
    <p:sldId id="314" r:id="rId28"/>
    <p:sldId id="315" r:id="rId29"/>
    <p:sldId id="316" r:id="rId30"/>
    <p:sldId id="298" r:id="rId31"/>
    <p:sldId id="317" r:id="rId32"/>
    <p:sldId id="303" r:id="rId33"/>
    <p:sldId id="304" r:id="rId34"/>
    <p:sldId id="318" r:id="rId35"/>
    <p:sldId id="319" r:id="rId36"/>
    <p:sldId id="258" r:id="rId37"/>
    <p:sldId id="310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FD9959"/>
    <a:srgbClr val="A6DAF4"/>
    <a:srgbClr val="FDEF94"/>
    <a:srgbClr val="CBE9A2"/>
    <a:srgbClr val="FFCCEE"/>
    <a:srgbClr val="FCC751"/>
    <a:srgbClr val="B18DFF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664" autoAdjust="0"/>
  </p:normalViewPr>
  <p:slideViewPr>
    <p:cSldViewPr>
      <p:cViewPr varScale="1">
        <p:scale>
          <a:sx n="69" d="100"/>
          <a:sy n="69" d="100"/>
        </p:scale>
        <p:origin x="83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66.gif"/><Relationship Id="rId18" Type="http://schemas.openxmlformats.org/officeDocument/2006/relationships/image" Target="../media/image70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15.xml"/><Relationship Id="rId12" Type="http://schemas.openxmlformats.org/officeDocument/2006/relationships/image" Target="../media/image65.gif"/><Relationship Id="rId17" Type="http://schemas.openxmlformats.org/officeDocument/2006/relationships/image" Target="../media/image69.png"/><Relationship Id="rId2" Type="http://schemas.openxmlformats.org/officeDocument/2006/relationships/audio" Target="../media/media1.wav"/><Relationship Id="rId16" Type="http://schemas.openxmlformats.org/officeDocument/2006/relationships/slide" Target="slide20.xml"/><Relationship Id="rId1" Type="http://schemas.microsoft.com/office/2007/relationships/media" Target="../media/media1.wav"/><Relationship Id="rId6" Type="http://schemas.openxmlformats.org/officeDocument/2006/relationships/image" Target="../media/image64.svg"/><Relationship Id="rId11" Type="http://schemas.openxmlformats.org/officeDocument/2006/relationships/slide" Target="slide19.xml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openxmlformats.org/officeDocument/2006/relationships/slide" Target="slide18.xml"/><Relationship Id="rId19" Type="http://schemas.openxmlformats.org/officeDocument/2006/relationships/image" Target="../media/image71.png"/><Relationship Id="rId4" Type="http://schemas.openxmlformats.org/officeDocument/2006/relationships/notesSlide" Target="../notesSlides/notesSlide1.xml"/><Relationship Id="rId9" Type="http://schemas.openxmlformats.org/officeDocument/2006/relationships/slide" Target="slide17.xml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0.png"/><Relationship Id="rId18" Type="http://schemas.openxmlformats.org/officeDocument/2006/relationships/image" Target="../media/image76.png"/><Relationship Id="rId3" Type="http://schemas.openxmlformats.org/officeDocument/2006/relationships/audio" Target="../media/audio1.wav"/><Relationship Id="rId21" Type="http://schemas.openxmlformats.org/officeDocument/2006/relationships/image" Target="../media/image78.png"/><Relationship Id="rId7" Type="http://schemas.microsoft.com/office/2007/relationships/hdphoto" Target="../media/hdphoto6.wdp"/><Relationship Id="rId12" Type="http://schemas.openxmlformats.org/officeDocument/2006/relationships/image" Target="../media/image6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0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70.png"/><Relationship Id="rId10" Type="http://schemas.openxmlformats.org/officeDocument/2006/relationships/image" Target="../media/image74.png"/><Relationship Id="rId19" Type="http://schemas.openxmlformats.org/officeDocument/2006/relationships/image" Target="../media/image77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690.png"/><Relationship Id="rId22" Type="http://schemas.openxmlformats.org/officeDocument/2006/relationships/image" Target="../media/image7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0.png"/><Relationship Id="rId18" Type="http://schemas.openxmlformats.org/officeDocument/2006/relationships/image" Target="../media/image79.sv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760.png"/><Relationship Id="rId17" Type="http://schemas.openxmlformats.org/officeDocument/2006/relationships/slide" Target="slide1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7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1.png"/><Relationship Id="rId18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image" Target="../media/image84.png"/><Relationship Id="rId7" Type="http://schemas.microsoft.com/office/2007/relationships/hdphoto" Target="../media/hdphoto6.wdp"/><Relationship Id="rId12" Type="http://schemas.openxmlformats.org/officeDocument/2006/relationships/image" Target="../media/image80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png"/><Relationship Id="rId20" Type="http://schemas.openxmlformats.org/officeDocument/2006/relationships/image" Target="../media/image79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83.png"/><Relationship Id="rId10" Type="http://schemas.openxmlformats.org/officeDocument/2006/relationships/image" Target="../media/image74.png"/><Relationship Id="rId19" Type="http://schemas.openxmlformats.org/officeDocument/2006/relationships/image" Target="../media/image78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6.png"/><Relationship Id="rId18" Type="http://schemas.openxmlformats.org/officeDocument/2006/relationships/image" Target="../media/image76.png"/><Relationship Id="rId3" Type="http://schemas.openxmlformats.org/officeDocument/2006/relationships/audio" Target="../media/audio1.wav"/><Relationship Id="rId21" Type="http://schemas.openxmlformats.org/officeDocument/2006/relationships/image" Target="../media/image78.png"/><Relationship Id="rId7" Type="http://schemas.microsoft.com/office/2007/relationships/hdphoto" Target="../media/hdphoto6.wdp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9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88.png"/><Relationship Id="rId10" Type="http://schemas.openxmlformats.org/officeDocument/2006/relationships/image" Target="../media/image74.png"/><Relationship Id="rId19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microsoft.com/office/2007/relationships/hdphoto" Target="../media/hdphoto7.wdp"/><Relationship Id="rId14" Type="http://schemas.openxmlformats.org/officeDocument/2006/relationships/image" Target="../media/image87.png"/><Relationship Id="rId22" Type="http://schemas.openxmlformats.org/officeDocument/2006/relationships/image" Target="../media/image7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2.png"/><Relationship Id="rId18" Type="http://schemas.openxmlformats.org/officeDocument/2006/relationships/image" Target="../media/image77.png"/><Relationship Id="rId3" Type="http://schemas.openxmlformats.org/officeDocument/2006/relationships/audio" Target="../media/audio1.wav"/><Relationship Id="rId21" Type="http://schemas.openxmlformats.org/officeDocument/2006/relationships/image" Target="../media/image79.svg"/><Relationship Id="rId7" Type="http://schemas.microsoft.com/office/2007/relationships/hdphoto" Target="../media/hdphoto6.wdp"/><Relationship Id="rId12" Type="http://schemas.openxmlformats.org/officeDocument/2006/relationships/image" Target="../media/image91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5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94.png"/><Relationship Id="rId10" Type="http://schemas.openxmlformats.org/officeDocument/2006/relationships/image" Target="../media/image74.png"/><Relationship Id="rId19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microsoft.com/office/2007/relationships/hdphoto" Target="../media/hdphoto1.wdp"/><Relationship Id="rId12" Type="http://schemas.openxmlformats.org/officeDocument/2006/relationships/image" Target="../media/image18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24.svg"/><Relationship Id="rId10" Type="http://schemas.openxmlformats.org/officeDocument/2006/relationships/image" Target="../media/image160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8.png"/><Relationship Id="rId7" Type="http://schemas.openxmlformats.org/officeDocument/2006/relationships/image" Target="../media/image2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8.png"/><Relationship Id="rId7" Type="http://schemas.openxmlformats.org/officeDocument/2006/relationships/image" Target="../media/image2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8.png"/><Relationship Id="rId7" Type="http://schemas.openxmlformats.org/officeDocument/2006/relationships/image" Target="../media/image2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4.svg"/><Relationship Id="rId12" Type="http://schemas.openxmlformats.org/officeDocument/2006/relationships/image" Target="../media/image10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4.svg"/><Relationship Id="rId12" Type="http://schemas.openxmlformats.org/officeDocument/2006/relationships/image" Target="../media/image1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4.svg"/><Relationship Id="rId12" Type="http://schemas.openxmlformats.org/officeDocument/2006/relationships/image" Target="../media/image1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4.svg"/><Relationship Id="rId12" Type="http://schemas.openxmlformats.org/officeDocument/2006/relationships/image" Target="../media/image1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12" Type="http://schemas.openxmlformats.org/officeDocument/2006/relationships/image" Target="../media/image2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0.png"/><Relationship Id="rId5" Type="http://schemas.openxmlformats.org/officeDocument/2006/relationships/image" Target="../media/image24.sv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0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5" Type="http://schemas.openxmlformats.org/officeDocument/2006/relationships/image" Target="../media/image2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5" Type="http://schemas.openxmlformats.org/officeDocument/2006/relationships/image" Target="../media/image24.sv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image" Target="../media/image24.sv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1333500"/>
            <a:ext cx="12875029" cy="77816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8115300"/>
            <a:ext cx="2123014" cy="161165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14400" y="923925"/>
            <a:ext cx="3236856" cy="1276350"/>
          </a:xfrm>
          <a:prstGeom prst="roundRect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</a:t>
            </a:r>
          </a:p>
        </p:txBody>
      </p:sp>
    </p:spTree>
    <p:extLst>
      <p:ext uri="{BB962C8B-B14F-4D97-AF65-F5344CB8AC3E}">
        <p14:creationId xmlns:p14="http://schemas.microsoft.com/office/powerpoint/2010/main" val="7468515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988678"/>
            <a:ext cx="15087600" cy="7269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0" y="649941"/>
            <a:ext cx="2138082" cy="9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75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8540" y="1285875"/>
            <a:ext cx="13487400" cy="85296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rgbClr val="A6DAF4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7962900"/>
            <a:ext cx="2008263" cy="21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590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255">
            <a:off x="14823543" y="7578140"/>
            <a:ext cx="3420517" cy="299783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2019300"/>
            <a:ext cx="158238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471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1: 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kết quả của phép tính nào dưới đây?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 l="-309" r="-77" b="-50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105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105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631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1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đáp án đúng?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den>
                    </m:f>
                  </m:oMath>
                </a14:m>
                <a:endParaRPr lang="vi-VN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27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2−21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4+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27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188996" y="4354025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−25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996" y="4354025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27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658403" y="4368166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3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den>
                    </m:f>
                  </m:oMath>
                </a14:m>
                <a:r>
                  <a:rPr lang="fr-FR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403" y="4368166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27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7" y="4449416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7" y="4476877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89607" y="384810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2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vi-VN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3848100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b="-10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20200" y="3854384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3854384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10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220200" y="544830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5448300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689607" y="5483382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2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5483382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3" y="554369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63821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02508" y="572712"/>
                <a:ext cx="15790092" cy="27862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kết quả là?</a:t>
                </a:r>
                <a:endParaRPr lang="en-US" sz="4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508" y="572712"/>
                <a:ext cx="15790092" cy="2786297"/>
              </a:xfrm>
              <a:prstGeom prst="snip2Diag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Phân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kết quả của phép chia nào?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26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26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b="-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Rút gọn phân thức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−6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−36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+81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2&lt;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&lt;6</m:t>
                    </m:r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được?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9−2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9195923" y="4272928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72928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15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665330" y="430047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C.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300479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b="-15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  <a:cs typeface="Arial" panose="020B0604020202020204" pitchFamily="34" charset="0"/>
              </a:rPr>
              <a:t>6.36 </a:t>
            </a:r>
            <a:r>
              <a:rPr lang="vi-VN" sz="4400" dirty="0">
                <a:solidFill>
                  <a:schemeClr val="tx1"/>
                </a:solidFill>
                <a:cs typeface="Arial" panose="020B0604020202020204" pitchFamily="34" charset="0"/>
              </a:rPr>
              <a:t>Khẳng định nào sau đây là </a:t>
            </a:r>
            <a:r>
              <a:rPr lang="vi-VN" sz="4400" b="1" dirty="0">
                <a:solidFill>
                  <a:schemeClr val="tx1"/>
                </a:solidFill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1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1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9424311" y="7364274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D.</a:t>
                </a:r>
                <a:r>
                  <a:rPr lang="en-US" sz="41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311" y="7364274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507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 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(SGK - tr.</a:t>
                </a:r>
                <a:r>
                  <a:rPr lang="en-US" sz="39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sau: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2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kumimoji="0" lang="en-US" sz="3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594344" y="3771900"/>
                <a:ext cx="6566912" cy="537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7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+8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771900"/>
                <a:ext cx="6566912" cy="537140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cxnSp>
        <p:nvCxnSpPr>
          <p:cNvPr id="24" name="Straight Connector 23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3" grpId="0"/>
      <p:bldP spid="7" grpId="0"/>
      <p:bldP spid="17" grpId="0"/>
      <p:bldP spid="18" grpId="0"/>
      <p:bldP spid="1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594344" y="3924300"/>
                <a:ext cx="6566912" cy="5312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+12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924300"/>
                <a:ext cx="6566912" cy="53125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(SGK - tr.</a:t>
                </a:r>
                <a:r>
                  <a:rPr lang="en-US" sz="39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sau: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5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594344" y="3821177"/>
                <a:ext cx="6566912" cy="5712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−3)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821177"/>
                <a:ext cx="6566912" cy="57120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(SGK - tr.</a:t>
                </a:r>
                <a:r>
                  <a:rPr lang="en-US" sz="39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sau: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15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448800" y="3924300"/>
                <a:ext cx="7017256" cy="5256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924300"/>
                <a:ext cx="7017256" cy="52563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(SGK - tr.</a:t>
                </a:r>
                <a:r>
                  <a:rPr lang="en-US" sz="3900" b="1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sau: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1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6.4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cs typeface="Arial" panose="020B0604020202020204" pitchFamily="34" charset="0"/>
              </a:rPr>
              <a:t>Rút gọn biểu thức sau: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 i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 i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601200" y="2400300"/>
                <a:ext cx="7824325" cy="7507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0" y="2400300"/>
                <a:ext cx="7824325" cy="750744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6" grpId="0"/>
      <p:bldP spid="7" grpId="0"/>
      <p:bldP spid="8" grpId="0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6.4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306198" y="2247900"/>
                <a:ext cx="7467600" cy="7507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−1+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198" y="2247900"/>
                <a:ext cx="7467600" cy="750776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6.4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270339" y="2417775"/>
                <a:ext cx="7467600" cy="6459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+2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39" y="2417775"/>
                <a:ext cx="7467600" cy="645952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6.4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372600" y="2380054"/>
                <a:ext cx="7467600" cy="7198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2380054"/>
                <a:ext cx="7467600" cy="719806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2000" y="876300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2078755" y="2418392"/>
                <a:ext cx="14135100" cy="5502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Bài 6.4</a:t>
                </a:r>
                <a:r>
                  <a:rPr lang="en-US" sz="4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 (SGK - tr.</a:t>
                </a:r>
                <a:r>
                  <a:rPr lang="en-US" sz="4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 dirty="0">
                    <a:cs typeface="Arial" panose="020B0604020202020204" pitchFamily="34" charset="0"/>
                  </a:rPr>
                  <a:t>Cho phân thức: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a) Viết điều kiện xác định của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b) Hãy viết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dưới dạng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dirty="0"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cs typeface="Arial" panose="020B0604020202020204" pitchFamily="34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là số nguyên dương</a:t>
                </a:r>
                <a:r>
                  <a:rPr lang="en-US" sz="4000" dirty="0">
                    <a:cs typeface="Arial" panose="020B0604020202020204" pitchFamily="34" charset="0"/>
                  </a:rPr>
                  <a:t>.</a:t>
                </a:r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c) Với giá trị nào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có giá trị là số nguyên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755" y="2418392"/>
                <a:ext cx="14135100" cy="5502981"/>
              </a:xfrm>
              <a:prstGeom prst="rect">
                <a:avLst/>
              </a:prstGeom>
              <a:blipFill rotWithShape="0">
                <a:blip r:embed="rId2"/>
                <a:stretch>
                  <a:fillRect l="-1509" r="-1552" b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941074" y="6744952"/>
            <a:ext cx="358475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5326546" y="7250036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1999" y="70181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63426" y="1476168"/>
                <a:ext cx="14561147" cy="8163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Điều kiện xác định :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+1≠0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Vì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số nguyên thì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cũng là số nguyên, do đó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ước của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+1∈</m:t>
                    </m:r>
                    <m:d>
                      <m:dPr>
                        <m:begChr m:val="{"/>
                        <m:endChr m:val="}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−1;1</m:t>
                        </m:r>
                      </m:e>
                    </m:d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giá trị của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nguyên khi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26" y="1476168"/>
                <a:ext cx="14561147" cy="8163132"/>
              </a:xfrm>
              <a:prstGeom prst="rect">
                <a:avLst/>
              </a:prstGeom>
              <a:blipFill rotWithShape="0">
                <a:blip r:embed="rId3"/>
                <a:stretch>
                  <a:fillRect l="-1382" r="-1424" b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1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C00000"/>
                </a:solidFill>
                <a:cs typeface="Arial" panose="020B0604020202020204" pitchFamily="34" charset="0"/>
              </a:rPr>
              <a:t>6.3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4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cs typeface="Arial" panose="020B0604020202020204" pitchFamily="34" charset="0"/>
              </a:rPr>
              <a:t>Khẳng định nào sau đây là </a:t>
            </a:r>
            <a:r>
              <a:rPr lang="vi-VN" sz="4400" b="1" dirty="0">
                <a:solidFill>
                  <a:schemeClr val="tx1"/>
                </a:solidFill>
                <a:cs typeface="Arial" panose="020B0604020202020204" pitchFamily="34" charset="0"/>
              </a:rPr>
              <a:t>sai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a-DK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7" y="7353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53300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6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8200" y="797149"/>
                <a:ext cx="16611600" cy="8692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Bài 6.4</a:t>
                </a:r>
                <a:r>
                  <a:rPr lang="en-US" sz="3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 (SGK - tr.</a:t>
                </a:r>
                <a:r>
                  <a:rPr lang="en-US" sz="3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000" dirty="0">
                    <a:cs typeface="Arial" panose="020B0604020202020204" pitchFamily="34" charset="0"/>
                  </a:rPr>
                  <a:t>Một xe ô tô đi từ Hà Nội đến Vinh với vận tốc 60km/h và dự kiến sẽ đến Vinh sau 5 giờ</a:t>
                </a:r>
                <a:r>
                  <a:rPr lang="en-US" sz="3000" dirty="0">
                    <a:cs typeface="Arial" panose="020B0604020202020204" pitchFamily="34" charset="0"/>
                  </a:rPr>
                  <a:t> 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xe</a:t>
                </a:r>
                <a:r>
                  <a:rPr lang="vi-VN" sz="3000" dirty="0">
                    <a:cs typeface="Arial" panose="020B0604020202020204" pitchFamily="34" charset="0"/>
                  </a:rPr>
                  <a:t> chạy. Tuy nhiên, sau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cs typeface="Arial" panose="020B0604020202020204" pitchFamily="34" charset="0"/>
                  </a:rPr>
                  <a:t> </a:t>
                </a:r>
                <a:r>
                  <a:rPr lang="vi-VN" sz="3000" dirty="0">
                    <a:cs typeface="Arial" panose="020B0604020202020204" pitchFamily="34" charset="0"/>
                  </a:rPr>
                  <a:t>giờ chạy với vận tốc 60km/h, xe dừng nghỉ 20 phút. Sau khi dừng nghỉ, để đến Vinh đúng thời gian dự kiến, xe phải tăng vận tốc so với chặng đầu</a:t>
                </a:r>
                <a:r>
                  <a:rPr lang="en-US" sz="3000" dirty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a) Tính độ dài quãng đường Hà Nội – Vinh</a:t>
                </a:r>
                <a:r>
                  <a:rPr lang="en-US" sz="3000" dirty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b) Tính độ dài quãng đường còn lại sau khi dừng nghỉ</a:t>
                </a:r>
                <a:r>
                  <a:rPr lang="en-US" sz="3000" dirty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c) Cho biết ở chặng thứ hai xe tăng vận tốc thêm x (km/h). Hãy viết biểu thức P biểu thị thời gian (tính bằng giờ) thực tế xe chạy hết chặng đường Hà Nội - Vinh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d) Tính thời gian của P lần lượt tại x = 5, x = 10; x = 15, từ đó cho biết ở chặng thứ hai (sau khi xe dừng nghỉ):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5km/h thì xe đến Vinh muộn hơn dự kiến bao nhiêu giờ?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10km/h thì xe đến Vinh có đúng thời gian dự kiến không?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15km/h thì xe đến Vinh sớm hơn dự kiến bao nhiêu giờ?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97149"/>
                <a:ext cx="16611600" cy="8692701"/>
              </a:xfrm>
              <a:prstGeom prst="rect">
                <a:avLst/>
              </a:prstGeom>
              <a:blipFill rotWithShape="0">
                <a:blip r:embed="rId2"/>
                <a:stretch>
                  <a:fillRect l="-881" r="-844" b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19"/>
          <p:cNvSpPr/>
          <p:nvPr/>
        </p:nvSpPr>
        <p:spPr>
          <a:xfrm rot="-2010195">
            <a:off x="16021769" y="7905382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8052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67719" y="5715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85839" y="1272497"/>
                <a:ext cx="16487761" cy="8290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Quãng đường Hà Nội – Vinh dài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. 60=300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Trước khi dừng nghỉ, xe chạy trong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 dài chặng đầu là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60=160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Chặng còn lại dài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300−160=140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Nếu vận tốc tăng thêm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 thì vận tốc thực tế của xe chạy trên chặng sau là     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60+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 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thực thế xe chạy chặng sau 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xe chạy chặng đầu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giờ, dừng nghỉ 20 phút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giờ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vậy thực tế xe chạy từ Hà Nội – Vinh trong thời gian là: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39" y="1272497"/>
                <a:ext cx="16487761" cy="8290603"/>
              </a:xfrm>
              <a:prstGeom prst="rect">
                <a:avLst/>
              </a:prstGeom>
              <a:blipFill rotWithShape="0">
                <a:blip r:embed="rId2"/>
                <a:stretch>
                  <a:fillRect l="-924" r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71619" y="1790700"/>
                <a:ext cx="15344761" cy="7470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Giá trị của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=5;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=10;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như sau :</a:t>
                </a:r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60+5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3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60+10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3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60+15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tăng vận tốc thêm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tử Hà Nội đến Vinh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&gt;5</m:t>
                    </m:r>
                  </m:oMath>
                </a14:m>
                <a:endParaRPr lang="en-US" sz="34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Xe đến Vinh muộn hơn dự kiến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619" y="1790700"/>
                <a:ext cx="15344761" cy="7470828"/>
              </a:xfrm>
              <a:prstGeom prst="rect">
                <a:avLst/>
              </a:prstGeom>
              <a:blipFill rotWithShape="0">
                <a:blip r:embed="rId2"/>
                <a:stretch>
                  <a:fillRect l="-1112" r="-1072" b="-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8367719" y="97662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67719" y="97662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24000" y="2019300"/>
                <a:ext cx="15240000" cy="5599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tăng vận tốc thêm 10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từ Hà Nội đến Vinh là 5 giờ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 đến Vinh đúng thời gian dự kiến.</a:t>
                </a:r>
                <a:endParaRPr lang="en-US" sz="34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tăng vận tốc thêm 15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từ Hà Nội đến Vinh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&lt;5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 đến Vinh sớm hơn dự kiến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5−</m:t>
                    </m:r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(giờ).</a:t>
                </a:r>
                <a:endParaRPr lang="en-US" sz="34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019300"/>
                <a:ext cx="15240000" cy="5599097"/>
              </a:xfrm>
              <a:prstGeom prst="rect">
                <a:avLst/>
              </a:prstGeom>
              <a:blipFill rotWithShape="0">
                <a:blip r:embed="rId2"/>
                <a:stretch>
                  <a:fillRect l="-1000" r="-1120" b="-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658254" y="7568839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62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573000" y="4303728"/>
            <a:ext cx="43967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Chuẩn bị bài sau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Bài 25: </a:t>
            </a:r>
            <a:r>
              <a:rPr lang="vi-VN" sz="4400" b="1" dirty="0">
                <a:cs typeface="Arial" panose="020B0604020202020204" pitchFamily="34" charset="0"/>
              </a:rPr>
              <a:t>Phương trình bậc nhất một ẩn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4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6.3</a:t>
                </a: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vi-VN" sz="4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rong hằng đẳng thức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, </a:t>
                </a:r>
                <a14:m>
                  <m:oMath xmlns:m="http://schemas.openxmlformats.org/officeDocument/2006/math">
                    <m:r>
                      <a:rPr lang="da-DK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 là đa thức</a:t>
                </a:r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a-DK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da-DK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9417385" y="735042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D.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85" y="735042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3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6.3</a:t>
                </a: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vi-VN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9421540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0" y="506730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9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28587" y="2296178"/>
            <a:ext cx="14719983" cy="2917837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2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ngân hàng huy động vốn với mức lãi suất một năm là x%. Để sau một năm, người gửi lãi a đồng thì người đó phải gửi vào ngân hàng số tiền là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84767" y="5731735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7" y="5731735"/>
                <a:ext cx="6570299" cy="1890533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34990" y="5731735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990" y="5731735"/>
                <a:ext cx="6570299" cy="1890533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84767" y="8039100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7" y="8039100"/>
                <a:ext cx="6570299" cy="1890533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34990" y="8039100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990" y="8039100"/>
                <a:ext cx="6570299" cy="1890533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1684766" y="5731735"/>
                <a:ext cx="6570299" cy="1890533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6" y="5731735"/>
                <a:ext cx="6570299" cy="1890533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9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29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3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18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8" name="TextBox 57"/>
          <p:cNvSpPr txBox="1"/>
          <p:nvPr/>
        </p:nvSpPr>
        <p:spPr>
          <a:xfrm>
            <a:off x="2156118" y="1333500"/>
            <a:ext cx="1407817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300" b="1" dirty="0">
                <a:solidFill>
                  <a:srgbClr val="C00000"/>
                </a:solidFill>
                <a:cs typeface="Arial" panose="020B0604020202020204" pitchFamily="34" charset="0"/>
              </a:rPr>
              <a:t>CHƯƠNG VI </a:t>
            </a:r>
            <a:endParaRPr lang="en-US" sz="83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300" b="1" dirty="0">
                <a:solidFill>
                  <a:srgbClr val="C00000"/>
                </a:solidFill>
                <a:cs typeface="Arial" panose="020B0604020202020204" pitchFamily="34" charset="0"/>
              </a:rPr>
              <a:t> PHÂN THỨC ĐẠI SỐ</a:t>
            </a:r>
            <a:endParaRPr lang="en-US" sz="8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1437" y="5928964"/>
            <a:ext cx="13901563" cy="1369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3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CUỐI CHƯƠNG VI</a:t>
            </a:r>
            <a:endParaRPr lang="en-US" sz="8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F8AC4-CC03-2F15-BF12-3D1D9CC3101A}"/>
              </a:ext>
            </a:extLst>
          </p:cNvPr>
          <p:cNvSpPr txBox="1"/>
          <p:nvPr/>
        </p:nvSpPr>
        <p:spPr>
          <a:xfrm>
            <a:off x="3048000" y="7600851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063803308"/>
      </p:ext>
    </p:extLst>
  </p:cSld>
  <p:clrMapOvr>
    <a:masterClrMapping/>
  </p:clrMapOvr>
  <p:transition spd="med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04813" y="2394591"/>
            <a:ext cx="15307228" cy="1938992"/>
            <a:chOff x="1304813" y="2394591"/>
            <a:chExt cx="15307228" cy="1938992"/>
          </a:xfrm>
        </p:grpSpPr>
        <p:sp>
          <p:nvSpPr>
            <p:cNvPr id="65" name="Rectangle 64"/>
            <p:cNvSpPr/>
            <p:nvPr/>
          </p:nvSpPr>
          <p:spPr>
            <a:xfrm>
              <a:off x="2565399" y="2394591"/>
              <a:ext cx="1404664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Chia HS thành 4 nhóm và thực hiện hệ thống hóa kiến thức trong chương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813" y="2586813"/>
              <a:ext cx="1051729" cy="155454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30677" y="4718380"/>
            <a:ext cx="7383662" cy="3967751"/>
            <a:chOff x="1830677" y="4718380"/>
            <a:chExt cx="7383662" cy="3967751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FCC751"/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FDEF94"/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830677" y="5520938"/>
              <a:ext cx="70043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1: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Phân thức đại số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1CA379"/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10315335" y="5069824"/>
              <a:ext cx="612526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Tính chất cơ bản của phân thức đại số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0213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65399" y="2394591"/>
            <a:ext cx="14046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Chia HS thành 4 nhóm và thực hiện hệ thống hóa kiến thức trong chương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3" y="2586813"/>
            <a:ext cx="1051729" cy="1554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0678" y="4718380"/>
            <a:ext cx="7383661" cy="3967751"/>
            <a:chOff x="1830678" y="4718380"/>
            <a:chExt cx="7383661" cy="3967751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14532" y="5110698"/>
              <a:ext cx="70043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3: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Phép cộng và phép trừ phân thức đại số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9802730" y="5110698"/>
              <a:ext cx="68537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4: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Phép nhân và phép chia phân thức đại số.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2053</Words>
  <Application>Microsoft Office PowerPoint</Application>
  <PresentationFormat>Custom</PresentationFormat>
  <Paragraphs>215</Paragraphs>
  <Slides>35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Calibri</vt:lpstr>
      <vt:lpstr>Times New Roman</vt:lpstr>
      <vt:lpstr>Tahoma</vt:lpstr>
      <vt:lpstr>Cambria Math</vt:lpstr>
      <vt:lpstr>Arial</vt:lpstr>
      <vt:lpstr>OpenSans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2024-01-18T01:55:02Z</dcterms:modified>
  <dc:identifier>DAFn2dd0_sY</dc:identifier>
</cp:coreProperties>
</file>