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74" r:id="rId4"/>
    <p:sldId id="258" r:id="rId5"/>
    <p:sldId id="282" r:id="rId6"/>
    <p:sldId id="296" r:id="rId7"/>
    <p:sldId id="261" r:id="rId8"/>
    <p:sldId id="297" r:id="rId9"/>
    <p:sldId id="285" r:id="rId10"/>
    <p:sldId id="287" r:id="rId11"/>
    <p:sldId id="289" r:id="rId12"/>
    <p:sldId id="290" r:id="rId13"/>
    <p:sldId id="298" r:id="rId14"/>
    <p:sldId id="291" r:id="rId15"/>
    <p:sldId id="299" r:id="rId16"/>
    <p:sldId id="272" r:id="rId17"/>
    <p:sldId id="295" r:id="rId18"/>
    <p:sldId id="273" r:id="rId19"/>
  </p:sldIdLst>
  <p:sldSz cx="12192000" cy="6858000"/>
  <p:notesSz cx="6858000" cy="9144000"/>
  <p:embeddedFontLst>
    <p:embeddedFont>
      <p:font typeface="Bookman Old Style" panose="02050604050505020204" pitchFamily="18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hguYXhNcYphiO6mLJQp80Gzg7K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71A579-397C-4D89-8B8D-ADB05E124A79}">
  <a:tblStyle styleId="{4E71A579-397C-4D89-8B8D-ADB05E124A7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7" autoAdjust="0"/>
  </p:normalViewPr>
  <p:slideViewPr>
    <p:cSldViewPr snapToGrid="0">
      <p:cViewPr varScale="1">
        <p:scale>
          <a:sx n="52" d="100"/>
          <a:sy n="52" d="100"/>
        </p:scale>
        <p:origin x="12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68364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7940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7057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2312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9425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6662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8250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3647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9413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76219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252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7502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1683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439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4385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8090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3477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872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" name="Google Shape;1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1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508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3" name="Google Shape;2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2836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7527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5" name="Google Shape;3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9778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2" name="Google Shape;4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278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1346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3925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60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530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8439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89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48790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48126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641240" y="1007514"/>
            <a:ext cx="1042376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Write another sentence using the word(s) in brackets. Make sure it has the same meaning as the previous one.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FB7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431520" y="108842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</a:rPr>
              <a:t>GRAMMAR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1302723" y="2099054"/>
            <a:ext cx="1026556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Viet Nam wasn’t as attractive to foreign tourists as it is nowadays. (more attractive)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_____________________________________________________________________________ 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The United Nations is the largest international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(larger) 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____________________________________________________________________________ 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The international market wasn’t as competitive as it is now. (more competitive) 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____________________________________________________________________________ 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No other country is a bigger financial provider to this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 Japan. (the biggest) 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____________________________________________________________________________</a:t>
            </a:r>
            <a:endParaRPr kumimoji="0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8" name="Google Shape;194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1858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48126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590440" y="940573"/>
            <a:ext cx="997784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Write another sentence using the word(s) in brackets. Make sure it has the same meaning as the previous one.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FB7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431520" y="108842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</a:rPr>
              <a:t>GRAMMAR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793215" y="2152213"/>
            <a:ext cx="10918288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Viet Nam wasn’t as attractive to foreign tourists as it is nowadays. (more attractive)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Viet Nam is more attractive to foreign tourists nowadays than it was in the past. 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The United Nations is the largest international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(larger)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international </a:t>
            </a:r>
            <a:r>
              <a:rPr lang="en-US" sz="2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larger than the United Nations.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The international market wasn’t as competitive as it is now. (more competitive)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international market now is more competitive than it was in the past.</a:t>
            </a:r>
            <a:b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No other country is a bigger financial provider to this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 Japan. (the biggest)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Japan is the biggest financial provider to this </a:t>
            </a:r>
            <a:r>
              <a:rPr lang="en-US" sz="2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Google Shape;194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1134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605799" y="280094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3284937" y="4262761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PROJECT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4"/>
          <p:cNvCxnSpPr>
            <a:cxnSpLocks/>
            <a:stCxn id="133" idx="3"/>
            <a:endCxn id="134" idx="0"/>
          </p:cNvCxnSpPr>
          <p:nvPr/>
        </p:nvCxnSpPr>
        <p:spPr>
          <a:xfrm>
            <a:off x="3489566" y="3128651"/>
            <a:ext cx="815498" cy="113411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0" name="Google Shape;140;p4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6;p4"/>
          <p:cNvSpPr/>
          <p:nvPr/>
        </p:nvSpPr>
        <p:spPr>
          <a:xfrm>
            <a:off x="6602856" y="2470138"/>
            <a:ext cx="4903830" cy="13783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Pronunciation: Listen and mark the primary stress in the words in bold. </a:t>
            </a: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Vocabulary: Complete the text.</a:t>
            </a: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Grammar: Rewrite the sentences.</a:t>
            </a:r>
          </a:p>
        </p:txBody>
      </p:sp>
      <p:sp>
        <p:nvSpPr>
          <p:cNvPr id="18" name="Google Shape;101;p2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LOOKING BACK AND PROJECT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139;p4"/>
          <p:cNvSpPr/>
          <p:nvPr/>
        </p:nvSpPr>
        <p:spPr>
          <a:xfrm>
            <a:off x="6602855" y="4306228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6673"/>
              </a:buClr>
              <a:buSzPts val="1800"/>
            </a:pPr>
            <a:r>
              <a:rPr lang="vi-VN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An international organisation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4;p4">
            <a:extLst>
              <a:ext uri="{FF2B5EF4-FFF2-40B4-BE49-F238E27FC236}">
                <a16:creationId xmlns:a16="http://schemas.microsoft.com/office/drawing/2014/main" id="{CB39CED9-7AA4-4788-8783-F62DD19F1F37}"/>
              </a:ext>
            </a:extLst>
          </p:cNvPr>
          <p:cNvSpPr/>
          <p:nvPr/>
        </p:nvSpPr>
        <p:spPr>
          <a:xfrm>
            <a:off x="3284937" y="1379036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WARM-UP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37;p4">
            <a:extLst>
              <a:ext uri="{FF2B5EF4-FFF2-40B4-BE49-F238E27FC236}">
                <a16:creationId xmlns:a16="http://schemas.microsoft.com/office/drawing/2014/main" id="{BA67007D-90C7-4315-B394-1645F5A41566}"/>
              </a:ext>
            </a:extLst>
          </p:cNvPr>
          <p:cNvCxnSpPr>
            <a:cxnSpLocks/>
            <a:stCxn id="15" idx="1"/>
            <a:endCxn id="133" idx="0"/>
          </p:cNvCxnSpPr>
          <p:nvPr/>
        </p:nvCxnSpPr>
        <p:spPr>
          <a:xfrm rot="10800000" flipV="1">
            <a:off x="2547683" y="1706737"/>
            <a:ext cx="737254" cy="1094211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" name="Google Shape;139;p4">
            <a:extLst>
              <a:ext uri="{FF2B5EF4-FFF2-40B4-BE49-F238E27FC236}">
                <a16:creationId xmlns:a16="http://schemas.microsoft.com/office/drawing/2014/main" id="{D03C866F-55D5-4FC5-9F76-77AE7EB09B91}"/>
              </a:ext>
            </a:extLst>
          </p:cNvPr>
          <p:cNvSpPr/>
          <p:nvPr/>
        </p:nvSpPr>
        <p:spPr>
          <a:xfrm>
            <a:off x="6602856" y="1373472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Game: Outlast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51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48126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963219" y="1064219"/>
            <a:ext cx="997784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Work in groups. Do research on an international </a:t>
            </a:r>
            <a:r>
              <a:rPr lang="en-US" sz="24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organisation</a:t>
            </a: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and present </a:t>
            </a:r>
          </a:p>
          <a:p>
            <a:pPr lvl="0"/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your findings to the class</a:t>
            </a:r>
            <a:r>
              <a:rPr lang="vi-VN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FB7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431520" y="108842"/>
            <a:ext cx="948536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noProof="0" dirty="0">
                <a:solidFill>
                  <a:srgbClr val="FFFFFF"/>
                </a:solidFill>
              </a:rPr>
              <a:t>PROJECT</a:t>
            </a:r>
            <a:r>
              <a:rPr lang="vi-VN" sz="3200" b="1" noProof="0" dirty="0">
                <a:solidFill>
                  <a:srgbClr val="FFFFFF"/>
                </a:solidFill>
              </a:rPr>
              <a:t>: An international organization 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679912" y="2076071"/>
            <a:ext cx="11228781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presentation should include: 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What is the name of the international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When and where was it formed?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How many member countries does it have? Is Viet Nam a member of this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What are the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organisation’s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aims?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What are the current activities / projects of this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What has this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done to help Viet Nam?</a:t>
            </a:r>
          </a:p>
        </p:txBody>
      </p:sp>
    </p:spTree>
    <p:extLst>
      <p:ext uri="{BB962C8B-B14F-4D97-AF65-F5344CB8AC3E}">
        <p14:creationId xmlns:p14="http://schemas.microsoft.com/office/powerpoint/2010/main" val="410854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29;p4"/>
          <p:cNvSpPr/>
          <p:nvPr/>
        </p:nvSpPr>
        <p:spPr>
          <a:xfrm>
            <a:off x="1334204" y="548108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130;p4"/>
          <p:cNvCxnSpPr>
            <a:cxnSpLocks/>
            <a:stCxn id="134" idx="1"/>
            <a:endCxn id="19" idx="0"/>
          </p:cNvCxnSpPr>
          <p:nvPr/>
        </p:nvCxnSpPr>
        <p:spPr>
          <a:xfrm rot="10800000" flipV="1">
            <a:off x="2309571" y="4590462"/>
            <a:ext cx="975366" cy="890623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1" name="Google Shape;131;p4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605799" y="280094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3284937" y="4262761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PROJECT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4"/>
          <p:cNvCxnSpPr>
            <a:cxnSpLocks/>
            <a:stCxn id="133" idx="3"/>
            <a:endCxn id="134" idx="0"/>
          </p:cNvCxnSpPr>
          <p:nvPr/>
        </p:nvCxnSpPr>
        <p:spPr>
          <a:xfrm>
            <a:off x="3489566" y="3128651"/>
            <a:ext cx="815498" cy="113411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0" name="Google Shape;140;p4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39;p4"/>
          <p:cNvSpPr/>
          <p:nvPr/>
        </p:nvSpPr>
        <p:spPr>
          <a:xfrm>
            <a:off x="6602857" y="5546831"/>
            <a:ext cx="4903829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6;p4"/>
          <p:cNvSpPr/>
          <p:nvPr/>
        </p:nvSpPr>
        <p:spPr>
          <a:xfrm>
            <a:off x="6602856" y="2470138"/>
            <a:ext cx="4903830" cy="13783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Pronunciation: Listen and mark the primary stress in the words in bold. </a:t>
            </a: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Vocabulary: Complete the text.</a:t>
            </a: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Grammar: Rewrite the sentences.</a:t>
            </a:r>
          </a:p>
        </p:txBody>
      </p:sp>
      <p:sp>
        <p:nvSpPr>
          <p:cNvPr id="18" name="Google Shape;101;p2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LOOKING BACK AND PROJECT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139;p4"/>
          <p:cNvSpPr/>
          <p:nvPr/>
        </p:nvSpPr>
        <p:spPr>
          <a:xfrm>
            <a:off x="6602855" y="4306228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6673"/>
              </a:buClr>
              <a:buSzPts val="1800"/>
            </a:pPr>
            <a:r>
              <a:rPr lang="vi-VN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An international organisation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4;p4">
            <a:extLst>
              <a:ext uri="{FF2B5EF4-FFF2-40B4-BE49-F238E27FC236}">
                <a16:creationId xmlns:a16="http://schemas.microsoft.com/office/drawing/2014/main" id="{CB39CED9-7AA4-4788-8783-F62DD19F1F37}"/>
              </a:ext>
            </a:extLst>
          </p:cNvPr>
          <p:cNvSpPr/>
          <p:nvPr/>
        </p:nvSpPr>
        <p:spPr>
          <a:xfrm>
            <a:off x="3284937" y="1379036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WARM-UP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37;p4">
            <a:extLst>
              <a:ext uri="{FF2B5EF4-FFF2-40B4-BE49-F238E27FC236}">
                <a16:creationId xmlns:a16="http://schemas.microsoft.com/office/drawing/2014/main" id="{BA67007D-90C7-4315-B394-1645F5A41566}"/>
              </a:ext>
            </a:extLst>
          </p:cNvPr>
          <p:cNvCxnSpPr>
            <a:cxnSpLocks/>
            <a:stCxn id="15" idx="1"/>
            <a:endCxn id="133" idx="0"/>
          </p:cNvCxnSpPr>
          <p:nvPr/>
        </p:nvCxnSpPr>
        <p:spPr>
          <a:xfrm rot="10800000" flipV="1">
            <a:off x="2547683" y="1706737"/>
            <a:ext cx="737254" cy="1094211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" name="Google Shape;139;p4">
            <a:extLst>
              <a:ext uri="{FF2B5EF4-FFF2-40B4-BE49-F238E27FC236}">
                <a16:creationId xmlns:a16="http://schemas.microsoft.com/office/drawing/2014/main" id="{D03C866F-55D5-4FC5-9F76-77AE7EB09B91}"/>
              </a:ext>
            </a:extLst>
          </p:cNvPr>
          <p:cNvSpPr/>
          <p:nvPr/>
        </p:nvSpPr>
        <p:spPr>
          <a:xfrm>
            <a:off x="6602856" y="1373472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Game: Outlast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70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4"/>
          <p:cNvSpPr txBox="1"/>
          <p:nvPr/>
        </p:nvSpPr>
        <p:spPr>
          <a:xfrm>
            <a:off x="774043" y="1017463"/>
            <a:ext cx="44982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vi-VN" sz="40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4"/>
          <p:cNvSpPr/>
          <p:nvPr/>
        </p:nvSpPr>
        <p:spPr>
          <a:xfrm>
            <a:off x="1399333" y="1072045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vi-VN" sz="3200" b="1" dirty="0">
                <a:solidFill>
                  <a:srgbClr val="F26532"/>
                </a:solidFill>
              </a:rPr>
              <a:t>Wrap-up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4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7481" y="2214390"/>
            <a:ext cx="97277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Review the vocabulary and grammar of Unit 7;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Apply what they have learnt (vocabulary and grammar) into practice through a project.</a:t>
            </a: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"/>
          <p:cNvSpPr txBox="1"/>
          <p:nvPr/>
        </p:nvSpPr>
        <p:spPr>
          <a:xfrm>
            <a:off x="1882037" y="2055511"/>
            <a:ext cx="858408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/>
              <a:buChar char="•"/>
            </a:pPr>
            <a:r>
              <a:rPr lang="vi-VN" sz="3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Finish w</a:t>
            </a:r>
            <a:r>
              <a:rPr lang="en-US" sz="36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orkbook</a:t>
            </a:r>
            <a:r>
              <a:rPr lang="en-US" sz="3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exercises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Unit 8</a:t>
            </a:r>
            <a:r>
              <a:rPr lang="vi-VN" sz="3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3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4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4"/>
          <p:cNvSpPr txBox="1"/>
          <p:nvPr/>
        </p:nvSpPr>
        <p:spPr>
          <a:xfrm>
            <a:off x="774043" y="1017463"/>
            <a:ext cx="44982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vi-VN" sz="40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4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4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00519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26" name="Google Shape;32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157182" y="6015834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5345116" y="2786581"/>
            <a:ext cx="4425284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r="37480"/>
          <a:stretch/>
        </p:blipFill>
        <p:spPr>
          <a:xfrm>
            <a:off x="0" y="-107609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1027615" y="401671"/>
            <a:ext cx="147885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Unit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3244104" y="450117"/>
            <a:ext cx="7512795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VIET NAM AND INTERNATIONAL ORGANISATIONS</a:t>
            </a:r>
          </a:p>
        </p:txBody>
      </p:sp>
      <p:sp>
        <p:nvSpPr>
          <p:cNvPr id="101" name="Google Shape;101;p2"/>
          <p:cNvSpPr/>
          <p:nvPr/>
        </p:nvSpPr>
        <p:spPr>
          <a:xfrm>
            <a:off x="2287619" y="27903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2122515" y="2767704"/>
            <a:ext cx="32082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LESSON 6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00;p2"/>
          <p:cNvSpPr txBox="1"/>
          <p:nvPr/>
        </p:nvSpPr>
        <p:spPr>
          <a:xfrm>
            <a:off x="6540854" y="2798481"/>
            <a:ext cx="339417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93;p2"/>
          <p:cNvSpPr/>
          <p:nvPr/>
        </p:nvSpPr>
        <p:spPr>
          <a:xfrm>
            <a:off x="5345116" y="2786581"/>
            <a:ext cx="5233984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01;p2"/>
          <p:cNvSpPr txBox="1"/>
          <p:nvPr/>
        </p:nvSpPr>
        <p:spPr>
          <a:xfrm>
            <a:off x="5421580" y="2900272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</a:rPr>
              <a:t>LOOKING BACK AND PROJECT</a:t>
            </a:r>
            <a:endParaRPr sz="2000" b="1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16" name="Google Shape;102;p2"/>
          <p:cNvSpPr/>
          <p:nvPr/>
        </p:nvSpPr>
        <p:spPr>
          <a:xfrm>
            <a:off x="2287619" y="27903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03;p2"/>
          <p:cNvSpPr txBox="1"/>
          <p:nvPr/>
        </p:nvSpPr>
        <p:spPr>
          <a:xfrm>
            <a:off x="2180643" y="2823329"/>
            <a:ext cx="320824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sz="3000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81379353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3" name="Google Shape;113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OBJECTIVES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5" name="Google Shape;115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" name="Google Shape;120;p3"/>
          <p:cNvSpPr txBox="1"/>
          <p:nvPr/>
        </p:nvSpPr>
        <p:spPr>
          <a:xfrm>
            <a:off x="1544238" y="2037514"/>
            <a:ext cx="7800930" cy="181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A21E2B"/>
              </a:buClr>
              <a:buSzPts val="18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Review the vocabulary and grammar of Unit 7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A21E2B"/>
              </a:buClr>
              <a:buSzPts val="18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Apply what </a:t>
            </a:r>
            <a:r>
              <a:rPr lang="vi-VN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have learnt (vocabulary and grammar) into practice through a project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29;p4"/>
          <p:cNvSpPr/>
          <p:nvPr/>
        </p:nvSpPr>
        <p:spPr>
          <a:xfrm>
            <a:off x="1334204" y="548108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130;p4"/>
          <p:cNvCxnSpPr>
            <a:cxnSpLocks/>
            <a:stCxn id="134" idx="1"/>
            <a:endCxn id="19" idx="0"/>
          </p:cNvCxnSpPr>
          <p:nvPr/>
        </p:nvCxnSpPr>
        <p:spPr>
          <a:xfrm rot="10800000" flipV="1">
            <a:off x="2309571" y="4590462"/>
            <a:ext cx="975366" cy="890623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1" name="Google Shape;131;p4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605799" y="280094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3284937" y="4262761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PROJECT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4"/>
          <p:cNvCxnSpPr>
            <a:cxnSpLocks/>
            <a:stCxn id="133" idx="3"/>
            <a:endCxn id="134" idx="0"/>
          </p:cNvCxnSpPr>
          <p:nvPr/>
        </p:nvCxnSpPr>
        <p:spPr>
          <a:xfrm>
            <a:off x="3489566" y="3128651"/>
            <a:ext cx="815498" cy="113411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0" name="Google Shape;140;p4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39;p4"/>
          <p:cNvSpPr/>
          <p:nvPr/>
        </p:nvSpPr>
        <p:spPr>
          <a:xfrm>
            <a:off x="6602857" y="5546831"/>
            <a:ext cx="4903829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6;p4"/>
          <p:cNvSpPr/>
          <p:nvPr/>
        </p:nvSpPr>
        <p:spPr>
          <a:xfrm>
            <a:off x="6602856" y="2470138"/>
            <a:ext cx="4903830" cy="13783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Pronunciation: Listen and mark the primary stress in the words in bold. </a:t>
            </a: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Vocabulary: Complete the text.</a:t>
            </a: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Grammar: Rewrite the sentences.</a:t>
            </a:r>
          </a:p>
        </p:txBody>
      </p:sp>
      <p:sp>
        <p:nvSpPr>
          <p:cNvPr id="18" name="Google Shape;101;p2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LOOKING BACK AND PROJECT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139;p4"/>
          <p:cNvSpPr/>
          <p:nvPr/>
        </p:nvSpPr>
        <p:spPr>
          <a:xfrm>
            <a:off x="6602855" y="4306228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6673"/>
              </a:buClr>
              <a:buSzPts val="1800"/>
            </a:pPr>
            <a:r>
              <a:rPr lang="vi-VN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An international organisation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4;p4">
            <a:extLst>
              <a:ext uri="{FF2B5EF4-FFF2-40B4-BE49-F238E27FC236}">
                <a16:creationId xmlns:a16="http://schemas.microsoft.com/office/drawing/2014/main" id="{CB39CED9-7AA4-4788-8783-F62DD19F1F37}"/>
              </a:ext>
            </a:extLst>
          </p:cNvPr>
          <p:cNvSpPr/>
          <p:nvPr/>
        </p:nvSpPr>
        <p:spPr>
          <a:xfrm>
            <a:off x="3284937" y="1379036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WARM-UP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37;p4">
            <a:extLst>
              <a:ext uri="{FF2B5EF4-FFF2-40B4-BE49-F238E27FC236}">
                <a16:creationId xmlns:a16="http://schemas.microsoft.com/office/drawing/2014/main" id="{BA67007D-90C7-4315-B394-1645F5A41566}"/>
              </a:ext>
            </a:extLst>
          </p:cNvPr>
          <p:cNvCxnSpPr>
            <a:cxnSpLocks/>
            <a:stCxn id="15" idx="1"/>
            <a:endCxn id="133" idx="0"/>
          </p:cNvCxnSpPr>
          <p:nvPr/>
        </p:nvCxnSpPr>
        <p:spPr>
          <a:xfrm rot="10800000" flipV="1">
            <a:off x="2547683" y="1706737"/>
            <a:ext cx="737254" cy="1094211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" name="Google Shape;139;p4">
            <a:extLst>
              <a:ext uri="{FF2B5EF4-FFF2-40B4-BE49-F238E27FC236}">
                <a16:creationId xmlns:a16="http://schemas.microsoft.com/office/drawing/2014/main" id="{D03C866F-55D5-4FC5-9F76-77AE7EB09B91}"/>
              </a:ext>
            </a:extLst>
          </p:cNvPr>
          <p:cNvSpPr/>
          <p:nvPr/>
        </p:nvSpPr>
        <p:spPr>
          <a:xfrm>
            <a:off x="6602856" y="1373472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Game: Outlast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426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01;p2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LOOKING BACK AND PROJECT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34;p4">
            <a:extLst>
              <a:ext uri="{FF2B5EF4-FFF2-40B4-BE49-F238E27FC236}">
                <a16:creationId xmlns:a16="http://schemas.microsoft.com/office/drawing/2014/main" id="{CB39CED9-7AA4-4788-8783-F62DD19F1F37}"/>
              </a:ext>
            </a:extLst>
          </p:cNvPr>
          <p:cNvSpPr/>
          <p:nvPr/>
        </p:nvSpPr>
        <p:spPr>
          <a:xfrm>
            <a:off x="3284937" y="1379036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WARM-UP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39;p4">
            <a:extLst>
              <a:ext uri="{FF2B5EF4-FFF2-40B4-BE49-F238E27FC236}">
                <a16:creationId xmlns:a16="http://schemas.microsoft.com/office/drawing/2014/main" id="{D03C866F-55D5-4FC5-9F76-77AE7EB09B91}"/>
              </a:ext>
            </a:extLst>
          </p:cNvPr>
          <p:cNvSpPr/>
          <p:nvPr/>
        </p:nvSpPr>
        <p:spPr>
          <a:xfrm>
            <a:off x="6602856" y="1373472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Game: Outlast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336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775702" y="1232278"/>
            <a:ext cx="664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Game: Outlast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1934D6-11D1-4803-B8B5-48132FDBADDF}"/>
              </a:ext>
            </a:extLst>
          </p:cNvPr>
          <p:cNvSpPr txBox="1"/>
          <p:nvPr/>
        </p:nvSpPr>
        <p:spPr>
          <a:xfrm>
            <a:off x="1502228" y="2623456"/>
            <a:ext cx="96851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Tx/>
              <a:buFont typeface="Courier New" panose="02070309020205020404" pitchFamily="49" charset="0"/>
              <a:buChar char="o"/>
            </a:pP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 in two teams. Each team has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ife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oints.</a:t>
            </a:r>
          </a:p>
          <a:p>
            <a:pPr marL="457200" indent="-457200">
              <a:buClrTx/>
              <a:buFont typeface="Courier New" panose="02070309020205020404" pitchFamily="49" charset="0"/>
              <a:buChar char="o"/>
            </a:pP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1: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 the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 of an international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learned in Unit 7. </a:t>
            </a:r>
            <a:endParaRPr lang="vi-VN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Tx/>
              <a:buFont typeface="Courier New" panose="02070309020205020404" pitchFamily="49" charset="0"/>
              <a:buChar char="o"/>
            </a:pP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2: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 by saying the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that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endParaRPr lang="vi-VN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Tx/>
              <a:buFont typeface="Courier New" panose="02070309020205020404" pitchFamily="49" charset="0"/>
              <a:buChar char="o"/>
            </a:pP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Switch roles after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round.</a:t>
            </a:r>
          </a:p>
          <a:p>
            <a:pPr marL="457200" indent="-457200">
              <a:buClrTx/>
              <a:buFont typeface="Courier New" panose="02070309020205020404" pitchFamily="49" charset="0"/>
              <a:buChar char="o"/>
            </a:pP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you: r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epeat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what was said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c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annot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remember anything else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fail to respond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life point.</a:t>
            </a:r>
            <a:endParaRPr lang="vi-VN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605799" y="280094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6;p4"/>
          <p:cNvSpPr/>
          <p:nvPr/>
        </p:nvSpPr>
        <p:spPr>
          <a:xfrm>
            <a:off x="6602856" y="2470138"/>
            <a:ext cx="4903830" cy="13783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Pronunciation: Listen and mark the primary stress in the words in bold. </a:t>
            </a: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Vocabulary: Complete the text.</a:t>
            </a: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Grammar: Rewrite the sentences.</a:t>
            </a:r>
          </a:p>
        </p:txBody>
      </p:sp>
      <p:sp>
        <p:nvSpPr>
          <p:cNvPr id="18" name="Google Shape;101;p2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LOOKING BACK AND PROJECT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34;p4">
            <a:extLst>
              <a:ext uri="{FF2B5EF4-FFF2-40B4-BE49-F238E27FC236}">
                <a16:creationId xmlns:a16="http://schemas.microsoft.com/office/drawing/2014/main" id="{CB39CED9-7AA4-4788-8783-F62DD19F1F37}"/>
              </a:ext>
            </a:extLst>
          </p:cNvPr>
          <p:cNvSpPr/>
          <p:nvPr/>
        </p:nvSpPr>
        <p:spPr>
          <a:xfrm>
            <a:off x="3284937" y="1379036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WARM-UP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37;p4">
            <a:extLst>
              <a:ext uri="{FF2B5EF4-FFF2-40B4-BE49-F238E27FC236}">
                <a16:creationId xmlns:a16="http://schemas.microsoft.com/office/drawing/2014/main" id="{BA67007D-90C7-4315-B394-1645F5A41566}"/>
              </a:ext>
            </a:extLst>
          </p:cNvPr>
          <p:cNvCxnSpPr>
            <a:cxnSpLocks/>
            <a:stCxn id="15" idx="1"/>
            <a:endCxn id="133" idx="0"/>
          </p:cNvCxnSpPr>
          <p:nvPr/>
        </p:nvCxnSpPr>
        <p:spPr>
          <a:xfrm rot="10800000" flipV="1">
            <a:off x="2547683" y="1706737"/>
            <a:ext cx="737254" cy="1094211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" name="Google Shape;139;p4">
            <a:extLst>
              <a:ext uri="{FF2B5EF4-FFF2-40B4-BE49-F238E27FC236}">
                <a16:creationId xmlns:a16="http://schemas.microsoft.com/office/drawing/2014/main" id="{D03C866F-55D5-4FC5-9F76-77AE7EB09B91}"/>
              </a:ext>
            </a:extLst>
          </p:cNvPr>
          <p:cNvSpPr/>
          <p:nvPr/>
        </p:nvSpPr>
        <p:spPr>
          <a:xfrm>
            <a:off x="6602856" y="1373472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Game: Outlast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415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48126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590440" y="1007514"/>
            <a:ext cx="1042376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Listen and mark the primary stress in the words in bold. Then </a:t>
            </a:r>
            <a:r>
              <a:rPr lang="en-US" sz="28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practise</a:t>
            </a: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saying the sentences. 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FB7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431520" y="108842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PRONUNCIATION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937120" y="2349904"/>
            <a:ext cx="10825777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WWF is the world’s largest non-profit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environmental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Viet Nam has become a more active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Japan is the biggest financial provider to this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UNICEF helps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disadvantaged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teenagers continue their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There are more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educational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opportunities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Vietnamese students now</a:t>
            </a:r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8" name="Google Shape;194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</p:txBody>
      </p:sp>
      <p:pic>
        <p:nvPicPr>
          <p:cNvPr id="2" name="0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47094" y="240946"/>
            <a:ext cx="609600" cy="609600"/>
          </a:xfrm>
          <a:prstGeom prst="rect">
            <a:avLst/>
          </a:prstGeom>
        </p:spPr>
      </p:pic>
      <p:sp>
        <p:nvSpPr>
          <p:cNvPr id="10" name="Google Shape;153;p5"/>
          <p:cNvSpPr txBox="1"/>
          <p:nvPr/>
        </p:nvSpPr>
        <p:spPr>
          <a:xfrm>
            <a:off x="937120" y="2349904"/>
            <a:ext cx="1087902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WWF is the world’s largest non-profit 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viron'mental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organi'sation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Viet Nam has become a more active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par'ticipant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inter'national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com'munity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Japan is the biggest financial provider to this </a:t>
            </a:r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,eco'nomic ,organi'sation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UNICEF helps </a:t>
            </a:r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disad'vantaged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teenagers continue their </a:t>
            </a:r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edu'cation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There are more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edu'cational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oppor'tunities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Vietnamese students now</a:t>
            </a:r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42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06700" y="1769305"/>
            <a:ext cx="5676900" cy="5293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48126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565040" y="1104748"/>
            <a:ext cx="104237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Complete the text with the correct forms of the verbs in the box.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FB7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431520" y="108842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VOCABULARY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1188423" y="2614776"/>
            <a:ext cx="10265560" cy="327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member of various international </a:t>
            </a:r>
            <a:r>
              <a:rPr lang="en-US" sz="23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organisations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Viet Nam can (1) ________ into relations with other countries in the international community. Our country 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 ________ to work closely with these </a:t>
            </a:r>
            <a:r>
              <a:rPr lang="en-US" sz="23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organisations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achieve their aims. As Viet Nam (3) ________ to develop its economy, it (4) __________ foreign investors. Viet Nam also creates good conditions for both international and local businesses. This will help (5) ________ our economic growth.</a:t>
            </a:r>
            <a:endParaRPr kumimoji="0" sz="23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8" name="Google Shape;194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458362"/>
              </p:ext>
            </p:extLst>
          </p:nvPr>
        </p:nvGraphicFramePr>
        <p:xfrm>
          <a:off x="2806420" y="1844852"/>
          <a:ext cx="567718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5436">
                  <a:extLst>
                    <a:ext uri="{9D8B030D-6E8A-4147-A177-3AD203B41FA5}">
                      <a16:colId xmlns:a16="http://schemas.microsoft.com/office/drawing/2014/main" val="1661988767"/>
                    </a:ext>
                  </a:extLst>
                </a:gridCol>
                <a:gridCol w="1135436">
                  <a:extLst>
                    <a:ext uri="{9D8B030D-6E8A-4147-A177-3AD203B41FA5}">
                      <a16:colId xmlns:a16="http://schemas.microsoft.com/office/drawing/2014/main" val="4256609620"/>
                    </a:ext>
                  </a:extLst>
                </a:gridCol>
                <a:gridCol w="1135436">
                  <a:extLst>
                    <a:ext uri="{9D8B030D-6E8A-4147-A177-3AD203B41FA5}">
                      <a16:colId xmlns:a16="http://schemas.microsoft.com/office/drawing/2014/main" val="2847045661"/>
                    </a:ext>
                  </a:extLst>
                </a:gridCol>
                <a:gridCol w="1135436">
                  <a:extLst>
                    <a:ext uri="{9D8B030D-6E8A-4147-A177-3AD203B41FA5}">
                      <a16:colId xmlns:a16="http://schemas.microsoft.com/office/drawing/2014/main" val="2704788392"/>
                    </a:ext>
                  </a:extLst>
                </a:gridCol>
                <a:gridCol w="1135436">
                  <a:extLst>
                    <a:ext uri="{9D8B030D-6E8A-4147-A177-3AD203B41FA5}">
                      <a16:colId xmlns:a16="http://schemas.microsoft.com/office/drawing/2014/main" val="2174537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welcome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promote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029052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38063" y="2732183"/>
            <a:ext cx="10135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4564" y="3776162"/>
            <a:ext cx="12210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6930" y="4315376"/>
            <a:ext cx="10026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25227" y="4315376"/>
            <a:ext cx="144504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06503" y="5361790"/>
            <a:ext cx="138075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</a:t>
            </a:r>
          </a:p>
        </p:txBody>
      </p:sp>
    </p:spTree>
    <p:extLst>
      <p:ext uri="{BB962C8B-B14F-4D97-AF65-F5344CB8AC3E}">
        <p14:creationId xmlns:p14="http://schemas.microsoft.com/office/powerpoint/2010/main" val="57712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984</Words>
  <PresentationFormat>Widescreen</PresentationFormat>
  <Paragraphs>152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Courier New</vt:lpstr>
      <vt:lpstr>Bookman Old Style</vt:lpstr>
      <vt:lpstr>Open Sans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2023-04-11T05:24:53Z</dcterms:modified>
</cp:coreProperties>
</file>