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5" r:id="rId2"/>
    <p:sldId id="260" r:id="rId3"/>
    <p:sldId id="261" r:id="rId4"/>
    <p:sldId id="262" r:id="rId5"/>
    <p:sldId id="263" r:id="rId6"/>
    <p:sldId id="264" r:id="rId7"/>
    <p:sldId id="256" r:id="rId8"/>
    <p:sldId id="266" r:id="rId9"/>
    <p:sldId id="267" r:id="rId10"/>
    <p:sldId id="271" r:id="rId11"/>
    <p:sldId id="281" r:id="rId12"/>
    <p:sldId id="280" r:id="rId13"/>
    <p:sldId id="279" r:id="rId14"/>
    <p:sldId id="277" r:id="rId15"/>
    <p:sldId id="278" r:id="rId16"/>
    <p:sldId id="276" r:id="rId17"/>
    <p:sldId id="275" r:id="rId18"/>
    <p:sldId id="274" r:id="rId19"/>
    <p:sldId id="273"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F04AD-C38F-4F82-A2B1-2E7A1DD348D3}" type="datetimeFigureOut">
              <a:rPr lang="en-US" smtClean="0"/>
              <a:t>2/19/2021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F32F37-3AD0-47B2-BE14-BBDA3232375C}" type="slidenum">
              <a:rPr lang="en-US" smtClean="0"/>
              <a:t>‹#›</a:t>
            </a:fld>
            <a:endParaRPr lang="en-US"/>
          </a:p>
        </p:txBody>
      </p:sp>
    </p:spTree>
    <p:extLst>
      <p:ext uri="{BB962C8B-B14F-4D97-AF65-F5344CB8AC3E}">
        <p14:creationId xmlns:p14="http://schemas.microsoft.com/office/powerpoint/2010/main" val="2922495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9</a:t>
            </a:fld>
            <a:endParaRPr lang="en-US"/>
          </a:p>
        </p:txBody>
      </p:sp>
    </p:spTree>
    <p:extLst>
      <p:ext uri="{BB962C8B-B14F-4D97-AF65-F5344CB8AC3E}">
        <p14:creationId xmlns:p14="http://schemas.microsoft.com/office/powerpoint/2010/main" val="366253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Giáo</a:t>
            </a:r>
            <a:r>
              <a:rPr lang="en-US" baseline="0" dirty="0" smtClean="0"/>
              <a:t> viên chủ động giải thích từ khó, cho </a:t>
            </a:r>
            <a:r>
              <a:rPr lang="en-US" baseline="0" dirty="0" err="1" smtClean="0"/>
              <a:t>hs</a:t>
            </a:r>
            <a:r>
              <a:rPr lang="en-US" baseline="0" dirty="0" smtClean="0"/>
              <a:t> luyện đọc từ. Từ khó có thể linh động theo vùng miền, không nhất thiết dạy theo giáo án soạn sẵn.</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10</a:t>
            </a:fld>
            <a:endParaRPr lang="en-US"/>
          </a:p>
        </p:txBody>
      </p:sp>
    </p:spTree>
    <p:extLst>
      <p:ext uri="{BB962C8B-B14F-4D97-AF65-F5344CB8AC3E}">
        <p14:creationId xmlns:p14="http://schemas.microsoft.com/office/powerpoint/2010/main" val="266817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11</a:t>
            </a:fld>
            <a:endParaRPr lang="en-US"/>
          </a:p>
        </p:txBody>
      </p:sp>
    </p:spTree>
    <p:extLst>
      <p:ext uri="{BB962C8B-B14F-4D97-AF65-F5344CB8AC3E}">
        <p14:creationId xmlns:p14="http://schemas.microsoft.com/office/powerpoint/2010/main" val="254687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GV hỏi để khai thác cho HS hiểu kĩ thuật viết (chữ đầu câu viết hoa, cuối câu có dấu chấm, khoảng cách các chữ bằng 1 con chữ o…)</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19</a:t>
            </a:fld>
            <a:endParaRPr lang="en-US"/>
          </a:p>
        </p:txBody>
      </p:sp>
    </p:spTree>
    <p:extLst>
      <p:ext uri="{BB962C8B-B14F-4D97-AF65-F5344CB8AC3E}">
        <p14:creationId xmlns:p14="http://schemas.microsoft.com/office/powerpoint/2010/main" val="470366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7593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2037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9361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25017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082353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C1C773-6C50-47CB-B854-40F0C6CE833B}"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5248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C1C773-6C50-47CB-B854-40F0C6CE833B}" type="datetimeFigureOut">
              <a:rPr lang="en-US" smtClean="0"/>
              <a:t>2/19/2021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466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C1C773-6C50-47CB-B854-40F0C6CE833B}" type="datetimeFigureOut">
              <a:rPr lang="en-US" smtClean="0"/>
              <a:t>2/19/2021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5331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8114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85503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3367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2/19/2021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282450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slide" Target="slide7.xml"/><Relationship Id="rId4" Type="http://schemas.openxmlformats.org/officeDocument/2006/relationships/image" Target="../media/image1.jp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22.wdp"/><Relationship Id="rId18" Type="http://schemas.openxmlformats.org/officeDocument/2006/relationships/image" Target="../media/image46.png"/><Relationship Id="rId26" Type="http://schemas.openxmlformats.org/officeDocument/2006/relationships/image" Target="../media/image50.png"/><Relationship Id="rId3" Type="http://schemas.microsoft.com/office/2007/relationships/hdphoto" Target="../media/hdphoto19.wdp"/><Relationship Id="rId21" Type="http://schemas.microsoft.com/office/2007/relationships/hdphoto" Target="../media/hdphoto26.wdp"/><Relationship Id="rId7" Type="http://schemas.openxmlformats.org/officeDocument/2006/relationships/image" Target="../media/image40.gif"/><Relationship Id="rId12" Type="http://schemas.openxmlformats.org/officeDocument/2006/relationships/image" Target="../media/image43.png"/><Relationship Id="rId17" Type="http://schemas.microsoft.com/office/2007/relationships/hdphoto" Target="../media/hdphoto24.wdp"/><Relationship Id="rId25" Type="http://schemas.microsoft.com/office/2007/relationships/hdphoto" Target="../media/hdphoto28.wdp"/><Relationship Id="rId2" Type="http://schemas.openxmlformats.org/officeDocument/2006/relationships/image" Target="../media/image39.png"/><Relationship Id="rId16" Type="http://schemas.openxmlformats.org/officeDocument/2006/relationships/image" Target="../media/image45.png"/><Relationship Id="rId20" Type="http://schemas.openxmlformats.org/officeDocument/2006/relationships/image" Target="../media/image47.png"/><Relationship Id="rId29"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26.png"/><Relationship Id="rId11" Type="http://schemas.microsoft.com/office/2007/relationships/hdphoto" Target="../media/hdphoto21.wdp"/><Relationship Id="rId24" Type="http://schemas.openxmlformats.org/officeDocument/2006/relationships/image" Target="../media/image49.png"/><Relationship Id="rId5" Type="http://schemas.microsoft.com/office/2007/relationships/hdphoto" Target="../media/hdphoto16.wdp"/><Relationship Id="rId15" Type="http://schemas.microsoft.com/office/2007/relationships/hdphoto" Target="../media/hdphoto23.wdp"/><Relationship Id="rId23" Type="http://schemas.microsoft.com/office/2007/relationships/hdphoto" Target="../media/hdphoto27.wdp"/><Relationship Id="rId28" Type="http://schemas.microsoft.com/office/2007/relationships/hdphoto" Target="../media/hdphoto29.wdp"/><Relationship Id="rId10" Type="http://schemas.openxmlformats.org/officeDocument/2006/relationships/image" Target="../media/image42.png"/><Relationship Id="rId19" Type="http://schemas.microsoft.com/office/2007/relationships/hdphoto" Target="../media/hdphoto25.wdp"/><Relationship Id="rId4" Type="http://schemas.openxmlformats.org/officeDocument/2006/relationships/image" Target="../media/image25.png"/><Relationship Id="rId9" Type="http://schemas.microsoft.com/office/2007/relationships/hdphoto" Target="../media/hdphoto20.wdp"/><Relationship Id="rId14" Type="http://schemas.openxmlformats.org/officeDocument/2006/relationships/image" Target="../media/image44.png"/><Relationship Id="rId22" Type="http://schemas.openxmlformats.org/officeDocument/2006/relationships/image" Target="../media/image48.png"/><Relationship Id="rId27"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17.png"/><Relationship Id="rId26" Type="http://schemas.openxmlformats.org/officeDocument/2006/relationships/slide" Target="slide4.xml"/><Relationship Id="rId39" Type="http://schemas.openxmlformats.org/officeDocument/2006/relationships/image" Target="../media/image27.png"/><Relationship Id="rId21" Type="http://schemas.microsoft.com/office/2007/relationships/hdphoto" Target="../media/hdphoto12.wdp"/><Relationship Id="rId34" Type="http://schemas.openxmlformats.org/officeDocument/2006/relationships/image" Target="../media/image24.png"/><Relationship Id="rId7" Type="http://schemas.microsoft.com/office/2007/relationships/hdphoto" Target="../media/hdphoto5.wdp"/><Relationship Id="rId12" Type="http://schemas.openxmlformats.org/officeDocument/2006/relationships/image" Target="../media/image14.png"/><Relationship Id="rId17" Type="http://schemas.microsoft.com/office/2007/relationships/hdphoto" Target="../media/hdphoto10.wdp"/><Relationship Id="rId25" Type="http://schemas.openxmlformats.org/officeDocument/2006/relationships/slide" Target="slide2.xml"/><Relationship Id="rId33" Type="http://schemas.microsoft.com/office/2007/relationships/hdphoto" Target="../media/hdphoto14.wdp"/><Relationship Id="rId38" Type="http://schemas.openxmlformats.org/officeDocument/2006/relationships/image" Target="../media/image26.png"/><Relationship Id="rId2" Type="http://schemas.openxmlformats.org/officeDocument/2006/relationships/image" Target="../media/image9.png"/><Relationship Id="rId16" Type="http://schemas.openxmlformats.org/officeDocument/2006/relationships/image" Target="../media/image16.png"/><Relationship Id="rId20" Type="http://schemas.openxmlformats.org/officeDocument/2006/relationships/image" Target="../media/image18.png"/><Relationship Id="rId29"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7.wdp"/><Relationship Id="rId24" Type="http://schemas.openxmlformats.org/officeDocument/2006/relationships/image" Target="../media/image20.png"/><Relationship Id="rId32" Type="http://schemas.openxmlformats.org/officeDocument/2006/relationships/image" Target="../media/image23.png"/><Relationship Id="rId37" Type="http://schemas.microsoft.com/office/2007/relationships/hdphoto" Target="../media/hdphoto16.wdp"/><Relationship Id="rId40" Type="http://schemas.microsoft.com/office/2007/relationships/hdphoto" Target="../media/hdphoto17.wdp"/><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28" Type="http://schemas.openxmlformats.org/officeDocument/2006/relationships/slide" Target="slide3.xml"/><Relationship Id="rId36" Type="http://schemas.openxmlformats.org/officeDocument/2006/relationships/image" Target="../media/image25.png"/><Relationship Id="rId10" Type="http://schemas.openxmlformats.org/officeDocument/2006/relationships/image" Target="../media/image13.png"/><Relationship Id="rId19" Type="http://schemas.microsoft.com/office/2007/relationships/hdphoto" Target="../media/hdphoto11.wdp"/><Relationship Id="rId31" Type="http://schemas.openxmlformats.org/officeDocument/2006/relationships/slide" Target="slide6.xml"/><Relationship Id="rId4" Type="http://schemas.openxmlformats.org/officeDocument/2006/relationships/image" Target="../media/image10.png"/><Relationship Id="rId9" Type="http://schemas.microsoft.com/office/2007/relationships/hdphoto" Target="../media/hdphoto6.wdp"/><Relationship Id="rId14" Type="http://schemas.openxmlformats.org/officeDocument/2006/relationships/image" Target="../media/image15.png"/><Relationship Id="rId22" Type="http://schemas.openxmlformats.org/officeDocument/2006/relationships/image" Target="../media/image19.png"/><Relationship Id="rId27" Type="http://schemas.openxmlformats.org/officeDocument/2006/relationships/slide" Target="slide5.xml"/><Relationship Id="rId30" Type="http://schemas.openxmlformats.org/officeDocument/2006/relationships/image" Target="../media/image22.gif"/><Relationship Id="rId35" Type="http://schemas.microsoft.com/office/2007/relationships/hdphoto" Target="../media/hdphoto15.wdp"/><Relationship Id="rId8" Type="http://schemas.openxmlformats.org/officeDocument/2006/relationships/image" Target="../media/image12.png"/><Relationship Id="rId3"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nhé lớp 1a1</a:t>
            </a:r>
            <a:endParaRPr lang="en-US" sz="1600" dirty="0"/>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1000" b="56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sp>
        <p:nvSpPr>
          <p:cNvPr id="5" name="Oval 4"/>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Rectangle 6"/>
          <p:cNvSpPr/>
          <p:nvPr/>
        </p:nvSpPr>
        <p:spPr>
          <a:xfrm>
            <a:off x="402431" y="324847"/>
            <a:ext cx="11789569" cy="5478423"/>
          </a:xfrm>
          <a:prstGeom prst="rect">
            <a:avLst/>
          </a:prstGeom>
        </p:spPr>
        <p:txBody>
          <a:bodyPr wrap="square">
            <a:spAutoFit/>
          </a:bodyPr>
          <a:lstStyle/>
          <a:p>
            <a:pPr algn="ctr">
              <a:defRPr/>
            </a:pP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Cây liễu dẻo dai</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a:t>
            </a:r>
            <a:r>
              <a:rPr lang="en-US" sz="2600" dirty="0">
                <a:latin typeface="Arial-Rounded" panose="020B0500000000000000" pitchFamily="34" charset="0"/>
                <a:ea typeface="Arial-Rounded" panose="020B0500000000000000" pitchFamily="34" charset="0"/>
                <a:cs typeface="Arial-Rounded" panose="020B0500000000000000" pitchFamily="34" charset="0"/>
              </a:rPr>
              <a:t>M</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ẹ ơi, cây liễu mềm yếu thế, liệu có bị gió làm gãy không ạ? </a:t>
            </a: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endParaRPr lang="en-US" sz="2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vi-VN"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Hải An)</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0" y="6044661"/>
            <a:ext cx="11931766"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Em hãy tìm từ khó đọc, khó hiểu trong bài.</a:t>
            </a:r>
          </a:p>
        </p:txBody>
      </p:sp>
      <p:sp>
        <p:nvSpPr>
          <p:cNvPr id="9" name="Minus 8"/>
          <p:cNvSpPr/>
          <p:nvPr/>
        </p:nvSpPr>
        <p:spPr>
          <a:xfrm flipV="1">
            <a:off x="5715000" y="4571999"/>
            <a:ext cx="1447800" cy="45719"/>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9"/>
          <p:cNvSpPr/>
          <p:nvPr/>
        </p:nvSpPr>
        <p:spPr>
          <a:xfrm>
            <a:off x="6109855" y="1752600"/>
            <a:ext cx="1066800" cy="45720"/>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inus 10"/>
          <p:cNvSpPr/>
          <p:nvPr/>
        </p:nvSpPr>
        <p:spPr>
          <a:xfrm flipV="1">
            <a:off x="8382000" y="4554137"/>
            <a:ext cx="1828800" cy="45719"/>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99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80">
                                          <p:stCondLst>
                                            <p:cond delay="0"/>
                                          </p:stCondLst>
                                        </p:cTn>
                                        <p:tgtEl>
                                          <p:spTgt spid="11"/>
                                        </p:tgtEl>
                                      </p:cBhvr>
                                    </p:animEffect>
                                    <p:anim calcmode="lin" valueType="num">
                                      <p:cBhvr>
                                        <p:cTn id="5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1" dur="26">
                                          <p:stCondLst>
                                            <p:cond delay="650"/>
                                          </p:stCondLst>
                                        </p:cTn>
                                        <p:tgtEl>
                                          <p:spTgt spid="11"/>
                                        </p:tgtEl>
                                      </p:cBhvr>
                                      <p:to x="100000" y="60000"/>
                                    </p:animScale>
                                    <p:animScale>
                                      <p:cBhvr>
                                        <p:cTn id="62" dur="166" decel="50000">
                                          <p:stCondLst>
                                            <p:cond delay="676"/>
                                          </p:stCondLst>
                                        </p:cTn>
                                        <p:tgtEl>
                                          <p:spTgt spid="11"/>
                                        </p:tgtEl>
                                      </p:cBhvr>
                                      <p:to x="100000" y="100000"/>
                                    </p:animScale>
                                    <p:animScale>
                                      <p:cBhvr>
                                        <p:cTn id="63" dur="26">
                                          <p:stCondLst>
                                            <p:cond delay="1312"/>
                                          </p:stCondLst>
                                        </p:cTn>
                                        <p:tgtEl>
                                          <p:spTgt spid="11"/>
                                        </p:tgtEl>
                                      </p:cBhvr>
                                      <p:to x="100000" y="80000"/>
                                    </p:animScale>
                                    <p:animScale>
                                      <p:cBhvr>
                                        <p:cTn id="64" dur="166" decel="50000">
                                          <p:stCondLst>
                                            <p:cond delay="1338"/>
                                          </p:stCondLst>
                                        </p:cTn>
                                        <p:tgtEl>
                                          <p:spTgt spid="11"/>
                                        </p:tgtEl>
                                      </p:cBhvr>
                                      <p:to x="100000" y="100000"/>
                                    </p:animScale>
                                    <p:animScale>
                                      <p:cBhvr>
                                        <p:cTn id="65" dur="26">
                                          <p:stCondLst>
                                            <p:cond delay="1642"/>
                                          </p:stCondLst>
                                        </p:cTn>
                                        <p:tgtEl>
                                          <p:spTgt spid="11"/>
                                        </p:tgtEl>
                                      </p:cBhvr>
                                      <p:to x="100000" y="90000"/>
                                    </p:animScale>
                                    <p:animScale>
                                      <p:cBhvr>
                                        <p:cTn id="66" dur="166" decel="50000">
                                          <p:stCondLst>
                                            <p:cond delay="1668"/>
                                          </p:stCondLst>
                                        </p:cTn>
                                        <p:tgtEl>
                                          <p:spTgt spid="11"/>
                                        </p:tgtEl>
                                      </p:cBhvr>
                                      <p:to x="100000" y="100000"/>
                                    </p:animScale>
                                    <p:animScale>
                                      <p:cBhvr>
                                        <p:cTn id="67" dur="26">
                                          <p:stCondLst>
                                            <p:cond delay="1808"/>
                                          </p:stCondLst>
                                        </p:cTn>
                                        <p:tgtEl>
                                          <p:spTgt spid="11"/>
                                        </p:tgtEl>
                                      </p:cBhvr>
                                      <p:to x="100000" y="95000"/>
                                    </p:animScale>
                                    <p:animScale>
                                      <p:cBhvr>
                                        <p:cTn id="6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6000" t="2000" b="46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sp>
        <p:nvSpPr>
          <p:cNvPr id="5" name="Oval 4"/>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Rectangle 6"/>
          <p:cNvSpPr/>
          <p:nvPr/>
        </p:nvSpPr>
        <p:spPr>
          <a:xfrm>
            <a:off x="402431" y="324847"/>
            <a:ext cx="11789569" cy="5478423"/>
          </a:xfrm>
          <a:prstGeom prst="rect">
            <a:avLst/>
          </a:prstGeom>
        </p:spPr>
        <p:txBody>
          <a:bodyPr wrap="square">
            <a:spAutoFit/>
          </a:bodyPr>
          <a:lstStyle/>
          <a:p>
            <a:pPr algn="ctr">
              <a:defRPr/>
            </a:pP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Cây liễu dẻo dai</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a:t>
            </a:r>
            <a:r>
              <a:rPr lang="en-US" sz="2600" dirty="0">
                <a:latin typeface="Arial-Rounded" panose="020B0500000000000000" pitchFamily="34" charset="0"/>
                <a:ea typeface="Arial-Rounded" panose="020B0500000000000000" pitchFamily="34" charset="0"/>
                <a:cs typeface="Arial-Rounded" panose="020B0500000000000000" pitchFamily="34" charset="0"/>
              </a:rPr>
              <a:t>M</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ẹ ơi, cây liễu mềm yếu thế, liệu có bị gió làm gãy không ạ? </a:t>
            </a: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endParaRPr lang="en-US" sz="2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vi-VN"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Hải An)</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2326954" y="5988844"/>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Văn bản chia thành mấy câu? </a:t>
            </a:r>
          </a:p>
        </p:txBody>
      </p:sp>
      <p:cxnSp>
        <p:nvCxnSpPr>
          <p:cNvPr id="9" name="Straight Connector 8"/>
          <p:cNvCxnSpPr/>
          <p:nvPr/>
        </p:nvCxnSpPr>
        <p:spPr>
          <a:xfrm flipH="1">
            <a:off x="2971800" y="1371600"/>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1020753" y="172510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2895600" y="182387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9296400" y="225850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352800" y="2628900"/>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6629400" y="297473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3505200" y="3721730"/>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7010400" y="4187642"/>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322647" y="4537682"/>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7417927" y="4576100"/>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11492425" y="4607168"/>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9652563" y="5071082"/>
            <a:ext cx="152400" cy="533400"/>
          </a:xfrm>
          <a:prstGeom prst="line">
            <a:avLst/>
          </a:prstGeom>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a:off x="2326954" y="5974443"/>
            <a:ext cx="794702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Cuối mỗi câu kết thúc bằng dấu gì? </a:t>
            </a:r>
          </a:p>
        </p:txBody>
      </p:sp>
      <p:sp>
        <p:nvSpPr>
          <p:cNvPr id="22" name="TextBox 21"/>
          <p:cNvSpPr txBox="1"/>
          <p:nvPr/>
        </p:nvSpPr>
        <p:spPr>
          <a:xfrm>
            <a:off x="2971800" y="5958459"/>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2 lần</a:t>
            </a:r>
          </a:p>
        </p:txBody>
      </p:sp>
    </p:spTree>
    <p:extLst>
      <p:ext uri="{BB962C8B-B14F-4D97-AF65-F5344CB8AC3E}">
        <p14:creationId xmlns:p14="http://schemas.microsoft.com/office/powerpoint/2010/main" val="285061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1+#ppt_w/2"/>
                                          </p:val>
                                        </p:tav>
                                        <p:tav tm="100000">
                                          <p:val>
                                            <p:strVal val="#ppt_x"/>
                                          </p:val>
                                        </p:tav>
                                      </p:tavLst>
                                    </p:anim>
                                    <p:anim calcmode="lin" valueType="num">
                                      <p:cBhvr additive="base">
                                        <p:cTn id="6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1+#ppt_w/2"/>
                                          </p:val>
                                        </p:tav>
                                        <p:tav tm="100000">
                                          <p:val>
                                            <p:strVal val="#ppt_x"/>
                                          </p:val>
                                        </p:tav>
                                      </p:tavLst>
                                    </p:anim>
                                    <p:anim calcmode="lin" valueType="num">
                                      <p:cBhvr additive="base">
                                        <p:cTn id="7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t="-1000" b="64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2057400" y="228600"/>
            <a:ext cx="3642531" cy="584739"/>
          </a:xfrm>
          <a:prstGeom prst="rect">
            <a:avLst/>
          </a:prstGeom>
          <a:solidFill>
            <a:srgbClr val="00B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sp>
        <p:nvSpPr>
          <p:cNvPr id="8" name="Rectangle 7"/>
          <p:cNvSpPr/>
          <p:nvPr/>
        </p:nvSpPr>
        <p:spPr>
          <a:xfrm>
            <a:off x="1143000" y="3035707"/>
            <a:ext cx="9906000" cy="707886"/>
          </a:xfrm>
          <a:prstGeom prst="rect">
            <a:avLst/>
          </a:prstGeom>
        </p:spPr>
        <p:txBody>
          <a:bodyPr wrap="square">
            <a:spAutoFit/>
          </a:bodyPr>
          <a:lstStyle/>
          <a:p>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 cây liễu tuy không to nhưng dẻo dai. </a:t>
            </a:r>
            <a:endParaRPr lang="en-US" sz="2800" dirty="0"/>
          </a:p>
        </p:txBody>
      </p:sp>
      <p:cxnSp>
        <p:nvCxnSpPr>
          <p:cNvPr id="9" name="Straight Connector 8"/>
          <p:cNvCxnSpPr/>
          <p:nvPr/>
        </p:nvCxnSpPr>
        <p:spPr>
          <a:xfrm flipH="1">
            <a:off x="4038600" y="321638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705600" y="317703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058400" y="3211191"/>
            <a:ext cx="98712" cy="435617"/>
            <a:chOff x="2590800" y="2272159"/>
            <a:chExt cx="98712" cy="435617"/>
          </a:xfrm>
        </p:grpSpPr>
        <p:cxnSp>
          <p:nvCxnSpPr>
            <p:cNvPr id="12" name="Straight Connector 11"/>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00" y="4983977"/>
            <a:ext cx="2095500" cy="164542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012" y="4983976"/>
            <a:ext cx="2628900" cy="166620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5" y="4983976"/>
            <a:ext cx="1738745" cy="1609192"/>
          </a:xfrm>
          <a:prstGeom prst="rect">
            <a:avLst/>
          </a:prstGeom>
        </p:spPr>
      </p:pic>
    </p:spTree>
    <p:extLst>
      <p:ext uri="{BB962C8B-B14F-4D97-AF65-F5344CB8AC3E}">
        <p14:creationId xmlns:p14="http://schemas.microsoft.com/office/powerpoint/2010/main" val="20353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5000" t="2000" b="54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sp>
        <p:nvSpPr>
          <p:cNvPr id="7" name="Rectangle 6"/>
          <p:cNvSpPr/>
          <p:nvPr/>
        </p:nvSpPr>
        <p:spPr>
          <a:xfrm>
            <a:off x="367795" y="403008"/>
            <a:ext cx="11789569" cy="5478423"/>
          </a:xfrm>
          <a:prstGeom prst="rect">
            <a:avLst/>
          </a:prstGeom>
        </p:spPr>
        <p:txBody>
          <a:bodyPr wrap="square">
            <a:spAutoFit/>
          </a:bodyPr>
          <a:lstStyle/>
          <a:p>
            <a:pPr algn="ctr">
              <a:defRPr/>
            </a:pP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Cây liễu dẻo dai</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a:t>
            </a:r>
            <a:r>
              <a:rPr lang="en-US" sz="2600" dirty="0">
                <a:latin typeface="Arial-Rounded" panose="020B0500000000000000" pitchFamily="34" charset="0"/>
                <a:ea typeface="Arial-Rounded" panose="020B0500000000000000" pitchFamily="34" charset="0"/>
                <a:cs typeface="Arial-Rounded" panose="020B0500000000000000" pitchFamily="34" charset="0"/>
              </a:rPr>
              <a:t>M</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ẹ ơi, cây liễu mềm yếu thế, liệu có bị gió làm gãy không ạ? </a:t>
            </a: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vi-VN"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Hải An)</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3581400" y="5775397"/>
            <a:ext cx="55626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Bài đọc có mấy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160" y="8989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06" y="2473073"/>
            <a:ext cx="527050" cy="301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lowchart: Connector 10"/>
          <p:cNvSpPr/>
          <p:nvPr/>
        </p:nvSpPr>
        <p:spPr>
          <a:xfrm>
            <a:off x="445014" y="1493827"/>
            <a:ext cx="297710" cy="231277"/>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2" name="Flowchart: Connector 11"/>
          <p:cNvSpPr/>
          <p:nvPr/>
        </p:nvSpPr>
        <p:spPr>
          <a:xfrm>
            <a:off x="9372600" y="2362200"/>
            <a:ext cx="297710" cy="231277"/>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3" name="Flowchart: Connector 12"/>
          <p:cNvSpPr/>
          <p:nvPr/>
        </p:nvSpPr>
        <p:spPr>
          <a:xfrm>
            <a:off x="450435" y="3142219"/>
            <a:ext cx="292289" cy="21058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4" name="Flowchart: Connector 13"/>
          <p:cNvSpPr/>
          <p:nvPr/>
        </p:nvSpPr>
        <p:spPr>
          <a:xfrm>
            <a:off x="9670310" y="5181600"/>
            <a:ext cx="292289" cy="21058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5" name="TextBox 14"/>
          <p:cNvSpPr txBox="1"/>
          <p:nvPr/>
        </p:nvSpPr>
        <p:spPr>
          <a:xfrm>
            <a:off x="3581400" y="5775397"/>
            <a:ext cx="55626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đoạn</a:t>
            </a:r>
          </a:p>
        </p:txBody>
      </p:sp>
    </p:spTree>
    <p:extLst>
      <p:ext uri="{BB962C8B-B14F-4D97-AF65-F5344CB8AC3E}">
        <p14:creationId xmlns:p14="http://schemas.microsoft.com/office/powerpoint/2010/main" val="4104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1+#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3"/>
          <p:cNvPicPr>
            <a:picLocks noChangeAspect="1"/>
          </p:cNvPicPr>
          <p:nvPr/>
        </p:nvPicPr>
        <p:blipFill>
          <a:blip r:embed="rId2"/>
          <a:stretch>
            <a:fillRect/>
          </a:stretch>
        </p:blipFill>
        <p:spPr>
          <a:xfrm>
            <a:off x="7531070" y="-12787"/>
            <a:ext cx="4660930" cy="3213188"/>
          </a:xfrm>
          <a:prstGeom prst="rect">
            <a:avLst/>
          </a:prstGeom>
        </p:spPr>
      </p:pic>
      <p:sp>
        <p:nvSpPr>
          <p:cNvPr id="5" name="TextBox 4"/>
          <p:cNvSpPr txBox="1"/>
          <p:nvPr/>
        </p:nvSpPr>
        <p:spPr>
          <a:xfrm>
            <a:off x="1828800" y="990600"/>
            <a:ext cx="570227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Giải nghĩa của từ</a:t>
            </a:r>
          </a:p>
        </p:txBody>
      </p:sp>
      <p:sp>
        <p:nvSpPr>
          <p:cNvPr id="6" name="Rectangle 5"/>
          <p:cNvSpPr/>
          <p:nvPr/>
        </p:nvSpPr>
        <p:spPr>
          <a:xfrm>
            <a:off x="685800" y="2337237"/>
            <a:ext cx="11125200" cy="2640723"/>
          </a:xfrm>
          <a:prstGeom prst="rect">
            <a:avLst/>
          </a:prstGeom>
        </p:spPr>
        <p:txBody>
          <a:bodyPr wrap="square">
            <a:spAutoFit/>
          </a:bodyPr>
          <a:lstStyle/>
          <a:p>
            <a:pPr algn="just">
              <a:lnSpc>
                <a:spcPct val="115000"/>
              </a:lnSpc>
              <a:spcAft>
                <a:spcPts val="0"/>
              </a:spcAft>
            </a:pP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dẻo dai</a:t>
            </a:r>
            <a:r>
              <a:rPr lang="en-US" sz="3600" dirty="0">
                <a:latin typeface="Arial-Rounded" panose="020B0500000000000000" pitchFamily="34" charset="0"/>
                <a:ea typeface="Arial-Rounded" panose="020B0500000000000000" pitchFamily="34" charset="0"/>
                <a:cs typeface="Arial-Rounded" panose="020B0500000000000000" pitchFamily="34" charset="0"/>
              </a:rPr>
              <a:t>: có khả năng chịu đựng trong khoảng thời gian dài.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a:t>
            </a:r>
            <a:r>
              <a:rPr lang="en-US" sz="3600" i="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ắc </a:t>
            </a: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lư</a:t>
            </a:r>
            <a:r>
              <a:rPr lang="en-US" sz="3600" dirty="0">
                <a:latin typeface="Arial-Rounded" panose="020B0500000000000000" pitchFamily="34" charset="0"/>
                <a:ea typeface="Arial-Rounded" panose="020B0500000000000000" pitchFamily="34" charset="0"/>
                <a:cs typeface="Arial-Rounded" panose="020B0500000000000000" pitchFamily="34" charset="0"/>
              </a:rPr>
              <a:t>: nghiêng bên nọ, nghiêng bên kia.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600" i="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mềm </a:t>
            </a: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3600" dirty="0">
                <a:latin typeface="Arial-Rounded" panose="020B0500000000000000" pitchFamily="34" charset="0"/>
                <a:ea typeface="Arial-Rounded" panose="020B0500000000000000" pitchFamily="34" charset="0"/>
                <a:cs typeface="Arial-Rounded" panose="020B0500000000000000" pitchFamily="34" charset="0"/>
              </a:rPr>
              <a:t>: mềm và gợi cảm giác dẻo dai.</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8325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1" end="1"/>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Rectangle 3"/>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5" name="Picture 4"/>
          <p:cNvPicPr>
            <a:picLocks noChangeAspect="1"/>
          </p:cNvPicPr>
          <p:nvPr/>
        </p:nvPicPr>
        <p:blipFill>
          <a:blip r:embed="rId2"/>
          <a:stretch>
            <a:fillRect/>
          </a:stretch>
        </p:blipFill>
        <p:spPr>
          <a:xfrm>
            <a:off x="7696200" y="114301"/>
            <a:ext cx="4495800" cy="2476500"/>
          </a:xfrm>
          <a:prstGeom prst="rect">
            <a:avLst/>
          </a:prstGeom>
        </p:spPr>
      </p:pic>
      <p:sp>
        <p:nvSpPr>
          <p:cNvPr id="6" name="Oval 5"/>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sp>
        <p:nvSpPr>
          <p:cNvPr id="8" name="Rectangle 7"/>
          <p:cNvSpPr/>
          <p:nvPr/>
        </p:nvSpPr>
        <p:spPr>
          <a:xfrm>
            <a:off x="395504" y="480603"/>
            <a:ext cx="11789569" cy="5478423"/>
          </a:xfrm>
          <a:prstGeom prst="rect">
            <a:avLst/>
          </a:prstGeom>
        </p:spPr>
        <p:txBody>
          <a:bodyPr wrap="square">
            <a:spAutoFit/>
          </a:bodyPr>
          <a:lstStyle/>
          <a:p>
            <a:pPr algn="ctr">
              <a:defRPr/>
            </a:pP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Cây liễu dẻo dai</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a:t>
            </a:r>
            <a:r>
              <a:rPr lang="en-US" sz="2600" dirty="0">
                <a:latin typeface="Arial-Rounded" panose="020B0500000000000000" pitchFamily="34" charset="0"/>
                <a:ea typeface="Arial-Rounded" panose="020B0500000000000000" pitchFamily="34" charset="0"/>
                <a:cs typeface="Arial-Rounded" panose="020B0500000000000000" pitchFamily="34" charset="0"/>
              </a:rPr>
              <a:t>M</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ẹ ơi, cây liễu mềm yếu thế, liệu có bị gió làm gãy không ạ? </a:t>
            </a: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vi-VN"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Hải An)</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160" y="8989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06" y="2473073"/>
            <a:ext cx="527050" cy="301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lowchart: Connector 10"/>
          <p:cNvSpPr/>
          <p:nvPr/>
        </p:nvSpPr>
        <p:spPr>
          <a:xfrm>
            <a:off x="445014" y="1493827"/>
            <a:ext cx="297710" cy="231277"/>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2" name="Flowchart: Connector 11"/>
          <p:cNvSpPr/>
          <p:nvPr/>
        </p:nvSpPr>
        <p:spPr>
          <a:xfrm>
            <a:off x="9296400" y="2509877"/>
            <a:ext cx="297710" cy="231277"/>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3" name="Flowchart: Connector 12"/>
          <p:cNvSpPr/>
          <p:nvPr/>
        </p:nvSpPr>
        <p:spPr>
          <a:xfrm>
            <a:off x="450435" y="3142219"/>
            <a:ext cx="292289" cy="21058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4" name="Flowchart: Connector 13"/>
          <p:cNvSpPr/>
          <p:nvPr/>
        </p:nvSpPr>
        <p:spPr>
          <a:xfrm>
            <a:off x="9651811" y="5275819"/>
            <a:ext cx="292289" cy="21058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5" name="TextBox 14"/>
          <p:cNvSpPr txBox="1"/>
          <p:nvPr/>
        </p:nvSpPr>
        <p:spPr>
          <a:xfrm>
            <a:off x="2514600" y="6058139"/>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Luyện đọc theo nhóm 2</a:t>
            </a:r>
          </a:p>
        </p:txBody>
      </p:sp>
      <p:sp>
        <p:nvSpPr>
          <p:cNvPr id="16" name="TextBox 15"/>
          <p:cNvSpPr txBox="1"/>
          <p:nvPr/>
        </p:nvSpPr>
        <p:spPr>
          <a:xfrm>
            <a:off x="2514600" y="6044661"/>
            <a:ext cx="6096000" cy="584739"/>
          </a:xfrm>
          <a:prstGeom prst="rect">
            <a:avLst/>
          </a:prstGeom>
          <a:solidFill>
            <a:srgbClr val="92D050"/>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Thi đọc </a:t>
            </a:r>
            <a:r>
              <a:rPr lang="en-US" sz="3200" dirty="0">
                <a:latin typeface="Arial-Rounded" pitchFamily="34" charset="0"/>
                <a:ea typeface="Arial-Rounded" pitchFamily="34" charset="0"/>
                <a:cs typeface="Arial-Rounded" pitchFamily="34" charset="0"/>
              </a:rPr>
              <a:t>theo nhóm 2</a:t>
            </a:r>
          </a:p>
        </p:txBody>
      </p:sp>
      <p:sp>
        <p:nvSpPr>
          <p:cNvPr id="17" name="TextBox 16"/>
          <p:cNvSpPr txBox="1"/>
          <p:nvPr/>
        </p:nvSpPr>
        <p:spPr>
          <a:xfrm>
            <a:off x="2514600" y="6017328"/>
            <a:ext cx="6096000" cy="584739"/>
          </a:xfrm>
          <a:prstGeom prst="rect">
            <a:avLst/>
          </a:prstGeom>
          <a:solidFill>
            <a:srgbClr val="92D050"/>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Học sinh đọc toàn bài</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53031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1+#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8000" b="3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5" name="TextBox 4"/>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6" name="Rectangle 5"/>
          <p:cNvSpPr/>
          <p:nvPr/>
        </p:nvSpPr>
        <p:spPr>
          <a:xfrm>
            <a:off x="430140" y="503804"/>
            <a:ext cx="11789569" cy="5478423"/>
          </a:xfrm>
          <a:prstGeom prst="rect">
            <a:avLst/>
          </a:prstGeom>
        </p:spPr>
        <p:txBody>
          <a:bodyPr wrap="square">
            <a:spAutoFit/>
          </a:bodyPr>
          <a:lstStyle/>
          <a:p>
            <a:pPr algn="ctr">
              <a:defRPr/>
            </a:pP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Cây liễu dẻo dai</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a:t>
            </a:r>
            <a:r>
              <a:rPr lang="en-US" sz="2600" dirty="0">
                <a:latin typeface="Arial-Rounded" panose="020B0500000000000000" pitchFamily="34" charset="0"/>
                <a:ea typeface="Arial-Rounded" panose="020B0500000000000000" pitchFamily="34" charset="0"/>
                <a:cs typeface="Arial-Rounded" panose="020B0500000000000000" pitchFamily="34" charset="0"/>
              </a:rPr>
              <a:t>M</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ẹ ơi, cây liễu mềm yếu thế, liệu có bị gió làm gãy không ạ? </a:t>
            </a: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vi-VN"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Hải An)</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p:cNvSpPr/>
          <p:nvPr/>
        </p:nvSpPr>
        <p:spPr>
          <a:xfrm>
            <a:off x="2590800" y="5715000"/>
            <a:ext cx="3505200" cy="914400"/>
          </a:xfrm>
          <a:prstGeom prst="cloud">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dirty="0">
                <a:solidFill>
                  <a:schemeClr val="tx1"/>
                </a:solidFill>
                <a:latin typeface="Arial-Rounded" pitchFamily="34" charset="0"/>
                <a:ea typeface="Arial-Rounded" pitchFamily="34" charset="0"/>
                <a:cs typeface="Arial-Rounded" pitchFamily="34" charset="0"/>
              </a:rPr>
              <a:t>Đọc thầm bài</a:t>
            </a:r>
          </a:p>
        </p:txBody>
      </p:sp>
    </p:spTree>
    <p:extLst>
      <p:ext uri="{BB962C8B-B14F-4D97-AF65-F5344CB8AC3E}">
        <p14:creationId xmlns:p14="http://schemas.microsoft.com/office/powerpoint/2010/main" val="343004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2000" t="-7000" b="3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 Box 1"/>
          <p:cNvSpPr txBox="1"/>
          <p:nvPr/>
        </p:nvSpPr>
        <p:spPr>
          <a:xfrm>
            <a:off x="1371600" y="931755"/>
            <a:ext cx="6004791" cy="584775"/>
          </a:xfrm>
          <a:prstGeom prst="rect">
            <a:avLst/>
          </a:prstGeom>
          <a:solidFill>
            <a:srgbClr val="92D050"/>
          </a:solidFill>
        </p:spPr>
        <p:txBody>
          <a:bodyPr wrap="square" rtlCol="0">
            <a:spAutoFit/>
          </a:bodyPr>
          <a:lstStyle/>
          <a:p>
            <a:pPr algn="ct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Đọc đoạn 1 và trả lời câu hỏi</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Oval 6"/>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9" name="TextBox 8"/>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10" name="Rectangle 9"/>
          <p:cNvSpPr/>
          <p:nvPr/>
        </p:nvSpPr>
        <p:spPr>
          <a:xfrm>
            <a:off x="1066800" y="1962039"/>
            <a:ext cx="7924800" cy="2092881"/>
          </a:xfrm>
          <a:prstGeom prst="rect">
            <a:avLst/>
          </a:prstGeom>
        </p:spPr>
        <p:txBody>
          <a:bodyPr wrap="square">
            <a:spAutoFit/>
          </a:bodyPr>
          <a:lstStyle/>
          <a:p>
            <a:pPr algn="just">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     Trời </a:t>
            </a:r>
            <a:r>
              <a:rPr lang="en-US" sz="2800" dirty="0">
                <a:latin typeface="Arial-Rounded" panose="020B0500000000000000" pitchFamily="34" charset="0"/>
                <a:ea typeface="Arial-Rounded" panose="020B0500000000000000" pitchFamily="34" charset="0"/>
                <a:cs typeface="Arial-Rounded" panose="020B0500000000000000" pitchFamily="34" charset="0"/>
              </a:rPr>
              <a:t>nổi gió to. Cây liễu không ngừng lắc lư. Thấy vậy, Nam rất lo cây liễu sẽ bị gãy. Nam hỏi mẹ: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1" name="Text Box 1"/>
          <p:cNvSpPr txBox="1"/>
          <p:nvPr/>
        </p:nvSpPr>
        <p:spPr>
          <a:xfrm>
            <a:off x="381000" y="5436459"/>
            <a:ext cx="7606581" cy="1077218"/>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a</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Trời nổi gió to Nam lo lắng điều gì sảy ra với cây liễu?</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p:cNvCxnSpPr/>
          <p:nvPr/>
        </p:nvCxnSpPr>
        <p:spPr>
          <a:xfrm flipV="1">
            <a:off x="1859395" y="2803080"/>
            <a:ext cx="4084205" cy="6857"/>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860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2"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3"/>
          <p:cNvPicPr>
            <a:picLocks noChangeAspect="1"/>
          </p:cNvPicPr>
          <p:nvPr/>
        </p:nvPicPr>
        <p:blipFill>
          <a:blip r:embed="rId2"/>
          <a:stretch>
            <a:fillRect/>
          </a:stretch>
        </p:blipFill>
        <p:spPr>
          <a:xfrm>
            <a:off x="6705600" y="-228600"/>
            <a:ext cx="5465618" cy="6830291"/>
          </a:xfrm>
          <a:prstGeom prst="rect">
            <a:avLst/>
          </a:prstGeom>
        </p:spPr>
      </p:pic>
      <p:sp>
        <p:nvSpPr>
          <p:cNvPr id="5" name="Oval 4"/>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7" name="Text Box 1"/>
          <p:cNvSpPr txBox="1"/>
          <p:nvPr/>
        </p:nvSpPr>
        <p:spPr>
          <a:xfrm>
            <a:off x="1371600" y="931755"/>
            <a:ext cx="6004791" cy="584775"/>
          </a:xfrm>
          <a:prstGeom prst="rect">
            <a:avLst/>
          </a:prstGeom>
          <a:solidFill>
            <a:srgbClr val="92D050"/>
          </a:solidFill>
        </p:spPr>
        <p:txBody>
          <a:bodyPr wrap="square" rtlCol="0">
            <a:spAutoFit/>
          </a:bodyPr>
          <a:lstStyle/>
          <a:p>
            <a:pPr algn="ct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Đọc đoạn 2 và trả lời câu hỏi</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1371600" y="1968595"/>
            <a:ext cx="8763000" cy="2893100"/>
          </a:xfrm>
          <a:prstGeom prst="rect">
            <a:avLst/>
          </a:prstGeom>
        </p:spPr>
        <p:txBody>
          <a:bodyPr wrap="square">
            <a:spAutoFit/>
          </a:bodyPr>
          <a:lstStyle/>
          <a:p>
            <a:pPr lvl="0" algn="just">
              <a:defRPr/>
            </a:pPr>
            <a:r>
              <a:rPr lang="en-US" sz="2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a:t>
            </a: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mỉm cười đáp:</a:t>
            </a:r>
          </a:p>
          <a:p>
            <a:pPr lvl="0" algn="just">
              <a:defRPr/>
            </a:pP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lvl="0" algn="just">
              <a:defRPr/>
            </a:pP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giải thích thêm: </a:t>
            </a:r>
          </a:p>
          <a:p>
            <a:pPr lvl="0" algn="just">
              <a:defRPr/>
            </a:pP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p:txBody>
      </p:sp>
      <p:sp>
        <p:nvSpPr>
          <p:cNvPr id="9" name="Text Box 1"/>
          <p:cNvSpPr txBox="1"/>
          <p:nvPr/>
        </p:nvSpPr>
        <p:spPr>
          <a:xfrm>
            <a:off x="1036205" y="5769531"/>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b</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Mẹ đã trả lời Nam như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a:xfrm>
            <a:off x="2133600" y="2743200"/>
            <a:ext cx="5486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2285674" y="3581400"/>
            <a:ext cx="5486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8001000" y="3553691"/>
            <a:ext cx="1981200" cy="27709"/>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a:off x="2285674" y="3962400"/>
            <a:ext cx="449612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6781800" y="4343400"/>
            <a:ext cx="3200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Straight Connector 21"/>
          <p:cNvCxnSpPr/>
          <p:nvPr/>
        </p:nvCxnSpPr>
        <p:spPr>
          <a:xfrm>
            <a:off x="2285674" y="4724400"/>
            <a:ext cx="5181926" cy="0"/>
          </a:xfrm>
          <a:prstGeom prst="line">
            <a:avLst/>
          </a:prstGeom>
        </p:spPr>
        <p:style>
          <a:lnRef idx="3">
            <a:schemeClr val="accent6"/>
          </a:lnRef>
          <a:fillRef idx="0">
            <a:schemeClr val="accent6"/>
          </a:fillRef>
          <a:effectRef idx="2">
            <a:schemeClr val="accent6"/>
          </a:effectRef>
          <a:fontRef idx="minor">
            <a:schemeClr val="tx1"/>
          </a:fontRef>
        </p:style>
      </p:cxnSp>
      <p:sp>
        <p:nvSpPr>
          <p:cNvPr id="25" name="Text Box 1"/>
          <p:cNvSpPr txBox="1"/>
          <p:nvPr/>
        </p:nvSpPr>
        <p:spPr>
          <a:xfrm>
            <a:off x="1046596" y="5746955"/>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c</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Thân cây liễu có đặc điểm gì?</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 Box 1"/>
          <p:cNvSpPr txBox="1"/>
          <p:nvPr/>
        </p:nvSpPr>
        <p:spPr>
          <a:xfrm>
            <a:off x="1056987" y="5749711"/>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c</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Cành liễu có đặc điểm gì?</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 Box 1"/>
          <p:cNvSpPr txBox="1"/>
          <p:nvPr/>
        </p:nvSpPr>
        <p:spPr>
          <a:xfrm>
            <a:off x="998519" y="5740479"/>
            <a:ext cx="662148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c</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Vì sao nói liễu là loài cây dễ trồng?</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904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1"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1+#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1"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1+#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25" grpId="0" animBg="1"/>
      <p:bldP spid="25" grpId="1" animBg="1"/>
      <p:bldP spid="26" grpId="0" animBg="1"/>
      <p:bldP spid="26" grpId="1" animBg="1"/>
      <p:bldP spid="27" grpId="0" animBg="1"/>
      <p:bldP spid="2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3"/>
          <p:cNvPicPr>
            <a:picLocks noChangeAspect="1"/>
          </p:cNvPicPr>
          <p:nvPr/>
        </p:nvPicPr>
        <p:blipFill>
          <a:blip r:embed="rId3"/>
          <a:stretch>
            <a:fillRect/>
          </a:stretch>
        </p:blipFill>
        <p:spPr>
          <a:xfrm>
            <a:off x="8975498" y="-152400"/>
            <a:ext cx="3216502" cy="6781800"/>
          </a:xfrm>
          <a:prstGeom prst="rect">
            <a:avLst/>
          </a:prstGeom>
        </p:spPr>
      </p:pic>
      <p:sp>
        <p:nvSpPr>
          <p:cNvPr id="5" name="Oval 4"/>
          <p:cNvSpPr/>
          <p:nvPr/>
        </p:nvSpPr>
        <p:spPr>
          <a:xfrm>
            <a:off x="49789" y="40190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6" name="TextBox 5"/>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7" name="Flowchart: Connector 6"/>
          <p:cNvSpPr/>
          <p:nvPr/>
        </p:nvSpPr>
        <p:spPr>
          <a:xfrm>
            <a:off x="227876" y="1319608"/>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ectangle 7"/>
          <p:cNvSpPr>
            <a:spLocks noChangeArrowheads="1"/>
          </p:cNvSpPr>
          <p:nvPr/>
        </p:nvSpPr>
        <p:spPr bwMode="auto">
          <a:xfrm>
            <a:off x="830076" y="1048189"/>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Thân cây liễu(……..).</a:t>
            </a:r>
            <a:endParaRPr lang="en-US" altLang="en-US" sz="4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lowchart: Connector 8"/>
          <p:cNvSpPr/>
          <p:nvPr/>
        </p:nvSpPr>
        <p:spPr>
          <a:xfrm flipV="1">
            <a:off x="210413" y="213360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ectangle 9"/>
          <p:cNvSpPr>
            <a:spLocks noChangeArrowheads="1"/>
          </p:cNvSpPr>
          <p:nvPr/>
        </p:nvSpPr>
        <p:spPr bwMode="auto">
          <a:xfrm>
            <a:off x="816221" y="1817630"/>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smtClean="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a:t>
            </a:r>
            <a:r>
              <a:rPr kumimoji="0" lang="en-US" altLang="en-US" sz="4400" b="0" i="0" u="none" strike="noStrike" kern="0" cap="none" spc="0" normalizeH="0" noProof="0" dirty="0" smtClean="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liễu(………)</a:t>
            </a:r>
            <a:r>
              <a:rPr kumimoji="0" lang="en-US" altLang="en-US" sz="44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p:cNvGrpSpPr/>
          <p:nvPr/>
        </p:nvGrpSpPr>
        <p:grpSpPr>
          <a:xfrm>
            <a:off x="-284018" y="3610973"/>
            <a:ext cx="12476018" cy="2147323"/>
            <a:chOff x="-78314" y="3503806"/>
            <a:chExt cx="8977578" cy="2147323"/>
          </a:xfrm>
        </p:grpSpPr>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14" y="350380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78314" y="3964307"/>
              <a:ext cx="4658077" cy="607859"/>
            </a:xfrm>
            <a:prstGeom prst="rect">
              <a:avLst/>
            </a:prstGeom>
          </p:spPr>
          <p:txBody>
            <a:bodyPr wrap="square">
              <a:spAutoFit/>
            </a:bodyPr>
            <a:lstStyle/>
            <a:p>
              <a:pPr algn="ctr"/>
              <a:r>
                <a:rPr lang="en-US" sz="3350" b="1" dirty="0" smtClean="0">
                  <a:solidFill>
                    <a:srgbClr val="7030A0"/>
                  </a:solidFill>
                  <a:latin typeface="HP001 4 hàng" pitchFamily="34" charset="0"/>
                  <a:ea typeface="Arial-Rounded" pitchFamily="34" charset="0"/>
                  <a:cs typeface="Arial-Rounded" pitchFamily="34" charset="0"/>
                </a:rPr>
                <a:t>Thân cây l</a:t>
              </a:r>
              <a:r>
                <a:rPr lang="el-GR" sz="3350" b="1" dirty="0" smtClean="0">
                  <a:solidFill>
                    <a:srgbClr val="7030A0"/>
                  </a:solidFill>
                  <a:latin typeface="HP001 4 hàng" pitchFamily="34" charset="0"/>
                  <a:ea typeface="Arial-Rounded" pitchFamily="34" charset="0"/>
                  <a:cs typeface="Arial-Rounded" pitchFamily="34" charset="0"/>
                </a:rPr>
                <a:t>Η</a:t>
              </a:r>
              <a:r>
                <a:rPr lang="en-US" sz="3350" b="1" dirty="0" err="1" smtClean="0">
                  <a:solidFill>
                    <a:srgbClr val="7030A0"/>
                  </a:solidFill>
                  <a:latin typeface="HP001 4 hàng" pitchFamily="34" charset="0"/>
                  <a:ea typeface="Arial-Rounded" pitchFamily="34" charset="0"/>
                  <a:cs typeface="Arial-Rounded" pitchFamily="34" charset="0"/>
                </a:rPr>
                <a:t>ǜu</a:t>
              </a:r>
              <a:r>
                <a:rPr lang="en-US" sz="3350" b="1" dirty="0" smtClean="0">
                  <a:solidFill>
                    <a:srgbClr val="7030A0"/>
                  </a:solidFill>
                  <a:latin typeface="HP001 4 hàng" pitchFamily="34" charset="0"/>
                  <a:ea typeface="Arial-Rounded" pitchFamily="34" charset="0"/>
                  <a:cs typeface="Arial-Rounded" pitchFamily="34" charset="0"/>
                </a:rPr>
                <a:t> d</a:t>
              </a:r>
              <a:r>
                <a:rPr lang="el-GR" sz="3350" b="1" dirty="0" smtClean="0">
                  <a:solidFill>
                    <a:srgbClr val="7030A0"/>
                  </a:solidFill>
                  <a:latin typeface="HP001 4 hàng" pitchFamily="34" charset="0"/>
                  <a:ea typeface="Arial-Rounded" pitchFamily="34" charset="0"/>
                  <a:cs typeface="Arial-Rounded" pitchFamily="34" charset="0"/>
                </a:rPr>
                <a:t>ϗ</a:t>
              </a:r>
              <a:r>
                <a:rPr lang="en-US" sz="3350" b="1" dirty="0" smtClean="0">
                  <a:solidFill>
                    <a:srgbClr val="7030A0"/>
                  </a:solidFill>
                  <a:latin typeface="HP001 4 hàng" pitchFamily="34" charset="0"/>
                  <a:ea typeface="Arial-Rounded" pitchFamily="34" charset="0"/>
                  <a:cs typeface="Arial-Rounded" pitchFamily="34" charset="0"/>
                </a:rPr>
                <a:t>o dai. </a:t>
              </a:r>
              <a:endParaRPr lang="en-US" sz="3350" b="1" dirty="0">
                <a:solidFill>
                  <a:srgbClr val="7030A0"/>
                </a:solidFill>
                <a:latin typeface="HP001 4 hàng" pitchFamily="34" charset="0"/>
                <a:ea typeface="Arial-Rounded" pitchFamily="34" charset="0"/>
                <a:cs typeface="Arial-Rounded" pitchFamily="34" charset="0"/>
              </a:endParaRPr>
            </a:p>
          </p:txBody>
        </p:sp>
      </p:grpSp>
      <p:sp>
        <p:nvSpPr>
          <p:cNvPr id="17" name="Rectangle 16"/>
          <p:cNvSpPr/>
          <p:nvPr/>
        </p:nvSpPr>
        <p:spPr>
          <a:xfrm>
            <a:off x="-318654" y="5382485"/>
            <a:ext cx="12476018" cy="607859"/>
          </a:xfrm>
          <a:prstGeom prst="rect">
            <a:avLst/>
          </a:prstGeom>
        </p:spPr>
        <p:txBody>
          <a:bodyPr wrap="square">
            <a:spAutoFit/>
          </a:bodyPr>
          <a:lstStyle/>
          <a:p>
            <a:pPr algn="ctr"/>
            <a:r>
              <a:rPr lang="en-US" sz="3350" b="1" dirty="0" smtClean="0">
                <a:solidFill>
                  <a:srgbClr val="7030A0"/>
                </a:solidFill>
                <a:latin typeface="HP001 4 hàng" pitchFamily="34" charset="0"/>
                <a:ea typeface="Arial-Rounded" pitchFamily="34" charset="0"/>
                <a:cs typeface="Arial-Rounded" pitchFamily="34" charset="0"/>
              </a:rPr>
              <a:t>b. Cành l</a:t>
            </a:r>
            <a:r>
              <a:rPr lang="el-GR" sz="3350" b="1" dirty="0" smtClean="0">
                <a:solidFill>
                  <a:srgbClr val="7030A0"/>
                </a:solidFill>
                <a:latin typeface="HP001 4 hàng" pitchFamily="34" charset="0"/>
                <a:ea typeface="Arial-Rounded" pitchFamily="34" charset="0"/>
                <a:cs typeface="Arial-Rounded" pitchFamily="34" charset="0"/>
              </a:rPr>
              <a:t>Η</a:t>
            </a:r>
            <a:r>
              <a:rPr lang="en-US" sz="3350" b="1" dirty="0" err="1" smtClean="0">
                <a:solidFill>
                  <a:srgbClr val="7030A0"/>
                </a:solidFill>
                <a:latin typeface="HP001 4 hàng" pitchFamily="34" charset="0"/>
                <a:ea typeface="Arial-Rounded" pitchFamily="34" charset="0"/>
                <a:cs typeface="Arial-Rounded" pitchFamily="34" charset="0"/>
              </a:rPr>
              <a:t>ǜu</a:t>
            </a:r>
            <a:r>
              <a:rPr lang="en-US" sz="3350" b="1" dirty="0" smtClean="0">
                <a:solidFill>
                  <a:srgbClr val="7030A0"/>
                </a:solidFill>
                <a:latin typeface="HP001 4 hàng" pitchFamily="34" charset="0"/>
                <a:ea typeface="Arial-Rounded" pitchFamily="34" charset="0"/>
                <a:cs typeface="Arial-Rounded" pitchFamily="34" charset="0"/>
              </a:rPr>
              <a:t> </a:t>
            </a:r>
            <a:r>
              <a:rPr lang="el-GR" sz="3350" b="1" dirty="0" smtClean="0">
                <a:solidFill>
                  <a:srgbClr val="7030A0"/>
                </a:solidFill>
                <a:latin typeface="HP001 4 hàng" pitchFamily="34" charset="0"/>
                <a:ea typeface="Arial-Rounded" pitchFamily="34" charset="0"/>
                <a:cs typeface="Arial-Rounded" pitchFamily="34" charset="0"/>
              </a:rPr>
              <a:t>Εϛ</a:t>
            </a:r>
            <a:r>
              <a:rPr lang="en-US" sz="3350" b="1" dirty="0" smtClean="0">
                <a:solidFill>
                  <a:srgbClr val="7030A0"/>
                </a:solidFill>
                <a:latin typeface="HP001 4 hàng" pitchFamily="34" charset="0"/>
                <a:ea typeface="Arial-Rounded" pitchFamily="34" charset="0"/>
                <a:cs typeface="Arial-Rounded" pitchFamily="34" charset="0"/>
              </a:rPr>
              <a:t>m mại, có </a:t>
            </a:r>
            <a:r>
              <a:rPr lang="en-US" sz="3350" b="1" dirty="0" err="1" smtClean="0">
                <a:solidFill>
                  <a:srgbClr val="7030A0"/>
                </a:solidFill>
                <a:latin typeface="HP001 4 hàng" pitchFamily="34" charset="0"/>
                <a:ea typeface="Arial-Rounded" pitchFamily="34" charset="0"/>
                <a:cs typeface="Arial-Rounded" pitchFamily="34" charset="0"/>
              </a:rPr>
              <a:t>th</a:t>
            </a:r>
            <a:r>
              <a:rPr lang="en-US" sz="3350" b="1" dirty="0" smtClean="0">
                <a:solidFill>
                  <a:srgbClr val="7030A0"/>
                </a:solidFill>
                <a:latin typeface="HP001 4 hàng" pitchFamily="34" charset="0"/>
                <a:ea typeface="Arial-Rounded" pitchFamily="34" charset="0"/>
                <a:cs typeface="Arial-Rounded" pitchFamily="34" charset="0"/>
              </a:rPr>
              <a:t>∫ chuyển động theo chiều gió.</a:t>
            </a:r>
            <a:endParaRPr lang="en-US" sz="3350" b="1" dirty="0">
              <a:solidFill>
                <a:srgbClr val="7030A0"/>
              </a:solidFill>
              <a:latin typeface="HP001 4 hàng" pitchFamily="34" charset="0"/>
              <a:ea typeface="Arial-Rounded" pitchFamily="34" charset="0"/>
              <a:cs typeface="Arial-Rounded" pitchFamily="34" charset="0"/>
            </a:endParaRPr>
          </a:p>
        </p:txBody>
      </p:sp>
      <p:sp>
        <p:nvSpPr>
          <p:cNvPr id="18" name="TextBox 17"/>
          <p:cNvSpPr txBox="1"/>
          <p:nvPr/>
        </p:nvSpPr>
        <p:spPr>
          <a:xfrm>
            <a:off x="2087933" y="6203363"/>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a:t>
            </a:r>
            <a:r>
              <a:rPr lang="en-US" sz="2400" dirty="0" smtClean="0">
                <a:latin typeface="Arial-Rounded" pitchFamily="34" charset="0"/>
                <a:ea typeface="Arial-Rounded" pitchFamily="34" charset="0"/>
                <a:cs typeface="Arial-Rounded" pitchFamily="34" charset="0"/>
              </a:rPr>
              <a:t>dòng?</a:t>
            </a:r>
            <a:endParaRPr lang="en-US" sz="2400" dirty="0">
              <a:latin typeface="Arial-Rounded" pitchFamily="34" charset="0"/>
              <a:ea typeface="Arial-Rounded" pitchFamily="34" charset="0"/>
              <a:cs typeface="Arial-Rounded" pitchFamily="34" charset="0"/>
            </a:endParaRPr>
          </a:p>
        </p:txBody>
      </p:sp>
      <p:sp>
        <p:nvSpPr>
          <p:cNvPr id="19" name="Right Arrow 18"/>
          <p:cNvSpPr/>
          <p:nvPr/>
        </p:nvSpPr>
        <p:spPr>
          <a:xfrm>
            <a:off x="337125" y="4336027"/>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0" name="TextBox 19"/>
          <p:cNvSpPr txBox="1"/>
          <p:nvPr/>
        </p:nvSpPr>
        <p:spPr>
          <a:xfrm>
            <a:off x="2087933" y="6231868"/>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a:t>
            </a:r>
            <a:r>
              <a:rPr lang="en-US" sz="2400" dirty="0" smtClean="0">
                <a:latin typeface="Arial-Rounded" pitchFamily="34" charset="0"/>
                <a:ea typeface="Arial-Rounded" pitchFamily="34" charset="0"/>
                <a:cs typeface="Arial-Rounded" pitchFamily="34" charset="0"/>
              </a:rPr>
              <a:t>đầu cái đầu </a:t>
            </a:r>
            <a:r>
              <a:rPr lang="en-US" sz="2400" dirty="0">
                <a:latin typeface="Arial-Rounded" pitchFamily="34" charset="0"/>
                <a:ea typeface="Arial-Rounded" pitchFamily="34" charset="0"/>
                <a:cs typeface="Arial-Rounded" pitchFamily="34" charset="0"/>
              </a:rPr>
              <a:t>câu?</a:t>
            </a:r>
          </a:p>
        </p:txBody>
      </p:sp>
      <p:sp>
        <p:nvSpPr>
          <p:cNvPr id="21" name="Minus 20"/>
          <p:cNvSpPr/>
          <p:nvPr/>
        </p:nvSpPr>
        <p:spPr>
          <a:xfrm>
            <a:off x="867349" y="4383633"/>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2087933" y="6184333"/>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Cuối câu có dấu gì?</a:t>
            </a:r>
          </a:p>
        </p:txBody>
      </p:sp>
      <p:sp>
        <p:nvSpPr>
          <p:cNvPr id="23" name="Right Arrow 22"/>
          <p:cNvSpPr/>
          <p:nvPr/>
        </p:nvSpPr>
        <p:spPr>
          <a:xfrm rot="6791113">
            <a:off x="4852843" y="3988658"/>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4" name="TextBox 23"/>
          <p:cNvSpPr txBox="1"/>
          <p:nvPr/>
        </p:nvSpPr>
        <p:spPr>
          <a:xfrm>
            <a:off x="2115642" y="6184333"/>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Khoảng cách giữa các chữ như thế nào?</a:t>
            </a:r>
          </a:p>
        </p:txBody>
      </p:sp>
      <p:cxnSp>
        <p:nvCxnSpPr>
          <p:cNvPr id="25" name="Straight Arrow Connector 24"/>
          <p:cNvCxnSpPr/>
          <p:nvPr/>
        </p:nvCxnSpPr>
        <p:spPr>
          <a:xfrm>
            <a:off x="2074078" y="3602426"/>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p:nvPr/>
        </p:nvCxnSpPr>
        <p:spPr>
          <a:xfrm>
            <a:off x="2819400" y="360242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7" name="Straight Arrow Connector 26"/>
          <p:cNvCxnSpPr/>
          <p:nvPr/>
        </p:nvCxnSpPr>
        <p:spPr>
          <a:xfrm>
            <a:off x="3581400" y="360242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8" name="Straight Arrow Connector 27"/>
          <p:cNvCxnSpPr/>
          <p:nvPr/>
        </p:nvCxnSpPr>
        <p:spPr>
          <a:xfrm>
            <a:off x="4267200" y="3602423"/>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29" name="Picture 2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125" r="97125"/>
                    </a14:imgEffect>
                  </a14:imgLayer>
                </a14:imgProps>
              </a:ext>
              <a:ext uri="{28A0092B-C50C-407E-A947-70E740481C1C}">
                <a14:useLocalDpi xmlns:a14="http://schemas.microsoft.com/office/drawing/2010/main" val="0"/>
              </a:ext>
            </a:extLst>
          </a:blip>
          <a:stretch>
            <a:fillRect/>
          </a:stretch>
        </p:blipFill>
        <p:spPr>
          <a:xfrm>
            <a:off x="6018850" y="853801"/>
            <a:ext cx="2438400" cy="2438400"/>
          </a:xfrm>
          <a:prstGeom prst="rect">
            <a:avLst/>
          </a:prstGeom>
        </p:spPr>
      </p:pic>
    </p:spTree>
    <p:extLst>
      <p:ext uri="{BB962C8B-B14F-4D97-AF65-F5344CB8AC3E}">
        <p14:creationId xmlns:p14="http://schemas.microsoft.com/office/powerpoint/2010/main" val="18946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26"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80">
                                          <p:stCondLst>
                                            <p:cond delay="0"/>
                                          </p:stCondLst>
                                        </p:cTn>
                                        <p:tgtEl>
                                          <p:spTgt spid="19"/>
                                        </p:tgtEl>
                                      </p:cBhvr>
                                    </p:animEffect>
                                    <p:anim calcmode="lin" valueType="num">
                                      <p:cBhvr>
                                        <p:cTn id="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gtEl>
                                      </p:cBhvr>
                                      <p:to x="100000" y="60000"/>
                                    </p:animScale>
                                    <p:animScale>
                                      <p:cBhvr>
                                        <p:cTn id="44" dur="166" decel="50000">
                                          <p:stCondLst>
                                            <p:cond delay="676"/>
                                          </p:stCondLst>
                                        </p:cTn>
                                        <p:tgtEl>
                                          <p:spTgt spid="19"/>
                                        </p:tgtEl>
                                      </p:cBhvr>
                                      <p:to x="100000" y="100000"/>
                                    </p:animScale>
                                    <p:animScale>
                                      <p:cBhvr>
                                        <p:cTn id="45" dur="26">
                                          <p:stCondLst>
                                            <p:cond delay="1312"/>
                                          </p:stCondLst>
                                        </p:cTn>
                                        <p:tgtEl>
                                          <p:spTgt spid="19"/>
                                        </p:tgtEl>
                                      </p:cBhvr>
                                      <p:to x="100000" y="80000"/>
                                    </p:animScale>
                                    <p:animScale>
                                      <p:cBhvr>
                                        <p:cTn id="46" dur="166" decel="50000">
                                          <p:stCondLst>
                                            <p:cond delay="1338"/>
                                          </p:stCondLst>
                                        </p:cTn>
                                        <p:tgtEl>
                                          <p:spTgt spid="19"/>
                                        </p:tgtEl>
                                      </p:cBhvr>
                                      <p:to x="100000" y="100000"/>
                                    </p:animScale>
                                    <p:animScale>
                                      <p:cBhvr>
                                        <p:cTn id="47" dur="26">
                                          <p:stCondLst>
                                            <p:cond delay="1642"/>
                                          </p:stCondLst>
                                        </p:cTn>
                                        <p:tgtEl>
                                          <p:spTgt spid="19"/>
                                        </p:tgtEl>
                                      </p:cBhvr>
                                      <p:to x="100000" y="90000"/>
                                    </p:animScale>
                                    <p:animScale>
                                      <p:cBhvr>
                                        <p:cTn id="48" dur="166" decel="50000">
                                          <p:stCondLst>
                                            <p:cond delay="1668"/>
                                          </p:stCondLst>
                                        </p:cTn>
                                        <p:tgtEl>
                                          <p:spTgt spid="19"/>
                                        </p:tgtEl>
                                      </p:cBhvr>
                                      <p:to x="100000" y="100000"/>
                                    </p:animScale>
                                    <p:animScale>
                                      <p:cBhvr>
                                        <p:cTn id="49" dur="26">
                                          <p:stCondLst>
                                            <p:cond delay="1808"/>
                                          </p:stCondLst>
                                        </p:cTn>
                                        <p:tgtEl>
                                          <p:spTgt spid="19"/>
                                        </p:tgtEl>
                                      </p:cBhvr>
                                      <p:to x="100000" y="95000"/>
                                    </p:animScale>
                                    <p:animScale>
                                      <p:cBhvr>
                                        <p:cTn id="50" dur="166" decel="50000">
                                          <p:stCondLst>
                                            <p:cond delay="1834"/>
                                          </p:stCondLst>
                                        </p:cTn>
                                        <p:tgtEl>
                                          <p:spTgt spid="19"/>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1+#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2000" fill="hold"/>
                                        <p:tgtEl>
                                          <p:spTgt spid="21"/>
                                        </p:tgtEl>
                                        <p:attrNameLst>
                                          <p:attrName>ppt_x</p:attrName>
                                        </p:attrNameLst>
                                      </p:cBhvr>
                                      <p:tavLst>
                                        <p:tav tm="0">
                                          <p:val>
                                            <p:strVal val="#ppt_x"/>
                                          </p:val>
                                        </p:tav>
                                        <p:tav tm="100000">
                                          <p:val>
                                            <p:strVal val="#ppt_x"/>
                                          </p:val>
                                        </p:tav>
                                      </p:tavLst>
                                    </p:anim>
                                    <p:anim calcmode="lin" valueType="num">
                                      <p:cBhvr additive="base">
                                        <p:cTn id="60"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1+#ppt_w/2"/>
                                          </p:val>
                                        </p:tav>
                                        <p:tav tm="100000">
                                          <p:val>
                                            <p:strVal val="#ppt_x"/>
                                          </p:val>
                                        </p:tav>
                                      </p:tavLst>
                                    </p:anim>
                                    <p:anim calcmode="lin" valueType="num">
                                      <p:cBhvr additive="base">
                                        <p:cTn id="66" dur="500" fill="hold"/>
                                        <p:tgtEl>
                                          <p:spTgt spid="22"/>
                                        </p:tgtEl>
                                        <p:attrNameLst>
                                          <p:attrName>ppt_y</p:attrName>
                                        </p:attrNameLst>
                                      </p:cBhvr>
                                      <p:tavLst>
                                        <p:tav tm="0">
                                          <p:val>
                                            <p:strVal val="#ppt_y"/>
                                          </p:val>
                                        </p:tav>
                                        <p:tav tm="100000">
                                          <p:val>
                                            <p:strVal val="#ppt_y"/>
                                          </p:val>
                                        </p:tav>
                                      </p:tavLst>
                                    </p:anim>
                                  </p:childTnLst>
                                </p:cTn>
                              </p:par>
                              <p:par>
                                <p:cTn id="67" presetID="26"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580">
                                          <p:stCondLst>
                                            <p:cond delay="0"/>
                                          </p:stCondLst>
                                        </p:cTn>
                                        <p:tgtEl>
                                          <p:spTgt spid="23"/>
                                        </p:tgtEl>
                                      </p:cBhvr>
                                    </p:animEffect>
                                    <p:anim calcmode="lin" valueType="num">
                                      <p:cBhvr>
                                        <p:cTn id="7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5" dur="26">
                                          <p:stCondLst>
                                            <p:cond delay="650"/>
                                          </p:stCondLst>
                                        </p:cTn>
                                        <p:tgtEl>
                                          <p:spTgt spid="23"/>
                                        </p:tgtEl>
                                      </p:cBhvr>
                                      <p:to x="100000" y="60000"/>
                                    </p:animScale>
                                    <p:animScale>
                                      <p:cBhvr>
                                        <p:cTn id="76" dur="166" decel="50000">
                                          <p:stCondLst>
                                            <p:cond delay="676"/>
                                          </p:stCondLst>
                                        </p:cTn>
                                        <p:tgtEl>
                                          <p:spTgt spid="23"/>
                                        </p:tgtEl>
                                      </p:cBhvr>
                                      <p:to x="100000" y="100000"/>
                                    </p:animScale>
                                    <p:animScale>
                                      <p:cBhvr>
                                        <p:cTn id="77" dur="26">
                                          <p:stCondLst>
                                            <p:cond delay="1312"/>
                                          </p:stCondLst>
                                        </p:cTn>
                                        <p:tgtEl>
                                          <p:spTgt spid="23"/>
                                        </p:tgtEl>
                                      </p:cBhvr>
                                      <p:to x="100000" y="80000"/>
                                    </p:animScale>
                                    <p:animScale>
                                      <p:cBhvr>
                                        <p:cTn id="78" dur="166" decel="50000">
                                          <p:stCondLst>
                                            <p:cond delay="1338"/>
                                          </p:stCondLst>
                                        </p:cTn>
                                        <p:tgtEl>
                                          <p:spTgt spid="23"/>
                                        </p:tgtEl>
                                      </p:cBhvr>
                                      <p:to x="100000" y="100000"/>
                                    </p:animScale>
                                    <p:animScale>
                                      <p:cBhvr>
                                        <p:cTn id="79" dur="26">
                                          <p:stCondLst>
                                            <p:cond delay="1642"/>
                                          </p:stCondLst>
                                        </p:cTn>
                                        <p:tgtEl>
                                          <p:spTgt spid="23"/>
                                        </p:tgtEl>
                                      </p:cBhvr>
                                      <p:to x="100000" y="90000"/>
                                    </p:animScale>
                                    <p:animScale>
                                      <p:cBhvr>
                                        <p:cTn id="80" dur="166" decel="50000">
                                          <p:stCondLst>
                                            <p:cond delay="1668"/>
                                          </p:stCondLst>
                                        </p:cTn>
                                        <p:tgtEl>
                                          <p:spTgt spid="23"/>
                                        </p:tgtEl>
                                      </p:cBhvr>
                                      <p:to x="100000" y="100000"/>
                                    </p:animScale>
                                    <p:animScale>
                                      <p:cBhvr>
                                        <p:cTn id="81" dur="26">
                                          <p:stCondLst>
                                            <p:cond delay="1808"/>
                                          </p:stCondLst>
                                        </p:cTn>
                                        <p:tgtEl>
                                          <p:spTgt spid="23"/>
                                        </p:tgtEl>
                                      </p:cBhvr>
                                      <p:to x="100000" y="95000"/>
                                    </p:animScale>
                                    <p:animScale>
                                      <p:cBhvr>
                                        <p:cTn id="82" dur="166" decel="50000">
                                          <p:stCondLst>
                                            <p:cond delay="1834"/>
                                          </p:stCondLst>
                                        </p:cTn>
                                        <p:tgtEl>
                                          <p:spTgt spid="23"/>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additive="base">
                                        <p:cTn id="87" dur="500" fill="hold"/>
                                        <p:tgtEl>
                                          <p:spTgt spid="24"/>
                                        </p:tgtEl>
                                        <p:attrNameLst>
                                          <p:attrName>ppt_x</p:attrName>
                                        </p:attrNameLst>
                                      </p:cBhvr>
                                      <p:tavLst>
                                        <p:tav tm="0">
                                          <p:val>
                                            <p:strVal val="1+#ppt_w/2"/>
                                          </p:val>
                                        </p:tav>
                                        <p:tav tm="100000">
                                          <p:val>
                                            <p:strVal val="#ppt_x"/>
                                          </p:val>
                                        </p:tav>
                                      </p:tavLst>
                                    </p:anim>
                                    <p:anim calcmode="lin" valueType="num">
                                      <p:cBhvr additive="base">
                                        <p:cTn id="88" dur="500" fill="hold"/>
                                        <p:tgtEl>
                                          <p:spTgt spid="24"/>
                                        </p:tgtEl>
                                        <p:attrNameLst>
                                          <p:attrName>ppt_y</p:attrName>
                                        </p:attrNameLst>
                                      </p:cBhvr>
                                      <p:tavLst>
                                        <p:tav tm="0">
                                          <p:val>
                                            <p:strVal val="#ppt_y"/>
                                          </p:val>
                                        </p:tav>
                                        <p:tav tm="100000">
                                          <p:val>
                                            <p:strVal val="#ppt_y"/>
                                          </p:val>
                                        </p:tav>
                                      </p:tavLst>
                                    </p:anim>
                                  </p:childTnLst>
                                </p:cTn>
                              </p:par>
                              <p:par>
                                <p:cTn id="89" presetID="26" presetClass="entr" presetSubtype="0" fill="hold" nodeType="withEffect">
                                  <p:stCondLst>
                                    <p:cond delay="500"/>
                                  </p:stCondLst>
                                  <p:childTnLst>
                                    <p:set>
                                      <p:cBhvr>
                                        <p:cTn id="90" dur="1" fill="hold">
                                          <p:stCondLst>
                                            <p:cond delay="0"/>
                                          </p:stCondLst>
                                        </p:cTn>
                                        <p:tgtEl>
                                          <p:spTgt spid="25"/>
                                        </p:tgtEl>
                                        <p:attrNameLst>
                                          <p:attrName>style.visibility</p:attrName>
                                        </p:attrNameLst>
                                      </p:cBhvr>
                                      <p:to>
                                        <p:strVal val="visible"/>
                                      </p:to>
                                    </p:set>
                                    <p:animEffect transition="in" filter="wipe(down)">
                                      <p:cBhvr>
                                        <p:cTn id="91" dur="2320">
                                          <p:stCondLst>
                                            <p:cond delay="0"/>
                                          </p:stCondLst>
                                        </p:cTn>
                                        <p:tgtEl>
                                          <p:spTgt spid="25"/>
                                        </p:tgtEl>
                                      </p:cBhvr>
                                    </p:animEffect>
                                    <p:anim calcmode="lin" valueType="num">
                                      <p:cBhvr>
                                        <p:cTn id="92" dur="7288"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3" dur="265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94" dur="2656" tmFilter="0, 0; 0.125,0.2665; 0.25,0.4; 0.375,0.465; 0.5,0.5;  0.625,0.535; 0.75,0.6; 0.875,0.7335; 1,1">
                                          <p:stCondLst>
                                            <p:cond delay="2656"/>
                                          </p:stCondLst>
                                        </p:cTn>
                                        <p:tgtEl>
                                          <p:spTgt spid="25"/>
                                        </p:tgtEl>
                                        <p:attrNameLst>
                                          <p:attrName>ppt_y</p:attrName>
                                        </p:attrNameLst>
                                      </p:cBhvr>
                                      <p:tavLst>
                                        <p:tav tm="0" fmla="#ppt_y-sin(pi*$)/9">
                                          <p:val>
                                            <p:fltVal val="0"/>
                                          </p:val>
                                        </p:tav>
                                        <p:tav tm="100000">
                                          <p:val>
                                            <p:fltVal val="1"/>
                                          </p:val>
                                        </p:tav>
                                      </p:tavLst>
                                    </p:anim>
                                    <p:anim calcmode="lin" valueType="num">
                                      <p:cBhvr>
                                        <p:cTn id="95" dur="1328" tmFilter="0, 0; 0.125,0.2665; 0.25,0.4; 0.375,0.465; 0.5,0.5;  0.625,0.535; 0.75,0.6; 0.875,0.7335; 1,1">
                                          <p:stCondLst>
                                            <p:cond delay="5296"/>
                                          </p:stCondLst>
                                        </p:cTn>
                                        <p:tgtEl>
                                          <p:spTgt spid="25"/>
                                        </p:tgtEl>
                                        <p:attrNameLst>
                                          <p:attrName>ppt_y</p:attrName>
                                        </p:attrNameLst>
                                      </p:cBhvr>
                                      <p:tavLst>
                                        <p:tav tm="0" fmla="#ppt_y-sin(pi*$)/27">
                                          <p:val>
                                            <p:fltVal val="0"/>
                                          </p:val>
                                        </p:tav>
                                        <p:tav tm="100000">
                                          <p:val>
                                            <p:fltVal val="1"/>
                                          </p:val>
                                        </p:tav>
                                      </p:tavLst>
                                    </p:anim>
                                    <p:anim calcmode="lin" valueType="num">
                                      <p:cBhvr>
                                        <p:cTn id="96" dur="656" tmFilter="0, 0; 0.125,0.2665; 0.25,0.4; 0.375,0.465; 0.5,0.5;  0.625,0.535; 0.75,0.6; 0.875,0.7335; 1,1">
                                          <p:stCondLst>
                                            <p:cond delay="6624"/>
                                          </p:stCondLst>
                                        </p:cTn>
                                        <p:tgtEl>
                                          <p:spTgt spid="25"/>
                                        </p:tgtEl>
                                        <p:attrNameLst>
                                          <p:attrName>ppt_y</p:attrName>
                                        </p:attrNameLst>
                                      </p:cBhvr>
                                      <p:tavLst>
                                        <p:tav tm="0" fmla="#ppt_y-sin(pi*$)/81">
                                          <p:val>
                                            <p:fltVal val="0"/>
                                          </p:val>
                                        </p:tav>
                                        <p:tav tm="100000">
                                          <p:val>
                                            <p:fltVal val="1"/>
                                          </p:val>
                                        </p:tav>
                                      </p:tavLst>
                                    </p:anim>
                                    <p:animScale>
                                      <p:cBhvr>
                                        <p:cTn id="97" dur="104">
                                          <p:stCondLst>
                                            <p:cond delay="2600"/>
                                          </p:stCondLst>
                                        </p:cTn>
                                        <p:tgtEl>
                                          <p:spTgt spid="25"/>
                                        </p:tgtEl>
                                      </p:cBhvr>
                                      <p:to x="100000" y="60000"/>
                                    </p:animScale>
                                    <p:animScale>
                                      <p:cBhvr>
                                        <p:cTn id="98" dur="664" decel="50000">
                                          <p:stCondLst>
                                            <p:cond delay="2704"/>
                                          </p:stCondLst>
                                        </p:cTn>
                                        <p:tgtEl>
                                          <p:spTgt spid="25"/>
                                        </p:tgtEl>
                                      </p:cBhvr>
                                      <p:to x="100000" y="100000"/>
                                    </p:animScale>
                                    <p:animScale>
                                      <p:cBhvr>
                                        <p:cTn id="99" dur="104">
                                          <p:stCondLst>
                                            <p:cond delay="5248"/>
                                          </p:stCondLst>
                                        </p:cTn>
                                        <p:tgtEl>
                                          <p:spTgt spid="25"/>
                                        </p:tgtEl>
                                      </p:cBhvr>
                                      <p:to x="100000" y="80000"/>
                                    </p:animScale>
                                    <p:animScale>
                                      <p:cBhvr>
                                        <p:cTn id="100" dur="664" decel="50000">
                                          <p:stCondLst>
                                            <p:cond delay="5352"/>
                                          </p:stCondLst>
                                        </p:cTn>
                                        <p:tgtEl>
                                          <p:spTgt spid="25"/>
                                        </p:tgtEl>
                                      </p:cBhvr>
                                      <p:to x="100000" y="100000"/>
                                    </p:animScale>
                                    <p:animScale>
                                      <p:cBhvr>
                                        <p:cTn id="101" dur="104">
                                          <p:stCondLst>
                                            <p:cond delay="6568"/>
                                          </p:stCondLst>
                                        </p:cTn>
                                        <p:tgtEl>
                                          <p:spTgt spid="25"/>
                                        </p:tgtEl>
                                      </p:cBhvr>
                                      <p:to x="100000" y="90000"/>
                                    </p:animScale>
                                    <p:animScale>
                                      <p:cBhvr>
                                        <p:cTn id="102" dur="664" decel="50000">
                                          <p:stCondLst>
                                            <p:cond delay="6672"/>
                                          </p:stCondLst>
                                        </p:cTn>
                                        <p:tgtEl>
                                          <p:spTgt spid="25"/>
                                        </p:tgtEl>
                                      </p:cBhvr>
                                      <p:to x="100000" y="100000"/>
                                    </p:animScale>
                                    <p:animScale>
                                      <p:cBhvr>
                                        <p:cTn id="103" dur="104">
                                          <p:stCondLst>
                                            <p:cond delay="7232"/>
                                          </p:stCondLst>
                                        </p:cTn>
                                        <p:tgtEl>
                                          <p:spTgt spid="25"/>
                                        </p:tgtEl>
                                      </p:cBhvr>
                                      <p:to x="100000" y="95000"/>
                                    </p:animScale>
                                    <p:animScale>
                                      <p:cBhvr>
                                        <p:cTn id="104" dur="664" decel="50000">
                                          <p:stCondLst>
                                            <p:cond delay="7336"/>
                                          </p:stCondLst>
                                        </p:cTn>
                                        <p:tgtEl>
                                          <p:spTgt spid="25"/>
                                        </p:tgtEl>
                                      </p:cBhvr>
                                      <p:to x="100000" y="100000"/>
                                    </p:animScale>
                                  </p:childTnLst>
                                </p:cTn>
                              </p:par>
                              <p:par>
                                <p:cTn id="105" presetID="26" presetClass="entr" presetSubtype="0" fill="hold" nodeType="withEffect">
                                  <p:stCondLst>
                                    <p:cond delay="500"/>
                                  </p:stCondLst>
                                  <p:childTnLst>
                                    <p:set>
                                      <p:cBhvr>
                                        <p:cTn id="106" dur="1" fill="hold">
                                          <p:stCondLst>
                                            <p:cond delay="0"/>
                                          </p:stCondLst>
                                        </p:cTn>
                                        <p:tgtEl>
                                          <p:spTgt spid="26"/>
                                        </p:tgtEl>
                                        <p:attrNameLst>
                                          <p:attrName>style.visibility</p:attrName>
                                        </p:attrNameLst>
                                      </p:cBhvr>
                                      <p:to>
                                        <p:strVal val="visible"/>
                                      </p:to>
                                    </p:set>
                                    <p:animEffect transition="in" filter="wipe(down)">
                                      <p:cBhvr>
                                        <p:cTn id="107" dur="2320">
                                          <p:stCondLst>
                                            <p:cond delay="0"/>
                                          </p:stCondLst>
                                        </p:cTn>
                                        <p:tgtEl>
                                          <p:spTgt spid="26"/>
                                        </p:tgtEl>
                                      </p:cBhvr>
                                    </p:animEffect>
                                    <p:anim calcmode="lin" valueType="num">
                                      <p:cBhvr>
                                        <p:cTn id="108" dur="7288"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09" dur="265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10" dur="2656" tmFilter="0, 0; 0.125,0.2665; 0.25,0.4; 0.375,0.465; 0.5,0.5;  0.625,0.535; 0.75,0.6; 0.875,0.7335; 1,1">
                                          <p:stCondLst>
                                            <p:cond delay="2656"/>
                                          </p:stCondLst>
                                        </p:cTn>
                                        <p:tgtEl>
                                          <p:spTgt spid="26"/>
                                        </p:tgtEl>
                                        <p:attrNameLst>
                                          <p:attrName>ppt_y</p:attrName>
                                        </p:attrNameLst>
                                      </p:cBhvr>
                                      <p:tavLst>
                                        <p:tav tm="0" fmla="#ppt_y-sin(pi*$)/9">
                                          <p:val>
                                            <p:fltVal val="0"/>
                                          </p:val>
                                        </p:tav>
                                        <p:tav tm="100000">
                                          <p:val>
                                            <p:fltVal val="1"/>
                                          </p:val>
                                        </p:tav>
                                      </p:tavLst>
                                    </p:anim>
                                    <p:anim calcmode="lin" valueType="num">
                                      <p:cBhvr>
                                        <p:cTn id="111" dur="1328" tmFilter="0, 0; 0.125,0.2665; 0.25,0.4; 0.375,0.465; 0.5,0.5;  0.625,0.535; 0.75,0.6; 0.875,0.7335; 1,1">
                                          <p:stCondLst>
                                            <p:cond delay="5296"/>
                                          </p:stCondLst>
                                        </p:cTn>
                                        <p:tgtEl>
                                          <p:spTgt spid="26"/>
                                        </p:tgtEl>
                                        <p:attrNameLst>
                                          <p:attrName>ppt_y</p:attrName>
                                        </p:attrNameLst>
                                      </p:cBhvr>
                                      <p:tavLst>
                                        <p:tav tm="0" fmla="#ppt_y-sin(pi*$)/27">
                                          <p:val>
                                            <p:fltVal val="0"/>
                                          </p:val>
                                        </p:tav>
                                        <p:tav tm="100000">
                                          <p:val>
                                            <p:fltVal val="1"/>
                                          </p:val>
                                        </p:tav>
                                      </p:tavLst>
                                    </p:anim>
                                    <p:anim calcmode="lin" valueType="num">
                                      <p:cBhvr>
                                        <p:cTn id="112" dur="656" tmFilter="0, 0; 0.125,0.2665; 0.25,0.4; 0.375,0.465; 0.5,0.5;  0.625,0.535; 0.75,0.6; 0.875,0.7335; 1,1">
                                          <p:stCondLst>
                                            <p:cond delay="6624"/>
                                          </p:stCondLst>
                                        </p:cTn>
                                        <p:tgtEl>
                                          <p:spTgt spid="26"/>
                                        </p:tgtEl>
                                        <p:attrNameLst>
                                          <p:attrName>ppt_y</p:attrName>
                                        </p:attrNameLst>
                                      </p:cBhvr>
                                      <p:tavLst>
                                        <p:tav tm="0" fmla="#ppt_y-sin(pi*$)/81">
                                          <p:val>
                                            <p:fltVal val="0"/>
                                          </p:val>
                                        </p:tav>
                                        <p:tav tm="100000">
                                          <p:val>
                                            <p:fltVal val="1"/>
                                          </p:val>
                                        </p:tav>
                                      </p:tavLst>
                                    </p:anim>
                                    <p:animScale>
                                      <p:cBhvr>
                                        <p:cTn id="113" dur="104">
                                          <p:stCondLst>
                                            <p:cond delay="2600"/>
                                          </p:stCondLst>
                                        </p:cTn>
                                        <p:tgtEl>
                                          <p:spTgt spid="26"/>
                                        </p:tgtEl>
                                      </p:cBhvr>
                                      <p:to x="100000" y="60000"/>
                                    </p:animScale>
                                    <p:animScale>
                                      <p:cBhvr>
                                        <p:cTn id="114" dur="664" decel="50000">
                                          <p:stCondLst>
                                            <p:cond delay="2704"/>
                                          </p:stCondLst>
                                        </p:cTn>
                                        <p:tgtEl>
                                          <p:spTgt spid="26"/>
                                        </p:tgtEl>
                                      </p:cBhvr>
                                      <p:to x="100000" y="100000"/>
                                    </p:animScale>
                                    <p:animScale>
                                      <p:cBhvr>
                                        <p:cTn id="115" dur="104">
                                          <p:stCondLst>
                                            <p:cond delay="5248"/>
                                          </p:stCondLst>
                                        </p:cTn>
                                        <p:tgtEl>
                                          <p:spTgt spid="26"/>
                                        </p:tgtEl>
                                      </p:cBhvr>
                                      <p:to x="100000" y="80000"/>
                                    </p:animScale>
                                    <p:animScale>
                                      <p:cBhvr>
                                        <p:cTn id="116" dur="664" decel="50000">
                                          <p:stCondLst>
                                            <p:cond delay="5352"/>
                                          </p:stCondLst>
                                        </p:cTn>
                                        <p:tgtEl>
                                          <p:spTgt spid="26"/>
                                        </p:tgtEl>
                                      </p:cBhvr>
                                      <p:to x="100000" y="100000"/>
                                    </p:animScale>
                                    <p:animScale>
                                      <p:cBhvr>
                                        <p:cTn id="117" dur="104">
                                          <p:stCondLst>
                                            <p:cond delay="6568"/>
                                          </p:stCondLst>
                                        </p:cTn>
                                        <p:tgtEl>
                                          <p:spTgt spid="26"/>
                                        </p:tgtEl>
                                      </p:cBhvr>
                                      <p:to x="100000" y="90000"/>
                                    </p:animScale>
                                    <p:animScale>
                                      <p:cBhvr>
                                        <p:cTn id="118" dur="664" decel="50000">
                                          <p:stCondLst>
                                            <p:cond delay="6672"/>
                                          </p:stCondLst>
                                        </p:cTn>
                                        <p:tgtEl>
                                          <p:spTgt spid="26"/>
                                        </p:tgtEl>
                                      </p:cBhvr>
                                      <p:to x="100000" y="100000"/>
                                    </p:animScale>
                                    <p:animScale>
                                      <p:cBhvr>
                                        <p:cTn id="119" dur="104">
                                          <p:stCondLst>
                                            <p:cond delay="7232"/>
                                          </p:stCondLst>
                                        </p:cTn>
                                        <p:tgtEl>
                                          <p:spTgt spid="26"/>
                                        </p:tgtEl>
                                      </p:cBhvr>
                                      <p:to x="100000" y="95000"/>
                                    </p:animScale>
                                    <p:animScale>
                                      <p:cBhvr>
                                        <p:cTn id="120" dur="664" decel="50000">
                                          <p:stCondLst>
                                            <p:cond delay="7336"/>
                                          </p:stCondLst>
                                        </p:cTn>
                                        <p:tgtEl>
                                          <p:spTgt spid="26"/>
                                        </p:tgtEl>
                                      </p:cBhvr>
                                      <p:to x="100000" y="100000"/>
                                    </p:animScale>
                                  </p:childTnLst>
                                </p:cTn>
                              </p:par>
                              <p:par>
                                <p:cTn id="121" presetID="26" presetClass="entr" presetSubtype="0" fill="hold" nodeType="withEffect">
                                  <p:stCondLst>
                                    <p:cond delay="500"/>
                                  </p:stCondLst>
                                  <p:childTnLst>
                                    <p:set>
                                      <p:cBhvr>
                                        <p:cTn id="122" dur="1" fill="hold">
                                          <p:stCondLst>
                                            <p:cond delay="0"/>
                                          </p:stCondLst>
                                        </p:cTn>
                                        <p:tgtEl>
                                          <p:spTgt spid="27"/>
                                        </p:tgtEl>
                                        <p:attrNameLst>
                                          <p:attrName>style.visibility</p:attrName>
                                        </p:attrNameLst>
                                      </p:cBhvr>
                                      <p:to>
                                        <p:strVal val="visible"/>
                                      </p:to>
                                    </p:set>
                                    <p:animEffect transition="in" filter="wipe(down)">
                                      <p:cBhvr>
                                        <p:cTn id="123" dur="2320">
                                          <p:stCondLst>
                                            <p:cond delay="0"/>
                                          </p:stCondLst>
                                        </p:cTn>
                                        <p:tgtEl>
                                          <p:spTgt spid="27"/>
                                        </p:tgtEl>
                                      </p:cBhvr>
                                    </p:animEffect>
                                    <p:anim calcmode="lin" valueType="num">
                                      <p:cBhvr>
                                        <p:cTn id="124" dur="7288"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25" dur="2656"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6" dur="2656" tmFilter="0, 0; 0.125,0.2665; 0.25,0.4; 0.375,0.465; 0.5,0.5;  0.625,0.535; 0.75,0.6; 0.875,0.7335; 1,1">
                                          <p:stCondLst>
                                            <p:cond delay="2656"/>
                                          </p:stCondLst>
                                        </p:cTn>
                                        <p:tgtEl>
                                          <p:spTgt spid="27"/>
                                        </p:tgtEl>
                                        <p:attrNameLst>
                                          <p:attrName>ppt_y</p:attrName>
                                        </p:attrNameLst>
                                      </p:cBhvr>
                                      <p:tavLst>
                                        <p:tav tm="0" fmla="#ppt_y-sin(pi*$)/9">
                                          <p:val>
                                            <p:fltVal val="0"/>
                                          </p:val>
                                        </p:tav>
                                        <p:tav tm="100000">
                                          <p:val>
                                            <p:fltVal val="1"/>
                                          </p:val>
                                        </p:tav>
                                      </p:tavLst>
                                    </p:anim>
                                    <p:anim calcmode="lin" valueType="num">
                                      <p:cBhvr>
                                        <p:cTn id="127" dur="1328" tmFilter="0, 0; 0.125,0.2665; 0.25,0.4; 0.375,0.465; 0.5,0.5;  0.625,0.535; 0.75,0.6; 0.875,0.7335; 1,1">
                                          <p:stCondLst>
                                            <p:cond delay="5296"/>
                                          </p:stCondLst>
                                        </p:cTn>
                                        <p:tgtEl>
                                          <p:spTgt spid="27"/>
                                        </p:tgtEl>
                                        <p:attrNameLst>
                                          <p:attrName>ppt_y</p:attrName>
                                        </p:attrNameLst>
                                      </p:cBhvr>
                                      <p:tavLst>
                                        <p:tav tm="0" fmla="#ppt_y-sin(pi*$)/27">
                                          <p:val>
                                            <p:fltVal val="0"/>
                                          </p:val>
                                        </p:tav>
                                        <p:tav tm="100000">
                                          <p:val>
                                            <p:fltVal val="1"/>
                                          </p:val>
                                        </p:tav>
                                      </p:tavLst>
                                    </p:anim>
                                    <p:anim calcmode="lin" valueType="num">
                                      <p:cBhvr>
                                        <p:cTn id="128" dur="656" tmFilter="0, 0; 0.125,0.2665; 0.25,0.4; 0.375,0.465; 0.5,0.5;  0.625,0.535; 0.75,0.6; 0.875,0.7335; 1,1">
                                          <p:stCondLst>
                                            <p:cond delay="6624"/>
                                          </p:stCondLst>
                                        </p:cTn>
                                        <p:tgtEl>
                                          <p:spTgt spid="27"/>
                                        </p:tgtEl>
                                        <p:attrNameLst>
                                          <p:attrName>ppt_y</p:attrName>
                                        </p:attrNameLst>
                                      </p:cBhvr>
                                      <p:tavLst>
                                        <p:tav tm="0" fmla="#ppt_y-sin(pi*$)/81">
                                          <p:val>
                                            <p:fltVal val="0"/>
                                          </p:val>
                                        </p:tav>
                                        <p:tav tm="100000">
                                          <p:val>
                                            <p:fltVal val="1"/>
                                          </p:val>
                                        </p:tav>
                                      </p:tavLst>
                                    </p:anim>
                                    <p:animScale>
                                      <p:cBhvr>
                                        <p:cTn id="129" dur="104">
                                          <p:stCondLst>
                                            <p:cond delay="2600"/>
                                          </p:stCondLst>
                                        </p:cTn>
                                        <p:tgtEl>
                                          <p:spTgt spid="27"/>
                                        </p:tgtEl>
                                      </p:cBhvr>
                                      <p:to x="100000" y="60000"/>
                                    </p:animScale>
                                    <p:animScale>
                                      <p:cBhvr>
                                        <p:cTn id="130" dur="664" decel="50000">
                                          <p:stCondLst>
                                            <p:cond delay="2704"/>
                                          </p:stCondLst>
                                        </p:cTn>
                                        <p:tgtEl>
                                          <p:spTgt spid="27"/>
                                        </p:tgtEl>
                                      </p:cBhvr>
                                      <p:to x="100000" y="100000"/>
                                    </p:animScale>
                                    <p:animScale>
                                      <p:cBhvr>
                                        <p:cTn id="131" dur="104">
                                          <p:stCondLst>
                                            <p:cond delay="5248"/>
                                          </p:stCondLst>
                                        </p:cTn>
                                        <p:tgtEl>
                                          <p:spTgt spid="27"/>
                                        </p:tgtEl>
                                      </p:cBhvr>
                                      <p:to x="100000" y="80000"/>
                                    </p:animScale>
                                    <p:animScale>
                                      <p:cBhvr>
                                        <p:cTn id="132" dur="664" decel="50000">
                                          <p:stCondLst>
                                            <p:cond delay="5352"/>
                                          </p:stCondLst>
                                        </p:cTn>
                                        <p:tgtEl>
                                          <p:spTgt spid="27"/>
                                        </p:tgtEl>
                                      </p:cBhvr>
                                      <p:to x="100000" y="100000"/>
                                    </p:animScale>
                                    <p:animScale>
                                      <p:cBhvr>
                                        <p:cTn id="133" dur="104">
                                          <p:stCondLst>
                                            <p:cond delay="6568"/>
                                          </p:stCondLst>
                                        </p:cTn>
                                        <p:tgtEl>
                                          <p:spTgt spid="27"/>
                                        </p:tgtEl>
                                      </p:cBhvr>
                                      <p:to x="100000" y="90000"/>
                                    </p:animScale>
                                    <p:animScale>
                                      <p:cBhvr>
                                        <p:cTn id="134" dur="664" decel="50000">
                                          <p:stCondLst>
                                            <p:cond delay="6672"/>
                                          </p:stCondLst>
                                        </p:cTn>
                                        <p:tgtEl>
                                          <p:spTgt spid="27"/>
                                        </p:tgtEl>
                                      </p:cBhvr>
                                      <p:to x="100000" y="100000"/>
                                    </p:animScale>
                                    <p:animScale>
                                      <p:cBhvr>
                                        <p:cTn id="135" dur="104">
                                          <p:stCondLst>
                                            <p:cond delay="7232"/>
                                          </p:stCondLst>
                                        </p:cTn>
                                        <p:tgtEl>
                                          <p:spTgt spid="27"/>
                                        </p:tgtEl>
                                      </p:cBhvr>
                                      <p:to x="100000" y="95000"/>
                                    </p:animScale>
                                    <p:animScale>
                                      <p:cBhvr>
                                        <p:cTn id="136" dur="664" decel="50000">
                                          <p:stCondLst>
                                            <p:cond delay="7336"/>
                                          </p:stCondLst>
                                        </p:cTn>
                                        <p:tgtEl>
                                          <p:spTgt spid="27"/>
                                        </p:tgtEl>
                                      </p:cBhvr>
                                      <p:to x="100000" y="100000"/>
                                    </p:animScale>
                                  </p:childTnLst>
                                </p:cTn>
                              </p:par>
                              <p:par>
                                <p:cTn id="137" presetID="26" presetClass="entr" presetSubtype="0" fill="hold" nodeType="withEffect">
                                  <p:stCondLst>
                                    <p:cond delay="500"/>
                                  </p:stCondLst>
                                  <p:childTnLst>
                                    <p:set>
                                      <p:cBhvr>
                                        <p:cTn id="138" dur="1" fill="hold">
                                          <p:stCondLst>
                                            <p:cond delay="0"/>
                                          </p:stCondLst>
                                        </p:cTn>
                                        <p:tgtEl>
                                          <p:spTgt spid="28"/>
                                        </p:tgtEl>
                                        <p:attrNameLst>
                                          <p:attrName>style.visibility</p:attrName>
                                        </p:attrNameLst>
                                      </p:cBhvr>
                                      <p:to>
                                        <p:strVal val="visible"/>
                                      </p:to>
                                    </p:set>
                                    <p:animEffect transition="in" filter="wipe(down)">
                                      <p:cBhvr>
                                        <p:cTn id="139" dur="2320">
                                          <p:stCondLst>
                                            <p:cond delay="0"/>
                                          </p:stCondLst>
                                        </p:cTn>
                                        <p:tgtEl>
                                          <p:spTgt spid="28"/>
                                        </p:tgtEl>
                                      </p:cBhvr>
                                    </p:animEffect>
                                    <p:anim calcmode="lin" valueType="num">
                                      <p:cBhvr>
                                        <p:cTn id="140" dur="7288"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1" dur="265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42" dur="2656" tmFilter="0, 0; 0.125,0.2665; 0.25,0.4; 0.375,0.465; 0.5,0.5;  0.625,0.535; 0.75,0.6; 0.875,0.7335; 1,1">
                                          <p:stCondLst>
                                            <p:cond delay="2656"/>
                                          </p:stCondLst>
                                        </p:cTn>
                                        <p:tgtEl>
                                          <p:spTgt spid="28"/>
                                        </p:tgtEl>
                                        <p:attrNameLst>
                                          <p:attrName>ppt_y</p:attrName>
                                        </p:attrNameLst>
                                      </p:cBhvr>
                                      <p:tavLst>
                                        <p:tav tm="0" fmla="#ppt_y-sin(pi*$)/9">
                                          <p:val>
                                            <p:fltVal val="0"/>
                                          </p:val>
                                        </p:tav>
                                        <p:tav tm="100000">
                                          <p:val>
                                            <p:fltVal val="1"/>
                                          </p:val>
                                        </p:tav>
                                      </p:tavLst>
                                    </p:anim>
                                    <p:anim calcmode="lin" valueType="num">
                                      <p:cBhvr>
                                        <p:cTn id="143" dur="1328" tmFilter="0, 0; 0.125,0.2665; 0.25,0.4; 0.375,0.465; 0.5,0.5;  0.625,0.535; 0.75,0.6; 0.875,0.7335; 1,1">
                                          <p:stCondLst>
                                            <p:cond delay="5296"/>
                                          </p:stCondLst>
                                        </p:cTn>
                                        <p:tgtEl>
                                          <p:spTgt spid="28"/>
                                        </p:tgtEl>
                                        <p:attrNameLst>
                                          <p:attrName>ppt_y</p:attrName>
                                        </p:attrNameLst>
                                      </p:cBhvr>
                                      <p:tavLst>
                                        <p:tav tm="0" fmla="#ppt_y-sin(pi*$)/27">
                                          <p:val>
                                            <p:fltVal val="0"/>
                                          </p:val>
                                        </p:tav>
                                        <p:tav tm="100000">
                                          <p:val>
                                            <p:fltVal val="1"/>
                                          </p:val>
                                        </p:tav>
                                      </p:tavLst>
                                    </p:anim>
                                    <p:anim calcmode="lin" valueType="num">
                                      <p:cBhvr>
                                        <p:cTn id="144" dur="656" tmFilter="0, 0; 0.125,0.2665; 0.25,0.4; 0.375,0.465; 0.5,0.5;  0.625,0.535; 0.75,0.6; 0.875,0.7335; 1,1">
                                          <p:stCondLst>
                                            <p:cond delay="6624"/>
                                          </p:stCondLst>
                                        </p:cTn>
                                        <p:tgtEl>
                                          <p:spTgt spid="28"/>
                                        </p:tgtEl>
                                        <p:attrNameLst>
                                          <p:attrName>ppt_y</p:attrName>
                                        </p:attrNameLst>
                                      </p:cBhvr>
                                      <p:tavLst>
                                        <p:tav tm="0" fmla="#ppt_y-sin(pi*$)/81">
                                          <p:val>
                                            <p:fltVal val="0"/>
                                          </p:val>
                                        </p:tav>
                                        <p:tav tm="100000">
                                          <p:val>
                                            <p:fltVal val="1"/>
                                          </p:val>
                                        </p:tav>
                                      </p:tavLst>
                                    </p:anim>
                                    <p:animScale>
                                      <p:cBhvr>
                                        <p:cTn id="145" dur="104">
                                          <p:stCondLst>
                                            <p:cond delay="2600"/>
                                          </p:stCondLst>
                                        </p:cTn>
                                        <p:tgtEl>
                                          <p:spTgt spid="28"/>
                                        </p:tgtEl>
                                      </p:cBhvr>
                                      <p:to x="100000" y="60000"/>
                                    </p:animScale>
                                    <p:animScale>
                                      <p:cBhvr>
                                        <p:cTn id="146" dur="664" decel="50000">
                                          <p:stCondLst>
                                            <p:cond delay="2704"/>
                                          </p:stCondLst>
                                        </p:cTn>
                                        <p:tgtEl>
                                          <p:spTgt spid="28"/>
                                        </p:tgtEl>
                                      </p:cBhvr>
                                      <p:to x="100000" y="100000"/>
                                    </p:animScale>
                                    <p:animScale>
                                      <p:cBhvr>
                                        <p:cTn id="147" dur="104">
                                          <p:stCondLst>
                                            <p:cond delay="5248"/>
                                          </p:stCondLst>
                                        </p:cTn>
                                        <p:tgtEl>
                                          <p:spTgt spid="28"/>
                                        </p:tgtEl>
                                      </p:cBhvr>
                                      <p:to x="100000" y="80000"/>
                                    </p:animScale>
                                    <p:animScale>
                                      <p:cBhvr>
                                        <p:cTn id="148" dur="664" decel="50000">
                                          <p:stCondLst>
                                            <p:cond delay="5352"/>
                                          </p:stCondLst>
                                        </p:cTn>
                                        <p:tgtEl>
                                          <p:spTgt spid="28"/>
                                        </p:tgtEl>
                                      </p:cBhvr>
                                      <p:to x="100000" y="100000"/>
                                    </p:animScale>
                                    <p:animScale>
                                      <p:cBhvr>
                                        <p:cTn id="149" dur="104">
                                          <p:stCondLst>
                                            <p:cond delay="6568"/>
                                          </p:stCondLst>
                                        </p:cTn>
                                        <p:tgtEl>
                                          <p:spTgt spid="28"/>
                                        </p:tgtEl>
                                      </p:cBhvr>
                                      <p:to x="100000" y="90000"/>
                                    </p:animScale>
                                    <p:animScale>
                                      <p:cBhvr>
                                        <p:cTn id="150" dur="664" decel="50000">
                                          <p:stCondLst>
                                            <p:cond delay="6672"/>
                                          </p:stCondLst>
                                        </p:cTn>
                                        <p:tgtEl>
                                          <p:spTgt spid="28"/>
                                        </p:tgtEl>
                                      </p:cBhvr>
                                      <p:to x="100000" y="100000"/>
                                    </p:animScale>
                                    <p:animScale>
                                      <p:cBhvr>
                                        <p:cTn id="151" dur="104">
                                          <p:stCondLst>
                                            <p:cond delay="7232"/>
                                          </p:stCondLst>
                                        </p:cTn>
                                        <p:tgtEl>
                                          <p:spTgt spid="28"/>
                                        </p:tgtEl>
                                      </p:cBhvr>
                                      <p:to x="100000" y="95000"/>
                                    </p:animScale>
                                    <p:animScale>
                                      <p:cBhvr>
                                        <p:cTn id="152" dur="664" decel="50000">
                                          <p:stCondLst>
                                            <p:cond delay="7336"/>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7" grpId="0"/>
      <p:bldP spid="18" grpId="0" animBg="1"/>
      <p:bldP spid="19" grpId="0" animBg="1"/>
      <p:bldP spid="20" grpId="0" animBg="1"/>
      <p:bldP spid="21" grpId="0"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838200" y="-282750"/>
            <a:ext cx="107441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Yểng ca hát “ngoao </a:t>
            </a:r>
            <a:r>
              <a:rPr lang="en-US" sz="32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ngoao</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Yểng bắt chước tiếng các loài vật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Yểng múa tuyệt đẹp say mê </a:t>
            </a:r>
            <a:r>
              <a:rPr lang="en-US" sz="32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chuếnh</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choáng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Yểng khoét tổ xinh xắn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
        <p:nvSpPr>
          <p:cNvPr id="25" name="TextBox 24"/>
          <p:cNvSpPr txBox="1"/>
          <p:nvPr/>
        </p:nvSpPr>
        <p:spPr>
          <a:xfrm>
            <a:off x="2590800" y="1221769"/>
            <a:ext cx="7239000" cy="1938992"/>
          </a:xfrm>
          <a:prstGeom prst="rect">
            <a:avLst/>
          </a:prstGeom>
          <a:noFill/>
        </p:spPr>
        <p:txBody>
          <a:bodyPr wrap="square" rtlCol="0">
            <a:spAutoFit/>
          </a:bodyPr>
          <a:lstStyle/>
          <a:p>
            <a:pPr algn="ctr"/>
            <a:r>
              <a:rPr lang="en-US" sz="4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cuộc thi tài năng rừng xanh chim yểng tham gia thi tiết mục gì? </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26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10000" r="100000">
                        <a14:foregroundMark x1="52615" y1="25459" x2="51077" y2="31334"/>
                        <a14:foregroundMark x1="73077" y1="26316" x2="72923" y2="32069"/>
                        <a14:foregroundMark x1="67846" y1="52264" x2="67538" y2="70135"/>
                        <a14:foregroundMark x1="60923" y1="54100" x2="75385" y2="55202"/>
                      </a14:backgroundRemoval>
                    </a14:imgEffect>
                  </a14:imgLayer>
                </a14:imgProps>
              </a:ext>
              <a:ext uri="{28A0092B-C50C-407E-A947-70E740481C1C}">
                <a14:useLocalDpi xmlns:a14="http://schemas.microsoft.com/office/drawing/2010/main" val="0"/>
              </a:ext>
            </a:extLst>
          </a:blip>
          <a:stretch>
            <a:fillRect/>
          </a:stretch>
        </p:blipFill>
        <p:spPr>
          <a:xfrm>
            <a:off x="2920156" y="4638131"/>
            <a:ext cx="1531881" cy="1582882"/>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76899" y="4580144"/>
            <a:ext cx="1295400" cy="1447801"/>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5">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10101978" y="4868879"/>
            <a:ext cx="1251028" cy="1295401"/>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1586" y="0"/>
            <a:ext cx="2349023" cy="1673802"/>
          </a:xfrm>
          <a:prstGeom prst="rect">
            <a:avLst/>
          </a:prstGeom>
        </p:spPr>
      </p:pic>
      <p:pic>
        <p:nvPicPr>
          <p:cNvPr id="19" name="Picture 18"/>
          <p:cNvPicPr>
            <a:picLocks noChangeAspect="1"/>
          </p:cNvPicPr>
          <p:nvPr/>
        </p:nvPicPr>
        <p:blipFill rotWithShape="1">
          <a:blip r:embed="rId8">
            <a:extLst>
              <a:ext uri="{BEBA8EAE-BF5A-486C-A8C5-ECC9F3942E4B}">
                <a14:imgProps xmlns:a14="http://schemas.microsoft.com/office/drawing/2010/main">
                  <a14:imgLayer r:embed="rId9">
                    <a14:imgEffect>
                      <a14:backgroundRemoval t="9167" b="89167" l="0" r="99500">
                        <a14:foregroundMark x1="12300" y1="70926" x2="33900" y2="82593"/>
                      </a14:backgroundRemoval>
                    </a14:imgEffect>
                  </a14:imgLayer>
                </a14:imgProps>
              </a:ext>
              <a:ext uri="{28A0092B-C50C-407E-A947-70E740481C1C}">
                <a14:useLocalDpi xmlns:a14="http://schemas.microsoft.com/office/drawing/2010/main" val="0"/>
              </a:ext>
            </a:extLst>
          </a:blip>
          <a:srcRect l="4800" t="18890" b="12221"/>
          <a:stretch/>
        </p:blipFill>
        <p:spPr>
          <a:xfrm>
            <a:off x="3048000" y="-152400"/>
            <a:ext cx="6654800" cy="3276600"/>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backgroundRemoval t="4792" b="89776" l="4792" r="89776"/>
                    </a14:imgEffect>
                  </a14:imgLayer>
                </a14:imgProps>
              </a:ext>
              <a:ext uri="{28A0092B-C50C-407E-A947-70E740481C1C}">
                <a14:useLocalDpi xmlns:a14="http://schemas.microsoft.com/office/drawing/2010/main" val="0"/>
              </a:ext>
            </a:extLst>
          </a:blip>
          <a:srcRect r="69341" b="57733"/>
          <a:stretch/>
        </p:blipFill>
        <p:spPr>
          <a:xfrm>
            <a:off x="4075169" y="1118058"/>
            <a:ext cx="1066800" cy="1929943"/>
          </a:xfrm>
          <a:prstGeom prst="rect">
            <a:avLst/>
          </a:prstGeom>
        </p:spPr>
      </p:pic>
      <p:pic>
        <p:nvPicPr>
          <p:cNvPr id="22" name="Picture 21"/>
          <p:cNvPicPr>
            <a:picLocks noChangeAspect="1"/>
          </p:cNvPicPr>
          <p:nvPr/>
        </p:nvPicPr>
        <p:blipFill rotWithShape="1">
          <a:blip r:embed="rId12">
            <a:extLst>
              <a:ext uri="{BEBA8EAE-BF5A-486C-A8C5-ECC9F3942E4B}">
                <a14:imgProps xmlns:a14="http://schemas.microsoft.com/office/drawing/2010/main">
                  <a14:imgLayer r:embed="rId13">
                    <a14:imgEffect>
                      <a14:backgroundRemoval t="9167" b="92500" l="10000" r="99500"/>
                    </a14:imgEffect>
                  </a14:imgLayer>
                </a14:imgProps>
              </a:ext>
              <a:ext uri="{28A0092B-C50C-407E-A947-70E740481C1C}">
                <a14:useLocalDpi xmlns:a14="http://schemas.microsoft.com/office/drawing/2010/main" val="0"/>
              </a:ext>
            </a:extLst>
          </a:blip>
          <a:srcRect l="48800" t="44444" b="7778"/>
          <a:stretch/>
        </p:blipFill>
        <p:spPr>
          <a:xfrm>
            <a:off x="70272" y="-116908"/>
            <a:ext cx="2696368" cy="2834750"/>
          </a:xfrm>
          <a:prstGeom prst="rect">
            <a:avLst/>
          </a:prstGeom>
        </p:spPr>
      </p:pic>
      <p:pic>
        <p:nvPicPr>
          <p:cNvPr id="23" name="Picture 22"/>
          <p:cNvPicPr>
            <a:picLocks noChangeAspect="1"/>
          </p:cNvPicPr>
          <p:nvPr/>
        </p:nvPicPr>
        <p:blipFill>
          <a:blip r:embed="rId14">
            <a:extLst>
              <a:ext uri="{BEBA8EAE-BF5A-486C-A8C5-ECC9F3942E4B}">
                <a14:imgProps xmlns:a14="http://schemas.microsoft.com/office/drawing/2010/main">
                  <a14:imgLayer r:embed="rId15">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455202" y="277378"/>
            <a:ext cx="2153327" cy="1572075"/>
          </a:xfrm>
          <a:prstGeom prst="rect">
            <a:avLst/>
          </a:prstGeom>
        </p:spPr>
      </p:pic>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9167" b="92500" l="10000" r="99500"/>
                    </a14:imgEffect>
                  </a14:imgLayer>
                </a14:imgProps>
              </a:ext>
              <a:ext uri="{28A0092B-C50C-407E-A947-70E740481C1C}">
                <a14:useLocalDpi xmlns:a14="http://schemas.microsoft.com/office/drawing/2010/main" val="0"/>
              </a:ext>
            </a:extLst>
          </a:blip>
          <a:srcRect l="48800" t="44444" b="7778"/>
          <a:stretch/>
        </p:blipFill>
        <p:spPr>
          <a:xfrm>
            <a:off x="10248093" y="-226425"/>
            <a:ext cx="1785163" cy="3276600"/>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51633" y="0"/>
            <a:ext cx="1625600" cy="1006827"/>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ackgroundRemoval t="0" b="92963" l="10000" r="90000">
                        <a14:foregroundMark x1="37857" y1="24074" x2="32571" y2="28241"/>
                        <a14:foregroundMark x1="55857" y1="24259" x2="58714" y2="28056"/>
                        <a14:foregroundMark x1="41286" y1="78611" x2="29143" y2="88889"/>
                        <a14:foregroundMark x1="52143" y1="79630" x2="62714" y2="89259"/>
                        <a14:foregroundMark x1="61286" y1="84074" x2="70000" y2="89722"/>
                        <a14:foregroundMark x1="49429" y1="82593" x2="55000" y2="89722"/>
                        <a14:foregroundMark x1="44143" y1="82870" x2="34714" y2="87870"/>
                        <a14:foregroundMark x1="34143" y1="90463" x2="49714" y2="90093"/>
                      </a14:backgroundRemoval>
                    </a14:imgEffect>
                  </a14:imgLayer>
                </a14:imgProps>
              </a:ext>
              <a:ext uri="{28A0092B-C50C-407E-A947-70E740481C1C}">
                <a14:useLocalDpi xmlns:a14="http://schemas.microsoft.com/office/drawing/2010/main" val="0"/>
              </a:ext>
            </a:extLst>
          </a:blip>
          <a:stretch>
            <a:fillRect/>
          </a:stretch>
        </p:blipFill>
        <p:spPr>
          <a:xfrm>
            <a:off x="8258986" y="4028911"/>
            <a:ext cx="1583119" cy="1579739"/>
          </a:xfrm>
          <a:prstGeom prst="rect">
            <a:avLst/>
          </a:prstGeom>
        </p:spPr>
      </p:pic>
      <p:pic>
        <p:nvPicPr>
          <p:cNvPr id="27" name="Picture 2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460" b="92677" l="0" r="100000">
                        <a14:foregroundMark x1="21616" y1="16597" x2="27677" y2="71849"/>
                        <a14:foregroundMark x1="21010" y1="51681" x2="21010" y2="58613"/>
                        <a14:backgroundMark x1="2828" y1="31933" x2="12121" y2="83193"/>
                        <a14:backgroundMark x1="49899" y1="31303" x2="49899" y2="83193"/>
                        <a14:backgroundMark x1="58586" y1="41176" x2="66667" y2="46008"/>
                        <a14:backgroundMark x1="80202" y1="47479" x2="88283" y2="41807"/>
                        <a14:backgroundMark x1="41212" y1="39076" x2="36364" y2="46008"/>
                      </a14:backgroundRemoval>
                    </a14:imgEffect>
                  </a14:imgLayer>
                </a14:imgProps>
              </a:ext>
              <a:ext uri="{28A0092B-C50C-407E-A947-70E740481C1C}">
                <a14:useLocalDpi xmlns:a14="http://schemas.microsoft.com/office/drawing/2010/main" val="0"/>
              </a:ext>
            </a:extLst>
          </a:blip>
          <a:srcRect b="15278"/>
          <a:stretch/>
        </p:blipFill>
        <p:spPr>
          <a:xfrm>
            <a:off x="5243569" y="1397036"/>
            <a:ext cx="2058354" cy="1676400"/>
          </a:xfrm>
          <a:prstGeom prst="rect">
            <a:avLst/>
          </a:prstGeom>
        </p:spPr>
      </p:pic>
      <p:pic>
        <p:nvPicPr>
          <p:cNvPr id="28" name="Picture 2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4000" b="89935" l="10000" r="90000">
                        <a14:foregroundMark x1="42907" y1="33161" x2="47442" y2="33161"/>
                        <a14:foregroundMark x1="45465" y1="31484" x2="45465" y2="31484"/>
                      </a14:backgroundRemoval>
                    </a14:imgEffect>
                  </a14:imgLayer>
                </a14:imgProps>
              </a:ext>
              <a:ext uri="{28A0092B-C50C-407E-A947-70E740481C1C}">
                <a14:useLocalDpi xmlns:a14="http://schemas.microsoft.com/office/drawing/2010/main" val="0"/>
              </a:ext>
            </a:extLst>
          </a:blip>
          <a:srcRect l="31111" r="31111"/>
          <a:stretch/>
        </p:blipFill>
        <p:spPr>
          <a:xfrm>
            <a:off x="3727561" y="2489658"/>
            <a:ext cx="1295400" cy="1905000"/>
          </a:xfrm>
          <a:prstGeom prst="rect">
            <a:avLst/>
          </a:prstGeom>
        </p:spPr>
      </p:pic>
      <p:pic>
        <p:nvPicPr>
          <p:cNvPr id="29" name="Picture 28"/>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31380" y="2167155"/>
            <a:ext cx="1628697" cy="922544"/>
          </a:xfrm>
          <a:prstGeom prst="rect">
            <a:avLst/>
          </a:prstGeom>
        </p:spPr>
      </p:pic>
      <p:pic>
        <p:nvPicPr>
          <p:cNvPr id="30" name="Picture 29"/>
          <p:cNvPicPr>
            <a:picLocks noChangeAspect="1"/>
          </p:cNvPicPr>
          <p:nvPr/>
        </p:nvPicPr>
        <p:blipFill rotWithShape="1">
          <a:blip r:embed="rId26">
            <a:extLst>
              <a:ext uri="{BEBA8EAE-BF5A-486C-A8C5-ECC9F3942E4B}">
                <a14:imgProps xmlns:a14="http://schemas.microsoft.com/office/drawing/2010/main">
                  <a14:imgLayer r:embed="rId5">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6705600" y="4818781"/>
            <a:ext cx="1426110" cy="1371600"/>
          </a:xfrm>
          <a:prstGeom prst="rect">
            <a:avLst/>
          </a:prstGeom>
        </p:spPr>
      </p:pic>
      <p:sp>
        <p:nvSpPr>
          <p:cNvPr id="31" name="Rectangle 30"/>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Lớp 1a1 hẹn gặp lại các bạn ở bài sau nhé</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p:cNvPicPr>
            <a:picLocks noChangeAspect="1"/>
          </p:cNvPicPr>
          <p:nvPr/>
        </p:nvPicPr>
        <p:blipFill>
          <a:blip r:embed="rId27" cstate="print">
            <a:extLst>
              <a:ext uri="{BEBA8EAE-BF5A-486C-A8C5-ECC9F3942E4B}">
                <a14:imgProps xmlns:a14="http://schemas.microsoft.com/office/drawing/2010/main">
                  <a14:imgLayer r:embed="rId28">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110710" y="1605586"/>
            <a:ext cx="2245208" cy="3113332"/>
          </a:xfrm>
          <a:prstGeom prst="rect">
            <a:avLst/>
          </a:prstGeom>
        </p:spPr>
      </p:pic>
      <p:pic>
        <p:nvPicPr>
          <p:cNvPr id="20" name="Picture 1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58123" y="1673802"/>
            <a:ext cx="1129624" cy="988977"/>
          </a:xfrm>
          <a:prstGeom prst="rect">
            <a:avLst/>
          </a:prstGeom>
        </p:spPr>
      </p:pic>
      <p:pic>
        <p:nvPicPr>
          <p:cNvPr id="33" name="Picture 3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187259" y="2217818"/>
            <a:ext cx="589772" cy="527556"/>
          </a:xfrm>
          <a:prstGeom prst="rect">
            <a:avLst/>
          </a:prstGeom>
        </p:spPr>
      </p:pic>
      <p:pic>
        <p:nvPicPr>
          <p:cNvPr id="34" name="Picture 3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549588" y="1770237"/>
            <a:ext cx="589772" cy="1069345"/>
          </a:xfrm>
          <a:prstGeom prst="rect">
            <a:avLst/>
          </a:prstGeom>
        </p:spPr>
      </p:pic>
      <p:pic>
        <p:nvPicPr>
          <p:cNvPr id="35" name="Picture 3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241166" y="2217818"/>
            <a:ext cx="1950834" cy="1116751"/>
          </a:xfrm>
          <a:prstGeom prst="rect">
            <a:avLst/>
          </a:prstGeom>
        </p:spPr>
      </p:pic>
      <p:pic>
        <p:nvPicPr>
          <p:cNvPr id="36" name="Picture 3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84160" y="2676559"/>
            <a:ext cx="589772" cy="527556"/>
          </a:xfrm>
          <a:prstGeom prst="rect">
            <a:avLst/>
          </a:prstGeom>
        </p:spPr>
      </p:pic>
      <p:pic>
        <p:nvPicPr>
          <p:cNvPr id="37" name="Picture 3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547219" y="2717842"/>
            <a:ext cx="589772" cy="527556"/>
          </a:xfrm>
          <a:prstGeom prst="rect">
            <a:avLst/>
          </a:prstGeom>
        </p:spPr>
      </p:pic>
      <p:pic>
        <p:nvPicPr>
          <p:cNvPr id="38" name="Picture 3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163529" y="2628427"/>
            <a:ext cx="589772" cy="527556"/>
          </a:xfrm>
          <a:prstGeom prst="rect">
            <a:avLst/>
          </a:prstGeom>
        </p:spPr>
      </p:pic>
      <p:pic>
        <p:nvPicPr>
          <p:cNvPr id="39" name="Picture 3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43753" y="2217818"/>
            <a:ext cx="589772" cy="730430"/>
          </a:xfrm>
          <a:prstGeom prst="rect">
            <a:avLst/>
          </a:prstGeom>
        </p:spPr>
      </p:pic>
    </p:spTree>
    <p:extLst>
      <p:ext uri="{BB962C8B-B14F-4D97-AF65-F5344CB8AC3E}">
        <p14:creationId xmlns:p14="http://schemas.microsoft.com/office/powerpoint/2010/main" val="73084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6"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ircle(in)">
                                      <p:cBhvr>
                                        <p:cTn id="10" dur="2000"/>
                                        <p:tgtEl>
                                          <p:spTgt spid="30"/>
                                        </p:tgtEl>
                                      </p:cBhvr>
                                    </p:animEffect>
                                  </p:childTnLst>
                                </p:cTn>
                              </p:par>
                              <p:par>
                                <p:cTn id="11" presetID="6"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par>
                                <p:cTn id="24" presetID="6" presetClass="entr" presetSubtype="16"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ircle(in)">
                                      <p:cBhvr>
                                        <p:cTn id="26"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404193" y="-118406"/>
            <a:ext cx="95249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a:t>
            </a:r>
            <a:r>
              <a:rPr lang="en-US" sz="32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êc</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hay </a:t>
            </a:r>
            <a:r>
              <a:rPr lang="en-US" sz="32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iêt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y</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êng hay </a:t>
            </a:r>
            <a:r>
              <a:rPr lang="en-US" sz="32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iêng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 hay </a:t>
            </a:r>
            <a:r>
              <a:rPr lang="en-US" sz="32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oet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a:t>
            </a:r>
            <a:r>
              <a:rPr lang="en-US" sz="32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êt</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hat </a:t>
            </a:r>
            <a:r>
              <a:rPr lang="en-US" sz="32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iêt</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200400" y="1295497"/>
            <a:ext cx="6324600" cy="1877437"/>
          </a:xfrm>
          <a:prstGeom prst="rect">
            <a:avLst/>
          </a:prstGeom>
          <a:noFill/>
        </p:spPr>
        <p:txBody>
          <a:bodyPr wrap="square" rtlCol="0">
            <a:spAutoFit/>
          </a:bodyPr>
          <a:lstStyle/>
          <a:p>
            <a:pPr algn="ctr"/>
            <a:r>
              <a:rPr lang="en-US" sz="28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Chọn vần phù hợp để hoàn thành từ sau: </a:t>
            </a:r>
            <a:r>
              <a:rPr lang="en-US" sz="4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 bay l……..; t……gọi</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5449079" y="1783976"/>
            <a:ext cx="184731" cy="1015663"/>
          </a:xfrm>
          <a:prstGeom prst="rect">
            <a:avLst/>
          </a:prstGeom>
        </p:spPr>
        <p:txBody>
          <a:bodyPr wrap="none">
            <a:spAutoFit/>
          </a:bodyPr>
          <a:lstStyle/>
          <a:p>
            <a:r>
              <a:rPr lang="en-US" sz="60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6000" dirty="0"/>
          </a:p>
        </p:txBody>
      </p:sp>
      <p:sp>
        <p:nvSpPr>
          <p:cNvPr id="3" name="Rectangle 2"/>
          <p:cNvSpPr/>
          <p:nvPr/>
        </p:nvSpPr>
        <p:spPr>
          <a:xfrm>
            <a:off x="7923841" y="1525037"/>
            <a:ext cx="184731" cy="1107996"/>
          </a:xfrm>
          <a:prstGeom prst="rect">
            <a:avLst/>
          </a:prstGeom>
        </p:spPr>
        <p:txBody>
          <a:bodyPr wrap="none">
            <a:spAutoFit/>
          </a:bodyPr>
          <a:lstStyle/>
          <a:p>
            <a:r>
              <a:rPr lang="en-US" sz="66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3200" dirty="0"/>
          </a:p>
        </p:txBody>
      </p:sp>
      <p:sp>
        <p:nvSpPr>
          <p:cNvPr id="4" name="Rectangle 3"/>
          <p:cNvSpPr/>
          <p:nvPr/>
        </p:nvSpPr>
        <p:spPr>
          <a:xfrm>
            <a:off x="5692045" y="2337974"/>
            <a:ext cx="314510" cy="923330"/>
          </a:xfrm>
          <a:prstGeom prst="rect">
            <a:avLst/>
          </a:prstGeom>
        </p:spPr>
        <p:txBody>
          <a:bodyPr wrap="none">
            <a:spAutoFit/>
          </a:bodyPr>
          <a:lstStyle/>
          <a:p>
            <a:r>
              <a:rPr lang="en-US" sz="54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400" dirty="0"/>
          </a:p>
        </p:txBody>
      </p:sp>
    </p:spTree>
    <p:extLst>
      <p:ext uri="{BB962C8B-B14F-4D97-AF65-F5344CB8AC3E}">
        <p14:creationId xmlns:p14="http://schemas.microsoft.com/office/powerpoint/2010/main" val="109207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981200" y="-169237"/>
            <a:ext cx="89915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cao, lá to, cành chi chít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cao, cành vươn rộng, nhìn rõ thân-cành-lá cây</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cao, than nhỏ khẳng khiu, lá màu đỏ</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657600" y="1252650"/>
            <a:ext cx="5705043" cy="2585323"/>
          </a:xfrm>
          <a:prstGeom prst="rect">
            <a:avLst/>
          </a:prstGeom>
          <a:noFill/>
        </p:spPr>
        <p:txBody>
          <a:bodyPr wrap="square" rtlCol="0">
            <a:spAutoFit/>
          </a:bodyPr>
          <a:lstStyle/>
          <a:p>
            <a:pPr algn="ctr"/>
            <a:r>
              <a:rPr lang="en-US" sz="5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SHS: Hãy nêu đặc điểm cây bàng</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59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63618" y="-235498"/>
            <a:ext cx="6919331"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thấp, tán lá rộng, thân cây nhìn rõ cành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thân cành lá rủ kín, lá dài rũ xuống </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cao vừa, lá hình kim nhỏ bé, các tán lá nhỏ</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 đều đúng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4038600" y="1500165"/>
            <a:ext cx="4800600" cy="1200329"/>
          </a:xfrm>
          <a:prstGeom prst="rect">
            <a:avLst/>
          </a:prstGeom>
          <a:noFill/>
        </p:spPr>
        <p:txBody>
          <a:bodyPr wrap="square" rtlCol="0">
            <a:spAutoFit/>
          </a:bodyPr>
          <a:lstStyle/>
          <a:p>
            <a:pPr algn="ct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Quam sát </a:t>
            </a:r>
            <a:r>
              <a:rPr lang="en-US"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trah</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SHS: Nêu đặc </a:t>
            </a:r>
            <a:r>
              <a:rPr lang="en-US"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điểmcủa</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cây liễu. </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387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42402" y="-169237"/>
            <a:ext cx="6919331"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bàng to, cây liễu nhỏ, tán lá bàng nhỏ lá liễu lớn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bàng cao cành vươn rộng nhìn rõ thân, cây liễu thân phủ kín lá dãi rũ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suống</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smtClean="0">
                <a:solidFill>
                  <a:prstClr val="black"/>
                </a:solidFill>
              </a:rPr>
              <a:t>B.</a:t>
            </a:r>
            <a:r>
              <a:rPr lang="en-US" sz="2800" dirty="0" smtClean="0">
                <a:solidFill>
                  <a:prstClr val="black"/>
                </a:solidFill>
                <a:latin typeface="Arial" panose="020B0604020202020204" pitchFamily="34" charset="0"/>
              </a:rPr>
              <a:t>Cây liễu nhìn rõ thân cây lớn, cây bàng tán nhỏ cây cao.</a:t>
            </a:r>
            <a:endParaRPr lang="vi-VN" sz="2800" dirty="0">
              <a:solidFill>
                <a:prstClr val="black"/>
              </a:solidFill>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smtClean="0">
                <a:solidFill>
                  <a:prstClr val="black"/>
                </a:solidFill>
                <a:latin typeface="Arial" panose="020B0604020202020204" pitchFamily="34" charset="0"/>
              </a:rPr>
              <a:t>cả ba đáp án trên đều đúng.</a:t>
            </a:r>
            <a:endParaRPr lang="vi-VN" sz="3200" dirty="0">
              <a:solidFill>
                <a:prstClr val="black"/>
              </a:solidFill>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901767" y="1330323"/>
            <a:ext cx="4800600" cy="1754326"/>
          </a:xfrm>
          <a:prstGeom prst="rect">
            <a:avLst/>
          </a:prstGeom>
          <a:noFill/>
        </p:spPr>
        <p:txBody>
          <a:bodyPr wrap="square" rtlCol="0">
            <a:spAutoFit/>
          </a:bodyPr>
          <a:lstStyle/>
          <a:p>
            <a:pPr algn="ct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 về điểm khác nhau của hai cây bàng và liễu? </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77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42226" y="217546"/>
            <a:ext cx="12462825" cy="1729625"/>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24">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273149" y="4756885"/>
            <a:ext cx="1939198" cy="1686308"/>
          </a:xfrm>
          <a:prstGeom prst="rect">
            <a:avLst/>
          </a:prstGeom>
        </p:spPr>
      </p:pic>
      <p:pic>
        <p:nvPicPr>
          <p:cNvPr id="24" name="Picture 23"/>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5"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6"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7"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8"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sp>
        <p:nvSpPr>
          <p:cNvPr id="42" name="Oval 41">
            <a:hlinkClick r:id="rId31"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5</a:t>
            </a:r>
          </a:p>
        </p:txBody>
      </p:sp>
      <p:pic>
        <p:nvPicPr>
          <p:cNvPr id="38" name="Picture 37"/>
          <p:cNvPicPr>
            <a:picLocks noChangeAspect="1"/>
          </p:cNvPicPr>
          <p:nvPr/>
        </p:nvPicPr>
        <p:blipFill>
          <a:blip r:embed="rId32" cstate="print">
            <a:extLst>
              <a:ext uri="{BEBA8EAE-BF5A-486C-A8C5-ECC9F3942E4B}">
                <a14:imgProps xmlns:a14="http://schemas.microsoft.com/office/drawing/2010/main">
                  <a14:imgLayer r:embed="rId33">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4" cstate="print">
            <a:extLst>
              <a:ext uri="{BEBA8EAE-BF5A-486C-A8C5-ECC9F3942E4B}">
                <a14:imgProps xmlns:a14="http://schemas.microsoft.com/office/drawing/2010/main">
                  <a14:imgLayer r:embed="rId35">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10258082" y="3620435"/>
            <a:ext cx="1856798" cy="1905638"/>
          </a:xfrm>
          <a:prstGeom prst="rect">
            <a:avLst/>
          </a:prstGeom>
        </p:spPr>
      </p:pic>
      <p:pic>
        <p:nvPicPr>
          <p:cNvPr id="5" name="Picture 4"/>
          <p:cNvPicPr>
            <a:picLocks noChangeAspect="1"/>
          </p:cNvPicPr>
          <p:nvPr/>
        </p:nvPicPr>
        <p:blipFill rotWithShape="1">
          <a:blip r:embed="rId36">
            <a:extLst>
              <a:ext uri="{BEBA8EAE-BF5A-486C-A8C5-ECC9F3942E4B}">
                <a14:imgProps xmlns:a14="http://schemas.microsoft.com/office/drawing/2010/main">
                  <a14:imgLayer r:embed="rId3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52400" y="5333999"/>
            <a:ext cx="1295400" cy="1447801"/>
          </a:xfrm>
          <a:prstGeom prst="rect">
            <a:avLst/>
          </a:prstGeom>
        </p:spPr>
      </p:pic>
      <p:pic>
        <p:nvPicPr>
          <p:cNvPr id="7" name="Picture 6"/>
          <p:cNvPicPr>
            <a:picLocks noChangeAspect="1"/>
          </p:cNvPicPr>
          <p:nvPr/>
        </p:nvPicPr>
        <p:blipFill rotWithShape="1">
          <a:blip r:embed="rId38">
            <a:extLst>
              <a:ext uri="{BEBA8EAE-BF5A-486C-A8C5-ECC9F3942E4B}">
                <a14:imgProps xmlns:a14="http://schemas.microsoft.com/office/drawing/2010/main">
                  <a14:imgLayer r:embed="rId37">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5729053" y="5456687"/>
            <a:ext cx="1251028" cy="1295401"/>
          </a:xfrm>
          <a:prstGeom prst="rect">
            <a:avLst/>
          </a:prstGeom>
        </p:spPr>
      </p:pic>
      <p:pic>
        <p:nvPicPr>
          <p:cNvPr id="16" name="Picture 15"/>
          <p:cNvPicPr>
            <a:picLocks noChangeAspect="1"/>
          </p:cNvPicPr>
          <p:nvPr/>
        </p:nvPicPr>
        <p:blipFill>
          <a:blip r:embed="rId39" cstate="print">
            <a:extLst>
              <a:ext uri="{BEBA8EAE-BF5A-486C-A8C5-ECC9F3942E4B}">
                <a14:imgProps xmlns:a14="http://schemas.microsoft.com/office/drawing/2010/main">
                  <a14:imgLayer r:embed="rId40">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4" name="Group 3"/>
          <p:cNvGrpSpPr/>
          <p:nvPr/>
        </p:nvGrpSpPr>
        <p:grpSpPr>
          <a:xfrm>
            <a:off x="-595187" y="-512966"/>
            <a:ext cx="2469633" cy="2296731"/>
            <a:chOff x="-2957976" y="-1125796"/>
            <a:chExt cx="2469633" cy="2296731"/>
          </a:xfrm>
        </p:grpSpPr>
        <p:sp>
          <p:nvSpPr>
            <p:cNvPr id="5" name="Oval 4"/>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968493">
              <a:off x="-2721155" y="-827037"/>
              <a:ext cx="2069022" cy="1931010"/>
            </a:xfrm>
            <a:prstGeom prst="ellipse">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76454" y="286257"/>
            <a:ext cx="1341530" cy="1107947"/>
          </a:xfrm>
          <a:prstGeom prst="rect">
            <a:avLst/>
          </a:prstGeom>
          <a:noFill/>
        </p:spPr>
        <p:txBody>
          <a:bodyPr wrap="square" lIns="91391" tIns="45696" rIns="91391" bIns="45696" rtlCol="0">
            <a:spAutoFit/>
          </a:bodyPr>
          <a:lstStyle/>
          <a:p>
            <a:pPr algn="ctr"/>
            <a:r>
              <a:rPr lang="en-US" sz="6600" b="1" dirty="0">
                <a:solidFill>
                  <a:srgbClr val="00B050"/>
                </a:solidFill>
                <a:latin typeface="Arial Rounded MT Bold" pitchFamily="34" charset="0"/>
                <a:ea typeface="Arial-Rounded" pitchFamily="34" charset="0"/>
                <a:cs typeface="Times New Roman" pitchFamily="18" charset="0"/>
              </a:rPr>
              <a:t>6</a:t>
            </a:r>
          </a:p>
        </p:txBody>
      </p:sp>
      <p:sp>
        <p:nvSpPr>
          <p:cNvPr id="9" name="TextBox 8"/>
          <p:cNvSpPr txBox="1"/>
          <p:nvPr/>
        </p:nvSpPr>
        <p:spPr>
          <a:xfrm>
            <a:off x="2976657" y="275638"/>
            <a:ext cx="8056970" cy="1200280"/>
          </a:xfrm>
          <a:prstGeom prst="rect">
            <a:avLst/>
          </a:prstGeom>
          <a:noFill/>
        </p:spPr>
        <p:txBody>
          <a:bodyPr wrap="square" lIns="91391" tIns="45696" rIns="91391" bIns="45696" rtlCol="0">
            <a:spAutoFit/>
          </a:bodyPr>
          <a:lstStyle/>
          <a:p>
            <a:pPr algn="ctr"/>
            <a:r>
              <a:rPr lang="en-US" sz="7200" b="1" dirty="0" smtClean="0">
                <a:ln w="3175">
                  <a:solidFill>
                    <a:schemeClr val="bg1"/>
                  </a:solidFill>
                </a:ln>
                <a:solidFill>
                  <a:schemeClr val="bg1"/>
                </a:solidFill>
                <a:latin typeface="Arial-Rounded" pitchFamily="34" charset="0"/>
                <a:ea typeface="Arial-Rounded" pitchFamily="34" charset="0"/>
                <a:cs typeface="Arial-Rounded" pitchFamily="34" charset="0"/>
              </a:rPr>
              <a:t>THIÊN NHIÊN KÌ THÚ</a:t>
            </a:r>
            <a:endParaRPr lang="en-US" sz="72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grpSp>
        <p:nvGrpSpPr>
          <p:cNvPr id="10" name="Group 9"/>
          <p:cNvGrpSpPr/>
          <p:nvPr/>
        </p:nvGrpSpPr>
        <p:grpSpPr>
          <a:xfrm>
            <a:off x="1938041" y="3429000"/>
            <a:ext cx="8044159" cy="1383781"/>
            <a:chOff x="2052684" y="2617912"/>
            <a:chExt cx="5768788" cy="1092595"/>
          </a:xfrm>
        </p:grpSpPr>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4427"/>
            </a:xfrm>
            <a:prstGeom prst="rect">
              <a:avLst/>
            </a:prstGeom>
            <a:noFill/>
          </p:spPr>
          <p:txBody>
            <a:bodyPr wrap="square" lIns="89301" tIns="44651" rIns="89301" bIns="44651" rtlCol="0">
              <a:spAutoFit/>
            </a:bodyPr>
            <a:lstStyle/>
            <a:p>
              <a:pPr algn="ctr"/>
              <a:r>
                <a:rPr lang="en-US" sz="4800" b="1" dirty="0" smtClean="0">
                  <a:solidFill>
                    <a:srgbClr val="00863D"/>
                  </a:solidFill>
                  <a:latin typeface="Arial-Rounded" pitchFamily="34" charset="0"/>
                  <a:ea typeface="Arial-Rounded" pitchFamily="34" charset="0"/>
                  <a:cs typeface="Arial-Rounded" pitchFamily="34" charset="0"/>
                </a:rPr>
                <a:t>CÂY LIỄU DẺO DAI</a:t>
              </a:r>
              <a:endParaRPr lang="en-US" sz="4800" b="1" dirty="0">
                <a:solidFill>
                  <a:srgbClr val="00863D"/>
                </a:solidFill>
                <a:latin typeface="Arial-Rounded" pitchFamily="34" charset="0"/>
                <a:ea typeface="Arial-Rounded" pitchFamily="34" charset="0"/>
                <a:cs typeface="Arial-Rounded"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5</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3318017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sp>
        <p:nvSpPr>
          <p:cNvPr id="9" name="Rectangle 8"/>
          <p:cNvSpPr/>
          <p:nvPr/>
        </p:nvSpPr>
        <p:spPr>
          <a:xfrm>
            <a:off x="402431" y="324847"/>
            <a:ext cx="11789569" cy="6247864"/>
          </a:xfrm>
          <a:prstGeom prst="rect">
            <a:avLst/>
          </a:prstGeom>
        </p:spPr>
        <p:txBody>
          <a:bodyPr wrap="square">
            <a:spAutoFit/>
          </a:bodyPr>
          <a:lstStyle/>
          <a:p>
            <a:pPr algn="ctr">
              <a:defRPr/>
            </a:pP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Cây liễu dẻo dai</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 </a:t>
            </a:r>
            <a:r>
              <a:rPr lang="en-US" sz="2800" dirty="0">
                <a:latin typeface="Arial-Rounded" panose="020B0500000000000000" pitchFamily="34" charset="0"/>
                <a:ea typeface="Arial-Rounded" panose="020B0500000000000000" pitchFamily="34" charset="0"/>
                <a:cs typeface="Arial-Rounded" panose="020B0500000000000000" pitchFamily="34" charset="0"/>
              </a:rPr>
              <a:t>M</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ẹ ơi, cây liễu mềm yếu thế, liệu có bị gió làm gãy không ạ? </a:t>
            </a:r>
          </a:p>
          <a:p>
            <a:pPr algn="just">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vi-VN" sz="24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Hải An)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9"/>
          <p:cNvSpPr/>
          <p:nvPr/>
        </p:nvSpPr>
        <p:spPr>
          <a:xfrm>
            <a:off x="1655453" y="575814"/>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13585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1634</TotalTime>
  <Words>874</Words>
  <PresentationFormat>Widescreen</PresentationFormat>
  <Paragraphs>179</Paragraphs>
  <Slides>20</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Rounded MT Bold</vt:lpstr>
      <vt:lpstr>Arial-Rounded</vt:lpstr>
      <vt:lpstr>Calibri</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2020-04-19T05:20:14Z</dcterms:created>
  <dcterms:modified xsi:type="dcterms:W3CDTF">2021-02-19T15:15:11Z</dcterms:modified>
</cp:coreProperties>
</file>