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304" r:id="rId3"/>
    <p:sldId id="274" r:id="rId4"/>
    <p:sldId id="321" r:id="rId5"/>
    <p:sldId id="340" r:id="rId6"/>
    <p:sldId id="322" r:id="rId7"/>
    <p:sldId id="303" r:id="rId8"/>
    <p:sldId id="338" r:id="rId9"/>
    <p:sldId id="260" r:id="rId10"/>
    <p:sldId id="341" r:id="rId11"/>
    <p:sldId id="342" r:id="rId12"/>
    <p:sldId id="306" r:id="rId13"/>
    <p:sldId id="323" r:id="rId14"/>
    <p:sldId id="350" r:id="rId15"/>
    <p:sldId id="349" r:id="rId16"/>
    <p:sldId id="314" r:id="rId17"/>
    <p:sldId id="353" r:id="rId18"/>
    <p:sldId id="354" r:id="rId19"/>
    <p:sldId id="355" r:id="rId20"/>
    <p:sldId id="261" r:id="rId21"/>
    <p:sldId id="265"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Cambria Math" panose="02040503050406030204" pitchFamily="18" charset="0"/>
      <p:regular r:id="rId28"/>
    </p:embeddedFont>
    <p:embeddedFont>
      <p:font typeface="Londrina Soli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A3568-5D6B-4628-8E5E-F4CA02B7B6C4}">
          <p14:sldIdLst>
            <p14:sldId id="256"/>
            <p14:sldId id="304"/>
            <p14:sldId id="274"/>
            <p14:sldId id="321"/>
            <p14:sldId id="340"/>
            <p14:sldId id="322"/>
            <p14:sldId id="303"/>
            <p14:sldId id="338"/>
            <p14:sldId id="260"/>
            <p14:sldId id="341"/>
            <p14:sldId id="342"/>
            <p14:sldId id="306"/>
            <p14:sldId id="323"/>
            <p14:sldId id="350"/>
            <p14:sldId id="349"/>
            <p14:sldId id="314"/>
            <p14:sldId id="353"/>
            <p14:sldId id="354"/>
            <p14:sldId id="355"/>
            <p14:sldId id="261"/>
            <p14:sldId id="265"/>
          </p14:sldIdLst>
        </p14:section>
        <p14:section name="Untitled Section" id="{F60D2743-741A-44DC-97EB-1AC069DD43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A24"/>
    <a:srgbClr val="FFCC66"/>
    <a:srgbClr val="FFFF99"/>
    <a:srgbClr val="E8734A"/>
    <a:srgbClr val="A05B3D"/>
    <a:srgbClr val="B0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49" d="100"/>
          <a:sy n="49" d="100"/>
        </p:scale>
        <p:origin x="57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C7F5-0044-4A1A-A605-28FD9D802D6B}" type="datetimeFigureOut">
              <a:rPr lang="en-US" smtClean="0"/>
              <a:t>10/18/2022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2A09-C99B-4EC5-BBF0-5B4765541B98}" type="slidenum">
              <a:rPr lang="en-US" smtClean="0"/>
              <a:t>‹#›</a:t>
            </a:fld>
            <a:endParaRPr lang="en-US" dirty="0"/>
          </a:p>
        </p:txBody>
      </p:sp>
    </p:spTree>
    <p:extLst>
      <p:ext uri="{BB962C8B-B14F-4D97-AF65-F5344CB8AC3E}">
        <p14:creationId xmlns:p14="http://schemas.microsoft.com/office/powerpoint/2010/main" val="29600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6</a:t>
            </a:fld>
            <a:endParaRPr lang="en-US"/>
          </a:p>
        </p:txBody>
      </p:sp>
    </p:spTree>
    <p:extLst>
      <p:ext uri="{BB962C8B-B14F-4D97-AF65-F5344CB8AC3E}">
        <p14:creationId xmlns:p14="http://schemas.microsoft.com/office/powerpoint/2010/main" val="409044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9</a:t>
            </a:fld>
            <a:endParaRPr lang="en-US"/>
          </a:p>
        </p:txBody>
      </p:sp>
    </p:spTree>
    <p:extLst>
      <p:ext uri="{BB962C8B-B14F-4D97-AF65-F5344CB8AC3E}">
        <p14:creationId xmlns:p14="http://schemas.microsoft.com/office/powerpoint/2010/main" val="3247006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08622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98609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16</a:t>
            </a:fld>
            <a:endParaRPr lang="en-US"/>
          </a:p>
        </p:txBody>
      </p:sp>
    </p:spTree>
    <p:extLst>
      <p:ext uri="{BB962C8B-B14F-4D97-AF65-F5344CB8AC3E}">
        <p14:creationId xmlns:p14="http://schemas.microsoft.com/office/powerpoint/2010/main" val="30687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96986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0289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07219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11" Type="http://schemas.openxmlformats.org/officeDocument/2006/relationships/image" Target="../media/image36.png"/><Relationship Id="rId10"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9.png"/><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40.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4.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1333500"/>
            <a:ext cx="16230600" cy="57912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sp>
        <p:nvSpPr>
          <p:cNvPr id="6" name="TextBox 6"/>
          <p:cNvSpPr txBox="1"/>
          <p:nvPr/>
        </p:nvSpPr>
        <p:spPr>
          <a:xfrm>
            <a:off x="2133600" y="2177226"/>
            <a:ext cx="13889580" cy="3032048"/>
          </a:xfrm>
          <a:prstGeom prst="rect">
            <a:avLst/>
          </a:prstGeom>
        </p:spPr>
        <p:txBody>
          <a:bodyPr lIns="0" tIns="0" rIns="0" bIns="0" rtlCol="0" anchor="t">
            <a:spAutoFit/>
          </a:bodyPr>
          <a:lstStyle/>
          <a:p>
            <a:pPr algn="ctr">
              <a:lnSpc>
                <a:spcPct val="150000"/>
              </a:lnSpc>
            </a:pPr>
            <a:r>
              <a:rPr lang="en-US" sz="7000" b="1" dirty="0">
                <a:latin typeface="Arial" panose="020B0604020202020204" pitchFamily="34" charset="0"/>
                <a:cs typeface="Arial" panose="020B0604020202020204" pitchFamily="34" charset="0"/>
              </a:rPr>
              <a:t>CHÀO MỪNG CÁC EM ĐẾN VỚI BUỔI HỌC NGÀY HÔM NAY!</a:t>
            </a:r>
          </a:p>
        </p:txBody>
      </p:sp>
      <p:pic>
        <p:nvPicPr>
          <p:cNvPr id="9" name="Picture 11"/>
          <p:cNvPicPr>
            <a:picLocks noChangeAspect="1"/>
          </p:cNvPicPr>
          <p:nvPr/>
        </p:nvPicPr>
        <p:blipFill>
          <a:blip r:embed="rId2"/>
          <a:srcRect/>
          <a:stretch>
            <a:fillRect/>
          </a:stretch>
        </p:blipFill>
        <p:spPr>
          <a:xfrm>
            <a:off x="11334901" y="6550122"/>
            <a:ext cx="6267300" cy="3736877"/>
          </a:xfrm>
          <a:prstGeom prst="rect">
            <a:avLst/>
          </a:prstGeom>
        </p:spPr>
      </p:pic>
      <p:pic>
        <p:nvPicPr>
          <p:cNvPr id="10"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981700"/>
            <a:ext cx="7315200" cy="40827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1562100"/>
            <a:ext cx="16745201" cy="8452108"/>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86600" y="381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a:solidFill>
                  <a:srgbClr val="FF0000"/>
                </a:solidFill>
                <a:latin typeface="Arial" panose="020B0604020202020204" pitchFamily="34" charset="0"/>
                <a:ea typeface="Calibri" panose="020F0502020204030204" pitchFamily="34" charset="0"/>
                <a:cs typeface="Arial" panose="020B0604020202020204" pitchFamily="34" charset="0"/>
              </a:rPr>
              <a:t>KẾT LUẬN</a:t>
            </a:r>
          </a:p>
        </p:txBody>
      </p:sp>
      <p:pic>
        <p:nvPicPr>
          <p:cNvPr id="14" name="Picture 6"/>
          <p:cNvPicPr>
            <a:picLocks noChangeAspect="1"/>
          </p:cNvPicPr>
          <p:nvPr/>
        </p:nvPicPr>
        <p:blipFill>
          <a:blip r:embed="rId3"/>
          <a:srcRect/>
          <a:stretch>
            <a:fillRect/>
          </a:stretch>
        </p:blipFill>
        <p:spPr>
          <a:xfrm>
            <a:off x="14020800" y="7690795"/>
            <a:ext cx="2700682" cy="2100905"/>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16500261" y="266700"/>
            <a:ext cx="1366681" cy="1509387"/>
          </a:xfrm>
          <a:prstGeom prst="rect">
            <a:avLst/>
          </a:prstGeom>
        </p:spPr>
      </p:pic>
      <p:sp>
        <p:nvSpPr>
          <p:cNvPr id="4" name="Rectangle 3"/>
          <p:cNvSpPr/>
          <p:nvPr/>
        </p:nvSpPr>
        <p:spPr>
          <a:xfrm>
            <a:off x="1167921" y="1611908"/>
            <a:ext cx="15849600" cy="8402300"/>
          </a:xfrm>
          <a:prstGeom prst="rect">
            <a:avLst/>
          </a:prstGeom>
        </p:spPr>
        <p:txBody>
          <a:bodyPr wrap="square">
            <a:spAutoFit/>
          </a:bodyPr>
          <a:lstStyle/>
          <a:p>
            <a:pPr algn="just">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Để biểu diễn thông tin từ bảng thống kê vào biểu đồ hình quạt tròn, ta thực hiện các bước sau:</a:t>
            </a:r>
            <a:endParaRPr lang="en-US" sz="400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1">
                <a:solidFill>
                  <a:srgbClr val="000000"/>
                </a:solidFill>
                <a:latin typeface="Arial" panose="020B0604020202020204" pitchFamily="34" charset="0"/>
                <a:ea typeface="Times New Roman" panose="02020603050405020304" pitchFamily="18" charset="0"/>
                <a:cs typeface="Arial" panose="020B0604020202020204" pitchFamily="34" charset="0"/>
              </a:rPr>
              <a:t>Bước 1: Xử lí số liệu</a:t>
            </a:r>
            <a:endParaRPr lang="en-US" sz="4000" b="1">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Tính tổng các số liệu.</a:t>
            </a:r>
          </a:p>
          <a:p>
            <a:pPr marL="571500" indent="-571500" algn="just">
              <a:lnSpc>
                <a:spcPct val="150000"/>
              </a:lnSpc>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Tính tỉ lệ phần trăm của từng số liệu so với toàn thể.</a:t>
            </a:r>
            <a:endParaRPr lang="en-US" sz="400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1">
                <a:solidFill>
                  <a:srgbClr val="000000"/>
                </a:solidFill>
                <a:latin typeface="Arial" panose="020B0604020202020204" pitchFamily="34" charset="0"/>
                <a:ea typeface="Times New Roman" panose="02020603050405020304" pitchFamily="18" charset="0"/>
                <a:cs typeface="Arial" panose="020B0604020202020204" pitchFamily="34" charset="0"/>
              </a:rPr>
              <a:t>Bước 2. Biểu diễn số liệu</a:t>
            </a:r>
            <a:endParaRPr lang="en-US" sz="4000" b="1">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Ghi tên biểu đồ.</a:t>
            </a:r>
          </a:p>
          <a:p>
            <a:pPr marL="571500" indent="-571500" algn="just">
              <a:lnSpc>
                <a:spcPct val="150000"/>
              </a:lnSpc>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Ghi chú tên các đối tượng</a:t>
            </a:r>
            <a:r>
              <a:rPr lang="en-US" sz="4000">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Ghi chú các tỉ lệ phần trăm trên biểu đồ.</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6"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738799">
            <a:off x="7062691" y="3584949"/>
            <a:ext cx="412377" cy="606436"/>
          </a:xfrm>
          <a:prstGeom prst="rect">
            <a:avLst/>
          </a:prstGeom>
        </p:spPr>
      </p:pic>
      <p:pic>
        <p:nvPicPr>
          <p:cNvPr id="18" name="Picture 2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382000" y="6362700"/>
            <a:ext cx="656342" cy="749035"/>
          </a:xfrm>
          <a:prstGeom prst="rect">
            <a:avLst/>
          </a:prstGeom>
        </p:spPr>
      </p:pic>
      <p:pic>
        <p:nvPicPr>
          <p:cNvPr id="19" name="Picture 1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46955" y="676237"/>
            <a:ext cx="1260069" cy="1019081"/>
          </a:xfrm>
          <a:prstGeom prst="rect">
            <a:avLst/>
          </a:prstGeom>
        </p:spPr>
      </p:pic>
    </p:spTree>
    <p:extLst>
      <p:ext uri="{BB962C8B-B14F-4D97-AF65-F5344CB8AC3E}">
        <p14:creationId xmlns:p14="http://schemas.microsoft.com/office/powerpoint/2010/main" val="1097855996"/>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barn(inVertical)">
                                      <p:cBhvr>
                                        <p:cTn id="38" dur="500"/>
                                        <p:tgtEl>
                                          <p:spTgt spid="4">
                                            <p:txEl>
                                              <p:pRg st="4" end="4"/>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fade">
                                      <p:cBhvr>
                                        <p:cTn id="46" dur="500"/>
                                        <p:tgtEl>
                                          <p:spTgt spid="4">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Effect transition="in" filter="wipe(down)">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randombar(horizontal)">
                                      <p:cBhvr>
                                        <p:cTn id="5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00780" y="9720875"/>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6324600" y="388027"/>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126502" y="987956"/>
              <a:ext cx="4974440" cy="884858"/>
            </a:xfrm>
            <a:prstGeom prst="rect">
              <a:avLst/>
            </a:prstGeom>
            <a:noFill/>
            <a:ln>
              <a:noFill/>
            </a:ln>
          </p:spPr>
          <p:txBody>
            <a:bodyPr wrap="none">
              <a:spAutoFit/>
            </a:bodyPr>
            <a:lstStyle/>
            <a:p>
              <a:pPr algn="ct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Ví dụ 2 (SGK – tr97)</a:t>
              </a:r>
            </a:p>
          </p:txBody>
        </p:sp>
      </p:grpSp>
      <p:sp>
        <p:nvSpPr>
          <p:cNvPr id="5" name="TextBox 4"/>
          <p:cNvSpPr txBox="1"/>
          <p:nvPr/>
        </p:nvSpPr>
        <p:spPr>
          <a:xfrm>
            <a:off x="2147886" y="1333500"/>
            <a:ext cx="7086600" cy="901593"/>
          </a:xfrm>
          <a:prstGeom prst="rect">
            <a:avLst/>
          </a:prstGeom>
          <a:noFill/>
        </p:spPr>
        <p:txBody>
          <a:bodyPr wrap="square" rtlCol="0">
            <a:spAutoFit/>
          </a:bodyPr>
          <a:lstStyle/>
          <a:p>
            <a:pPr algn="just">
              <a:lnSpc>
                <a:spcPct val="150000"/>
              </a:lnSpc>
            </a:pPr>
            <a:r>
              <a:rPr lang="en-US" sz="4000">
                <a:solidFill>
                  <a:prstClr val="black"/>
                </a:solidFill>
                <a:latin typeface="Arial" panose="020B0604020202020204" pitchFamily="34" charset="0"/>
                <a:cs typeface="Arial" panose="020B0604020202020204" pitchFamily="34" charset="0"/>
              </a:rPr>
              <a:t>Cho bảng thống kê:</a:t>
            </a:r>
          </a:p>
        </p:txBody>
      </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750100">
            <a:off x="366251" y="143878"/>
            <a:ext cx="1158449" cy="1703601"/>
          </a:xfrm>
          <a:prstGeom prst="rect">
            <a:avLst/>
          </a:prstGeom>
        </p:spPr>
      </p:pic>
      <p:pic>
        <p:nvPicPr>
          <p:cNvPr id="23"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306800" y="8546820"/>
            <a:ext cx="1507867" cy="1413625"/>
          </a:xfrm>
          <a:prstGeom prst="rect">
            <a:avLst/>
          </a:prstGeom>
        </p:spPr>
      </p:pic>
      <p:pic>
        <p:nvPicPr>
          <p:cNvPr id="4" name="Picture 3"/>
          <p:cNvPicPr>
            <a:picLocks noChangeAspect="1"/>
          </p:cNvPicPr>
          <p:nvPr/>
        </p:nvPicPr>
        <p:blipFill>
          <a:blip r:embed="rId2"/>
          <a:stretch>
            <a:fillRect/>
          </a:stretch>
        </p:blipFill>
        <p:spPr>
          <a:xfrm>
            <a:off x="2279704" y="2476500"/>
            <a:ext cx="12932363" cy="2219325"/>
          </a:xfrm>
          <a:prstGeom prst="rect">
            <a:avLst/>
          </a:prstGeom>
        </p:spPr>
      </p:pic>
      <p:sp>
        <p:nvSpPr>
          <p:cNvPr id="15" name="TextBox 14"/>
          <p:cNvSpPr txBox="1"/>
          <p:nvPr/>
        </p:nvSpPr>
        <p:spPr>
          <a:xfrm>
            <a:off x="2209800" y="5167848"/>
            <a:ext cx="7321496" cy="3785652"/>
          </a:xfrm>
          <a:prstGeom prst="rect">
            <a:avLst/>
          </a:prstGeom>
          <a:noFill/>
        </p:spPr>
        <p:txBody>
          <a:bodyPr wrap="square" rtlCol="0">
            <a:spAutoFit/>
          </a:bodyPr>
          <a:lstStyle/>
          <a:p>
            <a:pPr algn="just">
              <a:lnSpc>
                <a:spcPct val="150000"/>
              </a:lnSpc>
            </a:pPr>
            <a:r>
              <a:rPr lang="en-US" sz="4000">
                <a:solidFill>
                  <a:prstClr val="black"/>
                </a:solidFill>
                <a:latin typeface="Arial" panose="020B0604020202020204" pitchFamily="34" charset="0"/>
                <a:cs typeface="Arial" panose="020B0604020202020204" pitchFamily="34" charset="0"/>
              </a:rPr>
              <a:t>Được biểu diễn dữ liệu từ bảng thống kê trên vào biểu đồ hình quạt như bên, ta thực hiện các bước như sau:</a:t>
            </a:r>
          </a:p>
        </p:txBody>
      </p:sp>
      <p:pic>
        <p:nvPicPr>
          <p:cNvPr id="8" name="Picture 7"/>
          <p:cNvPicPr>
            <a:picLocks noChangeAspect="1"/>
          </p:cNvPicPr>
          <p:nvPr/>
        </p:nvPicPr>
        <p:blipFill>
          <a:blip r:embed="rId3"/>
          <a:stretch>
            <a:fillRect/>
          </a:stretch>
        </p:blipFill>
        <p:spPr>
          <a:xfrm>
            <a:off x="9906000" y="5237172"/>
            <a:ext cx="5259165" cy="3549218"/>
          </a:xfrm>
          <a:prstGeom prst="rect">
            <a:avLst/>
          </a:prstGeom>
        </p:spPr>
      </p:pic>
      <p:pic>
        <p:nvPicPr>
          <p:cNvPr id="16"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6200000">
            <a:off x="15750193" y="1409437"/>
            <a:ext cx="3942481" cy="1123607"/>
          </a:xfrm>
          <a:prstGeom prst="rect">
            <a:avLst/>
          </a:prstGeom>
        </p:spPr>
      </p:pic>
    </p:spTree>
    <p:extLst>
      <p:ext uri="{BB962C8B-B14F-4D97-AF65-F5344CB8AC3E}">
        <p14:creationId xmlns:p14="http://schemas.microsoft.com/office/powerpoint/2010/main" val="745976552"/>
      </p:ext>
    </p:extLst>
  </p:cSld>
  <p:clrMapOvr>
    <a:masterClrMapping/>
  </p:clrMapOvr>
  <mc:AlternateContent xmlns:mc="http://schemas.openxmlformats.org/markup-compatibility/2006" xmlns:p14="http://schemas.microsoft.com/office/powerpoint/2010/main">
    <mc:Choice Requires="p14">
      <p:transition spd="med" p14:dur="700">
        <p14:warp/>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419101"/>
            <a:ext cx="5804794" cy="707886"/>
          </a:xfrm>
          <a:prstGeom prst="rect">
            <a:avLst/>
          </a:prstGeom>
        </p:spPr>
        <p:txBody>
          <a:bodyPr wrap="none">
            <a:spAutoFit/>
          </a:bodyPr>
          <a:lstStyle/>
          <a:p>
            <a:pPr marL="571500" indent="-571500">
              <a:buFont typeface="Arial" panose="020B0604020202020204" pitchFamily="34" charset="0"/>
              <a:buChar char="•"/>
            </a:pPr>
            <a:r>
              <a:rPr lang="en-US" sz="4000" b="1">
                <a:solidFill>
                  <a:srgbClr val="000000"/>
                </a:solidFill>
                <a:latin typeface="Arial" panose="020B0604020202020204" pitchFamily="34" charset="0"/>
                <a:ea typeface="Times New Roman" panose="02020603050405020304" pitchFamily="18" charset="0"/>
                <a:cs typeface="Arial" panose="020B0604020202020204" pitchFamily="34" charset="0"/>
              </a:rPr>
              <a:t>Bước 1: Xử lí số liệu</a:t>
            </a:r>
            <a:endParaRPr lang="en-US"/>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738799">
            <a:off x="6774333" y="380614"/>
            <a:ext cx="412377" cy="606436"/>
          </a:xfrm>
          <a:prstGeom prst="rect">
            <a:avLst/>
          </a:prstGeom>
        </p:spPr>
      </p:pic>
      <p:sp>
        <p:nvSpPr>
          <p:cNvPr id="12" name="TextBox 11"/>
          <p:cNvSpPr txBox="1"/>
          <p:nvPr/>
        </p:nvSpPr>
        <p:spPr>
          <a:xfrm>
            <a:off x="1447800" y="1489858"/>
            <a:ext cx="8001000" cy="64353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 Tính tổng các số liệu: </a:t>
            </a:r>
          </a:p>
        </p:txBody>
      </p:sp>
      <mc:AlternateContent xmlns:mc="http://schemas.openxmlformats.org/markup-compatibility/2006" xmlns:a14="http://schemas.microsoft.com/office/drawing/2010/main">
        <mc:Choice Requires="a14">
          <p:sp>
            <p:nvSpPr>
              <p:cNvPr id="14" name="Rectangle 13"/>
              <p:cNvSpPr/>
              <p:nvPr/>
            </p:nvSpPr>
            <p:spPr>
              <a:xfrm>
                <a:off x="6705601" y="1528167"/>
                <a:ext cx="6312113" cy="6435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120</m:t>
                      </m:r>
                      <m:r>
                        <a:rPr lang="en-US" sz="4000" i="0">
                          <a:latin typeface="Cambria Math" panose="02040503050406030204" pitchFamily="18" charset="0"/>
                        </a:rPr>
                        <m:t>+60+48+12=240.</m:t>
                      </m:r>
                    </m:oMath>
                  </m:oMathPara>
                </a14:m>
                <a:endParaRPr lang="en-US" sz="4000"/>
              </a:p>
            </p:txBody>
          </p:sp>
        </mc:Choice>
        <mc:Fallback xmlns="">
          <p:sp>
            <p:nvSpPr>
              <p:cNvPr id="14" name="Rectangle 13"/>
              <p:cNvSpPr>
                <a:spLocks noRot="1" noChangeAspect="1" noMove="1" noResize="1" noEditPoints="1" noAdjustHandles="1" noChangeArrowheads="1" noChangeShapeType="1" noTextEdit="1"/>
              </p:cNvSpPr>
              <p:nvPr/>
            </p:nvSpPr>
            <p:spPr>
              <a:xfrm>
                <a:off x="6705601" y="1528167"/>
                <a:ext cx="6312113" cy="643533"/>
              </a:xfrm>
              <a:prstGeom prst="rect">
                <a:avLst/>
              </a:prstGeom>
              <a:blipFill rotWithShape="0">
                <a:blip r:embed="rId10"/>
                <a:stretch>
                  <a:fillRect/>
                </a:stretch>
              </a:blipFill>
            </p:spPr>
            <p:txBody>
              <a:bodyPr/>
              <a:lstStyle/>
              <a:p>
                <a:r>
                  <a:rPr lang="en-US">
                    <a:noFill/>
                  </a:rPr>
                  <a:t> </a:t>
                </a:r>
              </a:p>
            </p:txBody>
          </p:sp>
        </mc:Fallback>
      </mc:AlternateContent>
      <p:sp>
        <p:nvSpPr>
          <p:cNvPr id="24" name="TextBox 23"/>
          <p:cNvSpPr txBox="1"/>
          <p:nvPr/>
        </p:nvSpPr>
        <p:spPr>
          <a:xfrm>
            <a:off x="1428750" y="2496262"/>
            <a:ext cx="13258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 Tính tỉ lệ phần trăn của từng số liệu so với toàn thể</a:t>
            </a:r>
          </a:p>
        </p:txBody>
      </p:sp>
      <mc:AlternateContent xmlns:mc="http://schemas.openxmlformats.org/markup-compatibility/2006" xmlns:a14="http://schemas.microsoft.com/office/drawing/2010/main">
        <mc:Choice Requires="a14">
          <p:sp>
            <p:nvSpPr>
              <p:cNvPr id="23" name="Rectangle 22"/>
              <p:cNvSpPr/>
              <p:nvPr/>
            </p:nvSpPr>
            <p:spPr>
              <a:xfrm>
                <a:off x="3733800" y="3528710"/>
                <a:ext cx="1178553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120</m:t>
                          </m:r>
                        </m:num>
                        <m:den>
                          <m:r>
                            <a:rPr lang="en-US" sz="4000" i="0">
                              <a:latin typeface="Cambria Math" panose="02040503050406030204" pitchFamily="18" charset="0"/>
                            </a:rPr>
                            <m:t>240</m:t>
                          </m:r>
                        </m:den>
                      </m:f>
                      <m:r>
                        <a:rPr lang="en-US" sz="4000" i="0">
                          <a:latin typeface="Cambria Math" panose="02040503050406030204" pitchFamily="18" charset="0"/>
                        </a:rPr>
                        <m:t>=50%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60</m:t>
                          </m:r>
                        </m:num>
                        <m:den>
                          <m:r>
                            <a:rPr lang="en-US" sz="4000" i="0">
                              <a:latin typeface="Cambria Math" panose="02040503050406030204" pitchFamily="18" charset="0"/>
                            </a:rPr>
                            <m:t>240</m:t>
                          </m:r>
                        </m:den>
                      </m:f>
                      <m:r>
                        <a:rPr lang="en-US" sz="4000" i="0">
                          <a:latin typeface="Cambria Math" panose="02040503050406030204" pitchFamily="18" charset="0"/>
                        </a:rPr>
                        <m:t>=25%,</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48</m:t>
                          </m:r>
                        </m:num>
                        <m:den>
                          <m:r>
                            <a:rPr lang="en-US" sz="4000" i="0">
                              <a:latin typeface="Cambria Math" panose="02040503050406030204" pitchFamily="18" charset="0"/>
                            </a:rPr>
                            <m:t>240</m:t>
                          </m:r>
                        </m:den>
                      </m:f>
                      <m:r>
                        <a:rPr lang="en-US" sz="4000" i="0">
                          <a:latin typeface="Cambria Math" panose="02040503050406030204" pitchFamily="18" charset="0"/>
                        </a:rPr>
                        <m:t>=20%,</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240</m:t>
                          </m:r>
                        </m:den>
                      </m:f>
                      <m:r>
                        <a:rPr lang="en-US" sz="4000" i="0">
                          <a:latin typeface="Cambria Math" panose="02040503050406030204" pitchFamily="18" charset="0"/>
                        </a:rPr>
                        <m:t>=5%</m:t>
                      </m:r>
                      <m:r>
                        <m:rPr>
                          <m:nor/>
                        </m:rPr>
                        <a:rPr lang="en-US" sz="4000" i="1">
                          <a:latin typeface="Cambria Math" panose="02040503050406030204" pitchFamily="18" charset="0"/>
                        </a:rPr>
                        <m:t> </m:t>
                      </m:r>
                    </m:oMath>
                  </m:oMathPara>
                </a14:m>
                <a:endParaRPr lang="en-US" sz="4000"/>
              </a:p>
            </p:txBody>
          </p:sp>
        </mc:Choice>
        <mc:Fallback xmlns="">
          <p:sp>
            <p:nvSpPr>
              <p:cNvPr id="23" name="Rectangle 22"/>
              <p:cNvSpPr>
                <a:spLocks noRot="1" noChangeAspect="1" noMove="1" noResize="1" noEditPoints="1" noAdjustHandles="1" noChangeArrowheads="1" noChangeShapeType="1" noTextEdit="1"/>
              </p:cNvSpPr>
              <p:nvPr/>
            </p:nvSpPr>
            <p:spPr>
              <a:xfrm>
                <a:off x="3733800" y="3528710"/>
                <a:ext cx="11785534" cy="1248803"/>
              </a:xfrm>
              <a:prstGeom prst="rect">
                <a:avLst/>
              </a:prstGeom>
              <a:blipFill rotWithShape="0">
                <a:blip r:embed="rId11"/>
                <a:stretch>
                  <a:fillRect/>
                </a:stretch>
              </a:blipFill>
            </p:spPr>
            <p:txBody>
              <a:bodyPr/>
              <a:lstStyle/>
              <a:p>
                <a:r>
                  <a:rPr lang="en-US">
                    <a:noFill/>
                  </a:rPr>
                  <a:t> </a:t>
                </a:r>
              </a:p>
            </p:txBody>
          </p:sp>
        </mc:Fallback>
      </mc:AlternateContent>
      <p:sp>
        <p:nvSpPr>
          <p:cNvPr id="25" name="Rectangle 24"/>
          <p:cNvSpPr/>
          <p:nvPr/>
        </p:nvSpPr>
        <p:spPr>
          <a:xfrm>
            <a:off x="948938" y="5143500"/>
            <a:ext cx="6941324" cy="1015663"/>
          </a:xfrm>
          <a:prstGeom prst="rect">
            <a:avLst/>
          </a:prstGeom>
        </p:spPr>
        <p:txBody>
          <a:bodyPr wrap="none">
            <a:spAutoFit/>
          </a:bodyPr>
          <a:lstStyle/>
          <a:p>
            <a:pPr marL="571500" lvl="0" indent="-571500" algn="just">
              <a:lnSpc>
                <a:spcPct val="150000"/>
              </a:lnSpc>
              <a:buFont typeface="Arial" panose="020B0604020202020204" pitchFamily="34" charset="0"/>
              <a:buChar char="•"/>
            </a:pPr>
            <a:r>
              <a:rPr lang="en-US" sz="4000" b="1">
                <a:solidFill>
                  <a:srgbClr val="000000"/>
                </a:solidFill>
                <a:latin typeface="Arial" panose="020B0604020202020204" pitchFamily="34" charset="0"/>
                <a:ea typeface="Times New Roman" panose="02020603050405020304" pitchFamily="18" charset="0"/>
                <a:cs typeface="Arial" panose="020B0604020202020204" pitchFamily="34" charset="0"/>
              </a:rPr>
              <a:t>Bước 2. Biểu diễn số liệu</a:t>
            </a:r>
            <a:endParaRPr lang="en-US" sz="4000" b="1">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7" name="Picture 2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001000" y="5232665"/>
            <a:ext cx="656342" cy="749035"/>
          </a:xfrm>
          <a:prstGeom prst="rect">
            <a:avLst/>
          </a:prstGeom>
        </p:spPr>
      </p:pic>
      <p:sp>
        <p:nvSpPr>
          <p:cNvPr id="26" name="Rectangle 25"/>
          <p:cNvSpPr/>
          <p:nvPr/>
        </p:nvSpPr>
        <p:spPr>
          <a:xfrm>
            <a:off x="1447800" y="6205689"/>
            <a:ext cx="15621000" cy="3785652"/>
          </a:xfrm>
          <a:prstGeom prst="rect">
            <a:avLst/>
          </a:prstGeom>
        </p:spPr>
        <p:txBody>
          <a:bodyPr wrap="square">
            <a:spAutoFit/>
          </a:bodyPr>
          <a:lstStyle/>
          <a:p>
            <a:pPr marL="571500" lvl="0" indent="-571500" algn="just">
              <a:lnSpc>
                <a:spcPct val="150000"/>
              </a:lnSpc>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Ghi tên biểu đồ: Tỉ lệ phần trăn các loại trái cây được giao cho cửa hàng A.</a:t>
            </a:r>
          </a:p>
          <a:p>
            <a:pPr marL="571500" lvl="0" indent="-571500" algn="just">
              <a:lnSpc>
                <a:spcPct val="150000"/>
              </a:lnSpc>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Ghi chú tên các đối tượng</a:t>
            </a: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 và các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tỉ lệ phần trăm trên biểu đồ:</a:t>
            </a:r>
          </a:p>
          <a:p>
            <a:pPr lvl="0" algn="ctr">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Cam 50%; Xoài 25%; Bưởi 20%; Mít 5%.</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30"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840200" y="9016959"/>
            <a:ext cx="1039341" cy="974382"/>
          </a:xfrm>
          <a:prstGeom prst="rect">
            <a:avLst/>
          </a:prstGeom>
        </p:spPr>
      </p:pic>
      <p:pic>
        <p:nvPicPr>
          <p:cNvPr id="31"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6200000">
            <a:off x="16309353" y="1541785"/>
            <a:ext cx="3140376" cy="895007"/>
          </a:xfrm>
          <a:prstGeom prst="rect">
            <a:avLst/>
          </a:prstGeom>
        </p:spPr>
      </p:pic>
    </p:spTree>
    <p:extLst>
      <p:ext uri="{BB962C8B-B14F-4D97-AF65-F5344CB8AC3E}">
        <p14:creationId xmlns:p14="http://schemas.microsoft.com/office/powerpoint/2010/main" val="40518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Effect transition="in" filter="wipe(left)">
                                      <p:cBhvr>
                                        <p:cTn id="39" dur="500"/>
                                        <p:tgtEl>
                                          <p:spTgt spid="2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44" dur="500"/>
                                        <p:tgtEl>
                                          <p:spTgt spid="26">
                                            <p:txEl>
                                              <p:pRg st="1" end="1"/>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4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24" grpId="0"/>
      <p:bldP spid="2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09800" y="4152900"/>
            <a:ext cx="13792200" cy="5715000"/>
          </a:xfrm>
          <a:prstGeom prst="roundRect">
            <a:avLst/>
          </a:prstGeom>
          <a:ln w="38100">
            <a:solidFill>
              <a:schemeClr val="accent1"/>
            </a:solidFill>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ounded Rectangle 15"/>
          <p:cNvSpPr/>
          <p:nvPr/>
        </p:nvSpPr>
        <p:spPr>
          <a:xfrm>
            <a:off x="-533400" y="266700"/>
            <a:ext cx="19278600" cy="1524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951549" y="470237"/>
            <a:ext cx="15925800" cy="1015663"/>
          </a:xfrm>
          <a:prstGeom prst="rect">
            <a:avLst/>
          </a:prstGeom>
        </p:spPr>
        <p:txBody>
          <a:bodyPr wrap="square">
            <a:spAutoFit/>
          </a:bodyPr>
          <a:lstStyle/>
          <a:p>
            <a:pPr algn="ctr">
              <a:lnSpc>
                <a:spcPct val="150000"/>
              </a:lnSpc>
              <a:spcBef>
                <a:spcPts val="600"/>
              </a:spcBef>
              <a:spcAft>
                <a:spcPts val="800"/>
              </a:spcAft>
            </a:pPr>
            <a:r>
              <a:rPr lang="en-US" sz="4500" b="1">
                <a:solidFill>
                  <a:srgbClr val="FF0000"/>
                </a:solidFill>
                <a:latin typeface="Arial" panose="020B0604020202020204" pitchFamily="34" charset="0"/>
                <a:ea typeface="Calibri" panose="020F0502020204030204" pitchFamily="34" charset="0"/>
                <a:cs typeface="Arial" panose="020B0604020202020204" pitchFamily="34" charset="0"/>
              </a:rPr>
              <a:t>3. Phân tích dữ liệu trên biểu đồ hình quạt tròn</a:t>
            </a:r>
          </a:p>
        </p:txBody>
      </p:sp>
      <p:pic>
        <p:nvPicPr>
          <p:cNvPr id="18"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154400" y="370053"/>
            <a:ext cx="1405113" cy="1317293"/>
          </a:xfrm>
          <a:prstGeom prst="rect">
            <a:avLst/>
          </a:prstGeom>
        </p:spPr>
      </p:pic>
      <p:sp>
        <p:nvSpPr>
          <p:cNvPr id="19" name="Pentagon 18"/>
          <p:cNvSpPr/>
          <p:nvPr/>
        </p:nvSpPr>
        <p:spPr>
          <a:xfrm>
            <a:off x="457200" y="2308058"/>
            <a:ext cx="3240505"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LƯU Ý</a:t>
            </a:r>
            <a:endParaRPr lang="en-US" sz="450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3276600" y="4441658"/>
            <a:ext cx="15469551" cy="5016758"/>
          </a:xfrm>
          <a:prstGeom prst="rect">
            <a:avLst/>
          </a:prstGeom>
        </p:spPr>
        <p:txBody>
          <a:bodyPr wrap="square">
            <a:spAutoFit/>
          </a:bodyPr>
          <a:lstStyle/>
          <a:p>
            <a:pPr marL="571500" indent="-571500" algn="just">
              <a:lnSpc>
                <a:spcPct val="150000"/>
              </a:lnSpc>
              <a:spcAft>
                <a:spcPts val="600"/>
              </a:spcAft>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Biểu đồ biểu diễn các thông tin về vấn đề gì?</a:t>
            </a:r>
          </a:p>
          <a:p>
            <a:pPr marL="571500" indent="-571500" algn="just">
              <a:lnSpc>
                <a:spcPct val="150000"/>
              </a:lnSpc>
              <a:spcAft>
                <a:spcPts val="600"/>
              </a:spcAft>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Có bao nhiêu đối tượng được biểu diễn?</a:t>
            </a:r>
            <a:endParaRPr lang="en-US" sz="400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Aft>
                <a:spcPts val="600"/>
              </a:spcAft>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Đối tượng nào chiếm tỉ lệ phần trăm cao nhất?</a:t>
            </a:r>
            <a:endParaRPr lang="en-US" sz="400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Aft>
                <a:spcPts val="600"/>
              </a:spcAft>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Đối tượng nào chiếm tỉ lệ phần trăm thấp nhất?</a:t>
            </a:r>
            <a:endParaRPr lang="en-US" sz="400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Aft>
                <a:spcPts val="600"/>
              </a:spcAft>
              <a:buFontTx/>
              <a:buChar char="-"/>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Tương quan về tỉ lệ phần trăm giữa các đối tượng.</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4267200" y="1985308"/>
            <a:ext cx="13335000" cy="1938992"/>
          </a:xfrm>
          <a:prstGeom prst="rect">
            <a:avLst/>
          </a:prstGeom>
        </p:spPr>
        <p:txBody>
          <a:bodyPr wrap="square">
            <a:spAutoFit/>
          </a:bodyPr>
          <a:lstStyle/>
          <a:p>
            <a:pPr lvl="0" algn="just">
              <a:lnSpc>
                <a:spcPct val="150000"/>
              </a:lnSpc>
              <a:spcAft>
                <a:spcPts val="600"/>
              </a:spcAft>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Muốn phân tích dữ liệu được biểu diễn trên biểu đồ hình quạt tròn, ta chú ý các đặc điểm sau:</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2" name="Picture 4" descr="https://lh6.googleusercontent.com/K-0bMIAxM5FrDXcW_RcLSp5SvRA0KKzFoOnMx8tu6gztATzRGEfEsxksr-OgBNDwSExpSAMtcyEtBuAhLWk3Ivt3h2m7qoYXXcgmDNJ4MqeMWKJpLtf54yZZoImQP0i91UvEw4_cFbeUILrqyrL7v5vU9yvewH0NQ_IABmd7oMJ_02Sdex0rrDTeFOe15hV-x6okg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651" y="7442332"/>
            <a:ext cx="1732549" cy="24255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3657671">
            <a:off x="15829451" y="5193282"/>
            <a:ext cx="802297" cy="906551"/>
          </a:xfrm>
          <a:prstGeom prst="rect">
            <a:avLst/>
          </a:prstGeom>
        </p:spPr>
      </p:pic>
    </p:spTree>
    <p:extLst>
      <p:ext uri="{BB962C8B-B14F-4D97-AF65-F5344CB8AC3E}">
        <p14:creationId xmlns:p14="http://schemas.microsoft.com/office/powerpoint/2010/main" val="114934022"/>
      </p:ext>
    </p:extLst>
  </p:cSld>
  <p:clrMapOvr>
    <a:masterClrMapping/>
  </p:clrMapOvr>
  <mc:AlternateContent xmlns:mc="http://schemas.openxmlformats.org/markup-compatibility/2006" xmlns:p14="http://schemas.microsoft.com/office/powerpoint/2010/main">
    <mc:Choice Requires="p14">
      <p:transition spd="med" p14:dur="7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barn(inVertical)">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wipe(up)">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fade">
                                      <p:cBhvr>
                                        <p:cTn id="5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p:bldP spid="19"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48400" y="4426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126502" y="987956"/>
              <a:ext cx="4974440" cy="884858"/>
            </a:xfrm>
            <a:prstGeom prst="rect">
              <a:avLst/>
            </a:prstGeom>
            <a:noFill/>
            <a:ln>
              <a:noFill/>
            </a:ln>
          </p:spPr>
          <p:txBody>
            <a:bodyPr wrap="none">
              <a:spAutoFit/>
            </a:bodyPr>
            <a:lstStyle/>
            <a:p>
              <a:pPr algn="ct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Ví dụ 3 (SGK – tr99)</a:t>
              </a:r>
            </a:p>
          </p:txBody>
        </p:sp>
      </p:grpSp>
      <p:sp>
        <p:nvSpPr>
          <p:cNvPr id="5" name="TextBox 4"/>
          <p:cNvSpPr txBox="1"/>
          <p:nvPr/>
        </p:nvSpPr>
        <p:spPr>
          <a:xfrm>
            <a:off x="592331" y="1909108"/>
            <a:ext cx="7964438" cy="901593"/>
          </a:xfrm>
          <a:prstGeom prst="rect">
            <a:avLst/>
          </a:prstGeom>
          <a:noFill/>
        </p:spPr>
        <p:txBody>
          <a:bodyPr wrap="square" rtlCol="0">
            <a:spAutoFit/>
          </a:bodyPr>
          <a:lstStyle/>
          <a:p>
            <a:pPr algn="just">
              <a:lnSpc>
                <a:spcPct val="150000"/>
              </a:lnSpc>
            </a:pPr>
            <a:r>
              <a:rPr lang="en-US" sz="4000">
                <a:solidFill>
                  <a:prstClr val="black"/>
                </a:solidFill>
                <a:latin typeface="Arial" panose="020B0604020202020204" pitchFamily="34" charset="0"/>
                <a:cs typeface="Arial" panose="020B0604020202020204" pitchFamily="34" charset="0"/>
              </a:rPr>
              <a:t>Cho biểu đồ sau:</a:t>
            </a:r>
          </a:p>
        </p:txBody>
      </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750100">
            <a:off x="440267" y="78010"/>
            <a:ext cx="910521" cy="1339001"/>
          </a:xfrm>
          <a:prstGeom prst="rect">
            <a:avLst/>
          </a:prstGeom>
        </p:spPr>
      </p:pic>
      <p:pic>
        <p:nvPicPr>
          <p:cNvPr id="23"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520295" y="350192"/>
            <a:ext cx="1172499" cy="1099217"/>
          </a:xfrm>
          <a:prstGeom prst="rect">
            <a:avLst/>
          </a:prstGeom>
        </p:spPr>
      </p:pic>
      <p:pic>
        <p:nvPicPr>
          <p:cNvPr id="6" name="Picture 5"/>
          <p:cNvPicPr>
            <a:picLocks noChangeAspect="1"/>
          </p:cNvPicPr>
          <p:nvPr/>
        </p:nvPicPr>
        <p:blipFill>
          <a:blip r:embed="rId2"/>
          <a:stretch>
            <a:fillRect/>
          </a:stretch>
        </p:blipFill>
        <p:spPr>
          <a:xfrm>
            <a:off x="8839200" y="1919658"/>
            <a:ext cx="9086757" cy="4976442"/>
          </a:xfrm>
          <a:prstGeom prst="rect">
            <a:avLst/>
          </a:prstGeom>
        </p:spPr>
      </p:pic>
      <p:sp>
        <p:nvSpPr>
          <p:cNvPr id="10" name="Rectangle 9"/>
          <p:cNvSpPr/>
          <p:nvPr/>
        </p:nvSpPr>
        <p:spPr>
          <a:xfrm>
            <a:off x="493295" y="7353300"/>
            <a:ext cx="16954534" cy="1938992"/>
          </a:xfrm>
          <a:prstGeom prst="rect">
            <a:avLst/>
          </a:prstGeom>
        </p:spPr>
        <p:txBody>
          <a:bodyPr wrap="square">
            <a:spAutoFit/>
          </a:bodyPr>
          <a:lstStyle/>
          <a:p>
            <a:pPr algn="just">
              <a:lnSpc>
                <a:spcPct val="150000"/>
              </a:lnSpc>
            </a:pPr>
            <a:r>
              <a:rPr lang="en-US" sz="4000">
                <a:solidFill>
                  <a:prstClr val="black"/>
                </a:solidFill>
                <a:latin typeface="Arial" panose="020B0604020202020204" pitchFamily="34" charset="0"/>
                <a:cs typeface="Arial" panose="020B0604020202020204" pitchFamily="34" charset="0"/>
              </a:rPr>
              <a:t>b) Có bốn thể loại phim được học sinh chọn: phim hài; phim phiêu lưu, mạo hiểm; phim hình sự; phim hoạt hình.</a:t>
            </a:r>
          </a:p>
        </p:txBody>
      </p:sp>
      <p:sp>
        <p:nvSpPr>
          <p:cNvPr id="2" name="Rectangle 1"/>
          <p:cNvSpPr/>
          <p:nvPr/>
        </p:nvSpPr>
        <p:spPr>
          <a:xfrm>
            <a:off x="600353" y="4142094"/>
            <a:ext cx="7781648" cy="2862322"/>
          </a:xfrm>
          <a:prstGeom prst="rect">
            <a:avLst/>
          </a:prstGeom>
        </p:spPr>
        <p:txBody>
          <a:bodyPr wrap="square">
            <a:spAutoFit/>
          </a:bodyPr>
          <a:lstStyle/>
          <a:p>
            <a:pPr algn="just">
              <a:lnSpc>
                <a:spcPct val="150000"/>
              </a:lnSpc>
            </a:pPr>
            <a:r>
              <a:rPr lang="en-US" sz="4000">
                <a:solidFill>
                  <a:prstClr val="black"/>
                </a:solidFill>
                <a:latin typeface="Arial" panose="020B0604020202020204" pitchFamily="34" charset="0"/>
                <a:cs typeface="Arial" panose="020B0604020202020204" pitchFamily="34" charset="0"/>
              </a:rPr>
              <a:t>a) Biểu đồ biểu diễn các thông tin về loại phim yêu thích của          80 học sinh khối lớp 7.</a:t>
            </a:r>
            <a:endParaRPr lang="en-US"/>
          </a:p>
        </p:txBody>
      </p:sp>
      <p:pic>
        <p:nvPicPr>
          <p:cNvPr id="15" name="Picture 5"/>
          <p:cNvPicPr>
            <a:picLocks noChangeAspect="1"/>
          </p:cNvPicPr>
          <p:nvPr/>
        </p:nvPicPr>
        <p:blipFill rotWithShape="1">
          <a:blip r:embed="rId3"/>
          <a:srcRect l="71258" t="36429"/>
          <a:stretch/>
        </p:blipFill>
        <p:spPr>
          <a:xfrm>
            <a:off x="15902446" y="8300285"/>
            <a:ext cx="1235698" cy="1768540"/>
          </a:xfrm>
          <a:prstGeom prst="rect">
            <a:avLst/>
          </a:prstGeom>
        </p:spPr>
      </p:pic>
      <p:sp>
        <p:nvSpPr>
          <p:cNvPr id="3" name="Rectangle 2"/>
          <p:cNvSpPr/>
          <p:nvPr/>
        </p:nvSpPr>
        <p:spPr>
          <a:xfrm>
            <a:off x="600353" y="3061037"/>
            <a:ext cx="7287572" cy="1015663"/>
          </a:xfrm>
          <a:prstGeom prst="rect">
            <a:avLst/>
          </a:prstGeom>
        </p:spPr>
        <p:txBody>
          <a:bodyPr wrap="none">
            <a:spAutoFit/>
          </a:bodyPr>
          <a:lstStyle/>
          <a:p>
            <a:pPr lvl="0" algn="just">
              <a:lnSpc>
                <a:spcPct val="150000"/>
              </a:lnSpc>
            </a:pPr>
            <a:r>
              <a:rPr lang="en-US" sz="4000">
                <a:solidFill>
                  <a:prstClr val="black"/>
                </a:solidFill>
                <a:latin typeface="Arial" panose="020B0604020202020204" pitchFamily="34" charset="0"/>
                <a:cs typeface="Arial" panose="020B0604020202020204" pitchFamily="34" charset="0"/>
              </a:rPr>
              <a:t>Phân tích biểu đồ ta nhận thấy:</a:t>
            </a:r>
          </a:p>
        </p:txBody>
      </p:sp>
    </p:spTree>
    <p:extLst>
      <p:ext uri="{BB962C8B-B14F-4D97-AF65-F5344CB8AC3E}">
        <p14:creationId xmlns:p14="http://schemas.microsoft.com/office/powerpoint/2010/main" val="1061210316"/>
      </p:ext>
    </p:extLst>
  </p:cSld>
  <p:clrMapOvr>
    <a:masterClrMapping/>
  </p:clrMapOvr>
  <mc:AlternateContent xmlns:mc="http://schemas.openxmlformats.org/markup-compatibility/2006" xmlns:p14="http://schemas.microsoft.com/office/powerpoint/2010/main">
    <mc:Choice Requires="p14">
      <p:transition spd="med" p14:dur="700">
        <p14:warp/>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324600" y="388027"/>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126502" y="987956"/>
              <a:ext cx="4974440" cy="884858"/>
            </a:xfrm>
            <a:prstGeom prst="rect">
              <a:avLst/>
            </a:prstGeom>
            <a:noFill/>
            <a:ln>
              <a:noFill/>
            </a:ln>
          </p:spPr>
          <p:txBody>
            <a:bodyPr wrap="none">
              <a:spAutoFit/>
            </a:bodyPr>
            <a:lstStyle/>
            <a:p>
              <a:pPr algn="ct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Ví dụ 3 (SGK – tr99)</a:t>
              </a:r>
            </a:p>
          </p:txBody>
        </p:sp>
      </p:grpSp>
      <p:pic>
        <p:nvPicPr>
          <p:cNvPr id="23"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755553" y="339739"/>
            <a:ext cx="1922847" cy="1802669"/>
          </a:xfrm>
          <a:prstGeom prst="rect">
            <a:avLst/>
          </a:prstGeom>
        </p:spPr>
      </p:pic>
      <p:pic>
        <p:nvPicPr>
          <p:cNvPr id="6" name="Picture 5"/>
          <p:cNvPicPr>
            <a:picLocks noChangeAspect="1"/>
          </p:cNvPicPr>
          <p:nvPr/>
        </p:nvPicPr>
        <p:blipFill>
          <a:blip r:embed="rId2"/>
          <a:stretch>
            <a:fillRect/>
          </a:stretch>
        </p:blipFill>
        <p:spPr>
          <a:xfrm>
            <a:off x="4495800" y="1636129"/>
            <a:ext cx="9461376" cy="4438984"/>
          </a:xfrm>
          <a:prstGeom prst="rect">
            <a:avLst/>
          </a:prstGeom>
        </p:spPr>
      </p:pic>
      <p:sp>
        <p:nvSpPr>
          <p:cNvPr id="18" name="Rectangle 17"/>
          <p:cNvSpPr/>
          <p:nvPr/>
        </p:nvSpPr>
        <p:spPr>
          <a:xfrm>
            <a:off x="723866" y="6134100"/>
            <a:ext cx="16954534" cy="1015663"/>
          </a:xfrm>
          <a:prstGeom prst="rect">
            <a:avLst/>
          </a:prstGeom>
        </p:spPr>
        <p:txBody>
          <a:bodyPr wrap="square">
            <a:spAutoFit/>
          </a:bodyPr>
          <a:lstStyle/>
          <a:p>
            <a:pPr lvl="0" algn="just">
              <a:lnSpc>
                <a:spcPct val="150000"/>
              </a:lnSpc>
            </a:pPr>
            <a:r>
              <a:rPr lang="en-US" sz="4000">
                <a:solidFill>
                  <a:prstClr val="black"/>
                </a:solidFill>
                <a:latin typeface="Arial" panose="020B0604020202020204" pitchFamily="34" charset="0"/>
                <a:cs typeface="Arial" panose="020B0604020202020204" pitchFamily="34" charset="0"/>
              </a:rPr>
              <a:t>c) Phim hài có tỉ lệ yêu thích cao nhất.</a:t>
            </a:r>
          </a:p>
        </p:txBody>
      </p:sp>
      <p:sp>
        <p:nvSpPr>
          <p:cNvPr id="19" name="Rectangle 18"/>
          <p:cNvSpPr/>
          <p:nvPr/>
        </p:nvSpPr>
        <p:spPr>
          <a:xfrm>
            <a:off x="723866" y="7173866"/>
            <a:ext cx="16954534" cy="1015663"/>
          </a:xfrm>
          <a:prstGeom prst="rect">
            <a:avLst/>
          </a:prstGeom>
        </p:spPr>
        <p:txBody>
          <a:bodyPr wrap="square">
            <a:spAutoFit/>
          </a:bodyPr>
          <a:lstStyle/>
          <a:p>
            <a:pPr lvl="0" algn="just">
              <a:lnSpc>
                <a:spcPct val="150000"/>
              </a:lnSpc>
            </a:pPr>
            <a:r>
              <a:rPr lang="en-US" sz="4000">
                <a:solidFill>
                  <a:prstClr val="black"/>
                </a:solidFill>
                <a:latin typeface="Arial" panose="020B0604020202020204" pitchFamily="34" charset="0"/>
                <a:cs typeface="Arial" panose="020B0604020202020204" pitchFamily="34" charset="0"/>
              </a:rPr>
              <a:t>d) Phim hoạt hình có tỉ lệ yêu thích thấp nhất.</a:t>
            </a:r>
          </a:p>
        </p:txBody>
      </p:sp>
      <p:pic>
        <p:nvPicPr>
          <p:cNvPr id="20"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750100">
            <a:off x="478012" y="167234"/>
            <a:ext cx="910521" cy="1339001"/>
          </a:xfrm>
          <a:prstGeom prst="rect">
            <a:avLst/>
          </a:prstGeom>
        </p:spPr>
      </p:pic>
      <p:sp>
        <p:nvSpPr>
          <p:cNvPr id="24" name="Rectangle 23"/>
          <p:cNvSpPr/>
          <p:nvPr/>
        </p:nvSpPr>
        <p:spPr>
          <a:xfrm>
            <a:off x="723866" y="8231737"/>
            <a:ext cx="16954534" cy="1938992"/>
          </a:xfrm>
          <a:prstGeom prst="rect">
            <a:avLst/>
          </a:prstGeom>
        </p:spPr>
        <p:txBody>
          <a:bodyPr wrap="square">
            <a:spAutoFit/>
          </a:bodyPr>
          <a:lstStyle/>
          <a:p>
            <a:pPr lvl="0" algn="just">
              <a:lnSpc>
                <a:spcPct val="150000"/>
              </a:lnSpc>
            </a:pPr>
            <a:r>
              <a:rPr lang="en-US" sz="4000">
                <a:solidFill>
                  <a:prstClr val="black"/>
                </a:solidFill>
                <a:latin typeface="Arial" panose="020B0604020202020204" pitchFamily="34" charset="0"/>
                <a:cs typeface="Arial" panose="020B0604020202020204" pitchFamily="34" charset="0"/>
              </a:rPr>
              <a:t>e) Hai thể loại phiêu lưu, mạo hiểm và hình sự được học sinh yêu thích tương đương nhau.</a:t>
            </a:r>
          </a:p>
        </p:txBody>
      </p:sp>
    </p:spTree>
    <p:extLst>
      <p:ext uri="{BB962C8B-B14F-4D97-AF65-F5344CB8AC3E}">
        <p14:creationId xmlns:p14="http://schemas.microsoft.com/office/powerpoint/2010/main" val="38667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barn(inVertical)">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up)">
                                      <p:cBhvr>
                                        <p:cTn id="2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LUYỆN TẬP</a:t>
            </a:r>
          </a:p>
        </p:txBody>
      </p:sp>
      <p:sp>
        <p:nvSpPr>
          <p:cNvPr id="12" name="Rounded Rectangle 11"/>
          <p:cNvSpPr/>
          <p:nvPr/>
        </p:nvSpPr>
        <p:spPr>
          <a:xfrm>
            <a:off x="-190500" y="1002025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8801100" y="701070"/>
            <a:ext cx="5715000" cy="784830"/>
          </a:xfrm>
          <a:prstGeom prst="rect">
            <a:avLst/>
          </a:prstGeom>
          <a:noFill/>
        </p:spPr>
        <p:txBody>
          <a:bodyPr wrap="square" rtlCol="0">
            <a:spAutoFit/>
          </a:bodyPr>
          <a:lstStyle/>
          <a:p>
            <a:r>
              <a:rPr lang="en-US" sz="4500" b="1">
                <a:solidFill>
                  <a:srgbClr val="FF0000"/>
                </a:solidFill>
                <a:latin typeface="Arial" panose="020B0604020202020204" pitchFamily="34" charset="0"/>
                <a:cs typeface="Arial" panose="020B0604020202020204" pitchFamily="34" charset="0"/>
              </a:rPr>
              <a:t>Bài 1:(SGK – tr.100)</a:t>
            </a: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2" name="Rectangle 1"/>
          <p:cNvSpPr/>
          <p:nvPr/>
        </p:nvSpPr>
        <p:spPr>
          <a:xfrm>
            <a:off x="609600" y="2171700"/>
            <a:ext cx="8390021" cy="7478970"/>
          </a:xfrm>
          <a:prstGeom prst="rect">
            <a:avLst/>
          </a:prstGeom>
        </p:spPr>
        <p:txBody>
          <a:bodyPr wrap="square">
            <a:spAutoFit/>
          </a:bodyPr>
          <a:lstStyle/>
          <a:p>
            <a:pPr algn="just">
              <a:lnSpc>
                <a:spcPct val="150000"/>
              </a:lnSpc>
            </a:pPr>
            <a:r>
              <a:rPr lang="vi-VN" sz="4000">
                <a:solidFill>
                  <a:srgbClr val="000000"/>
                </a:solidFill>
              </a:rPr>
              <a:t>Sử dụng các thông tin từ biểu đồ sau để trả lời các câu hỏi.</a:t>
            </a:r>
          </a:p>
          <a:p>
            <a:pPr algn="just">
              <a:lnSpc>
                <a:spcPct val="150000"/>
              </a:lnSpc>
            </a:pPr>
            <a:r>
              <a:rPr lang="vi-VN" sz="4000">
                <a:solidFill>
                  <a:srgbClr val="000000"/>
                </a:solidFill>
              </a:rPr>
              <a:t>a) Biểu đồ biểu diễn các thông tin về vấn đề gì?</a:t>
            </a:r>
          </a:p>
          <a:p>
            <a:pPr algn="just">
              <a:lnSpc>
                <a:spcPct val="150000"/>
              </a:lnSpc>
            </a:pPr>
            <a:r>
              <a:rPr lang="vi-VN" sz="4000">
                <a:solidFill>
                  <a:srgbClr val="000000"/>
                </a:solidFill>
              </a:rPr>
              <a:t>b) Có bao nhiêu đối tượng được biểu diễn?</a:t>
            </a:r>
          </a:p>
          <a:p>
            <a:pPr algn="just">
              <a:lnSpc>
                <a:spcPct val="150000"/>
              </a:lnSpc>
            </a:pPr>
            <a:r>
              <a:rPr lang="vi-VN" sz="4000">
                <a:solidFill>
                  <a:srgbClr val="000000"/>
                </a:solidFill>
              </a:rPr>
              <a:t>c) Tỉ lệ phần trăm của mỗi đối tượng so với toàn thể là bao nhiêu?</a:t>
            </a:r>
            <a:endParaRPr lang="vi-VN" sz="4000" b="0" i="0">
              <a:solidFill>
                <a:srgbClr val="000000"/>
              </a:solidFill>
              <a:effectLst/>
            </a:endParaRPr>
          </a:p>
        </p:txBody>
      </p:sp>
      <p:pic>
        <p:nvPicPr>
          <p:cNvPr id="3" name="Picture 2"/>
          <p:cNvPicPr>
            <a:picLocks noChangeAspect="1"/>
          </p:cNvPicPr>
          <p:nvPr/>
        </p:nvPicPr>
        <p:blipFill>
          <a:blip r:embed="rId5"/>
          <a:stretch>
            <a:fillRect/>
          </a:stretch>
        </p:blipFill>
        <p:spPr>
          <a:xfrm>
            <a:off x="9448800" y="2324100"/>
            <a:ext cx="8539162" cy="7326570"/>
          </a:xfrm>
          <a:prstGeom prst="rect">
            <a:avLst/>
          </a:prstGeom>
        </p:spPr>
      </p:pic>
    </p:spTree>
    <p:extLst>
      <p:ext uri="{BB962C8B-B14F-4D97-AF65-F5344CB8AC3E}">
        <p14:creationId xmlns:p14="http://schemas.microsoft.com/office/powerpoint/2010/main" val="67610916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LUYỆN TẬP</a:t>
            </a:r>
          </a:p>
        </p:txBody>
      </p:sp>
      <p:sp>
        <p:nvSpPr>
          <p:cNvPr id="12" name="Rounded Rectangle 11"/>
          <p:cNvSpPr/>
          <p:nvPr/>
        </p:nvSpPr>
        <p:spPr>
          <a:xfrm>
            <a:off x="-190500" y="98679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8801100" y="701070"/>
            <a:ext cx="5715000" cy="784830"/>
          </a:xfrm>
          <a:prstGeom prst="rect">
            <a:avLst/>
          </a:prstGeom>
          <a:noFill/>
        </p:spPr>
        <p:txBody>
          <a:bodyPr wrap="square" rtlCol="0">
            <a:spAutoFit/>
          </a:bodyPr>
          <a:lstStyle/>
          <a:p>
            <a:r>
              <a:rPr lang="en-US" sz="4500" b="1">
                <a:solidFill>
                  <a:srgbClr val="FF0000"/>
                </a:solidFill>
                <a:latin typeface="Arial" panose="020B0604020202020204" pitchFamily="34" charset="0"/>
                <a:cs typeface="Arial" panose="020B0604020202020204" pitchFamily="34" charset="0"/>
              </a:rPr>
              <a:t>Bài 1:(SGK – tr.100)</a:t>
            </a: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2" name="Rectangle 1"/>
          <p:cNvSpPr/>
          <p:nvPr/>
        </p:nvSpPr>
        <p:spPr>
          <a:xfrm>
            <a:off x="609600" y="2171700"/>
            <a:ext cx="8390021" cy="6555641"/>
          </a:xfrm>
          <a:prstGeom prst="rect">
            <a:avLst/>
          </a:prstGeom>
        </p:spPr>
        <p:txBody>
          <a:bodyPr wrap="square">
            <a:spAutoFit/>
          </a:bodyPr>
          <a:lstStyle/>
          <a:p>
            <a:pPr algn="just">
              <a:lnSpc>
                <a:spcPct val="150000"/>
              </a:lnSpc>
            </a:pPr>
            <a:r>
              <a:rPr lang="vi-VN" sz="4000">
                <a:solidFill>
                  <a:srgbClr val="000000"/>
                </a:solidFill>
              </a:rPr>
              <a:t>a) Biểu đồ biểu diễn các thông tin về tỉ lê phần trăm loại trái cây </a:t>
            </a:r>
            <a:r>
              <a:rPr lang="en-US" sz="4000">
                <a:solidFill>
                  <a:srgbClr val="000000"/>
                </a:solidFill>
              </a:rPr>
              <a:t>       </a:t>
            </a:r>
            <a:r>
              <a:rPr lang="vi-VN" sz="4000">
                <a:solidFill>
                  <a:srgbClr val="000000"/>
                </a:solidFill>
              </a:rPr>
              <a:t>yêu thích của lớp 7A.</a:t>
            </a:r>
          </a:p>
          <a:p>
            <a:pPr algn="just">
              <a:lnSpc>
                <a:spcPct val="150000"/>
              </a:lnSpc>
            </a:pPr>
            <a:r>
              <a:rPr lang="vi-VN" sz="4000">
                <a:solidFill>
                  <a:srgbClr val="000000"/>
                </a:solidFill>
              </a:rPr>
              <a:t>b) Có 4 đối tượng được biểu diễn: chuối; xoài; cóc; ổi.</a:t>
            </a:r>
          </a:p>
          <a:p>
            <a:pPr algn="just">
              <a:lnSpc>
                <a:spcPct val="150000"/>
              </a:lnSpc>
            </a:pPr>
            <a:r>
              <a:rPr lang="vi-VN" sz="4000">
                <a:solidFill>
                  <a:srgbClr val="000000"/>
                </a:solidFill>
              </a:rPr>
              <a:t>c) Tỉ lệ phần trăm của mỗi đối tượng so với toàn thể là:</a:t>
            </a:r>
          </a:p>
        </p:txBody>
      </p:sp>
      <p:pic>
        <p:nvPicPr>
          <p:cNvPr id="3" name="Picture 2"/>
          <p:cNvPicPr>
            <a:picLocks noChangeAspect="1"/>
          </p:cNvPicPr>
          <p:nvPr/>
        </p:nvPicPr>
        <p:blipFill>
          <a:blip r:embed="rId5"/>
          <a:stretch>
            <a:fillRect/>
          </a:stretch>
        </p:blipFill>
        <p:spPr>
          <a:xfrm>
            <a:off x="9448800" y="2400300"/>
            <a:ext cx="8443784" cy="6248400"/>
          </a:xfrm>
          <a:prstGeom prst="rect">
            <a:avLst/>
          </a:prstGeom>
        </p:spPr>
      </p:pic>
      <p:sp>
        <p:nvSpPr>
          <p:cNvPr id="4" name="Rectangle 3"/>
          <p:cNvSpPr/>
          <p:nvPr/>
        </p:nvSpPr>
        <p:spPr>
          <a:xfrm>
            <a:off x="1447800" y="8648700"/>
            <a:ext cx="11353800" cy="1015663"/>
          </a:xfrm>
          <a:prstGeom prst="rect">
            <a:avLst/>
          </a:prstGeom>
        </p:spPr>
        <p:txBody>
          <a:bodyPr wrap="square">
            <a:spAutoFit/>
          </a:bodyPr>
          <a:lstStyle/>
          <a:p>
            <a:pPr lvl="0" algn="just">
              <a:lnSpc>
                <a:spcPct val="150000"/>
              </a:lnSpc>
            </a:pPr>
            <a:r>
              <a:rPr lang="vi-VN" sz="4000">
                <a:solidFill>
                  <a:srgbClr val="000000"/>
                </a:solidFill>
              </a:rPr>
              <a:t>Chuối: 25%</a:t>
            </a:r>
            <a:r>
              <a:rPr lang="en-US" sz="4000">
                <a:solidFill>
                  <a:srgbClr val="000000"/>
                </a:solidFill>
                <a:latin typeface="Arial" panose="020B0604020202020204" pitchFamily="34" charset="0"/>
                <a:cs typeface="Arial" panose="020B0604020202020204" pitchFamily="34" charset="0"/>
              </a:rPr>
              <a:t>; </a:t>
            </a:r>
            <a:r>
              <a:rPr lang="vi-VN" sz="4000">
                <a:solidFill>
                  <a:srgbClr val="000000"/>
                </a:solidFill>
              </a:rPr>
              <a:t>Xoài : 35%</a:t>
            </a:r>
            <a:r>
              <a:rPr lang="en-US" sz="4000">
                <a:solidFill>
                  <a:srgbClr val="000000"/>
                </a:solidFill>
                <a:latin typeface="Arial" panose="020B0604020202020204" pitchFamily="34" charset="0"/>
                <a:cs typeface="Arial" panose="020B0604020202020204" pitchFamily="34" charset="0"/>
              </a:rPr>
              <a:t>;</a:t>
            </a:r>
            <a:r>
              <a:rPr lang="en-US" sz="4000">
                <a:solidFill>
                  <a:srgbClr val="000000"/>
                </a:solidFill>
              </a:rPr>
              <a:t> </a:t>
            </a:r>
            <a:r>
              <a:rPr lang="vi-VN" sz="4000">
                <a:solidFill>
                  <a:srgbClr val="000000"/>
                </a:solidFill>
              </a:rPr>
              <a:t>Cóc: 20%</a:t>
            </a:r>
            <a:r>
              <a:rPr lang="en-US" sz="4000">
                <a:solidFill>
                  <a:srgbClr val="000000"/>
                </a:solidFill>
                <a:latin typeface="Arial" panose="020B0604020202020204" pitchFamily="34" charset="0"/>
                <a:cs typeface="Arial" panose="020B0604020202020204" pitchFamily="34" charset="0"/>
              </a:rPr>
              <a:t>;</a:t>
            </a:r>
            <a:r>
              <a:rPr lang="en-US" sz="4000">
                <a:solidFill>
                  <a:srgbClr val="000000"/>
                </a:solidFill>
              </a:rPr>
              <a:t> </a:t>
            </a:r>
            <a:r>
              <a:rPr lang="vi-VN" sz="4000">
                <a:solidFill>
                  <a:srgbClr val="000000"/>
                </a:solidFill>
              </a:rPr>
              <a:t>Ổi: 20%</a:t>
            </a:r>
          </a:p>
        </p:txBody>
      </p:sp>
    </p:spTree>
    <p:extLst>
      <p:ext uri="{BB962C8B-B14F-4D97-AF65-F5344CB8AC3E}">
        <p14:creationId xmlns:p14="http://schemas.microsoft.com/office/powerpoint/2010/main" val="21687776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LUYỆN TẬP</a:t>
            </a:r>
          </a:p>
        </p:txBody>
      </p:sp>
      <p:sp>
        <p:nvSpPr>
          <p:cNvPr id="12" name="Rounded Rectangle 11"/>
          <p:cNvSpPr/>
          <p:nvPr/>
        </p:nvSpPr>
        <p:spPr>
          <a:xfrm>
            <a:off x="-458041" y="9889986"/>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8801100" y="701070"/>
            <a:ext cx="5715000" cy="784830"/>
          </a:xfrm>
          <a:prstGeom prst="rect">
            <a:avLst/>
          </a:prstGeom>
          <a:noFill/>
        </p:spPr>
        <p:txBody>
          <a:bodyPr wrap="square" rtlCol="0">
            <a:spAutoFit/>
          </a:bodyPr>
          <a:lstStyle/>
          <a:p>
            <a:r>
              <a:rPr lang="en-US" sz="4500" b="1">
                <a:solidFill>
                  <a:srgbClr val="FF0000"/>
                </a:solidFill>
                <a:latin typeface="Arial" panose="020B0604020202020204" pitchFamily="34" charset="0"/>
                <a:cs typeface="Arial" panose="020B0604020202020204" pitchFamily="34" charset="0"/>
              </a:rPr>
              <a:t>Bài 2:(SGK – tr.101)</a:t>
            </a: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2" name="Rectangle 1"/>
          <p:cNvSpPr/>
          <p:nvPr/>
        </p:nvSpPr>
        <p:spPr>
          <a:xfrm>
            <a:off x="2133600" y="2019300"/>
            <a:ext cx="15925800" cy="1015663"/>
          </a:xfrm>
          <a:prstGeom prst="rect">
            <a:avLst/>
          </a:prstGeom>
        </p:spPr>
        <p:txBody>
          <a:bodyPr wrap="square">
            <a:spAutoFit/>
          </a:bodyPr>
          <a:lstStyle/>
          <a:p>
            <a:pPr algn="just">
              <a:lnSpc>
                <a:spcPct val="150000"/>
              </a:lnSpc>
            </a:pPr>
            <a:r>
              <a:rPr lang="vi-VN" sz="4000">
                <a:solidFill>
                  <a:srgbClr val="000000"/>
                </a:solidFill>
              </a:rPr>
              <a:t>Hãy biểu diễn dữ liệu từ bảng thống kê sau đây vào biểu đồ 3.</a:t>
            </a:r>
          </a:p>
        </p:txBody>
      </p:sp>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514600" y="3290887"/>
            <a:ext cx="13333318" cy="3224213"/>
          </a:xfrm>
          <a:prstGeom prst="rect">
            <a:avLst/>
          </a:prstGeom>
        </p:spPr>
      </p:pic>
      <p:sp>
        <p:nvSpPr>
          <p:cNvPr id="9" name="Rectangle 8"/>
          <p:cNvSpPr/>
          <p:nvPr/>
        </p:nvSpPr>
        <p:spPr>
          <a:xfrm>
            <a:off x="4191000" y="7056242"/>
            <a:ext cx="2494594" cy="707886"/>
          </a:xfrm>
          <a:prstGeom prst="rect">
            <a:avLst/>
          </a:prstGeom>
        </p:spPr>
        <p:txBody>
          <a:bodyPr wrap="none">
            <a:spAutoFit/>
          </a:bodyPr>
          <a:lstStyle/>
          <a:p>
            <a:r>
              <a:rPr lang="en-US" sz="4000">
                <a:solidFill>
                  <a:prstClr val="black"/>
                </a:solidFill>
                <a:latin typeface="Arial" panose="020B0604020202020204" pitchFamily="34" charset="0"/>
                <a:cs typeface="Arial" panose="020B0604020202020204" pitchFamily="34" charset="0"/>
              </a:rPr>
              <a:t>Biểu đồ 3</a:t>
            </a:r>
            <a:r>
              <a:rPr lang="vi-VN" sz="4000">
                <a:solidFill>
                  <a:prstClr val="black"/>
                </a:solidFill>
                <a:latin typeface="Arial" panose="020B0604020202020204" pitchFamily="34" charset="0"/>
                <a:cs typeface="Arial" panose="020B0604020202020204" pitchFamily="34" charset="0"/>
              </a:rPr>
              <a:t>.</a:t>
            </a:r>
            <a:endParaRPr lang="en-US" sz="400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Effect>
                      <a14:brightnessContrast bright="20000" contrast="-40000"/>
                    </a14:imgEffect>
                  </a14:imgLayer>
                </a14:imgProps>
              </a:ext>
            </a:extLst>
          </a:blip>
          <a:stretch>
            <a:fillRect/>
          </a:stretch>
        </p:blipFill>
        <p:spPr>
          <a:xfrm>
            <a:off x="7924800" y="6933669"/>
            <a:ext cx="6251577" cy="2705631"/>
          </a:xfrm>
          <a:prstGeom prst="rect">
            <a:avLst/>
          </a:prstGeom>
        </p:spPr>
      </p:pic>
      <p:pic>
        <p:nvPicPr>
          <p:cNvPr id="14"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7363594">
            <a:off x="1066059" y="7716650"/>
            <a:ext cx="1510155" cy="2220815"/>
          </a:xfrm>
          <a:prstGeom prst="rect">
            <a:avLst/>
          </a:prstGeom>
        </p:spPr>
      </p:pic>
    </p:spTree>
    <p:extLst>
      <p:ext uri="{BB962C8B-B14F-4D97-AF65-F5344CB8AC3E}">
        <p14:creationId xmlns:p14="http://schemas.microsoft.com/office/powerpoint/2010/main" val="414729245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88011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Rectangle 4"/>
          <p:cNvSpPr/>
          <p:nvPr/>
        </p:nvSpPr>
        <p:spPr>
          <a:xfrm>
            <a:off x="1143000" y="1006614"/>
            <a:ext cx="8343181"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Ta </a:t>
            </a:r>
            <a:r>
              <a:rPr lang="vi-VN" sz="4000">
                <a:solidFill>
                  <a:srgbClr val="000000"/>
                </a:solidFill>
              </a:rPr>
              <a:t>biểu diễn vào biểu đồ </a:t>
            </a:r>
            <a:r>
              <a:rPr lang="en-US" sz="4000">
                <a:solidFill>
                  <a:srgbClr val="000000"/>
                </a:solidFill>
                <a:latin typeface="Arial" panose="020B0604020202020204" pitchFamily="34" charset="0"/>
                <a:cs typeface="Arial" panose="020B0604020202020204" pitchFamily="34" charset="0"/>
              </a:rPr>
              <a:t>3 </a:t>
            </a:r>
            <a:r>
              <a:rPr lang="vi-VN" sz="4000">
                <a:solidFill>
                  <a:srgbClr val="000000"/>
                </a:solidFill>
              </a:rPr>
              <a:t>như sau:</a:t>
            </a:r>
            <a:endParaRPr lang="en-US" sz="4000">
              <a:solidFill>
                <a:prstClr val="black"/>
              </a:solidFill>
            </a:endParaRPr>
          </a:p>
        </p:txBody>
      </p:sp>
      <p:pic>
        <p:nvPicPr>
          <p:cNvPr id="12"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81000" y="7218638"/>
            <a:ext cx="1793999" cy="1529792"/>
          </a:xfrm>
          <a:prstGeom prst="rect">
            <a:avLst/>
          </a:prstGeom>
        </p:spPr>
      </p:pic>
      <p:pic>
        <p:nvPicPr>
          <p:cNvPr id="13" name="Picture 8"/>
          <p:cNvPicPr>
            <a:picLocks noChangeAspect="1"/>
          </p:cNvPicPr>
          <p:nvPr/>
        </p:nvPicPr>
        <p:blipFill>
          <a:blip r:embed="rId3"/>
          <a:srcRect/>
          <a:stretch>
            <a:fillRect/>
          </a:stretch>
        </p:blipFill>
        <p:spPr>
          <a:xfrm>
            <a:off x="15621000" y="5754958"/>
            <a:ext cx="2036728" cy="3036116"/>
          </a:xfrm>
          <a:prstGeom prst="rect">
            <a:avLst/>
          </a:prstGeom>
        </p:spPr>
      </p:pic>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419100"/>
            <a:ext cx="1676400" cy="1571624"/>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Effect>
                      <a14:brightnessContrast bright="20000" contrast="-40000"/>
                    </a14:imgEffect>
                  </a14:imgLayer>
                </a14:imgProps>
              </a:ext>
            </a:extLst>
          </a:blip>
          <a:stretch>
            <a:fillRect/>
          </a:stretch>
        </p:blipFill>
        <p:spPr>
          <a:xfrm>
            <a:off x="3423834" y="2400300"/>
            <a:ext cx="11282766" cy="4953000"/>
          </a:xfrm>
          <a:prstGeom prst="rect">
            <a:avLst/>
          </a:prstGeom>
        </p:spPr>
      </p:pic>
    </p:spTree>
    <p:extLst>
      <p:ext uri="{BB962C8B-B14F-4D97-AF65-F5344CB8AC3E}">
        <p14:creationId xmlns:p14="http://schemas.microsoft.com/office/powerpoint/2010/main" val="2959517001"/>
      </p:ext>
    </p:extLst>
  </p:cSld>
  <p:clrMapOvr>
    <a:masterClrMapping/>
  </p:clrMapOvr>
  <mc:AlternateContent xmlns:mc="http://schemas.openxmlformats.org/markup-compatibility/2006" xmlns:p14="http://schemas.microsoft.com/office/powerpoint/2010/main">
    <mc:Choice Requires="p14">
      <p:transition spd="med" p14:dur="700">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6400" y="-2095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Google Shape;558;p31"/>
          <p:cNvSpPr txBox="1">
            <a:spLocks/>
          </p:cNvSpPr>
          <p:nvPr/>
        </p:nvSpPr>
        <p:spPr>
          <a:xfrm>
            <a:off x="5410200" y="495300"/>
            <a:ext cx="7266345" cy="841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a:ln>
                  <a:noFill/>
                </a:ln>
                <a:solidFill>
                  <a:schemeClr val="tx1"/>
                </a:solidFill>
                <a:effectLst/>
                <a:uLnTx/>
                <a:uFillTx/>
                <a:latin typeface="Arial"/>
                <a:cs typeface="Londrina Solid"/>
                <a:sym typeface="Londrina Solid"/>
              </a:rPr>
              <a:t>KHỞI</a:t>
            </a:r>
            <a:r>
              <a:rPr kumimoji="0" lang="en-US" sz="6000" b="1" i="0" u="none" strike="noStrike" kern="0" cap="none" spc="0" normalizeH="0" noProof="0" dirty="0">
                <a:ln>
                  <a:noFill/>
                </a:ln>
                <a:solidFill>
                  <a:schemeClr val="tx1"/>
                </a:solidFill>
                <a:effectLst/>
                <a:uLnTx/>
                <a:uFillTx/>
                <a:latin typeface="Arial"/>
                <a:cs typeface="Londrina Solid"/>
                <a:sym typeface="Londrina Solid"/>
              </a:rPr>
              <a:t> ĐỘNG</a:t>
            </a:r>
            <a:endParaRPr kumimoji="0" lang="en-US" sz="6000" b="1" i="0" u="none" strike="noStrike" kern="0" cap="none" spc="0" normalizeH="0" baseline="0" noProof="0" dirty="0">
              <a:ln>
                <a:noFill/>
              </a:ln>
              <a:solidFill>
                <a:schemeClr val="tx1"/>
              </a:solidFill>
              <a:effectLst/>
              <a:uLnTx/>
              <a:uFillTx/>
              <a:latin typeface="Arial"/>
              <a:cs typeface="Londrina Solid"/>
              <a:sym typeface="Londrina Solid"/>
            </a:endParaRPr>
          </a:p>
        </p:txBody>
      </p:sp>
      <p:sp>
        <p:nvSpPr>
          <p:cNvPr id="6" name="5-Point Star 5"/>
          <p:cNvSpPr/>
          <p:nvPr/>
        </p:nvSpPr>
        <p:spPr>
          <a:xfrm rot="20935591">
            <a:off x="453938" y="9027663"/>
            <a:ext cx="853910" cy="842272"/>
          </a:xfrm>
          <a:prstGeom prst="star5">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604962" y="2400300"/>
            <a:ext cx="15387638" cy="2862322"/>
          </a:xfrm>
          <a:prstGeom prst="rect">
            <a:avLst/>
          </a:prstGeom>
        </p:spPr>
        <p:txBody>
          <a:bodyPr wrap="square">
            <a:spAutoFit/>
          </a:bodyPr>
          <a:lstStyle/>
          <a:p>
            <a:pPr algn="just">
              <a:lnSpc>
                <a:spcPct val="150000"/>
              </a:lnSpc>
              <a:spcBef>
                <a:spcPts val="600"/>
              </a:spcBef>
              <a:spcAft>
                <a:spcPts val="600"/>
              </a:spcAft>
            </a:pPr>
            <a:r>
              <a:rPr lang="en-US" sz="400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Trong các loại biểu đồ (biểu đồ tranh, biểu đồ cột và biểu đồ hình quạt tròn), loại biểu đồ nào thích hợp để biểu diễn bảng số liệu thống kê bên dưới?</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191300656"/>
              </p:ext>
            </p:extLst>
          </p:nvPr>
        </p:nvGraphicFramePr>
        <p:xfrm>
          <a:off x="2728093" y="5689890"/>
          <a:ext cx="13141376" cy="3276601"/>
        </p:xfrm>
        <a:graphic>
          <a:graphicData uri="http://schemas.openxmlformats.org/drawingml/2006/table">
            <a:tbl>
              <a:tblPr bandRow="1"/>
              <a:tblGrid>
                <a:gridCol w="2189258">
                  <a:extLst>
                    <a:ext uri="{9D8B030D-6E8A-4147-A177-3AD203B41FA5}">
                      <a16:colId xmlns:a16="http://schemas.microsoft.com/office/drawing/2014/main" val="20000"/>
                    </a:ext>
                  </a:extLst>
                </a:gridCol>
                <a:gridCol w="2189258">
                  <a:extLst>
                    <a:ext uri="{9D8B030D-6E8A-4147-A177-3AD203B41FA5}">
                      <a16:colId xmlns:a16="http://schemas.microsoft.com/office/drawing/2014/main" val="20001"/>
                    </a:ext>
                  </a:extLst>
                </a:gridCol>
                <a:gridCol w="2190715">
                  <a:extLst>
                    <a:ext uri="{9D8B030D-6E8A-4147-A177-3AD203B41FA5}">
                      <a16:colId xmlns:a16="http://schemas.microsoft.com/office/drawing/2014/main" val="20002"/>
                    </a:ext>
                  </a:extLst>
                </a:gridCol>
                <a:gridCol w="2190715">
                  <a:extLst>
                    <a:ext uri="{9D8B030D-6E8A-4147-A177-3AD203B41FA5}">
                      <a16:colId xmlns:a16="http://schemas.microsoft.com/office/drawing/2014/main" val="20003"/>
                    </a:ext>
                  </a:extLst>
                </a:gridCol>
                <a:gridCol w="2380361">
                  <a:extLst>
                    <a:ext uri="{9D8B030D-6E8A-4147-A177-3AD203B41FA5}">
                      <a16:colId xmlns:a16="http://schemas.microsoft.com/office/drawing/2014/main" val="20004"/>
                    </a:ext>
                  </a:extLst>
                </a:gridCol>
                <a:gridCol w="2001069">
                  <a:extLst>
                    <a:ext uri="{9D8B030D-6E8A-4147-A177-3AD203B41FA5}">
                      <a16:colId xmlns:a16="http://schemas.microsoft.com/office/drawing/2014/main" val="20005"/>
                    </a:ext>
                  </a:extLst>
                </a:gridCol>
              </a:tblGrid>
              <a:tr h="952662">
                <a:tc gridSpan="6">
                  <a:txBody>
                    <a:bodyPr/>
                    <a:lstStyle/>
                    <a:p>
                      <a:pPr marL="0" marR="0" algn="ctr">
                        <a:lnSpc>
                          <a:spcPct val="150000"/>
                        </a:lnSpc>
                        <a:spcBef>
                          <a:spcPts val="600"/>
                        </a:spcBef>
                        <a:spcAft>
                          <a:spcPts val="600"/>
                        </a:spcAft>
                      </a:pPr>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Tỉ lệ phần trăm xếp loại học lực học sinh lớp 7A</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33339">
                <a:tc>
                  <a:txBody>
                    <a:bodyPr/>
                    <a:lstStyle/>
                    <a:p>
                      <a:pPr marL="0" marR="0" algn="ctr">
                        <a:lnSpc>
                          <a:spcPct val="150000"/>
                        </a:lnSpc>
                        <a:spcBef>
                          <a:spcPts val="600"/>
                        </a:spcBef>
                        <a:spcAft>
                          <a:spcPts val="600"/>
                        </a:spcAft>
                      </a:pPr>
                      <a:r>
                        <a:rPr lang="en-US" sz="4000" b="1">
                          <a:effectLst/>
                          <a:latin typeface="Arial" panose="020B0604020202020204" pitchFamily="34" charset="0"/>
                          <a:ea typeface="Times New Roman" panose="02020603050405020304" pitchFamily="18" charset="0"/>
                          <a:cs typeface="Arial" panose="020B0604020202020204" pitchFamily="34" charset="0"/>
                        </a:rPr>
                        <a:t>Loại</a:t>
                      </a:r>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Tốt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Khá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Đạt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Chưa đạt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4000" b="1">
                          <a:effectLst/>
                          <a:latin typeface="Arial" panose="020B0604020202020204" pitchFamily="34" charset="0"/>
                          <a:ea typeface="Times New Roman" panose="02020603050405020304" pitchFamily="18" charset="0"/>
                          <a:cs typeface="Arial" panose="020B0604020202020204" pitchFamily="34" charset="0"/>
                        </a:rPr>
                        <a:t>Tổng</a:t>
                      </a:r>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990600">
                <a:tc>
                  <a:txBody>
                    <a:bodyPr/>
                    <a:lstStyle/>
                    <a:p>
                      <a:pPr marL="0" marR="0" algn="ctr">
                        <a:lnSpc>
                          <a:spcPct val="150000"/>
                        </a:lnSpc>
                        <a:spcBef>
                          <a:spcPts val="600"/>
                        </a:spcBef>
                        <a:spcAft>
                          <a:spcPts val="600"/>
                        </a:spcAft>
                      </a:pPr>
                      <a:r>
                        <a:rPr lang="en-US" sz="4000" b="1">
                          <a:effectLst/>
                          <a:latin typeface="Arial" panose="020B0604020202020204" pitchFamily="34" charset="0"/>
                          <a:ea typeface="Times New Roman" panose="02020603050405020304" pitchFamily="18" charset="0"/>
                          <a:cs typeface="Arial" panose="020B0604020202020204" pitchFamily="34" charset="0"/>
                        </a:rPr>
                        <a:t>Tỉ lệ</a:t>
                      </a:r>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4724" y="952500"/>
            <a:ext cx="1624352" cy="1425681"/>
          </a:xfrm>
          <a:prstGeom prst="rect">
            <a:avLst/>
          </a:prstGeom>
        </p:spPr>
      </p:pic>
      <p:pic>
        <p:nvPicPr>
          <p:cNvPr id="13"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9200" y="8977311"/>
            <a:ext cx="1600200" cy="1142827"/>
          </a:xfrm>
          <a:prstGeom prst="rect">
            <a:avLst/>
          </a:prstGeom>
        </p:spPr>
      </p:pic>
      <p:pic>
        <p:nvPicPr>
          <p:cNvPr id="14" name="Picture 2">
            <a:extLst>
              <a:ext uri="{FF2B5EF4-FFF2-40B4-BE49-F238E27FC236}">
                <a16:creationId xmlns:a16="http://schemas.microsoft.com/office/drawing/2014/main" id="{DDC3A8FF-83CB-4F64-8638-2434EDC2CB42}"/>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078200" y="314669"/>
            <a:ext cx="1388950" cy="1533981"/>
          </a:xfrm>
          <a:prstGeom prst="rect">
            <a:avLst/>
          </a:prstGeom>
        </p:spPr>
      </p:pic>
    </p:spTree>
    <p:extLst>
      <p:ext uri="{BB962C8B-B14F-4D97-AF65-F5344CB8AC3E}">
        <p14:creationId xmlns:p14="http://schemas.microsoft.com/office/powerpoint/2010/main" val="326753680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 y="9258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
          <p:cNvGrpSpPr/>
          <p:nvPr/>
        </p:nvGrpSpPr>
        <p:grpSpPr>
          <a:xfrm>
            <a:off x="-1179379" y="-102314"/>
            <a:ext cx="20834242" cy="2157663"/>
            <a:chOff x="0" y="0"/>
            <a:chExt cx="3762534" cy="328484"/>
          </a:xfrm>
        </p:grpSpPr>
        <p:sp>
          <p:nvSpPr>
            <p:cNvPr id="3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TextBox 7"/>
          <p:cNvSpPr txBox="1"/>
          <p:nvPr/>
        </p:nvSpPr>
        <p:spPr>
          <a:xfrm>
            <a:off x="3962400" y="794649"/>
            <a:ext cx="10820400"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HƯỚNG DẪN VỀ NHÀ</a:t>
            </a:r>
          </a:p>
        </p:txBody>
      </p:sp>
      <p:pic>
        <p:nvPicPr>
          <p:cNvPr id="1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90131" y="0"/>
            <a:ext cx="1828800" cy="2044390"/>
          </a:xfrm>
          <a:prstGeom prst="rect">
            <a:avLst/>
          </a:prstGeom>
        </p:spPr>
      </p:pic>
      <p:grpSp>
        <p:nvGrpSpPr>
          <p:cNvPr id="7" name="Group 6"/>
          <p:cNvGrpSpPr/>
          <p:nvPr/>
        </p:nvGrpSpPr>
        <p:grpSpPr>
          <a:xfrm>
            <a:off x="533400" y="3166028"/>
            <a:ext cx="5411428" cy="5024436"/>
            <a:chOff x="924909" y="3568797"/>
            <a:chExt cx="5411428" cy="4241703"/>
          </a:xfrm>
        </p:grpSpPr>
        <p:grpSp>
          <p:nvGrpSpPr>
            <p:cNvPr id="9" name="Group 3"/>
            <p:cNvGrpSpPr/>
            <p:nvPr/>
          </p:nvGrpSpPr>
          <p:grpSpPr>
            <a:xfrm>
              <a:off x="924909" y="3568797"/>
              <a:ext cx="5411428" cy="4241703"/>
              <a:chOff x="0" y="0"/>
              <a:chExt cx="3183193" cy="3101958"/>
            </a:xfrm>
          </p:grpSpPr>
          <p:sp>
            <p:nvSpPr>
              <p:cNvPr id="11"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2"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0" name="Rectangle 9"/>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13" name="Group 12"/>
          <p:cNvGrpSpPr/>
          <p:nvPr/>
        </p:nvGrpSpPr>
        <p:grpSpPr>
          <a:xfrm>
            <a:off x="6423301" y="3188603"/>
            <a:ext cx="5422223" cy="5001862"/>
            <a:chOff x="6840639" y="3553166"/>
            <a:chExt cx="5422223" cy="5001862"/>
          </a:xfrm>
        </p:grpSpPr>
        <p:grpSp>
          <p:nvGrpSpPr>
            <p:cNvPr id="14" name="Group 3"/>
            <p:cNvGrpSpPr/>
            <p:nvPr/>
          </p:nvGrpSpPr>
          <p:grpSpPr>
            <a:xfrm>
              <a:off x="6840639" y="3553166"/>
              <a:ext cx="5422223" cy="5001862"/>
              <a:chOff x="-3810" y="-1"/>
              <a:chExt cx="3189543" cy="3657863"/>
            </a:xfrm>
          </p:grpSpPr>
          <p:sp>
            <p:nvSpPr>
              <p:cNvPr id="2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2" name="Group 21"/>
          <p:cNvGrpSpPr/>
          <p:nvPr/>
        </p:nvGrpSpPr>
        <p:grpSpPr>
          <a:xfrm>
            <a:off x="12328878" y="3162300"/>
            <a:ext cx="5422223" cy="5013607"/>
            <a:chOff x="12644694" y="3479846"/>
            <a:chExt cx="5422223" cy="4709752"/>
          </a:xfrm>
        </p:grpSpPr>
        <p:grpSp>
          <p:nvGrpSpPr>
            <p:cNvPr id="23" name="Group 3"/>
            <p:cNvGrpSpPr/>
            <p:nvPr/>
          </p:nvGrpSpPr>
          <p:grpSpPr>
            <a:xfrm>
              <a:off x="12644694" y="3479846"/>
              <a:ext cx="5422223" cy="4709752"/>
              <a:chOff x="-3810" y="0"/>
              <a:chExt cx="3189543" cy="3444242"/>
            </a:xfrm>
          </p:grpSpPr>
          <p:sp>
            <p:nvSpPr>
              <p:cNvPr id="2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4" name="Rectangle 23"/>
            <p:cNvSpPr/>
            <p:nvPr/>
          </p:nvSpPr>
          <p:spPr>
            <a:xfrm>
              <a:off x="12965016" y="4461665"/>
              <a:ext cx="4704526" cy="2688848"/>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a:t>
              </a:r>
              <a:r>
                <a:rPr lang="vi-VN" sz="4000" kern="0">
                  <a:latin typeface="Arial"/>
                  <a:ea typeface="Calibri" panose="020F0502020204030204" pitchFamily="34" charset="0"/>
                  <a:cs typeface="Times New Roman" panose="02020603050405020304" pitchFamily="18" charset="0"/>
                  <a:sym typeface="Arial"/>
                </a:rPr>
                <a:t>Chuẩn bị trước </a:t>
              </a:r>
              <a:endParaRPr lang="en-US" sz="4000" ker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"Bài 3. Biểu đồ đoạn thẳng".</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29"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414105">
            <a:off x="592992" y="8431452"/>
            <a:ext cx="1472227" cy="1645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5930" y="4876685"/>
            <a:ext cx="4656140" cy="4656140"/>
          </a:xfrm>
          <a:prstGeom prst="rect">
            <a:avLst/>
          </a:prstGeom>
        </p:spPr>
      </p:pic>
      <p:sp>
        <p:nvSpPr>
          <p:cNvPr id="5" name="TextBox 5"/>
          <p:cNvSpPr txBox="1"/>
          <p:nvPr/>
        </p:nvSpPr>
        <p:spPr>
          <a:xfrm>
            <a:off x="1317346" y="1844637"/>
            <a:ext cx="15653307" cy="3032048"/>
          </a:xfrm>
          <a:prstGeom prst="rect">
            <a:avLst/>
          </a:prstGeom>
        </p:spPr>
        <p:txBody>
          <a:bodyPr lIns="0" tIns="0" rIns="0" bIns="0" rtlCol="0" anchor="t">
            <a:spAutoFit/>
          </a:bodyPr>
          <a:lstStyle/>
          <a:p>
            <a:pPr algn="ctr">
              <a:lnSpc>
                <a:spcPct val="150000"/>
              </a:lnSpc>
            </a:pPr>
            <a:r>
              <a:rPr lang="en-US" sz="7000" b="1" dirty="0">
                <a:latin typeface="Arial" panose="020B0604020202020204" pitchFamily="34" charset="0"/>
                <a:cs typeface="Arial" panose="020B0604020202020204" pitchFamily="34" charset="0"/>
              </a:rPr>
              <a:t>CẢM ƠN CÁC EM ĐÃ CHÚ Ý </a:t>
            </a:r>
          </a:p>
          <a:p>
            <a:pPr algn="ctr">
              <a:lnSpc>
                <a:spcPct val="150000"/>
              </a:lnSpc>
            </a:pPr>
            <a:r>
              <a:rPr lang="en-US" sz="7000" b="1" dirty="0">
                <a:latin typeface="Arial" panose="020B0604020202020204" pitchFamily="34" charset="0"/>
                <a:cs typeface="Arial" panose="020B0604020202020204" pitchFamily="34" charset="0"/>
              </a:rPr>
              <a:t>LẮNG NGHE BÀI GIẢNG!</a:t>
            </a:r>
          </a:p>
        </p:txBody>
      </p:sp>
      <p:pic>
        <p:nvPicPr>
          <p:cNvPr id="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7256464"/>
            <a:ext cx="2286000" cy="2825393"/>
          </a:xfrm>
          <a:prstGeom prst="rect">
            <a:avLst/>
          </a:prstGeom>
        </p:spPr>
      </p:pic>
      <p:pic>
        <p:nvPicPr>
          <p:cNvPr id="7"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43767" y="6974840"/>
            <a:ext cx="3709883" cy="31095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597240"/>
            <a:ext cx="20574000" cy="721326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360939" y="97917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3" name="Picture 5"/>
          <p:cNvPicPr>
            <a:picLocks noChangeAspect="1"/>
          </p:cNvPicPr>
          <p:nvPr/>
        </p:nvPicPr>
        <p:blipFill>
          <a:blip r:embed="rId2"/>
          <a:srcRect/>
          <a:stretch>
            <a:fillRect/>
          </a:stretch>
        </p:blipFill>
        <p:spPr>
          <a:xfrm>
            <a:off x="5333323" y="5700504"/>
            <a:ext cx="7087953" cy="4586496"/>
          </a:xfrm>
          <a:prstGeom prst="rect">
            <a:avLst/>
          </a:prstGeom>
        </p:spPr>
      </p:pic>
      <p:sp>
        <p:nvSpPr>
          <p:cNvPr id="9" name="Rectangle 8"/>
          <p:cNvSpPr/>
          <p:nvPr/>
        </p:nvSpPr>
        <p:spPr>
          <a:xfrm>
            <a:off x="2819400" y="495300"/>
            <a:ext cx="12309780" cy="3323987"/>
          </a:xfrm>
          <a:prstGeom prst="rect">
            <a:avLst/>
          </a:prstGeom>
        </p:spPr>
        <p:txBody>
          <a:bodyPr wrap="none">
            <a:spAutoFit/>
          </a:bodyPr>
          <a:lstStyle/>
          <a:p>
            <a:pPr lvl="0" algn="ctr">
              <a:lnSpc>
                <a:spcPct val="150000"/>
              </a:lnSpc>
              <a:defRPr/>
            </a:pPr>
            <a:r>
              <a:rPr lang="vi-VN" sz="7000" b="1" kern="0">
                <a:solidFill>
                  <a:srgbClr val="FF0000"/>
                </a:solidFill>
              </a:rPr>
              <a:t>CHƯƠNG 5</a:t>
            </a:r>
            <a:endParaRPr lang="en-US" sz="7000" b="1" kern="0">
              <a:solidFill>
                <a:srgbClr val="FF0000"/>
              </a:solidFill>
            </a:endParaRPr>
          </a:p>
          <a:p>
            <a:pPr lvl="0" algn="ctr">
              <a:lnSpc>
                <a:spcPct val="150000"/>
              </a:lnSpc>
              <a:defRPr/>
            </a:pPr>
            <a:r>
              <a:rPr lang="vi-VN" sz="7000" b="1" kern="0">
                <a:solidFill>
                  <a:srgbClr val="FF0000"/>
                </a:solidFill>
              </a:rPr>
              <a:t>MỘT SỐ YẾU TỐ THỐNG KÊ</a:t>
            </a:r>
            <a:endParaRPr lang="en-US" sz="7000" b="1" kern="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1905000" y="3924300"/>
            <a:ext cx="14554200" cy="1407373"/>
          </a:xfrm>
          <a:prstGeom prst="rect">
            <a:avLst/>
          </a:prstGeom>
        </p:spPr>
        <p:txBody>
          <a:bodyPr wrap="square">
            <a:spAutoFit/>
          </a:bodyPr>
          <a:lstStyle/>
          <a:p>
            <a:pPr lvl="0" algn="ctr">
              <a:lnSpc>
                <a:spcPct val="150000"/>
              </a:lnSpc>
              <a:defRPr/>
            </a:pPr>
            <a:r>
              <a:rPr lang="en-US" sz="6500" b="1" kern="0">
                <a:solidFill>
                  <a:schemeClr val="accent1"/>
                </a:solidFill>
                <a:latin typeface="Arial" panose="020B0604020202020204" pitchFamily="34" charset="0"/>
                <a:ea typeface="Calibri" panose="020F0502020204030204" pitchFamily="34" charset="0"/>
                <a:cs typeface="Arial" panose="020B0604020202020204" pitchFamily="34" charset="0"/>
              </a:rPr>
              <a:t>BÀI 2: BIỂU ĐỒ HÌNH QUẠT TRÒN </a:t>
            </a:r>
            <a:endParaRPr kumimoji="0" lang="en-US" sz="6500" b="1"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1821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0" y="577088"/>
            <a:ext cx="18288000" cy="1131079"/>
          </a:xfrm>
          <a:prstGeom prst="rect">
            <a:avLst/>
          </a:prstGeom>
        </p:spPr>
        <p:txBody>
          <a:bodyPr wrap="square">
            <a:spAutoFit/>
          </a:bodyPr>
          <a:lstStyle/>
          <a:p>
            <a:pPr algn="ctr">
              <a:lnSpc>
                <a:spcPct val="150000"/>
              </a:lnSpc>
              <a:spcBef>
                <a:spcPts val="600"/>
              </a:spcBef>
              <a:spcAft>
                <a:spcPts val="800"/>
              </a:spcAft>
            </a:pPr>
            <a:r>
              <a:rPr lang="en-US" sz="4500" b="1">
                <a:solidFill>
                  <a:srgbClr val="FF0000"/>
                </a:solidFill>
                <a:latin typeface="Arial" panose="020B0604020202020204" pitchFamily="34" charset="0"/>
                <a:ea typeface="Calibri" panose="020F0502020204030204" pitchFamily="34" charset="0"/>
                <a:cs typeface="Arial" panose="020B0604020202020204" pitchFamily="34" charset="0"/>
              </a:rPr>
              <a:t>1. Ôn tập về biểu đồ hình quạt tròn</a:t>
            </a:r>
          </a:p>
        </p:txBody>
      </p:sp>
      <p:pic>
        <p:nvPicPr>
          <p:cNvPr id="11" name="Picture 10"/>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32662" y="2220471"/>
            <a:ext cx="1224738" cy="1143000"/>
          </a:xfrm>
          <a:prstGeom prst="rect">
            <a:avLst/>
          </a:prstGeom>
        </p:spPr>
      </p:pic>
      <p:sp>
        <p:nvSpPr>
          <p:cNvPr id="12" name="TextBox 11"/>
          <p:cNvSpPr txBox="1"/>
          <p:nvPr/>
        </p:nvSpPr>
        <p:spPr>
          <a:xfrm>
            <a:off x="2209800" y="2399556"/>
            <a:ext cx="3581400" cy="784830"/>
          </a:xfrm>
          <a:prstGeom prst="rect">
            <a:avLst/>
          </a:prstGeom>
          <a:noFill/>
        </p:spPr>
        <p:txBody>
          <a:bodyPr wrap="square" rtlCol="0">
            <a:spAutoFit/>
          </a:bodyPr>
          <a:lstStyle/>
          <a:p>
            <a:r>
              <a:rPr lang="nl-NL" sz="4500" b="1">
                <a:latin typeface="Arial" panose="020B0604020202020204" pitchFamily="34" charset="0"/>
                <a:cs typeface="Arial" panose="020B0604020202020204" pitchFamily="34" charset="0"/>
              </a:rPr>
              <a:t>HĐKP 1:</a:t>
            </a:r>
            <a:endParaRPr lang="en-US" sz="4500">
              <a:latin typeface="Arial" panose="020B0604020202020204" pitchFamily="34" charset="0"/>
              <a:cs typeface="Arial" panose="020B0604020202020204" pitchFamily="34" charset="0"/>
            </a:endParaRPr>
          </a:p>
        </p:txBody>
      </p:sp>
      <p:sp>
        <p:nvSpPr>
          <p:cNvPr id="2" name="Rectangle 1"/>
          <p:cNvSpPr/>
          <p:nvPr/>
        </p:nvSpPr>
        <p:spPr>
          <a:xfrm>
            <a:off x="4876800" y="2476500"/>
            <a:ext cx="9341019"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Biểu đồ bên cho ta biết các thông tin gì?</a:t>
            </a:r>
            <a:endParaRPr lang="en-US" sz="400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Effect>
                      <a14:brightnessContrast bright="20000"/>
                    </a14:imgEffect>
                  </a14:imgLayer>
                </a14:imgProps>
              </a:ext>
            </a:extLst>
          </a:blip>
          <a:stretch>
            <a:fillRect/>
          </a:stretch>
        </p:blipFill>
        <p:spPr>
          <a:xfrm>
            <a:off x="4793347" y="3924300"/>
            <a:ext cx="9227453" cy="4695981"/>
          </a:xfrm>
          <a:prstGeom prst="rect">
            <a:avLst/>
          </a:prstGeom>
        </p:spPr>
      </p:pic>
      <p:pic>
        <p:nvPicPr>
          <p:cNvPr id="18"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7853" y="7124700"/>
            <a:ext cx="2104380" cy="2537736"/>
          </a:xfrm>
          <a:prstGeom prst="rect">
            <a:avLst/>
          </a:prstGeom>
        </p:spPr>
      </p:pic>
      <p:grpSp>
        <p:nvGrpSpPr>
          <p:cNvPr id="19" name="Group 2"/>
          <p:cNvGrpSpPr/>
          <p:nvPr/>
        </p:nvGrpSpPr>
        <p:grpSpPr>
          <a:xfrm>
            <a:off x="-1368296" y="9483351"/>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697200" y="581850"/>
            <a:ext cx="1405113" cy="1317293"/>
          </a:xfrm>
          <a:prstGeom prst="rect">
            <a:avLst/>
          </a:prstGeom>
        </p:spPr>
      </p:pic>
      <p:pic>
        <p:nvPicPr>
          <p:cNvPr id="25" name="Picture 19"/>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849600" y="8877300"/>
            <a:ext cx="1807979" cy="1462203"/>
          </a:xfrm>
          <a:prstGeom prst="rect">
            <a:avLst/>
          </a:prstGeom>
        </p:spPr>
      </p:pic>
    </p:spTree>
    <p:extLst>
      <p:ext uri="{BB962C8B-B14F-4D97-AF65-F5344CB8AC3E}">
        <p14:creationId xmlns:p14="http://schemas.microsoft.com/office/powerpoint/2010/main" val="18196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par>
                                <p:cTn id="32" presetID="22" presetClass="entr" presetSubtype="1"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0" y="577088"/>
            <a:ext cx="18288000" cy="1131079"/>
          </a:xfrm>
          <a:prstGeom prst="rect">
            <a:avLst/>
          </a:prstGeom>
        </p:spPr>
        <p:txBody>
          <a:bodyPr wrap="square">
            <a:spAutoFit/>
          </a:bodyPr>
          <a:lstStyle/>
          <a:p>
            <a:pPr algn="ctr">
              <a:lnSpc>
                <a:spcPct val="150000"/>
              </a:lnSpc>
              <a:spcBef>
                <a:spcPts val="600"/>
              </a:spcBef>
              <a:spcAft>
                <a:spcPts val="800"/>
              </a:spcAft>
            </a:pPr>
            <a:r>
              <a:rPr lang="en-US" sz="4500" b="1">
                <a:solidFill>
                  <a:srgbClr val="FF0000"/>
                </a:solidFill>
                <a:latin typeface="Arial" panose="020B0604020202020204" pitchFamily="34" charset="0"/>
                <a:ea typeface="Calibri" panose="020F0502020204030204" pitchFamily="34" charset="0"/>
                <a:cs typeface="Arial" panose="020B0604020202020204" pitchFamily="34" charset="0"/>
              </a:rPr>
              <a:t>1. Ôn tập về biểu đồ hình quạt tròn</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bright="20000"/>
                    </a14:imgEffect>
                  </a14:imgLayer>
                </a14:imgProps>
              </a:ext>
            </a:extLst>
          </a:blip>
          <a:stretch>
            <a:fillRect/>
          </a:stretch>
        </p:blipFill>
        <p:spPr>
          <a:xfrm>
            <a:off x="602347" y="2722698"/>
            <a:ext cx="9227453" cy="4695981"/>
          </a:xfrm>
          <a:prstGeom prst="rect">
            <a:avLst/>
          </a:prstGeom>
        </p:spPr>
      </p:pic>
      <p:grpSp>
        <p:nvGrpSpPr>
          <p:cNvPr id="19" name="Group 2"/>
          <p:cNvGrpSpPr/>
          <p:nvPr/>
        </p:nvGrpSpPr>
        <p:grpSpPr>
          <a:xfrm>
            <a:off x="-1368296" y="9483351"/>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697200" y="581850"/>
            <a:ext cx="1405113" cy="1317293"/>
          </a:xfrm>
          <a:prstGeom prst="rect">
            <a:avLst/>
          </a:prstGeom>
        </p:spPr>
      </p:pic>
      <p:pic>
        <p:nvPicPr>
          <p:cNvPr id="25" name="Picture 19"/>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849600" y="8877300"/>
            <a:ext cx="1807979" cy="1462203"/>
          </a:xfrm>
          <a:prstGeom prst="rect">
            <a:avLst/>
          </a:prstGeom>
        </p:spPr>
      </p:pic>
      <p:sp>
        <p:nvSpPr>
          <p:cNvPr id="4" name="Rectangle 3"/>
          <p:cNvSpPr/>
          <p:nvPr/>
        </p:nvSpPr>
        <p:spPr>
          <a:xfrm>
            <a:off x="10439400" y="2466618"/>
            <a:ext cx="7239000" cy="5940088"/>
          </a:xfrm>
          <a:prstGeom prst="rect">
            <a:avLst/>
          </a:prstGeom>
        </p:spPr>
        <p:txBody>
          <a:bodyPr wrap="square">
            <a:spAutoFit/>
          </a:bodyPr>
          <a:lstStyle/>
          <a:p>
            <a:pPr algn="just">
              <a:lnSpc>
                <a:spcPct val="150000"/>
              </a:lnSpc>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Tỉ lệ phần trăm thành phần của đất tốt cho cây trồng:</a:t>
            </a:r>
          </a:p>
          <a:p>
            <a:pPr marL="571500" indent="-571500" algn="just">
              <a:lnSpc>
                <a:spcPct val="150000"/>
              </a:lnSpc>
              <a:spcAft>
                <a:spcPts val="600"/>
              </a:spcAft>
              <a:buFontTx/>
              <a:buChar char="-"/>
            </a:pPr>
            <a:r>
              <a:rPr lang="en-US" sz="4000">
                <a:latin typeface="Arial" panose="020B0604020202020204" pitchFamily="34" charset="0"/>
                <a:ea typeface="Times New Roman" panose="02020603050405020304" pitchFamily="18" charset="0"/>
                <a:cs typeface="Arial" panose="020B0604020202020204" pitchFamily="34" charset="0"/>
              </a:rPr>
              <a:t>Không khí: 30%</a:t>
            </a:r>
          </a:p>
          <a:p>
            <a:pPr marL="571500" indent="-571500" algn="just">
              <a:lnSpc>
                <a:spcPct val="150000"/>
              </a:lnSpc>
              <a:spcAft>
                <a:spcPts val="600"/>
              </a:spcAft>
              <a:buFontTx/>
              <a:buChar char="-"/>
            </a:pPr>
            <a:r>
              <a:rPr lang="en-US" sz="4000">
                <a:latin typeface="Arial" panose="020B0604020202020204" pitchFamily="34" charset="0"/>
                <a:ea typeface="Times New Roman" panose="02020603050405020304" pitchFamily="18" charset="0"/>
                <a:cs typeface="Arial" panose="020B0604020202020204" pitchFamily="34" charset="0"/>
              </a:rPr>
              <a:t>Nước: 30%</a:t>
            </a:r>
          </a:p>
          <a:p>
            <a:pPr marL="571500" indent="-571500" algn="just">
              <a:lnSpc>
                <a:spcPct val="150000"/>
              </a:lnSpc>
              <a:spcAft>
                <a:spcPts val="600"/>
              </a:spcAft>
              <a:buFontTx/>
              <a:buChar char="-"/>
            </a:pPr>
            <a:r>
              <a:rPr lang="en-US" sz="4000">
                <a:latin typeface="Arial" panose="020B0604020202020204" pitchFamily="34" charset="0"/>
                <a:ea typeface="Times New Roman" panose="02020603050405020304" pitchFamily="18" charset="0"/>
                <a:cs typeface="Arial" panose="020B0604020202020204" pitchFamily="34" charset="0"/>
              </a:rPr>
              <a:t>Chất khoáng: 35%</a:t>
            </a:r>
          </a:p>
          <a:p>
            <a:pPr marL="571500" indent="-571500" algn="just">
              <a:lnSpc>
                <a:spcPct val="150000"/>
              </a:lnSpc>
              <a:spcAft>
                <a:spcPts val="600"/>
              </a:spcAft>
              <a:buFontTx/>
              <a:buChar char="-"/>
            </a:pPr>
            <a:r>
              <a:rPr lang="en-US" sz="4000">
                <a:latin typeface="Arial" panose="020B0604020202020204" pitchFamily="34" charset="0"/>
                <a:ea typeface="Times New Roman" panose="02020603050405020304" pitchFamily="18" charset="0"/>
                <a:cs typeface="Arial" panose="020B0604020202020204" pitchFamily="34" charset="0"/>
              </a:rPr>
              <a:t>Chất mùn: 5%</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4" name="Picture 1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941328" y="7999080"/>
            <a:ext cx="4549490" cy="1484271"/>
          </a:xfrm>
          <a:prstGeom prst="rect">
            <a:avLst/>
          </a:prstGeom>
        </p:spPr>
      </p:pic>
    </p:spTree>
    <p:extLst>
      <p:ext uri="{BB962C8B-B14F-4D97-AF65-F5344CB8AC3E}">
        <p14:creationId xmlns:p14="http://schemas.microsoft.com/office/powerpoint/2010/main" val="32063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400" y="97917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7010400" y="2667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p>
        </p:txBody>
      </p:sp>
      <p:sp>
        <p:nvSpPr>
          <p:cNvPr id="11" name="Rounded Rectangular Callout 10"/>
          <p:cNvSpPr/>
          <p:nvPr/>
        </p:nvSpPr>
        <p:spPr>
          <a:xfrm>
            <a:off x="3733800" y="2019300"/>
            <a:ext cx="13716000" cy="632460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 name="Rectangle 11"/>
          <p:cNvSpPr/>
          <p:nvPr/>
        </p:nvSpPr>
        <p:spPr>
          <a:xfrm>
            <a:off x="4501912" y="2394932"/>
            <a:ext cx="12185888" cy="5632311"/>
          </a:xfrm>
          <a:prstGeom prst="rect">
            <a:avLst/>
          </a:prstGeom>
        </p:spPr>
        <p:txBody>
          <a:bodyPr wrap="square">
            <a:spAutoFit/>
          </a:bodyPr>
          <a:lstStyle/>
          <a:p>
            <a:pPr algn="just">
              <a:lnSpc>
                <a:spcPct val="150000"/>
              </a:lnSpc>
              <a:spcAft>
                <a:spcPts val="60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Để biểu thị tỉ lệ phần trăm của từng loại số liệu so với toàn thể, ta thường sử dụng biểu đồ hình quạt tròn. Đó là biểu đồ có dạng hình tròn được chia thành các hình quạt. Tỉ số diện tích của từng hình quạt so với cả hình tròn biểu thị tỉ lệ phần trăm của từng số liệu tương ứng.</a:t>
            </a:r>
          </a:p>
        </p:txBody>
      </p:sp>
      <p:pic>
        <p:nvPicPr>
          <p:cNvPr id="13" name="Picture 6"/>
          <p:cNvPicPr>
            <a:picLocks noChangeAspect="1"/>
          </p:cNvPicPr>
          <p:nvPr/>
        </p:nvPicPr>
        <p:blipFill>
          <a:blip r:embed="rId3"/>
          <a:srcRect/>
          <a:stretch>
            <a:fillRect/>
          </a:stretch>
        </p:blipFill>
        <p:spPr>
          <a:xfrm flipH="1">
            <a:off x="762000" y="5234899"/>
            <a:ext cx="2825513" cy="4418542"/>
          </a:xfrm>
          <a:prstGeom prst="rect">
            <a:avLst/>
          </a:prstGeom>
        </p:spPr>
      </p:pic>
      <p:pic>
        <p:nvPicPr>
          <p:cNvPr id="14" name="Picture 6"/>
          <p:cNvPicPr>
            <a:picLocks noChangeAspect="1"/>
          </p:cNvPicPr>
          <p:nvPr/>
        </p:nvPicPr>
        <p:blipFill>
          <a:blip r:embed="rId4"/>
          <a:srcRect/>
          <a:stretch>
            <a:fillRect/>
          </a:stretch>
        </p:blipFill>
        <p:spPr>
          <a:xfrm>
            <a:off x="14020800" y="7690795"/>
            <a:ext cx="2700682" cy="2100905"/>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762000" y="647700"/>
            <a:ext cx="1388950" cy="1533981"/>
          </a:xfrm>
          <a:prstGeom prst="rect">
            <a:avLst/>
          </a:prstGeom>
        </p:spPr>
      </p:pic>
    </p:spTree>
    <p:extLst>
      <p:ext uri="{BB962C8B-B14F-4D97-AF65-F5344CB8AC3E}">
        <p14:creationId xmlns:p14="http://schemas.microsoft.com/office/powerpoint/2010/main" val="3317175462"/>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00780" y="9720875"/>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5921321" y="647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26502" y="987956"/>
              <a:ext cx="4974440" cy="884858"/>
            </a:xfrm>
            <a:prstGeom prst="rect">
              <a:avLst/>
            </a:prstGeom>
            <a:noFill/>
            <a:ln>
              <a:noFill/>
            </a:ln>
          </p:spPr>
          <p:txBody>
            <a:bodyPr wrap="none">
              <a:spAutoFit/>
            </a:bodyPr>
            <a:lstStyle/>
            <a:p>
              <a:pPr algn="ct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 tr96)</a:t>
              </a:r>
            </a:p>
          </p:txBody>
        </p:sp>
      </p:grpSp>
      <p:sp>
        <p:nvSpPr>
          <p:cNvPr id="5" name="TextBox 4"/>
          <p:cNvSpPr txBox="1"/>
          <p:nvPr/>
        </p:nvSpPr>
        <p:spPr>
          <a:xfrm>
            <a:off x="9906000" y="2241658"/>
            <a:ext cx="7086600" cy="2862322"/>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Biểu đồ trong HĐKP 1 cho ta biết các thông tin được ghi trong bảng dữ liệu sau:</a:t>
            </a:r>
          </a:p>
        </p:txBody>
      </p:sp>
      <p:pic>
        <p:nvPicPr>
          <p:cNvPr id="6" name="Picture 5"/>
          <p:cNvPicPr>
            <a:picLocks noChangeAspect="1"/>
          </p:cNvPicPr>
          <p:nvPr/>
        </p:nvPicPr>
        <p:blipFill>
          <a:blip r:embed="rId2"/>
          <a:stretch>
            <a:fillRect/>
          </a:stretch>
        </p:blipFill>
        <p:spPr>
          <a:xfrm>
            <a:off x="2133600" y="7094873"/>
            <a:ext cx="13965482" cy="2165770"/>
          </a:xfrm>
          <a:prstGeom prst="rect">
            <a:avLst/>
          </a:prstGeom>
        </p:spPr>
      </p:pic>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bright="20000"/>
                    </a14:imgEffect>
                  </a14:imgLayer>
                </a14:imgProps>
              </a:ext>
            </a:extLst>
          </a:blip>
          <a:stretch>
            <a:fillRect/>
          </a:stretch>
        </p:blipFill>
        <p:spPr>
          <a:xfrm>
            <a:off x="838200" y="2171700"/>
            <a:ext cx="8553491" cy="4352992"/>
          </a:xfrm>
          <a:prstGeom prst="rect">
            <a:avLst/>
          </a:prstGeom>
        </p:spPr>
      </p:pic>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814792">
            <a:off x="653335" y="32759"/>
            <a:ext cx="1158449" cy="1703601"/>
          </a:xfrm>
          <a:prstGeom prst="rect">
            <a:avLst/>
          </a:prstGeom>
        </p:spPr>
      </p:pic>
      <p:pic>
        <p:nvPicPr>
          <p:cNvPr id="23"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730778" y="9183367"/>
            <a:ext cx="1507867" cy="1413625"/>
          </a:xfrm>
          <a:prstGeom prst="rect">
            <a:avLst/>
          </a:prstGeom>
        </p:spPr>
      </p:pic>
    </p:spTree>
    <p:extLst>
      <p:ext uri="{BB962C8B-B14F-4D97-AF65-F5344CB8AC3E}">
        <p14:creationId xmlns:p14="http://schemas.microsoft.com/office/powerpoint/2010/main" val="1461869878"/>
      </p:ext>
    </p:extLst>
  </p:cSld>
  <p:clrMapOvr>
    <a:masterClrMapping/>
  </p:clrMapOvr>
  <mc:AlternateContent xmlns:mc="http://schemas.openxmlformats.org/markup-compatibility/2006" xmlns:p14="http://schemas.microsoft.com/office/powerpoint/2010/main">
    <mc:Choice Requires="p14">
      <p:transition spd="med" p14:dur="700">
        <p14:warp/>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266700"/>
            <a:ext cx="19278600" cy="1524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951549" y="470237"/>
            <a:ext cx="15925800" cy="1015663"/>
          </a:xfrm>
          <a:prstGeom prst="rect">
            <a:avLst/>
          </a:prstGeom>
        </p:spPr>
        <p:txBody>
          <a:bodyPr wrap="square">
            <a:spAutoFit/>
          </a:bodyPr>
          <a:lstStyle/>
          <a:p>
            <a:pPr algn="ctr">
              <a:lnSpc>
                <a:spcPct val="150000"/>
              </a:lnSpc>
              <a:spcBef>
                <a:spcPts val="600"/>
              </a:spcBef>
              <a:spcAft>
                <a:spcPts val="800"/>
              </a:spcAft>
            </a:pPr>
            <a:r>
              <a:rPr lang="en-US" sz="4500" b="1">
                <a:solidFill>
                  <a:srgbClr val="FF0000"/>
                </a:solidFill>
                <a:latin typeface="Arial" panose="020B0604020202020204" pitchFamily="34" charset="0"/>
                <a:ea typeface="Calibri" panose="020F0502020204030204" pitchFamily="34" charset="0"/>
                <a:cs typeface="Arial" panose="020B0604020202020204" pitchFamily="34" charset="0"/>
              </a:rPr>
              <a:t>2. </a:t>
            </a:r>
            <a:r>
              <a:rPr lang="vi-VN" sz="4500" b="1">
                <a:solidFill>
                  <a:srgbClr val="FF0000"/>
                </a:solidFill>
                <a:ea typeface="Calibri" panose="020F0502020204030204" pitchFamily="34" charset="0"/>
                <a:cs typeface="Arial" panose="020B0604020202020204" pitchFamily="34" charset="0"/>
              </a:rPr>
              <a:t>Biểu diễn dữ liệu vào biểu đồ hình quạt tròn</a:t>
            </a:r>
          </a:p>
        </p:txBody>
      </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7200" y="2069611"/>
            <a:ext cx="1224738" cy="1143000"/>
          </a:xfrm>
          <a:prstGeom prst="rect">
            <a:avLst/>
          </a:prstGeom>
        </p:spPr>
      </p:pic>
      <p:sp>
        <p:nvSpPr>
          <p:cNvPr id="9" name="TextBox 8"/>
          <p:cNvSpPr txBox="1"/>
          <p:nvPr/>
        </p:nvSpPr>
        <p:spPr>
          <a:xfrm>
            <a:off x="1800825" y="2015594"/>
            <a:ext cx="16230600" cy="1955022"/>
          </a:xfrm>
          <a:prstGeom prst="rect">
            <a:avLst/>
          </a:prstGeom>
          <a:noFill/>
        </p:spPr>
        <p:txBody>
          <a:bodyPr wrap="square" rtlCol="0">
            <a:spAutoFit/>
          </a:bodyPr>
          <a:lstStyle/>
          <a:p>
            <a:pPr lvl="0">
              <a:lnSpc>
                <a:spcPct val="150000"/>
              </a:lnSpc>
            </a:pPr>
            <a:r>
              <a:rPr lang="nl-NL" sz="4500" b="1">
                <a:latin typeface="Arial" panose="020B0604020202020204" pitchFamily="34" charset="0"/>
                <a:cs typeface="Arial" panose="020B0604020202020204" pitchFamily="34" charset="0"/>
              </a:rPr>
              <a:t>HĐKP 2: </a:t>
            </a:r>
            <a:r>
              <a:rPr lang="vi-VN" sz="4000">
                <a:solidFill>
                  <a:srgbClr val="000000"/>
                </a:solidFill>
              </a:rPr>
              <a:t>Bảng dữ liệu sau cho biết tình hình xếp loại học lực</a:t>
            </a:r>
            <a:r>
              <a:rPr lang="en-US" sz="4000">
                <a:solidFill>
                  <a:srgbClr val="000000"/>
                </a:solidFill>
              </a:rPr>
              <a:t> </a:t>
            </a:r>
            <a:r>
              <a:rPr lang="vi-VN" sz="4000">
                <a:solidFill>
                  <a:srgbClr val="000000"/>
                </a:solidFill>
              </a:rPr>
              <a:t>học kì 1 của học sinh khối 7 trường Kim Đồng:</a:t>
            </a:r>
            <a:endParaRPr lang="en-US" sz="4000">
              <a:solidFill>
                <a:prstClr val="black"/>
              </a:solidFill>
            </a:endParaRPr>
          </a:p>
        </p:txBody>
      </p:sp>
      <p:pic>
        <p:nvPicPr>
          <p:cNvPr id="15"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154400" y="370053"/>
            <a:ext cx="1405113" cy="1317293"/>
          </a:xfrm>
          <a:prstGeom prst="rect">
            <a:avLst/>
          </a:prstGeom>
        </p:spPr>
      </p:pic>
      <p:sp>
        <p:nvSpPr>
          <p:cNvPr id="2" name="Rectangle 1"/>
          <p:cNvSpPr/>
          <p:nvPr/>
        </p:nvSpPr>
        <p:spPr>
          <a:xfrm>
            <a:off x="951549" y="2290108"/>
            <a:ext cx="16269651" cy="920252"/>
          </a:xfrm>
          <a:prstGeom prst="rect">
            <a:avLst/>
          </a:prstGeom>
        </p:spPr>
        <p:txBody>
          <a:bodyPr wrap="square">
            <a:spAutoFit/>
          </a:bodyPr>
          <a:lstStyle/>
          <a:p>
            <a:pPr>
              <a:lnSpc>
                <a:spcPct val="150000"/>
              </a:lnSpc>
            </a:pPr>
            <a:r>
              <a:rPr lang="en-US" sz="4000">
                <a:solidFill>
                  <a:srgbClr val="000000"/>
                </a:solidFill>
              </a:rPr>
              <a:t>                                 </a:t>
            </a:r>
            <a:endParaRPr lang="en-US" sz="4000"/>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3100561" y="4191113"/>
            <a:ext cx="12664464" cy="1871663"/>
          </a:xfrm>
          <a:prstGeom prst="rect">
            <a:avLst/>
          </a:prstGeom>
        </p:spPr>
      </p:pic>
      <p:sp>
        <p:nvSpPr>
          <p:cNvPr id="6" name="Rectangle 5"/>
          <p:cNvSpPr/>
          <p:nvPr/>
        </p:nvSpPr>
        <p:spPr>
          <a:xfrm>
            <a:off x="1144150" y="6362700"/>
            <a:ext cx="8382000" cy="3785652"/>
          </a:xfrm>
          <a:prstGeom prst="rect">
            <a:avLst/>
          </a:prstGeom>
        </p:spPr>
        <p:txBody>
          <a:bodyPr wrap="square">
            <a:spAutoFit/>
          </a:bodyPr>
          <a:lstStyle/>
          <a:p>
            <a:pPr algn="just">
              <a:lnSpc>
                <a:spcPct val="150000"/>
              </a:lnSpc>
            </a:pPr>
            <a:r>
              <a:rPr lang="vi-VN" sz="4000"/>
              <a:t>Em hãy tính tỉ lệ phần trăm học sinh các loại và so sánh kết quả tính được với giá trị tương ứng ghi trên biểu đồ trong hình bên.</a:t>
            </a:r>
            <a:endParaRPr lang="en-US" sz="4000"/>
          </a:p>
        </p:txBody>
      </p:sp>
      <p:pic>
        <p:nvPicPr>
          <p:cNvPr id="17" name="Picture 16"/>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400000"/>
                    </a14:imgEffect>
                    <a14:imgEffect>
                      <a14:brightnessContrast bright="20000"/>
                    </a14:imgEffect>
                  </a14:imgLayer>
                </a14:imgProps>
              </a:ext>
            </a:extLst>
          </a:blip>
          <a:stretch>
            <a:fillRect/>
          </a:stretch>
        </p:blipFill>
        <p:spPr>
          <a:xfrm>
            <a:off x="10516750" y="6643152"/>
            <a:ext cx="6704450" cy="3300948"/>
          </a:xfrm>
          <a:prstGeom prst="rect">
            <a:avLst/>
          </a:prstGeom>
        </p:spPr>
      </p:pic>
    </p:spTree>
    <p:extLst>
      <p:ext uri="{BB962C8B-B14F-4D97-AF65-F5344CB8AC3E}">
        <p14:creationId xmlns:p14="http://schemas.microsoft.com/office/powerpoint/2010/main" val="42009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barn(inVertical)">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p:cNvSpPr/>
              <p:nvPr/>
            </p:nvSpPr>
            <p:spPr>
              <a:xfrm>
                <a:off x="914400" y="3763653"/>
                <a:ext cx="17145000" cy="6261714"/>
              </a:xfrm>
              <a:prstGeom prst="rect">
                <a:avLst/>
              </a:prstGeom>
            </p:spPr>
            <p:txBody>
              <a:bodyPr wrap="square">
                <a:spAutoFit/>
              </a:bodyPr>
              <a:lstStyle/>
              <a:p>
                <a:pPr marL="342900" lvl="0" indent="-342900">
                  <a:lnSpc>
                    <a:spcPct val="150000"/>
                  </a:lnSpc>
                  <a:buSzPts val="1000"/>
                  <a:buFont typeface="Arial" panose="020B0604020202020204" pitchFamily="34" charset="0"/>
                  <a:buChar char="●"/>
                </a:pPr>
                <a:r>
                  <a:rPr lang="en-US" sz="4000">
                    <a:solidFill>
                      <a:srgbClr val="000000"/>
                    </a:solidFill>
                    <a:latin typeface="Arial" panose="020B0604020202020204" pitchFamily="34" charset="0"/>
                    <a:ea typeface="Noto Sans Symbols"/>
                    <a:cs typeface="Arial" panose="020B0604020202020204" pitchFamily="34" charset="0"/>
                  </a:rPr>
                  <a:t>Tỉ lệ phần trăm học sinh xếp loại tốt là: </a:t>
                </a:r>
                <a14:m>
                  <m:oMath xmlns:m="http://schemas.openxmlformats.org/officeDocument/2006/math">
                    <m:f>
                      <m:f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fPr>
                      <m:num>
                        <m:r>
                          <a:rPr lang="en-US" sz="4000" i="1">
                            <a:effectLst/>
                            <a:latin typeface="Cambria Math" panose="02040503050406030204" pitchFamily="18" charset="0"/>
                            <a:ea typeface="Cambria Math" panose="02040503050406030204" pitchFamily="18" charset="0"/>
                            <a:cs typeface="Cambria Math" panose="02040503050406030204" pitchFamily="18" charset="0"/>
                          </a:rPr>
                          <m:t>36</m:t>
                        </m:r>
                      </m:num>
                      <m:den>
                        <m:r>
                          <a:rPr lang="en-US" sz="4000" i="1">
                            <a:effectLst/>
                            <a:latin typeface="Cambria Math" panose="02040503050406030204" pitchFamily="18" charset="0"/>
                            <a:ea typeface="Cambria Math" panose="02040503050406030204" pitchFamily="18" charset="0"/>
                            <a:cs typeface="Cambria Math" panose="02040503050406030204" pitchFamily="18" charset="0"/>
                          </a:rPr>
                          <m:t>100</m:t>
                        </m:r>
                      </m:den>
                    </m:f>
                    <m:r>
                      <a:rPr lang="en-US" sz="4000" i="1">
                        <a:effectLst/>
                        <a:latin typeface="Cambria Math" panose="02040503050406030204" pitchFamily="18" charset="0"/>
                        <a:ea typeface="Cambria Math" panose="02040503050406030204" pitchFamily="18" charset="0"/>
                        <a:cs typeface="Cambria Math" panose="02040503050406030204" pitchFamily="18" charset="0"/>
                      </a:rPr>
                      <m:t>.100%=10%</m:t>
                    </m:r>
                  </m:oMath>
                </a14:m>
                <a:endParaRPr lang="en-US" sz="4000">
                  <a:effectLst/>
                  <a:latin typeface="Arial" panose="020B0604020202020204" pitchFamily="34" charset="0"/>
                  <a:ea typeface="Noto Sans Symbols"/>
                  <a:cs typeface="Arial" panose="020B0604020202020204" pitchFamily="34" charset="0"/>
                </a:endParaRPr>
              </a:p>
              <a:p>
                <a:pPr marL="342900" lvl="0" indent="-342900">
                  <a:lnSpc>
                    <a:spcPct val="150000"/>
                  </a:lnSpc>
                  <a:buSzPts val="1000"/>
                  <a:buFont typeface="Arial" panose="020B0604020202020204" pitchFamily="34" charset="0"/>
                  <a:buChar char="●"/>
                </a:pPr>
                <a:r>
                  <a:rPr lang="en-US" sz="4000">
                    <a:solidFill>
                      <a:srgbClr val="000000"/>
                    </a:solidFill>
                    <a:effectLst/>
                    <a:latin typeface="Arial" panose="020B0604020202020204" pitchFamily="34" charset="0"/>
                    <a:ea typeface="Noto Sans Symbols"/>
                    <a:cs typeface="Arial" panose="020B0604020202020204" pitchFamily="34" charset="0"/>
                  </a:rPr>
                  <a:t>Tỉ lệ phần trăm học sinh xếp loại khá là: </a:t>
                </a:r>
                <a14:m>
                  <m:oMath xmlns:m="http://schemas.openxmlformats.org/officeDocument/2006/math">
                    <m:f>
                      <m:f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fPr>
                      <m:num>
                        <m:r>
                          <a:rPr lang="en-US" sz="4000" i="1">
                            <a:effectLst/>
                            <a:latin typeface="Cambria Math" panose="02040503050406030204" pitchFamily="18" charset="0"/>
                            <a:ea typeface="Cambria Math" panose="02040503050406030204" pitchFamily="18" charset="0"/>
                            <a:cs typeface="Cambria Math" panose="02040503050406030204" pitchFamily="18" charset="0"/>
                          </a:rPr>
                          <m:t>162</m:t>
                        </m:r>
                      </m:num>
                      <m:den>
                        <m:r>
                          <a:rPr lang="en-US" sz="4000" i="1">
                            <a:effectLst/>
                            <a:latin typeface="Cambria Math" panose="02040503050406030204" pitchFamily="18" charset="0"/>
                            <a:ea typeface="Cambria Math" panose="02040503050406030204" pitchFamily="18" charset="0"/>
                            <a:cs typeface="Cambria Math" panose="02040503050406030204" pitchFamily="18" charset="0"/>
                          </a:rPr>
                          <m:t>360</m:t>
                        </m:r>
                      </m:den>
                    </m:f>
                    <m:r>
                      <a:rPr lang="en-US" sz="4000" i="1">
                        <a:effectLst/>
                        <a:latin typeface="Cambria Math" panose="02040503050406030204" pitchFamily="18" charset="0"/>
                        <a:ea typeface="Cambria Math" panose="02040503050406030204" pitchFamily="18" charset="0"/>
                        <a:cs typeface="Cambria Math" panose="02040503050406030204" pitchFamily="18" charset="0"/>
                      </a:rPr>
                      <m:t>.100%=45%</m:t>
                    </m:r>
                  </m:oMath>
                </a14:m>
                <a:endParaRPr lang="en-US" sz="4000">
                  <a:effectLst/>
                  <a:latin typeface="Arial" panose="020B0604020202020204" pitchFamily="34" charset="0"/>
                  <a:ea typeface="Noto Sans Symbols"/>
                  <a:cs typeface="Arial" panose="020B0604020202020204" pitchFamily="34" charset="0"/>
                </a:endParaRPr>
              </a:p>
              <a:p>
                <a:pPr marL="342900" lvl="0" indent="-342900">
                  <a:lnSpc>
                    <a:spcPct val="150000"/>
                  </a:lnSpc>
                  <a:buSzPts val="1000"/>
                  <a:buFont typeface="Arial" panose="020B0604020202020204" pitchFamily="34" charset="0"/>
                  <a:buChar char="●"/>
                </a:pPr>
                <a:r>
                  <a:rPr lang="en-US" sz="4000">
                    <a:solidFill>
                      <a:srgbClr val="000000"/>
                    </a:solidFill>
                    <a:effectLst/>
                    <a:latin typeface="Arial" panose="020B0604020202020204" pitchFamily="34" charset="0"/>
                    <a:ea typeface="Noto Sans Symbols"/>
                    <a:cs typeface="Arial" panose="020B0604020202020204" pitchFamily="34" charset="0"/>
                  </a:rPr>
                  <a:t>Tỉ lệ phần trăm học sinh xếp loại đạt là:  </a:t>
                </a:r>
                <a14:m>
                  <m:oMath xmlns:m="http://schemas.openxmlformats.org/officeDocument/2006/math">
                    <m:f>
                      <m:f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fPr>
                      <m:num>
                        <m:r>
                          <a:rPr lang="en-US" sz="4000" i="1">
                            <a:effectLst/>
                            <a:latin typeface="Cambria Math" panose="02040503050406030204" pitchFamily="18" charset="0"/>
                            <a:ea typeface="Cambria Math" panose="02040503050406030204" pitchFamily="18" charset="0"/>
                            <a:cs typeface="Cambria Math" panose="02040503050406030204" pitchFamily="18" charset="0"/>
                          </a:rPr>
                          <m:t>90</m:t>
                        </m:r>
                      </m:num>
                      <m:den>
                        <m:r>
                          <a:rPr lang="en-US" sz="4000" i="1">
                            <a:effectLst/>
                            <a:latin typeface="Cambria Math" panose="02040503050406030204" pitchFamily="18" charset="0"/>
                            <a:ea typeface="Cambria Math" panose="02040503050406030204" pitchFamily="18" charset="0"/>
                            <a:cs typeface="Cambria Math" panose="02040503050406030204" pitchFamily="18" charset="0"/>
                          </a:rPr>
                          <m:t>360</m:t>
                        </m:r>
                      </m:den>
                    </m:f>
                    <m:r>
                      <a:rPr lang="en-US" sz="4000" i="1">
                        <a:effectLst/>
                        <a:latin typeface="Cambria Math" panose="02040503050406030204" pitchFamily="18" charset="0"/>
                        <a:ea typeface="Cambria Math" panose="02040503050406030204" pitchFamily="18" charset="0"/>
                        <a:cs typeface="Cambria Math" panose="02040503050406030204" pitchFamily="18" charset="0"/>
                      </a:rPr>
                      <m:t>.100%=25%</m:t>
                    </m:r>
                  </m:oMath>
                </a14:m>
                <a:endParaRPr lang="en-US" sz="4000">
                  <a:effectLst/>
                  <a:latin typeface="Arial" panose="020B0604020202020204" pitchFamily="34" charset="0"/>
                  <a:ea typeface="Noto Sans Symbols"/>
                  <a:cs typeface="Arial" panose="020B0604020202020204" pitchFamily="34" charset="0"/>
                </a:endParaRPr>
              </a:p>
              <a:p>
                <a:pPr marL="342900" lvl="0" indent="-342900">
                  <a:lnSpc>
                    <a:spcPct val="150000"/>
                  </a:lnSpc>
                  <a:buSzPts val="1000"/>
                  <a:buFont typeface="Arial" panose="020B0604020202020204" pitchFamily="34" charset="0"/>
                  <a:buChar char="●"/>
                </a:pPr>
                <a:r>
                  <a:rPr lang="en-US" sz="4000">
                    <a:solidFill>
                      <a:srgbClr val="000000"/>
                    </a:solidFill>
                    <a:effectLst/>
                    <a:latin typeface="Arial" panose="020B0604020202020204" pitchFamily="34" charset="0"/>
                    <a:ea typeface="Noto Sans Symbols"/>
                    <a:cs typeface="Arial" panose="020B0604020202020204" pitchFamily="34" charset="0"/>
                  </a:rPr>
                  <a:t>Tỉ lệ phần trăm học sinh xếp loại chưa đạt là:  </a:t>
                </a:r>
                <a14:m>
                  <m:oMath xmlns:m="http://schemas.openxmlformats.org/officeDocument/2006/math">
                    <m:f>
                      <m:f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fPr>
                      <m:num>
                        <m:r>
                          <a:rPr lang="en-US" sz="4000" i="1">
                            <a:effectLst/>
                            <a:latin typeface="Cambria Math" panose="02040503050406030204" pitchFamily="18" charset="0"/>
                            <a:ea typeface="Cambria Math" panose="02040503050406030204" pitchFamily="18" charset="0"/>
                            <a:cs typeface="Cambria Math" panose="02040503050406030204" pitchFamily="18" charset="0"/>
                          </a:rPr>
                          <m:t>72</m:t>
                        </m:r>
                      </m:num>
                      <m:den>
                        <m:r>
                          <a:rPr lang="en-US" sz="4000" i="1">
                            <a:effectLst/>
                            <a:latin typeface="Cambria Math" panose="02040503050406030204" pitchFamily="18" charset="0"/>
                            <a:ea typeface="Cambria Math" panose="02040503050406030204" pitchFamily="18" charset="0"/>
                            <a:cs typeface="Cambria Math" panose="02040503050406030204" pitchFamily="18" charset="0"/>
                          </a:rPr>
                          <m:t>360</m:t>
                        </m:r>
                      </m:den>
                    </m:f>
                    <m:r>
                      <a:rPr lang="en-US" sz="4000" i="1">
                        <a:effectLst/>
                        <a:latin typeface="Cambria Math" panose="02040503050406030204" pitchFamily="18" charset="0"/>
                        <a:ea typeface="Cambria Math" panose="02040503050406030204" pitchFamily="18" charset="0"/>
                        <a:cs typeface="Cambria Math" panose="02040503050406030204" pitchFamily="18" charset="0"/>
                      </a:rPr>
                      <m:t>.100%=20%</m:t>
                    </m:r>
                  </m:oMath>
                </a14:m>
                <a:r>
                  <a:rPr lang="en-US" sz="4000">
                    <a:solidFill>
                      <a:srgbClr val="000000"/>
                    </a:solidFill>
                    <a:effectLst/>
                    <a:latin typeface="Arial" panose="020B0604020202020204" pitchFamily="34" charset="0"/>
                    <a:ea typeface="Noto Sans Symbols"/>
                    <a:cs typeface="Arial" panose="020B0604020202020204" pitchFamily="34" charset="0"/>
                  </a:rPr>
                  <a:t> </a:t>
                </a:r>
                <a:endParaRPr lang="en-US" sz="4000">
                  <a:effectLst/>
                  <a:latin typeface="Arial" panose="020B0604020202020204" pitchFamily="34" charset="0"/>
                  <a:ea typeface="Noto Sans Symbols"/>
                  <a:cs typeface="Arial" panose="020B0604020202020204" pitchFamily="34" charset="0"/>
                </a:endParaRPr>
              </a:p>
              <a:p>
                <a:pPr>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Kết quả hoàn toàn trùng khớp với giá trị tương ứng trong biểu đồ trên.</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914400" y="3763653"/>
                <a:ext cx="17145000" cy="6261714"/>
              </a:xfrm>
              <a:prstGeom prst="rect">
                <a:avLst/>
              </a:prstGeom>
              <a:blipFill rotWithShape="0">
                <a:blip r:embed="rId3"/>
                <a:stretch>
                  <a:fillRect b="-1362"/>
                </a:stretch>
              </a:blipFill>
            </p:spPr>
            <p:txBody>
              <a:bodyPr/>
              <a:lstStyle/>
              <a:p>
                <a:r>
                  <a:rPr lang="en-US">
                    <a:noFill/>
                  </a:rPr>
                  <a:t> </a:t>
                </a:r>
              </a:p>
            </p:txBody>
          </p:sp>
        </mc:Fallback>
      </mc:AlternateContent>
      <p:sp>
        <p:nvSpPr>
          <p:cNvPr id="15" name="Oval Callout 14"/>
          <p:cNvSpPr/>
          <p:nvPr/>
        </p:nvSpPr>
        <p:spPr>
          <a:xfrm>
            <a:off x="8427732" y="2667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1" name="Right Arrow 10"/>
          <p:cNvSpPr/>
          <p:nvPr/>
        </p:nvSpPr>
        <p:spPr>
          <a:xfrm>
            <a:off x="685800" y="9334500"/>
            <a:ext cx="457200" cy="381000"/>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1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15444" y="114300"/>
            <a:ext cx="1855112" cy="1905000"/>
          </a:xfrm>
          <a:prstGeom prst="rect">
            <a:avLst/>
          </a:prstGeom>
        </p:spPr>
      </p:pic>
      <p:pic>
        <p:nvPicPr>
          <p:cNvPr id="18" name="Picture 18">
            <a:extLst>
              <a:ext uri="{FF2B5EF4-FFF2-40B4-BE49-F238E27FC236}">
                <a16:creationId xmlns:a16="http://schemas.microsoft.com/office/drawing/2014/main" id="{DD4F2F3D-F518-46CE-A579-47E14EF1E470}"/>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383000" y="4762500"/>
            <a:ext cx="1447800" cy="1528388"/>
          </a:xfrm>
          <a:prstGeom prst="rect">
            <a:avLst/>
          </a:prstGeom>
        </p:spPr>
      </p:pic>
      <p:pic>
        <p:nvPicPr>
          <p:cNvPr id="19" name="Picture 18"/>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2971800" y="1824037"/>
            <a:ext cx="12664464" cy="18716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arn(inVertic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22" presetClass="entr" presetSubtype="8" fill="hold" nodeType="with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wipe(left)">
                                      <p:cBhvr>
                                        <p:cTn id="4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1213</TotalTime>
  <Words>1128</Words>
  <PresentationFormat>Custom</PresentationFormat>
  <Paragraphs>113</Paragraphs>
  <Slides>21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Cambria Math</vt:lpstr>
      <vt:lpstr>Arial</vt:lpstr>
      <vt:lpstr>Noto Sans Symbols</vt:lpstr>
      <vt:lpstr>Times New Roman</vt:lpstr>
      <vt:lpstr>Calibri</vt:lpstr>
      <vt:lpstr>Londrina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2022-10-19T06:21:03Z</dcterms:modified>
  <dc:identifier>DAFKAZ1_Ljc</dc:identifier>
</cp:coreProperties>
</file>