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1"/>
  </p:notesMasterIdLst>
  <p:sldIdLst>
    <p:sldId id="274" r:id="rId5"/>
    <p:sldId id="265" r:id="rId6"/>
    <p:sldId id="276" r:id="rId7"/>
    <p:sldId id="368" r:id="rId8"/>
    <p:sldId id="256" r:id="rId9"/>
    <p:sldId id="257" r:id="rId10"/>
    <p:sldId id="271" r:id="rId11"/>
    <p:sldId id="259" r:id="rId12"/>
    <p:sldId id="278" r:id="rId13"/>
    <p:sldId id="369" r:id="rId14"/>
    <p:sldId id="263" r:id="rId15"/>
    <p:sldId id="258" r:id="rId16"/>
    <p:sldId id="260" r:id="rId17"/>
    <p:sldId id="261" r:id="rId18"/>
    <p:sldId id="292" r:id="rId19"/>
    <p:sldId id="293" r:id="rId20"/>
    <p:sldId id="370" r:id="rId21"/>
    <p:sldId id="281" r:id="rId22"/>
    <p:sldId id="283" r:id="rId23"/>
    <p:sldId id="371" r:id="rId24"/>
    <p:sldId id="310" r:id="rId25"/>
    <p:sldId id="311" r:id="rId26"/>
    <p:sldId id="372" r:id="rId27"/>
    <p:sldId id="373" r:id="rId28"/>
    <p:sldId id="267" r:id="rId29"/>
    <p:sldId id="284" r:id="rId30"/>
    <p:sldId id="374" r:id="rId31"/>
    <p:sldId id="323" r:id="rId32"/>
    <p:sldId id="340" r:id="rId33"/>
    <p:sldId id="375" r:id="rId34"/>
    <p:sldId id="299" r:id="rId35"/>
    <p:sldId id="303" r:id="rId36"/>
    <p:sldId id="319" r:id="rId37"/>
    <p:sldId id="322" r:id="rId38"/>
    <p:sldId id="353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288" r:id="rId47"/>
    <p:sldId id="376" r:id="rId48"/>
    <p:sldId id="377" r:id="rId49"/>
    <p:sldId id="378" r:id="rId50"/>
    <p:sldId id="262" r:id="rId51"/>
    <p:sldId id="275" r:id="rId52"/>
    <p:sldId id="379" r:id="rId53"/>
    <p:sldId id="380" r:id="rId54"/>
    <p:sldId id="264" r:id="rId55"/>
    <p:sldId id="354" r:id="rId56"/>
    <p:sldId id="381" r:id="rId57"/>
    <p:sldId id="382" r:id="rId58"/>
    <p:sldId id="355" r:id="rId59"/>
    <p:sldId id="356" r:id="rId60"/>
    <p:sldId id="357" r:id="rId61"/>
    <p:sldId id="383" r:id="rId62"/>
    <p:sldId id="359" r:id="rId63"/>
    <p:sldId id="365" r:id="rId64"/>
    <p:sldId id="384" r:id="rId65"/>
    <p:sldId id="361" r:id="rId66"/>
    <p:sldId id="364" r:id="rId67"/>
    <p:sldId id="385" r:id="rId68"/>
    <p:sldId id="269" r:id="rId69"/>
    <p:sldId id="272" r:id="rId70"/>
  </p:sldIdLst>
  <p:sldSz cx="18288000" cy="10287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Cambria Math" panose="02040503050406030204" pitchFamily="18" charset="0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FF"/>
    <a:srgbClr val="FBCFAB"/>
    <a:srgbClr val="B0DD7F"/>
    <a:srgbClr val="00C800"/>
    <a:srgbClr val="FFFFB7"/>
    <a:srgbClr val="FF3399"/>
    <a:srgbClr val="FFD9F2"/>
    <a:srgbClr val="D5EDFF"/>
    <a:srgbClr val="F6862A"/>
    <a:srgbClr val="F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4622" autoAdjust="0"/>
  </p:normalViewPr>
  <p:slideViewPr>
    <p:cSldViewPr>
      <p:cViewPr varScale="1">
        <p:scale>
          <a:sx n="39" d="100"/>
          <a:sy n="39" d="100"/>
        </p:scale>
        <p:origin x="8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5.fntdata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4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4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3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36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75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0026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241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3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70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052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02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66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24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211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6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7959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2815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4885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2366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815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374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8894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870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722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58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31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3.png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69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70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.png"/><Relationship Id="rId7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3.png"/><Relationship Id="rId5" Type="http://schemas.openxmlformats.org/officeDocument/2006/relationships/image" Target="../media/image22.png"/><Relationship Id="rId10" Type="http://schemas.openxmlformats.org/officeDocument/2006/relationships/image" Target="../media/image82.png"/><Relationship Id="rId4" Type="http://schemas.openxmlformats.org/officeDocument/2006/relationships/image" Target="../media/image19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7.png"/><Relationship Id="rId7" Type="http://schemas.openxmlformats.org/officeDocument/2006/relationships/image" Target="../media/image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37.png"/><Relationship Id="rId7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26" Type="http://schemas.openxmlformats.org/officeDocument/2006/relationships/image" Target="../media/image119.png"/><Relationship Id="rId39" Type="http://schemas.openxmlformats.org/officeDocument/2006/relationships/image" Target="../media/image132.png"/><Relationship Id="rId21" Type="http://schemas.openxmlformats.org/officeDocument/2006/relationships/image" Target="../media/image114.png"/><Relationship Id="rId34" Type="http://schemas.openxmlformats.org/officeDocument/2006/relationships/image" Target="../media/image127.svg"/><Relationship Id="rId42" Type="http://schemas.openxmlformats.org/officeDocument/2006/relationships/image" Target="../media/image135.svg"/><Relationship Id="rId47" Type="http://schemas.openxmlformats.org/officeDocument/2006/relationships/image" Target="../media/image140.png"/><Relationship Id="rId7" Type="http://schemas.openxmlformats.org/officeDocument/2006/relationships/image" Target="../media/image100.png"/><Relationship Id="rId2" Type="http://schemas.openxmlformats.org/officeDocument/2006/relationships/audio" Target="../media/media1.mp3"/><Relationship Id="rId16" Type="http://schemas.openxmlformats.org/officeDocument/2006/relationships/image" Target="../media/image109.svg"/><Relationship Id="rId29" Type="http://schemas.openxmlformats.org/officeDocument/2006/relationships/image" Target="../media/image122.svg"/><Relationship Id="rId1" Type="http://schemas.microsoft.com/office/2007/relationships/media" Target="../media/media1.mp3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24" Type="http://schemas.openxmlformats.org/officeDocument/2006/relationships/image" Target="../media/image117.sv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svg"/><Relationship Id="rId45" Type="http://schemas.openxmlformats.org/officeDocument/2006/relationships/image" Target="../media/image138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sv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31" Type="http://schemas.openxmlformats.org/officeDocument/2006/relationships/image" Target="../media/image124.svg"/><Relationship Id="rId44" Type="http://schemas.openxmlformats.org/officeDocument/2006/relationships/image" Target="../media/image137.svg"/><Relationship Id="rId4" Type="http://schemas.openxmlformats.org/officeDocument/2006/relationships/image" Target="../media/image97.jp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Relationship Id="rId22" Type="http://schemas.openxmlformats.org/officeDocument/2006/relationships/image" Target="../media/image115.svg"/><Relationship Id="rId27" Type="http://schemas.openxmlformats.org/officeDocument/2006/relationships/image" Target="../media/image120.sv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png"/><Relationship Id="rId8" Type="http://schemas.openxmlformats.org/officeDocument/2006/relationships/image" Target="../media/image101.svg"/><Relationship Id="rId3" Type="http://schemas.openxmlformats.org/officeDocument/2006/relationships/slideLayout" Target="../slideLayouts/slideLayout12.xml"/><Relationship Id="rId12" Type="http://schemas.openxmlformats.org/officeDocument/2006/relationships/image" Target="../media/image105.sv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svg"/><Relationship Id="rId46" Type="http://schemas.openxmlformats.org/officeDocument/2006/relationships/image" Target="../media/image139.svg"/><Relationship Id="rId20" Type="http://schemas.openxmlformats.org/officeDocument/2006/relationships/image" Target="../media/image113.svg"/><Relationship Id="rId41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7.png"/><Relationship Id="rId18" Type="http://schemas.openxmlformats.org/officeDocument/2006/relationships/slide" Target="slide41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51.png"/><Relationship Id="rId7" Type="http://schemas.openxmlformats.org/officeDocument/2006/relationships/image" Target="../media/image144.svg"/><Relationship Id="rId12" Type="http://schemas.openxmlformats.org/officeDocument/2006/relationships/slide" Target="slide38.xml"/><Relationship Id="rId17" Type="http://schemas.openxmlformats.org/officeDocument/2006/relationships/image" Target="../media/image149.png"/><Relationship Id="rId2" Type="http://schemas.openxmlformats.org/officeDocument/2006/relationships/audio" Target="../media/media1.mp3"/><Relationship Id="rId16" Type="http://schemas.openxmlformats.org/officeDocument/2006/relationships/slide" Target="slide42.xml"/><Relationship Id="rId20" Type="http://schemas.openxmlformats.org/officeDocument/2006/relationships/slide" Target="slide40.xml"/><Relationship Id="rId1" Type="http://schemas.microsoft.com/office/2007/relationships/media" Target="../media/media1.mp3"/><Relationship Id="rId6" Type="http://schemas.openxmlformats.org/officeDocument/2006/relationships/image" Target="../media/image143.png"/><Relationship Id="rId11" Type="http://schemas.openxmlformats.org/officeDocument/2006/relationships/slide" Target="slide43.xml"/><Relationship Id="rId5" Type="http://schemas.openxmlformats.org/officeDocument/2006/relationships/image" Target="../media/image142.svg"/><Relationship Id="rId15" Type="http://schemas.openxmlformats.org/officeDocument/2006/relationships/image" Target="../media/image148.png"/><Relationship Id="rId10" Type="http://schemas.openxmlformats.org/officeDocument/2006/relationships/image" Target="../media/image146.svg"/><Relationship Id="rId19" Type="http://schemas.openxmlformats.org/officeDocument/2006/relationships/image" Target="../media/image150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Relationship Id="rId1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61.png"/><Relationship Id="rId3" Type="http://schemas.openxmlformats.org/officeDocument/2006/relationships/image" Target="../media/image144.svg"/><Relationship Id="rId7" Type="http://schemas.openxmlformats.org/officeDocument/2006/relationships/slide" Target="slide37.xml"/><Relationship Id="rId12" Type="http://schemas.openxmlformats.org/officeDocument/2006/relationships/image" Target="../media/image16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5.svg"/><Relationship Id="rId11" Type="http://schemas.openxmlformats.org/officeDocument/2006/relationships/image" Target="../media/image159.png"/><Relationship Id="rId5" Type="http://schemas.openxmlformats.org/officeDocument/2006/relationships/image" Target="../media/image114.png"/><Relationship Id="rId10" Type="http://schemas.openxmlformats.org/officeDocument/2006/relationships/image" Target="../media/image158.png"/><Relationship Id="rId4" Type="http://schemas.openxmlformats.org/officeDocument/2006/relationships/image" Target="../media/image155.png"/><Relationship Id="rId9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63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15.svg"/><Relationship Id="rId10" Type="http://schemas.openxmlformats.org/officeDocument/2006/relationships/image" Target="../media/image166.png"/><Relationship Id="rId4" Type="http://schemas.openxmlformats.org/officeDocument/2006/relationships/image" Target="../media/image114.png"/><Relationship Id="rId9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69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15.svg"/><Relationship Id="rId10" Type="http://schemas.openxmlformats.org/officeDocument/2006/relationships/image" Target="../media/image172.png"/><Relationship Id="rId4" Type="http://schemas.openxmlformats.org/officeDocument/2006/relationships/image" Target="../media/image114.png"/><Relationship Id="rId9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75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15.svg"/><Relationship Id="rId10" Type="http://schemas.openxmlformats.org/officeDocument/2006/relationships/image" Target="../media/image178.png"/><Relationship Id="rId4" Type="http://schemas.openxmlformats.org/officeDocument/2006/relationships/image" Target="../media/image114.png"/><Relationship Id="rId9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52.png"/><Relationship Id="rId3" Type="http://schemas.openxmlformats.org/officeDocument/2006/relationships/image" Target="../media/image144.svg"/><Relationship Id="rId7" Type="http://schemas.openxmlformats.org/officeDocument/2006/relationships/image" Target="../media/image181.png"/><Relationship Id="rId12" Type="http://schemas.openxmlformats.org/officeDocument/2006/relationships/slide" Target="slide37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15.svg"/><Relationship Id="rId10" Type="http://schemas.openxmlformats.org/officeDocument/2006/relationships/image" Target="../media/image184.png"/><Relationship Id="rId4" Type="http://schemas.openxmlformats.org/officeDocument/2006/relationships/image" Target="../media/image114.png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4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154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155.jpeg"/><Relationship Id="rId4" Type="http://schemas.openxmlformats.org/officeDocument/2006/relationships/image" Target="../media/image2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155.jpe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2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4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4.jp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703985" y="2876902"/>
                <a:ext cx="11710395" cy="6316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4000" kern="100" smtClean="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Do</m:t>
                    </m:r>
                    <m:r>
                      <m:rPr>
                        <m:nor/>
                      </m:rPr>
                      <a:rPr lang="pt-BR" sz="4000" kern="100" smtClean="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đó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Suy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				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func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    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85" y="2876902"/>
                <a:ext cx="11710395" cy="6316857"/>
              </a:xfrm>
              <a:prstGeom prst="rect">
                <a:avLst/>
              </a:prstGeom>
              <a:blipFill>
                <a:blip r:embed="rId8"/>
                <a:stretch>
                  <a:fillRect l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1">
            <a:extLst>
              <a:ext uri="{FF2B5EF4-FFF2-40B4-BE49-F238E27FC236}">
                <a16:creationId xmlns:a16="http://schemas.microsoft.com/office/drawing/2014/main" id="{2B8AA9DC-DE31-98DB-4C2B-FD1D31A96A52}"/>
              </a:ext>
            </a:extLst>
          </p:cNvPr>
          <p:cNvSpPr/>
          <p:nvPr/>
        </p:nvSpPr>
        <p:spPr>
          <a:xfrm>
            <a:off x="11923523" y="978288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50737-D9F7-2847-5917-43CC01AD8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4860" y="3283638"/>
            <a:ext cx="4540693" cy="47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4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>
            <a:extLst>
              <a:ext uri="{FF2B5EF4-FFF2-40B4-BE49-F238E27FC236}">
                <a16:creationId xmlns:a16="http://schemas.microsoft.com/office/drawing/2014/main" id="{AC584B10-2862-0E76-0227-990DFE62B296}"/>
              </a:ext>
            </a:extLst>
          </p:cNvPr>
          <p:cNvGrpSpPr/>
          <p:nvPr/>
        </p:nvGrpSpPr>
        <p:grpSpPr>
          <a:xfrm>
            <a:off x="472946" y="338525"/>
            <a:ext cx="17342108" cy="9609949"/>
            <a:chOff x="0" y="0"/>
            <a:chExt cx="5295307" cy="191389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E3D28524-CFBE-0E97-DDEB-04B3A8218410}"/>
                </a:ext>
              </a:extLst>
            </p:cNvPr>
            <p:cNvSpPr/>
            <p:nvPr/>
          </p:nvSpPr>
          <p:spPr>
            <a:xfrm>
              <a:off x="0" y="0"/>
              <a:ext cx="5295307" cy="1913890"/>
            </a:xfrm>
            <a:prstGeom prst="roundRect">
              <a:avLst/>
            </a:pr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300622" flipH="1">
            <a:off x="-160192" y="-1188044"/>
            <a:ext cx="3897528" cy="2051796"/>
          </a:xfrm>
          <a:custGeom>
            <a:avLst/>
            <a:gdLst/>
            <a:ahLst/>
            <a:cxnLst/>
            <a:rect l="l" t="t" r="r" b="b"/>
            <a:pathLst>
              <a:path w="3897528" h="2051796">
                <a:moveTo>
                  <a:pt x="3897528" y="0"/>
                </a:moveTo>
                <a:lnTo>
                  <a:pt x="0" y="0"/>
                </a:lnTo>
                <a:lnTo>
                  <a:pt x="0" y="2051795"/>
                </a:lnTo>
                <a:lnTo>
                  <a:pt x="3897528" y="2051795"/>
                </a:lnTo>
                <a:lnTo>
                  <a:pt x="3897528" y="0"/>
                </a:lnTo>
                <a:close/>
              </a:path>
            </a:pathLst>
          </a:custGeom>
          <a:blipFill>
            <a:blip r:embed="rId3"/>
            <a:stretch>
              <a:fillRect l="-75709" t="-268331" r="-29032" b="-41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8393" flipH="1">
            <a:off x="-674831" y="282040"/>
            <a:ext cx="1572785" cy="1924219"/>
          </a:xfrm>
          <a:custGeom>
            <a:avLst/>
            <a:gdLst/>
            <a:ahLst/>
            <a:cxnLst/>
            <a:rect l="l" t="t" r="r" b="b"/>
            <a:pathLst>
              <a:path w="1572785" h="1924219">
                <a:moveTo>
                  <a:pt x="1572785" y="0"/>
                </a:moveTo>
                <a:lnTo>
                  <a:pt x="0" y="0"/>
                </a:lnTo>
                <a:lnTo>
                  <a:pt x="0" y="1924219"/>
                </a:lnTo>
                <a:lnTo>
                  <a:pt x="1572785" y="1924219"/>
                </a:lnTo>
                <a:lnTo>
                  <a:pt x="157278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938617" flipH="1">
            <a:off x="17244941" y="8907248"/>
            <a:ext cx="1094506" cy="1167473"/>
          </a:xfrm>
          <a:custGeom>
            <a:avLst/>
            <a:gdLst/>
            <a:ahLst/>
            <a:cxnLst/>
            <a:rect l="l" t="t" r="r" b="b"/>
            <a:pathLst>
              <a:path w="1094506" h="1167473">
                <a:moveTo>
                  <a:pt x="1094506" y="0"/>
                </a:moveTo>
                <a:lnTo>
                  <a:pt x="0" y="0"/>
                </a:lnTo>
                <a:lnTo>
                  <a:pt x="0" y="1167473"/>
                </a:lnTo>
                <a:lnTo>
                  <a:pt x="1094506" y="1167473"/>
                </a:lnTo>
                <a:lnTo>
                  <a:pt x="10945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1228B2-92AE-B136-549C-F3D890E90EA3}"/>
                  </a:ext>
                </a:extLst>
              </p:cNvPr>
              <p:cNvSpPr txBox="1"/>
              <p:nvPr/>
            </p:nvSpPr>
            <p:spPr>
              <a:xfrm>
                <a:off x="136654" y="647700"/>
                <a:ext cx="17678400" cy="2853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4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1228B2-92AE-B136-549C-F3D890E90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54" y="647700"/>
                <a:ext cx="17678400" cy="28537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14A37B-1C02-EF69-CEF9-253C55432892}"/>
                  </a:ext>
                </a:extLst>
              </p:cNvPr>
              <p:cNvSpPr txBox="1"/>
              <p:nvPr/>
            </p:nvSpPr>
            <p:spPr>
              <a:xfrm>
                <a:off x="-722263" y="3501430"/>
                <a:ext cx="17389346" cy="2144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14A37B-1C02-EF69-CEF9-253C55432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2263" y="3501430"/>
                <a:ext cx="17389346" cy="2144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D6E5-98E8-FD4C-3312-A93AAB74D012}"/>
                  </a:ext>
                </a:extLst>
              </p:cNvPr>
              <p:cNvSpPr txBox="1"/>
              <p:nvPr/>
            </p:nvSpPr>
            <p:spPr>
              <a:xfrm>
                <a:off x="914965" y="5503452"/>
                <a:ext cx="16121777" cy="2142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40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8AD6E5-98E8-FD4C-3312-A93AAB74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65" y="5503452"/>
                <a:ext cx="16121777" cy="21425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12D7D-DE94-24B3-6801-A22265E48582}"/>
                  </a:ext>
                </a:extLst>
              </p:cNvPr>
              <p:cNvSpPr txBox="1"/>
              <p:nvPr/>
            </p:nvSpPr>
            <p:spPr>
              <a:xfrm>
                <a:off x="502891" y="7645962"/>
                <a:ext cx="16268699" cy="2142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en-US" sz="40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4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4000" i="1" kern="1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0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812D7D-DE94-24B3-6801-A22265E48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91" y="7645962"/>
                <a:ext cx="16268699" cy="21425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457200" y="3726013"/>
            <a:ext cx="17279624" cy="5456087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304800" y="4614517"/>
                <a:ext cx="8845824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14517"/>
                <a:ext cx="8845824" cy="1046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735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92C4A3-EA53-6AEC-AE86-9993697F73A3}"/>
                  </a:ext>
                </a:extLst>
              </p:cNvPr>
              <p:cNvSpPr txBox="1"/>
              <p:nvPr/>
            </p:nvSpPr>
            <p:spPr>
              <a:xfrm>
                <a:off x="9202424" y="4614516"/>
                <a:ext cx="853440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92C4A3-EA53-6AEC-AE86-9993697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424" y="4614516"/>
                <a:ext cx="8534400" cy="10464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335280" y="5933586"/>
                <a:ext cx="8845824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5933586"/>
                <a:ext cx="8845824" cy="104644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7B638D-8D0B-BAAF-B051-2C1DE5F60DE8}"/>
                  </a:ext>
                </a:extLst>
              </p:cNvPr>
              <p:cNvSpPr txBox="1"/>
              <p:nvPr/>
            </p:nvSpPr>
            <p:spPr>
              <a:xfrm>
                <a:off x="9232904" y="5933585"/>
                <a:ext cx="853440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7B638D-8D0B-BAAF-B051-2C1DE5F6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904" y="5933585"/>
                <a:ext cx="8534400" cy="10464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479492" y="6982207"/>
                <a:ext cx="6712800" cy="1982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800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92" y="6982207"/>
                <a:ext cx="6712800" cy="19827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715B6A-2CE0-4B4C-938B-DE0665FF89E4}"/>
                  </a:ext>
                </a:extLst>
              </p:cNvPr>
              <p:cNvSpPr txBox="1"/>
              <p:nvPr/>
            </p:nvSpPr>
            <p:spPr>
              <a:xfrm>
                <a:off x="9285676" y="6929470"/>
                <a:ext cx="6712800" cy="1982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3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3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715B6A-2CE0-4B4C-938B-DE0665FF8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676" y="6929470"/>
                <a:ext cx="6712800" cy="19827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45915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2" grpId="0"/>
      <p:bldP spid="3" grpId="0"/>
      <p:bldP spid="4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513101" y="1723025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tr.21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FA7E2D-A35B-F3E3-BF8A-0E0DA2EF869C}"/>
                  </a:ext>
                </a:extLst>
              </p:cNvPr>
              <p:cNvSpPr txBox="1"/>
              <p:nvPr/>
            </p:nvSpPr>
            <p:spPr>
              <a:xfrm>
                <a:off x="7761501" y="1585113"/>
                <a:ext cx="5988676" cy="121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FA7E2D-A35B-F3E3-BF8A-0E0DA2EF8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01" y="1585113"/>
                <a:ext cx="5988676" cy="1215141"/>
              </a:xfrm>
              <a:prstGeom prst="rect">
                <a:avLst/>
              </a:prstGeom>
              <a:blipFill>
                <a:blip r:embed="rId6"/>
                <a:stretch>
                  <a:fillRect l="-3561" b="-9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334501" y="3623528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/>
              <p:nvPr/>
            </p:nvSpPr>
            <p:spPr>
              <a:xfrm>
                <a:off x="2052348" y="5290755"/>
                <a:ext cx="12564306" cy="3664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 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348" y="5290755"/>
                <a:ext cx="12564306" cy="36647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030042" flipH="1">
            <a:off x="15681881" y="497974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F135B-1D02-27A9-AD74-87FBB30EC588}"/>
              </a:ext>
            </a:extLst>
          </p:cNvPr>
          <p:cNvGrpSpPr/>
          <p:nvPr/>
        </p:nvGrpSpPr>
        <p:grpSpPr>
          <a:xfrm>
            <a:off x="2478491" y="894954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7267557" y="2626553"/>
            <a:ext cx="1618997" cy="843953"/>
          </a:xfrm>
          <a:prstGeom prst="wedgeEllipseCallout">
            <a:avLst>
              <a:gd name="adj1" fmla="val 29371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/>
              <p:nvPr/>
            </p:nvSpPr>
            <p:spPr>
              <a:xfrm>
                <a:off x="8570145" y="844928"/>
                <a:ext cx="6284240" cy="1271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145" y="844928"/>
                <a:ext cx="6284240" cy="1271245"/>
              </a:xfrm>
              <a:prstGeom prst="rect">
                <a:avLst/>
              </a:prstGeom>
              <a:blipFill>
                <a:blip r:embed="rId4"/>
                <a:stretch>
                  <a:fillRect l="-3783" b="-10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/>
              <p:nvPr/>
            </p:nvSpPr>
            <p:spPr>
              <a:xfrm>
                <a:off x="846882" y="3987162"/>
                <a:ext cx="8001000" cy="5804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2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</m:t>
                      </m:r>
                    </m:oMath>
                  </m:oMathPara>
                </a14:m>
                <a:endParaRPr lang="en-US" sz="42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42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9794FC-4879-EF97-4945-F4167A7AE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82" y="3987162"/>
                <a:ext cx="8001000" cy="58045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4233E-633A-7353-B131-EA31CA7278A2}"/>
                  </a:ext>
                </a:extLst>
              </p:cNvPr>
              <p:cNvSpPr txBox="1"/>
              <p:nvPr/>
            </p:nvSpPr>
            <p:spPr>
              <a:xfrm>
                <a:off x="8585385" y="3323505"/>
                <a:ext cx="9772650" cy="5420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kumimoji="0" lang="en-US" sz="4200" b="0" i="1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2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kumimoji="0" lang="en-US" sz="42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kumimoji="0" lang="en-US" sz="42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42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kumimoji="0" lang="en-US" sz="42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</m:t>
                      </m:r>
                    </m:oMath>
                  </m:oMathPara>
                </a14:m>
                <a:endParaRPr kumimoji="0" lang="en-US" sz="4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4233E-633A-7353-B131-EA31CA727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85" y="3323505"/>
                <a:ext cx="9772650" cy="54206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7CD294-B27B-2C48-33ED-10155D13D54A}"/>
              </a:ext>
            </a:extLst>
          </p:cNvPr>
          <p:cNvCxnSpPr>
            <a:cxnSpLocks/>
          </p:cNvCxnSpPr>
          <p:nvPr/>
        </p:nvCxnSpPr>
        <p:spPr>
          <a:xfrm>
            <a:off x="8172450" y="4113226"/>
            <a:ext cx="7415" cy="56594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03898"/>
              <a:ext cx="9879331" cy="75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HIỆU CỦA HAI BÌNH PHƯƠNG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8367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333824"/>
            <a:ext cx="3240076" cy="963915"/>
            <a:chOff x="2012116" y="2110922"/>
            <a:chExt cx="324007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2"/>
              <a:ext cx="2174210" cy="728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824296" y="1333824"/>
                <a:ext cx="16854104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  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𝛽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96" y="1333824"/>
                <a:ext cx="16854104" cy="1824923"/>
              </a:xfrm>
              <a:prstGeom prst="rect">
                <a:avLst/>
              </a:prstGeom>
              <a:blipFill>
                <a:blip r:embed="rId8"/>
                <a:stretch>
                  <a:fillRect l="-1266" r="-108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1">
            <a:extLst>
              <a:ext uri="{FF2B5EF4-FFF2-40B4-BE49-F238E27FC236}">
                <a16:creationId xmlns:a16="http://schemas.microsoft.com/office/drawing/2014/main" id="{E071FE79-B258-F6F5-BFCB-26781B87CE1D}"/>
              </a:ext>
            </a:extLst>
          </p:cNvPr>
          <p:cNvSpPr/>
          <p:nvPr/>
        </p:nvSpPr>
        <p:spPr>
          <a:xfrm>
            <a:off x="14384120" y="291617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A240C2-8CDF-2FC8-0266-F6964F280D21}"/>
                  </a:ext>
                </a:extLst>
              </p:cNvPr>
              <p:cNvSpPr txBox="1"/>
              <p:nvPr/>
            </p:nvSpPr>
            <p:spPr>
              <a:xfrm>
                <a:off x="1066800" y="4149347"/>
                <a:ext cx="14936317" cy="1190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func>
                        <m:func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func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func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A240C2-8CDF-2FC8-0266-F6964F280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149347"/>
                <a:ext cx="14936317" cy="1190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52817C-266B-1833-5E3B-C34AB56061AB}"/>
                  </a:ext>
                </a:extLst>
              </p:cNvPr>
              <p:cNvSpPr txBox="1"/>
              <p:nvPr/>
            </p:nvSpPr>
            <p:spPr>
              <a:xfrm>
                <a:off x="1413317" y="5223318"/>
                <a:ext cx="15274483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52817C-266B-1833-5E3B-C34AB560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317" y="5223318"/>
                <a:ext cx="15274483" cy="1037335"/>
              </a:xfrm>
              <a:prstGeom prst="rect">
                <a:avLst/>
              </a:prstGeom>
              <a:blipFill>
                <a:blip r:embed="rId10"/>
                <a:stretch>
                  <a:fillRect l="-143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103DA5-0563-FE69-4448-73329EB234FE}"/>
                  </a:ext>
                </a:extLst>
              </p:cNvPr>
              <p:cNvSpPr txBox="1"/>
              <p:nvPr/>
            </p:nvSpPr>
            <p:spPr>
              <a:xfrm>
                <a:off x="1443797" y="6352055"/>
                <a:ext cx="15073694" cy="1037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103DA5-0563-FE69-4448-73329EB2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97" y="6352055"/>
                <a:ext cx="15073694" cy="1037335"/>
              </a:xfrm>
              <a:prstGeom prst="rect">
                <a:avLst/>
              </a:prstGeom>
              <a:blipFill>
                <a:blip r:embed="rId11"/>
                <a:stretch>
                  <a:fillRect l="-1456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51762B-D917-C2EE-772F-8533F6E05636}"/>
                  </a:ext>
                </a:extLst>
              </p:cNvPr>
              <p:cNvSpPr txBox="1"/>
              <p:nvPr/>
            </p:nvSpPr>
            <p:spPr>
              <a:xfrm>
                <a:off x="1066800" y="7524783"/>
                <a:ext cx="13487400" cy="2419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51762B-D917-C2EE-772F-8533F6E05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7524783"/>
                <a:ext cx="13487400" cy="2419317"/>
              </a:xfrm>
              <a:prstGeom prst="rect">
                <a:avLst/>
              </a:prstGeom>
              <a:blipFill>
                <a:blip r:embed="rId12"/>
                <a:stretch>
                  <a:fillRect r="-904" b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56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5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726013"/>
            <a:ext cx="15697200" cy="505531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961617" y="4226367"/>
                <a:ext cx="10992383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617" y="4226367"/>
                <a:ext cx="10992383" cy="1118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3047697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1961617" y="5543698"/>
                <a:ext cx="4888763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m:rPr>
                                      <m:lit/>
                                    </m:r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617" y="5543698"/>
                <a:ext cx="4888763" cy="11182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1904432" y="6454056"/>
                <a:ext cx="4625908" cy="1929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432" y="6454056"/>
                <a:ext cx="4625908" cy="1929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83253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6125124" y="-645415"/>
            <a:ext cx="3399859" cy="3280027"/>
          </a:xfrm>
          <a:custGeom>
            <a:avLst/>
            <a:gdLst/>
            <a:ahLst/>
            <a:cxnLst/>
            <a:rect l="l" t="t" r="r" b="b"/>
            <a:pathLst>
              <a:path w="5606409" h="5909258">
                <a:moveTo>
                  <a:pt x="0" y="0"/>
                </a:moveTo>
                <a:lnTo>
                  <a:pt x="5606409" y="0"/>
                </a:lnTo>
                <a:lnTo>
                  <a:pt x="5606409" y="5909258"/>
                </a:lnTo>
                <a:lnTo>
                  <a:pt x="0" y="5909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70874" flipH="1">
            <a:off x="14094657" y="-1910202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50184">
            <a:off x="14399280" y="1242135"/>
            <a:ext cx="855073" cy="577701"/>
          </a:xfrm>
          <a:custGeom>
            <a:avLst/>
            <a:gdLst/>
            <a:ahLst/>
            <a:cxnLst/>
            <a:rect l="l" t="t" r="r" b="b"/>
            <a:pathLst>
              <a:path w="1099183" h="762558">
                <a:moveTo>
                  <a:pt x="0" y="0"/>
                </a:moveTo>
                <a:lnTo>
                  <a:pt x="1099183" y="0"/>
                </a:lnTo>
                <a:lnTo>
                  <a:pt x="1099183" y="762558"/>
                </a:lnTo>
                <a:lnTo>
                  <a:pt x="0" y="76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29586" y="-198769"/>
            <a:ext cx="978914" cy="986625"/>
          </a:xfrm>
          <a:custGeom>
            <a:avLst/>
            <a:gdLst/>
            <a:ahLst/>
            <a:cxnLst/>
            <a:rect l="l" t="t" r="r" b="b"/>
            <a:pathLst>
              <a:path w="1258379" h="1302333">
                <a:moveTo>
                  <a:pt x="0" y="0"/>
                </a:moveTo>
                <a:lnTo>
                  <a:pt x="1258379" y="0"/>
                </a:lnTo>
                <a:lnTo>
                  <a:pt x="1258379" y="1302333"/>
                </a:lnTo>
                <a:lnTo>
                  <a:pt x="0" y="1302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DADBA-A063-A836-5B3F-4F31D95344FC}"/>
              </a:ext>
            </a:extLst>
          </p:cNvPr>
          <p:cNvSpPr txBox="1"/>
          <p:nvPr/>
        </p:nvSpPr>
        <p:spPr>
          <a:xfrm>
            <a:off x="1295400" y="1033274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/>
              <p:nvPr/>
            </p:nvSpPr>
            <p:spPr>
              <a:xfrm>
                <a:off x="8942511" y="787856"/>
                <a:ext cx="2868489" cy="127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25DAB-5666-D950-65F4-0E516FBC1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511" y="787856"/>
                <a:ext cx="2868489" cy="1277273"/>
              </a:xfrm>
              <a:prstGeom prst="rect">
                <a:avLst/>
              </a:prstGeom>
              <a:blipFill>
                <a:blip r:embed="rId6"/>
                <a:stretch>
                  <a:fillRect l="-8280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21">
            <a:extLst>
              <a:ext uri="{FF2B5EF4-FFF2-40B4-BE49-F238E27FC236}">
                <a16:creationId xmlns:a16="http://schemas.microsoft.com/office/drawing/2014/main" id="{CE98CA6A-57C5-01FD-2D44-6356C1600C80}"/>
              </a:ext>
            </a:extLst>
          </p:cNvPr>
          <p:cNvSpPr/>
          <p:nvPr/>
        </p:nvSpPr>
        <p:spPr>
          <a:xfrm>
            <a:off x="8334501" y="2908453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/>
              <p:nvPr/>
            </p:nvSpPr>
            <p:spPr>
              <a:xfrm>
                <a:off x="2356207" y="3870750"/>
                <a:ext cx="15194582" cy="5930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2 .</m:t>
                            </m:r>
                            <m:f>
                              <m:f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=1−2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0&lt;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2−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404F78-E34F-889E-AFF0-5B584BA8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207" y="3870750"/>
                <a:ext cx="15194582" cy="5930534"/>
              </a:xfrm>
              <a:prstGeom prst="rect">
                <a:avLst/>
              </a:prstGeom>
              <a:blipFill>
                <a:blip r:embed="rId7"/>
                <a:stretch>
                  <a:fillRect l="-1445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6424" y="8634428"/>
            <a:ext cx="2701256" cy="15194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B99F9-820C-3BBD-CAD9-317C0695CB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0800" y="6350937"/>
            <a:ext cx="4627385" cy="26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344210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5309674" y="5847486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263985" y="25157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blipFill>
                <a:blip r:embed="rId5"/>
                <a:stretch>
                  <a:fillRect l="-509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6" y="2977941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2193960" y="4444708"/>
                <a:ext cx="12284040" cy="4717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5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sSup>
                        <m:sSup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f>
                            <m:fPr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5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5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5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5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5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45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5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5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en-US" sz="45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5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rad>
                      </m:num>
                      <m:den>
                        <m:r>
                          <a:rPr lang="pt-BR" sz="45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5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960" y="4444708"/>
                <a:ext cx="12284040" cy="4717061"/>
              </a:xfrm>
              <a:prstGeom prst="rect">
                <a:avLst/>
              </a:prstGeom>
              <a:blipFill>
                <a:blip r:embed="rId6"/>
                <a:stretch>
                  <a:fillRect l="-2084" r="-1588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3389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5815250" y="9645580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289880" y="9304331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4388577" y="795030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2409" y="5600700"/>
            <a:ext cx="5970821" cy="4099370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380999" y="2823569"/>
            <a:ext cx="17322799" cy="252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trúc,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vòm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vòm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hai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EF, GH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phiến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chốt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nl-NL" sz="3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3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8C49D-2158-7940-B708-0800E0B7EEAE}"/>
              </a:ext>
            </a:extLst>
          </p:cNvPr>
          <p:cNvSpPr txBox="1"/>
          <p:nvPr/>
        </p:nvSpPr>
        <p:spPr>
          <a:xfrm>
            <a:off x="380998" y="5426169"/>
            <a:ext cx="9753601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AH,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kumimoji="0" lang="nl-NL" sz="3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nl-NL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AH?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544890" y="344210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4997473" y="5738257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263985" y="25157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5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380" y="629222"/>
                <a:ext cx="5022589" cy="1361848"/>
              </a:xfrm>
              <a:prstGeom prst="rect">
                <a:avLst/>
              </a:prstGeom>
              <a:blipFill>
                <a:blip r:embed="rId5"/>
                <a:stretch>
                  <a:fillRect l="-509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6" y="2977941"/>
            <a:ext cx="1618997" cy="843953"/>
          </a:xfrm>
          <a:prstGeom prst="wedgeEllipseCallout">
            <a:avLst>
              <a:gd name="adj1" fmla="val 1525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385343" y="715135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2154368" y="3939659"/>
                <a:ext cx="13314232" cy="5839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+) </m:t>
                          </m:r>
                          <m:r>
                            <m:rPr>
                              <m:sty m:val="p"/>
                            </m:rP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e>
                        <m:sup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den>
                      </m:f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5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5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5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5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45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5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45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nênt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5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f>
                      <m:fPr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5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5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rad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5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5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45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5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68" y="3939659"/>
                <a:ext cx="13314232" cy="5839163"/>
              </a:xfrm>
              <a:prstGeom prst="rect">
                <a:avLst/>
              </a:prstGeom>
              <a:blipFill>
                <a:blip r:embed="rId6"/>
                <a:stretch>
                  <a:fillRect l="-1922" b="-1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9214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94106"/>
              <a:ext cx="9879331" cy="584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THỨC BIẾN ĐỔI TÍCH THÀNH TỔNG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4219"/>
      </p:ext>
    </p:extLst>
  </p:cSld>
  <p:clrMapOvr>
    <a:masterClrMapping/>
  </p:clrMapOvr>
  <p:transition spd="med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330838" y="1588785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4883747" y="1503098"/>
            <a:ext cx="1127065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/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  <a:blipFill>
                <a:blip r:embed="rId7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/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  <a:blipFill>
                <a:blip r:embed="rId9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8334501" y="427668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/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2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0044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330838" y="1588785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4883747" y="1503098"/>
            <a:ext cx="1127065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/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355CB11-D0E9-AEF7-1279-55A144494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47" y="2552700"/>
                <a:ext cx="6781800" cy="1184427"/>
              </a:xfrm>
              <a:prstGeom prst="rect">
                <a:avLst/>
              </a:prstGeom>
              <a:blipFill>
                <a:blip r:embed="rId7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/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CE8972-487C-DB1F-DB42-289D759386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552700"/>
                <a:ext cx="6781800" cy="1184427"/>
              </a:xfrm>
              <a:prstGeom prst="rect">
                <a:avLst/>
              </a:prstGeom>
              <a:blipFill>
                <a:blip r:embed="rId9"/>
                <a:stretch>
                  <a:fillRect b="-23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8334501" y="4276687"/>
            <a:ext cx="1618997" cy="843953"/>
          </a:xfrm>
          <a:prstGeom prst="wedgeEllipseCallout">
            <a:avLst>
              <a:gd name="adj1" fmla="val -42013"/>
              <a:gd name="adj2" fmla="val 7183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/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200" b="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200" b="0" i="0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  <m: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a:rPr lang="en-US" sz="4200" b="0" i="1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func>
                                <m:func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𝛽</m:t>
                                  </m:r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200" b="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en-US" sz="4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kern="10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BBBAA8-2E53-B9FF-A676-E337D9ACC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22" y="5295900"/>
                <a:ext cx="16970078" cy="44832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049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726013"/>
            <a:ext cx="15697200" cy="505531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070077" y="3598380"/>
                <a:ext cx="10992383" cy="1974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77" y="3598380"/>
                <a:ext cx="10992383" cy="1974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3047697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1834248" y="5086981"/>
                <a:ext cx="9392183" cy="1923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func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  <m: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β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248" y="5086981"/>
                <a:ext cx="9392183" cy="1923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1834248" y="6653189"/>
                <a:ext cx="9068368" cy="1846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)]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248" y="6653189"/>
                <a:ext cx="9068368" cy="18467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93921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33E207-8E82-45A4-8B70-3F80D277B979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544890" y="4871402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5582675" y="-64840"/>
            <a:ext cx="3639423" cy="4705794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4348955" y="1072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FE419-0833-6C0B-8A53-A04861B86447}"/>
              </a:ext>
            </a:extLst>
          </p:cNvPr>
          <p:cNvSpPr txBox="1"/>
          <p:nvPr/>
        </p:nvSpPr>
        <p:spPr>
          <a:xfrm>
            <a:off x="5511890" y="620552"/>
            <a:ext cx="7264218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4325061" y="1859483"/>
                <a:ext cx="9637867" cy="1347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  <m:r>
                      <m:rPr>
                        <m:sty m:val="p"/>
                      </m:rPr>
                      <a:rPr lang="en-US" sz="4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f>
                      <m:f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5061" y="1859483"/>
                <a:ext cx="9637867" cy="1347228"/>
              </a:xfrm>
              <a:prstGeom prst="rect">
                <a:avLst/>
              </a:prstGeom>
              <a:blipFill>
                <a:blip r:embed="rId5"/>
                <a:stretch>
                  <a:fillRect l="-2402" b="-9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495" y="4074156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878381" y="5317539"/>
                <a:ext cx="16663126" cy="4448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11</m:t>
                              </m:r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7</m:t>
                              </m:r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11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7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11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7</m:t>
                                      </m:r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81" y="5317539"/>
                <a:ext cx="16663126" cy="44489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068F63E7-9183-DBA3-D381-EED62DE26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859" y="841342"/>
            <a:ext cx="5104257" cy="2871145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blipFill>
                <a:blip r:embed="rId2"/>
                <a:stretch>
                  <a:fillRect l="-180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4626289" y="4366178"/>
            <a:ext cx="2063397" cy="10821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935169" y="5155059"/>
                <a:ext cx="16663126" cy="4756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24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24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69" y="5155059"/>
                <a:ext cx="16663126" cy="4756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DC6CF318-F9E0-1BCA-708F-687AF5E1CE73}"/>
              </a:ext>
            </a:extLst>
          </p:cNvPr>
          <p:cNvSpPr/>
          <p:nvPr/>
        </p:nvSpPr>
        <p:spPr>
          <a:xfrm rot="-1788174" flipH="1">
            <a:off x="16859673" y="6511199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587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16768336" y="781654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biểu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24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 (Body)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949" y="2239626"/>
                <a:ext cx="13158102" cy="1367875"/>
              </a:xfrm>
              <a:prstGeom prst="rect">
                <a:avLst/>
              </a:prstGeom>
              <a:blipFill>
                <a:blip r:embed="rId3"/>
                <a:stretch>
                  <a:fillRect l="-180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4626289" y="4366178"/>
            <a:ext cx="1756711" cy="10821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/>
              <p:nvPr/>
            </p:nvSpPr>
            <p:spPr>
              <a:xfrm>
                <a:off x="935169" y="5155059"/>
                <a:ext cx="16663126" cy="4873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2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200" i="1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200" kern="1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</m:t>
                      </m:r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2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2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2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2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2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E65CB3-7040-9240-FE47-5C652991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69" y="5155059"/>
                <a:ext cx="16663126" cy="4873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5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04335" y="1794106"/>
              <a:ext cx="9879331" cy="584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CÔNG THỨC BIẾN ĐỔI TỔNG THÀNH TÍCH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1923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905000" y="-759059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025815" y="-192151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627627" y="9409228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199286" y="1104582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1199286" y="1028700"/>
                <a:ext cx="16384729" cy="2362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   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𝛽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đẳng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86" y="1028700"/>
                <a:ext cx="16384729" cy="2362955"/>
              </a:xfrm>
              <a:prstGeom prst="rect">
                <a:avLst/>
              </a:prstGeom>
              <a:blipFill>
                <a:blip r:embed="rId7"/>
                <a:stretch>
                  <a:fillRect l="-1451" b="-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20" y="-313019"/>
            <a:ext cx="3750387" cy="2109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E8EC1E-8E1E-CD71-A2D7-C0BE20EEDC21}"/>
                  </a:ext>
                </a:extLst>
              </p:cNvPr>
              <p:cNvSpPr txBox="1"/>
              <p:nvPr/>
            </p:nvSpPr>
            <p:spPr>
              <a:xfrm>
                <a:off x="400050" y="4991100"/>
                <a:ext cx="17983200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nl-NL" sz="40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E8EC1E-8E1E-CD71-A2D7-C0BE20EED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4991100"/>
                <a:ext cx="17983200" cy="1359026"/>
              </a:xfrm>
              <a:prstGeom prst="rect">
                <a:avLst/>
              </a:prstGeom>
              <a:blipFill>
                <a:blip r:embed="rId9"/>
                <a:stretch>
                  <a:fillRect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0DCC42-F6C4-D5D1-0AAA-32117B9DA4CD}"/>
                  </a:ext>
                </a:extLst>
              </p:cNvPr>
              <p:cNvSpPr txBox="1"/>
              <p:nvPr/>
            </p:nvSpPr>
            <p:spPr>
              <a:xfrm>
                <a:off x="400050" y="6665981"/>
                <a:ext cx="17355414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nl-NL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nl-NL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nl-NL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0DCC42-F6C4-D5D1-0AAA-32117B9DA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6665981"/>
                <a:ext cx="17355414" cy="1359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1">
            <a:extLst>
              <a:ext uri="{FF2B5EF4-FFF2-40B4-BE49-F238E27FC236}">
                <a16:creationId xmlns:a16="http://schemas.microsoft.com/office/drawing/2014/main" id="{23E87285-294B-B6DE-55DF-69FA1CA84898}"/>
              </a:ext>
            </a:extLst>
          </p:cNvPr>
          <p:cNvSpPr/>
          <p:nvPr/>
        </p:nvSpPr>
        <p:spPr>
          <a:xfrm>
            <a:off x="8303744" y="3802716"/>
            <a:ext cx="1680511" cy="929722"/>
          </a:xfrm>
          <a:prstGeom prst="wedgeEllipseCallout">
            <a:avLst>
              <a:gd name="adj1" fmla="val -33541"/>
              <a:gd name="adj2" fmla="val 652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41A132-443F-A27A-D5ED-0F835782AFAF}"/>
                  </a:ext>
                </a:extLst>
              </p:cNvPr>
              <p:cNvSpPr txBox="1"/>
              <p:nvPr/>
            </p:nvSpPr>
            <p:spPr>
              <a:xfrm>
                <a:off x="400049" y="8326612"/>
                <a:ext cx="17183965" cy="1359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41A132-443F-A27A-D5ED-0F835782A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9" y="8326612"/>
                <a:ext cx="17183965" cy="1359026"/>
              </a:xfrm>
              <a:prstGeom prst="rect">
                <a:avLst/>
              </a:prstGeom>
              <a:blipFill>
                <a:blip r:embed="rId11"/>
                <a:stretch>
                  <a:fillRect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9341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13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10041777" y="782929"/>
            <a:ext cx="7253642" cy="1553496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-230906" y="1562100"/>
              <a:ext cx="7241306" cy="1184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778" y="3199809"/>
            <a:ext cx="7253641" cy="5237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/>
              <p:nvPr/>
            </p:nvSpPr>
            <p:spPr>
              <a:xfrm>
                <a:off x="609599" y="3199809"/>
                <a:ext cx="8991601" cy="50291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cổng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AH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𝐵𝐵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m:rPr>
                        <m:nor/>
                      </m:rPr>
                      <a:rPr lang="nl-NL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nl-NL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nl-NL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3199809"/>
                <a:ext cx="8991601" cy="5029134"/>
              </a:xfrm>
              <a:prstGeom prst="rect">
                <a:avLst/>
              </a:prstGeom>
              <a:blipFill>
                <a:blip r:embed="rId5"/>
                <a:stretch>
                  <a:fillRect l="-3390" r="-4814" b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352800" y="145861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988278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274185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631891" y="3504898"/>
            <a:ext cx="17052279" cy="52764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762000" y="4226077"/>
                <a:ext cx="8000167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26077"/>
                <a:ext cx="8000167" cy="19080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969" y="2801460"/>
            <a:ext cx="2411791" cy="1356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/>
              <p:nvPr/>
            </p:nvSpPr>
            <p:spPr>
              <a:xfrm>
                <a:off x="9222686" y="4251724"/>
                <a:ext cx="8000168" cy="1856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37EA9D2-8702-6D3B-FEB1-C2340FD9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86" y="4251724"/>
                <a:ext cx="8000168" cy="1856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/>
              <p:nvPr/>
            </p:nvSpPr>
            <p:spPr>
              <a:xfrm>
                <a:off x="651554" y="6194355"/>
                <a:ext cx="7748709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9AF1A9-D069-854B-1DCF-CD9135832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54" y="6194355"/>
                <a:ext cx="7748709" cy="19080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098943"/>
            <a:ext cx="939218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2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260DB-F134-7E26-A2EF-DCDCF8C019F1}"/>
                  </a:ext>
                </a:extLst>
              </p:cNvPr>
              <p:cNvSpPr txBox="1"/>
              <p:nvPr/>
            </p:nvSpPr>
            <p:spPr>
              <a:xfrm>
                <a:off x="9144000" y="6207277"/>
                <a:ext cx="7737810" cy="190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β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3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β</m:t>
                          </m:r>
                        </m:num>
                        <m:den>
                          <m: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260DB-F134-7E26-A2EF-DCDCF8C01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6207277"/>
                <a:ext cx="7737810" cy="19080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1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3" grpId="0"/>
      <p:bldP spid="9" grpId="0"/>
      <p:bldP spid="11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628204" y="7902087"/>
            <a:ext cx="851382" cy="850318"/>
          </a:xfrm>
          <a:custGeom>
            <a:avLst/>
            <a:gdLst/>
            <a:ahLst/>
            <a:cxnLst/>
            <a:rect l="l" t="t" r="r" b="b"/>
            <a:pathLst>
              <a:path w="851382" h="850318">
                <a:moveTo>
                  <a:pt x="0" y="0"/>
                </a:moveTo>
                <a:lnTo>
                  <a:pt x="851382" y="0"/>
                </a:lnTo>
                <a:lnTo>
                  <a:pt x="851382" y="850318"/>
                </a:lnTo>
                <a:lnTo>
                  <a:pt x="0" y="8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219200" y="1492369"/>
            <a:ext cx="7264218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205849" y="3181640"/>
            <a:ext cx="1876300" cy="910660"/>
          </a:xfrm>
          <a:prstGeom prst="wedgeEllipseCallout">
            <a:avLst>
              <a:gd name="adj1" fmla="val -33541"/>
              <a:gd name="adj2" fmla="val 733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/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5</m:t>
                              </m:r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200" b="0" i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009F89-69DA-2F49-EE3E-369C146DC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C255248-6C19-2E54-AB9D-5A98BB7C716F}"/>
              </a:ext>
            </a:extLst>
          </p:cNvPr>
          <p:cNvGrpSpPr/>
          <p:nvPr/>
        </p:nvGrpSpPr>
        <p:grpSpPr>
          <a:xfrm>
            <a:off x="9144000" y="781658"/>
            <a:ext cx="5103232" cy="1927002"/>
            <a:chOff x="8839200" y="473298"/>
            <a:chExt cx="5103232" cy="19270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FA7E2D-A35B-F3E3-BF8A-0E0DA2EF869C}"/>
                </a:ext>
              </a:extLst>
            </p:cNvPr>
            <p:cNvSpPr txBox="1"/>
            <p:nvPr/>
          </p:nvSpPr>
          <p:spPr>
            <a:xfrm>
              <a:off x="8839200" y="1104900"/>
              <a:ext cx="133350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497921-7217-AF0A-8D76-863D9738C991}"/>
                    </a:ext>
                  </a:extLst>
                </p:cNvPr>
                <p:cNvSpPr txBox="1"/>
                <p:nvPr/>
              </p:nvSpPr>
              <p:spPr>
                <a:xfrm>
                  <a:off x="10187941" y="473298"/>
                  <a:ext cx="3754491" cy="19270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497921-7217-AF0A-8D76-863D9738C9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7941" y="473298"/>
                  <a:ext cx="3754491" cy="19270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552702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25965">
            <a:off x="16665730" y="8150812"/>
            <a:ext cx="2027969" cy="2674697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1547066" y="1156756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000" b="1" i="0" u="none" strike="noStrike" kern="1200" cap="none" spc="341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5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15" name="Oval Callout 21">
            <a:extLst>
              <a:ext uri="{FF2B5EF4-FFF2-40B4-BE49-F238E27FC236}">
                <a16:creationId xmlns:a16="http://schemas.microsoft.com/office/drawing/2014/main" id="{D584E7AF-BE3E-C54A-61EC-A8953465A693}"/>
              </a:ext>
            </a:extLst>
          </p:cNvPr>
          <p:cNvSpPr/>
          <p:nvPr/>
        </p:nvSpPr>
        <p:spPr>
          <a:xfrm>
            <a:off x="8205845" y="3360074"/>
            <a:ext cx="1876300" cy="910660"/>
          </a:xfrm>
          <a:prstGeom prst="wedgeEllipseCallout">
            <a:avLst>
              <a:gd name="adj1" fmla="val -33541"/>
              <a:gd name="adj2" fmla="val 733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2DC396-7E0B-DDC1-1EBB-5427AAEE27F5}"/>
                  </a:ext>
                </a:extLst>
              </p:cNvPr>
              <p:cNvSpPr txBox="1"/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7</m:t>
                              </m:r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4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</m:t>
                                  </m:r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sz="4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lang="en-US" sz="4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4200" b="0" i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.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                  </m:t>
                      </m:r>
                    </m:oMath>
                  </m:oMathPara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72DC396-7E0B-DDC1-1EBB-5427AAEE2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75" y="5013323"/>
                <a:ext cx="14503196" cy="45975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9CD8D1E-C68F-E3F7-D7A3-3A049B2945CB}"/>
              </a:ext>
            </a:extLst>
          </p:cNvPr>
          <p:cNvGrpSpPr/>
          <p:nvPr/>
        </p:nvGrpSpPr>
        <p:grpSpPr>
          <a:xfrm>
            <a:off x="7869264" y="587245"/>
            <a:ext cx="5494722" cy="1901033"/>
            <a:chOff x="8839200" y="499267"/>
            <a:chExt cx="5494722" cy="190103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A3AA92-B621-7424-B2D6-9683FD52A1B5}"/>
                </a:ext>
              </a:extLst>
            </p:cNvPr>
            <p:cNvSpPr txBox="1"/>
            <p:nvPr/>
          </p:nvSpPr>
          <p:spPr>
            <a:xfrm>
              <a:off x="8839200" y="1104900"/>
              <a:ext cx="1333501" cy="94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77E688C-F4A1-8F8B-6EB6-578C864A5E26}"/>
                    </a:ext>
                  </a:extLst>
                </p:cNvPr>
                <p:cNvSpPr txBox="1"/>
                <p:nvPr/>
              </p:nvSpPr>
              <p:spPr>
                <a:xfrm>
                  <a:off x="9825436" y="499267"/>
                  <a:ext cx="4508486" cy="19010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77E688C-F4A1-8F8B-6EB6-578C864A5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5436" y="499267"/>
                  <a:ext cx="4508486" cy="19010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793994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7819996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56596" y="8065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B4842-A29D-C61C-81E0-EEFA0688A2F7}"/>
                  </a:ext>
                </a:extLst>
              </p:cNvPr>
              <p:cNvSpPr txBox="1"/>
              <p:nvPr/>
            </p:nvSpPr>
            <p:spPr>
              <a:xfrm>
                <a:off x="914400" y="2184620"/>
                <a:ext cx="9939361" cy="5532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vi-VN" sz="4000" dirty="0">
                    <a:solidFill>
                      <a:srgbClr val="000000"/>
                    </a:solidFill>
                  </a:rPr>
                  <a:t>Trong bài toán khởi động, cho biết vòm cổng rộng 120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 và khoảng cách từ B đến đường kính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là 27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.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</a:rPr>
                  <a:t>, </a:t>
                </a:r>
                <a:r>
                  <a:rPr lang="vi-VN" sz="4000" dirty="0">
                    <a:solidFill>
                      <a:srgbClr val="000000"/>
                    </a:solidFill>
                  </a:rPr>
                  <a:t>từ đó tính khoảng cách từ điểm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đến đường kính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𝐴𝐻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. Làm tròn kết quả đến hàng phần mười.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B4842-A29D-C61C-81E0-EEFA0688A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84620"/>
                <a:ext cx="9939361" cy="5532925"/>
              </a:xfrm>
              <a:prstGeom prst="rect">
                <a:avLst/>
              </a:prstGeom>
              <a:blipFill>
                <a:blip r:embed="rId6"/>
                <a:stretch>
                  <a:fillRect l="-2147" r="-2577" b="-3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ED63881-328D-FE58-703E-C4DD163AE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141" y="2397616"/>
            <a:ext cx="6468621" cy="46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E48C3-2802-CF51-D50D-68B9E800FE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7620096"/>
            <a:ext cx="4741161" cy="26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5750734" cy="1028699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860364" y="59475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363377" y="8940569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  <a:solidFill>
            <a:srgbClr val="FFFFB7"/>
          </a:solidFill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id="{BB884465-06DB-4FB8-494F-A12D2726017A}"/>
              </a:ext>
            </a:extLst>
          </p:cNvPr>
          <p:cNvSpPr/>
          <p:nvPr/>
        </p:nvSpPr>
        <p:spPr>
          <a:xfrm>
            <a:off x="4751971" y="1220980"/>
            <a:ext cx="1560257" cy="843953"/>
          </a:xfrm>
          <a:prstGeom prst="wedgeEllipseCallout">
            <a:avLst>
              <a:gd name="adj1" fmla="val 32889"/>
              <a:gd name="adj2" fmla="val 8055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C7B8C-8C02-1B9E-E1D2-11FC54B40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" y="3623000"/>
            <a:ext cx="5315576" cy="3838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4EC099-73FC-B289-76C0-B6CAD8781F05}"/>
                  </a:ext>
                </a:extLst>
              </p:cNvPr>
              <p:cNvSpPr txBox="1"/>
              <p:nvPr/>
            </p:nvSpPr>
            <p:spPr>
              <a:xfrm>
                <a:off x="5981028" y="2054151"/>
                <a:ext cx="11975772" cy="691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𝑂𝐵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</m:t>
                    </m:r>
                    <m:r>
                      <a:rPr lang="en-US" sz="40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=60.2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≈48,2(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4EC099-73FC-B289-76C0-B6CAD8781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028" y="2054151"/>
                <a:ext cx="11975772" cy="6915868"/>
              </a:xfrm>
              <a:prstGeom prst="rect">
                <a:avLst/>
              </a:prstGeom>
              <a:blipFill>
                <a:blip r:embed="rId7"/>
                <a:stretch>
                  <a:fillRect l="-1781" r="-814" b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E8B9C12-FE39-0C36-8C78-0C3C75118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4090894"/>
            <a:ext cx="5122161" cy="2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0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med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78162" y="7252413"/>
            <a:ext cx="1220916" cy="689817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62257" y="7488594"/>
            <a:ext cx="1164630" cy="718431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4767" y="7630810"/>
            <a:ext cx="1041894" cy="941612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7676" y="8851162"/>
            <a:ext cx="1354014" cy="11324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9601" y="7802566"/>
            <a:ext cx="1232606" cy="121874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22105" y="7403924"/>
            <a:ext cx="887774" cy="887774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031962" y="8480210"/>
            <a:ext cx="1034367" cy="9917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051962" y="6686100"/>
            <a:ext cx="4043363" cy="249677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144000" y="6100149"/>
            <a:ext cx="4628442" cy="328619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9559" y="6144126"/>
            <a:ext cx="3519054" cy="293401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3442038" y="9066017"/>
            <a:ext cx="1546583" cy="97628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443051" y="7581704"/>
            <a:ext cx="1025601" cy="98457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674249" y="8937621"/>
            <a:ext cx="1151133" cy="106623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2894719" y="7534623"/>
            <a:ext cx="1164629" cy="1078737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6325809" y="8990031"/>
            <a:ext cx="1132950" cy="1128249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7809779" y="7616092"/>
            <a:ext cx="1132950" cy="1053644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1072598" y="8987989"/>
            <a:ext cx="1202670" cy="1220984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5710195" y="9357478"/>
            <a:ext cx="911765" cy="604424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150659" y="8472104"/>
            <a:ext cx="691679" cy="1007910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2121923" y="9426845"/>
            <a:ext cx="979485" cy="737063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5447816" y="7559809"/>
            <a:ext cx="1034367" cy="902486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549983" y="9182878"/>
            <a:ext cx="1014080" cy="4690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934779" y="3393016"/>
            <a:ext cx="9815115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5419" y="214386"/>
            <a:ext cx="2664333" cy="27432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/>
          <p:nvPr/>
        </p:nvSpPr>
        <p:spPr>
          <a:xfrm>
            <a:off x="1" y="3652063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2183" y="-881348"/>
            <a:ext cx="731045" cy="73104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E71EA-CB1F-08EF-8C17-999003364EBD}"/>
              </a:ext>
            </a:extLst>
          </p:cNvPr>
          <p:cNvGrpSpPr/>
          <p:nvPr/>
        </p:nvGrpSpPr>
        <p:grpSpPr>
          <a:xfrm flipH="1">
            <a:off x="18859518" y="249637"/>
            <a:ext cx="9627989" cy="2910107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53B625-6247-C32F-7D03-7DA9134EB4AC}"/>
              </a:ext>
            </a:extLst>
          </p:cNvPr>
          <p:cNvGrpSpPr/>
          <p:nvPr/>
        </p:nvGrpSpPr>
        <p:grpSpPr>
          <a:xfrm>
            <a:off x="-6413257" y="809093"/>
            <a:ext cx="6277235" cy="2030552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rId11" action="ppaction://hlinksldjump"/>
            <a:extLst>
              <a:ext uri="{FF2B5EF4-FFF2-40B4-BE49-F238E27FC236}">
                <a16:creationId xmlns:a16="http://schemas.microsoft.com/office/drawing/2014/main" id="{1B62F2F8-2EA4-CFB6-A4C1-E8535C359EA8}"/>
              </a:ext>
            </a:extLst>
          </p:cNvPr>
          <p:cNvSpPr/>
          <p:nvPr/>
        </p:nvSpPr>
        <p:spPr>
          <a:xfrm>
            <a:off x="16793901" y="68501"/>
            <a:ext cx="1371600" cy="13716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014" y="4677624"/>
            <a:ext cx="3634320" cy="3498276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2403" y="6717578"/>
            <a:ext cx="3447263" cy="3313389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44390" y="4842708"/>
            <a:ext cx="3646598" cy="3058869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  <a:extLst>
              <a:ext uri="{FF2B5EF4-FFF2-40B4-BE49-F238E27FC236}">
                <a16:creationId xmlns:a16="http://schemas.microsoft.com/office/drawing/2014/main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84610" y="6600088"/>
            <a:ext cx="3329409" cy="3151625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58888" y="4317668"/>
            <a:ext cx="4174448" cy="26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1:</a:t>
                </a:r>
              </a:p>
              <a:p>
                <a:pPr lvl="0" algn="ctr" defTabSz="1371669">
                  <a:lnSpc>
                    <a:spcPct val="150000"/>
                  </a:lnSpc>
                </a:pP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 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𝑠𝑖𝑛𝑥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fr-F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4"/>
                <a:stretch>
                  <a:fillRect b="-6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10"/>
                <a:stretch>
                  <a:fillRect l="-17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>
                  <a:gd name="adj" fmla="val 699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>
                  <a:gd name="adj" fmla="val 6992"/>
                </a:avLst>
              </a:prstGeom>
              <a:blipFill>
                <a:blip r:embed="rId11"/>
                <a:stretch>
                  <a:fillRect l="-1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>
                  <a:gd name="adj" fmla="val 1113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3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>
                  <a:gd name="adj" fmla="val 11139"/>
                </a:avLst>
              </a:prstGeom>
              <a:blipFill>
                <a:blip r:embed="rId12"/>
                <a:stretch>
                  <a:fillRect l="-19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/>
              <p:nvPr/>
            </p:nvSpPr>
            <p:spPr>
              <a:xfrm>
                <a:off x="1828798" y="6634461"/>
                <a:ext cx="6816435" cy="1751058"/>
              </a:xfrm>
              <a:prstGeom prst="roundRect">
                <a:avLst>
                  <a:gd name="adj" fmla="val 16667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36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vi-VN" sz="36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6634461"/>
                <a:ext cx="6816435" cy="1751058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800" b="0" i="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8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/>
              <p:nvPr/>
            </p:nvSpPr>
            <p:spPr>
              <a:xfrm>
                <a:off x="1828798" y="6731004"/>
                <a:ext cx="6802583" cy="1653994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i="1" noProof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vi-VN" sz="44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6731004"/>
                <a:ext cx="6802583" cy="165399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/>
              <p:nvPr/>
            </p:nvSpPr>
            <p:spPr>
              <a:xfrm>
                <a:off x="1001923" y="575412"/>
                <a:ext cx="16279586" cy="317371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2:</a:t>
                </a:r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d>
                      <m:dPr>
                        <m:ctrlP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fr-F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575412"/>
                <a:ext cx="16279586" cy="317371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12776547" y="9136383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10041777" y="782929"/>
            <a:ext cx="7253642" cy="1553496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-230906" y="1562100"/>
              <a:ext cx="7241306" cy="11849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7369" y="4022293"/>
            <a:ext cx="6702089" cy="4839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/>
              <p:nvPr/>
            </p:nvSpPr>
            <p:spPr>
              <a:xfrm>
                <a:off x="838200" y="2902318"/>
                <a:ext cx="16497034" cy="768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tất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tri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lượg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8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38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kern="1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B350DC43-C7C8-55D1-D3B8-3DF44EAC9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02318"/>
                <a:ext cx="16497034" cy="768800"/>
              </a:xfrm>
              <a:prstGeom prst="rect">
                <a:avLst/>
              </a:prstGeom>
              <a:blipFill>
                <a:blip r:embed="rId5"/>
                <a:stretch>
                  <a:fillRect l="-1774" r="-2476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0">
            <a:extLst>
              <a:ext uri="{FF2B5EF4-FFF2-40B4-BE49-F238E27FC236}">
                <a16:creationId xmlns:a16="http://schemas.microsoft.com/office/drawing/2014/main" id="{7CC25112-6C24-8302-45E6-D2F004F42F62}"/>
              </a:ext>
            </a:extLst>
          </p:cNvPr>
          <p:cNvSpPr txBox="1"/>
          <p:nvPr/>
        </p:nvSpPr>
        <p:spPr>
          <a:xfrm>
            <a:off x="3733800" y="1147842"/>
            <a:ext cx="2362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5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A9EB56-CA87-5780-2565-259898A96437}"/>
                  </a:ext>
                </a:extLst>
              </p:cNvPr>
              <p:cNvSpPr txBox="1"/>
              <p:nvPr/>
            </p:nvSpPr>
            <p:spPr>
              <a:xfrm>
                <a:off x="837901" y="3915248"/>
                <a:ext cx="9452610" cy="2644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3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A9EB56-CA87-5780-2565-259898A96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1" y="3915248"/>
                <a:ext cx="9452610" cy="2644827"/>
              </a:xfrm>
              <a:prstGeom prst="rect">
                <a:avLst/>
              </a:prstGeom>
              <a:blipFill>
                <a:blip r:embed="rId6"/>
                <a:stretch>
                  <a:fillRect l="-2128" r="-1096" b="-8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6DAC2-5539-1AB1-83CE-E580D2BF22EB}"/>
                  </a:ext>
                </a:extLst>
              </p:cNvPr>
              <p:cNvSpPr txBox="1"/>
              <p:nvPr/>
            </p:nvSpPr>
            <p:spPr>
              <a:xfrm>
                <a:off x="837901" y="6529595"/>
                <a:ext cx="9452610" cy="2615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𝐴𝐻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F6DAC2-5539-1AB1-83CE-E580D2BF2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01" y="6529595"/>
                <a:ext cx="9452610" cy="2615460"/>
              </a:xfrm>
              <a:prstGeom prst="rect">
                <a:avLst/>
              </a:prstGeom>
              <a:blipFill>
                <a:blip r:embed="rId7"/>
                <a:stretch>
                  <a:fillRect l="-2128" r="-1354" b="-8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11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500" b="0" i="0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5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/>
              <p:nvPr/>
            </p:nvSpPr>
            <p:spPr>
              <a:xfrm>
                <a:off x="9670471" y="4577736"/>
                <a:ext cx="6824055" cy="1653994"/>
              </a:xfrm>
              <a:prstGeom prst="roundRect">
                <a:avLst>
                  <a:gd name="adj" fmla="val 15285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5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lang="vi-VN" sz="45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77736"/>
                <a:ext cx="6824055" cy="1653994"/>
              </a:xfrm>
              <a:prstGeom prst="roundRect">
                <a:avLst>
                  <a:gd name="adj" fmla="val 15285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>
                  <a:gd name="adj" fmla="val 199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3:</a:t>
                </a:r>
                <a:r>
                  <a:rPr kumimoji="0" lang="en-US" sz="45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Biểu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thức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gọn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của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biểu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5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thức</a:t>
                </a:r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</a:p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5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50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500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fr-FR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</m:func>
                              </m:e>
                            </m:func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5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5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4500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500" i="1">
                                    <a:solidFill>
                                      <a:srgbClr val="333333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4500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fr-FR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4500" i="1">
                                        <a:solidFill>
                                          <a:srgbClr val="333333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</m:func>
                              </m:e>
                            </m:func>
                          </m:e>
                        </m:func>
                      </m:den>
                    </m:f>
                    <m:r>
                      <a:rPr lang="fr-FR" sz="45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5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là</a:t>
                </a:r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>
                  <a:gd name="adj" fmla="val 19988"/>
                </a:avLst>
              </a:prstGeom>
              <a:blipFill>
                <a:blip r:embed="rId11"/>
                <a:stretch>
                  <a:fillRect b="-4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E949445E-B437-67C3-FD5F-010E69A64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/>
              <p:nvPr/>
            </p:nvSpPr>
            <p:spPr>
              <a:xfrm>
                <a:off x="1832809" y="6731002"/>
                <a:ext cx="6798572" cy="1653995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5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5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809" y="6731002"/>
                <a:ext cx="6798572" cy="165399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5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4: </a:t>
                </a:r>
                <a:r>
                  <a:rPr lang="fr-FR" sz="45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Tính</a:t>
                </a:r>
                <a:r>
                  <a:rPr lang="fr-FR" sz="45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</m:t>
                    </m:r>
                    <m:sSup>
                      <m:sSup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5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biết</a:t>
                </a:r>
                <a:r>
                  <a:rPr lang="fr-FR" sz="45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</m:t>
                        </m:r>
                        <m:sSup>
                          <m:sSupPr>
                            <m:ctrlPr>
                              <a:rPr lang="en-US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sz="45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endParaRPr kumimoji="0" lang="vi-VN" sz="45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D16CD3D6-21C7-59BF-4317-FF63366A89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6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" y="575412"/>
            <a:ext cx="18287999" cy="4157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3652064"/>
            <a:ext cx="18287999" cy="6634937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5" y="7030572"/>
            <a:ext cx="4628442" cy="3286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/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8" y="4562853"/>
                <a:ext cx="6802583" cy="165399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/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716121"/>
                <a:ext cx="6802583" cy="16539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/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4562853"/>
                <a:ext cx="6802583" cy="165399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/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4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 </m:t>
                    </m:r>
                    <m:r>
                      <a:rPr lang="pt-BR" sz="4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471" y="6716121"/>
                <a:ext cx="6802583" cy="16539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/>
              <p:nvPr/>
            </p:nvSpPr>
            <p:spPr>
              <a:xfrm>
                <a:off x="9642765" y="4547970"/>
                <a:ext cx="6816437" cy="1687122"/>
              </a:xfrm>
              <a:prstGeom prst="roundRect">
                <a:avLst>
                  <a:gd name="adj" fmla="val 13876"/>
                </a:avLst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69">
                  <a:defRPr/>
                </a:pPr>
                <a:r>
                  <a:rPr lang="en-US" sz="44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4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vi-VN" sz="44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765" y="4547970"/>
                <a:ext cx="6816437" cy="1687122"/>
              </a:xfrm>
              <a:prstGeom prst="roundRect">
                <a:avLst>
                  <a:gd name="adj" fmla="val 13876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/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6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</a:t>
                </a:r>
                <a:r>
                  <a:rPr kumimoji="0" lang="en-US" sz="42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5:</a:t>
                </a:r>
                <a:r>
                  <a:rPr kumimoji="0" lang="en-US" sz="4200" b="0" i="0" u="none" strike="noStrike" kern="1200" cap="none" spc="0" normalizeH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và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Biết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ad>
                      <m:radPr>
                        <m:degHide m:val="on"/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và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là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phân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số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tối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giản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  <a:r>
                  <a:rPr lang="fr-FR" sz="4200" dirty="0" err="1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Tính</a:t>
                </a:r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fr-FR" sz="42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?</a:t>
                </a:r>
                <a:endParaRPr kumimoji="0" lang="vi-VN" sz="42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23" y="899017"/>
                <a:ext cx="16279586" cy="2753047"/>
              </a:xfrm>
              <a:prstGeom prst="roundRect">
                <a:avLst/>
              </a:prstGeom>
              <a:blipFill>
                <a:blip r:embed="rId11"/>
                <a:stretch>
                  <a:fillRect l="-524" b="-17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865E76FE-017C-33A8-5D08-8269E5FF68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78200" y="8249215"/>
            <a:ext cx="2518890" cy="2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38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-186421" y="5277186"/>
                <a:ext cx="18651487" cy="4279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40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fr-F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fr-F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6421" y="5277186"/>
                <a:ext cx="18651487" cy="42791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7627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1024023" y="5177632"/>
                <a:ext cx="16230600" cy="3355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=2+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23" y="5177632"/>
                <a:ext cx="16230600" cy="3355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610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1143000" y="5357460"/>
                <a:ext cx="18651487" cy="4586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555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165</m:t>
                        </m:r>
                      </m:e>
                      <m: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120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120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120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e>
                      </m:func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</m:t>
                      </m:r>
                    </m:oMath>
                  </m:oMathPara>
                </a14:m>
                <a:endParaRPr lang="en-US" sz="4000" i="1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357460"/>
                <a:ext cx="18651487" cy="4586640"/>
              </a:xfrm>
              <a:prstGeom prst="rect">
                <a:avLst/>
              </a:prstGeom>
              <a:blipFill>
                <a:blip r:embed="rId4"/>
                <a:stretch>
                  <a:fillRect l="-1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869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745113"/>
            <a:ext cx="18288000" cy="554188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36486" y="1715187"/>
            <a:ext cx="15205674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8001000" y="4159429"/>
            <a:ext cx="1671964" cy="901593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3429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555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26" y="2468173"/>
                <a:ext cx="11971794" cy="1839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/>
              <p:nvPr/>
            </p:nvSpPr>
            <p:spPr>
              <a:xfrm>
                <a:off x="-4677" y="5194707"/>
                <a:ext cx="18287999" cy="4262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120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645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645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555</m:t>
                              </m:r>
                            </m:e>
                            <m:sup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555</m:t>
                                  </m:r>
                                </m:e>
                                <m:sup>
                                  <m:r>
                                    <a:rPr lang="en-US" sz="4000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en-US" sz="40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99FEBF-3DF0-6FA3-C627-26E96E296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77" y="5194707"/>
                <a:ext cx="18287999" cy="42622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693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21CD71F9-05CD-6497-9E9A-2B7CEDC15BD2}"/>
              </a:ext>
            </a:extLst>
          </p:cNvPr>
          <p:cNvSpPr/>
          <p:nvPr/>
        </p:nvSpPr>
        <p:spPr>
          <a:xfrm rot="755260">
            <a:off x="8408707" y="-1045280"/>
            <a:ext cx="2675978" cy="2441830"/>
          </a:xfrm>
          <a:custGeom>
            <a:avLst/>
            <a:gdLst/>
            <a:ahLst/>
            <a:cxnLst/>
            <a:rect l="l" t="t" r="r" b="b"/>
            <a:pathLst>
              <a:path w="2675978" h="2441830">
                <a:moveTo>
                  <a:pt x="0" y="0"/>
                </a:moveTo>
                <a:lnTo>
                  <a:pt x="2675978" y="0"/>
                </a:lnTo>
                <a:lnTo>
                  <a:pt x="2675978" y="2441829"/>
                </a:lnTo>
                <a:lnTo>
                  <a:pt x="0" y="2441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BF192DDD-2348-E51E-E978-80CF1273E8CE}"/>
              </a:ext>
            </a:extLst>
          </p:cNvPr>
          <p:cNvSpPr/>
          <p:nvPr/>
        </p:nvSpPr>
        <p:spPr>
          <a:xfrm>
            <a:off x="17307244" y="6104606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93823C-86CA-BBD2-8833-BBF74A7F3F27}"/>
                  </a:ext>
                </a:extLst>
              </p:cNvPr>
              <p:cNvSpPr/>
              <p:nvPr/>
            </p:nvSpPr>
            <p:spPr>
              <a:xfrm>
                <a:off x="1641211" y="2085467"/>
                <a:ext cx="17050241" cy="1422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193823C-86CA-BBD2-8833-BBF74A7F3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11" y="2085467"/>
                <a:ext cx="17050241" cy="1422377"/>
              </a:xfrm>
              <a:prstGeom prst="rect">
                <a:avLst/>
              </a:prstGeom>
              <a:blipFill>
                <a:blip r:embed="rId6"/>
                <a:stretch>
                  <a:fillRect l="-1359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805229" y="4022839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68C7EB-1EC9-ACE2-CC01-7BF5D61027C0}"/>
              </a:ext>
            </a:extLst>
          </p:cNvPr>
          <p:cNvGrpSpPr/>
          <p:nvPr/>
        </p:nvGrpSpPr>
        <p:grpSpPr>
          <a:xfrm>
            <a:off x="856759" y="794178"/>
            <a:ext cx="5257800" cy="1066800"/>
            <a:chOff x="214647" y="190500"/>
            <a:chExt cx="11478326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F9EC8-D7DA-1490-90F0-AB62CD15F638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78AFFA-FA93-E3BD-F2CE-AB34377FA78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23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/>
              <p:nvPr/>
            </p:nvSpPr>
            <p:spPr>
              <a:xfrm>
                <a:off x="1115084" y="4548421"/>
                <a:ext cx="16057831" cy="5173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+12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26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4" y="4548421"/>
                <a:ext cx="16057831" cy="5173019"/>
              </a:xfrm>
              <a:prstGeom prst="rect">
                <a:avLst/>
              </a:prstGeom>
              <a:blipFill>
                <a:blip r:embed="rId7"/>
                <a:stretch>
                  <a:fillRect l="-1367" r="-683" b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419099" y="3432811"/>
                <a:ext cx="17449799" cy="633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4000" i="1" kern="100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4000" kern="100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4000" i="1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4000" kern="1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   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3432811"/>
                <a:ext cx="17449799" cy="6331990"/>
              </a:xfrm>
              <a:prstGeom prst="rect">
                <a:avLst/>
              </a:prstGeom>
              <a:blipFill>
                <a:blip r:embed="rId6"/>
                <a:stretch>
                  <a:fillRect l="-1258" b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755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7054808" y="4693374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419099" y="4548549"/>
                <a:ext cx="17449799" cy="4982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8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4548549"/>
                <a:ext cx="17449799" cy="4982967"/>
              </a:xfrm>
              <a:prstGeom prst="rect">
                <a:avLst/>
              </a:prstGeom>
              <a:blipFill>
                <a:blip r:embed="rId6"/>
                <a:stretch>
                  <a:fillRect l="-1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80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 ĐẲNG THỨC ĐÁNG NHỚ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8335" y="15587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04419" y="5555444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00" y="453904"/>
                <a:ext cx="9377648" cy="942053"/>
              </a:xfrm>
              <a:prstGeom prst="rect">
                <a:avLst/>
              </a:prstGeom>
              <a:blipFill>
                <a:blip r:embed="rId4"/>
                <a:stretch>
                  <a:fillRect l="-2469" r="-2209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7" y="381279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066800" y="476547"/>
            <a:ext cx="5257800" cy="1066800"/>
            <a:chOff x="214647" y="190500"/>
            <a:chExt cx="11478326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/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45F4F56-56DA-B663-B5CD-4E62D2949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170" y="1761404"/>
                <a:ext cx="15165659" cy="1612108"/>
              </a:xfrm>
              <a:prstGeom prst="rect">
                <a:avLst/>
              </a:prstGeom>
              <a:blipFill>
                <a:blip r:embed="rId5"/>
                <a:stretch>
                  <a:fillRect b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/>
              <p:nvPr/>
            </p:nvSpPr>
            <p:spPr>
              <a:xfrm>
                <a:off x="1189793" y="4931758"/>
                <a:ext cx="14786647" cy="4719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e>
                            </m:rad>
                          </m:num>
                          <m:den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8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75B3C8-EEE2-17B7-2955-0F3AC96EA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93" y="4931758"/>
                <a:ext cx="14786647" cy="4719882"/>
              </a:xfrm>
              <a:prstGeom prst="rect">
                <a:avLst/>
              </a:prstGeom>
              <a:blipFill>
                <a:blip r:embed="rId6"/>
                <a:stretch>
                  <a:fillRect b="-2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13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92400" y="-592530"/>
            <a:ext cx="3472419" cy="36024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ADC7D96-B0D0-AC1B-3D75-6BADF85424E7}"/>
              </a:ext>
            </a:extLst>
          </p:cNvPr>
          <p:cNvSpPr/>
          <p:nvPr/>
        </p:nvSpPr>
        <p:spPr>
          <a:xfrm>
            <a:off x="6516107" y="874234"/>
            <a:ext cx="9377648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noProof="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5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EDC4DD28-42BB-AFE2-3441-52768D5FB811}"/>
              </a:ext>
            </a:extLst>
          </p:cNvPr>
          <p:cNvSpPr/>
          <p:nvPr/>
        </p:nvSpPr>
        <p:spPr>
          <a:xfrm>
            <a:off x="8308018" y="4544014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39AD5-5149-4769-CBDB-90B8466B13BE}"/>
              </a:ext>
            </a:extLst>
          </p:cNvPr>
          <p:cNvGrpSpPr/>
          <p:nvPr/>
        </p:nvGrpSpPr>
        <p:grpSpPr>
          <a:xfrm>
            <a:off x="773814" y="927289"/>
            <a:ext cx="5346528" cy="1092011"/>
            <a:chOff x="107585" y="220912"/>
            <a:chExt cx="11672028" cy="1092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61EC6B-059C-17AD-161C-A667CB4717AA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DCF661-20CB-AA31-D6A0-D6784C36D18D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/>
              <p:nvPr/>
            </p:nvSpPr>
            <p:spPr>
              <a:xfrm>
                <a:off x="1842496" y="2253262"/>
                <a:ext cx="14343370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en-US" sz="45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4500" b="0" i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45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𝛼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5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5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5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lang="en-US" sz="45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96" y="2253262"/>
                <a:ext cx="14343370" cy="1517403"/>
              </a:xfrm>
              <a:prstGeom prst="rect">
                <a:avLst/>
              </a:prstGeom>
              <a:blipFill>
                <a:blip r:embed="rId4"/>
                <a:stretch>
                  <a:fillRect l="-1785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F225BE-7734-9CD1-BC0C-02FA9FE4B66C}"/>
                  </a:ext>
                </a:extLst>
              </p:cNvPr>
              <p:cNvSpPr txBox="1"/>
              <p:nvPr/>
            </p:nvSpPr>
            <p:spPr>
              <a:xfrm>
                <a:off x="707041" y="5648363"/>
                <a:ext cx="17253299" cy="3686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2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m:rPr>
                          <m:nor/>
                        </m:rPr>
                        <a:rPr lang="pt-BR" sz="4200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pt-BR" sz="4200" i="1" kern="100">
                          <a:effectLst/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F225BE-7734-9CD1-BC0C-02FA9FE4B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41" y="5648363"/>
                <a:ext cx="17253299" cy="3686137"/>
              </a:xfrm>
              <a:prstGeom prst="rect">
                <a:avLst/>
              </a:prstGeom>
              <a:blipFill>
                <a:blip r:embed="rId5"/>
                <a:stretch>
                  <a:fillRect l="-1378" r="-1131" b="-6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44774" y="488106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774" y="488106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18157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438024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1673258" y="3634744"/>
                <a:ext cx="14941483" cy="6309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8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</m:t>
                    </m:r>
                    <m:r>
                      <m:rPr>
                        <m:sty m:val="p"/>
                      </m:rP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58" y="3634744"/>
                <a:ext cx="14941483" cy="6309356"/>
              </a:xfrm>
              <a:prstGeom prst="rect">
                <a:avLst/>
              </a:prstGeom>
              <a:blipFill>
                <a:blip r:embed="rId7"/>
                <a:stretch>
                  <a:fillRect l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13950" y="342900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50" y="342900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7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18157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438024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1575825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1834711" y="4232624"/>
                <a:ext cx="15410055" cy="5138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nl-NL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nl-NL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pt-BR" sz="3800" kern="10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65</m:t>
                            </m:r>
                          </m:e>
                        </m:rad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711" y="4232624"/>
                <a:ext cx="15410055" cy="5138458"/>
              </a:xfrm>
              <a:prstGeom prst="rect">
                <a:avLst/>
              </a:prstGeom>
              <a:blipFill>
                <a:blip r:embed="rId7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327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/>
              <p:nvPr/>
            </p:nvSpPr>
            <p:spPr>
              <a:xfrm>
                <a:off x="6713950" y="786947"/>
                <a:ext cx="11575883" cy="861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B4BCD9E-AFD1-555A-B8AE-D97A33E575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950" y="786947"/>
                <a:ext cx="11575883" cy="861133"/>
              </a:xfrm>
              <a:prstGeom prst="rect">
                <a:avLst/>
              </a:prstGeom>
              <a:blipFill>
                <a:blip r:embed="rId2"/>
                <a:stretch>
                  <a:fillRect l="-1738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3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3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3625620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0498" y="882071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315397" y="174653"/>
              <a:ext cx="9967341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/>
              <p:nvPr/>
            </p:nvSpPr>
            <p:spPr>
              <a:xfrm>
                <a:off x="1546636" y="2019872"/>
                <a:ext cx="16866692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3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3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2866598-3D53-4D97-D73C-9DA70E881B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636" y="2019872"/>
                <a:ext cx="16866692" cy="1234377"/>
              </a:xfrm>
              <a:prstGeom prst="rect">
                <a:avLst/>
              </a:prstGeom>
              <a:blipFill>
                <a:blip r:embed="rId6"/>
                <a:stretch>
                  <a:fillRect l="-1193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/>
              <p:nvPr/>
            </p:nvSpPr>
            <p:spPr>
              <a:xfrm>
                <a:off x="989029" y="4591977"/>
                <a:ext cx="16309942" cy="3667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den>
                        </m:f>
                      </m:e>
                    </m:rad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pt-BR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num>
                          <m:den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pt-BR" sz="38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38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65</m:t>
                                </m:r>
                              </m:e>
                            </m:rad>
                          </m:den>
                        </m:f>
                      </m:e>
                    </m:rad>
                  </m:oMath>
                </a14:m>
                <a:r>
                  <a:rPr lang="pt-BR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979178-6D57-E155-CA4B-98179A82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29" y="4591977"/>
                <a:ext cx="16309942" cy="3667542"/>
              </a:xfrm>
              <a:prstGeom prst="rect">
                <a:avLst/>
              </a:prstGeom>
              <a:blipFill>
                <a:blip r:embed="rId7"/>
                <a:stretch>
                  <a:fillRect l="-1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753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1593971" y="-1926357"/>
            <a:ext cx="4727277" cy="5035715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8414486" flipH="1">
            <a:off x="16542068" y="2876026"/>
            <a:ext cx="1701165" cy="3342285"/>
          </a:xfrm>
          <a:custGeom>
            <a:avLst/>
            <a:gdLst/>
            <a:ahLst/>
            <a:cxnLst/>
            <a:rect l="l" t="t" r="r" b="b"/>
            <a:pathLst>
              <a:path w="1701165" h="3342285">
                <a:moveTo>
                  <a:pt x="1701165" y="0"/>
                </a:moveTo>
                <a:lnTo>
                  <a:pt x="0" y="0"/>
                </a:lnTo>
                <a:lnTo>
                  <a:pt x="0" y="3342284"/>
                </a:lnTo>
                <a:lnTo>
                  <a:pt x="1701165" y="3342284"/>
                </a:lnTo>
                <a:lnTo>
                  <a:pt x="1701165" y="0"/>
                </a:lnTo>
                <a:close/>
              </a:path>
            </a:pathLst>
          </a:custGeom>
          <a:blipFill>
            <a:blip r:embed="rId2"/>
            <a:stretch>
              <a:fillRect l="-119615" t="-1178" r="-270304" b="-164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543566" y="307380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241507" y="370321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3048000" y="1110996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/>
              <p:nvPr/>
            </p:nvSpPr>
            <p:spPr>
              <a:xfrm>
                <a:off x="2992546" y="1110896"/>
                <a:ext cx="14346764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</m:func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</m:func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func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func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FE83E6-7AE7-7686-573C-869CD98E9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546" y="1110896"/>
                <a:ext cx="14346764" cy="1911549"/>
              </a:xfrm>
              <a:prstGeom prst="rect">
                <a:avLst/>
              </a:prstGeom>
              <a:blipFill>
                <a:blip r:embed="rId4"/>
                <a:stretch>
                  <a:fillRect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592747-4742-4994-048A-3E82ADAF845A}"/>
                  </a:ext>
                </a:extLst>
              </p:cNvPr>
              <p:cNvSpPr txBox="1"/>
              <p:nvPr/>
            </p:nvSpPr>
            <p:spPr>
              <a:xfrm>
                <a:off x="2133600" y="4803360"/>
                <a:ext cx="14990495" cy="4392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600"/>
                  </a:spcAft>
                  <a:tabLst>
                    <a:tab pos="457200" algn="l"/>
                  </a:tabLs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:endParaRPr lang="en-US" sz="42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func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e>
                                <m:sup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pt-BR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  <m:r>
                                    <a:rPr lang="pt-BR" sz="42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2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pt-BR" sz="42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2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2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pt-BR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pt-BR" sz="42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2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 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592747-4742-4994-048A-3E82ADAF8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803360"/>
                <a:ext cx="14990495" cy="4392869"/>
              </a:xfrm>
              <a:prstGeom prst="rect">
                <a:avLst/>
              </a:prstGeom>
              <a:blipFill>
                <a:blip r:embed="rId5"/>
                <a:stretch>
                  <a:fillRect l="-1545" b="-5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827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589540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49021" y="90367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436188" y="-583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3106400" y="5484665"/>
            <a:ext cx="1671964" cy="679680"/>
          </a:xfrm>
          <a:prstGeom prst="wedgeEllipseCallout">
            <a:avLst>
              <a:gd name="adj1" fmla="val -35171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2667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7. (SGK – tr.24)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Trong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3, tam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tại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hai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góc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Vẽ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điểm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nằm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trên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đối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thỏa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mãn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từ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độ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dài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4200" dirty="0">
                  <a:solidFill>
                    <a:prstClr val="black"/>
                  </a:solidFill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  <a:blipFill>
                <a:blip r:embed="rId4"/>
                <a:stretch>
                  <a:fillRect l="-1988" r="-3160" b="-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223D3B-65DF-14CB-D5D6-18CC18F5F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18" y="1864973"/>
            <a:ext cx="5067300" cy="293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89044-7200-0441-92F5-0F8EBC2C0317}"/>
                  </a:ext>
                </a:extLst>
              </p:cNvPr>
              <p:cNvSpPr txBox="1"/>
              <p:nvPr/>
            </p:nvSpPr>
            <p:spPr>
              <a:xfrm>
                <a:off x="533400" y="5968210"/>
                <a:ext cx="17526000" cy="4073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fr-F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2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2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48+25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89044-7200-0441-92F5-0F8EBC2C0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968210"/>
                <a:ext cx="17526000" cy="4073487"/>
              </a:xfrm>
              <a:prstGeom prst="rect">
                <a:avLst/>
              </a:prstGeom>
              <a:blipFill>
                <a:blip r:embed="rId6"/>
                <a:stretch>
                  <a:fillRect l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646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18288000" cy="589540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49021" y="90367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436188" y="-583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3106400" y="5484665"/>
            <a:ext cx="1671964" cy="679680"/>
          </a:xfrm>
          <a:prstGeom prst="wedgeEllipseCallout">
            <a:avLst>
              <a:gd name="adj1" fmla="val -35171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6515100" y="266700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7. (SGK – tr.24)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/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Trong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3, tam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tại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hai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góc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vuông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Vẽ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điểm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nằm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trên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đối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tia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𝐶𝐵</m:t>
                    </m:r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thỏa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mãn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𝐵𝐴𝐷</m:t>
                            </m:r>
                          </m:e>
                        </m:acc>
                      </m:e>
                    </m:func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từ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đó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tính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độ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dài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 (Body)"/>
                  </a:rPr>
                  <a:t>cạnh</a:t>
                </a:r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 (Body)"/>
                  </a:rPr>
                  <a:t>.</a:t>
                </a:r>
                <a:endParaRPr lang="en-US" sz="4200" dirty="0">
                  <a:solidFill>
                    <a:prstClr val="black"/>
                  </a:solidFill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64A147-2187-9F7A-0642-1F3D8ACBA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549575"/>
                <a:ext cx="11962515" cy="3906839"/>
              </a:xfrm>
              <a:prstGeom prst="rect">
                <a:avLst/>
              </a:prstGeom>
              <a:blipFill>
                <a:blip r:embed="rId4"/>
                <a:stretch>
                  <a:fillRect l="-1988" r="-1937" b="-6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B223D3B-65DF-14CB-D5D6-18CC18F5F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518" y="1864973"/>
            <a:ext cx="5067300" cy="293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5916-0F64-1F96-E07A-AB1AB57FC146}"/>
                  </a:ext>
                </a:extLst>
              </p:cNvPr>
              <p:cNvSpPr txBox="1"/>
              <p:nvPr/>
            </p:nvSpPr>
            <p:spPr>
              <a:xfrm>
                <a:off x="1146246" y="6381262"/>
                <a:ext cx="14630400" cy="3235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acc>
                      <m:accPr>
                        <m:chr m:val="̂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=4⋅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48+25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192+100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192+100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75+100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35916-0F64-1F96-E07A-AB1AB57F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6" y="6381262"/>
                <a:ext cx="14630400" cy="3235437"/>
              </a:xfrm>
              <a:prstGeom prst="rect">
                <a:avLst/>
              </a:prstGeom>
              <a:blipFill>
                <a:blip r:embed="rId6"/>
                <a:stretch>
                  <a:fillRect l="-1583" b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5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746573"/>
            <a:ext cx="5257800" cy="959711"/>
            <a:chOff x="214647" y="174653"/>
            <a:chExt cx="11478326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1083800" y="174653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tr.24)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A5E8E6-AA10-7930-B091-6C3DA88654E4}"/>
                  </a:ext>
                </a:extLst>
              </p:cNvPr>
              <p:cNvSpPr txBox="1"/>
              <p:nvPr/>
            </p:nvSpPr>
            <p:spPr>
              <a:xfrm>
                <a:off x="762000" y="5120640"/>
                <a:ext cx="9387504" cy="4130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a) Biết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𝐼𝐴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, viết công thức tính tọa độ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 của điểm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theo </a:t>
                </a:r>
                <a14:m>
                  <m:oMath xmlns:m="http://schemas.openxmlformats.org/officeDocument/2006/math"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500" b="0" i="0" dirty="0">
                    <a:solidFill>
                      <a:srgbClr val="000000"/>
                    </a:solidFill>
                    <a:effectLst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b) Ban đầu </a:t>
                </a:r>
                <a14:m>
                  <m:oMath xmlns:m="http://schemas.openxmlformats.org/officeDocument/2006/math"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el-GR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l-GR" sz="3500" b="0" i="0" dirty="0">
                    <a:solidFill>
                      <a:srgbClr val="000000"/>
                    </a:solidFill>
                    <a:effectLst/>
                  </a:rPr>
                  <a:t>. </a:t>
                </a:r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Sau 1 phút chuyển động,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– 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35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. Xác định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5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 sau </a:t>
                </a:r>
                <a14:m>
                  <m:oMath xmlns:m="http://schemas.openxmlformats.org/officeDocument/2006/math">
                    <m:r>
                      <a:rPr lang="vi-VN" sz="35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3500" b="0" i="0" dirty="0">
                    <a:solidFill>
                      <a:srgbClr val="000000"/>
                    </a:solidFill>
                    <a:effectLst/>
                  </a:rPr>
                  <a:t> phút chuyển động. Làm tròn kết quả đến hàng phần mười.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A5E8E6-AA10-7930-B091-6C3DA8865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20640"/>
                <a:ext cx="9387504" cy="4130683"/>
              </a:xfrm>
              <a:prstGeom prst="rect">
                <a:avLst/>
              </a:prstGeom>
              <a:blipFill>
                <a:blip r:embed="rId2"/>
                <a:stretch>
                  <a:fillRect l="-1883" r="-1883" b="-4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/>
              <p:nvPr/>
            </p:nvSpPr>
            <p:spPr>
              <a:xfrm>
                <a:off x="723900" y="760621"/>
                <a:ext cx="16840200" cy="4429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500" dirty="0">
                    <a:solidFill>
                      <a:srgbClr val="000000"/>
                    </a:solidFill>
                  </a:rPr>
                  <a:t>						</a:t>
                </a:r>
                <a:r>
                  <a:rPr lang="vi-VN" sz="3500" dirty="0">
                    <a:solidFill>
                      <a:srgbClr val="000000"/>
                    </a:solidFill>
                  </a:rPr>
                  <a:t>Trong Hình 4, </a:t>
                </a:r>
                <a:r>
                  <a:rPr lang="vi-VN" sz="3500" dirty="0" err="1">
                    <a:solidFill>
                      <a:srgbClr val="000000"/>
                    </a:solidFill>
                  </a:rPr>
                  <a:t>pít</a:t>
                </a:r>
                <a:r>
                  <a:rPr lang="vi-VN" sz="3500" dirty="0">
                    <a:solidFill>
                      <a:srgbClr val="000000"/>
                    </a:solidFill>
                  </a:rPr>
                  <a:t> – tông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của động cơ chuyển động tịnh tiến qua lại dọc theo xi lanh làm quay trục khuỷu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 Ban đầu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thẳng hàng. Cho </a:t>
                </a:r>
                <a14:m>
                  <m:oMath xmlns:m="http://schemas.openxmlformats.org/officeDocument/2006/math">
                    <m:r>
                      <a:rPr lang="el-GR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500" dirty="0">
                    <a:solidFill>
                      <a:srgbClr val="000000"/>
                    </a:solidFill>
                  </a:rPr>
                  <a:t> </a:t>
                </a:r>
                <a:r>
                  <a:rPr lang="vi-VN" sz="3500" dirty="0">
                    <a:solidFill>
                      <a:srgbClr val="000000"/>
                    </a:solidFill>
                  </a:rPr>
                  <a:t>là góc quay của trục khuỷu,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là vị trí của </a:t>
                </a:r>
                <a:r>
                  <a:rPr lang="vi-VN" sz="3500" dirty="0" err="1">
                    <a:solidFill>
                      <a:srgbClr val="000000"/>
                    </a:solidFill>
                  </a:rPr>
                  <a:t>pít</a:t>
                </a:r>
                <a:r>
                  <a:rPr lang="vi-VN" sz="3500" dirty="0">
                    <a:solidFill>
                      <a:srgbClr val="000000"/>
                    </a:solidFill>
                  </a:rPr>
                  <a:t> – tông khi 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3500" dirty="0">
                    <a:solidFill>
                      <a:srgbClr val="000000"/>
                    </a:solidFill>
                  </a:rPr>
                  <a:t> </a:t>
                </a:r>
                <a:r>
                  <a:rPr lang="vi-VN" sz="3500" dirty="0">
                    <a:solidFill>
                      <a:srgbClr val="000000"/>
                    </a:solidFill>
                  </a:rPr>
                  <a:t>và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là hình chiếu của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lên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𝐼𝑥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 Trục khuỷu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rất ngắn so với độ dài thanh truyền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nên có thể xem như độ dài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𝑀𝐻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 không đổi và gần bằng </a:t>
                </a:r>
                <a14:m>
                  <m:oMath xmlns:m="http://schemas.openxmlformats.org/officeDocument/2006/math">
                    <m:r>
                      <a:rPr lang="vi-VN" sz="3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vi-VN" sz="3500" dirty="0">
                    <a:solidFill>
                      <a:srgbClr val="000000"/>
                    </a:solidFill>
                  </a:rPr>
                  <a:t>.</a:t>
                </a:r>
                <a:endParaRPr lang="en-US" sz="35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0302AD-F97D-ED3D-1FD0-0F227A81A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760621"/>
                <a:ext cx="16840200" cy="4429226"/>
              </a:xfrm>
              <a:prstGeom prst="rect">
                <a:avLst/>
              </a:prstGeom>
              <a:blipFill>
                <a:blip r:embed="rId3"/>
                <a:stretch>
                  <a:fillRect l="-1086" r="-1774" b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F9FBC27-4D7E-CCF0-E765-46E4EAEAA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/>
          <a:stretch/>
        </p:blipFill>
        <p:spPr>
          <a:xfrm>
            <a:off x="10744200" y="4457700"/>
            <a:ext cx="6187379" cy="2728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C4CD8-AFFA-27B5-1921-BBD84BF17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1883191" y="7371141"/>
            <a:ext cx="3909396" cy="23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08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87929" y="7008872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EAEB-287A-8880-2FDA-94EFDDE82016}"/>
              </a:ext>
            </a:extLst>
          </p:cNvPr>
          <p:cNvGrpSpPr/>
          <p:nvPr/>
        </p:nvGrpSpPr>
        <p:grpSpPr>
          <a:xfrm>
            <a:off x="4431866" y="2781300"/>
            <a:ext cx="6141221" cy="1233563"/>
            <a:chOff x="4431866" y="2781300"/>
            <a:chExt cx="6141221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6141221" cy="1233563"/>
              <a:chOff x="4431866" y="2961051"/>
              <a:chExt cx="6141221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4642618" cy="1002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endParaRPr lang="en-US" sz="4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5FCEB-7AE3-3C90-480A-E128329360BC}"/>
              </a:ext>
            </a:extLst>
          </p:cNvPr>
          <p:cNvGrpSpPr/>
          <p:nvPr/>
        </p:nvGrpSpPr>
        <p:grpSpPr>
          <a:xfrm>
            <a:off x="4431866" y="4701966"/>
            <a:ext cx="8353365" cy="1279734"/>
            <a:chOff x="4431866" y="4701966"/>
            <a:chExt cx="8353365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C5D012-5AE8-AA2E-20F7-C393C25EEBBA}"/>
                </a:ext>
              </a:extLst>
            </p:cNvPr>
            <p:cNvSpPr/>
            <p:nvPr/>
          </p:nvSpPr>
          <p:spPr>
            <a:xfrm>
              <a:off x="5930469" y="4701966"/>
              <a:ext cx="6854762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đôi</a:t>
              </a:r>
              <a:endParaRPr lang="en-US" sz="4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B100A2-7AA4-20F5-C69D-B9204B3CF43F}"/>
              </a:ext>
            </a:extLst>
          </p:cNvPr>
          <p:cNvGrpSpPr/>
          <p:nvPr/>
        </p:nvGrpSpPr>
        <p:grpSpPr>
          <a:xfrm>
            <a:off x="4431866" y="6570158"/>
            <a:ext cx="11273834" cy="1233563"/>
            <a:chOff x="4431866" y="6570158"/>
            <a:chExt cx="11273834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9804287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4500" b="1" dirty="0">
                  <a:latin typeface="Arial (Body)"/>
                  <a:ea typeface="Times New Roman" panose="02020603050405020304" pitchFamily="18" charset="0"/>
                </a:rPr>
                <a:t>C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thức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biến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đổi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tích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thành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tổng</a:t>
              </a:r>
              <a:endParaRPr lang="en-US" sz="4500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215416-248E-EBB9-63EE-268FDAD2DFE5}"/>
              </a:ext>
            </a:extLst>
          </p:cNvPr>
          <p:cNvGrpSpPr/>
          <p:nvPr/>
        </p:nvGrpSpPr>
        <p:grpSpPr>
          <a:xfrm>
            <a:off x="4431866" y="8392179"/>
            <a:ext cx="11319626" cy="1233563"/>
            <a:chOff x="4431866" y="8392179"/>
            <a:chExt cx="11319626" cy="12335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8CD19D-923D-B0E4-06B4-66330B3226BB}"/>
                </a:ext>
              </a:extLst>
            </p:cNvPr>
            <p:cNvSpPr/>
            <p:nvPr/>
          </p:nvSpPr>
          <p:spPr>
            <a:xfrm>
              <a:off x="5947205" y="8468258"/>
              <a:ext cx="9804287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Công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thức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biến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đổi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tổng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thành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tích</a:t>
              </a:r>
              <a:endParaRPr lang="en-US" sz="4500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EB0882A-BCA9-A4F4-5A8D-54CFEC44D9B8}"/>
                </a:ext>
              </a:extLst>
            </p:cNvPr>
            <p:cNvSpPr/>
            <p:nvPr/>
          </p:nvSpPr>
          <p:spPr>
            <a:xfrm>
              <a:off x="4431866" y="8392179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282C85EF-A210-053E-A295-B0027621BF40}"/>
                </a:ext>
              </a:extLst>
            </p:cNvPr>
            <p:cNvSpPr txBox="1"/>
            <p:nvPr/>
          </p:nvSpPr>
          <p:spPr>
            <a:xfrm>
              <a:off x="4631257" y="8681546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501" y="2155926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1073279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B362756-0AAC-903C-290D-8255FC898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04"/>
          <a:stretch/>
        </p:blipFill>
        <p:spPr>
          <a:xfrm>
            <a:off x="11224260" y="2015332"/>
            <a:ext cx="6187379" cy="27281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8A6270-8C9B-CF22-BD6C-C8D83C2C6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2485202" y="6095401"/>
            <a:ext cx="3909396" cy="2371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/>
              <p:nvPr/>
            </p:nvSpPr>
            <p:spPr>
              <a:xfrm>
                <a:off x="876361" y="3266436"/>
                <a:ext cx="10591800" cy="6239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𝐼𝑂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luôn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𝐼𝑂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hay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𝐼𝑥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61" y="3266436"/>
                <a:ext cx="10591800" cy="6239657"/>
              </a:xfrm>
              <a:prstGeom prst="rect">
                <a:avLst/>
              </a:prstGeom>
              <a:blipFill>
                <a:blip r:embed="rId3"/>
                <a:stretch>
                  <a:fillRect l="-2073" b="-3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64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499" y="2170025"/>
            <a:ext cx="1618997" cy="843953"/>
          </a:xfrm>
          <a:prstGeom prst="wedgeEllipseCallout">
            <a:avLst>
              <a:gd name="adj1" fmla="val -281"/>
              <a:gd name="adj2" fmla="val 594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C989F-55CA-EB0F-AD1B-F47C294EBA4C}"/>
              </a:ext>
            </a:extLst>
          </p:cNvPr>
          <p:cNvGrpSpPr/>
          <p:nvPr/>
        </p:nvGrpSpPr>
        <p:grpSpPr>
          <a:xfrm>
            <a:off x="762000" y="1073279"/>
            <a:ext cx="5288280" cy="1082647"/>
            <a:chOff x="214647" y="174653"/>
            <a:chExt cx="11544867" cy="10826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BA0202-83BB-B61A-79E0-C95F6DFC871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A1C3BB-9247-A38B-87E4-B1EF34D3F921}"/>
                </a:ext>
              </a:extLst>
            </p:cNvPr>
            <p:cNvSpPr/>
            <p:nvPr/>
          </p:nvSpPr>
          <p:spPr>
            <a:xfrm>
              <a:off x="838622" y="174653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8. (SGK – tr.2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08A6270-8C9B-CF22-BD6C-C8D83C2C6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7" r="451" b="13089"/>
          <a:stretch/>
        </p:blipFill>
        <p:spPr>
          <a:xfrm>
            <a:off x="12496800" y="1089126"/>
            <a:ext cx="3909396" cy="2371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/>
              <p:nvPr/>
            </p:nvSpPr>
            <p:spPr>
              <a:xfrm>
                <a:off x="813380" y="3758958"/>
                <a:ext cx="16661237" cy="5841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𝐼𝐴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982B79D-9BBF-217D-711A-CA7055398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80" y="3758958"/>
                <a:ext cx="16661237" cy="5841343"/>
              </a:xfrm>
              <a:prstGeom prst="rect">
                <a:avLst/>
              </a:prstGeom>
              <a:blipFill>
                <a:blip r:embed="rId4"/>
                <a:stretch>
                  <a:fillRect l="-1280" b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269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836300" y="-1157143"/>
            <a:ext cx="2133124" cy="298774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457200" y="571500"/>
            <a:ext cx="6615396" cy="1092011"/>
            <a:chOff x="107585" y="220912"/>
            <a:chExt cx="12235786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2235786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C49BF8-BB52-30E1-C53D-AA89471526F8}"/>
                  </a:ext>
                </a:extLst>
              </p:cNvPr>
              <p:cNvSpPr txBox="1"/>
              <p:nvPr/>
            </p:nvSpPr>
            <p:spPr>
              <a:xfrm>
                <a:off x="518920" y="626233"/>
                <a:ext cx="16782667" cy="4058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							Trong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Hình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5,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ba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điểm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M, N, P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nằm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ở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đầu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của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tua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bin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gió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.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Biết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dài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31m,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cao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của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điểm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M so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với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mặt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đất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30m,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góc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giữa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cánh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quạt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số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đo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góc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(OA, OM)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el-GR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α.</a:t>
                </a:r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C49BF8-BB52-30E1-C53D-AA894715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0" y="626233"/>
                <a:ext cx="16782667" cy="4058612"/>
              </a:xfrm>
              <a:prstGeom prst="rect">
                <a:avLst/>
              </a:prstGeom>
              <a:blipFill>
                <a:blip r:embed="rId4"/>
                <a:stretch>
                  <a:fillRect l="-1271" r="-1126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5873AF2-6E12-AE3A-35EB-D11F44F5B7FC}"/>
              </a:ext>
            </a:extLst>
          </p:cNvPr>
          <p:cNvSpPr txBox="1"/>
          <p:nvPr/>
        </p:nvSpPr>
        <p:spPr>
          <a:xfrm>
            <a:off x="509563" y="4628586"/>
            <a:ext cx="7491438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a) Tính sin</a:t>
            </a:r>
            <a:r>
              <a:rPr lang="el-GR" sz="4000" b="0" i="0" dirty="0">
                <a:solidFill>
                  <a:srgbClr val="000000"/>
                </a:solidFill>
                <a:effectLst/>
              </a:rPr>
              <a:t>α </a:t>
            </a:r>
            <a:r>
              <a:rPr lang="vi-VN" sz="40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vi-VN" sz="4000" b="0" i="0" dirty="0" err="1">
                <a:solidFill>
                  <a:srgbClr val="000000"/>
                </a:solidFill>
                <a:effectLst/>
              </a:rPr>
              <a:t>cos</a:t>
            </a:r>
            <a:r>
              <a:rPr lang="el-GR" sz="4000" b="0" i="0" dirty="0">
                <a:solidFill>
                  <a:srgbClr val="000000"/>
                </a:solidFill>
                <a:effectLst/>
              </a:rPr>
              <a:t>α.</a:t>
            </a:r>
          </a:p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b) Tính sin của các góc lượng giác (OA, ON) và (OA, OP) từ đó tính chiều cao của các điểm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9445C-52E1-2758-7C48-F975EEC60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06" y="4258978"/>
            <a:ext cx="9413536" cy="3561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1CAF6C-8EC3-1A24-221F-60C372BBBB85}"/>
              </a:ext>
            </a:extLst>
          </p:cNvPr>
          <p:cNvSpPr txBox="1"/>
          <p:nvPr/>
        </p:nvSpPr>
        <p:spPr>
          <a:xfrm>
            <a:off x="570702" y="8392061"/>
            <a:ext cx="175648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 dirty="0">
                <a:solidFill>
                  <a:srgbClr val="000000"/>
                </a:solidFill>
                <a:effectLst/>
              </a:rPr>
              <a:t>N và P so với mặt đất (theo đơn vị mét).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Làm tròn kết quả đến hàng phần trăm.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518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30898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4257189" y="1545323"/>
            <a:ext cx="1671964" cy="679680"/>
          </a:xfrm>
          <a:prstGeom prst="wedgeEllipseCallout">
            <a:avLst>
              <a:gd name="adj1" fmla="val -27975"/>
              <a:gd name="adj2" fmla="val 10245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776004" y="882453"/>
            <a:ext cx="6615395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/>
              <p:nvPr/>
            </p:nvSpPr>
            <p:spPr>
              <a:xfrm>
                <a:off x="1371600" y="2855313"/>
                <a:ext cx="15991551" cy="69556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Trong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truc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đô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tư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IV.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pt-BR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pt-BR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pt-BR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</m:t>
                        </m:r>
                      </m:den>
                    </m:f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855313"/>
                <a:ext cx="15991551" cy="6955687"/>
              </a:xfrm>
              <a:prstGeom prst="rect">
                <a:avLst/>
              </a:prstGeom>
              <a:blipFill>
                <a:blip r:embed="rId4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258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1066801" cy="10287000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Oval Callout 29">
            <a:extLst>
              <a:ext uri="{FF2B5EF4-FFF2-40B4-BE49-F238E27FC236}">
                <a16:creationId xmlns:a16="http://schemas.microsoft.com/office/drawing/2014/main" id="{AD1E0E38-D7FE-D2A0-3E5A-C5AF20010DE3}"/>
              </a:ext>
            </a:extLst>
          </p:cNvPr>
          <p:cNvSpPr/>
          <p:nvPr/>
        </p:nvSpPr>
        <p:spPr>
          <a:xfrm>
            <a:off x="14257189" y="1545323"/>
            <a:ext cx="1671964" cy="679680"/>
          </a:xfrm>
          <a:prstGeom prst="wedgeEllipseCallout">
            <a:avLst>
              <a:gd name="adj1" fmla="val -27975"/>
              <a:gd name="adj2" fmla="val 10245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30D50-40CA-0EAD-C6A8-47578005256C}"/>
              </a:ext>
            </a:extLst>
          </p:cNvPr>
          <p:cNvGrpSpPr/>
          <p:nvPr/>
        </p:nvGrpSpPr>
        <p:grpSpPr>
          <a:xfrm>
            <a:off x="16459200" y="-952500"/>
            <a:ext cx="3124200" cy="3253481"/>
            <a:chOff x="0" y="0"/>
            <a:chExt cx="6974492" cy="749804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9764867-FD5D-BC0D-B737-2BC7BCF6D198}"/>
                </a:ext>
              </a:extLst>
            </p:cNvPr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E8217CC2-B22D-380E-6686-81201C3D8E1B}"/>
                </a:ext>
              </a:extLst>
            </p:cNvPr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31FC6E-B741-FD58-24FF-CD2A93795E05}"/>
                </a:ext>
              </a:extLst>
            </p:cNvPr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211E8-2D14-3BC9-9943-B378C5B9C50A}"/>
              </a:ext>
            </a:extLst>
          </p:cNvPr>
          <p:cNvGrpSpPr/>
          <p:nvPr/>
        </p:nvGrpSpPr>
        <p:grpSpPr>
          <a:xfrm>
            <a:off x="776004" y="882453"/>
            <a:ext cx="6615395" cy="1092011"/>
            <a:chOff x="107585" y="220912"/>
            <a:chExt cx="11672028" cy="10920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3FA5EC-34E8-EFA6-FCA6-E287FFFDD9C3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280E72-4469-19AA-614E-B8F88B185794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 (SGK – tr.24+25)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/>
              <p:nvPr/>
            </p:nvSpPr>
            <p:spPr>
              <a:xfrm>
                <a:off x="1066800" y="3119146"/>
                <a:ext cx="15991551" cy="5408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31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)≈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68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61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31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2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183</m:t>
                            </m:r>
                          </m:e>
                        </m:rad>
                      </m:num>
                      <m:den>
                        <m:r>
                          <a:rPr lang="en-US" sz="42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</m:t>
                        </m:r>
                      </m:den>
                    </m:f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31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𝑂𝑃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)≈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76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200" kern="100"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55E96F-160A-34E8-41C5-EBB602608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119146"/>
                <a:ext cx="15991551" cy="5408340"/>
              </a:xfrm>
              <a:prstGeom prst="rect">
                <a:avLst/>
              </a:prstGeom>
              <a:blipFill>
                <a:blip r:embed="rId4"/>
                <a:stretch>
                  <a:fillRect l="-1449" r="-1106" b="-4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2791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75024D-4ABA-8FE9-D53E-01066839814A}"/>
                </a:ext>
              </a:extLst>
            </p:cNvPr>
            <p:cNvSpPr/>
            <p:nvPr/>
          </p:nvSpPr>
          <p:spPr>
            <a:xfrm>
              <a:off x="6593395" y="5706672"/>
              <a:ext cx="5141315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524500" cy="5039119"/>
            <a:chOff x="12382500" y="4156609"/>
            <a:chExt cx="55245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E0DEBD-3763-6C8D-D571-D7ADDB6BA1D8}"/>
                </a:ext>
              </a:extLst>
            </p:cNvPr>
            <p:cNvSpPr/>
            <p:nvPr/>
          </p:nvSpPr>
          <p:spPr>
            <a:xfrm>
              <a:off x="12420601" y="5235644"/>
              <a:ext cx="5486399" cy="2881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4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đồ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thị”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59191" y="1699156"/>
              <a:ext cx="9879331" cy="759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1. CÔNG THỨC CỘNG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7045757" y="-852593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913956" y="16383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C4050-4ACE-BA88-9423-00EBBF53DE54}"/>
              </a:ext>
            </a:extLst>
          </p:cNvPr>
          <p:cNvGrpSpPr/>
          <p:nvPr/>
        </p:nvGrpSpPr>
        <p:grpSpPr>
          <a:xfrm>
            <a:off x="7115931" y="739284"/>
            <a:ext cx="10401300" cy="1049227"/>
            <a:chOff x="4076700" y="1958580"/>
            <a:chExt cx="10401300" cy="1049227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2FD30849-9655-B073-D88D-6027931006F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53A8DBBB-E762-F775-AFEB-62BB31F8CD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/>
              <p:nvPr/>
            </p:nvSpPr>
            <p:spPr>
              <a:xfrm>
                <a:off x="913956" y="2840250"/>
                <a:ext cx="11616798" cy="5137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Quan sát Hình 1. Từ hai cách tính tích vô hướng của </a:t>
                </a:r>
                <a:r>
                  <a:rPr lang="vi-VN" sz="4000" b="0" i="0" dirty="0" err="1">
                    <a:solidFill>
                      <a:srgbClr val="000000"/>
                    </a:solidFill>
                    <a:effectLst/>
                    <a:latin typeface="Arial (Body)"/>
                  </a:rPr>
                  <a:t>vectơ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</m:acc>
                  </m:oMath>
                </a14:m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Arial (Body)"/>
                  </a:rPr>
                  <a:t>sau đây:</a:t>
                </a:r>
                <a:endParaRPr lang="en-US" sz="4000" b="0" i="0" dirty="0">
                  <a:solidFill>
                    <a:srgbClr val="000000"/>
                  </a:solidFill>
                  <a:effectLst/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vi-VN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𝑂𝑀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vi-VN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𝑂𝑀</m:t>
                                  </m:r>
                                </m:e>
                              </m:acc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𝑂𝑀</m:t>
                                  </m:r>
                                </m:e>
                              </m:acc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sz="4000" b="0" dirty="0">
                  <a:solidFill>
                    <a:srgbClr val="000000"/>
                  </a:solidFill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 (Body)"/>
                  </a:rPr>
                  <a:t>		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func>
                  </m:oMath>
                </a14:m>
                <a:endParaRPr lang="en-US" sz="4000" dirty="0">
                  <a:latin typeface="Arial (Body)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4000" dirty="0">
                  <a:latin typeface="Arial (Body)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56" y="2840250"/>
                <a:ext cx="11616798" cy="5137368"/>
              </a:xfrm>
              <a:prstGeom prst="rect">
                <a:avLst/>
              </a:prstGeom>
              <a:blipFill>
                <a:blip r:embed="rId9"/>
                <a:stretch>
                  <a:fillRect l="-1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D0DE79D-1629-CDD4-4249-9A517A06C0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3614" y="3341398"/>
            <a:ext cx="4152900" cy="429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/>
              <p:nvPr/>
            </p:nvSpPr>
            <p:spPr>
              <a:xfrm>
                <a:off x="609600" y="8012814"/>
                <a:ext cx="16907631" cy="1839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Hãy suy ra công thức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theo các giá trị lượng giác của </a:t>
                </a:r>
                <a14:m>
                  <m:oMath xmlns:m="http://schemas.openxmlformats.org/officeDocument/2006/math"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và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sz="4000" b="0" i="0" dirty="0">
                    <a:solidFill>
                      <a:srgbClr val="000000"/>
                    </a:solidFill>
                    <a:effectLst/>
                  </a:rPr>
                  <a:t>. </a:t>
                </a: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Từ đó, hãy suy ra công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bằng cách thay </a:t>
                </a:r>
                <a14:m>
                  <m:oMath xmlns:m="http://schemas.openxmlformats.org/officeDocument/2006/math"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bằng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– 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8012814"/>
                <a:ext cx="16907631" cy="1839606"/>
              </a:xfrm>
              <a:prstGeom prst="rect">
                <a:avLst/>
              </a:prstGeom>
              <a:blipFill>
                <a:blip r:embed="rId11"/>
                <a:stretch>
                  <a:fillRect l="-1262" b="-1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526638" y="7633022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4522134" y="43635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/>
              <p:nvPr/>
            </p:nvSpPr>
            <p:spPr>
              <a:xfrm>
                <a:off x="719225" y="2273017"/>
                <a:ext cx="14588625" cy="940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||</m:t>
                    </m:r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acc>
                      <m:accPr>
                        <m:chr m:val="⃗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38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acc>
                      <m:accPr>
                        <m:chr m:val="̂"/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𝑀𝑂𝑁</m:t>
                        </m:r>
                      </m:e>
                    </m:acc>
                  </m:oMath>
                </a14:m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vô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38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8A7836-666B-2D6E-3C53-EA90C85A9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25" y="2273017"/>
                <a:ext cx="14588625" cy="940514"/>
              </a:xfrm>
              <a:prstGeom prst="rect">
                <a:avLst/>
              </a:prstGeom>
              <a:blipFill>
                <a:blip r:embed="rId8"/>
                <a:stretch>
                  <a:fillRect b="-2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18CD34-A842-67BF-0CBC-A2000AE3DF17}"/>
                  </a:ext>
                </a:extLst>
              </p:cNvPr>
              <p:cNvSpPr txBox="1"/>
              <p:nvPr/>
            </p:nvSpPr>
            <p:spPr>
              <a:xfrm>
                <a:off x="1295400" y="3163110"/>
                <a:ext cx="17958795" cy="2437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acc>
                            <m:accPr>
                              <m:chr m:val="⃗"/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</m:t>
                          </m:r>
                          <m:acc>
                            <m:accPr>
                              <m:chr m:val="⃗"/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unc>
                        <m:func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en-US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𝑀𝑂𝑁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𝑥𝑂𝑁</m:t>
                          </m:r>
                        </m:e>
                      </m:acc>
                      <m:r>
                        <a:rPr lang="nl-NL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𝑥𝑂𝑀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nl-NL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ò̀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acc>
                        <m:accPr>
                          <m:chr m:val="⃗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|=|</m:t>
                      </m:r>
                      <m:r>
                        <a:rPr lang="en-US" sz="3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acc>
                        <m:accPr>
                          <m:chr m:val="⃗"/>
                          <m:ctrlP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</m:acc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|=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nl-NL" sz="3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nl-NL" sz="3800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nl-NL" sz="3800" i="1" kern="100">
                          <a:latin typeface="Arial (Body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18CD34-A842-67BF-0CBC-A2000AE3D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163110"/>
                <a:ext cx="17958795" cy="24375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1">
            <a:extLst>
              <a:ext uri="{FF2B5EF4-FFF2-40B4-BE49-F238E27FC236}">
                <a16:creationId xmlns:a16="http://schemas.microsoft.com/office/drawing/2014/main" id="{2B8AA9DC-DE31-98DB-4C2B-FD1D31A96A52}"/>
              </a:ext>
            </a:extLst>
          </p:cNvPr>
          <p:cNvSpPr/>
          <p:nvPr/>
        </p:nvSpPr>
        <p:spPr>
          <a:xfrm>
            <a:off x="11642409" y="649989"/>
            <a:ext cx="1618997" cy="84395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50737-D9F7-2847-5917-43CC01AD8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2409" y="5561415"/>
            <a:ext cx="4152900" cy="429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6E617B-C4B2-4270-71E4-FBB3ACE7C6B6}"/>
                  </a:ext>
                </a:extLst>
              </p:cNvPr>
              <p:cNvSpPr txBox="1"/>
              <p:nvPr/>
            </p:nvSpPr>
            <p:spPr>
              <a:xfrm>
                <a:off x="703985" y="5538555"/>
                <a:ext cx="10092690" cy="3492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sz="3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3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nl-NL" sz="3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6E617B-C4B2-4270-71E4-FBB3ACE7C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85" y="5538555"/>
                <a:ext cx="10092690" cy="3492623"/>
              </a:xfrm>
              <a:prstGeom prst="rect">
                <a:avLst/>
              </a:prstGeom>
              <a:blipFill>
                <a:blip r:embed="rId11"/>
                <a:stretch>
                  <a:fillRect l="-1993" b="-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1512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3939</Words>
  <PresentationFormat>Custom</PresentationFormat>
  <Paragraphs>353</Paragraphs>
  <Slides>66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Calibri</vt:lpstr>
      <vt:lpstr>Arial (Body)</vt:lpstr>
      <vt:lpstr>Arial</vt:lpstr>
      <vt:lpstr>Cambria Math</vt:lpstr>
      <vt:lpstr>Calibri Light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2023-08-18T07:32:43Z</dcterms:modified>
  <dc:identifier>DAFn2NoZm4w</dc:identifier>
</cp:coreProperties>
</file>