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B5F42-304D-4297-ABC7-33454F2C3F4F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BD656-BDD2-4B6F-97F0-112CE2F7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C041E63-81DA-41DF-9EA2-835DE5C1AA07}" type="slidenum">
              <a:rPr lang="en-US" altLang="en-US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835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7B053E7-1425-4318-AA73-E54B23CA901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860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55A7D0-B641-4EA6-8410-76FB6BB62A9D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88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626E22A-C549-429A-BB89-7EB2C786AAC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2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2BAC83C-9B97-44D3-8345-E27F063DE21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46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CB83D9-85C9-41AF-8322-1C50B9C74F7F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2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0B27468-8FD5-4792-B1B7-0E78666667E7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503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820441E-1CDD-40E6-9B93-C0CA1C20288A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6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CA8E48-CBD9-4C08-9585-B4830C17D804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18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4B2CADB-807E-4177-AA1D-BEB2FC313085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05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F2403CF-C0E8-45D2-897C-58355E9619B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04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550D649-230D-451D-8F40-C79693538FB7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523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55960-4D05-47C0-AA45-42C63A2BBE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88EEE-AF86-4F20-83B5-2F8F0DD7BF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6191A-4B71-4A75-9542-D3885A1858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5AC55-EC85-4FEE-B9AD-902550805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0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1087D5-97A4-4E1B-AC1E-6E9430604B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141553-B11C-4661-88EA-EF0651D4C5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6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625F4D-2BF4-4AA5-9F1B-A8D3672B6C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80981-CE2A-486F-A800-9865C465B7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BE1B7-B2AF-4BF7-AA0D-00DC881D0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1564F-4931-47D3-8FC8-821B532335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8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81139-EEC6-4E45-9CC9-6D221ED520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3DCE-7786-469A-BA1E-681B91AB1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2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EE989-6131-4509-B5FF-439B9868FC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0CA25-6C3E-41BA-AC7C-D4EA39FA1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DB4B0-022E-434A-93B5-ACDCC9848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EE4AE7E-54F5-49B1-9C4B-57DBE6F1E64B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slide0003_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916238" y="333375"/>
            <a:ext cx="3671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thực hành</a:t>
            </a:r>
            <a:r>
              <a:rPr lang="en-US" altLang="en-US" sz="3000" b="1">
                <a:solidFill>
                  <a:srgbClr val="0066FF"/>
                </a:solidFill>
              </a:rPr>
              <a:t> 4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076825" y="4724400"/>
            <a:ext cx="2449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00FF"/>
                </a:solidFill>
              </a:rPr>
              <a:t>Thời gian 2 tiết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60475" y="1349375"/>
            <a:ext cx="7775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SỬ DỤNG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LỆNH ĐIỀU KIỆN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IF…THEN</a:t>
            </a:r>
          </a:p>
        </p:txBody>
      </p:sp>
    </p:spTree>
    <p:extLst>
      <p:ext uri="{BB962C8B-B14F-4D97-AF65-F5344CB8AC3E}">
        <p14:creationId xmlns:p14="http://schemas.microsoft.com/office/powerpoint/2010/main" val="6273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6" grpId="0"/>
      <p:bldP spid="276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2"/>
          <p:cNvSpPr txBox="1">
            <a:spLocks noChangeArrowheads="1"/>
          </p:cNvSpPr>
          <p:nvPr/>
        </p:nvSpPr>
        <p:spPr bwMode="auto">
          <a:xfrm>
            <a:off x="519113" y="406400"/>
            <a:ext cx="815657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Khởi động Pascal. Gõ chương trình sau và tìm hiểu ý nghĩa của từng câu lệnh trong chương trình</a:t>
            </a:r>
          </a:p>
        </p:txBody>
      </p:sp>
      <p:pic>
        <p:nvPicPr>
          <p:cNvPr id="515075" name="Picture 3" descr="bacanhtamg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2486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Text Box 2"/>
          <p:cNvSpPr txBox="1">
            <a:spLocks noChangeArrowheads="1"/>
          </p:cNvSpPr>
          <p:nvPr/>
        </p:nvSpPr>
        <p:spPr bwMode="auto">
          <a:xfrm>
            <a:off x="519113" y="1889125"/>
            <a:ext cx="8156575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Lưu chương trình với tên </a:t>
            </a:r>
            <a:r>
              <a:rPr lang="en-US" altLang="en-US" sz="2000" b="1">
                <a:solidFill>
                  <a:srgbClr val="000099"/>
                </a:solidFill>
              </a:rPr>
              <a:t>BACANHTAMGIAC.PAS.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Tìm hiểu ý nghĩa của các câu lệnh trong chương trình.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Dịch và chạy chương trình với các số tùy ý, quan sát kết quả trên màn hình.</a:t>
            </a:r>
          </a:p>
        </p:txBody>
      </p:sp>
    </p:spTree>
    <p:extLst>
      <p:ext uri="{BB962C8B-B14F-4D97-AF65-F5344CB8AC3E}">
        <p14:creationId xmlns:p14="http://schemas.microsoft.com/office/powerpoint/2010/main" val="954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66"/>
                </a:solidFill>
              </a:rPr>
              <a:t> </a:t>
            </a:r>
            <a:r>
              <a:rPr lang="en-US" altLang="en-US" sz="3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GHI NHỚ</a:t>
            </a:r>
            <a:endParaRPr lang="en-US" altLang="en-US" sz="3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539750" y="1311275"/>
            <a:ext cx="8280400" cy="5213350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Câu lệnh điều kiện dạng thiếu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</a:rPr>
              <a:t>If</a:t>
            </a:r>
            <a:r>
              <a:rPr lang="en-US" altLang="en-US" sz="2400" b="1">
                <a:solidFill>
                  <a:srgbClr val="000099"/>
                </a:solidFill>
              </a:rPr>
              <a:t> &lt;</a:t>
            </a:r>
            <a:r>
              <a:rPr lang="en-US" altLang="en-US" sz="2400" i="1">
                <a:solidFill>
                  <a:srgbClr val="008000"/>
                </a:solidFill>
              </a:rPr>
              <a:t>điều kiện</a:t>
            </a:r>
            <a:r>
              <a:rPr lang="en-US" altLang="en-US" sz="2400" b="1" i="1">
                <a:solidFill>
                  <a:srgbClr val="000099"/>
                </a:solidFill>
              </a:rPr>
              <a:t>&gt; </a:t>
            </a:r>
            <a:r>
              <a:rPr lang="en-US" altLang="en-US" sz="2400" b="1">
                <a:solidFill>
                  <a:srgbClr val="FF00FF"/>
                </a:solidFill>
              </a:rPr>
              <a:t>then</a:t>
            </a:r>
            <a:r>
              <a:rPr lang="en-US" altLang="en-US" sz="2400" b="1" i="1">
                <a:solidFill>
                  <a:srgbClr val="000099"/>
                </a:solidFill>
              </a:rPr>
              <a:t> &lt;</a:t>
            </a:r>
            <a:r>
              <a:rPr lang="en-US" altLang="en-US" sz="2400" i="1">
                <a:solidFill>
                  <a:srgbClr val="008000"/>
                </a:solidFill>
              </a:rPr>
              <a:t>câu lệnh</a:t>
            </a:r>
            <a:r>
              <a:rPr lang="en-US" altLang="en-US" sz="2400" b="1" i="1">
                <a:solidFill>
                  <a:srgbClr val="000099"/>
                </a:solidFill>
              </a:rPr>
              <a:t>&gt;;</a:t>
            </a:r>
            <a:endParaRPr lang="en-US" altLang="en-US" sz="2400" b="1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Câu lệnh điều kiện dạng đủ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</a:rPr>
              <a:t>If</a:t>
            </a:r>
            <a:r>
              <a:rPr lang="en-US" altLang="en-US" sz="2400">
                <a:solidFill>
                  <a:srgbClr val="000099"/>
                </a:solidFill>
              </a:rPr>
              <a:t> &lt;</a:t>
            </a:r>
            <a:r>
              <a:rPr lang="en-US" altLang="en-US" sz="2400" i="1">
                <a:solidFill>
                  <a:srgbClr val="008000"/>
                </a:solidFill>
              </a:rPr>
              <a:t>điều kiện</a:t>
            </a:r>
            <a:r>
              <a:rPr lang="en-US" altLang="en-US" sz="2400">
                <a:solidFill>
                  <a:srgbClr val="000099"/>
                </a:solidFill>
              </a:rPr>
              <a:t>&gt; </a:t>
            </a:r>
            <a:r>
              <a:rPr lang="en-US" altLang="en-US" sz="2400" b="1">
                <a:solidFill>
                  <a:srgbClr val="FF00FF"/>
                </a:solidFill>
              </a:rPr>
              <a:t>then</a:t>
            </a:r>
            <a:r>
              <a:rPr lang="en-US" altLang="en-US" sz="2400">
                <a:solidFill>
                  <a:srgbClr val="000099"/>
                </a:solidFill>
              </a:rPr>
              <a:t> &lt;</a:t>
            </a:r>
            <a:r>
              <a:rPr lang="en-US" altLang="en-US" sz="2400" i="1">
                <a:solidFill>
                  <a:srgbClr val="008000"/>
                </a:solidFill>
              </a:rPr>
              <a:t>câu lệnh1</a:t>
            </a:r>
            <a:r>
              <a:rPr lang="en-US" altLang="en-US" sz="2400">
                <a:solidFill>
                  <a:srgbClr val="000099"/>
                </a:solidFill>
              </a:rPr>
              <a:t>&gt; </a:t>
            </a:r>
            <a:r>
              <a:rPr lang="en-US" altLang="en-US" sz="2400" b="1">
                <a:solidFill>
                  <a:srgbClr val="FF00FF"/>
                </a:solidFill>
              </a:rPr>
              <a:t>else</a:t>
            </a:r>
            <a:r>
              <a:rPr lang="en-US" altLang="en-US" sz="2400">
                <a:solidFill>
                  <a:srgbClr val="000099"/>
                </a:solidFill>
              </a:rPr>
              <a:t> &lt;</a:t>
            </a:r>
            <a:r>
              <a:rPr lang="en-US" altLang="en-US" sz="2400" i="1">
                <a:solidFill>
                  <a:srgbClr val="008000"/>
                </a:solidFill>
              </a:rPr>
              <a:t>câu lệnh2</a:t>
            </a:r>
            <a:r>
              <a:rPr lang="en-US" altLang="en-US" sz="2400">
                <a:solidFill>
                  <a:srgbClr val="000099"/>
                </a:solidFill>
              </a:rPr>
              <a:t>&gt;;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Từ khóa </a:t>
            </a:r>
            <a:r>
              <a:rPr lang="en-US" altLang="en-US" sz="2400" b="1">
                <a:solidFill>
                  <a:srgbClr val="FF00FF"/>
                </a:solidFill>
              </a:rPr>
              <a:t>AND </a:t>
            </a:r>
            <a:r>
              <a:rPr lang="en-US" altLang="en-US" sz="2400">
                <a:solidFill>
                  <a:srgbClr val="000099"/>
                </a:solidFill>
              </a:rPr>
              <a:t>để kết hợp nhiều phép so sánh đơn giản thành một phép so sánh phức hợp. Giá trị của phép so sánh này là </a:t>
            </a:r>
            <a:r>
              <a:rPr lang="en-US" altLang="en-US" sz="2400" b="1">
                <a:solidFill>
                  <a:srgbClr val="008000"/>
                </a:solidFill>
              </a:rPr>
              <a:t>đúng</a:t>
            </a:r>
            <a:r>
              <a:rPr lang="en-US" altLang="en-US" sz="2400" b="1">
                <a:solidFill>
                  <a:srgbClr val="000099"/>
                </a:solidFill>
              </a:rPr>
              <a:t> </a:t>
            </a:r>
            <a:r>
              <a:rPr lang="en-US" altLang="en-US" sz="2400">
                <a:solidFill>
                  <a:srgbClr val="000099"/>
                </a:solidFill>
              </a:rPr>
              <a:t>khi và chỉ khi </a:t>
            </a:r>
            <a:r>
              <a:rPr lang="en-US" altLang="en-US" sz="2400" b="1">
                <a:solidFill>
                  <a:srgbClr val="008000"/>
                </a:solidFill>
              </a:rPr>
              <a:t>tất cả</a:t>
            </a:r>
            <a:r>
              <a:rPr lang="en-US" altLang="en-US" sz="2400" b="1">
                <a:solidFill>
                  <a:srgbClr val="000099"/>
                </a:solidFill>
              </a:rPr>
              <a:t> </a:t>
            </a:r>
            <a:r>
              <a:rPr lang="en-US" altLang="en-US" sz="2400">
                <a:solidFill>
                  <a:srgbClr val="000099"/>
                </a:solidFill>
              </a:rPr>
              <a:t>các phép so sánh đơn giản đều </a:t>
            </a:r>
            <a:r>
              <a:rPr lang="en-US" altLang="en-US" sz="2400" b="1" i="1">
                <a:solidFill>
                  <a:srgbClr val="008000"/>
                </a:solidFill>
              </a:rPr>
              <a:t>đúng</a:t>
            </a:r>
            <a:r>
              <a:rPr lang="en-US" altLang="en-US" sz="2400" b="1">
                <a:solidFill>
                  <a:srgbClr val="000099"/>
                </a:solidFill>
              </a:rPr>
              <a:t>. </a:t>
            </a:r>
            <a:r>
              <a:rPr lang="en-US" altLang="en-US" sz="2400">
                <a:solidFill>
                  <a:srgbClr val="000099"/>
                </a:solidFill>
              </a:rPr>
              <a:t>Ngược lại, nó có giá trị </a:t>
            </a:r>
            <a:r>
              <a:rPr lang="en-US" altLang="en-US" sz="2400" b="1" i="1">
                <a:solidFill>
                  <a:srgbClr val="008000"/>
                </a:solidFill>
              </a:rPr>
              <a:t>sai</a:t>
            </a:r>
            <a:r>
              <a:rPr lang="en-US" altLang="en-US" sz="2400">
                <a:solidFill>
                  <a:srgbClr val="000099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000099"/>
                </a:solidFill>
              </a:rPr>
              <a:t> Từ khóa </a:t>
            </a:r>
            <a:r>
              <a:rPr lang="en-US" altLang="en-US" sz="2400" b="1">
                <a:solidFill>
                  <a:srgbClr val="FF00FF"/>
                </a:solidFill>
              </a:rPr>
              <a:t>OR </a:t>
            </a:r>
            <a:r>
              <a:rPr lang="en-US" altLang="en-US" sz="2400">
                <a:solidFill>
                  <a:srgbClr val="000099"/>
                </a:solidFill>
              </a:rPr>
              <a:t>để kết hợp nhiều phép so sánh đơn giản. Giá trị của phép so sánh này chỉ </a:t>
            </a:r>
            <a:r>
              <a:rPr lang="en-US" altLang="en-US" sz="2400" b="1" i="1">
                <a:solidFill>
                  <a:srgbClr val="008000"/>
                </a:solidFill>
              </a:rPr>
              <a:t>sai</a:t>
            </a:r>
            <a:r>
              <a:rPr lang="en-US" altLang="en-US" sz="2400" b="1">
                <a:solidFill>
                  <a:srgbClr val="000099"/>
                </a:solidFill>
              </a:rPr>
              <a:t> </a:t>
            </a:r>
            <a:r>
              <a:rPr lang="en-US" altLang="en-US" sz="2400">
                <a:solidFill>
                  <a:srgbClr val="000099"/>
                </a:solidFill>
              </a:rPr>
              <a:t>khi và chỉ khi </a:t>
            </a:r>
            <a:r>
              <a:rPr lang="en-US" altLang="en-US" sz="2400" b="1">
                <a:solidFill>
                  <a:srgbClr val="008000"/>
                </a:solidFill>
              </a:rPr>
              <a:t>tất cả</a:t>
            </a:r>
            <a:r>
              <a:rPr lang="en-US" altLang="en-US" sz="2400" b="1">
                <a:solidFill>
                  <a:srgbClr val="000099"/>
                </a:solidFill>
              </a:rPr>
              <a:t> </a:t>
            </a:r>
            <a:r>
              <a:rPr lang="en-US" altLang="en-US" sz="2400">
                <a:solidFill>
                  <a:srgbClr val="000099"/>
                </a:solidFill>
              </a:rPr>
              <a:t>các phép so sánh thành phần đều </a:t>
            </a:r>
            <a:r>
              <a:rPr lang="en-US" altLang="en-US" sz="2400" b="1" i="1">
                <a:solidFill>
                  <a:srgbClr val="008000"/>
                </a:solidFill>
              </a:rPr>
              <a:t>sai</a:t>
            </a:r>
            <a:r>
              <a:rPr lang="en-US" altLang="en-US" sz="2400" b="1">
                <a:solidFill>
                  <a:srgbClr val="000099"/>
                </a:solidFill>
              </a:rPr>
              <a:t>. </a:t>
            </a:r>
            <a:r>
              <a:rPr lang="en-US" altLang="en-US" sz="2400">
                <a:solidFill>
                  <a:srgbClr val="000099"/>
                </a:solidFill>
              </a:rPr>
              <a:t>Ngược lại, nó có giá trị </a:t>
            </a:r>
            <a:r>
              <a:rPr lang="en-US" altLang="en-US" sz="2400" b="1" i="1">
                <a:solidFill>
                  <a:srgbClr val="008000"/>
                </a:solidFill>
              </a:rPr>
              <a:t>đúng</a:t>
            </a:r>
            <a:r>
              <a:rPr lang="en-US" altLang="en-US" sz="2400">
                <a:solidFill>
                  <a:srgbClr val="000099"/>
                </a:solidFill>
              </a:rPr>
              <a:t>.</a:t>
            </a:r>
            <a:endParaRPr lang="en-US" altLang="en-US" sz="2400" b="1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05200" y="5948363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Thực hiện tháng 10 năm 2008</a:t>
            </a:r>
          </a:p>
        </p:txBody>
      </p:sp>
      <p:pic>
        <p:nvPicPr>
          <p:cNvPr id="521219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0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3441700" y="2343150"/>
            <a:ext cx="57023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 học đã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KẾT THÚC</a:t>
            </a: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4343400" y="3028950"/>
            <a:ext cx="3505200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Thân ái chào các em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965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5" grpId="0" animBg="1"/>
      <p:bldP spid="49166" grpId="0" animBg="1"/>
      <p:bldP spid="49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7704137" cy="4464050"/>
          </a:xfrm>
          <a:prstGeom prst="cloudCallout">
            <a:avLst>
              <a:gd name="adj1" fmla="val -62444"/>
              <a:gd name="adj2" fmla="val 4256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Viết chương trình nhập hai số nguyên a và b khác nhau từ bàn phím và in hai số đó ra màn hình theo thứ tự không giảm.</a:t>
            </a:r>
          </a:p>
        </p:txBody>
      </p:sp>
    </p:spTree>
    <p:extLst>
      <p:ext uri="{BB962C8B-B14F-4D97-AF65-F5344CB8AC3E}">
        <p14:creationId xmlns:p14="http://schemas.microsoft.com/office/powerpoint/2010/main" val="1469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2"/>
          <p:cNvSpPr txBox="1">
            <a:spLocks noChangeArrowheads="1"/>
          </p:cNvSpPr>
          <p:nvPr/>
        </p:nvSpPr>
        <p:spPr bwMode="auto">
          <a:xfrm>
            <a:off x="519113" y="406400"/>
            <a:ext cx="815657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Khởi động Pascal. Gõ chương trình sau và tìm hiểu ý nghĩa của từng câu lệnh trong chương trình</a:t>
            </a:r>
          </a:p>
        </p:txBody>
      </p:sp>
      <p:pic>
        <p:nvPicPr>
          <p:cNvPr id="500739" name="Picture 3" descr="sapx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497887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519113" y="1889125"/>
            <a:ext cx="8156575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Lưu chương trình với tên </a:t>
            </a:r>
            <a:r>
              <a:rPr lang="en-US" altLang="en-US" sz="2000" b="1">
                <a:solidFill>
                  <a:srgbClr val="000099"/>
                </a:solidFill>
              </a:rPr>
              <a:t>SAP_XEP.PAS.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Dịch và chỉnh sửa các lỗi gõ, nếu có. (Alt+F9)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Chạy chương trình với các bộ dữ liệu (12,53); (65,20) để thử chương trình. (Ctrl+F9)</a:t>
            </a:r>
          </a:p>
        </p:txBody>
      </p:sp>
    </p:spTree>
    <p:extLst>
      <p:ext uri="{BB962C8B-B14F-4D97-AF65-F5344CB8AC3E}">
        <p14:creationId xmlns:p14="http://schemas.microsoft.com/office/powerpoint/2010/main" val="5836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6191250" cy="2159000"/>
          </a:xfrm>
          <a:prstGeom prst="cloudCallout">
            <a:avLst>
              <a:gd name="adj1" fmla="val -65486"/>
              <a:gd name="adj2" fmla="val 141398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Viết chương trình nhập chiều cao của hai bạn Long và Trang.</a:t>
            </a:r>
          </a:p>
        </p:txBody>
      </p:sp>
    </p:spTree>
    <p:extLst>
      <p:ext uri="{BB962C8B-B14F-4D97-AF65-F5344CB8AC3E}">
        <p14:creationId xmlns:p14="http://schemas.microsoft.com/office/powerpoint/2010/main" val="30297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 descr="aicao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534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519113" y="406400"/>
            <a:ext cx="815657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>
                <a:solidFill>
                  <a:srgbClr val="000099"/>
                </a:solidFill>
              </a:rPr>
              <a:t>Khởi động Pascal. Gõ chương trình sau và tìm hiểu ý nghĩa của từng câu lệnh trong chương trình</a:t>
            </a:r>
          </a:p>
        </p:txBody>
      </p:sp>
    </p:spTree>
    <p:extLst>
      <p:ext uri="{BB962C8B-B14F-4D97-AF65-F5344CB8AC3E}">
        <p14:creationId xmlns:p14="http://schemas.microsoft.com/office/powerpoint/2010/main" val="13432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8156575" cy="2835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Thực hiện: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Lưu chương trình với tên </a:t>
            </a:r>
            <a:r>
              <a:rPr lang="en-US" altLang="en-US" sz="2000" b="1">
                <a:solidFill>
                  <a:srgbClr val="000099"/>
                </a:solidFill>
              </a:rPr>
              <a:t>AICAOHON.PAS.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Dịch và chỉnh sửa các lỗi gõ, nếu có. (Alt+F9)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Chạy chương trình với các bộ dữ liệu (1.5,1.6); (1.6,1.5); </a:t>
            </a:r>
            <a:r>
              <a:rPr lang="en-US" altLang="en-US">
                <a:solidFill>
                  <a:srgbClr val="000099"/>
                </a:solidFill>
              </a:rPr>
              <a:t>(1.6,1.6)</a:t>
            </a:r>
            <a:r>
              <a:rPr lang="en-US" altLang="en-US" sz="2000">
                <a:solidFill>
                  <a:srgbClr val="000099"/>
                </a:solidFill>
              </a:rPr>
              <a:t> để thử chương trình. (Ctrl+F9)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Quan sát các kết quả nhận được và nhận xét.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Hãy tìm chỗ chưa đúng trong chương trình.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>
                <a:solidFill>
                  <a:srgbClr val="000099"/>
                </a:solidFill>
              </a:rPr>
              <a:t>Sửa lại chương trình để có kết quả đúng.</a:t>
            </a:r>
          </a:p>
        </p:txBody>
      </p:sp>
    </p:spTree>
    <p:extLst>
      <p:ext uri="{BB962C8B-B14F-4D97-AF65-F5344CB8AC3E}">
        <p14:creationId xmlns:p14="http://schemas.microsoft.com/office/powerpoint/2010/main" val="28215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71550" y="1557338"/>
            <a:ext cx="6191250" cy="1582737"/>
          </a:xfrm>
          <a:prstGeom prst="cloudCallout">
            <a:avLst>
              <a:gd name="adj1" fmla="val -66639"/>
              <a:gd name="adj2" fmla="val 183801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Quan sát hình sau, em hãy cho biết ý nghĩa của đoạn chương trình này</a:t>
            </a:r>
          </a:p>
        </p:txBody>
      </p:sp>
      <p:pic>
        <p:nvPicPr>
          <p:cNvPr id="510980" name="Picture 4" descr="aicaoh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90913"/>
            <a:ext cx="856773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66"/>
                </a:solidFill>
              </a:rPr>
              <a:t> </a:t>
            </a:r>
            <a:r>
              <a:rPr lang="en-US" alt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 </a:t>
            </a:r>
            <a:r>
              <a:rPr lang="en-US" alt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900113" y="1125538"/>
            <a:ext cx="6191250" cy="2159000"/>
          </a:xfrm>
          <a:prstGeom prst="cloudCallout">
            <a:avLst>
              <a:gd name="adj1" fmla="val -65486"/>
              <a:gd name="adj2" fmla="val 141398"/>
            </a:avLst>
          </a:prstGeom>
          <a:gradFill rotWithShape="1">
            <a:gsLst>
              <a:gs pos="0">
                <a:schemeClr val="tx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99"/>
                </a:solidFill>
              </a:rPr>
              <a:t>Viết chương trình nhập ba số dương a, b và c từ bàn phím. Kiểm tra và in ra màn hình kết quả kiểm tra ba số đó có thể là độ dài các cạnh một tam giác hay không?</a:t>
            </a:r>
          </a:p>
        </p:txBody>
      </p:sp>
    </p:spTree>
    <p:extLst>
      <p:ext uri="{BB962C8B-B14F-4D97-AF65-F5344CB8AC3E}">
        <p14:creationId xmlns:p14="http://schemas.microsoft.com/office/powerpoint/2010/main" val="2978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1"/>
  <p:tag name="MMPROD_UIDATA" val="&lt;database version=&quot;11.0&quot;&gt;&lt;object type=&quot;1&quot; unique_id=&quot;10001&quot;&gt;&lt;object type=&quot;2&quot; unique_id=&quot;11182&quot;&gt;&lt;object type=&quot;3&quot; unique_id=&quot;11183&quot;&gt;&lt;property id=&quot;20148&quot; value=&quot;5&quot;/&gt;&lt;property id=&quot;20300&quot; value=&quot;Slide 1&quot;/&gt;&lt;property id=&quot;20307&quot; value=&quot;257&quot;/&gt;&lt;/object&gt;&lt;object type=&quot;3&quot; unique_id=&quot;11184&quot;&gt;&lt;property id=&quot;20148&quot; value=&quot;5&quot;/&gt;&lt;property id=&quot;20300&quot; value=&quot;Slide 2&quot;/&gt;&lt;property id=&quot;20307&quot; value=&quot;258&quot;/&gt;&lt;/object&gt;&lt;object type=&quot;3&quot; unique_id=&quot;11185&quot;&gt;&lt;property id=&quot;20148&quot; value=&quot;5&quot;/&gt;&lt;property id=&quot;20300&quot; value=&quot;Slide 3&quot;/&gt;&lt;property id=&quot;20307&quot; value=&quot;259&quot;/&gt;&lt;/object&gt;&lt;object type=&quot;3&quot; unique_id=&quot;11186&quot;&gt;&lt;property id=&quot;20148&quot; value=&quot;5&quot;/&gt;&lt;property id=&quot;20300&quot; value=&quot;Slide 4&quot;/&gt;&lt;property id=&quot;20307&quot; value=&quot;260&quot;/&gt;&lt;/object&gt;&lt;object type=&quot;3&quot; unique_id=&quot;11187&quot;&gt;&lt;property id=&quot;20148&quot; value=&quot;5&quot;/&gt;&lt;property id=&quot;20300&quot; value=&quot;Slide 5&quot;/&gt;&lt;property id=&quot;20307&quot; value=&quot;261&quot;/&gt;&lt;/object&gt;&lt;object type=&quot;3&quot; unique_id=&quot;11188&quot;&gt;&lt;property id=&quot;20148&quot; value=&quot;5&quot;/&gt;&lt;property id=&quot;20300&quot; value=&quot;Slide 6&quot;/&gt;&lt;property id=&quot;20307&quot; value=&quot;262&quot;/&gt;&lt;/object&gt;&lt;object type=&quot;3&quot; unique_id=&quot;11189&quot;&gt;&lt;property id=&quot;20148&quot; value=&quot;5&quot;/&gt;&lt;property id=&quot;20300&quot; value=&quot;Slide 7&quot;/&gt;&lt;property id=&quot;20307&quot; value=&quot;263&quot;/&gt;&lt;/object&gt;&lt;object type=&quot;3&quot; unique_id=&quot;11190&quot;&gt;&lt;property id=&quot;20148&quot; value=&quot;5&quot;/&gt;&lt;property id=&quot;20300&quot; value=&quot;Slide 8&quot;/&gt;&lt;property id=&quot;20307&quot; value=&quot;264&quot;/&gt;&lt;/object&gt;&lt;object type=&quot;3&quot; unique_id=&quot;11191&quot;&gt;&lt;property id=&quot;20148&quot; value=&quot;5&quot;/&gt;&lt;property id=&quot;20300&quot; value=&quot;Slide 9&quot;/&gt;&lt;property id=&quot;20307&quot; value=&quot;265&quot;/&gt;&lt;/object&gt;&lt;object type=&quot;3&quot; unique_id=&quot;11192&quot;&gt;&lt;property id=&quot;20148&quot; value=&quot;5&quot;/&gt;&lt;property id=&quot;20300&quot; value=&quot;Slide 10&quot;/&gt;&lt;property id=&quot;20307&quot; value=&quot;266&quot;/&gt;&lt;/object&gt;&lt;object type=&quot;3&quot; unique_id=&quot;11193&quot;&gt;&lt;property id=&quot;20148&quot; value=&quot;5&quot;/&gt;&lt;property id=&quot;20300&quot; value=&quot;Slide 11&quot;/&gt;&lt;property id=&quot;20307&quot; value=&quot;267&quot;/&gt;&lt;/object&gt;&lt;object type=&quot;3&quot; unique_id=&quot;11194&quot;&gt;&lt;property id=&quot;20148&quot; value=&quot;5&quot;/&gt;&lt;property id=&quot;20300&quot; value=&quot;Slide 12&quot;/&gt;&lt;property id=&quot;20307&quot; value=&quot;268&quot;/&gt;&lt;/object&gt;&lt;object type=&quot;3&quot; unique_id=&quot;11195&quot;&gt;&lt;property id=&quot;20148&quot; value=&quot;5&quot;/&gt;&lt;property id=&quot;20300&quot; value=&quot;Slide 13&quot;/&gt;&lt;property id=&quot;20307&quot; value=&quot;269&quot;/&gt;&lt;/object&gt;&lt;/object&gt;&lt;object type=&quot;8&quot; unique_id=&quot;112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</Words>
  <Application>Microsoft Office PowerPoint</Application>
  <PresentationFormat>On-screen Show (4:3)</PresentationFormat>
  <Paragraphs>60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Times New Roman</vt:lpstr>
      <vt:lpstr>Wingdings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2018-10-20T21:52:53Z</dcterms:created>
  <dcterms:modified xsi:type="dcterms:W3CDTF">2018-10-20T22:35:09Z</dcterms:modified>
</cp:coreProperties>
</file>