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3"/>
  </p:notesMasterIdLst>
  <p:sldIdLst>
    <p:sldId id="366" r:id="rId3"/>
    <p:sldId id="363" r:id="rId4"/>
    <p:sldId id="364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7" r:id="rId15"/>
    <p:sldId id="378" r:id="rId16"/>
    <p:sldId id="379" r:id="rId17"/>
    <p:sldId id="380" r:id="rId18"/>
    <p:sldId id="381" r:id="rId19"/>
    <p:sldId id="382" r:id="rId20"/>
    <p:sldId id="384" r:id="rId21"/>
    <p:sldId id="385" r:id="rId22"/>
    <p:sldId id="386" r:id="rId23"/>
    <p:sldId id="387" r:id="rId24"/>
    <p:sldId id="388" r:id="rId25"/>
    <p:sldId id="395" r:id="rId26"/>
    <p:sldId id="396" r:id="rId27"/>
    <p:sldId id="389" r:id="rId28"/>
    <p:sldId id="390" r:id="rId29"/>
    <p:sldId id="391" r:id="rId30"/>
    <p:sldId id="393" r:id="rId31"/>
    <p:sldId id="394" r:id="rId32"/>
  </p:sldIdLst>
  <p:sldSz cx="24384000" cy="13716000"/>
  <p:notesSz cx="6858000" cy="9144000"/>
  <p:custDataLst>
    <p:tags r:id="rId3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y Nguyen" initials="HN" lastIdx="1" clrIdx="0">
    <p:extLst>
      <p:ext uri="{19B8F6BF-5375-455C-9EA6-DF929625EA0E}">
        <p15:presenceInfo xmlns:p15="http://schemas.microsoft.com/office/powerpoint/2012/main" userId="S::nguyenhygvt@21g.in::27589753-89f0-491b-801e-0245fcc6a2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DAE3F3"/>
    <a:srgbClr val="C0504D"/>
    <a:srgbClr val="3333FF"/>
    <a:srgbClr val="135F82"/>
    <a:srgbClr val="FFA700"/>
    <a:srgbClr val="242452"/>
    <a:srgbClr val="270F6B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88755" autoAdjust="0"/>
  </p:normalViewPr>
  <p:slideViewPr>
    <p:cSldViewPr>
      <p:cViewPr varScale="1">
        <p:scale>
          <a:sx n="52" d="100"/>
          <a:sy n="52" d="100"/>
        </p:scale>
        <p:origin x="900" y="10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10T00:06:58.118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55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38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35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55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51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69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35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66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35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65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1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023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90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13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4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916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944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995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060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744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932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05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515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70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83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77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98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7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9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1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042684" y="504498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ĐS&amp;GT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840988" y="504498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emf"/><Relationship Id="rId4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emf"/><Relationship Id="rId4" Type="http://schemas.openxmlformats.org/officeDocument/2006/relationships/image" Target="../media/image9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emf"/><Relationship Id="rId4" Type="http://schemas.openxmlformats.org/officeDocument/2006/relationships/image" Target="../media/image9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emf"/><Relationship Id="rId4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emf"/><Relationship Id="rId5" Type="http://schemas.openxmlformats.org/officeDocument/2006/relationships/image" Target="../media/image104.png"/><Relationship Id="rId4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05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8.png"/><Relationship Id="rId5" Type="http://schemas.openxmlformats.org/officeDocument/2006/relationships/image" Target="../media/image95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12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8.png"/><Relationship Id="rId5" Type="http://schemas.openxmlformats.org/officeDocument/2006/relationships/image" Target="../media/image114.png"/><Relationship Id="rId4" Type="http://schemas.openxmlformats.org/officeDocument/2006/relationships/image" Target="../media/image107.png"/><Relationship Id="rId9" Type="http://schemas.openxmlformats.org/officeDocument/2006/relationships/image" Target="../media/image1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9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21.png"/><Relationship Id="rId9" Type="http://schemas.openxmlformats.org/officeDocument/2006/relationships/image" Target="../media/image1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image" Target="../media/image131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5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1.xml"/><Relationship Id="rId4" Type="http://schemas.openxmlformats.org/officeDocument/2006/relationships/image" Target="../media/image1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567916" y="4127510"/>
            <a:ext cx="21507515" cy="8120158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82185" y="2295084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1: HÀM SỐ LƯỢNG GIÁC VÀ PHƯƠNG TRÌNH LƯỢNG GIÁC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25346" y="3504817"/>
            <a:ext cx="18343959" cy="861744"/>
            <a:chOff x="4099474" y="4446051"/>
            <a:chExt cx="18343959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99474" y="4446051"/>
              <a:ext cx="18343959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50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1. LUYỆN TẬP HÀM SỐ LƯỢNG GIÁC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3001449" y="6545079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F687E7-CC27-418F-845F-3BAAD19FECE3}"/>
              </a:ext>
            </a:extLst>
          </p:cNvPr>
          <p:cNvSpPr txBox="1"/>
          <p:nvPr/>
        </p:nvSpPr>
        <p:spPr>
          <a:xfrm>
            <a:off x="2642504" y="4522263"/>
            <a:ext cx="19098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Time New Roman"/>
              </a:rPr>
              <a:t>DẠNG  5: TẬP GIÁ TRỊ - GTLN – GTNN – CỦA HÀM SỐ LƯỢNG GIÁC</a:t>
            </a:r>
          </a:p>
        </p:txBody>
      </p:sp>
      <p:grpSp>
        <p:nvGrpSpPr>
          <p:cNvPr id="48" name="Group 74">
            <a:extLst>
              <a:ext uri="{FF2B5EF4-FFF2-40B4-BE49-F238E27FC236}">
                <a16:creationId xmlns:a16="http://schemas.microsoft.com/office/drawing/2014/main" xmlns="" id="{08E558DB-741A-4078-AB55-DCC8A93D243F}"/>
              </a:ext>
            </a:extLst>
          </p:cNvPr>
          <p:cNvGrpSpPr/>
          <p:nvPr/>
        </p:nvGrpSpPr>
        <p:grpSpPr>
          <a:xfrm>
            <a:off x="1379376" y="7563057"/>
            <a:ext cx="8033706" cy="942112"/>
            <a:chOff x="7459670" y="9982200"/>
            <a:chExt cx="8034635" cy="94222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E956DC10-0076-431B-BE87-9A6323D0E77A}"/>
                </a:ext>
              </a:extLst>
            </p:cNvPr>
            <p:cNvSpPr/>
            <p:nvPr/>
          </p:nvSpPr>
          <p:spPr>
            <a:xfrm>
              <a:off x="9092454" y="10108718"/>
              <a:ext cx="6401851" cy="815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TÓM TẮT LÝ THUYẾT</a:t>
              </a:r>
            </a:p>
          </p:txBody>
        </p:sp>
        <p:grpSp>
          <p:nvGrpSpPr>
            <p:cNvPr id="50" name="Group 44">
              <a:extLst>
                <a:ext uri="{FF2B5EF4-FFF2-40B4-BE49-F238E27FC236}">
                  <a16:creationId xmlns:a16="http://schemas.microsoft.com/office/drawing/2014/main" xmlns="" id="{D4DBA1ED-2BAD-4FE2-A2D3-FE3191B9753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50"/>
              <a:chOff x="7459669" y="7543800"/>
              <a:chExt cx="1381118" cy="872850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xmlns="" id="{16F7FBCC-4C77-4E93-8DF2-DBAB710AEC9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2" name="Group 46">
                <a:extLst>
                  <a:ext uri="{FF2B5EF4-FFF2-40B4-BE49-F238E27FC236}">
                    <a16:creationId xmlns:a16="http://schemas.microsoft.com/office/drawing/2014/main" xmlns="" id="{501E116B-28C2-46C1-9132-C24FFD1FF0C0}"/>
                  </a:ext>
                </a:extLst>
              </p:cNvPr>
              <p:cNvGrpSpPr/>
              <p:nvPr/>
            </p:nvGrpSpPr>
            <p:grpSpPr>
              <a:xfrm>
                <a:off x="7469187" y="7685130"/>
                <a:ext cx="1371600" cy="731520"/>
                <a:chOff x="7469187" y="7685130"/>
                <a:chExt cx="1371600" cy="731520"/>
              </a:xfrm>
            </p:grpSpPr>
            <p:sp>
              <p:nvSpPr>
                <p:cNvPr id="53" name="Round Same Side Corner Rectangle 85">
                  <a:extLst>
                    <a:ext uri="{FF2B5EF4-FFF2-40B4-BE49-F238E27FC236}">
                      <a16:creationId xmlns:a16="http://schemas.microsoft.com/office/drawing/2014/main" xmlns="" id="{4074E886-E6D6-43B8-BADD-E07FEB901326}"/>
                    </a:ext>
                  </a:extLst>
                </p:cNvPr>
                <p:cNvSpPr/>
                <p:nvPr/>
              </p:nvSpPr>
              <p:spPr>
                <a:xfrm rot="5400000">
                  <a:off x="7789227" y="7365090"/>
                  <a:ext cx="731520" cy="1371600"/>
                </a:xfrm>
                <a:prstGeom prst="round2SameRect">
                  <a:avLst/>
                </a:prstGeom>
                <a:solidFill>
                  <a:srgbClr val="C0504D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xmlns="" id="{5BE81F4C-0338-4637-B065-3A20E15F233E}"/>
                    </a:ext>
                  </a:extLst>
                </p:cNvPr>
                <p:cNvSpPr txBox="1"/>
                <p:nvPr/>
              </p:nvSpPr>
              <p:spPr>
                <a:xfrm>
                  <a:off x="7946883" y="7688759"/>
                  <a:ext cx="53136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</a:p>
              </p:txBody>
            </p:sp>
          </p:grpSp>
        </p:grpSp>
      </p:grpSp>
      <p:grpSp>
        <p:nvGrpSpPr>
          <p:cNvPr id="27" name="Group 74"/>
          <p:cNvGrpSpPr/>
          <p:nvPr/>
        </p:nvGrpSpPr>
        <p:grpSpPr>
          <a:xfrm>
            <a:off x="1369780" y="8516604"/>
            <a:ext cx="10527223" cy="942110"/>
            <a:chOff x="7459670" y="9982200"/>
            <a:chExt cx="10528440" cy="942219"/>
          </a:xfrm>
        </p:grpSpPr>
        <p:sp>
          <p:nvSpPr>
            <p:cNvPr id="28" name="Rectangle 27"/>
            <p:cNvSpPr/>
            <p:nvPr/>
          </p:nvSpPr>
          <p:spPr>
            <a:xfrm>
              <a:off x="9092456" y="10108716"/>
              <a:ext cx="8895654" cy="815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PHÁP GIẢI TOÁN</a:t>
              </a:r>
            </a:p>
          </p:txBody>
        </p:sp>
        <p:grpSp>
          <p:nvGrpSpPr>
            <p:cNvPr id="29" name="Group 44"/>
            <p:cNvGrpSpPr/>
            <p:nvPr/>
          </p:nvGrpSpPr>
          <p:grpSpPr>
            <a:xfrm>
              <a:off x="7459670" y="9982200"/>
              <a:ext cx="1392615" cy="872850"/>
              <a:chOff x="7459669" y="7543800"/>
              <a:chExt cx="1381118" cy="872850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1" name="Group 46"/>
              <p:cNvGrpSpPr/>
              <p:nvPr/>
            </p:nvGrpSpPr>
            <p:grpSpPr>
              <a:xfrm>
                <a:off x="7469187" y="7685130"/>
                <a:ext cx="1371600" cy="731520"/>
                <a:chOff x="7469187" y="7685130"/>
                <a:chExt cx="1371600" cy="731520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90"/>
                  <a:ext cx="731520" cy="1371600"/>
                </a:xfrm>
                <a:prstGeom prst="round2SameRect">
                  <a:avLst/>
                </a:prstGeom>
                <a:solidFill>
                  <a:srgbClr val="C0504D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46089" y="7688759"/>
                  <a:ext cx="53295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</a:p>
              </p:txBody>
            </p:sp>
          </p:grpSp>
        </p:grpSp>
      </p:grpSp>
      <p:grpSp>
        <p:nvGrpSpPr>
          <p:cNvPr id="34" name="Group 74"/>
          <p:cNvGrpSpPr/>
          <p:nvPr/>
        </p:nvGrpSpPr>
        <p:grpSpPr>
          <a:xfrm>
            <a:off x="1369780" y="9500210"/>
            <a:ext cx="9751581" cy="942114"/>
            <a:chOff x="7459670" y="9982200"/>
            <a:chExt cx="9752708" cy="942223"/>
          </a:xfrm>
        </p:grpSpPr>
        <p:sp>
          <p:nvSpPr>
            <p:cNvPr id="35" name="Rectangle 34"/>
            <p:cNvSpPr/>
            <p:nvPr/>
          </p:nvSpPr>
          <p:spPr>
            <a:xfrm>
              <a:off x="9092455" y="10108720"/>
              <a:ext cx="8119923" cy="815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 DỤ TỰ LUẬN</a:t>
              </a:r>
            </a:p>
          </p:txBody>
        </p:sp>
        <p:grpSp>
          <p:nvGrpSpPr>
            <p:cNvPr id="36" name="Group 44"/>
            <p:cNvGrpSpPr/>
            <p:nvPr/>
          </p:nvGrpSpPr>
          <p:grpSpPr>
            <a:xfrm>
              <a:off x="7459670" y="9982200"/>
              <a:ext cx="1392615" cy="872850"/>
              <a:chOff x="7459669" y="7543800"/>
              <a:chExt cx="1381118" cy="872850"/>
            </a:xfrm>
          </p:grpSpPr>
          <p:sp>
            <p:nvSpPr>
              <p:cNvPr id="3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8" name="Group 46"/>
              <p:cNvGrpSpPr/>
              <p:nvPr/>
            </p:nvGrpSpPr>
            <p:grpSpPr>
              <a:xfrm>
                <a:off x="7469187" y="7685130"/>
                <a:ext cx="1371600" cy="731520"/>
                <a:chOff x="7469187" y="7685130"/>
                <a:chExt cx="1371600" cy="731520"/>
              </a:xfrm>
            </p:grpSpPr>
            <p:sp>
              <p:nvSpPr>
                <p:cNvPr id="39" name="Round Same Side Corner Rectangle 38"/>
                <p:cNvSpPr/>
                <p:nvPr/>
              </p:nvSpPr>
              <p:spPr>
                <a:xfrm rot="5400000">
                  <a:off x="7789227" y="7365090"/>
                  <a:ext cx="731520" cy="1371600"/>
                </a:xfrm>
                <a:prstGeom prst="round2SameRect">
                  <a:avLst/>
                </a:prstGeom>
                <a:solidFill>
                  <a:srgbClr val="C0504D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7950858" y="7688759"/>
                  <a:ext cx="5234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</a:p>
              </p:txBody>
            </p:sp>
          </p:grpSp>
        </p:grpSp>
      </p:grpSp>
      <p:grpSp>
        <p:nvGrpSpPr>
          <p:cNvPr id="41" name="Group 74"/>
          <p:cNvGrpSpPr/>
          <p:nvPr/>
        </p:nvGrpSpPr>
        <p:grpSpPr>
          <a:xfrm>
            <a:off x="1342668" y="10494013"/>
            <a:ext cx="9751581" cy="942115"/>
            <a:chOff x="7459670" y="9982200"/>
            <a:chExt cx="9752708" cy="942224"/>
          </a:xfrm>
        </p:grpSpPr>
        <p:sp>
          <p:nvSpPr>
            <p:cNvPr id="42" name="Rectangle 41"/>
            <p:cNvSpPr/>
            <p:nvPr/>
          </p:nvSpPr>
          <p:spPr>
            <a:xfrm>
              <a:off x="9092455" y="10108721"/>
              <a:ext cx="8119923" cy="815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  <p:grpSp>
          <p:nvGrpSpPr>
            <p:cNvPr id="43" name="Group 44"/>
            <p:cNvGrpSpPr/>
            <p:nvPr/>
          </p:nvGrpSpPr>
          <p:grpSpPr>
            <a:xfrm>
              <a:off x="7459670" y="9982200"/>
              <a:ext cx="1392615" cy="872850"/>
              <a:chOff x="7459669" y="7543800"/>
              <a:chExt cx="1381118" cy="872850"/>
            </a:xfrm>
          </p:grpSpPr>
          <p:sp>
            <p:nvSpPr>
              <p:cNvPr id="4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5" name="Group 46"/>
              <p:cNvGrpSpPr/>
              <p:nvPr/>
            </p:nvGrpSpPr>
            <p:grpSpPr>
              <a:xfrm>
                <a:off x="7469187" y="7685130"/>
                <a:ext cx="1371600" cy="731520"/>
                <a:chOff x="7469187" y="7685130"/>
                <a:chExt cx="1371600" cy="731520"/>
              </a:xfrm>
            </p:grpSpPr>
            <p:sp>
              <p:nvSpPr>
                <p:cNvPr id="46" name="Round Same Side Corner Rectangle 45"/>
                <p:cNvSpPr/>
                <p:nvPr/>
              </p:nvSpPr>
              <p:spPr>
                <a:xfrm rot="5400000">
                  <a:off x="7789227" y="7365090"/>
                  <a:ext cx="731520" cy="1371600"/>
                </a:xfrm>
                <a:prstGeom prst="round2SameRect">
                  <a:avLst/>
                </a:prstGeom>
                <a:solidFill>
                  <a:srgbClr val="C0504D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7928599" y="7688759"/>
                  <a:ext cx="567931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</a:t>
                  </a:r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BFA83C2-F2C7-4B6B-9F12-0904581FB57B}"/>
              </a:ext>
            </a:extLst>
          </p:cNvPr>
          <p:cNvSpPr txBox="1"/>
          <p:nvPr/>
        </p:nvSpPr>
        <p:spPr>
          <a:xfrm>
            <a:off x="9845173" y="6425562"/>
            <a:ext cx="4953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5.2</a:t>
            </a:r>
          </a:p>
        </p:txBody>
      </p:sp>
    </p:spTree>
    <p:extLst>
      <p:ext uri="{BB962C8B-B14F-4D97-AF65-F5344CB8AC3E}">
        <p14:creationId xmlns:p14="http://schemas.microsoft.com/office/powerpoint/2010/main" val="42295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52">
            <a:extLst>
              <a:ext uri="{FF2B5EF4-FFF2-40B4-BE49-F238E27FC236}">
                <a16:creationId xmlns:a16="http://schemas.microsoft.com/office/drawing/2014/main" xmlns="" id="{59084FF8-CC24-4A9C-A367-4104BFC8E992}"/>
              </a:ext>
            </a:extLst>
          </p:cNvPr>
          <p:cNvSpPr/>
          <p:nvPr/>
        </p:nvSpPr>
        <p:spPr>
          <a:xfrm>
            <a:off x="313049" y="3260536"/>
            <a:ext cx="23232728" cy="2024710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4108565" y="3466584"/>
                <a:ext cx="19284889" cy="180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GTLN và GTNN  của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i="0" dirty="0">
                    <a:latin typeface="Cambria Math" panose="02040503050406030204" pitchFamily="18" charset="0"/>
                  </a:rPr>
                  <a:t> trên đoạn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endParaRPr lang="en-US" sz="4400" b="1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565" y="3466584"/>
                <a:ext cx="19284889" cy="1801775"/>
              </a:xfrm>
              <a:prstGeom prst="rect">
                <a:avLst/>
              </a:prstGeom>
              <a:blipFill>
                <a:blip r:embed="rId3"/>
                <a:stretch>
                  <a:fillRect l="-1296" t="-5085" b="-6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4120671C-1FBD-47AE-9998-1AA8B9216950}"/>
              </a:ext>
            </a:extLst>
          </p:cNvPr>
          <p:cNvGrpSpPr/>
          <p:nvPr/>
        </p:nvGrpSpPr>
        <p:grpSpPr>
          <a:xfrm>
            <a:off x="340113" y="5561581"/>
            <a:ext cx="10328990" cy="7392416"/>
            <a:chOff x="273428" y="5584635"/>
            <a:chExt cx="10329972" cy="6490783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xmlns="" id="{9F92EC5B-FE3B-4E4D-8FAE-1CB734B1B271}"/>
                </a:ext>
              </a:extLst>
            </p:cNvPr>
            <p:cNvSpPr/>
            <p:nvPr/>
          </p:nvSpPr>
          <p:spPr>
            <a:xfrm>
              <a:off x="273429" y="5805659"/>
              <a:ext cx="10329971" cy="626975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xmlns="" id="{6121DB3D-E812-44E9-A2FB-F85D826CFF6B}"/>
                </a:ext>
              </a:extLst>
            </p:cNvPr>
            <p:cNvGrpSpPr/>
            <p:nvPr/>
          </p:nvGrpSpPr>
          <p:grpSpPr>
            <a:xfrm>
              <a:off x="273428" y="5584635"/>
              <a:ext cx="3562264" cy="1173772"/>
              <a:chOff x="1205936" y="6579347"/>
              <a:chExt cx="3419795" cy="1068870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xmlns="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05447" y="5666784"/>
                <a:ext cx="838895" cy="2801673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44136" y="6762910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xmlns="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05936" y="6579347"/>
                <a:ext cx="999262" cy="92109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xmlns="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2881" y="6743154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D8C8088-E88F-4A33-9D00-65D598179746}"/>
              </a:ext>
            </a:extLst>
          </p:cNvPr>
          <p:cNvSpPr txBox="1"/>
          <p:nvPr/>
        </p:nvSpPr>
        <p:spPr>
          <a:xfrm>
            <a:off x="612330" y="7049946"/>
            <a:ext cx="23365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BBT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hàm số ta có:</a:t>
            </a:r>
            <a:endParaRPr lang="en-US" sz="4800" b="1" dirty="0">
              <a:latin typeface="Cambria Math" panose="02040503050406030204" pitchFamily="18" charset="0"/>
            </a:endParaRPr>
          </a:p>
        </p:txBody>
      </p:sp>
      <p:grpSp>
        <p:nvGrpSpPr>
          <p:cNvPr id="80" name="Group 74"/>
          <p:cNvGrpSpPr/>
          <p:nvPr/>
        </p:nvGrpSpPr>
        <p:grpSpPr>
          <a:xfrm>
            <a:off x="238596" y="2153000"/>
            <a:ext cx="9741985" cy="815608"/>
            <a:chOff x="7469267" y="10108716"/>
            <a:chExt cx="9743111" cy="815702"/>
          </a:xfrm>
        </p:grpSpPr>
        <p:sp>
          <p:nvSpPr>
            <p:cNvPr id="81" name="Rectangle 80"/>
            <p:cNvSpPr/>
            <p:nvPr/>
          </p:nvSpPr>
          <p:spPr>
            <a:xfrm>
              <a:off x="9092455" y="10108716"/>
              <a:ext cx="8119923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 DỤ TỰ LUẬN</a:t>
              </a:r>
            </a:p>
          </p:txBody>
        </p:sp>
        <p:grpSp>
          <p:nvGrpSpPr>
            <p:cNvPr id="84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85" name="Round Same Side Corner Rectangle 84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950858" y="7688759"/>
                <a:ext cx="523413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pic>
        <p:nvPicPr>
          <p:cNvPr id="79" name="Picture 78"/>
          <p:cNvPicPr/>
          <p:nvPr/>
        </p:nvPicPr>
        <p:blipFill>
          <a:blip r:embed="rId4"/>
          <a:stretch>
            <a:fillRect/>
          </a:stretch>
        </p:blipFill>
        <p:spPr>
          <a:xfrm>
            <a:off x="10780993" y="6116356"/>
            <a:ext cx="13312657" cy="53898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698937" y="7819387"/>
                <a:ext cx="22385691" cy="2209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𝒎𝒊𝒏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den>
                            </m:f>
                          </m:e>
                        </m:d>
                      </m:lim>
                    </m:limLow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𝒎𝒊𝒏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lim>
                    </m:limLow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 được khi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37" y="7819387"/>
                <a:ext cx="22385691" cy="2209707"/>
              </a:xfrm>
              <a:prstGeom prst="rect">
                <a:avLst/>
              </a:prstGeom>
              <a:blipFill>
                <a:blip r:embed="rId5"/>
                <a:stretch>
                  <a:fillRect l="-1117"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724221" y="10280816"/>
                <a:ext cx="21220687" cy="2209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𝒎𝒂𝒙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den>
                            </m:f>
                          </m:e>
                        </m:d>
                      </m:lim>
                    </m:limLow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𝒎𝒂𝒙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lim>
                    </m:limLow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 được khi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8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21" y="10280816"/>
                <a:ext cx="21220687" cy="2209707"/>
              </a:xfrm>
              <a:prstGeom prst="rect">
                <a:avLst/>
              </a:prstGeom>
              <a:blipFill>
                <a:blip r:embed="rId6"/>
                <a:stretch>
                  <a:fillRect l="-1178" b="-4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67">
            <a:extLst>
              <a:ext uri="{FF2B5EF4-FFF2-40B4-BE49-F238E27FC236}">
                <a16:creationId xmlns:a16="http://schemas.microsoft.com/office/drawing/2014/main" xmlns="" id="{A926B0C7-F7BB-4A27-A739-155F56F668DF}"/>
              </a:ext>
            </a:extLst>
          </p:cNvPr>
          <p:cNvGrpSpPr/>
          <p:nvPr/>
        </p:nvGrpSpPr>
        <p:grpSpPr>
          <a:xfrm>
            <a:off x="238596" y="3068094"/>
            <a:ext cx="3780976" cy="1035810"/>
            <a:chOff x="1311958" y="3405486"/>
            <a:chExt cx="3508887" cy="940513"/>
          </a:xfrm>
        </p:grpSpPr>
        <p:sp>
          <p:nvSpPr>
            <p:cNvPr id="101" name="Freeform 20">
              <a:extLst>
                <a:ext uri="{FF2B5EF4-FFF2-40B4-BE49-F238E27FC236}">
                  <a16:creationId xmlns:a16="http://schemas.microsoft.com/office/drawing/2014/main" xmlns="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5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3" name="Group 70">
              <a:extLst>
                <a:ext uri="{FF2B5EF4-FFF2-40B4-BE49-F238E27FC236}">
                  <a16:creationId xmlns:a16="http://schemas.microsoft.com/office/drawing/2014/main" xmlns="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05" name="Freeform 13">
                <a:extLst>
                  <a:ext uri="{FF2B5EF4-FFF2-40B4-BE49-F238E27FC236}">
                    <a16:creationId xmlns:a16="http://schemas.microsoft.com/office/drawing/2014/main" xmlns="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06" name="Freeform 14">
                <a:extLst>
                  <a:ext uri="{FF2B5EF4-FFF2-40B4-BE49-F238E27FC236}">
                    <a16:creationId xmlns:a16="http://schemas.microsoft.com/office/drawing/2014/main" xmlns="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07" name="Freeform 15">
                <a:extLst>
                  <a:ext uri="{FF2B5EF4-FFF2-40B4-BE49-F238E27FC236}">
                    <a16:creationId xmlns:a16="http://schemas.microsoft.com/office/drawing/2014/main" xmlns="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08" name="Freeform 16">
                <a:extLst>
                  <a:ext uri="{FF2B5EF4-FFF2-40B4-BE49-F238E27FC236}">
                    <a16:creationId xmlns:a16="http://schemas.microsoft.com/office/drawing/2014/main" xmlns="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09" name="Freeform 17">
                <a:extLst>
                  <a:ext uri="{FF2B5EF4-FFF2-40B4-BE49-F238E27FC236}">
                    <a16:creationId xmlns:a16="http://schemas.microsoft.com/office/drawing/2014/main" xmlns="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10" name="Freeform 18">
                <a:extLst>
                  <a:ext uri="{FF2B5EF4-FFF2-40B4-BE49-F238E27FC236}">
                    <a16:creationId xmlns:a16="http://schemas.microsoft.com/office/drawing/2014/main" xmlns="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11" name="Freeform 19">
                <a:extLst>
                  <a:ext uri="{FF2B5EF4-FFF2-40B4-BE49-F238E27FC236}">
                    <a16:creationId xmlns:a16="http://schemas.microsoft.com/office/drawing/2014/main" xmlns="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12" name="Freeform 20">
                <a:extLst>
                  <a:ext uri="{FF2B5EF4-FFF2-40B4-BE49-F238E27FC236}">
                    <a16:creationId xmlns:a16="http://schemas.microsoft.com/office/drawing/2014/main" xmlns="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13" name="Freeform 21">
                <a:extLst>
                  <a:ext uri="{FF2B5EF4-FFF2-40B4-BE49-F238E27FC236}">
                    <a16:creationId xmlns:a16="http://schemas.microsoft.com/office/drawing/2014/main" xmlns="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14" name="Freeform 22">
                <a:extLst>
                  <a:ext uri="{FF2B5EF4-FFF2-40B4-BE49-F238E27FC236}">
                    <a16:creationId xmlns:a16="http://schemas.microsoft.com/office/drawing/2014/main" xmlns="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15" name="Freeform 23">
                <a:extLst>
                  <a:ext uri="{FF2B5EF4-FFF2-40B4-BE49-F238E27FC236}">
                    <a16:creationId xmlns:a16="http://schemas.microsoft.com/office/drawing/2014/main" xmlns="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16" name="Freeform 24">
                <a:extLst>
                  <a:ext uri="{FF2B5EF4-FFF2-40B4-BE49-F238E27FC236}">
                    <a16:creationId xmlns:a16="http://schemas.microsoft.com/office/drawing/2014/main" xmlns="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17" name="Freeform 25">
                <a:extLst>
                  <a:ext uri="{FF2B5EF4-FFF2-40B4-BE49-F238E27FC236}">
                    <a16:creationId xmlns:a16="http://schemas.microsoft.com/office/drawing/2014/main" xmlns="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18" name="Freeform 26">
                <a:extLst>
                  <a:ext uri="{FF2B5EF4-FFF2-40B4-BE49-F238E27FC236}">
                    <a16:creationId xmlns:a16="http://schemas.microsoft.com/office/drawing/2014/main" xmlns="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19" name="Freeform 27">
                <a:extLst>
                  <a:ext uri="{FF2B5EF4-FFF2-40B4-BE49-F238E27FC236}">
                    <a16:creationId xmlns:a16="http://schemas.microsoft.com/office/drawing/2014/main" xmlns="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20" name="Freeform 28">
                <a:extLst>
                  <a:ext uri="{FF2B5EF4-FFF2-40B4-BE49-F238E27FC236}">
                    <a16:creationId xmlns:a16="http://schemas.microsoft.com/office/drawing/2014/main" xmlns="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21" name="Freeform 29">
                <a:extLst>
                  <a:ext uri="{FF2B5EF4-FFF2-40B4-BE49-F238E27FC236}">
                    <a16:creationId xmlns:a16="http://schemas.microsoft.com/office/drawing/2014/main" xmlns="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22" name="Freeform 30">
                <a:extLst>
                  <a:ext uri="{FF2B5EF4-FFF2-40B4-BE49-F238E27FC236}">
                    <a16:creationId xmlns:a16="http://schemas.microsoft.com/office/drawing/2014/main" xmlns="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23" name="Freeform 31">
                <a:extLst>
                  <a:ext uri="{FF2B5EF4-FFF2-40B4-BE49-F238E27FC236}">
                    <a16:creationId xmlns:a16="http://schemas.microsoft.com/office/drawing/2014/main" xmlns="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24" name="Freeform 32">
                <a:extLst>
                  <a:ext uri="{FF2B5EF4-FFF2-40B4-BE49-F238E27FC236}">
                    <a16:creationId xmlns:a16="http://schemas.microsoft.com/office/drawing/2014/main" xmlns="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25" name="Freeform 33">
                <a:extLst>
                  <a:ext uri="{FF2B5EF4-FFF2-40B4-BE49-F238E27FC236}">
                    <a16:creationId xmlns:a16="http://schemas.microsoft.com/office/drawing/2014/main" xmlns="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26" name="Freeform 34">
                <a:extLst>
                  <a:ext uri="{FF2B5EF4-FFF2-40B4-BE49-F238E27FC236}">
                    <a16:creationId xmlns:a16="http://schemas.microsoft.com/office/drawing/2014/main" xmlns="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27" name="Freeform 35">
                <a:extLst>
                  <a:ext uri="{FF2B5EF4-FFF2-40B4-BE49-F238E27FC236}">
                    <a16:creationId xmlns:a16="http://schemas.microsoft.com/office/drawing/2014/main" xmlns="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28" name="Freeform 36">
                <a:extLst>
                  <a:ext uri="{FF2B5EF4-FFF2-40B4-BE49-F238E27FC236}">
                    <a16:creationId xmlns:a16="http://schemas.microsoft.com/office/drawing/2014/main" xmlns="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820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8" grpId="0"/>
      <p:bldP spid="62" grpId="0"/>
      <p:bldP spid="87" grpId="0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544407" y="2074178"/>
            <a:ext cx="9741986" cy="815608"/>
            <a:chOff x="7469267" y="10108716"/>
            <a:chExt cx="9743112" cy="815702"/>
          </a:xfrm>
        </p:grpSpPr>
        <p:sp>
          <p:nvSpPr>
            <p:cNvPr id="36" name="Rectangle 35"/>
            <p:cNvSpPr/>
            <p:nvPr/>
          </p:nvSpPr>
          <p:spPr>
            <a:xfrm>
              <a:off x="9092455" y="10108716"/>
              <a:ext cx="8119924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28599" y="7688759"/>
                <a:ext cx="567931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</p:grp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xmlns="" id="{59084FF8-CC24-4A9C-A367-4104BFC8E992}"/>
              </a:ext>
            </a:extLst>
          </p:cNvPr>
          <p:cNvSpPr/>
          <p:nvPr/>
        </p:nvSpPr>
        <p:spPr>
          <a:xfrm>
            <a:off x="611562" y="3744109"/>
            <a:ext cx="23113929" cy="2336045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xmlns="" id="{A926B0C7-F7BB-4A27-A739-155F56F668DF}"/>
              </a:ext>
            </a:extLst>
          </p:cNvPr>
          <p:cNvGrpSpPr/>
          <p:nvPr/>
        </p:nvGrpSpPr>
        <p:grpSpPr>
          <a:xfrm>
            <a:off x="559409" y="3499862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xmlns="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1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xmlns="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xmlns="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xmlns="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xmlns="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xmlns="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xmlns="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xmlns="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xmlns="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xmlns="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xmlns="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xmlns="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xmlns="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xmlns="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xmlns="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xmlns="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xmlns="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xmlns="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xmlns="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xmlns="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xmlns="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xmlns="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xmlns="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xmlns="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xmlns="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xmlns="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4581598" y="3467173"/>
                <a:ext cx="17615591" cy="1231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GTLN, GTNN của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m:rPr>
                        <m:nor/>
                      </m:rPr>
                      <a:rPr lang="en-US" b="1"/>
                      <m:t>cos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598" y="3467173"/>
                <a:ext cx="17615591" cy="1231234"/>
              </a:xfrm>
              <a:prstGeom prst="rect">
                <a:avLst/>
              </a:prstGeom>
              <a:blipFill>
                <a:blip r:embed="rId3"/>
                <a:stretch>
                  <a:fillRect l="-1419" b="-8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4120671C-1FBD-47AE-9998-1AA8B9216950}"/>
              </a:ext>
            </a:extLst>
          </p:cNvPr>
          <p:cNvGrpSpPr/>
          <p:nvPr/>
        </p:nvGrpSpPr>
        <p:grpSpPr>
          <a:xfrm>
            <a:off x="635035" y="6933795"/>
            <a:ext cx="23129272" cy="5254477"/>
            <a:chOff x="292808" y="5485521"/>
            <a:chExt cx="23129272" cy="3821485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xmlns="" id="{9F92EC5B-FE3B-4E4D-8FAE-1CB734B1B271}"/>
                </a:ext>
              </a:extLst>
            </p:cNvPr>
            <p:cNvSpPr/>
            <p:nvPr/>
          </p:nvSpPr>
          <p:spPr>
            <a:xfrm>
              <a:off x="342587" y="5519809"/>
              <a:ext cx="23079493" cy="378719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xmlns="" id="{6121DB3D-E812-44E9-A2FB-F85D826CFF6B}"/>
                </a:ext>
              </a:extLst>
            </p:cNvPr>
            <p:cNvGrpSpPr/>
            <p:nvPr/>
          </p:nvGrpSpPr>
          <p:grpSpPr>
            <a:xfrm>
              <a:off x="292808" y="5485521"/>
              <a:ext cx="3716768" cy="822868"/>
              <a:chOff x="1224541" y="6489091"/>
              <a:chExt cx="3568119" cy="749327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xmlns="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041177" y="5399944"/>
                <a:ext cx="625641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45993" y="6521125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xmlns="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489091"/>
                <a:ext cx="813635" cy="662336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xmlns="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7909" y="6557996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838754" y="7767359"/>
                <a:ext cx="22467698" cy="108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b="1"/>
                      <m:t>cos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m:rPr>
                        <m:nor/>
                      </m:rPr>
                      <a:rPr lang="en-US" b="1"/>
                      <m:t>cos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m:rPr>
                        <m:nor/>
                      </m:rPr>
                      <a:rPr lang="en-US" b="1"/>
                      <m:t>cos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54" y="7767359"/>
                <a:ext cx="22467698" cy="1082669"/>
              </a:xfrm>
              <a:prstGeom prst="rect">
                <a:avLst/>
              </a:prstGeom>
              <a:blipFill>
                <a:blip r:embed="rId4"/>
                <a:stretch>
                  <a:fillRect l="-1113" b="-9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845375" y="8939511"/>
                <a:ext cx="22513421" cy="108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𝒎𝒂𝒙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đạt được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75" y="8939511"/>
                <a:ext cx="22513421" cy="1082669"/>
              </a:xfrm>
              <a:prstGeom prst="rect">
                <a:avLst/>
              </a:prstGeom>
              <a:blipFill>
                <a:blip r:embed="rId5"/>
                <a:stretch>
                  <a:fillRect l="-1110" b="-9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893506" y="10413021"/>
                <a:ext cx="22513421" cy="108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vi-VN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đạt được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06" y="10413021"/>
                <a:ext cx="22513421" cy="1082669"/>
              </a:xfrm>
              <a:prstGeom prst="rect">
                <a:avLst/>
              </a:prstGeom>
              <a:blipFill>
                <a:blip r:embed="rId6"/>
                <a:stretch>
                  <a:fillRect b="-9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610240" y="4597750"/>
                <a:ext cx="22928618" cy="87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vi-V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1"/>
                          <m:t>max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</a:rPr>
                  <a:t>-1 </a:t>
                </a:r>
                <a:r>
                  <a:rPr lang="en-US" sz="4400" b="1" dirty="0">
                    <a:latin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1"/>
                          <m:t>max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C.</a:t>
                </a:r>
                <a:r>
                  <a:rPr lang="vi-VN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1"/>
                          <m:t>max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  D.</a:t>
                </a:r>
                <a:r>
                  <a:rPr lang="vi-VN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1"/>
                          <m:t>max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</a:rPr>
                  <a:t>=1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40" y="4597750"/>
                <a:ext cx="22928618" cy="871008"/>
              </a:xfrm>
              <a:prstGeom prst="rect">
                <a:avLst/>
              </a:prstGeom>
              <a:blipFill>
                <a:blip r:embed="rId7"/>
                <a:stretch>
                  <a:fillRect l="-1064" t="-11189" r="-266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xmlns="" id="{F336AE38-2F8A-4D7A-BA7F-69DC491A8256}"/>
              </a:ext>
            </a:extLst>
          </p:cNvPr>
          <p:cNvSpPr/>
          <p:nvPr/>
        </p:nvSpPr>
        <p:spPr>
          <a:xfrm>
            <a:off x="17526000" y="4484294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8774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8" grpId="0"/>
      <p:bldP spid="96" grpId="0"/>
      <p:bldP spid="97" grpId="0"/>
      <p:bldP spid="98" grpId="0"/>
      <p:bldP spid="62" grpId="0"/>
      <p:bldP spid="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687219" y="2376176"/>
            <a:ext cx="9741986" cy="815608"/>
            <a:chOff x="7469267" y="10108716"/>
            <a:chExt cx="9743112" cy="815702"/>
          </a:xfrm>
        </p:grpSpPr>
        <p:sp>
          <p:nvSpPr>
            <p:cNvPr id="36" name="Rectangle 35"/>
            <p:cNvSpPr/>
            <p:nvPr/>
          </p:nvSpPr>
          <p:spPr>
            <a:xfrm>
              <a:off x="9092455" y="10108716"/>
              <a:ext cx="8119924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28599" y="7688759"/>
                <a:ext cx="567931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</p:grp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xmlns="" id="{59084FF8-CC24-4A9C-A367-4104BFC8E992}"/>
              </a:ext>
            </a:extLst>
          </p:cNvPr>
          <p:cNvSpPr/>
          <p:nvPr/>
        </p:nvSpPr>
        <p:spPr>
          <a:xfrm>
            <a:off x="575556" y="4088204"/>
            <a:ext cx="23113929" cy="2336045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xmlns="" id="{A926B0C7-F7BB-4A27-A739-155F56F668DF}"/>
              </a:ext>
            </a:extLst>
          </p:cNvPr>
          <p:cNvGrpSpPr/>
          <p:nvPr/>
        </p:nvGrpSpPr>
        <p:grpSpPr>
          <a:xfrm>
            <a:off x="559409" y="3804662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xmlns="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2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xmlns="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xmlns="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xmlns="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xmlns="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xmlns="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xmlns="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xmlns="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xmlns="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xmlns="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xmlns="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xmlns="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xmlns="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xmlns="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xmlns="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xmlns="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xmlns="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xmlns="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xmlns="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xmlns="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xmlns="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xmlns="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xmlns="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xmlns="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xmlns="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xmlns="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5403824" y="4232678"/>
                <a:ext cx="17615591" cy="87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giá trị của hàm số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824" y="4232678"/>
                <a:ext cx="17615591" cy="871008"/>
              </a:xfrm>
              <a:prstGeom prst="rect">
                <a:avLst/>
              </a:prstGeom>
              <a:blipFill>
                <a:blip r:embed="rId3"/>
                <a:stretch>
                  <a:fillRect l="-1384" t="-11189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4120671C-1FBD-47AE-9998-1AA8B9216950}"/>
              </a:ext>
            </a:extLst>
          </p:cNvPr>
          <p:cNvGrpSpPr/>
          <p:nvPr/>
        </p:nvGrpSpPr>
        <p:grpSpPr>
          <a:xfrm>
            <a:off x="527979" y="6898847"/>
            <a:ext cx="23161506" cy="5237483"/>
            <a:chOff x="292808" y="5455505"/>
            <a:chExt cx="23161506" cy="3809126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xmlns="" id="{9F92EC5B-FE3B-4E4D-8FAE-1CB734B1B271}"/>
                </a:ext>
              </a:extLst>
            </p:cNvPr>
            <p:cNvSpPr/>
            <p:nvPr/>
          </p:nvSpPr>
          <p:spPr>
            <a:xfrm>
              <a:off x="374821" y="5477434"/>
              <a:ext cx="23079493" cy="378719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xmlns="" id="{6121DB3D-E812-44E9-A2FB-F85D826CFF6B}"/>
                </a:ext>
              </a:extLst>
            </p:cNvPr>
            <p:cNvGrpSpPr/>
            <p:nvPr/>
          </p:nvGrpSpPr>
          <p:grpSpPr>
            <a:xfrm>
              <a:off x="292808" y="5455505"/>
              <a:ext cx="3716768" cy="757356"/>
              <a:chOff x="1224541" y="6461758"/>
              <a:chExt cx="3568119" cy="689670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xmlns="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041177" y="5399944"/>
                <a:ext cx="625641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45993" y="6521125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xmlns="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461758"/>
                <a:ext cx="848084" cy="68967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xmlns="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7" y="6547508"/>
                <a:ext cx="401113" cy="5277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4545831" y="7305036"/>
                <a:ext cx="2246769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831" y="7305036"/>
                <a:ext cx="22467698" cy="769441"/>
              </a:xfrm>
              <a:prstGeom prst="rect">
                <a:avLst/>
              </a:prstGeom>
              <a:blipFill>
                <a:blip r:embed="rId4"/>
                <a:stretch>
                  <a:fillRect l="-1113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1840532" y="7947455"/>
                <a:ext cx="22513421" cy="1057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𝒎𝒂𝒙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đạt được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532" y="7947455"/>
                <a:ext cx="22513421" cy="1057790"/>
              </a:xfrm>
              <a:prstGeom prst="rect">
                <a:avLst/>
              </a:prstGeom>
              <a:blipFill>
                <a:blip r:embed="rId5"/>
                <a:stretch>
                  <a:fillRect l="-1110" t="-578" b="-11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748819" y="9046251"/>
                <a:ext cx="22513421" cy="1057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vi-VN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đạt được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19" y="9046251"/>
                <a:ext cx="22513421" cy="1057790"/>
              </a:xfrm>
              <a:prstGeom prst="rect">
                <a:avLst/>
              </a:prstGeom>
              <a:blipFill>
                <a:blip r:embed="rId6"/>
                <a:stretch>
                  <a:fillRect t="-578" b="-11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1643672" y="5245404"/>
                <a:ext cx="22708736" cy="87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vi-VN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             B.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                    C.</a:t>
                </a:r>
                <a:r>
                  <a:rPr lang="vi-VN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                  D.</a:t>
                </a:r>
                <a:r>
                  <a:rPr lang="vi-VN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672" y="5245404"/>
                <a:ext cx="22708736" cy="871008"/>
              </a:xfrm>
              <a:prstGeom prst="rect">
                <a:avLst/>
              </a:prstGeom>
              <a:blipFill>
                <a:blip r:embed="rId7"/>
                <a:stretch>
                  <a:fillRect l="-1101" t="-11189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1840531" y="10222530"/>
                <a:ext cx="22513421" cy="797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 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giá trị của hàm số là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531" y="10222530"/>
                <a:ext cx="22513421" cy="797654"/>
              </a:xfrm>
              <a:prstGeom prst="rect">
                <a:avLst/>
              </a:prstGeom>
              <a:blipFill>
                <a:blip r:embed="rId8"/>
                <a:stretch>
                  <a:fillRect l="-1110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Oval 79">
            <a:extLst>
              <a:ext uri="{FF2B5EF4-FFF2-40B4-BE49-F238E27FC236}">
                <a16:creationId xmlns:a16="http://schemas.microsoft.com/office/drawing/2014/main" xmlns="" id="{C7879611-FD14-4453-B261-F5A0ADCC8FD4}"/>
              </a:ext>
            </a:extLst>
          </p:cNvPr>
          <p:cNvSpPr/>
          <p:nvPr/>
        </p:nvSpPr>
        <p:spPr>
          <a:xfrm>
            <a:off x="11647664" y="5251211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5123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8" grpId="0"/>
      <p:bldP spid="96" grpId="0"/>
      <p:bldP spid="97" grpId="0"/>
      <p:bldP spid="98" grpId="0"/>
      <p:bldP spid="62" grpId="0"/>
      <p:bldP spid="79" grpId="0"/>
      <p:bldP spid="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185995" y="2209800"/>
            <a:ext cx="9741986" cy="815608"/>
            <a:chOff x="7469267" y="10108716"/>
            <a:chExt cx="9743112" cy="815702"/>
          </a:xfrm>
        </p:grpSpPr>
        <p:sp>
          <p:nvSpPr>
            <p:cNvPr id="36" name="Rectangle 35"/>
            <p:cNvSpPr/>
            <p:nvPr/>
          </p:nvSpPr>
          <p:spPr>
            <a:xfrm>
              <a:off x="9092455" y="10108716"/>
              <a:ext cx="8119924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28599" y="7688759"/>
                <a:ext cx="567931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</p:grp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xmlns="" id="{59084FF8-CC24-4A9C-A367-4104BFC8E992}"/>
              </a:ext>
            </a:extLst>
          </p:cNvPr>
          <p:cNvSpPr/>
          <p:nvPr/>
        </p:nvSpPr>
        <p:spPr>
          <a:xfrm>
            <a:off x="216210" y="3684102"/>
            <a:ext cx="23486677" cy="2336045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xmlns="" id="{A926B0C7-F7BB-4A27-A739-155F56F668DF}"/>
              </a:ext>
            </a:extLst>
          </p:cNvPr>
          <p:cNvGrpSpPr/>
          <p:nvPr/>
        </p:nvGrpSpPr>
        <p:grpSpPr>
          <a:xfrm>
            <a:off x="211119" y="3477998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xmlns="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3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xmlns="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xmlns="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xmlns="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xmlns="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xmlns="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xmlns="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xmlns="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xmlns="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xmlns="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xmlns="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xmlns="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xmlns="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xmlns="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xmlns="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xmlns="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xmlns="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xmlns="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xmlns="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xmlns="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xmlns="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xmlns="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xmlns="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xmlns="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xmlns="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xmlns="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4256200" y="3799719"/>
                <a:ext cx="17615591" cy="797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GTLN, GTNN của hàm số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200" y="3799719"/>
                <a:ext cx="17615591" cy="797654"/>
              </a:xfrm>
              <a:prstGeom prst="rect">
                <a:avLst/>
              </a:prstGeom>
              <a:blipFill>
                <a:blip r:embed="rId3"/>
                <a:stretch>
                  <a:fillRect l="-1384"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4120671C-1FBD-47AE-9998-1AA8B9216950}"/>
              </a:ext>
            </a:extLst>
          </p:cNvPr>
          <p:cNvGrpSpPr/>
          <p:nvPr/>
        </p:nvGrpSpPr>
        <p:grpSpPr>
          <a:xfrm>
            <a:off x="183010" y="6387770"/>
            <a:ext cx="23456078" cy="4544283"/>
            <a:chOff x="259608" y="5302905"/>
            <a:chExt cx="23456078" cy="3815925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xmlns="" id="{9F92EC5B-FE3B-4E4D-8FAE-1CB734B1B271}"/>
                </a:ext>
              </a:extLst>
            </p:cNvPr>
            <p:cNvSpPr/>
            <p:nvPr/>
          </p:nvSpPr>
          <p:spPr>
            <a:xfrm>
              <a:off x="259608" y="5331633"/>
              <a:ext cx="23456078" cy="378719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xmlns="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5"/>
              <a:ext cx="3716767" cy="909956"/>
              <a:chOff x="1224541" y="6322797"/>
              <a:chExt cx="3568118" cy="828632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xmlns="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82" y="5298450"/>
                <a:ext cx="828630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9341" y="6439147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xmlns="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xmlns="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4262367" y="7421623"/>
                <a:ext cx="2246769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367" y="7421623"/>
                <a:ext cx="22467698" cy="769441"/>
              </a:xfrm>
              <a:prstGeom prst="rect">
                <a:avLst/>
              </a:prstGeom>
              <a:blipFill>
                <a:blip r:embed="rId4"/>
                <a:stretch>
                  <a:fillRect l="-1085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1057242" y="8460224"/>
                <a:ext cx="22513421" cy="1057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𝒎𝒂𝒙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đạt được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42" y="8460224"/>
                <a:ext cx="22513421" cy="1057790"/>
              </a:xfrm>
              <a:prstGeom prst="rect">
                <a:avLst/>
              </a:prstGeom>
              <a:blipFill>
                <a:blip r:embed="rId5"/>
                <a:stretch>
                  <a:fillRect l="-1083" t="-578" b="-11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0" y="9601741"/>
                <a:ext cx="22513421" cy="1057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vi-VN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đạt được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601741"/>
                <a:ext cx="22513421" cy="1057790"/>
              </a:xfrm>
              <a:prstGeom prst="rect">
                <a:avLst/>
              </a:prstGeom>
              <a:blipFill>
                <a:blip r:embed="rId6"/>
                <a:stretch>
                  <a:fillRect b="-10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229771" y="4723770"/>
                <a:ext cx="23566541" cy="800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vi-VN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1"/>
                          <m:t>max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</a:rPr>
                  <a:t>1   </a:t>
                </a:r>
                <a:r>
                  <a:rPr lang="en-US" sz="4400" b="1" dirty="0">
                    <a:latin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1"/>
                          <m:t>max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1   C.</a:t>
                </a:r>
                <a:r>
                  <a:rPr lang="vi-VN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1"/>
                          <m:t>max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2   D.</a:t>
                </a:r>
                <a:r>
                  <a:rPr lang="vi-VN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1"/>
                          <m:t>max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71" y="4723770"/>
                <a:ext cx="23566541" cy="800091"/>
              </a:xfrm>
              <a:prstGeom prst="rect">
                <a:avLst/>
              </a:prstGeom>
              <a:blipFill>
                <a:blip r:embed="rId7"/>
                <a:stretch>
                  <a:fillRect l="-1061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Oval 81">
            <a:extLst>
              <a:ext uri="{FF2B5EF4-FFF2-40B4-BE49-F238E27FC236}">
                <a16:creationId xmlns:a16="http://schemas.microsoft.com/office/drawing/2014/main" xmlns="" id="{88E655C4-456D-4535-BCE2-60A08920C8CD}"/>
              </a:ext>
            </a:extLst>
          </p:cNvPr>
          <p:cNvSpPr/>
          <p:nvPr/>
        </p:nvSpPr>
        <p:spPr>
          <a:xfrm>
            <a:off x="5715000" y="4597373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6055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8" grpId="0"/>
      <p:bldP spid="96" grpId="0"/>
      <p:bldP spid="97" grpId="0"/>
      <p:bldP spid="98" grpId="0"/>
      <p:bldP spid="62" grpId="0"/>
      <p:bldP spid="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390596" y="2394039"/>
            <a:ext cx="9741986" cy="815608"/>
            <a:chOff x="7469267" y="10108716"/>
            <a:chExt cx="9743112" cy="815702"/>
          </a:xfrm>
        </p:grpSpPr>
        <p:sp>
          <p:nvSpPr>
            <p:cNvPr id="36" name="Rectangle 35"/>
            <p:cNvSpPr/>
            <p:nvPr/>
          </p:nvSpPr>
          <p:spPr>
            <a:xfrm>
              <a:off x="9092455" y="10108716"/>
              <a:ext cx="8119924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28599" y="7688759"/>
                <a:ext cx="567931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</p:grp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xmlns="" id="{59084FF8-CC24-4A9C-A367-4104BFC8E992}"/>
              </a:ext>
            </a:extLst>
          </p:cNvPr>
          <p:cNvSpPr/>
          <p:nvPr/>
        </p:nvSpPr>
        <p:spPr>
          <a:xfrm>
            <a:off x="507232" y="3645314"/>
            <a:ext cx="23113929" cy="3240916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xmlns="" id="{A926B0C7-F7BB-4A27-A739-155F56F668DF}"/>
              </a:ext>
            </a:extLst>
          </p:cNvPr>
          <p:cNvGrpSpPr/>
          <p:nvPr/>
        </p:nvGrpSpPr>
        <p:grpSpPr>
          <a:xfrm>
            <a:off x="478668" y="3387984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xmlns="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4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xmlns="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xmlns="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xmlns="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xmlns="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xmlns="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xmlns="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xmlns="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xmlns="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xmlns="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xmlns="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xmlns="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xmlns="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xmlns="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xmlns="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xmlns="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xmlns="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xmlns="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xmlns="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xmlns="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xmlns="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xmlns="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xmlns="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xmlns="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xmlns="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xmlns="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4413770" y="3812584"/>
                <a:ext cx="17615591" cy="929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GTLN, GTNN của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</m:oMath>
                </a14:m>
                <a:endParaRPr lang="en-US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770" y="3812584"/>
                <a:ext cx="17615591" cy="929100"/>
              </a:xfrm>
              <a:prstGeom prst="rect">
                <a:avLst/>
              </a:prstGeom>
              <a:blipFill>
                <a:blip r:embed="rId3"/>
                <a:stretch>
                  <a:fillRect l="-1384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4120671C-1FBD-47AE-9998-1AA8B9216950}"/>
              </a:ext>
            </a:extLst>
          </p:cNvPr>
          <p:cNvGrpSpPr/>
          <p:nvPr/>
        </p:nvGrpSpPr>
        <p:grpSpPr>
          <a:xfrm>
            <a:off x="502205" y="7582603"/>
            <a:ext cx="23123981" cy="3739358"/>
            <a:chOff x="292808" y="5302908"/>
            <a:chExt cx="23123981" cy="3579438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xmlns="" id="{9F92EC5B-FE3B-4E4D-8FAE-1CB734B1B271}"/>
                </a:ext>
              </a:extLst>
            </p:cNvPr>
            <p:cNvSpPr/>
            <p:nvPr/>
          </p:nvSpPr>
          <p:spPr>
            <a:xfrm>
              <a:off x="337296" y="5370900"/>
              <a:ext cx="23079493" cy="35114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xmlns="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8"/>
              <a:ext cx="3716766" cy="909954"/>
              <a:chOff x="1224541" y="6322798"/>
              <a:chExt cx="3568117" cy="828630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xmlns="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82" y="5298452"/>
                <a:ext cx="828629" cy="2877323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45993" y="6521126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xmlns="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8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xmlns="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1165380" y="8690714"/>
                <a:ext cx="22467698" cy="920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380" y="8690714"/>
                <a:ext cx="22467698" cy="920445"/>
              </a:xfrm>
              <a:prstGeom prst="rect">
                <a:avLst/>
              </a:prstGeom>
              <a:blipFill>
                <a:blip r:embed="rId4"/>
                <a:stretch>
                  <a:fillRect l="-1085" b="-30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1178601" y="9680092"/>
                <a:ext cx="22513421" cy="96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𝒎𝒂𝒙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đạt được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601" y="9680092"/>
                <a:ext cx="22513421" cy="961482"/>
              </a:xfrm>
              <a:prstGeom prst="rect">
                <a:avLst/>
              </a:prstGeom>
              <a:blipFill>
                <a:blip r:embed="rId5"/>
                <a:stretch>
                  <a:fillRect l="-1083" t="-9494" b="-13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-484060" y="10396583"/>
                <a:ext cx="22513421" cy="816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b="0" i="1" smtClean="0">
                        <a:latin typeface="Cambria Math" panose="02040503050406030204" pitchFamily="18" charset="0"/>
                      </a:rPr>
                      <m:t>             </m:t>
                    </m:r>
                    <m:func>
                      <m:funcPr>
                        <m:ctrlPr>
                          <a:rPr lang="vi-VN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đạt được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4060" y="10396583"/>
                <a:ext cx="22513421" cy="816314"/>
              </a:xfrm>
              <a:prstGeom prst="rect">
                <a:avLst/>
              </a:prstGeom>
              <a:blipFill>
                <a:blip r:embed="rId6"/>
                <a:stretch>
                  <a:fillRect t="-9701" b="-3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774423" y="5009301"/>
                <a:ext cx="23068220" cy="1671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𝒎𝒂𝒙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</a:rPr>
                  <a:t>                                    </a:t>
                </a:r>
                <a:r>
                  <a:rPr lang="en-US" sz="4400" b="1" dirty="0">
                    <a:latin typeface="Tahoma" panose="020B0604030504040204" pitchFamily="34" charset="0"/>
                  </a:rPr>
                  <a:t>B.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𝒎𝒂𝒙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</a:rPr>
                  <a:t>C.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𝒎𝒂𝒙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                                   D.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𝒎𝒂𝒙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23" y="5009301"/>
                <a:ext cx="23068220" cy="1671933"/>
              </a:xfrm>
              <a:prstGeom prst="rect">
                <a:avLst/>
              </a:prstGeom>
              <a:blipFill>
                <a:blip r:embed="rId7"/>
                <a:stretch>
                  <a:fillRect l="-1057" t="-4015" b="-16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18317" y="7789469"/>
                <a:ext cx="12052796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317" y="7789469"/>
                <a:ext cx="12052796" cy="784767"/>
              </a:xfrm>
              <a:prstGeom prst="rect">
                <a:avLst/>
              </a:prstGeom>
              <a:blipFill>
                <a:blip r:embed="rId8"/>
                <a:stretch>
                  <a:fillRect l="-2074" t="-15504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xmlns="" id="{95E619C1-C308-4999-B015-ECE1969F7D5B}"/>
              </a:ext>
            </a:extLst>
          </p:cNvPr>
          <p:cNvSpPr/>
          <p:nvPr/>
        </p:nvSpPr>
        <p:spPr>
          <a:xfrm>
            <a:off x="442787" y="4859461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1748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8" grpId="0"/>
      <p:bldP spid="96" grpId="0"/>
      <p:bldP spid="97" grpId="0"/>
      <p:bldP spid="98" grpId="0"/>
      <p:bldP spid="62" grpId="0"/>
      <p:bldP spid="3" grpId="0"/>
      <p:bldP spid="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412287" y="2553525"/>
            <a:ext cx="9741986" cy="815608"/>
            <a:chOff x="7469267" y="10108716"/>
            <a:chExt cx="9743112" cy="815702"/>
          </a:xfrm>
        </p:grpSpPr>
        <p:sp>
          <p:nvSpPr>
            <p:cNvPr id="36" name="Rectangle 35"/>
            <p:cNvSpPr/>
            <p:nvPr/>
          </p:nvSpPr>
          <p:spPr>
            <a:xfrm>
              <a:off x="9092455" y="10108716"/>
              <a:ext cx="8119924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28599" y="7688759"/>
                <a:ext cx="567931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</p:grp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xmlns="" id="{59084FF8-CC24-4A9C-A367-4104BFC8E992}"/>
              </a:ext>
            </a:extLst>
          </p:cNvPr>
          <p:cNvSpPr/>
          <p:nvPr/>
        </p:nvSpPr>
        <p:spPr>
          <a:xfrm>
            <a:off x="330842" y="3617084"/>
            <a:ext cx="23113929" cy="3964160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xmlns="" id="{A926B0C7-F7BB-4A27-A739-155F56F668DF}"/>
              </a:ext>
            </a:extLst>
          </p:cNvPr>
          <p:cNvGrpSpPr/>
          <p:nvPr/>
        </p:nvGrpSpPr>
        <p:grpSpPr>
          <a:xfrm>
            <a:off x="402691" y="3392389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xmlns="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5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xmlns="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xmlns="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xmlns="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xmlns="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xmlns="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xmlns="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xmlns="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xmlns="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xmlns="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xmlns="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xmlns="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xmlns="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xmlns="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xmlns="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xmlns="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xmlns="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xmlns="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xmlns="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xmlns="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xmlns="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xmlns="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xmlns="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xmlns="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xmlns="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xmlns="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4278749" y="3637990"/>
                <a:ext cx="17615591" cy="1198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GTLN, GTNN của hàm số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den>
                    </m:f>
                  </m:oMath>
                </a14:m>
                <a:endParaRPr lang="en-US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749" y="3637990"/>
                <a:ext cx="17615591" cy="1198790"/>
              </a:xfrm>
              <a:prstGeom prst="rect">
                <a:avLst/>
              </a:prstGeom>
              <a:blipFill>
                <a:blip r:embed="rId3"/>
                <a:stretch>
                  <a:fillRect l="-1419" b="-9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4120671C-1FBD-47AE-9998-1AA8B9216950}"/>
              </a:ext>
            </a:extLst>
          </p:cNvPr>
          <p:cNvGrpSpPr/>
          <p:nvPr/>
        </p:nvGrpSpPr>
        <p:grpSpPr>
          <a:xfrm>
            <a:off x="373521" y="7825667"/>
            <a:ext cx="23156367" cy="4107866"/>
            <a:chOff x="292808" y="5302907"/>
            <a:chExt cx="23156367" cy="3913938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xmlns="" id="{9F92EC5B-FE3B-4E4D-8FAE-1CB734B1B271}"/>
                </a:ext>
              </a:extLst>
            </p:cNvPr>
            <p:cNvSpPr/>
            <p:nvPr/>
          </p:nvSpPr>
          <p:spPr>
            <a:xfrm>
              <a:off x="369682" y="5361480"/>
              <a:ext cx="23079493" cy="385536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xmlns="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7"/>
              <a:ext cx="3716766" cy="909955"/>
              <a:chOff x="1224541" y="6322798"/>
              <a:chExt cx="3568117" cy="828631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xmlns="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82" y="5298452"/>
                <a:ext cx="828630" cy="2877323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48186" y="6421729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xmlns="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8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xmlns="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1046349" y="8640895"/>
                <a:ext cx="22467698" cy="1046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349" y="8640895"/>
                <a:ext cx="22467698" cy="1046377"/>
              </a:xfrm>
              <a:prstGeom prst="rect">
                <a:avLst/>
              </a:prstGeom>
              <a:blipFill>
                <a:blip r:embed="rId4"/>
                <a:stretch>
                  <a:fillRect l="-1113" t="-1163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959579" y="9683910"/>
                <a:ext cx="22513421" cy="96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𝒎𝒂𝒙</m:t>
                        </m:r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đạt được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79" y="9683910"/>
                <a:ext cx="22513421" cy="961482"/>
              </a:xfrm>
              <a:prstGeom prst="rect">
                <a:avLst/>
              </a:prstGeom>
              <a:blipFill>
                <a:blip r:embed="rId5"/>
                <a:stretch>
                  <a:fillRect l="-1083" t="-9554" b="-14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884184" y="10889815"/>
                <a:ext cx="22513421" cy="816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vi-VN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         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𝒎𝒊𝒏</m:t>
                        </m:r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đạt được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184" y="10889815"/>
                <a:ext cx="22513421" cy="816314"/>
              </a:xfrm>
              <a:prstGeom prst="rect">
                <a:avLst/>
              </a:prstGeom>
              <a:blipFill>
                <a:blip r:embed="rId6"/>
                <a:stretch>
                  <a:fillRect t="-9701" b="-3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766752" y="4748121"/>
                <a:ext cx="23068220" cy="2285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𝒎𝒊𝒏</m:t>
                        </m:r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𝒎𝒂𝒙</m:t>
                        </m:r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                                             B.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𝒎𝒊𝒏</m:t>
                        </m:r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𝒎𝒂𝒙</m:t>
                        </m:r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</a:rPr>
                  <a:t>C.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𝒎𝒊𝒏</m:t>
                        </m:r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𝒎𝒂𝒙</m:t>
                        </m:r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                                             D.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𝒎𝒊𝒏</m:t>
                        </m:r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𝒎𝒂𝒙</m:t>
                        </m:r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52" y="4748121"/>
                <a:ext cx="23068220" cy="2285049"/>
              </a:xfrm>
              <a:prstGeom prst="rect">
                <a:avLst/>
              </a:prstGeom>
              <a:blipFill>
                <a:blip r:embed="rId7"/>
                <a:stretch>
                  <a:fillRect l="-1084" b="-4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xmlns="" id="{90F2EE5B-9A87-4FB3-AACF-B3D7970E0992}"/>
              </a:ext>
            </a:extLst>
          </p:cNvPr>
          <p:cNvSpPr/>
          <p:nvPr/>
        </p:nvSpPr>
        <p:spPr>
          <a:xfrm>
            <a:off x="351139" y="4859306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4198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8" grpId="0"/>
      <p:bldP spid="96" grpId="0"/>
      <p:bldP spid="97" grpId="0"/>
      <p:bldP spid="98" grpId="0"/>
      <p:bldP spid="62" grpId="0"/>
      <p:bldP spid="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628077" y="2048985"/>
            <a:ext cx="9683046" cy="858280"/>
            <a:chOff x="7469267" y="10123530"/>
            <a:chExt cx="9684165" cy="858380"/>
          </a:xfrm>
        </p:grpSpPr>
        <p:sp>
          <p:nvSpPr>
            <p:cNvPr id="36" name="Rectangle 35"/>
            <p:cNvSpPr/>
            <p:nvPr/>
          </p:nvSpPr>
          <p:spPr>
            <a:xfrm>
              <a:off x="9033508" y="10166208"/>
              <a:ext cx="8119924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28599" y="7688759"/>
                <a:ext cx="567931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</p:grp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xmlns="" id="{59084FF8-CC24-4A9C-A367-4104BFC8E992}"/>
              </a:ext>
            </a:extLst>
          </p:cNvPr>
          <p:cNvSpPr/>
          <p:nvPr/>
        </p:nvSpPr>
        <p:spPr>
          <a:xfrm>
            <a:off x="423440" y="3130415"/>
            <a:ext cx="23617576" cy="3351353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xmlns="" id="{A926B0C7-F7BB-4A27-A739-155F56F668DF}"/>
              </a:ext>
            </a:extLst>
          </p:cNvPr>
          <p:cNvGrpSpPr/>
          <p:nvPr/>
        </p:nvGrpSpPr>
        <p:grpSpPr>
          <a:xfrm>
            <a:off x="400703" y="2938127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xmlns="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5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xmlns="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xmlns="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xmlns="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xmlns="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xmlns="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xmlns="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xmlns="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xmlns="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xmlns="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xmlns="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xmlns="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xmlns="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xmlns="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xmlns="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xmlns="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xmlns="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xmlns="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xmlns="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xmlns="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xmlns="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xmlns="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xmlns="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xmlns="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xmlns="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xmlns="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4457921" y="3065509"/>
                <a:ext cx="17615591" cy="120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GTLN, GTNN của hàm số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fNam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𝒏𝒙</m:t>
                            </m:r>
                          </m:e>
                        </m:func>
                        <m:r>
                          <a:rPr lang="en-US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den>
                    </m:f>
                  </m:oMath>
                </a14:m>
                <a:endParaRPr lang="en-US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921" y="3065509"/>
                <a:ext cx="17615591" cy="1200778"/>
              </a:xfrm>
              <a:prstGeom prst="rect">
                <a:avLst/>
              </a:prstGeom>
              <a:blipFill>
                <a:blip r:embed="rId3"/>
                <a:stretch>
                  <a:fillRect l="-1384"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4120671C-1FBD-47AE-9998-1AA8B9216950}"/>
              </a:ext>
            </a:extLst>
          </p:cNvPr>
          <p:cNvGrpSpPr/>
          <p:nvPr/>
        </p:nvGrpSpPr>
        <p:grpSpPr>
          <a:xfrm>
            <a:off x="304800" y="6915563"/>
            <a:ext cx="23820259" cy="6343237"/>
            <a:chOff x="294478" y="5219845"/>
            <a:chExt cx="23820259" cy="5541324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xmlns="" id="{9F92EC5B-FE3B-4E4D-8FAE-1CB734B1B271}"/>
                </a:ext>
              </a:extLst>
            </p:cNvPr>
            <p:cNvSpPr/>
            <p:nvPr/>
          </p:nvSpPr>
          <p:spPr>
            <a:xfrm>
              <a:off x="400160" y="5275775"/>
              <a:ext cx="23714577" cy="548539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xmlns="" id="{6121DB3D-E812-44E9-A2FB-F85D826CFF6B}"/>
                </a:ext>
              </a:extLst>
            </p:cNvPr>
            <p:cNvGrpSpPr/>
            <p:nvPr/>
          </p:nvGrpSpPr>
          <p:grpSpPr>
            <a:xfrm>
              <a:off x="294478" y="5219845"/>
              <a:ext cx="3715097" cy="909954"/>
              <a:chOff x="1226144" y="6247159"/>
              <a:chExt cx="3566515" cy="828630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xmlns="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57865" y="5240434"/>
                <a:ext cx="792266" cy="2877323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2364" y="6297905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xmlns="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6144" y="6247159"/>
                <a:ext cx="903517" cy="828630"/>
              </a:xfrm>
              <a:prstGeom prst="round2DiagRect">
                <a:avLst>
                  <a:gd name="adj1" fmla="val 16667"/>
                  <a:gd name="adj2" fmla="val 29147"/>
                </a:avLst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xmlns="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4309285" y="7126648"/>
                <a:ext cx="2246769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285" y="7126648"/>
                <a:ext cx="22467698" cy="769441"/>
              </a:xfrm>
              <a:prstGeom prst="rect">
                <a:avLst/>
              </a:prstGeom>
              <a:blipFill>
                <a:blip r:embed="rId4"/>
                <a:stretch>
                  <a:fillRect l="-1112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699182" y="10262275"/>
                <a:ext cx="22513421" cy="1048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82" y="10262275"/>
                <a:ext cx="22513421" cy="1048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699182" y="11139332"/>
                <a:ext cx="22755012" cy="1048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𝒎𝒂𝒙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82" y="11139332"/>
                <a:ext cx="22755012" cy="1048107"/>
              </a:xfrm>
              <a:prstGeom prst="rect">
                <a:avLst/>
              </a:prstGeom>
              <a:blipFill>
                <a:blip r:embed="rId6"/>
                <a:stretch>
                  <a:fillRect l="-1099" t="-581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972796" y="4051412"/>
                <a:ext cx="23068220" cy="2285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𝒎𝒂𝒙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                                             B.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𝒎𝒂𝒙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</a:rPr>
                  <a:t>C.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𝒎𝒂𝒙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                                                 D.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𝒎𝒂𝒙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796" y="4051412"/>
                <a:ext cx="23068220" cy="2285049"/>
              </a:xfrm>
              <a:prstGeom prst="rect">
                <a:avLst/>
              </a:prstGeom>
              <a:blipFill>
                <a:blip r:embed="rId7"/>
                <a:stretch>
                  <a:fillRect l="-1084" b="-5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44226" y="8041833"/>
                <a:ext cx="5774958" cy="1346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fName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vi-VN" b="1" i="1">
                              <a:latin typeface="Cambria Math" panose="02040503050406030204" pitchFamily="18" charset="0"/>
                            </a:rPr>
                            <m:t>nx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vi-VN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226" y="8041833"/>
                <a:ext cx="5774958" cy="13465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539002" y="8369268"/>
                <a:ext cx="938147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func>
                      <m:r>
                        <m:rPr>
                          <m:nor/>
                        </m:rPr>
                        <a:rPr lang="vi-VN" b="1" i="1">
                          <a:latin typeface="Cambria Math" panose="02040503050406030204" pitchFamily="18" charset="0"/>
                        </a:rPr>
                        <m:t>nx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vi-VN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𝒚</m:t>
                      </m:r>
                      <m:func>
                        <m:func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vi-VN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002" y="8369268"/>
                <a:ext cx="9381479" cy="7540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548480" y="8367465"/>
                <a:ext cx="857657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func>
                      <m:r>
                        <a:rPr lang="vi-VN" b="1" i="1">
                          <a:latin typeface="Cambria Math" panose="02040503050406030204" pitchFamily="18" charset="0"/>
                        </a:rPr>
                        <m:t>𝒏𝒙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func>
                        <m:func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vi-VN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vi-VN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8480" y="8367465"/>
                <a:ext cx="8576579" cy="7540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699183" y="9411826"/>
                <a:ext cx="22513421" cy="839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fName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fun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fNam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func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83" y="9411826"/>
                <a:ext cx="22513421" cy="839269"/>
              </a:xfrm>
              <a:prstGeom prst="rect">
                <a:avLst/>
              </a:prstGeom>
              <a:blipFill>
                <a:blip r:embed="rId11"/>
                <a:stretch>
                  <a:fillRect l="-1110" t="-13768" b="-26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Oval 79">
            <a:extLst>
              <a:ext uri="{FF2B5EF4-FFF2-40B4-BE49-F238E27FC236}">
                <a16:creationId xmlns:a16="http://schemas.microsoft.com/office/drawing/2014/main" xmlns="" id="{C2BB4647-74B6-42E1-909B-14197DFF15F5}"/>
              </a:ext>
            </a:extLst>
          </p:cNvPr>
          <p:cNvSpPr/>
          <p:nvPr/>
        </p:nvSpPr>
        <p:spPr>
          <a:xfrm>
            <a:off x="14399806" y="4239200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941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8" grpId="0"/>
      <p:bldP spid="96" grpId="0"/>
      <p:bldP spid="97" grpId="0"/>
      <p:bldP spid="98" grpId="0"/>
      <p:bldP spid="62" grpId="0"/>
      <p:bldP spid="3" grpId="0"/>
      <p:bldP spid="4" grpId="0"/>
      <p:bldP spid="5" grpId="0"/>
      <p:bldP spid="79" grpId="0"/>
      <p:bldP spid="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694158" y="3712650"/>
            <a:ext cx="21394442" cy="7497810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82185" y="2295084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1: HÀM SỐ LƯỢNG GIÁC VÀ PHƯƠNG TRÌNH LƯỢNG GIÁC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708859" y="3275107"/>
            <a:ext cx="18343959" cy="1298481"/>
            <a:chOff x="3825693" y="4003988"/>
            <a:chExt cx="18343959" cy="1298481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25693" y="4003988"/>
              <a:ext cx="18343959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50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1. LUYỆN TẬP HÀM SỐ LƯỢNG GIÁC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1512377" y="550127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F687E7-CC27-418F-845F-3BAAD19FECE3}"/>
              </a:ext>
            </a:extLst>
          </p:cNvPr>
          <p:cNvSpPr txBox="1"/>
          <p:nvPr/>
        </p:nvSpPr>
        <p:spPr>
          <a:xfrm>
            <a:off x="3165119" y="4328024"/>
            <a:ext cx="19098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Time New Roman"/>
              </a:rPr>
              <a:t>DẠNG 6: BẢNG BIẾN THIÊN VÀ ĐỒ THỊ CỦA HÀM SỐ LƯỢNG GIÁC</a:t>
            </a:r>
          </a:p>
        </p:txBody>
      </p:sp>
      <p:grpSp>
        <p:nvGrpSpPr>
          <p:cNvPr id="48" name="Group 74">
            <a:extLst>
              <a:ext uri="{FF2B5EF4-FFF2-40B4-BE49-F238E27FC236}">
                <a16:creationId xmlns:a16="http://schemas.microsoft.com/office/drawing/2014/main" xmlns="" id="{08E558DB-741A-4078-AB55-DCC8A93D243F}"/>
              </a:ext>
            </a:extLst>
          </p:cNvPr>
          <p:cNvGrpSpPr/>
          <p:nvPr/>
        </p:nvGrpSpPr>
        <p:grpSpPr>
          <a:xfrm>
            <a:off x="1521973" y="6489289"/>
            <a:ext cx="8033706" cy="942112"/>
            <a:chOff x="7459670" y="9982200"/>
            <a:chExt cx="8034635" cy="94222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E956DC10-0076-431B-BE87-9A6323D0E77A}"/>
                </a:ext>
              </a:extLst>
            </p:cNvPr>
            <p:cNvSpPr/>
            <p:nvPr/>
          </p:nvSpPr>
          <p:spPr>
            <a:xfrm>
              <a:off x="9092454" y="10108718"/>
              <a:ext cx="6401851" cy="815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TÓM TẮT LÝ THUYẾT</a:t>
              </a:r>
            </a:p>
          </p:txBody>
        </p:sp>
        <p:grpSp>
          <p:nvGrpSpPr>
            <p:cNvPr id="50" name="Group 44">
              <a:extLst>
                <a:ext uri="{FF2B5EF4-FFF2-40B4-BE49-F238E27FC236}">
                  <a16:creationId xmlns:a16="http://schemas.microsoft.com/office/drawing/2014/main" xmlns="" id="{D4DBA1ED-2BAD-4FE2-A2D3-FE3191B9753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50"/>
              <a:chOff x="7459669" y="7543800"/>
              <a:chExt cx="1381118" cy="872850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xmlns="" id="{16F7FBCC-4C77-4E93-8DF2-DBAB710AEC9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2" name="Group 46">
                <a:extLst>
                  <a:ext uri="{FF2B5EF4-FFF2-40B4-BE49-F238E27FC236}">
                    <a16:creationId xmlns:a16="http://schemas.microsoft.com/office/drawing/2014/main" xmlns="" id="{501E116B-28C2-46C1-9132-C24FFD1FF0C0}"/>
                  </a:ext>
                </a:extLst>
              </p:cNvPr>
              <p:cNvGrpSpPr/>
              <p:nvPr/>
            </p:nvGrpSpPr>
            <p:grpSpPr>
              <a:xfrm>
                <a:off x="7469187" y="7685130"/>
                <a:ext cx="1371600" cy="731520"/>
                <a:chOff x="7469187" y="7685130"/>
                <a:chExt cx="1371600" cy="731520"/>
              </a:xfrm>
            </p:grpSpPr>
            <p:sp>
              <p:nvSpPr>
                <p:cNvPr id="53" name="Round Same Side Corner Rectangle 85">
                  <a:extLst>
                    <a:ext uri="{FF2B5EF4-FFF2-40B4-BE49-F238E27FC236}">
                      <a16:creationId xmlns:a16="http://schemas.microsoft.com/office/drawing/2014/main" xmlns="" id="{4074E886-E6D6-43B8-BADD-E07FEB901326}"/>
                    </a:ext>
                  </a:extLst>
                </p:cNvPr>
                <p:cNvSpPr/>
                <p:nvPr/>
              </p:nvSpPr>
              <p:spPr>
                <a:xfrm rot="5400000">
                  <a:off x="7789227" y="7365090"/>
                  <a:ext cx="731520" cy="1371600"/>
                </a:xfrm>
                <a:prstGeom prst="round2SameRect">
                  <a:avLst/>
                </a:prstGeom>
                <a:solidFill>
                  <a:srgbClr val="C0504D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xmlns="" id="{5BE81F4C-0338-4637-B065-3A20E15F233E}"/>
                    </a:ext>
                  </a:extLst>
                </p:cNvPr>
                <p:cNvSpPr txBox="1"/>
                <p:nvPr/>
              </p:nvSpPr>
              <p:spPr>
                <a:xfrm>
                  <a:off x="7946883" y="7688759"/>
                  <a:ext cx="53136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</a:p>
              </p:txBody>
            </p:sp>
          </p:grpSp>
        </p:grpSp>
      </p:grpSp>
      <p:grpSp>
        <p:nvGrpSpPr>
          <p:cNvPr id="27" name="Group 74"/>
          <p:cNvGrpSpPr/>
          <p:nvPr/>
        </p:nvGrpSpPr>
        <p:grpSpPr>
          <a:xfrm>
            <a:off x="1512377" y="7451322"/>
            <a:ext cx="10527223" cy="942110"/>
            <a:chOff x="7459670" y="9982200"/>
            <a:chExt cx="10528440" cy="942219"/>
          </a:xfrm>
        </p:grpSpPr>
        <p:sp>
          <p:nvSpPr>
            <p:cNvPr id="28" name="Rectangle 27"/>
            <p:cNvSpPr/>
            <p:nvPr/>
          </p:nvSpPr>
          <p:spPr>
            <a:xfrm>
              <a:off x="9092456" y="10108716"/>
              <a:ext cx="8895654" cy="815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PHÁP GIẢI TOÁN</a:t>
              </a:r>
            </a:p>
          </p:txBody>
        </p:sp>
        <p:grpSp>
          <p:nvGrpSpPr>
            <p:cNvPr id="29" name="Group 44"/>
            <p:cNvGrpSpPr/>
            <p:nvPr/>
          </p:nvGrpSpPr>
          <p:grpSpPr>
            <a:xfrm>
              <a:off x="7459670" y="9982200"/>
              <a:ext cx="1392615" cy="872850"/>
              <a:chOff x="7459669" y="7543800"/>
              <a:chExt cx="1381118" cy="872850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1" name="Group 46"/>
              <p:cNvGrpSpPr/>
              <p:nvPr/>
            </p:nvGrpSpPr>
            <p:grpSpPr>
              <a:xfrm>
                <a:off x="7469187" y="7685130"/>
                <a:ext cx="1371600" cy="731520"/>
                <a:chOff x="7469187" y="7685130"/>
                <a:chExt cx="1371600" cy="731520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90"/>
                  <a:ext cx="731520" cy="1371600"/>
                </a:xfrm>
                <a:prstGeom prst="round2SameRect">
                  <a:avLst/>
                </a:prstGeom>
                <a:solidFill>
                  <a:srgbClr val="C0504D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46089" y="7688759"/>
                  <a:ext cx="53295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</a:p>
              </p:txBody>
            </p:sp>
          </p:grpSp>
        </p:grpSp>
      </p:grpSp>
      <p:grpSp>
        <p:nvGrpSpPr>
          <p:cNvPr id="34" name="Group 74"/>
          <p:cNvGrpSpPr/>
          <p:nvPr/>
        </p:nvGrpSpPr>
        <p:grpSpPr>
          <a:xfrm>
            <a:off x="1512377" y="8545418"/>
            <a:ext cx="9751581" cy="942114"/>
            <a:chOff x="7459670" y="9982200"/>
            <a:chExt cx="9752708" cy="942223"/>
          </a:xfrm>
        </p:grpSpPr>
        <p:sp>
          <p:nvSpPr>
            <p:cNvPr id="35" name="Rectangle 34"/>
            <p:cNvSpPr/>
            <p:nvPr/>
          </p:nvSpPr>
          <p:spPr>
            <a:xfrm>
              <a:off x="9092455" y="10108720"/>
              <a:ext cx="8119923" cy="815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  <p:grpSp>
          <p:nvGrpSpPr>
            <p:cNvPr id="36" name="Group 44"/>
            <p:cNvGrpSpPr/>
            <p:nvPr/>
          </p:nvGrpSpPr>
          <p:grpSpPr>
            <a:xfrm>
              <a:off x="7459670" y="9982200"/>
              <a:ext cx="1392615" cy="872850"/>
              <a:chOff x="7459669" y="7543800"/>
              <a:chExt cx="1381118" cy="872850"/>
            </a:xfrm>
          </p:grpSpPr>
          <p:sp>
            <p:nvSpPr>
              <p:cNvPr id="3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8" name="Group 46"/>
              <p:cNvGrpSpPr/>
              <p:nvPr/>
            </p:nvGrpSpPr>
            <p:grpSpPr>
              <a:xfrm>
                <a:off x="7469187" y="7685130"/>
                <a:ext cx="1371600" cy="731520"/>
                <a:chOff x="7469187" y="7685130"/>
                <a:chExt cx="1371600" cy="731520"/>
              </a:xfrm>
            </p:grpSpPr>
            <p:sp>
              <p:nvSpPr>
                <p:cNvPr id="39" name="Round Same Side Corner Rectangle 38"/>
                <p:cNvSpPr/>
                <p:nvPr/>
              </p:nvSpPr>
              <p:spPr>
                <a:xfrm rot="5400000">
                  <a:off x="7789227" y="7365090"/>
                  <a:ext cx="731520" cy="1371600"/>
                </a:xfrm>
                <a:prstGeom prst="round2SameRect">
                  <a:avLst/>
                </a:prstGeom>
                <a:solidFill>
                  <a:srgbClr val="C0504D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7950858" y="7688759"/>
                  <a:ext cx="5234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E5598A-DC88-49C2-AB56-1980835851ED}"/>
              </a:ext>
            </a:extLst>
          </p:cNvPr>
          <p:cNvSpPr txBox="1"/>
          <p:nvPr/>
        </p:nvSpPr>
        <p:spPr>
          <a:xfrm>
            <a:off x="9525000" y="5304176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5.2</a:t>
            </a:r>
          </a:p>
        </p:txBody>
      </p:sp>
    </p:spTree>
    <p:extLst>
      <p:ext uri="{BB962C8B-B14F-4D97-AF65-F5344CB8AC3E}">
        <p14:creationId xmlns:p14="http://schemas.microsoft.com/office/powerpoint/2010/main" val="14769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A106A3C-A789-43CB-B471-F56EFEFC67FE}"/>
              </a:ext>
            </a:extLst>
          </p:cNvPr>
          <p:cNvSpPr/>
          <p:nvPr/>
        </p:nvSpPr>
        <p:spPr>
          <a:xfrm>
            <a:off x="73884" y="3906321"/>
            <a:ext cx="24081998" cy="93524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90882" y="4572098"/>
            <a:ext cx="20273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phép tịnh tiến đồ thị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0882" y="5545606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140069" y="3906321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 thuyết cơ bản</a:t>
            </a:r>
          </a:p>
        </p:txBody>
      </p:sp>
      <p:grpSp>
        <p:nvGrpSpPr>
          <p:cNvPr id="48" name="Group 74">
            <a:extLst>
              <a:ext uri="{FF2B5EF4-FFF2-40B4-BE49-F238E27FC236}">
                <a16:creationId xmlns:a16="http://schemas.microsoft.com/office/drawing/2014/main" xmlns="" id="{08E558DB-741A-4078-AB55-DCC8A93D243F}"/>
              </a:ext>
            </a:extLst>
          </p:cNvPr>
          <p:cNvGrpSpPr/>
          <p:nvPr/>
        </p:nvGrpSpPr>
        <p:grpSpPr>
          <a:xfrm>
            <a:off x="790882" y="2877791"/>
            <a:ext cx="8096308" cy="825427"/>
            <a:chOff x="7469267" y="10029528"/>
            <a:chExt cx="8097244" cy="82552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E956DC10-0076-431B-BE87-9A6323D0E77A}"/>
                </a:ext>
              </a:extLst>
            </p:cNvPr>
            <p:cNvSpPr/>
            <p:nvPr/>
          </p:nvSpPr>
          <p:spPr>
            <a:xfrm>
              <a:off x="9164660" y="10029528"/>
              <a:ext cx="640185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TÓM TẮT LÝ THUYẾT</a:t>
              </a:r>
            </a:p>
          </p:txBody>
        </p:sp>
        <p:grpSp>
          <p:nvGrpSpPr>
            <p:cNvPr id="52" name="Group 46">
              <a:extLst>
                <a:ext uri="{FF2B5EF4-FFF2-40B4-BE49-F238E27FC236}">
                  <a16:creationId xmlns:a16="http://schemas.microsoft.com/office/drawing/2014/main" xmlns="" id="{501E116B-28C2-46C1-9132-C24FFD1FF0C0}"/>
                </a:ext>
              </a:extLst>
            </p:cNvPr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53" name="Round Same Side Corner Rectangle 85">
                <a:extLst>
                  <a:ext uri="{FF2B5EF4-FFF2-40B4-BE49-F238E27FC236}">
                    <a16:creationId xmlns:a16="http://schemas.microsoft.com/office/drawing/2014/main" xmlns="" id="{4074E886-E6D6-43B8-BADD-E07FEB901326}"/>
                  </a:ext>
                </a:extLst>
              </p:cNvPr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5BE81F4C-0338-4637-B065-3A20E15F233E}"/>
                  </a:ext>
                </a:extLst>
              </p:cNvPr>
              <p:cNvSpPr txBox="1"/>
              <p:nvPr/>
            </p:nvSpPr>
            <p:spPr>
              <a:xfrm>
                <a:off x="7946883" y="7688759"/>
                <a:ext cx="531363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90882" y="5998896"/>
                <a:ext cx="230020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-Tịnh tiến (C) lên phía trên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 vị  dọc theo Oy ta được ĐT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82" y="5998896"/>
                <a:ext cx="23002038" cy="769441"/>
              </a:xfrm>
              <a:prstGeom prst="rect">
                <a:avLst/>
              </a:prstGeom>
              <a:blipFill>
                <a:blip r:embed="rId3"/>
                <a:stretch>
                  <a:fillRect l="-1087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6F687E7-CC27-418F-845F-3BAAD19FECE3}"/>
              </a:ext>
            </a:extLst>
          </p:cNvPr>
          <p:cNvSpPr txBox="1"/>
          <p:nvPr/>
        </p:nvSpPr>
        <p:spPr>
          <a:xfrm>
            <a:off x="6248400" y="1753364"/>
            <a:ext cx="19098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Time New Roman"/>
              </a:rPr>
              <a:t>DẠNG 6: BBT và đồ thị của hàm số lượng giác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90882" y="5341539"/>
                <a:ext cx="2027396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đồ thị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):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số thực dương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Khi đó ta có:</a:t>
                </a:r>
                <a:endParaRPr lang="vi-VN" sz="4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82" y="5341539"/>
                <a:ext cx="20273962" cy="769441"/>
              </a:xfrm>
              <a:prstGeom prst="rect">
                <a:avLst/>
              </a:prstGeom>
              <a:blipFill>
                <a:blip r:embed="rId4"/>
                <a:stretch>
                  <a:fillRect l="-51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90882" y="6943035"/>
                <a:ext cx="23365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-Tịnh tiến (C) xuống phía dưới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 vị dọc theo Oy ta được ĐT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82" y="6943035"/>
                <a:ext cx="23365000" cy="769441"/>
              </a:xfrm>
              <a:prstGeom prst="rect">
                <a:avLst/>
              </a:prstGeom>
              <a:blipFill>
                <a:blip r:embed="rId5"/>
                <a:stretch>
                  <a:fillRect l="-107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90882" y="7822817"/>
                <a:ext cx="230020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-Tịnh tiến (C) sang trái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 vị  dọc theo Ox ta được ĐT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82" y="7822817"/>
                <a:ext cx="23002038" cy="769441"/>
              </a:xfrm>
              <a:prstGeom prst="rect">
                <a:avLst/>
              </a:prstGeom>
              <a:blipFill>
                <a:blip r:embed="rId6"/>
                <a:stretch>
                  <a:fillRect l="-1087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90882" y="8583018"/>
                <a:ext cx="230020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-Tịnh tiến (C) sang phải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 vị  dọc theo Ox ta được ĐT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82" y="8583018"/>
                <a:ext cx="23002038" cy="769441"/>
              </a:xfrm>
              <a:prstGeom prst="rect">
                <a:avLst/>
              </a:prstGeom>
              <a:blipFill>
                <a:blip r:embed="rId7"/>
                <a:stretch>
                  <a:fillRect l="-108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790882" y="9361525"/>
            <a:ext cx="20273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 thị hàm số chứa dấu giá trị tuyệt đối</a:t>
            </a:r>
            <a:endParaRPr lang="vi-VN" sz="4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90882" y="10180451"/>
                <a:ext cx="230020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-Đồ thị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phía trên trục hoành. </a:t>
                </a:r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82" y="10180451"/>
                <a:ext cx="23002038" cy="769441"/>
              </a:xfrm>
              <a:prstGeom prst="rect">
                <a:avLst/>
              </a:prstGeom>
              <a:blipFill>
                <a:blip r:embed="rId8"/>
                <a:stretch>
                  <a:fillRect l="-1087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90882" y="11223675"/>
                <a:ext cx="230020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-Đồ thị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nhận trục tung làm trục đối xứng.</a:t>
                </a:r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82" y="11223675"/>
                <a:ext cx="23002038" cy="769441"/>
              </a:xfrm>
              <a:prstGeom prst="rect">
                <a:avLst/>
              </a:prstGeom>
              <a:blipFill>
                <a:blip r:embed="rId9"/>
                <a:stretch>
                  <a:fillRect l="-1087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04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93" grpId="0"/>
      <p:bldP spid="7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871EBBE-B6BF-4C5C-9239-20C3245D7F05}"/>
              </a:ext>
            </a:extLst>
          </p:cNvPr>
          <p:cNvSpPr/>
          <p:nvPr/>
        </p:nvSpPr>
        <p:spPr>
          <a:xfrm>
            <a:off x="73884" y="3906321"/>
            <a:ext cx="24081998" cy="93524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89770" y="4510692"/>
                <a:ext cx="2260478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lập BBT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 thị) của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lập BBT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 thị ) của chúng trên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sau đó tịnh tiến liên tiếp dọc trục hoành theo các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70" y="4510692"/>
                <a:ext cx="22604780" cy="2123658"/>
              </a:xfrm>
              <a:prstGeom prst="rect">
                <a:avLst/>
              </a:prstGeom>
              <a:blipFill>
                <a:blip r:embed="rId3"/>
                <a:stretch>
                  <a:fillRect l="-1106" t="-6322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74"/>
          <p:cNvGrpSpPr/>
          <p:nvPr/>
        </p:nvGrpSpPr>
        <p:grpSpPr>
          <a:xfrm>
            <a:off x="589770" y="3042525"/>
            <a:ext cx="10517627" cy="815609"/>
            <a:chOff x="7469267" y="10108716"/>
            <a:chExt cx="10518843" cy="815703"/>
          </a:xfrm>
        </p:grpSpPr>
        <p:sp>
          <p:nvSpPr>
            <p:cNvPr id="28" name="Rectangle 27"/>
            <p:cNvSpPr/>
            <p:nvPr/>
          </p:nvSpPr>
          <p:spPr>
            <a:xfrm>
              <a:off x="9092456" y="10108716"/>
              <a:ext cx="8895654" cy="815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PHÁP GIẢI TOÁN</a:t>
              </a:r>
            </a:p>
          </p:txBody>
        </p:sp>
        <p:grpSp>
          <p:nvGrpSpPr>
            <p:cNvPr id="31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32" name="Round Same Side Corner Rectangle 31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946089" y="7688759"/>
                <a:ext cx="532953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6F687E7-CC27-418F-845F-3BAAD19FECE3}"/>
              </a:ext>
            </a:extLst>
          </p:cNvPr>
          <p:cNvSpPr txBox="1"/>
          <p:nvPr/>
        </p:nvSpPr>
        <p:spPr>
          <a:xfrm>
            <a:off x="5867400" y="1861548"/>
            <a:ext cx="19098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Time New Roman"/>
              </a:rPr>
              <a:t>DẠNG 6: BBT và đồ thị của hàm số lượng giác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9770" y="6605266"/>
                <a:ext cx="22604780" cy="2436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lập BBT (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 thị) của hàm số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tập xác định ta lập BBT (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của chúng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 đó tịnh tiến liên tiếp dọc trục hoành theo các véc tơ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70" y="6605266"/>
                <a:ext cx="22604780" cy="2436886"/>
              </a:xfrm>
              <a:prstGeom prst="rect">
                <a:avLst/>
              </a:prstGeom>
              <a:blipFill>
                <a:blip r:embed="rId4"/>
                <a:stretch>
                  <a:fillRect l="-1106" t="-5514" b="-11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89770" y="9144000"/>
                <a:ext cx="22855986" cy="2436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lập BBT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 thị) của hàm số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tập xác định ta lập BBT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của chúng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 đó tịnh tiến liên tiếp dọc trục hoành theo các véc tơ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70" y="9144000"/>
                <a:ext cx="22855986" cy="2436886"/>
              </a:xfrm>
              <a:prstGeom prst="rect">
                <a:avLst/>
              </a:prstGeom>
              <a:blipFill>
                <a:blip r:embed="rId5"/>
                <a:stretch>
                  <a:fillRect l="-1094" t="-5250" b="-10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29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6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86785" y="2121564"/>
            <a:ext cx="22810430" cy="10832435"/>
          </a:xfrm>
          <a:prstGeom prst="roundRect">
            <a:avLst>
              <a:gd name="adj" fmla="val 4570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18584" y="5996241"/>
                <a:ext cx="2027396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xác định trên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84" y="5996241"/>
                <a:ext cx="20273962" cy="769441"/>
              </a:xfrm>
              <a:prstGeom prst="rect">
                <a:avLst/>
              </a:prstGeom>
              <a:blipFill>
                <a:blip r:embed="rId3"/>
                <a:stretch>
                  <a:fillRect l="-48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/>
          <p:cNvSpPr txBox="1"/>
          <p:nvPr/>
        </p:nvSpPr>
        <p:spPr>
          <a:xfrm>
            <a:off x="3677373" y="5879160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574341" y="4419906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 thuyết cơ bản</a:t>
            </a:r>
          </a:p>
        </p:txBody>
      </p:sp>
      <p:grpSp>
        <p:nvGrpSpPr>
          <p:cNvPr id="48" name="Group 74">
            <a:extLst>
              <a:ext uri="{FF2B5EF4-FFF2-40B4-BE49-F238E27FC236}">
                <a16:creationId xmlns:a16="http://schemas.microsoft.com/office/drawing/2014/main" xmlns="" id="{08E558DB-741A-4078-AB55-DCC8A93D243F}"/>
              </a:ext>
            </a:extLst>
          </p:cNvPr>
          <p:cNvGrpSpPr/>
          <p:nvPr/>
        </p:nvGrpSpPr>
        <p:grpSpPr>
          <a:xfrm>
            <a:off x="632233" y="3172730"/>
            <a:ext cx="8061378" cy="953825"/>
            <a:chOff x="7459670" y="9982200"/>
            <a:chExt cx="8062310" cy="9539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E956DC10-0076-431B-BE87-9A6323D0E77A}"/>
                </a:ext>
              </a:extLst>
            </p:cNvPr>
            <p:cNvSpPr/>
            <p:nvPr/>
          </p:nvSpPr>
          <p:spPr>
            <a:xfrm>
              <a:off x="9120129" y="10120433"/>
              <a:ext cx="640185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TÓM TẮT LÝ THUYẾT</a:t>
              </a:r>
            </a:p>
          </p:txBody>
        </p:sp>
        <p:grpSp>
          <p:nvGrpSpPr>
            <p:cNvPr id="50" name="Group 44">
              <a:extLst>
                <a:ext uri="{FF2B5EF4-FFF2-40B4-BE49-F238E27FC236}">
                  <a16:creationId xmlns:a16="http://schemas.microsoft.com/office/drawing/2014/main" xmlns="" id="{D4DBA1ED-2BAD-4FE2-A2D3-FE3191B9753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50"/>
              <a:chOff x="7459669" y="7543800"/>
              <a:chExt cx="1381118" cy="872850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xmlns="" id="{16F7FBCC-4C77-4E93-8DF2-DBAB710AEC9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2" name="Group 46">
                <a:extLst>
                  <a:ext uri="{FF2B5EF4-FFF2-40B4-BE49-F238E27FC236}">
                    <a16:creationId xmlns:a16="http://schemas.microsoft.com/office/drawing/2014/main" xmlns="" id="{501E116B-28C2-46C1-9132-C24FFD1FF0C0}"/>
                  </a:ext>
                </a:extLst>
              </p:cNvPr>
              <p:cNvGrpSpPr/>
              <p:nvPr/>
            </p:nvGrpSpPr>
            <p:grpSpPr>
              <a:xfrm>
                <a:off x="7469187" y="7685130"/>
                <a:ext cx="1371600" cy="731520"/>
                <a:chOff x="7469187" y="7685130"/>
                <a:chExt cx="1371600" cy="731520"/>
              </a:xfrm>
            </p:grpSpPr>
            <p:sp>
              <p:nvSpPr>
                <p:cNvPr id="53" name="Round Same Side Corner Rectangle 85">
                  <a:extLst>
                    <a:ext uri="{FF2B5EF4-FFF2-40B4-BE49-F238E27FC236}">
                      <a16:creationId xmlns:a16="http://schemas.microsoft.com/office/drawing/2014/main" xmlns="" id="{4074E886-E6D6-43B8-BADD-E07FEB901326}"/>
                    </a:ext>
                  </a:extLst>
                </p:cNvPr>
                <p:cNvSpPr/>
                <p:nvPr/>
              </p:nvSpPr>
              <p:spPr>
                <a:xfrm rot="5400000">
                  <a:off x="7789227" y="7365090"/>
                  <a:ext cx="731520" cy="1371600"/>
                </a:xfrm>
                <a:prstGeom prst="round2SameRect">
                  <a:avLst/>
                </a:prstGeom>
                <a:solidFill>
                  <a:srgbClr val="C0504D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xmlns="" id="{5BE81F4C-0338-4637-B065-3A20E15F233E}"/>
                    </a:ext>
                  </a:extLst>
                </p:cNvPr>
                <p:cNvSpPr txBox="1"/>
                <p:nvPr/>
              </p:nvSpPr>
              <p:spPr>
                <a:xfrm>
                  <a:off x="7946883" y="7688759"/>
                  <a:ext cx="53136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18584" y="9132916"/>
                <a:ext cx="22958806" cy="2530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 gọi là GTNN của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,∀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&amp;∃</m:t>
                            </m:r>
                            <m:sSub>
                              <m:sSub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viết là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𝒊𝒏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</m:t>
                        </m:r>
                      </m:lim>
                    </m:limLow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(Ta nói hàm số đạt GTNN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84" y="9132916"/>
                <a:ext cx="22958806" cy="2530821"/>
              </a:xfrm>
              <a:prstGeom prst="rect">
                <a:avLst/>
              </a:prstGeom>
              <a:blipFill>
                <a:blip r:embed="rId4"/>
                <a:stretch>
                  <a:fillRect l="-478" b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18584" y="6844969"/>
                <a:ext cx="22295238" cy="2530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GTLN của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,∀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&amp;∃</m:t>
                            </m:r>
                            <m:sSub>
                              <m:sSub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viết là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𝒂𝒙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</m:t>
                        </m:r>
                      </m:lim>
                    </m:limLow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(Ta nói hàm số đạt GTLN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84" y="6844969"/>
                <a:ext cx="22295238" cy="2530821"/>
              </a:xfrm>
              <a:prstGeom prst="rect">
                <a:avLst/>
              </a:prstGeom>
              <a:blipFill>
                <a:blip r:embed="rId5"/>
                <a:stretch>
                  <a:fillRect l="-1093" b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24D0D8F-1AC1-4A7F-A81C-D4F08E7614FB}"/>
              </a:ext>
            </a:extLst>
          </p:cNvPr>
          <p:cNvSpPr txBox="1"/>
          <p:nvPr/>
        </p:nvSpPr>
        <p:spPr>
          <a:xfrm>
            <a:off x="2912702" y="2322157"/>
            <a:ext cx="19098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Time New Roman"/>
              </a:rPr>
              <a:t>DẠNG  5: TẬP GIÁ TRỊ - GTLN – GTNN – CỦA HÀM SỐ LƯỢNG GIÁC</a:t>
            </a:r>
          </a:p>
        </p:txBody>
      </p:sp>
    </p:spTree>
    <p:extLst>
      <p:ext uri="{BB962C8B-B14F-4D97-AF65-F5344CB8AC3E}">
        <p14:creationId xmlns:p14="http://schemas.microsoft.com/office/powerpoint/2010/main" val="300611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2" grpId="0"/>
      <p:bldP spid="93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424876" y="1970951"/>
            <a:ext cx="9751582" cy="942109"/>
            <a:chOff x="7459670" y="9982200"/>
            <a:chExt cx="9752709" cy="942218"/>
          </a:xfrm>
        </p:grpSpPr>
        <p:sp>
          <p:nvSpPr>
            <p:cNvPr id="36" name="Rectangle 35"/>
            <p:cNvSpPr/>
            <p:nvPr/>
          </p:nvSpPr>
          <p:spPr>
            <a:xfrm>
              <a:off x="9092455" y="10108716"/>
              <a:ext cx="8119924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  <p:grpSp>
          <p:nvGrpSpPr>
            <p:cNvPr id="37" name="Group 44"/>
            <p:cNvGrpSpPr/>
            <p:nvPr/>
          </p:nvGrpSpPr>
          <p:grpSpPr>
            <a:xfrm>
              <a:off x="7459670" y="9982200"/>
              <a:ext cx="1392615" cy="872850"/>
              <a:chOff x="7459669" y="7543800"/>
              <a:chExt cx="1381118" cy="872850"/>
            </a:xfrm>
          </p:grpSpPr>
          <p:sp>
            <p:nvSpPr>
              <p:cNvPr id="3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0" name="Group 46"/>
              <p:cNvGrpSpPr/>
              <p:nvPr/>
            </p:nvGrpSpPr>
            <p:grpSpPr>
              <a:xfrm>
                <a:off x="7469187" y="7685130"/>
                <a:ext cx="1371600" cy="731520"/>
                <a:chOff x="7469187" y="7685130"/>
                <a:chExt cx="1371600" cy="731520"/>
              </a:xfrm>
            </p:grpSpPr>
            <p:sp>
              <p:nvSpPr>
                <p:cNvPr id="41" name="Round Same Side Corner Rectangle 40"/>
                <p:cNvSpPr/>
                <p:nvPr/>
              </p:nvSpPr>
              <p:spPr>
                <a:xfrm rot="5400000">
                  <a:off x="7789227" y="7365090"/>
                  <a:ext cx="731520" cy="1371600"/>
                </a:xfrm>
                <a:prstGeom prst="round2SameRect">
                  <a:avLst/>
                </a:prstGeom>
                <a:solidFill>
                  <a:srgbClr val="C0504D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7950858" y="7688759"/>
                  <a:ext cx="5234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</a:p>
              </p:txBody>
            </p:sp>
          </p:grpSp>
        </p:grpSp>
      </p:grp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xmlns="" id="{59084FF8-CC24-4A9C-A367-4104BFC8E992}"/>
              </a:ext>
            </a:extLst>
          </p:cNvPr>
          <p:cNvSpPr/>
          <p:nvPr/>
        </p:nvSpPr>
        <p:spPr>
          <a:xfrm>
            <a:off x="427184" y="3130266"/>
            <a:ext cx="23113929" cy="5010324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xmlns="" id="{A926B0C7-F7BB-4A27-A739-155F56F668DF}"/>
              </a:ext>
            </a:extLst>
          </p:cNvPr>
          <p:cNvGrpSpPr/>
          <p:nvPr/>
        </p:nvGrpSpPr>
        <p:grpSpPr>
          <a:xfrm>
            <a:off x="460476" y="2950659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xmlns="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3CD806D-FDD0-4CAE-B8F9-68FEFCDD58F7}"/>
                </a:ext>
              </a:extLst>
            </p:cNvPr>
            <p:cNvSpPr txBox="1"/>
            <p:nvPr/>
          </p:nvSpPr>
          <p:spPr>
            <a:xfrm>
              <a:off x="2581004" y="3457687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1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xmlns="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xmlns="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xmlns="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xmlns="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xmlns="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xmlns="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xmlns="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xmlns="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xmlns="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xmlns="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xmlns="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xmlns="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xmlns="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xmlns="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xmlns="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xmlns="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xmlns="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xmlns="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xmlns="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xmlns="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xmlns="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xmlns="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xmlns="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xmlns="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xmlns="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9621A744-A6E8-4B0A-A404-DA86A9C07709}"/>
              </a:ext>
            </a:extLst>
          </p:cNvPr>
          <p:cNvSpPr txBox="1"/>
          <p:nvPr/>
        </p:nvSpPr>
        <p:spPr>
          <a:xfrm>
            <a:off x="967150" y="4105740"/>
            <a:ext cx="8492505" cy="2349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 thị của hàm số nào dưới đây có dạng như đường cong trong hình vẽ 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sau?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4120671C-1FBD-47AE-9998-1AA8B9216950}"/>
              </a:ext>
            </a:extLst>
          </p:cNvPr>
          <p:cNvGrpSpPr/>
          <p:nvPr/>
        </p:nvGrpSpPr>
        <p:grpSpPr>
          <a:xfrm>
            <a:off x="411257" y="8295854"/>
            <a:ext cx="23079493" cy="5085638"/>
            <a:chOff x="447268" y="7114917"/>
            <a:chExt cx="23079493" cy="5426689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xmlns="" id="{9F92EC5B-FE3B-4E4D-8FAE-1CB734B1B271}"/>
                </a:ext>
              </a:extLst>
            </p:cNvPr>
            <p:cNvSpPr/>
            <p:nvPr/>
          </p:nvSpPr>
          <p:spPr>
            <a:xfrm>
              <a:off x="447268" y="7195281"/>
              <a:ext cx="23079493" cy="534632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xmlns="" id="{6121DB3D-E812-44E9-A2FB-F85D826CFF6B}"/>
                </a:ext>
              </a:extLst>
            </p:cNvPr>
            <p:cNvGrpSpPr/>
            <p:nvPr/>
          </p:nvGrpSpPr>
          <p:grpSpPr>
            <a:xfrm>
              <a:off x="460887" y="7114917"/>
              <a:ext cx="3816577" cy="919336"/>
              <a:chOff x="1385898" y="7972879"/>
              <a:chExt cx="3663936" cy="837175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xmlns="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96856" y="6957076"/>
                <a:ext cx="828631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616201" y="7972879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xmlns="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385898" y="7981424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xmlns="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5071" y="8118340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4419600" y="8382000"/>
                <a:ext cx="19071150" cy="3955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đồ thị nhận gốc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độ làm tâm đối xứng và đồng biến trên từng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nghịch biến trên từng khoảng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đó là đồ thị của hàm số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8382000"/>
                <a:ext cx="19071150" cy="3955314"/>
              </a:xfrm>
              <a:prstGeom prst="rect">
                <a:avLst/>
              </a:prstGeom>
              <a:blipFill>
                <a:blip r:embed="rId3"/>
                <a:stretch>
                  <a:fillRect l="-1279" r="-1023" b="-1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424876" y="7076721"/>
                <a:ext cx="22708736" cy="800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A.</a:t>
                </a:r>
                <a:r>
                  <a:rPr lang="vi-VN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                 B.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                  C.</a:t>
                </a:r>
                <a:r>
                  <a:rPr lang="vi-VN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                 D.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76" y="7076721"/>
                <a:ext cx="22708736" cy="800091"/>
              </a:xfrm>
              <a:prstGeom prst="rect">
                <a:avLst/>
              </a:prstGeom>
              <a:blipFill>
                <a:blip r:embed="rId4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" name="Picture 8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3339743"/>
            <a:ext cx="13086429" cy="380069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xmlns="" id="{E1EF33D9-9FF8-4C07-BF53-BD77B977E371}"/>
              </a:ext>
            </a:extLst>
          </p:cNvPr>
          <p:cNvSpPr/>
          <p:nvPr/>
        </p:nvSpPr>
        <p:spPr>
          <a:xfrm>
            <a:off x="424876" y="7056937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6398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8" grpId="0"/>
      <p:bldP spid="98" grpId="0"/>
      <p:bldP spid="62" grpId="0"/>
      <p:bldP spid="7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661849" y="2216277"/>
            <a:ext cx="9741986" cy="815608"/>
            <a:chOff x="7469267" y="10108716"/>
            <a:chExt cx="9743112" cy="815702"/>
          </a:xfrm>
        </p:grpSpPr>
        <p:sp>
          <p:nvSpPr>
            <p:cNvPr id="36" name="Rectangle 35"/>
            <p:cNvSpPr/>
            <p:nvPr/>
          </p:nvSpPr>
          <p:spPr>
            <a:xfrm>
              <a:off x="9092455" y="10108716"/>
              <a:ext cx="8119924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50858" y="7688759"/>
                <a:ext cx="523413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xmlns="" id="{59084FF8-CC24-4A9C-A367-4104BFC8E992}"/>
              </a:ext>
            </a:extLst>
          </p:cNvPr>
          <p:cNvSpPr/>
          <p:nvPr/>
        </p:nvSpPr>
        <p:spPr>
          <a:xfrm>
            <a:off x="668180" y="3157943"/>
            <a:ext cx="23113929" cy="5036048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xmlns="" id="{A926B0C7-F7BB-4A27-A739-155F56F668DF}"/>
              </a:ext>
            </a:extLst>
          </p:cNvPr>
          <p:cNvGrpSpPr/>
          <p:nvPr/>
        </p:nvGrpSpPr>
        <p:grpSpPr>
          <a:xfrm>
            <a:off x="715017" y="3005988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xmlns="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2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xmlns="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xmlns="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xmlns="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xmlns="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xmlns="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xmlns="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xmlns="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xmlns="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xmlns="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xmlns="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xmlns="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xmlns="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xmlns="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xmlns="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xmlns="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xmlns="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xmlns="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xmlns="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xmlns="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xmlns="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xmlns="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xmlns="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xmlns="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xmlns="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xmlns="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9621A744-A6E8-4B0A-A404-DA86A9C07709}"/>
              </a:ext>
            </a:extLst>
          </p:cNvPr>
          <p:cNvSpPr txBox="1"/>
          <p:nvPr/>
        </p:nvSpPr>
        <p:spPr>
          <a:xfrm>
            <a:off x="1623545" y="4137769"/>
            <a:ext cx="8915400" cy="2349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 thị của hàm số nào dưới đây có dạng như đường cong trong hình vẽ sau?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4120671C-1FBD-47AE-9998-1AA8B9216950}"/>
              </a:ext>
            </a:extLst>
          </p:cNvPr>
          <p:cNvGrpSpPr/>
          <p:nvPr/>
        </p:nvGrpSpPr>
        <p:grpSpPr>
          <a:xfrm>
            <a:off x="652253" y="8382001"/>
            <a:ext cx="23079493" cy="4967688"/>
            <a:chOff x="445013" y="7203387"/>
            <a:chExt cx="23079493" cy="4086510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xmlns="" id="{9F92EC5B-FE3B-4E4D-8FAE-1CB734B1B271}"/>
                </a:ext>
              </a:extLst>
            </p:cNvPr>
            <p:cNvSpPr/>
            <p:nvPr/>
          </p:nvSpPr>
          <p:spPr>
            <a:xfrm>
              <a:off x="445013" y="7274657"/>
              <a:ext cx="23079493" cy="401524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xmlns="" id="{6121DB3D-E812-44E9-A2FB-F85D826CFF6B}"/>
                </a:ext>
              </a:extLst>
            </p:cNvPr>
            <p:cNvGrpSpPr/>
            <p:nvPr/>
          </p:nvGrpSpPr>
          <p:grpSpPr>
            <a:xfrm>
              <a:off x="445013" y="7203387"/>
              <a:ext cx="3832451" cy="818470"/>
              <a:chOff x="1370659" y="8053439"/>
              <a:chExt cx="3679175" cy="745323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xmlns="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298351" y="6957077"/>
                <a:ext cx="625641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334107" y="8158602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xmlns="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370659" y="8053439"/>
                <a:ext cx="903517" cy="6804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xmlns="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5071" y="8118340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4455761" y="8816166"/>
                <a:ext cx="18709040" cy="3006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đồ thị nhận gốc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độ làm tâm đối xứng và đồng biến trên từng khoảng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nghịch biến trên từng khoảng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đó là đồ thị của hàm số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761" y="8816166"/>
                <a:ext cx="18709040" cy="3006721"/>
              </a:xfrm>
              <a:prstGeom prst="rect">
                <a:avLst/>
              </a:prstGeom>
              <a:blipFill>
                <a:blip r:embed="rId3"/>
                <a:stretch>
                  <a:fillRect l="-1336" b="-8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665872" y="7130122"/>
                <a:ext cx="22708736" cy="800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vi-VN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                 B.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                  C.</a:t>
                </a:r>
                <a:r>
                  <a:rPr lang="vi-VN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                 D.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72" y="7130122"/>
                <a:ext cx="22708736" cy="800091"/>
              </a:xfrm>
              <a:prstGeom prst="rect">
                <a:avLst/>
              </a:prstGeom>
              <a:blipFill>
                <a:blip r:embed="rId4"/>
                <a:stretch>
                  <a:fillRect l="-1074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5" name="Picture 8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3230716"/>
            <a:ext cx="12823953" cy="408448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xmlns="" id="{D9F05AB3-BA36-4DA9-82B9-BA88A57D6F0D}"/>
              </a:ext>
            </a:extLst>
          </p:cNvPr>
          <p:cNvSpPr/>
          <p:nvPr/>
        </p:nvSpPr>
        <p:spPr>
          <a:xfrm>
            <a:off x="6081245" y="7054575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0376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8" grpId="0"/>
      <p:bldP spid="98" grpId="0"/>
      <p:bldP spid="62" grpId="0"/>
      <p:bldP spid="7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533400" y="2133600"/>
            <a:ext cx="9741986" cy="815608"/>
            <a:chOff x="7469267" y="10108716"/>
            <a:chExt cx="9743112" cy="815702"/>
          </a:xfrm>
        </p:grpSpPr>
        <p:sp>
          <p:nvSpPr>
            <p:cNvPr id="36" name="Rectangle 35"/>
            <p:cNvSpPr/>
            <p:nvPr/>
          </p:nvSpPr>
          <p:spPr>
            <a:xfrm>
              <a:off x="9092455" y="10108716"/>
              <a:ext cx="8119924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50858" y="7688759"/>
                <a:ext cx="523413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xmlns="" id="{59084FF8-CC24-4A9C-A367-4104BFC8E992}"/>
              </a:ext>
            </a:extLst>
          </p:cNvPr>
          <p:cNvSpPr/>
          <p:nvPr/>
        </p:nvSpPr>
        <p:spPr>
          <a:xfrm>
            <a:off x="582612" y="3303851"/>
            <a:ext cx="23113929" cy="5689787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xmlns="" id="{A926B0C7-F7BB-4A27-A739-155F56F668DF}"/>
              </a:ext>
            </a:extLst>
          </p:cNvPr>
          <p:cNvGrpSpPr/>
          <p:nvPr/>
        </p:nvGrpSpPr>
        <p:grpSpPr>
          <a:xfrm>
            <a:off x="530290" y="3130151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xmlns="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3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xmlns="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xmlns="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xmlns="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xmlns="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xmlns="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xmlns="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xmlns="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xmlns="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xmlns="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xmlns="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xmlns="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xmlns="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xmlns="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xmlns="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xmlns="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xmlns="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xmlns="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xmlns="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xmlns="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xmlns="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xmlns="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xmlns="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xmlns="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xmlns="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xmlns="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9621A744-A6E8-4B0A-A404-DA86A9C07709}"/>
              </a:ext>
            </a:extLst>
          </p:cNvPr>
          <p:cNvSpPr txBox="1"/>
          <p:nvPr/>
        </p:nvSpPr>
        <p:spPr>
          <a:xfrm>
            <a:off x="1297194" y="4390203"/>
            <a:ext cx="11885405" cy="1570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 thị của hàm số nào dưới đây có dạng như đường cong trong hình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4120671C-1FBD-47AE-9998-1AA8B9216950}"/>
              </a:ext>
            </a:extLst>
          </p:cNvPr>
          <p:cNvGrpSpPr/>
          <p:nvPr/>
        </p:nvGrpSpPr>
        <p:grpSpPr>
          <a:xfrm>
            <a:off x="562122" y="9442371"/>
            <a:ext cx="23109117" cy="3975375"/>
            <a:chOff x="517273" y="7172974"/>
            <a:chExt cx="23109117" cy="3347912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xmlns="" id="{9F92EC5B-FE3B-4E4D-8FAE-1CB734B1B271}"/>
                </a:ext>
              </a:extLst>
            </p:cNvPr>
            <p:cNvSpPr/>
            <p:nvPr/>
          </p:nvSpPr>
          <p:spPr>
            <a:xfrm>
              <a:off x="546897" y="7208498"/>
              <a:ext cx="23079493" cy="331238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xmlns="" id="{6121DB3D-E812-44E9-A2FB-F85D826CFF6B}"/>
                </a:ext>
              </a:extLst>
            </p:cNvPr>
            <p:cNvGrpSpPr/>
            <p:nvPr/>
          </p:nvGrpSpPr>
          <p:grpSpPr>
            <a:xfrm>
              <a:off x="517273" y="7172974"/>
              <a:ext cx="3760191" cy="848883"/>
              <a:chOff x="1440029" y="8025744"/>
              <a:chExt cx="3609805" cy="773018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xmlns="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298351" y="6957077"/>
                <a:ext cx="625641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389083" y="8072808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xmlns="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440029" y="8025744"/>
                <a:ext cx="903517" cy="68042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xmlns="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5071" y="8118340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4510292" y="10057170"/>
                <a:ext cx="19071150" cy="2469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đồ thị nhận gốc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độ O làm tâm đối xứng và đồng biến trên từng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đó là đồ thị của hàm số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292" y="10057170"/>
                <a:ext cx="19071150" cy="2469779"/>
              </a:xfrm>
              <a:prstGeom prst="rect">
                <a:avLst/>
              </a:prstGeom>
              <a:blipFill>
                <a:blip r:embed="rId3"/>
                <a:stretch>
                  <a:fillRect l="-1311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757667" y="7727959"/>
                <a:ext cx="22708736" cy="800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vi-VN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                 B.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                  C.</a:t>
                </a:r>
                <a:r>
                  <a:rPr lang="vi-VN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                 D.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67" y="7727959"/>
                <a:ext cx="22708736" cy="800091"/>
              </a:xfrm>
              <a:prstGeom prst="rect">
                <a:avLst/>
              </a:prstGeom>
              <a:blipFill>
                <a:blip r:embed="rId4"/>
                <a:stretch>
                  <a:fillRect l="-1074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" name="Picture 8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400" y="3596100"/>
            <a:ext cx="6400800" cy="388640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xmlns="" id="{F4D6AE8E-59F9-496C-9C4E-E7980E423A7F}"/>
              </a:ext>
            </a:extLst>
          </p:cNvPr>
          <p:cNvSpPr/>
          <p:nvPr/>
        </p:nvSpPr>
        <p:spPr>
          <a:xfrm>
            <a:off x="12420600" y="7656202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66462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8" grpId="0"/>
      <p:bldP spid="98" grpId="0"/>
      <p:bldP spid="62" grpId="0"/>
      <p:bldP spid="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406523" y="2182055"/>
            <a:ext cx="9741986" cy="815608"/>
            <a:chOff x="7469267" y="10108716"/>
            <a:chExt cx="9743112" cy="815702"/>
          </a:xfrm>
        </p:grpSpPr>
        <p:sp>
          <p:nvSpPr>
            <p:cNvPr id="36" name="Rectangle 35"/>
            <p:cNvSpPr/>
            <p:nvPr/>
          </p:nvSpPr>
          <p:spPr>
            <a:xfrm>
              <a:off x="9092455" y="10108716"/>
              <a:ext cx="8119924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50858" y="7688759"/>
                <a:ext cx="523413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xmlns="" id="{59084FF8-CC24-4A9C-A367-4104BFC8E992}"/>
              </a:ext>
            </a:extLst>
          </p:cNvPr>
          <p:cNvSpPr/>
          <p:nvPr/>
        </p:nvSpPr>
        <p:spPr>
          <a:xfrm>
            <a:off x="396927" y="3245921"/>
            <a:ext cx="23113929" cy="6043489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xmlns="" id="{A926B0C7-F7BB-4A27-A739-155F56F668DF}"/>
              </a:ext>
            </a:extLst>
          </p:cNvPr>
          <p:cNvGrpSpPr/>
          <p:nvPr/>
        </p:nvGrpSpPr>
        <p:grpSpPr>
          <a:xfrm>
            <a:off x="418024" y="2986864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xmlns="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4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xmlns="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xmlns="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xmlns="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xmlns="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xmlns="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xmlns="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xmlns="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xmlns="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xmlns="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xmlns="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xmlns="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xmlns="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xmlns="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xmlns="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xmlns="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xmlns="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xmlns="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xmlns="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xmlns="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xmlns="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xmlns="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xmlns="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xmlns="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xmlns="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xmlns="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9621A744-A6E8-4B0A-A404-DA86A9C07709}"/>
              </a:ext>
            </a:extLst>
          </p:cNvPr>
          <p:cNvSpPr txBox="1"/>
          <p:nvPr/>
        </p:nvSpPr>
        <p:spPr>
          <a:xfrm>
            <a:off x="680061" y="4210844"/>
            <a:ext cx="98647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biến thiên của hàm số nào dưới đây có dạng như trong hình vẽ sau?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4120671C-1FBD-47AE-9998-1AA8B9216950}"/>
              </a:ext>
            </a:extLst>
          </p:cNvPr>
          <p:cNvGrpSpPr/>
          <p:nvPr/>
        </p:nvGrpSpPr>
        <p:grpSpPr>
          <a:xfrm>
            <a:off x="396927" y="9509271"/>
            <a:ext cx="23079493" cy="3827741"/>
            <a:chOff x="459464" y="7188130"/>
            <a:chExt cx="23079493" cy="3220381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xmlns="" id="{9F92EC5B-FE3B-4E4D-8FAE-1CB734B1B271}"/>
                </a:ext>
              </a:extLst>
            </p:cNvPr>
            <p:cNvSpPr/>
            <p:nvPr/>
          </p:nvSpPr>
          <p:spPr>
            <a:xfrm>
              <a:off x="459464" y="7396849"/>
              <a:ext cx="23079493" cy="301166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xmlns="" id="{6121DB3D-E812-44E9-A2FB-F85D826CFF6B}"/>
                </a:ext>
              </a:extLst>
            </p:cNvPr>
            <p:cNvGrpSpPr/>
            <p:nvPr/>
          </p:nvGrpSpPr>
          <p:grpSpPr>
            <a:xfrm>
              <a:off x="460936" y="7188130"/>
              <a:ext cx="3816528" cy="833736"/>
              <a:chOff x="1385945" y="8039538"/>
              <a:chExt cx="3663889" cy="759224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xmlns="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298351" y="6957077"/>
                <a:ext cx="625641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381841" y="8082918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xmlns="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385945" y="8039538"/>
                <a:ext cx="903517" cy="68042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xmlns="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5071" y="8118340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4405270" y="10133616"/>
                <a:ext cx="19071150" cy="2469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hàm số không xác định tại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nghịch biến trên các khoảng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đó là đồ thị của hàm số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270" y="10133616"/>
                <a:ext cx="19071150" cy="2469779"/>
              </a:xfrm>
              <a:prstGeom prst="rect">
                <a:avLst/>
              </a:prstGeom>
              <a:blipFill>
                <a:blip r:embed="rId3"/>
                <a:stretch>
                  <a:fillRect l="-1311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501952" y="7607447"/>
                <a:ext cx="22708736" cy="800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vi-VN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                 B.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                  C.</a:t>
                </a:r>
                <a:r>
                  <a:rPr lang="vi-VN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                 D.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52" y="7607447"/>
                <a:ext cx="22708736" cy="800091"/>
              </a:xfrm>
              <a:prstGeom prst="rect">
                <a:avLst/>
              </a:prstGeom>
              <a:blipFill>
                <a:blip r:embed="rId4"/>
                <a:stretch>
                  <a:fillRect l="-1074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5" name="Picture 8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71" y="3410766"/>
            <a:ext cx="12334386" cy="412576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xmlns="" id="{B7E5E74B-86C2-41C9-894A-8D312ED0A345}"/>
              </a:ext>
            </a:extLst>
          </p:cNvPr>
          <p:cNvSpPr/>
          <p:nvPr/>
        </p:nvSpPr>
        <p:spPr>
          <a:xfrm>
            <a:off x="18211800" y="7458367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6897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8" grpId="0"/>
      <p:bldP spid="98" grpId="0"/>
      <p:bldP spid="62" grpId="0"/>
      <p:bldP spid="7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490020" y="2209800"/>
            <a:ext cx="9741986" cy="815608"/>
            <a:chOff x="7469267" y="10108716"/>
            <a:chExt cx="9743112" cy="815702"/>
          </a:xfrm>
        </p:grpSpPr>
        <p:sp>
          <p:nvSpPr>
            <p:cNvPr id="36" name="Rectangle 35"/>
            <p:cNvSpPr/>
            <p:nvPr/>
          </p:nvSpPr>
          <p:spPr>
            <a:xfrm>
              <a:off x="9092455" y="10108716"/>
              <a:ext cx="8119924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50858" y="7688759"/>
                <a:ext cx="523413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xmlns="" id="{59084FF8-CC24-4A9C-A367-4104BFC8E992}"/>
              </a:ext>
            </a:extLst>
          </p:cNvPr>
          <p:cNvSpPr/>
          <p:nvPr/>
        </p:nvSpPr>
        <p:spPr>
          <a:xfrm>
            <a:off x="455861" y="3109964"/>
            <a:ext cx="23113929" cy="5170244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xmlns="" id="{A926B0C7-F7BB-4A27-A739-155F56F668DF}"/>
              </a:ext>
            </a:extLst>
          </p:cNvPr>
          <p:cNvGrpSpPr/>
          <p:nvPr/>
        </p:nvGrpSpPr>
        <p:grpSpPr>
          <a:xfrm>
            <a:off x="525934" y="3049628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xmlns="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3CD806D-FDD0-4CAE-B8F9-68FEFCDD58F7}"/>
                </a:ext>
              </a:extLst>
            </p:cNvPr>
            <p:cNvSpPr txBox="1"/>
            <p:nvPr/>
          </p:nvSpPr>
          <p:spPr>
            <a:xfrm>
              <a:off x="2652421" y="3468800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5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xmlns="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xmlns="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xmlns="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xmlns="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xmlns="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xmlns="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xmlns="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xmlns="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xmlns="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xmlns="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xmlns="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xmlns="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xmlns="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xmlns="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xmlns="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xmlns="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xmlns="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xmlns="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xmlns="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xmlns="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xmlns="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xmlns="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xmlns="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xmlns="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xmlns="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4462788" y="3386584"/>
                <a:ext cx="8313496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bảng biến thiên như hình vẽ sau: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788" y="3386584"/>
                <a:ext cx="8313496" cy="2123658"/>
              </a:xfrm>
              <a:prstGeom prst="rect">
                <a:avLst/>
              </a:prstGeom>
              <a:blipFill>
                <a:blip r:embed="rId3"/>
                <a:stretch>
                  <a:fillRect l="-2933" t="-6322" r="-1906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4120671C-1FBD-47AE-9998-1AA8B9216950}"/>
              </a:ext>
            </a:extLst>
          </p:cNvPr>
          <p:cNvGrpSpPr/>
          <p:nvPr/>
        </p:nvGrpSpPr>
        <p:grpSpPr>
          <a:xfrm>
            <a:off x="454326" y="8433392"/>
            <a:ext cx="23115464" cy="4825409"/>
            <a:chOff x="461660" y="7189074"/>
            <a:chExt cx="23115464" cy="4176679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xmlns="" id="{9F92EC5B-FE3B-4E4D-8FAE-1CB734B1B271}"/>
                </a:ext>
              </a:extLst>
            </p:cNvPr>
            <p:cNvSpPr/>
            <p:nvPr/>
          </p:nvSpPr>
          <p:spPr>
            <a:xfrm>
              <a:off x="497631" y="7209029"/>
              <a:ext cx="23079493" cy="415672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xmlns="" id="{6121DB3D-E812-44E9-A2FB-F85D826CFF6B}"/>
                </a:ext>
              </a:extLst>
            </p:cNvPr>
            <p:cNvGrpSpPr/>
            <p:nvPr/>
          </p:nvGrpSpPr>
          <p:grpSpPr>
            <a:xfrm>
              <a:off x="461660" y="7189074"/>
              <a:ext cx="3815804" cy="832782"/>
              <a:chOff x="1386640" y="8040406"/>
              <a:chExt cx="3663194" cy="758356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xmlns="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298351" y="6957077"/>
                <a:ext cx="625641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330871" y="8099405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xmlns="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386640" y="8040406"/>
                <a:ext cx="903517" cy="68042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xmlns="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5071" y="8118340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4462788" y="8502119"/>
                <a:ext cx="19071150" cy="2497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:r>
                  <a:rPr lang="en-US" dirty="0"/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khoảng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 thị hàm số đi lên từ trái qua phải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đó là đáp án B.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788" y="8502119"/>
                <a:ext cx="19071150" cy="2497735"/>
              </a:xfrm>
              <a:prstGeom prst="rect">
                <a:avLst/>
              </a:prstGeom>
              <a:blipFill>
                <a:blip r:embed="rId4"/>
                <a:stretch>
                  <a:fillRect l="-1278" b="-10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1644784" y="5362621"/>
                <a:ext cx="22708736" cy="2370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                      B.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                  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</a:rPr>
                  <a:t>C.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                        D.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784" y="5362621"/>
                <a:ext cx="22708736" cy="2370136"/>
              </a:xfrm>
              <a:prstGeom prst="rect">
                <a:avLst/>
              </a:prstGeom>
              <a:blipFill>
                <a:blip r:embed="rId5"/>
                <a:stretch>
                  <a:fillRect l="-1101" b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" name="Picture 8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035" y="3194857"/>
            <a:ext cx="9260470" cy="492601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xmlns="" id="{97EFBE29-A4E8-401E-A3E9-AB621AEA804A}"/>
              </a:ext>
            </a:extLst>
          </p:cNvPr>
          <p:cNvSpPr/>
          <p:nvPr/>
        </p:nvSpPr>
        <p:spPr>
          <a:xfrm>
            <a:off x="7359023" y="5533296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9367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8" grpId="0"/>
      <p:bldP spid="98" grpId="0"/>
      <p:bldP spid="62" grpId="0"/>
      <p:bldP spid="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634076" y="2126819"/>
            <a:ext cx="9741986" cy="815608"/>
            <a:chOff x="7469267" y="10108716"/>
            <a:chExt cx="9743112" cy="815702"/>
          </a:xfrm>
        </p:grpSpPr>
        <p:sp>
          <p:nvSpPr>
            <p:cNvPr id="36" name="Rectangle 35"/>
            <p:cNvSpPr/>
            <p:nvPr/>
          </p:nvSpPr>
          <p:spPr>
            <a:xfrm>
              <a:off x="9092455" y="10108716"/>
              <a:ext cx="8119924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50858" y="7688759"/>
                <a:ext cx="523413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xmlns="" id="{59084FF8-CC24-4A9C-A367-4104BFC8E992}"/>
              </a:ext>
            </a:extLst>
          </p:cNvPr>
          <p:cNvSpPr/>
          <p:nvPr/>
        </p:nvSpPr>
        <p:spPr>
          <a:xfrm>
            <a:off x="592760" y="3261603"/>
            <a:ext cx="23113929" cy="868853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xmlns="" id="{A926B0C7-F7BB-4A27-A739-155F56F668DF}"/>
              </a:ext>
            </a:extLst>
          </p:cNvPr>
          <p:cNvGrpSpPr/>
          <p:nvPr/>
        </p:nvGrpSpPr>
        <p:grpSpPr>
          <a:xfrm>
            <a:off x="642625" y="2904957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xmlns="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6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xmlns="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xmlns="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xmlns="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xmlns="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xmlns="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xmlns="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xmlns="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xmlns="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xmlns="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xmlns="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xmlns="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xmlns="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xmlns="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xmlns="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xmlns="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xmlns="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xmlns="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xmlns="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xmlns="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xmlns="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xmlns="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xmlns="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xmlns="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xmlns="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xmlns="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5514585" y="3311180"/>
                <a:ext cx="190711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 nào dưới đây biểu diễn đồ thị hàm số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585" y="3311180"/>
                <a:ext cx="19071150" cy="769441"/>
              </a:xfrm>
              <a:prstGeom prst="rect">
                <a:avLst/>
              </a:prstGeom>
              <a:blipFill>
                <a:blip r:embed="rId3"/>
                <a:stretch>
                  <a:fillRect l="-131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4120671C-1FBD-47AE-9998-1AA8B9216950}"/>
              </a:ext>
            </a:extLst>
          </p:cNvPr>
          <p:cNvGrpSpPr/>
          <p:nvPr/>
        </p:nvGrpSpPr>
        <p:grpSpPr>
          <a:xfrm>
            <a:off x="623862" y="9928893"/>
            <a:ext cx="23098750" cy="2013650"/>
            <a:chOff x="460887" y="7124304"/>
            <a:chExt cx="22989647" cy="2186060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xmlns="" id="{9F92EC5B-FE3B-4E4D-8FAE-1CB734B1B271}"/>
                </a:ext>
              </a:extLst>
            </p:cNvPr>
            <p:cNvSpPr/>
            <p:nvPr/>
          </p:nvSpPr>
          <p:spPr>
            <a:xfrm>
              <a:off x="477959" y="7165431"/>
              <a:ext cx="22972575" cy="214493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xmlns="" id="{6121DB3D-E812-44E9-A2FB-F85D826CFF6B}"/>
                </a:ext>
              </a:extLst>
            </p:cNvPr>
            <p:cNvGrpSpPr/>
            <p:nvPr/>
          </p:nvGrpSpPr>
          <p:grpSpPr>
            <a:xfrm>
              <a:off x="460887" y="7124304"/>
              <a:ext cx="3812407" cy="909954"/>
              <a:chOff x="1385898" y="7981423"/>
              <a:chExt cx="3659933" cy="828631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xmlns="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226836" y="6964613"/>
                <a:ext cx="760666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515256" y="7981423"/>
                <a:ext cx="2316999" cy="791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xmlns="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385898" y="7981424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xmlns="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5071" y="8118340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4739397" y="9903155"/>
                <a:ext cx="1907115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thấy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ta có loại A và B. Tiếp theo với C và D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397" y="9903155"/>
                <a:ext cx="19071150" cy="1446550"/>
              </a:xfrm>
              <a:prstGeom prst="rect">
                <a:avLst/>
              </a:prstGeom>
              <a:blipFill>
                <a:blip r:embed="rId4"/>
                <a:stretch>
                  <a:fillRect l="-1278" t="-9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621A744-A6E8-4B0A-A404-DA86A9C07709}"/>
              </a:ext>
            </a:extLst>
          </p:cNvPr>
          <p:cNvSpPr txBox="1"/>
          <p:nvPr/>
        </p:nvSpPr>
        <p:spPr>
          <a:xfrm>
            <a:off x="1228667" y="7934118"/>
            <a:ext cx="22708736" cy="81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latin typeface="Tahoma" panose="020B0604030504040204" pitchFamily="34" charset="0"/>
              </a:rPr>
              <a:t> C.</a:t>
            </a:r>
            <a:r>
              <a:rPr lang="vi-VN" dirty="0"/>
              <a:t> </a:t>
            </a:r>
            <a:r>
              <a:rPr lang="en-US" dirty="0"/>
              <a:t>                                                                            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</a:t>
            </a:r>
            <a:r>
              <a:rPr lang="en-US" dirty="0"/>
              <a:t>                                                               </a:t>
            </a:r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21A744-A6E8-4B0A-A404-DA86A9C07709}"/>
              </a:ext>
            </a:extLst>
          </p:cNvPr>
          <p:cNvSpPr txBox="1"/>
          <p:nvPr/>
        </p:nvSpPr>
        <p:spPr>
          <a:xfrm>
            <a:off x="1613453" y="5250892"/>
            <a:ext cx="19071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                                                         B.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5" name="Picture 8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516" y="4232688"/>
            <a:ext cx="7687024" cy="2882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Picture 9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758" y="4171880"/>
            <a:ext cx="8384152" cy="2910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Picture 10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516" y="7267340"/>
            <a:ext cx="7687024" cy="214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Picture 10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758" y="7198146"/>
            <a:ext cx="8384151" cy="221199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873449" y="10853675"/>
                <a:ext cx="225057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thấy 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đồ thị hàm số đi qua gốc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độ vậy đáp án là C.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49" y="10853675"/>
                <a:ext cx="22505712" cy="769441"/>
              </a:xfrm>
              <a:prstGeom prst="rect">
                <a:avLst/>
              </a:prstGeom>
              <a:blipFill>
                <a:blip r:embed="rId9"/>
                <a:stretch>
                  <a:fillRect l="-1083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xmlns="" id="{6BA0A882-632D-4A71-8D5B-93EA7A33A505}"/>
              </a:ext>
            </a:extLst>
          </p:cNvPr>
          <p:cNvSpPr/>
          <p:nvPr/>
        </p:nvSpPr>
        <p:spPr>
          <a:xfrm>
            <a:off x="1191837" y="7861592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1342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8" grpId="0"/>
      <p:bldP spid="98" grpId="0"/>
      <p:bldP spid="62" grpId="0"/>
      <p:bldP spid="86" grpId="0"/>
      <p:bldP spid="103" grpId="0"/>
      <p:bldP spid="7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533400" y="2133600"/>
            <a:ext cx="9741986" cy="815608"/>
            <a:chOff x="7469267" y="10108716"/>
            <a:chExt cx="9743112" cy="815702"/>
          </a:xfrm>
        </p:grpSpPr>
        <p:sp>
          <p:nvSpPr>
            <p:cNvPr id="36" name="Rectangle 35"/>
            <p:cNvSpPr/>
            <p:nvPr/>
          </p:nvSpPr>
          <p:spPr>
            <a:xfrm>
              <a:off x="9092455" y="10108716"/>
              <a:ext cx="8119924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50858" y="7688759"/>
                <a:ext cx="523413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xmlns="" id="{59084FF8-CC24-4A9C-A367-4104BFC8E992}"/>
              </a:ext>
            </a:extLst>
          </p:cNvPr>
          <p:cNvSpPr/>
          <p:nvPr/>
        </p:nvSpPr>
        <p:spPr>
          <a:xfrm>
            <a:off x="609071" y="3170983"/>
            <a:ext cx="23113929" cy="3915617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xmlns="" id="{A926B0C7-F7BB-4A27-A739-155F56F668DF}"/>
              </a:ext>
            </a:extLst>
          </p:cNvPr>
          <p:cNvGrpSpPr/>
          <p:nvPr/>
        </p:nvGrpSpPr>
        <p:grpSpPr>
          <a:xfrm>
            <a:off x="645498" y="3001022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xmlns="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516837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3CD806D-FDD0-4CAE-B8F9-68FEFCDD58F7}"/>
                </a:ext>
              </a:extLst>
            </p:cNvPr>
            <p:cNvSpPr txBox="1"/>
            <p:nvPr/>
          </p:nvSpPr>
          <p:spPr>
            <a:xfrm>
              <a:off x="2444113" y="3467633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7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xmlns="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xmlns="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xmlns="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xmlns="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xmlns="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xmlns="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xmlns="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xmlns="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xmlns="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xmlns="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xmlns="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xmlns="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xmlns="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xmlns="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xmlns="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xmlns="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xmlns="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xmlns="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xmlns="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xmlns="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xmlns="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xmlns="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xmlns="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xmlns="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xmlns="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614396" y="4167912"/>
                <a:ext cx="190711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đồ thị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như hình vẽ :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96" y="4167912"/>
                <a:ext cx="19071150" cy="769441"/>
              </a:xfrm>
              <a:prstGeom prst="rect">
                <a:avLst/>
              </a:prstGeom>
              <a:blipFill>
                <a:blip r:embed="rId3"/>
                <a:stretch>
                  <a:fillRect l="-131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621A744-A6E8-4B0A-A404-DA86A9C07709}"/>
              </a:ext>
            </a:extLst>
          </p:cNvPr>
          <p:cNvSpPr txBox="1"/>
          <p:nvPr/>
        </p:nvSpPr>
        <p:spPr>
          <a:xfrm>
            <a:off x="609071" y="7730482"/>
            <a:ext cx="22708736" cy="81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  <a:r>
              <a:rPr lang="vi-VN" dirty="0"/>
              <a:t> </a:t>
            </a:r>
            <a:r>
              <a:rPr lang="en-US" dirty="0"/>
              <a:t>                                                                                            </a:t>
            </a:r>
            <a:r>
              <a:rPr lang="en-US" sz="4400" b="1" dirty="0">
                <a:latin typeface="Tahoma" panose="020B0604030504040204" pitchFamily="34" charset="0"/>
              </a:rPr>
              <a:t>C.</a:t>
            </a:r>
            <a:r>
              <a:rPr lang="vi-VN" dirty="0"/>
              <a:t> </a:t>
            </a:r>
            <a:r>
              <a:rPr lang="en-US" dirty="0"/>
              <a:t>        </a:t>
            </a:r>
            <a:endParaRPr lang="en-US" dirty="0">
              <a:latin typeface="Tahoma" panose="020B0604030504040204" pitchFamily="34" charset="0"/>
            </a:endParaRPr>
          </a:p>
        </p:txBody>
      </p:sp>
      <p:pic>
        <p:nvPicPr>
          <p:cNvPr id="84" name="Picture 8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7008" y="3265487"/>
            <a:ext cx="10616548" cy="287108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645498" y="6269558"/>
                <a:ext cx="1524052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 vẽ nào sau đây là đồ thị hàm số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+2?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98" y="6269558"/>
                <a:ext cx="15240529" cy="769441"/>
              </a:xfrm>
              <a:prstGeom prst="rect">
                <a:avLst/>
              </a:prstGeom>
              <a:blipFill>
                <a:blip r:embed="rId5"/>
                <a:stretch>
                  <a:fillRect l="-1640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7" name="Picture 8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489" y="7409869"/>
            <a:ext cx="10176933" cy="297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Picture 9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87" y="10313849"/>
            <a:ext cx="10176932" cy="317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Picture 9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0" y="7590078"/>
            <a:ext cx="9144529" cy="2617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Picture 98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0097" y="10347603"/>
            <a:ext cx="8635303" cy="317355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xmlns="" id="{6B4EC95B-CD13-4A8B-B610-5B93BA175780}"/>
              </a:ext>
            </a:extLst>
          </p:cNvPr>
          <p:cNvSpPr/>
          <p:nvPr/>
        </p:nvSpPr>
        <p:spPr>
          <a:xfrm>
            <a:off x="298306" y="7590078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16FE1B15-D25C-4CA7-9F5F-2D280A0EB600}"/>
              </a:ext>
            </a:extLst>
          </p:cNvPr>
          <p:cNvSpPr txBox="1"/>
          <p:nvPr/>
        </p:nvSpPr>
        <p:spPr>
          <a:xfrm>
            <a:off x="533400" y="10383207"/>
            <a:ext cx="22708736" cy="81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</a:t>
            </a:r>
            <a:r>
              <a:rPr lang="vi-VN" dirty="0"/>
              <a:t> </a:t>
            </a:r>
            <a:r>
              <a:rPr lang="en-US" dirty="0"/>
              <a:t>                                                           </a:t>
            </a:r>
            <a:r>
              <a:rPr lang="vi-VN" dirty="0"/>
              <a:t> </a:t>
            </a:r>
            <a:r>
              <a:rPr lang="en-US" dirty="0"/>
              <a:t>                                 </a:t>
            </a:r>
            <a:r>
              <a:rPr lang="en-US" sz="4400" b="1" dirty="0">
                <a:latin typeface="Tahoma" panose="020B0604030504040204" pitchFamily="34" charset="0"/>
              </a:rPr>
              <a:t>D.</a:t>
            </a:r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2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8" grpId="0"/>
      <p:bldP spid="62" grpId="0"/>
      <p:bldP spid="86" grpId="0"/>
      <p:bldP spid="79" grpId="0" animBg="1"/>
      <p:bldP spid="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675412" y="1949861"/>
            <a:ext cx="9741986" cy="815608"/>
            <a:chOff x="7469267" y="10108716"/>
            <a:chExt cx="9743112" cy="815702"/>
          </a:xfrm>
        </p:grpSpPr>
        <p:sp>
          <p:nvSpPr>
            <p:cNvPr id="36" name="Rectangle 35"/>
            <p:cNvSpPr/>
            <p:nvPr/>
          </p:nvSpPr>
          <p:spPr>
            <a:xfrm>
              <a:off x="9092455" y="10108716"/>
              <a:ext cx="8119924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50858" y="7688759"/>
                <a:ext cx="523413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xmlns="" id="{59084FF8-CC24-4A9C-A367-4104BFC8E992}"/>
              </a:ext>
            </a:extLst>
          </p:cNvPr>
          <p:cNvSpPr/>
          <p:nvPr/>
        </p:nvSpPr>
        <p:spPr>
          <a:xfrm>
            <a:off x="577621" y="2903166"/>
            <a:ext cx="23113929" cy="3983660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xmlns="" id="{A926B0C7-F7BB-4A27-A739-155F56F668DF}"/>
              </a:ext>
            </a:extLst>
          </p:cNvPr>
          <p:cNvGrpSpPr/>
          <p:nvPr/>
        </p:nvGrpSpPr>
        <p:grpSpPr>
          <a:xfrm>
            <a:off x="568360" y="2725469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xmlns="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8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xmlns="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xmlns="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xmlns="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xmlns="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xmlns="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xmlns="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xmlns="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xmlns="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xmlns="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xmlns="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xmlns="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xmlns="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xmlns="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xmlns="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xmlns="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xmlns="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xmlns="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xmlns="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xmlns="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xmlns="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xmlns="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xmlns="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xmlns="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xmlns="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xmlns="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998697" y="4746054"/>
                <a:ext cx="190711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đồ thị hàm số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như hình vẽ :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97" y="4746054"/>
                <a:ext cx="19071150" cy="769441"/>
              </a:xfrm>
              <a:prstGeom prst="rect">
                <a:avLst/>
              </a:prstGeom>
              <a:blipFill>
                <a:blip r:embed="rId3"/>
                <a:stretch>
                  <a:fillRect l="-131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621A744-A6E8-4B0A-A404-DA86A9C07709}"/>
              </a:ext>
            </a:extLst>
          </p:cNvPr>
          <p:cNvSpPr txBox="1"/>
          <p:nvPr/>
        </p:nvSpPr>
        <p:spPr>
          <a:xfrm>
            <a:off x="998697" y="7621320"/>
            <a:ext cx="22708736" cy="81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  <a:r>
              <a:rPr lang="vi-VN" dirty="0"/>
              <a:t> </a:t>
            </a:r>
            <a:r>
              <a:rPr lang="en-US" dirty="0"/>
              <a:t>                                                                                           </a:t>
            </a:r>
            <a:r>
              <a:rPr lang="en-US" sz="4400" b="1" dirty="0">
                <a:latin typeface="Tahoma" panose="020B0604030504040204" pitchFamily="34" charset="0"/>
              </a:rPr>
              <a:t>B.                          </a:t>
            </a:r>
            <a:endParaRPr lang="en-US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913078" y="5959479"/>
                <a:ext cx="190711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 vẽ nào sau đây là đồ thị hàm số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78" y="5959479"/>
                <a:ext cx="19071150" cy="769441"/>
              </a:xfrm>
              <a:prstGeom prst="rect">
                <a:avLst/>
              </a:prstGeom>
              <a:blipFill>
                <a:blip r:embed="rId4"/>
                <a:stretch>
                  <a:fillRect l="-131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5" name="Picture 8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200" y="3097476"/>
            <a:ext cx="8928824" cy="312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Picture 9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894" y="7007357"/>
            <a:ext cx="9456506" cy="315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Picture 10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967" y="7074055"/>
            <a:ext cx="8968276" cy="3474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Picture 10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720" y="10000961"/>
            <a:ext cx="9524680" cy="3715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Picture 102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158" y="10159904"/>
            <a:ext cx="8968275" cy="332749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6936A179-2842-4611-9235-BB425379B090}"/>
              </a:ext>
            </a:extLst>
          </p:cNvPr>
          <p:cNvSpPr txBox="1"/>
          <p:nvPr/>
        </p:nvSpPr>
        <p:spPr>
          <a:xfrm>
            <a:off x="895443" y="10159904"/>
            <a:ext cx="22708736" cy="81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lang="vi-VN" dirty="0"/>
              <a:t> </a:t>
            </a:r>
            <a:r>
              <a:rPr lang="en-US" dirty="0"/>
              <a:t>                                                        </a:t>
            </a:r>
            <a:r>
              <a:rPr lang="vi-VN" dirty="0"/>
              <a:t> </a:t>
            </a:r>
            <a:r>
              <a:rPr lang="en-US" dirty="0"/>
              <a:t>                                   </a:t>
            </a:r>
            <a:r>
              <a:rPr lang="en-US" sz="4400" b="1" dirty="0">
                <a:latin typeface="Tahoma" panose="020B0604030504040204" pitchFamily="34" charset="0"/>
              </a:rPr>
              <a:t>D.</a:t>
            </a:r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DFBBA511-7AE9-4FCB-B506-6BBCD578409C}"/>
              </a:ext>
            </a:extLst>
          </p:cNvPr>
          <p:cNvSpPr/>
          <p:nvPr/>
        </p:nvSpPr>
        <p:spPr>
          <a:xfrm>
            <a:off x="582211" y="10197520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5893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8" grpId="0"/>
      <p:bldP spid="62" grpId="0"/>
      <p:bldP spid="86" grpId="0"/>
      <p:bldP spid="79" grpId="0"/>
      <p:bldP spid="8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587217" y="2144332"/>
            <a:ext cx="9741986" cy="815608"/>
            <a:chOff x="7469267" y="10108716"/>
            <a:chExt cx="9743112" cy="815702"/>
          </a:xfrm>
        </p:grpSpPr>
        <p:sp>
          <p:nvSpPr>
            <p:cNvPr id="36" name="Rectangle 35"/>
            <p:cNvSpPr/>
            <p:nvPr/>
          </p:nvSpPr>
          <p:spPr>
            <a:xfrm>
              <a:off x="9092455" y="10108716"/>
              <a:ext cx="8119924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50858" y="7688759"/>
                <a:ext cx="523413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xmlns="" id="{59084FF8-CC24-4A9C-A367-4104BFC8E992}"/>
              </a:ext>
            </a:extLst>
          </p:cNvPr>
          <p:cNvSpPr/>
          <p:nvPr/>
        </p:nvSpPr>
        <p:spPr>
          <a:xfrm>
            <a:off x="678810" y="3452048"/>
            <a:ext cx="23113929" cy="5170244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xmlns="" id="{A926B0C7-F7BB-4A27-A739-155F56F668DF}"/>
              </a:ext>
            </a:extLst>
          </p:cNvPr>
          <p:cNvGrpSpPr/>
          <p:nvPr/>
        </p:nvGrpSpPr>
        <p:grpSpPr>
          <a:xfrm>
            <a:off x="679659" y="3278976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xmlns="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9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xmlns="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xmlns="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xmlns="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xmlns="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xmlns="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xmlns="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xmlns="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xmlns="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xmlns="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xmlns="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xmlns="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xmlns="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xmlns="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xmlns="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xmlns="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xmlns="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xmlns="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xmlns="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xmlns="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xmlns="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xmlns="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xmlns="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xmlns="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xmlns="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xmlns="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9621A744-A6E8-4B0A-A404-DA86A9C07709}"/>
              </a:ext>
            </a:extLst>
          </p:cNvPr>
          <p:cNvSpPr txBox="1"/>
          <p:nvPr/>
        </p:nvSpPr>
        <p:spPr>
          <a:xfrm>
            <a:off x="4739176" y="3429000"/>
            <a:ext cx="18904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 đề nào sau đây là sai?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4120671C-1FBD-47AE-9998-1AA8B9216950}"/>
              </a:ext>
            </a:extLst>
          </p:cNvPr>
          <p:cNvGrpSpPr/>
          <p:nvPr/>
        </p:nvGrpSpPr>
        <p:grpSpPr>
          <a:xfrm>
            <a:off x="696027" y="8799283"/>
            <a:ext cx="23079493" cy="4459519"/>
            <a:chOff x="460887" y="7124316"/>
            <a:chExt cx="23079493" cy="3959378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xmlns="" id="{9F92EC5B-FE3B-4E4D-8FAE-1CB734B1B271}"/>
                </a:ext>
              </a:extLst>
            </p:cNvPr>
            <p:cNvSpPr/>
            <p:nvPr/>
          </p:nvSpPr>
          <p:spPr>
            <a:xfrm>
              <a:off x="460887" y="7142589"/>
              <a:ext cx="23079493" cy="394110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xmlns="" id="{6121DB3D-E812-44E9-A2FB-F85D826CFF6B}"/>
                </a:ext>
              </a:extLst>
            </p:cNvPr>
            <p:cNvGrpSpPr/>
            <p:nvPr/>
          </p:nvGrpSpPr>
          <p:grpSpPr>
            <a:xfrm>
              <a:off x="460887" y="7124316"/>
              <a:ext cx="3798158" cy="909954"/>
              <a:chOff x="1385898" y="7981424"/>
              <a:chExt cx="3646254" cy="828630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xmlns="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208267" y="6986170"/>
                <a:ext cx="770445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334107" y="8158602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xmlns="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385898" y="7981424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xmlns="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5071" y="8118340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4572582" y="9372739"/>
                <a:ext cx="19071150" cy="1991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hàm số chẵn nên có đồ thị đối xứng qua trục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đáp án A sai.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582" y="9372739"/>
                <a:ext cx="19071150" cy="1991058"/>
              </a:xfrm>
              <a:prstGeom prst="rect">
                <a:avLst/>
              </a:prstGeom>
              <a:blipFill>
                <a:blip r:embed="rId3"/>
                <a:stretch>
                  <a:fillRect l="-1278" b="-13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2695915" y="4786084"/>
                <a:ext cx="1890455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. Đồ thị hàm số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e>
                    </m:d>
                  </m:oMath>
                </a14:m>
                <a:r>
                  <a:rPr lang="vi-VN" b="1" dirty="0"/>
                  <a:t> đối xứng qua gốc tọa độ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b="1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915" y="4786084"/>
                <a:ext cx="18904555" cy="769441"/>
              </a:xfrm>
              <a:prstGeom prst="rect">
                <a:avLst/>
              </a:prstGeom>
              <a:blipFill>
                <a:blip r:embed="rId4"/>
                <a:stretch>
                  <a:fillRect l="-1290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2695915" y="6647374"/>
                <a:ext cx="1890455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Đồ thị hàm số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đối xứng nhau qua </a:t>
                </a:r>
                <a:r>
                  <a:rPr lang="en-US" sz="4400" b="1" dirty="0"/>
                  <a:t>𝑂𝑦.</a:t>
                </a:r>
                <a:endParaRPr lang="vi-VN" b="1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915" y="6647374"/>
                <a:ext cx="18904555" cy="769441"/>
              </a:xfrm>
              <a:prstGeom prst="rect">
                <a:avLst/>
              </a:prstGeom>
              <a:blipFill>
                <a:blip r:embed="rId5"/>
                <a:stretch>
                  <a:fillRect l="-1290" t="-18898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2695915" y="7411863"/>
                <a:ext cx="1890455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Đồ thị hàm số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đối xứng nhau qua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400" b="1" dirty="0"/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915" y="7411863"/>
                <a:ext cx="18904555" cy="1446550"/>
              </a:xfrm>
              <a:prstGeom prst="rect">
                <a:avLst/>
              </a:prstGeom>
              <a:blipFill>
                <a:blip r:embed="rId6"/>
                <a:stretch>
                  <a:fillRect l="-1290" t="-9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2695915" y="5693258"/>
                <a:ext cx="1890455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 . Đồ thị hàm số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vi-VN" b="1" dirty="0"/>
                  <a:t>đối xứng qua trục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𝑶𝒚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b="1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915" y="5693258"/>
                <a:ext cx="18904555" cy="769441"/>
              </a:xfrm>
              <a:prstGeom prst="rect">
                <a:avLst/>
              </a:prstGeom>
              <a:blipFill>
                <a:blip r:embed="rId7"/>
                <a:stretch>
                  <a:fillRect l="-1290" t="-17460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xmlns="" id="{076E7E26-CDE4-4C31-9065-03109F3F8C60}"/>
              </a:ext>
            </a:extLst>
          </p:cNvPr>
          <p:cNvSpPr/>
          <p:nvPr/>
        </p:nvSpPr>
        <p:spPr>
          <a:xfrm>
            <a:off x="2323249" y="4710462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9608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8" grpId="0"/>
      <p:bldP spid="98" grpId="0"/>
      <p:bldP spid="85" grpId="0"/>
      <p:bldP spid="87" grpId="0"/>
      <p:bldP spid="96" grpId="0"/>
      <p:bldP spid="97" grpId="0"/>
      <p:bldP spid="7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304800" y="2057400"/>
            <a:ext cx="9741986" cy="815608"/>
            <a:chOff x="7469267" y="10108716"/>
            <a:chExt cx="9743112" cy="815702"/>
          </a:xfrm>
        </p:grpSpPr>
        <p:sp>
          <p:nvSpPr>
            <p:cNvPr id="36" name="Rectangle 35"/>
            <p:cNvSpPr/>
            <p:nvPr/>
          </p:nvSpPr>
          <p:spPr>
            <a:xfrm>
              <a:off x="9092455" y="10108716"/>
              <a:ext cx="8119924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50858" y="7688759"/>
                <a:ext cx="523413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xmlns="" id="{59084FF8-CC24-4A9C-A367-4104BFC8E992}"/>
              </a:ext>
            </a:extLst>
          </p:cNvPr>
          <p:cNvSpPr/>
          <p:nvPr/>
        </p:nvSpPr>
        <p:spPr>
          <a:xfrm>
            <a:off x="312256" y="3332193"/>
            <a:ext cx="23768681" cy="1372693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xmlns="" id="{A926B0C7-F7BB-4A27-A739-155F56F668DF}"/>
              </a:ext>
            </a:extLst>
          </p:cNvPr>
          <p:cNvGrpSpPr/>
          <p:nvPr/>
        </p:nvGrpSpPr>
        <p:grpSpPr>
          <a:xfrm>
            <a:off x="334320" y="3103111"/>
            <a:ext cx="3780977" cy="1035810"/>
            <a:chOff x="1311958" y="3405486"/>
            <a:chExt cx="3508888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xmlns="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8" y="2499000"/>
              <a:ext cx="826207" cy="2748749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207259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10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xmlns="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xmlns="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xmlns="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xmlns="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xmlns="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xmlns="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xmlns="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xmlns="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xmlns="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xmlns="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xmlns="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xmlns="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xmlns="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xmlns="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xmlns="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xmlns="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xmlns="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xmlns="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xmlns="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xmlns="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xmlns="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xmlns="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xmlns="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xmlns="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xmlns="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4453942" y="3489495"/>
                <a:ext cx="19140904" cy="971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Bảng biến thiên của hàm số trên đoạn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942" y="3489495"/>
                <a:ext cx="19140904" cy="971676"/>
              </a:xfrm>
              <a:prstGeom prst="rect">
                <a:avLst/>
              </a:prstGeom>
              <a:blipFill>
                <a:blip r:embed="rId3"/>
                <a:stretch>
                  <a:fillRect l="-1306" t="-8125" r="-76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9621A744-A6E8-4B0A-A404-DA86A9C07709}"/>
              </a:ext>
            </a:extLst>
          </p:cNvPr>
          <p:cNvSpPr txBox="1"/>
          <p:nvPr/>
        </p:nvSpPr>
        <p:spPr>
          <a:xfrm>
            <a:off x="427374" y="5527860"/>
            <a:ext cx="18904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.                                                           B.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9621A744-A6E8-4B0A-A404-DA86A9C07709}"/>
              </a:ext>
            </a:extLst>
          </p:cNvPr>
          <p:cNvSpPr txBox="1"/>
          <p:nvPr/>
        </p:nvSpPr>
        <p:spPr>
          <a:xfrm>
            <a:off x="401979" y="9743254"/>
            <a:ext cx="18904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C.                                                            D.</a:t>
            </a:r>
            <a:endParaRPr lang="vi-VN" sz="4400" dirty="0"/>
          </a:p>
          <a:p>
            <a:pPr lvl="0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2" name="Picture 6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43" y="5196873"/>
            <a:ext cx="8786001" cy="392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Picture 8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550" y="5044358"/>
            <a:ext cx="8980250" cy="4076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Picture 8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51" y="9613292"/>
            <a:ext cx="8965393" cy="397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Picture 9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550" y="9743254"/>
            <a:ext cx="8980250" cy="39727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</a:t>
            </a:r>
            <a:r>
              <a:rPr kumimoji="0" lang="fr-FR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fr-FR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thể loại A v</a:t>
            </a:r>
            <a:r>
              <a:rPr kumimoji="0" lang="fr-FR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FR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do </a:t>
            </a:r>
            <a:endParaRPr kumimoji="0" lang="fr-FR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2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600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" y="1524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</a:t>
            </a:r>
            <a:r>
              <a:rPr kumimoji="0" lang="fr-FR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fr-FR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thể loại A v</a:t>
            </a:r>
            <a:r>
              <a:rPr kumimoji="0" lang="fr-FR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FR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do </a:t>
            </a:r>
            <a:endParaRPr kumimoji="0" lang="fr-FR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2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1600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048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</a:t>
            </a:r>
            <a:r>
              <a:rPr kumimoji="0" lang="fr-FR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fr-FR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thể loại A v</a:t>
            </a:r>
            <a:r>
              <a:rPr kumimoji="0" lang="fr-FR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FR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do </a:t>
            </a:r>
            <a:endParaRPr kumimoji="0" lang="fr-FR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1" name="Picture 2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1600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xmlns="" id="{F94FA10A-2133-45F8-B099-E74B6DF4C1B5}"/>
              </a:ext>
            </a:extLst>
          </p:cNvPr>
          <p:cNvSpPr/>
          <p:nvPr/>
        </p:nvSpPr>
        <p:spPr>
          <a:xfrm>
            <a:off x="260766" y="9775608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6317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8" grpId="0"/>
      <p:bldP spid="85" grpId="0"/>
      <p:bldP spid="96" grpId="0"/>
      <p:bldP spid="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86785" y="2762506"/>
            <a:ext cx="22810430" cy="9886694"/>
          </a:xfrm>
          <a:prstGeom prst="roundRect">
            <a:avLst>
              <a:gd name="adj" fmla="val 4570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32477" y="6375086"/>
                <a:ext cx="2162951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hai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 đạt GTLN (hoặc GTNN)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thì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cũng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 GTLN (hoặc GTNN)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vi-VN" sz="4400" b="1" i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477" y="6375086"/>
                <a:ext cx="21629518" cy="1446550"/>
              </a:xfrm>
              <a:prstGeom prst="rect">
                <a:avLst/>
              </a:prstGeom>
              <a:blipFill>
                <a:blip r:embed="rId3"/>
                <a:stretch>
                  <a:fillRect l="-1156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F687E7-CC27-418F-845F-3BAAD19FECE3}"/>
              </a:ext>
            </a:extLst>
          </p:cNvPr>
          <p:cNvSpPr txBox="1"/>
          <p:nvPr/>
        </p:nvSpPr>
        <p:spPr>
          <a:xfrm>
            <a:off x="4596014" y="2832311"/>
            <a:ext cx="19279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Time New Roman"/>
              </a:rPr>
              <a:t>DẠNG  5: TẬP GIÁ TRỊ -GTLN-GTNN CỦA HÀM SỐ LƯỢNG GIÁC</a:t>
            </a:r>
          </a:p>
        </p:txBody>
      </p:sp>
      <p:grpSp>
        <p:nvGrpSpPr>
          <p:cNvPr id="48" name="Group 74">
            <a:extLst>
              <a:ext uri="{FF2B5EF4-FFF2-40B4-BE49-F238E27FC236}">
                <a16:creationId xmlns:a16="http://schemas.microsoft.com/office/drawing/2014/main" xmlns="" id="{08E558DB-741A-4078-AB55-DCC8A93D243F}"/>
              </a:ext>
            </a:extLst>
          </p:cNvPr>
          <p:cNvGrpSpPr/>
          <p:nvPr/>
        </p:nvGrpSpPr>
        <p:grpSpPr>
          <a:xfrm>
            <a:off x="650117" y="4020200"/>
            <a:ext cx="8033706" cy="942109"/>
            <a:chOff x="7459670" y="9982200"/>
            <a:chExt cx="8034635" cy="94221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E956DC10-0076-431B-BE87-9A6323D0E77A}"/>
                </a:ext>
              </a:extLst>
            </p:cNvPr>
            <p:cNvSpPr/>
            <p:nvPr/>
          </p:nvSpPr>
          <p:spPr>
            <a:xfrm>
              <a:off x="9092454" y="10108716"/>
              <a:ext cx="640185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TÓM TẮT LÝ THUYẾT</a:t>
              </a:r>
            </a:p>
          </p:txBody>
        </p:sp>
        <p:grpSp>
          <p:nvGrpSpPr>
            <p:cNvPr id="50" name="Group 44">
              <a:extLst>
                <a:ext uri="{FF2B5EF4-FFF2-40B4-BE49-F238E27FC236}">
                  <a16:creationId xmlns:a16="http://schemas.microsoft.com/office/drawing/2014/main" xmlns="" id="{D4DBA1ED-2BAD-4FE2-A2D3-FE3191B9753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50"/>
              <a:chOff x="7459669" y="7543800"/>
              <a:chExt cx="1381118" cy="872850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xmlns="" id="{16F7FBCC-4C77-4E93-8DF2-DBAB710AEC9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2" name="Group 46">
                <a:extLst>
                  <a:ext uri="{FF2B5EF4-FFF2-40B4-BE49-F238E27FC236}">
                    <a16:creationId xmlns:a16="http://schemas.microsoft.com/office/drawing/2014/main" xmlns="" id="{501E116B-28C2-46C1-9132-C24FFD1FF0C0}"/>
                  </a:ext>
                </a:extLst>
              </p:cNvPr>
              <p:cNvGrpSpPr/>
              <p:nvPr/>
            </p:nvGrpSpPr>
            <p:grpSpPr>
              <a:xfrm>
                <a:off x="7469187" y="7685130"/>
                <a:ext cx="1371600" cy="731520"/>
                <a:chOff x="7469187" y="7685130"/>
                <a:chExt cx="1371600" cy="731520"/>
              </a:xfrm>
            </p:grpSpPr>
            <p:sp>
              <p:nvSpPr>
                <p:cNvPr id="53" name="Round Same Side Corner Rectangle 85">
                  <a:extLst>
                    <a:ext uri="{FF2B5EF4-FFF2-40B4-BE49-F238E27FC236}">
                      <a16:creationId xmlns:a16="http://schemas.microsoft.com/office/drawing/2014/main" xmlns="" id="{4074E886-E6D6-43B8-BADD-E07FEB901326}"/>
                    </a:ext>
                  </a:extLst>
                </p:cNvPr>
                <p:cNvSpPr/>
                <p:nvPr/>
              </p:nvSpPr>
              <p:spPr>
                <a:xfrm rot="5400000">
                  <a:off x="7789227" y="7365090"/>
                  <a:ext cx="731520" cy="1371600"/>
                </a:xfrm>
                <a:prstGeom prst="round2SameRect">
                  <a:avLst/>
                </a:prstGeom>
                <a:solidFill>
                  <a:srgbClr val="C0504D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xmlns="" id="{5BE81F4C-0338-4637-B065-3A20E15F233E}"/>
                    </a:ext>
                  </a:extLst>
                </p:cNvPr>
                <p:cNvSpPr txBox="1"/>
                <p:nvPr/>
              </p:nvSpPr>
              <p:spPr>
                <a:xfrm>
                  <a:off x="7946883" y="7688759"/>
                  <a:ext cx="53136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32477" y="8355750"/>
                <a:ext cx="222504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hai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 đạt GTLN (hoặc GTNN)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thì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cũng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 GTLN (hoặc GTNN)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vi-VN" sz="4400" b="1" i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477" y="8355750"/>
                <a:ext cx="22250400" cy="1446550"/>
              </a:xfrm>
              <a:prstGeom prst="rect">
                <a:avLst/>
              </a:prstGeom>
              <a:blipFill>
                <a:blip r:embed="rId4"/>
                <a:stretch>
                  <a:fillRect l="-1123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932477" y="5100928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 thuyết cơ bản</a:t>
            </a:r>
          </a:p>
        </p:txBody>
      </p:sp>
    </p:spTree>
    <p:extLst>
      <p:ext uri="{BB962C8B-B14F-4D97-AF65-F5344CB8AC3E}">
        <p14:creationId xmlns:p14="http://schemas.microsoft.com/office/powerpoint/2010/main" val="86728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2" grpId="0"/>
      <p:bldP spid="28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EC4E969-E385-4B5F-96BF-2C8E27C424D5}"/>
              </a:ext>
            </a:extLst>
          </p:cNvPr>
          <p:cNvGrpSpPr/>
          <p:nvPr/>
        </p:nvGrpSpPr>
        <p:grpSpPr>
          <a:xfrm>
            <a:off x="5356716" y="2922928"/>
            <a:ext cx="19027284" cy="1229412"/>
            <a:chOff x="5356716" y="2922928"/>
            <a:chExt cx="19027284" cy="1229412"/>
          </a:xfrm>
        </p:grpSpPr>
        <p:grpSp>
          <p:nvGrpSpPr>
            <p:cNvPr id="49" name="Group 48"/>
            <p:cNvGrpSpPr/>
            <p:nvPr/>
          </p:nvGrpSpPr>
          <p:grpSpPr>
            <a:xfrm>
              <a:off x="7191322" y="2922928"/>
              <a:ext cx="17192678" cy="1229412"/>
              <a:chOff x="2416488" y="7913063"/>
              <a:chExt cx="14155027" cy="771795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2416488" y="7913063"/>
                <a:ext cx="14155027" cy="77179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611203" y="8000552"/>
                <a:ext cx="11772536" cy="541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dirty="0">
                    <a:latin typeface="Times New Roman" pitchFamily="18" charset="0"/>
                    <a:cs typeface="Times New Roman" pitchFamily="18" charset="0"/>
                  </a:rPr>
                  <a:t>Định nghĩa GTLN, GTNN  </a:t>
                </a:r>
              </a:p>
            </p:txBody>
          </p:sp>
        </p:grpSp>
        <p:sp>
          <p:nvSpPr>
            <p:cNvPr id="53" name="Left Arrow 52"/>
            <p:cNvSpPr/>
            <p:nvPr/>
          </p:nvSpPr>
          <p:spPr>
            <a:xfrm rot="10800000">
              <a:off x="5356716" y="3432338"/>
              <a:ext cx="1800000" cy="720000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340B49E-0E17-443D-9EC4-DD5FCC2550EA}"/>
              </a:ext>
            </a:extLst>
          </p:cNvPr>
          <p:cNvGrpSpPr/>
          <p:nvPr/>
        </p:nvGrpSpPr>
        <p:grpSpPr>
          <a:xfrm>
            <a:off x="255916" y="4368319"/>
            <a:ext cx="4834183" cy="2524553"/>
            <a:chOff x="255916" y="4368319"/>
            <a:chExt cx="5100799" cy="2524553"/>
          </a:xfrm>
        </p:grpSpPr>
        <p:sp>
          <p:nvSpPr>
            <p:cNvPr id="61" name="Down Arrow 60"/>
            <p:cNvSpPr/>
            <p:nvPr/>
          </p:nvSpPr>
          <p:spPr>
            <a:xfrm rot="16200000">
              <a:off x="4055130" y="4580052"/>
              <a:ext cx="1069623" cy="1533547"/>
            </a:xfrm>
            <a:prstGeom prst="down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55916" y="4368319"/>
              <a:ext cx="3621859" cy="2524553"/>
              <a:chOff x="1361064" y="4657147"/>
              <a:chExt cx="2873988" cy="1581245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57" name="Rounded Rectangle 56"/>
              <p:cNvSpPr/>
              <p:nvPr/>
            </p:nvSpPr>
            <p:spPr>
              <a:xfrm>
                <a:off x="1361064" y="4657147"/>
                <a:ext cx="2873988" cy="158124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507119" y="4792095"/>
                <a:ext cx="2586905" cy="136870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TÌM GTLN, GTNN CỦA HÀM SỐ LƯỢNG GIÁC</a:t>
                </a: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352962" y="1524614"/>
            <a:ext cx="6961968" cy="960327"/>
            <a:chOff x="13477876" y="4114800"/>
            <a:chExt cx="6962774" cy="960438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89950BE-5F0D-4B2C-8F7D-4377CDDCD3D4}"/>
              </a:ext>
            </a:extLst>
          </p:cNvPr>
          <p:cNvGrpSpPr/>
          <p:nvPr/>
        </p:nvGrpSpPr>
        <p:grpSpPr>
          <a:xfrm>
            <a:off x="5356716" y="4485820"/>
            <a:ext cx="18989100" cy="1467073"/>
            <a:chOff x="5356716" y="4485820"/>
            <a:chExt cx="18989100" cy="1467073"/>
          </a:xfrm>
        </p:grpSpPr>
        <p:sp>
          <p:nvSpPr>
            <p:cNvPr id="66" name="Rounded Rectangle 65"/>
            <p:cNvSpPr/>
            <p:nvPr/>
          </p:nvSpPr>
          <p:spPr>
            <a:xfrm>
              <a:off x="7253720" y="4485820"/>
              <a:ext cx="17092096" cy="146707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Left Arrow 68"/>
            <p:cNvSpPr/>
            <p:nvPr/>
          </p:nvSpPr>
          <p:spPr>
            <a:xfrm rot="10800000">
              <a:off x="5356716" y="4986826"/>
              <a:ext cx="1800000" cy="720000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/>
                <p:cNvSpPr/>
                <p:nvPr/>
              </p:nvSpPr>
              <p:spPr>
                <a:xfrm>
                  <a:off x="7642765" y="4771702"/>
                  <a:ext cx="16436435" cy="9346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vi-VN" sz="5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func>
                      <m:d>
                        <m:dPr>
                          <m:ctrlPr>
                            <a:rPr lang="vi-VN" sz="5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vi-VN" sz="5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5000" b="1" i="1">
                          <a:latin typeface="Cambria Math" panose="02040503050406030204" pitchFamily="18" charset="0"/>
                        </a:rPr>
                        <m:t>;−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vi-VN" sz="5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func>
                      <m:d>
                        <m:dPr>
                          <m:ctrlPr>
                            <a:rPr lang="vi-VN" sz="5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vi-VN" sz="5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a14:m>
                  <a:endParaRPr lang="vi-VN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1" name="Rectangle 1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2765" y="4771702"/>
                  <a:ext cx="16436435" cy="93461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5554C6B-E753-4FCC-8B6D-2F7F9DA5D841}"/>
              </a:ext>
            </a:extLst>
          </p:cNvPr>
          <p:cNvGrpSpPr/>
          <p:nvPr/>
        </p:nvGrpSpPr>
        <p:grpSpPr>
          <a:xfrm>
            <a:off x="5356716" y="6173975"/>
            <a:ext cx="19027284" cy="1459132"/>
            <a:chOff x="5356716" y="6173975"/>
            <a:chExt cx="19027284" cy="1459132"/>
          </a:xfrm>
        </p:grpSpPr>
        <p:sp>
          <p:nvSpPr>
            <p:cNvPr id="133" name="Rounded Rectangle 132"/>
            <p:cNvSpPr/>
            <p:nvPr/>
          </p:nvSpPr>
          <p:spPr>
            <a:xfrm>
              <a:off x="7288013" y="6173975"/>
              <a:ext cx="17095987" cy="14591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Left Arrow 133"/>
            <p:cNvSpPr/>
            <p:nvPr/>
          </p:nvSpPr>
          <p:spPr>
            <a:xfrm rot="10800000">
              <a:off x="5356716" y="6673626"/>
              <a:ext cx="1800000" cy="720000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Rectangle 134"/>
                <p:cNvSpPr/>
                <p:nvPr/>
              </p:nvSpPr>
              <p:spPr>
                <a:xfrm>
                  <a:off x="7219870" y="6235052"/>
                  <a:ext cx="17164130" cy="11457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vi-VN" sz="5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vi-VN" sz="5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5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vi-VN" sz="5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func>
                      <m:d>
                        <m:dPr>
                          <m:ctrlPr>
                            <a:rPr lang="vi-VN" sz="5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vi-VN" sz="5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func>
                      <m:d>
                        <m:dPr>
                          <m:ctrlPr>
                            <a:rPr lang="vi-VN" sz="5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vi-VN" sz="5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vi-VN" sz="5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5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5000" b="1" i="1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vi-VN" sz="5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a14:m>
                  <a:endParaRPr lang="vi-VN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5" name="Rectangle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9870" y="6235052"/>
                  <a:ext cx="17164130" cy="11457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4D13868-B405-4FD2-AD14-8CD04D07DF30}"/>
              </a:ext>
            </a:extLst>
          </p:cNvPr>
          <p:cNvGrpSpPr/>
          <p:nvPr/>
        </p:nvGrpSpPr>
        <p:grpSpPr>
          <a:xfrm>
            <a:off x="294826" y="9241745"/>
            <a:ext cx="4795273" cy="2524553"/>
            <a:chOff x="294826" y="9241745"/>
            <a:chExt cx="5175637" cy="2524553"/>
          </a:xfrm>
        </p:grpSpPr>
        <p:sp>
          <p:nvSpPr>
            <p:cNvPr id="137" name="Down Arrow 136"/>
            <p:cNvSpPr/>
            <p:nvPr/>
          </p:nvSpPr>
          <p:spPr>
            <a:xfrm rot="16200000">
              <a:off x="4168877" y="9752362"/>
              <a:ext cx="1069625" cy="1533547"/>
            </a:xfrm>
            <a:prstGeom prst="down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294826" y="9241745"/>
              <a:ext cx="3621859" cy="2524553"/>
              <a:chOff x="1361064" y="4657147"/>
              <a:chExt cx="2873988" cy="1581245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40" name="Rounded Rectangle 139"/>
              <p:cNvSpPr/>
              <p:nvPr/>
            </p:nvSpPr>
            <p:spPr>
              <a:xfrm>
                <a:off x="1361064" y="4657147"/>
                <a:ext cx="2873988" cy="158124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1507119" y="4792095"/>
                <a:ext cx="2586905" cy="104098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ĐỒ THỊ CỦA HÀM SỐ LƯỢNG GIÁC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51744A0-96A1-43D9-963A-6A6C6378D1C2}"/>
              </a:ext>
            </a:extLst>
          </p:cNvPr>
          <p:cNvGrpSpPr/>
          <p:nvPr/>
        </p:nvGrpSpPr>
        <p:grpSpPr>
          <a:xfrm>
            <a:off x="5332502" y="9932141"/>
            <a:ext cx="18989100" cy="1269394"/>
            <a:chOff x="5356716" y="9855806"/>
            <a:chExt cx="18989100" cy="126939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C48A0B3B-DB94-4AEF-95C7-9C846EA88104}"/>
                </a:ext>
              </a:extLst>
            </p:cNvPr>
            <p:cNvGrpSpPr/>
            <p:nvPr/>
          </p:nvGrpSpPr>
          <p:grpSpPr>
            <a:xfrm>
              <a:off x="5356716" y="9855806"/>
              <a:ext cx="18989100" cy="1269394"/>
              <a:chOff x="5356716" y="9855806"/>
              <a:chExt cx="18989100" cy="1269394"/>
            </a:xfrm>
          </p:grpSpPr>
          <p:sp>
            <p:nvSpPr>
              <p:cNvPr id="143" name="Rounded Rectangle 142"/>
              <p:cNvSpPr/>
              <p:nvPr/>
            </p:nvSpPr>
            <p:spPr>
              <a:xfrm>
                <a:off x="7292520" y="9855806"/>
                <a:ext cx="17053296" cy="126939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Left Arrow 143"/>
              <p:cNvSpPr/>
              <p:nvPr/>
            </p:nvSpPr>
            <p:spPr>
              <a:xfrm rot="10800000">
                <a:off x="5356716" y="10159136"/>
                <a:ext cx="1800000" cy="720000"/>
              </a:xfrm>
              <a:prstGeom prst="leftArrow">
                <a:avLst/>
              </a:prstGeom>
              <a:solidFill>
                <a:srgbClr val="FFFF66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3" name="TextBox 152"/>
            <p:cNvSpPr txBox="1"/>
            <p:nvPr/>
          </p:nvSpPr>
          <p:spPr>
            <a:xfrm>
              <a:off x="7488705" y="9994121"/>
              <a:ext cx="1580261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dirty="0">
                  <a:latin typeface="Times New Roman" pitchFamily="18" charset="0"/>
                  <a:cs typeface="Times New Roman" pitchFamily="18" charset="0"/>
                </a:rPr>
                <a:t>Các phép biến đổi đồ thị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7E87151-D79F-4252-A5EE-1BB779217FBB}"/>
              </a:ext>
            </a:extLst>
          </p:cNvPr>
          <p:cNvGrpSpPr/>
          <p:nvPr/>
        </p:nvGrpSpPr>
        <p:grpSpPr>
          <a:xfrm>
            <a:off x="5356715" y="11332399"/>
            <a:ext cx="18992647" cy="1459132"/>
            <a:chOff x="5356715" y="11332399"/>
            <a:chExt cx="18992647" cy="1459132"/>
          </a:xfrm>
        </p:grpSpPr>
        <p:sp>
          <p:nvSpPr>
            <p:cNvPr id="146" name="Rounded Rectangle 145"/>
            <p:cNvSpPr/>
            <p:nvPr/>
          </p:nvSpPr>
          <p:spPr>
            <a:xfrm>
              <a:off x="7296067" y="11332399"/>
              <a:ext cx="17053295" cy="14591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Left Arrow 146"/>
            <p:cNvSpPr/>
            <p:nvPr/>
          </p:nvSpPr>
          <p:spPr>
            <a:xfrm rot="10800000">
              <a:off x="5356715" y="11635726"/>
              <a:ext cx="1800000" cy="720000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309935" y="11557874"/>
              <a:ext cx="168674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dirty="0">
                  <a:latin typeface="Times New Roman" pitchFamily="18" charset="0"/>
                  <a:cs typeface="Times New Roman" pitchFamily="18" charset="0"/>
                </a:rPr>
                <a:t>Cách vẽ đồ thị các hàm số lượng giác có chứa giá trị tuyệt đối 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5292FA5-8B9C-418B-BDF5-7861935B4FBE}"/>
              </a:ext>
            </a:extLst>
          </p:cNvPr>
          <p:cNvGrpSpPr/>
          <p:nvPr/>
        </p:nvGrpSpPr>
        <p:grpSpPr>
          <a:xfrm>
            <a:off x="5356716" y="8187366"/>
            <a:ext cx="19660319" cy="1525299"/>
            <a:chOff x="5356716" y="8187366"/>
            <a:chExt cx="19660319" cy="1525299"/>
          </a:xfrm>
        </p:grpSpPr>
        <p:sp>
          <p:nvSpPr>
            <p:cNvPr id="152" name="Rounded Rectangle 151"/>
            <p:cNvSpPr/>
            <p:nvPr/>
          </p:nvSpPr>
          <p:spPr>
            <a:xfrm>
              <a:off x="7290745" y="8187366"/>
              <a:ext cx="17056845" cy="15252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710A9B20-C109-4401-A0CF-576D009F5767}"/>
                </a:ext>
              </a:extLst>
            </p:cNvPr>
            <p:cNvGrpSpPr/>
            <p:nvPr/>
          </p:nvGrpSpPr>
          <p:grpSpPr>
            <a:xfrm>
              <a:off x="5356716" y="8352932"/>
              <a:ext cx="19660319" cy="997431"/>
              <a:chOff x="5356716" y="8352932"/>
              <a:chExt cx="19660319" cy="997431"/>
            </a:xfrm>
          </p:grpSpPr>
          <p:sp>
            <p:nvSpPr>
              <p:cNvPr id="151" name="Left Arrow 150"/>
              <p:cNvSpPr/>
              <p:nvPr/>
            </p:nvSpPr>
            <p:spPr>
              <a:xfrm rot="10800000">
                <a:off x="5356716" y="8630363"/>
                <a:ext cx="1800000" cy="720000"/>
              </a:xfrm>
              <a:prstGeom prst="leftArrow">
                <a:avLst/>
              </a:prstGeom>
              <a:solidFill>
                <a:srgbClr val="FFFF66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7436967" y="8352932"/>
                <a:ext cx="17580068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Cách lập bảng biến thiên và vẽ đồ thị của các hàm số lượng giác  </a:t>
                </a:r>
              </a:p>
            </p:txBody>
          </p: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7B29886-1116-429E-B1DA-D049B3FDD08F}"/>
              </a:ext>
            </a:extLst>
          </p:cNvPr>
          <p:cNvSpPr/>
          <p:nvPr/>
        </p:nvSpPr>
        <p:spPr>
          <a:xfrm>
            <a:off x="5071624" y="3405308"/>
            <a:ext cx="265353" cy="3975507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4A568E82-37E4-45DF-B951-6F77ADD58D45}"/>
              </a:ext>
            </a:extLst>
          </p:cNvPr>
          <p:cNvSpPr/>
          <p:nvPr/>
        </p:nvSpPr>
        <p:spPr>
          <a:xfrm>
            <a:off x="5068647" y="8531381"/>
            <a:ext cx="265353" cy="3975507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6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07025" y="2163086"/>
            <a:ext cx="22810430" cy="10710449"/>
          </a:xfrm>
          <a:prstGeom prst="roundRect">
            <a:avLst>
              <a:gd name="adj" fmla="val 4570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301603" y="5277738"/>
                <a:ext cx="2027396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bài toán không nói rõ tìm GTLN,GTNN trên tập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nào thì ta hiểu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toàn bộ tập xác định của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dirty="0"/>
                  <a:t>.</a:t>
                </a:r>
                <a:endParaRPr lang="vi-VN" sz="4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603" y="5277738"/>
                <a:ext cx="20273962" cy="1446550"/>
              </a:xfrm>
              <a:prstGeom prst="rect">
                <a:avLst/>
              </a:prstGeom>
              <a:blipFill>
                <a:blip r:embed="rId3"/>
                <a:stretch>
                  <a:fillRect l="-1233" t="-9283" b="-19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01603" y="8802487"/>
                <a:ext cx="22958806" cy="10193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func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func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603" y="8802487"/>
                <a:ext cx="22958806" cy="1019382"/>
              </a:xfrm>
              <a:prstGeom prst="rect">
                <a:avLst/>
              </a:prstGeom>
              <a:blipFill>
                <a:blip r:embed="rId4"/>
                <a:stretch>
                  <a:fillRect l="-505" b="-19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01603" y="8007354"/>
                <a:ext cx="22295238" cy="833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func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func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603" y="8007354"/>
                <a:ext cx="22295238" cy="833562"/>
              </a:xfrm>
              <a:prstGeom prst="rect">
                <a:avLst/>
              </a:prstGeom>
              <a:blipFill>
                <a:blip r:embed="rId5"/>
                <a:stretch>
                  <a:fillRect l="-1121" t="-1764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74"/>
          <p:cNvGrpSpPr/>
          <p:nvPr/>
        </p:nvGrpSpPr>
        <p:grpSpPr>
          <a:xfrm>
            <a:off x="638409" y="3358780"/>
            <a:ext cx="10527223" cy="942110"/>
            <a:chOff x="7459670" y="9982200"/>
            <a:chExt cx="10528440" cy="942219"/>
          </a:xfrm>
        </p:grpSpPr>
        <p:sp>
          <p:nvSpPr>
            <p:cNvPr id="28" name="Rectangle 27"/>
            <p:cNvSpPr/>
            <p:nvPr/>
          </p:nvSpPr>
          <p:spPr>
            <a:xfrm>
              <a:off x="9092456" y="10108716"/>
              <a:ext cx="8895654" cy="815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PHÁP GIẢI TOÁN</a:t>
              </a:r>
            </a:p>
          </p:txBody>
        </p:sp>
        <p:grpSp>
          <p:nvGrpSpPr>
            <p:cNvPr id="29" name="Group 44"/>
            <p:cNvGrpSpPr/>
            <p:nvPr/>
          </p:nvGrpSpPr>
          <p:grpSpPr>
            <a:xfrm>
              <a:off x="7459670" y="9982200"/>
              <a:ext cx="1392615" cy="872850"/>
              <a:chOff x="7459669" y="7543800"/>
              <a:chExt cx="1381118" cy="872850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1" name="Group 46"/>
              <p:cNvGrpSpPr/>
              <p:nvPr/>
            </p:nvGrpSpPr>
            <p:grpSpPr>
              <a:xfrm>
                <a:off x="7469187" y="7685130"/>
                <a:ext cx="1371600" cy="731520"/>
                <a:chOff x="7469187" y="7685130"/>
                <a:chExt cx="1371600" cy="731520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90"/>
                  <a:ext cx="731520" cy="1371600"/>
                </a:xfrm>
                <a:prstGeom prst="round2SameRect">
                  <a:avLst/>
                </a:prstGeom>
                <a:solidFill>
                  <a:srgbClr val="C0504D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46089" y="7688759"/>
                  <a:ext cx="53295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</a:p>
              </p:txBody>
            </p:sp>
          </p:grpSp>
        </p:grpSp>
      </p:grpSp>
      <p:sp>
        <p:nvSpPr>
          <p:cNvPr id="35" name="TextBox 34"/>
          <p:cNvSpPr txBox="1"/>
          <p:nvPr/>
        </p:nvSpPr>
        <p:spPr>
          <a:xfrm>
            <a:off x="1301603" y="6927985"/>
            <a:ext cx="22324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giải bài toán tìm GTLN,GTNN ta thường sử dụng các kiến thức sau</a:t>
            </a:r>
            <a:endParaRPr lang="vi-VN" sz="4400" dirty="0"/>
          </a:p>
        </p:txBody>
      </p:sp>
      <p:sp>
        <p:nvSpPr>
          <p:cNvPr id="4" name="Rectangle 3"/>
          <p:cNvSpPr/>
          <p:nvPr/>
        </p:nvSpPr>
        <p:spPr>
          <a:xfrm>
            <a:off x="1301603" y="9897484"/>
            <a:ext cx="110818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Áp dụng các bất đẳng thức cố điển</a:t>
            </a:r>
            <a:endParaRPr lang="vi-VN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301603" y="10965359"/>
                <a:ext cx="214122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4) Khảo sát hàm số một biến trên miền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nào đó. </a:t>
                </a:r>
                <a:endParaRPr lang="vi-VN" sz="4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603" y="10965359"/>
                <a:ext cx="21412200" cy="769441"/>
              </a:xfrm>
              <a:prstGeom prst="rect">
                <a:avLst/>
              </a:prstGeom>
              <a:blipFill>
                <a:blip r:embed="rId6"/>
                <a:stretch>
                  <a:fillRect l="-116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A8756E2-E27C-4956-9B68-C6739235009B}"/>
              </a:ext>
            </a:extLst>
          </p:cNvPr>
          <p:cNvSpPr txBox="1"/>
          <p:nvPr/>
        </p:nvSpPr>
        <p:spPr>
          <a:xfrm>
            <a:off x="4524609" y="2167351"/>
            <a:ext cx="19279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Time New Roman"/>
              </a:rPr>
              <a:t>DẠNG  5: TẬP GIÁ TRỊ -GTLN-GTNN CỦA HÀM SỐ LƯỢNG GIÁC</a:t>
            </a:r>
          </a:p>
        </p:txBody>
      </p:sp>
    </p:spTree>
    <p:extLst>
      <p:ext uri="{BB962C8B-B14F-4D97-AF65-F5344CB8AC3E}">
        <p14:creationId xmlns:p14="http://schemas.microsoft.com/office/powerpoint/2010/main" val="240880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2" grpId="0"/>
      <p:bldP spid="6" grpId="0"/>
      <p:bldP spid="7" grpId="0"/>
      <p:bldP spid="35" grpId="0"/>
      <p:bldP spid="4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533400" y="2743200"/>
            <a:ext cx="9741985" cy="815608"/>
            <a:chOff x="7469267" y="10108716"/>
            <a:chExt cx="9743111" cy="815702"/>
          </a:xfrm>
        </p:grpSpPr>
        <p:sp>
          <p:nvSpPr>
            <p:cNvPr id="36" name="Rectangle 35"/>
            <p:cNvSpPr/>
            <p:nvPr/>
          </p:nvSpPr>
          <p:spPr>
            <a:xfrm>
              <a:off x="9092455" y="10108716"/>
              <a:ext cx="8119923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 DỤ TỰ LUẬN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50858" y="7688759"/>
                <a:ext cx="523413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xmlns="" id="{59084FF8-CC24-4A9C-A367-4104BFC8E992}"/>
              </a:ext>
            </a:extLst>
          </p:cNvPr>
          <p:cNvSpPr/>
          <p:nvPr/>
        </p:nvSpPr>
        <p:spPr>
          <a:xfrm>
            <a:off x="567753" y="3817453"/>
            <a:ext cx="23113929" cy="1667922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xmlns="" id="{A926B0C7-F7BB-4A27-A739-155F56F668DF}"/>
              </a:ext>
            </a:extLst>
          </p:cNvPr>
          <p:cNvGrpSpPr/>
          <p:nvPr/>
        </p:nvGrpSpPr>
        <p:grpSpPr>
          <a:xfrm>
            <a:off x="523804" y="3631206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xmlns="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1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xmlns="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xmlns="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xmlns="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xmlns="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xmlns="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xmlns="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xmlns="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xmlns="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xmlns="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xmlns="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xmlns="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xmlns="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xmlns="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xmlns="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xmlns="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xmlns="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xmlns="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xmlns="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xmlns="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xmlns="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xmlns="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xmlns="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xmlns="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xmlns="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xmlns="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4729413" y="3957558"/>
                <a:ext cx="1928488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lượt là GTLN và GTNN  của hàm số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b="1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413" y="3957558"/>
                <a:ext cx="19284889" cy="1446550"/>
              </a:xfrm>
              <a:prstGeom prst="rect">
                <a:avLst/>
              </a:prstGeom>
              <a:blipFill>
                <a:blip r:embed="rId3"/>
                <a:stretch>
                  <a:fillRect l="-1296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4120671C-1FBD-47AE-9998-1AA8B9216950}"/>
              </a:ext>
            </a:extLst>
          </p:cNvPr>
          <p:cNvGrpSpPr/>
          <p:nvPr/>
        </p:nvGrpSpPr>
        <p:grpSpPr>
          <a:xfrm>
            <a:off x="567753" y="5649437"/>
            <a:ext cx="23149480" cy="6923563"/>
            <a:chOff x="292808" y="5284990"/>
            <a:chExt cx="23149480" cy="6848086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xmlns="" id="{9F92EC5B-FE3B-4E4D-8FAE-1CB734B1B271}"/>
                </a:ext>
              </a:extLst>
            </p:cNvPr>
            <p:cNvSpPr/>
            <p:nvPr/>
          </p:nvSpPr>
          <p:spPr>
            <a:xfrm>
              <a:off x="328360" y="5574848"/>
              <a:ext cx="23113928" cy="65582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xmlns="" id="{6121DB3D-E812-44E9-A2FB-F85D826CFF6B}"/>
                </a:ext>
              </a:extLst>
            </p:cNvPr>
            <p:cNvGrpSpPr/>
            <p:nvPr/>
          </p:nvGrpSpPr>
          <p:grpSpPr>
            <a:xfrm>
              <a:off x="292808" y="5284990"/>
              <a:ext cx="3716768" cy="972194"/>
              <a:chOff x="1224541" y="6306478"/>
              <a:chExt cx="3568119" cy="885307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xmlns="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3" y="5238910"/>
                <a:ext cx="828629" cy="2996405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1451" y="6306478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xmlns="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xmlns="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868006" y="6640623"/>
                <a:ext cx="22513421" cy="1638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nên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  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đạt được khi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06" y="6640623"/>
                <a:ext cx="22513421" cy="1638590"/>
              </a:xfrm>
              <a:prstGeom prst="rect">
                <a:avLst/>
              </a:prstGeom>
              <a:blipFill>
                <a:blip r:embed="rId4"/>
                <a:stretch>
                  <a:fillRect l="-1083" t="-7807" b="-7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822283" y="8227406"/>
                <a:ext cx="22513421" cy="970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đạt được khi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83" y="8227406"/>
                <a:ext cx="22513421" cy="970074"/>
              </a:xfrm>
              <a:prstGeom prst="rect">
                <a:avLst/>
              </a:prstGeom>
              <a:blipFill>
                <a:blip r:embed="rId5"/>
                <a:stretch>
                  <a:fillRect t="-9434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956972" y="9170441"/>
                <a:ext cx="2251342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72" y="9170441"/>
                <a:ext cx="22513421" cy="769441"/>
              </a:xfrm>
              <a:prstGeom prst="rect">
                <a:avLst/>
              </a:prstGeom>
              <a:blipFill>
                <a:blip r:embed="rId6"/>
                <a:stretch>
                  <a:fillRect l="-1110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AD02B0F0-A065-44C1-BDE3-90CA6D20F26D}"/>
              </a:ext>
            </a:extLst>
          </p:cNvPr>
          <p:cNvSpPr txBox="1"/>
          <p:nvPr/>
        </p:nvSpPr>
        <p:spPr>
          <a:xfrm>
            <a:off x="3749456" y="1690662"/>
            <a:ext cx="19279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Time New Roman"/>
              </a:rPr>
              <a:t>DẠNG  5: TẬP GIÁ TRỊ -GTLN-GTNN CỦA HÀM SỐ LƯỢNG GIÁC</a:t>
            </a:r>
          </a:p>
        </p:txBody>
      </p:sp>
    </p:spTree>
    <p:extLst>
      <p:ext uri="{BB962C8B-B14F-4D97-AF65-F5344CB8AC3E}">
        <p14:creationId xmlns:p14="http://schemas.microsoft.com/office/powerpoint/2010/main" val="111943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8" grpId="0"/>
      <p:bldP spid="96" grpId="0"/>
      <p:bldP spid="97" grpId="0"/>
      <p:bldP spid="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575255" y="1732764"/>
            <a:ext cx="10010534" cy="815607"/>
            <a:chOff x="7469267" y="10078484"/>
            <a:chExt cx="10011691" cy="815702"/>
          </a:xfrm>
        </p:grpSpPr>
        <p:sp>
          <p:nvSpPr>
            <p:cNvPr id="36" name="Rectangle 35"/>
            <p:cNvSpPr/>
            <p:nvPr/>
          </p:nvSpPr>
          <p:spPr>
            <a:xfrm>
              <a:off x="9361035" y="10078484"/>
              <a:ext cx="8119923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 DỤ TỰ LUẬN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50858" y="7688759"/>
                <a:ext cx="523413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xmlns="" id="{59084FF8-CC24-4A9C-A367-4104BFC8E992}"/>
              </a:ext>
            </a:extLst>
          </p:cNvPr>
          <p:cNvSpPr/>
          <p:nvPr/>
        </p:nvSpPr>
        <p:spPr>
          <a:xfrm>
            <a:off x="565659" y="2776055"/>
            <a:ext cx="23151579" cy="1667922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xmlns="" id="{A926B0C7-F7BB-4A27-A739-155F56F668DF}"/>
              </a:ext>
            </a:extLst>
          </p:cNvPr>
          <p:cNvGrpSpPr/>
          <p:nvPr/>
        </p:nvGrpSpPr>
        <p:grpSpPr>
          <a:xfrm>
            <a:off x="663371" y="2680939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xmlns="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2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xmlns="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xmlns="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xmlns="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xmlns="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xmlns="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xmlns="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xmlns="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xmlns="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xmlns="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xmlns="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xmlns="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xmlns="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xmlns="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xmlns="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xmlns="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xmlns="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xmlns="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xmlns="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xmlns="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xmlns="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xmlns="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xmlns="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xmlns="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xmlns="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xmlns="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4415773" y="2985287"/>
                <a:ext cx="19284889" cy="848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GTNN  của hàm số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i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e>
                    </m:rad>
                  </m:oMath>
                </a14:m>
                <a:endParaRPr lang="en-US" sz="4400" b="1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773" y="2985287"/>
                <a:ext cx="19284889" cy="848950"/>
              </a:xfrm>
              <a:prstGeom prst="rect">
                <a:avLst/>
              </a:prstGeom>
              <a:blipFill>
                <a:blip r:embed="rId3"/>
                <a:stretch>
                  <a:fillRect l="-411" t="-7194" b="-3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4120671C-1FBD-47AE-9998-1AA8B9216950}"/>
              </a:ext>
            </a:extLst>
          </p:cNvPr>
          <p:cNvGrpSpPr/>
          <p:nvPr/>
        </p:nvGrpSpPr>
        <p:grpSpPr>
          <a:xfrm>
            <a:off x="496727" y="4144197"/>
            <a:ext cx="23141982" cy="8215798"/>
            <a:chOff x="292808" y="5284990"/>
            <a:chExt cx="23537733" cy="8421625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xmlns="" id="{9F92EC5B-FE3B-4E4D-8FAE-1CB734B1B271}"/>
                </a:ext>
              </a:extLst>
            </p:cNvPr>
            <p:cNvSpPr/>
            <p:nvPr/>
          </p:nvSpPr>
          <p:spPr>
            <a:xfrm>
              <a:off x="322091" y="5464829"/>
              <a:ext cx="23508450" cy="82417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xmlns="" id="{6121DB3D-E812-44E9-A2FB-F85D826CFF6B}"/>
                </a:ext>
              </a:extLst>
            </p:cNvPr>
            <p:cNvGrpSpPr/>
            <p:nvPr/>
          </p:nvGrpSpPr>
          <p:grpSpPr>
            <a:xfrm>
              <a:off x="292808" y="5284990"/>
              <a:ext cx="3716768" cy="972194"/>
              <a:chOff x="1224541" y="6306478"/>
              <a:chExt cx="3568119" cy="885307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xmlns="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3" y="5238910"/>
                <a:ext cx="828629" cy="2996405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1451" y="6306478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xmlns="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xmlns="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762623" y="5599884"/>
                <a:ext cx="23200850" cy="3620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: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∀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≤−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             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Do đó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23" y="5599884"/>
                <a:ext cx="23200850" cy="3620928"/>
              </a:xfrm>
              <a:prstGeom prst="rect">
                <a:avLst/>
              </a:prstGeom>
              <a:blipFill>
                <a:blip r:embed="rId4"/>
                <a:stretch>
                  <a:fillRect l="-1051" t="-3704" b="-6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469018" y="9500190"/>
                <a:ext cx="22513421" cy="866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18" y="9500190"/>
                <a:ext cx="22513421" cy="866519"/>
              </a:xfrm>
              <a:prstGeom prst="rect">
                <a:avLst/>
              </a:prstGeom>
              <a:blipFill>
                <a:blip r:embed="rId5"/>
                <a:stretch>
                  <a:fillRect t="-4196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565659" y="11266098"/>
                <a:ext cx="2344736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đạt được khi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𝝅</m:t>
                    </m:r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endParaRPr lang="en-US" sz="4800" b="1" dirty="0">
                  <a:latin typeface="Cambria Math" panose="02040503050406030204" pitchFamily="18" charset="0"/>
                </a:endParaRPr>
              </a:p>
              <a:p>
                <a:endParaRPr lang="en-US" sz="48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59" y="11266098"/>
                <a:ext cx="23447367" cy="2308324"/>
              </a:xfrm>
              <a:prstGeom prst="rect">
                <a:avLst/>
              </a:prstGeom>
              <a:blipFill>
                <a:blip r:embed="rId6"/>
                <a:stretch>
                  <a:fillRect t="-6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18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8" grpId="0"/>
      <p:bldP spid="96" grpId="0" uiExpand="1" build="p"/>
      <p:bldP spid="97" grpId="0"/>
      <p:bldP spid="9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380218" y="2247889"/>
            <a:ext cx="9741985" cy="815608"/>
            <a:chOff x="7469267" y="10108716"/>
            <a:chExt cx="9743111" cy="815702"/>
          </a:xfrm>
        </p:grpSpPr>
        <p:sp>
          <p:nvSpPr>
            <p:cNvPr id="36" name="Rectangle 35"/>
            <p:cNvSpPr/>
            <p:nvPr/>
          </p:nvSpPr>
          <p:spPr>
            <a:xfrm>
              <a:off x="9092455" y="10108716"/>
              <a:ext cx="8119923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 DỤ TỰ LUẬN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50858" y="7688759"/>
                <a:ext cx="523413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xmlns="" id="{59084FF8-CC24-4A9C-A367-4104BFC8E992}"/>
              </a:ext>
            </a:extLst>
          </p:cNvPr>
          <p:cNvSpPr/>
          <p:nvPr/>
        </p:nvSpPr>
        <p:spPr>
          <a:xfrm>
            <a:off x="414571" y="3411692"/>
            <a:ext cx="23206557" cy="1667922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xmlns="" id="{A926B0C7-F7BB-4A27-A739-155F56F668DF}"/>
              </a:ext>
            </a:extLst>
          </p:cNvPr>
          <p:cNvGrpSpPr/>
          <p:nvPr/>
        </p:nvGrpSpPr>
        <p:grpSpPr>
          <a:xfrm>
            <a:off x="370622" y="3225445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xmlns="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3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xmlns="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xmlns="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xmlns="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xmlns="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xmlns="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xmlns="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xmlns="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xmlns="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xmlns="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xmlns="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xmlns="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xmlns="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xmlns="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xmlns="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xmlns="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xmlns="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xmlns="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xmlns="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xmlns="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xmlns="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xmlns="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xmlns="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xmlns="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xmlns="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xmlns="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4123024" y="3529793"/>
                <a:ext cx="19284889" cy="816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GTLN và GTNN  của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024" y="3529793"/>
                <a:ext cx="19284889" cy="816314"/>
              </a:xfrm>
              <a:prstGeom prst="rect">
                <a:avLst/>
              </a:prstGeom>
              <a:blipFill>
                <a:blip r:embed="rId3"/>
                <a:stretch>
                  <a:fillRect l="-1264" t="-10448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4120671C-1FBD-47AE-9998-1AA8B9216950}"/>
              </a:ext>
            </a:extLst>
          </p:cNvPr>
          <p:cNvGrpSpPr/>
          <p:nvPr/>
        </p:nvGrpSpPr>
        <p:grpSpPr>
          <a:xfrm>
            <a:off x="342125" y="5220433"/>
            <a:ext cx="23471295" cy="8114566"/>
            <a:chOff x="292808" y="5284990"/>
            <a:chExt cx="23471295" cy="7828380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xmlns="" id="{9F92EC5B-FE3B-4E4D-8FAE-1CB734B1B271}"/>
                </a:ext>
              </a:extLst>
            </p:cNvPr>
            <p:cNvSpPr/>
            <p:nvPr/>
          </p:nvSpPr>
          <p:spPr>
            <a:xfrm>
              <a:off x="357016" y="5582692"/>
              <a:ext cx="23407087" cy="753067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xmlns="" id="{6121DB3D-E812-44E9-A2FB-F85D826CFF6B}"/>
                </a:ext>
              </a:extLst>
            </p:cNvPr>
            <p:cNvGrpSpPr/>
            <p:nvPr/>
          </p:nvGrpSpPr>
          <p:grpSpPr>
            <a:xfrm>
              <a:off x="292808" y="5284990"/>
              <a:ext cx="3716768" cy="972194"/>
              <a:chOff x="1224541" y="6306478"/>
              <a:chExt cx="3568119" cy="885307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xmlns="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3" y="5238910"/>
                <a:ext cx="828629" cy="2996405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1451" y="6306478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xmlns="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xmlns="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4005037" y="6011373"/>
                <a:ext cx="22513421" cy="1263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func>
                          <m:func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func>
                          <m:func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037" y="6011373"/>
                <a:ext cx="22513421" cy="1263423"/>
              </a:xfrm>
              <a:prstGeom prst="rect">
                <a:avLst/>
              </a:prstGeom>
              <a:blipFill>
                <a:blip r:embed="rId4"/>
                <a:stretch>
                  <a:fillRect l="-1110" b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1832951" y="7558722"/>
                <a:ext cx="22513421" cy="1221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func>
                          <m:func>
                            <m:func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func>
                          <m:func>
                            <m:func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vi-VN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951" y="7558722"/>
                <a:ext cx="22513421" cy="12210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613873" y="8629613"/>
                <a:ext cx="23365102" cy="1821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4800" b="1" dirty="0">
                  <a:latin typeface="Cambria Math" panose="02040503050406030204" pitchFamily="18" charset="0"/>
                </a:endParaRPr>
              </a:p>
              <a:p>
                <a:endParaRPr lang="en-US" sz="48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73" y="8629613"/>
                <a:ext cx="23365102" cy="1821332"/>
              </a:xfrm>
              <a:prstGeom prst="rect">
                <a:avLst/>
              </a:prstGeom>
              <a:blipFill>
                <a:blip r:embed="rId6"/>
                <a:stretch>
                  <a:fillRect l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571477" y="9780337"/>
                <a:ext cx="23365102" cy="108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5400" b="1" dirty="0">
                    <a:latin typeface="Cambria Math" panose="02040503050406030204" pitchFamily="18" charset="0"/>
                  </a:rPr>
                  <a:t>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 được khi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8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77" y="9780337"/>
                <a:ext cx="23365102" cy="1082669"/>
              </a:xfrm>
              <a:prstGeom prst="rect">
                <a:avLst/>
              </a:prstGeom>
              <a:blipFill>
                <a:blip r:embed="rId7"/>
                <a:stretch>
                  <a:fillRect l="-1070" b="-9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509449" y="10804531"/>
                <a:ext cx="23365102" cy="108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𝒂𝒙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5400" b="1" dirty="0">
                    <a:latin typeface="Cambria Math" panose="02040503050406030204" pitchFamily="18" charset="0"/>
                  </a:rPr>
                  <a:t>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 được khi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8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49" y="10804531"/>
                <a:ext cx="23365102" cy="1082669"/>
              </a:xfrm>
              <a:prstGeom prst="rect">
                <a:avLst/>
              </a:prstGeom>
              <a:blipFill>
                <a:blip r:embed="rId8"/>
                <a:stretch>
                  <a:fillRect b="-9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20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8" grpId="0"/>
      <p:bldP spid="96" grpId="0"/>
      <p:bldP spid="97" grpId="0"/>
      <p:bldP spid="98" grpId="0"/>
      <p:bldP spid="62" grpId="0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457200" y="1752600"/>
            <a:ext cx="9947727" cy="811467"/>
            <a:chOff x="7469267" y="10046036"/>
            <a:chExt cx="9739524" cy="809014"/>
          </a:xfrm>
        </p:grpSpPr>
        <p:sp>
          <p:nvSpPr>
            <p:cNvPr id="36" name="Rectangle 35"/>
            <p:cNvSpPr/>
            <p:nvPr/>
          </p:nvSpPr>
          <p:spPr>
            <a:xfrm>
              <a:off x="9088868" y="10046036"/>
              <a:ext cx="8119923" cy="7671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 DỤ TỰ LUẬN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50858" y="7688759"/>
                <a:ext cx="523413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xmlns="" id="{59084FF8-CC24-4A9C-A367-4104BFC8E992}"/>
              </a:ext>
            </a:extLst>
          </p:cNvPr>
          <p:cNvSpPr/>
          <p:nvPr/>
        </p:nvSpPr>
        <p:spPr>
          <a:xfrm>
            <a:off x="193964" y="3054148"/>
            <a:ext cx="23781794" cy="1066788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xmlns="" id="{A926B0C7-F7BB-4A27-A739-155F56F668DF}"/>
              </a:ext>
            </a:extLst>
          </p:cNvPr>
          <p:cNvGrpSpPr/>
          <p:nvPr/>
        </p:nvGrpSpPr>
        <p:grpSpPr>
          <a:xfrm>
            <a:off x="220935" y="2909110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xmlns="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7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4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xmlns="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xmlns="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xmlns="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xmlns="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xmlns="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xmlns="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xmlns="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xmlns="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xmlns="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xmlns="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xmlns="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xmlns="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xmlns="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xmlns="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xmlns="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xmlns="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xmlns="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xmlns="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xmlns="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xmlns="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xmlns="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xmlns="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xmlns="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xmlns="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xmlns="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5407015" y="3184325"/>
                <a:ext cx="1895365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GTLN và GTNN  của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015" y="3184325"/>
                <a:ext cx="18953658" cy="769441"/>
              </a:xfrm>
              <a:prstGeom prst="rect">
                <a:avLst/>
              </a:prstGeom>
              <a:blipFill>
                <a:blip r:embed="rId3"/>
                <a:stretch>
                  <a:fillRect l="-1319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4120671C-1FBD-47AE-9998-1AA8B9216950}"/>
              </a:ext>
            </a:extLst>
          </p:cNvPr>
          <p:cNvGrpSpPr/>
          <p:nvPr/>
        </p:nvGrpSpPr>
        <p:grpSpPr>
          <a:xfrm>
            <a:off x="243905" y="4585706"/>
            <a:ext cx="23784903" cy="8596895"/>
            <a:chOff x="273794" y="4618422"/>
            <a:chExt cx="23422323" cy="6550823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xmlns="" id="{9F92EC5B-FE3B-4E4D-8FAE-1CB734B1B271}"/>
                </a:ext>
              </a:extLst>
            </p:cNvPr>
            <p:cNvSpPr/>
            <p:nvPr/>
          </p:nvSpPr>
          <p:spPr>
            <a:xfrm>
              <a:off x="276856" y="4695890"/>
              <a:ext cx="23419261" cy="647335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xmlns="" id="{6121DB3D-E812-44E9-A2FB-F85D826CFF6B}"/>
                </a:ext>
              </a:extLst>
            </p:cNvPr>
            <p:cNvGrpSpPr/>
            <p:nvPr/>
          </p:nvGrpSpPr>
          <p:grpSpPr>
            <a:xfrm>
              <a:off x="273794" y="4618422"/>
              <a:ext cx="3935734" cy="958655"/>
              <a:chOff x="1206287" y="5699488"/>
              <a:chExt cx="3778327" cy="872979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xmlns="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22786" y="4614048"/>
                <a:ext cx="707307" cy="3016348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306384" y="5805532"/>
                <a:ext cx="2356010" cy="555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xmlns="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06287" y="5699488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xmlns="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6326" y="5892045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4107666" y="4678704"/>
                <a:ext cx="208398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bậc hai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666" y="4678704"/>
                <a:ext cx="20839822" cy="830997"/>
              </a:xfrm>
              <a:prstGeom prst="rect">
                <a:avLst/>
              </a:prstGeom>
              <a:blipFill>
                <a:blip r:embed="rId4"/>
                <a:stretch>
                  <a:fillRect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677740" y="5503145"/>
                <a:ext cx="22521529" cy="1080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ên ta có bảng biến thiên:</a:t>
                </a:r>
                <a:endParaRPr lang="en-US" sz="48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40" y="5503145"/>
                <a:ext cx="22521529" cy="1080232"/>
              </a:xfrm>
              <a:prstGeom prst="rect">
                <a:avLst/>
              </a:prstGeom>
              <a:blipFill>
                <a:blip r:embed="rId5"/>
                <a:stretch>
                  <a:fillRect l="-1083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308113" y="9446829"/>
                <a:ext cx="22385691" cy="117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Vậy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𝒎𝒊𝒏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lim>
                    </m:limLow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đạt được khi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8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13" y="9446829"/>
                <a:ext cx="22385691" cy="1179425"/>
              </a:xfrm>
              <a:prstGeom prst="rect">
                <a:avLst/>
              </a:prstGeom>
              <a:blipFill>
                <a:blip r:embed="rId6"/>
                <a:stretch>
                  <a:fillRect l="-381" t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" name="Picture 80"/>
          <p:cNvPicPr/>
          <p:nvPr/>
        </p:nvPicPr>
        <p:blipFill>
          <a:blip r:embed="rId7"/>
          <a:stretch>
            <a:fillRect/>
          </a:stretch>
        </p:blipFill>
        <p:spPr>
          <a:xfrm>
            <a:off x="5994751" y="6571931"/>
            <a:ext cx="11545752" cy="2699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382732" y="10513341"/>
                <a:ext cx="22385691" cy="1044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vi-VN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        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𝒎𝒂𝒙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𝒎𝒂𝒙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lim>
                    </m:limLow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đạt được khi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8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32" y="10513341"/>
                <a:ext cx="22385691" cy="1044966"/>
              </a:xfrm>
              <a:prstGeom prst="rect">
                <a:avLst/>
              </a:prstGeom>
              <a:blipFill>
                <a:blip r:embed="rId8"/>
                <a:stretch>
                  <a:fillRect t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91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8" grpId="0"/>
      <p:bldP spid="96" grpId="0"/>
      <p:bldP spid="62" grpId="0"/>
      <p:bldP spid="79" grpId="0"/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52">
            <a:extLst>
              <a:ext uri="{FF2B5EF4-FFF2-40B4-BE49-F238E27FC236}">
                <a16:creationId xmlns:a16="http://schemas.microsoft.com/office/drawing/2014/main" xmlns="" id="{59084FF8-CC24-4A9C-A367-4104BFC8E992}"/>
              </a:ext>
            </a:extLst>
          </p:cNvPr>
          <p:cNvSpPr/>
          <p:nvPr/>
        </p:nvSpPr>
        <p:spPr>
          <a:xfrm>
            <a:off x="500121" y="3043599"/>
            <a:ext cx="23232728" cy="2024710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xmlns="" id="{A926B0C7-F7BB-4A27-A739-155F56F668DF}"/>
              </a:ext>
            </a:extLst>
          </p:cNvPr>
          <p:cNvGrpSpPr/>
          <p:nvPr/>
        </p:nvGrpSpPr>
        <p:grpSpPr>
          <a:xfrm>
            <a:off x="500121" y="2797729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xmlns="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5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xmlns="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xmlns="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xmlns="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xmlns="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xmlns="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xmlns="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xmlns="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xmlns="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xmlns="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xmlns="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xmlns="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xmlns="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xmlns="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xmlns="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xmlns="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xmlns="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xmlns="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xmlns="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xmlns="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xmlns="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xmlns="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xmlns="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xmlns="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xmlns="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xmlns="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4697850" y="3124081"/>
                <a:ext cx="19284889" cy="180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GTLN và GTNN  của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i="0" dirty="0">
                    <a:latin typeface="Cambria Math" panose="02040503050406030204" pitchFamily="18" charset="0"/>
                  </a:rPr>
                  <a:t> trên đoạn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endParaRPr lang="en-US" sz="4400" b="1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850" y="3124081"/>
                <a:ext cx="19284889" cy="1801775"/>
              </a:xfrm>
              <a:prstGeom prst="rect">
                <a:avLst/>
              </a:prstGeom>
              <a:blipFill>
                <a:blip r:embed="rId3"/>
                <a:stretch>
                  <a:fillRect l="-1296" t="-4730" b="-6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4120671C-1FBD-47AE-9998-1AA8B9216950}"/>
              </a:ext>
            </a:extLst>
          </p:cNvPr>
          <p:cNvGrpSpPr/>
          <p:nvPr/>
        </p:nvGrpSpPr>
        <p:grpSpPr>
          <a:xfrm>
            <a:off x="500121" y="5164076"/>
            <a:ext cx="23258083" cy="3751322"/>
            <a:chOff x="193075" y="5414751"/>
            <a:chExt cx="23260294" cy="2492868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xmlns="" id="{9F92EC5B-FE3B-4E4D-8FAE-1CB734B1B271}"/>
                </a:ext>
              </a:extLst>
            </p:cNvPr>
            <p:cNvSpPr/>
            <p:nvPr/>
          </p:nvSpPr>
          <p:spPr>
            <a:xfrm>
              <a:off x="261373" y="5571050"/>
              <a:ext cx="23191996" cy="233656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xmlns="" id="{6121DB3D-E812-44E9-A2FB-F85D826CFF6B}"/>
                </a:ext>
              </a:extLst>
            </p:cNvPr>
            <p:cNvGrpSpPr/>
            <p:nvPr/>
          </p:nvGrpSpPr>
          <p:grpSpPr>
            <a:xfrm>
              <a:off x="193075" y="5414751"/>
              <a:ext cx="3816501" cy="1005434"/>
              <a:chOff x="1128797" y="6424648"/>
              <a:chExt cx="3663863" cy="915577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xmlns="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019143" y="5215070"/>
                <a:ext cx="550630" cy="2996405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25164" y="6454918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xmlns="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128797" y="6424648"/>
                <a:ext cx="999262" cy="53626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xmlns="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0378" y="6480901"/>
                <a:ext cx="544671" cy="415468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4173209" y="5456515"/>
                <a:ext cx="19505448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Ta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Theo câu 4)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209" y="5456515"/>
                <a:ext cx="19505448" cy="1105687"/>
              </a:xfrm>
              <a:prstGeom prst="rect">
                <a:avLst/>
              </a:prstGeom>
              <a:blipFill>
                <a:blip r:embed="rId4"/>
                <a:stretch>
                  <a:fillRect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1595351" y="6248360"/>
                <a:ext cx="23365102" cy="1077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theo giả thiết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351" y="6248360"/>
                <a:ext cx="23365102" cy="1077796"/>
              </a:xfrm>
              <a:prstGeom prst="rect">
                <a:avLst/>
              </a:prstGeom>
              <a:blipFill>
                <a:blip r:embed="rId5"/>
                <a:stretch>
                  <a:fillRect l="-1070" b="-9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1223028" y="7295226"/>
                <a:ext cx="23365102" cy="1077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lập bảng biến thiên của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028" y="7295226"/>
                <a:ext cx="23365102" cy="1077796"/>
              </a:xfrm>
              <a:prstGeom prst="rect">
                <a:avLst/>
              </a:prstGeom>
              <a:blipFill>
                <a:blip r:embed="rId6"/>
                <a:stretch>
                  <a:fillRect l="-1070" b="-9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 74"/>
          <p:cNvGrpSpPr/>
          <p:nvPr/>
        </p:nvGrpSpPr>
        <p:grpSpPr>
          <a:xfrm>
            <a:off x="545156" y="1795830"/>
            <a:ext cx="9987469" cy="815608"/>
            <a:chOff x="7469267" y="10109790"/>
            <a:chExt cx="9988623" cy="815702"/>
          </a:xfrm>
        </p:grpSpPr>
        <p:sp>
          <p:nvSpPr>
            <p:cNvPr id="81" name="Rectangle 80"/>
            <p:cNvSpPr/>
            <p:nvPr/>
          </p:nvSpPr>
          <p:spPr>
            <a:xfrm>
              <a:off x="9337967" y="10109790"/>
              <a:ext cx="8119923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 DỤ TỰ LUẬN</a:t>
              </a:r>
            </a:p>
          </p:txBody>
        </p:sp>
        <p:grpSp>
          <p:nvGrpSpPr>
            <p:cNvPr id="84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85" name="Round Same Side Corner Rectangle 84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950858" y="7688759"/>
                <a:ext cx="523413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pic>
        <p:nvPicPr>
          <p:cNvPr id="97" name="Picture 96"/>
          <p:cNvPicPr/>
          <p:nvPr/>
        </p:nvPicPr>
        <p:blipFill>
          <a:blip r:embed="rId7"/>
          <a:stretch>
            <a:fillRect/>
          </a:stretch>
        </p:blipFill>
        <p:spPr>
          <a:xfrm>
            <a:off x="5562600" y="8915399"/>
            <a:ext cx="12954000" cy="48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9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8" grpId="0"/>
      <p:bldP spid="96" grpId="0"/>
      <p:bldP spid="98" grpId="0"/>
      <p:bldP spid="6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2806</TotalTime>
  <Words>1502</Words>
  <PresentationFormat>Custom</PresentationFormat>
  <Paragraphs>329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Tahoma</vt:lpstr>
      <vt:lpstr>Time New Roman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2010-10-05T18:42:51Z</dcterms:modified>
</cp:coreProperties>
</file>