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0"/>
  </p:notesMasterIdLst>
  <p:sldIdLst>
    <p:sldId id="313" r:id="rId3"/>
    <p:sldId id="326" r:id="rId4"/>
    <p:sldId id="353" r:id="rId5"/>
    <p:sldId id="322" r:id="rId6"/>
    <p:sldId id="323" r:id="rId7"/>
    <p:sldId id="354" r:id="rId8"/>
    <p:sldId id="324" r:id="rId9"/>
    <p:sldId id="325" r:id="rId10"/>
    <p:sldId id="320" r:id="rId11"/>
    <p:sldId id="327" r:id="rId12"/>
    <p:sldId id="328" r:id="rId13"/>
    <p:sldId id="329" r:id="rId14"/>
    <p:sldId id="330" r:id="rId15"/>
    <p:sldId id="333" r:id="rId16"/>
    <p:sldId id="334" r:id="rId17"/>
    <p:sldId id="335" r:id="rId18"/>
    <p:sldId id="337" r:id="rId19"/>
    <p:sldId id="339" r:id="rId20"/>
    <p:sldId id="340" r:id="rId21"/>
    <p:sldId id="341" r:id="rId22"/>
    <p:sldId id="343" r:id="rId23"/>
    <p:sldId id="344" r:id="rId24"/>
    <p:sldId id="345" r:id="rId25"/>
    <p:sldId id="347" r:id="rId26"/>
    <p:sldId id="348" r:id="rId27"/>
    <p:sldId id="355" r:id="rId28"/>
    <p:sldId id="351" r:id="rId29"/>
  </p:sldIdLst>
  <p:sldSz cx="24384000" cy="13716000"/>
  <p:notesSz cx="6858000" cy="9144000"/>
  <p:custDataLst>
    <p:tags r:id="rId3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2" autoAdjust="0"/>
    <p:restoredTop sz="94139" autoAdjust="0"/>
  </p:normalViewPr>
  <p:slideViewPr>
    <p:cSldViewPr>
      <p:cViewPr varScale="1">
        <p:scale>
          <a:sx n="40" d="100"/>
          <a:sy n="40" d="100"/>
        </p:scale>
        <p:origin x="216" y="5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90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00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6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9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17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39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73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62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54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23D8C-BCC6-453A-B078-455701A554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9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1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6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0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46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1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642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10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1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7222554" y="1494099"/>
            <a:ext cx="16856647" cy="11363824"/>
            <a:chOff x="9851186" y="1944202"/>
            <a:chExt cx="13944601" cy="11363824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116799" y="1944202"/>
              <a:ext cx="12840788" cy="2656636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9851186" y="3592355"/>
              <a:ext cx="13944601" cy="9210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endParaRPr lang="en-US" sz="58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A. TRẮC NGHIỆM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8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B. TỰ LUẬN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234491" y="2481425"/>
              <a:ext cx="119634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kern="1200" dirty="0">
                  <a:solidFill>
                    <a:srgbClr val="FCFFEF"/>
                  </a:solidFill>
                  <a:effectLst/>
                  <a:latin typeface="Tomaho"/>
                  <a:ea typeface="Cascadia Mono"/>
                  <a:cs typeface="Times New Roman" panose="02020603050405020304" pitchFamily="18" charset="0"/>
                </a:rPr>
                <a:t>BÀI TẬP ÔN TẬP CUỐI NĂM</a:t>
              </a:r>
              <a:endParaRPr lang="en-US" sz="88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endParaRPr lang="vi-VN" sz="8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032" y="1714712"/>
            <a:ext cx="7298586" cy="111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5486400"/>
                <a:ext cx="24384000" cy="807329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400" b="1" u="sng" dirty="0">
                    <a:solidFill>
                      <a:srgbClr val="FF0000"/>
                    </a:solidFill>
                  </a:rPr>
                  <a:t>  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+)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: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Nếu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Calibri"/>
                  </a:rPr>
                  <a:t>ABC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vuông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tại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A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thì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tam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giác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i="1" dirty="0">
                    <a:solidFill>
                      <a:prstClr val="black"/>
                    </a:solidFill>
                    <a:latin typeface="Calibri"/>
                  </a:rPr>
                  <a:t>ABC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có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các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cạnh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không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thoả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mãn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.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là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mệnh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đề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sz="4400" b="1" dirty="0" err="1">
                    <a:solidFill>
                      <a:prstClr val="black"/>
                    </a:solidFill>
                    <a:latin typeface="Calibri"/>
                  </a:rPr>
                  <a:t>đúng</a:t>
                </a:r>
                <a:r>
                  <a:rPr lang="en-US" sz="4400" b="1" dirty="0">
                    <a:solidFill>
                      <a:prstClr val="black"/>
                    </a:solidFill>
                    <a:latin typeface="Calibri"/>
                  </a:rPr>
                  <a:t>.</a:t>
                </a:r>
              </a:p>
              <a:p>
                <a:r>
                  <a:rPr lang="en-US" sz="4400" b="1" dirty="0"/>
                  <a:t>b) +)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thoả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A.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+)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A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đủ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thoả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	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c) Ta </a:t>
                </a:r>
                <a:r>
                  <a:rPr lang="en-US" sz="4400" b="1" dirty="0" err="1"/>
                  <a:t>biết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huyền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huyền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dụng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Pythagore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dài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tuyến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Do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quan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hợp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X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X = Y.</a:t>
                </a:r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486400"/>
                <a:ext cx="24384000" cy="8073293"/>
              </a:xfrm>
              <a:prstGeom prst="rect">
                <a:avLst/>
              </a:prstGeom>
              <a:blipFill>
                <a:blip r:embed="rId3"/>
                <a:stretch>
                  <a:fillRect l="-975" b="-58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A76A2-48B4-4F9C-9465-5B4EC986EF7A}"/>
              </a:ext>
            </a:extLst>
          </p:cNvPr>
          <p:cNvGrpSpPr/>
          <p:nvPr/>
        </p:nvGrpSpPr>
        <p:grpSpPr>
          <a:xfrm>
            <a:off x="-9525" y="914400"/>
            <a:ext cx="16713740" cy="1426973"/>
            <a:chOff x="-288923" y="1282700"/>
            <a:chExt cx="16716764" cy="1426972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B3E56368-C7EC-4718-97AE-10964F28BCD2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04FC5-A381-463B-87D6-4E0BAC0940D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2A646-8CD2-463E-BA79-F876E8D3FB7D}"/>
                </a:ext>
              </a:extLst>
            </p:cNvPr>
            <p:cNvSpPr txBox="1"/>
            <p:nvPr/>
          </p:nvSpPr>
          <p:spPr>
            <a:xfrm>
              <a:off x="9593728" y="1282700"/>
              <a:ext cx="6834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1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53AA1BB-4DDC-E5A4-59D7-75C3B96D22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4384000" cy="399439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000" dirty="0"/>
                  <a:t>                         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P: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A”; 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Q: “Tam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0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acc>
                      <m:accPr>
                        <m:chr m:val="̅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itle 1">
                <a:extLst>
                  <a:ext uri="{FF2B5EF4-FFF2-40B4-BE49-F238E27FC236}">
                    <a16:creationId xmlns:a16="http://schemas.microsoft.com/office/drawing/2014/main" id="{F53AA1BB-4DDC-E5A4-59D7-75C3B96D2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4384000" cy="3994391"/>
              </a:xfrm>
              <a:prstGeom prst="rect">
                <a:avLst/>
              </a:prstGeom>
              <a:blipFill>
                <a:blip r:embed="rId4"/>
                <a:stretch>
                  <a:fillRect l="-850" t="-4718" r="-275" b="-776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EEB3FCA-F271-CEC9-B674-221C6E50FB90}"/>
              </a:ext>
            </a:extLst>
          </p:cNvPr>
          <p:cNvGrpSpPr/>
          <p:nvPr/>
        </p:nvGrpSpPr>
        <p:grpSpPr>
          <a:xfrm>
            <a:off x="120688" y="1602432"/>
            <a:ext cx="3079711" cy="746493"/>
            <a:chOff x="22440" y="25256"/>
            <a:chExt cx="850471" cy="192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2C3A0-C4B5-0B0A-873C-6212032D3488}"/>
                </a:ext>
              </a:extLst>
            </p:cNvPr>
            <p:cNvGrpSpPr/>
            <p:nvPr/>
          </p:nvGrpSpPr>
          <p:grpSpPr>
            <a:xfrm>
              <a:off x="22440" y="59287"/>
              <a:ext cx="713095" cy="158481"/>
              <a:chOff x="31572" y="60276"/>
              <a:chExt cx="1003337" cy="19612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F9823E9C-CD19-92D8-1D6E-BDF41311EBE7}"/>
                  </a:ext>
                </a:extLst>
              </p:cNvPr>
              <p:cNvSpPr/>
              <p:nvPr/>
            </p:nvSpPr>
            <p:spPr>
              <a:xfrm>
                <a:off x="204585" y="62042"/>
                <a:ext cx="830324" cy="152181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0B14CD33-38A6-94B1-E040-890F7B397F94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1CABCEE2-33E8-5D1E-231A-8C137E649A7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C2FD0462-1385-8E1F-4E0B-1F4A2B0EAEE3}"/>
                </a:ext>
              </a:extLst>
            </p:cNvPr>
            <p:cNvSpPr txBox="1"/>
            <p:nvPr/>
          </p:nvSpPr>
          <p:spPr>
            <a:xfrm>
              <a:off x="282781" y="25256"/>
              <a:ext cx="590130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6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66151" y="1691813"/>
                <a:ext cx="20336849" cy="47851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</a:p>
              <a:p>
                <a:pPr marL="914400" indent="-914400">
                  <a:buAutoNum type="alphaLcParenR"/>
                </a:pP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D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endParaRPr lang="en-US" sz="4400" b="1" dirty="0"/>
              </a:p>
              <a:p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i="1" dirty="0"/>
                  <a:t>.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151" y="1691813"/>
                <a:ext cx="20336849" cy="4785187"/>
              </a:xfrm>
              <a:prstGeom prst="rect">
                <a:avLst/>
              </a:prstGeom>
              <a:blipFill>
                <a:blip r:embed="rId3"/>
                <a:stretch>
                  <a:fillRect l="-122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81000" y="2356079"/>
            <a:ext cx="4343400" cy="885874"/>
            <a:chOff x="22440" y="16831"/>
            <a:chExt cx="1124434" cy="2023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958659" cy="2008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B8A70C-DA56-08AA-E7FD-746394462265}"/>
                  </a:ext>
                </a:extLst>
              </p:cNvPr>
              <p:cNvSpPr txBox="1"/>
              <p:nvPr/>
            </p:nvSpPr>
            <p:spPr>
              <a:xfrm>
                <a:off x="14801850" y="2463133"/>
                <a:ext cx="9563100" cy="207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Từ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kết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quả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câu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a,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tìm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lớn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nhỏ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biểu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thức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trên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miền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D.</a:t>
                </a:r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7B8A70C-DA56-08AA-E7FD-746394462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850" y="2463133"/>
                <a:ext cx="9563100" cy="2077492"/>
              </a:xfrm>
              <a:prstGeom prst="rect">
                <a:avLst/>
              </a:prstGeom>
              <a:blipFill>
                <a:blip r:embed="rId4"/>
                <a:stretch>
                  <a:fillRect l="-2486" t="-5865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4D0BB7-686A-D6EC-4044-A3B1E071A113}"/>
              </a:ext>
            </a:extLst>
          </p:cNvPr>
          <p:cNvCxnSpPr>
            <a:cxnSpLocks/>
            <a:endCxn id="97" idx="2"/>
          </p:cNvCxnSpPr>
          <p:nvPr/>
        </p:nvCxnSpPr>
        <p:spPr>
          <a:xfrm flipH="1">
            <a:off x="13834576" y="1732304"/>
            <a:ext cx="33824" cy="474469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9B210CC2-2F3A-3DB1-4537-43952F6700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535308"/>
                <a:ext cx="23698200" cy="69520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/>
                  <a:t>a) </a:t>
                </a:r>
                <a:r>
                  <a:rPr lang="en-US" b="1" dirty="0" err="1"/>
                  <a:t>Biểu</a:t>
                </a:r>
                <a:r>
                  <a:rPr lang="en-US" b="1" dirty="0"/>
                  <a:t> </a:t>
                </a:r>
                <a:r>
                  <a:rPr lang="en-US" b="1" dirty="0" err="1"/>
                  <a:t>diễn</a:t>
                </a:r>
                <a:r>
                  <a:rPr lang="en-US" b="1" dirty="0"/>
                  <a:t> </a:t>
                </a:r>
                <a:r>
                  <a:rPr lang="en-US" b="1" dirty="0" err="1"/>
                  <a:t>miền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i="1" dirty="0"/>
                  <a:t>D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bậc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ẩn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i="1" dirty="0"/>
                  <a:t>.</a:t>
                </a:r>
                <a:endParaRPr lang="en-US" b="1" dirty="0"/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bên</a:t>
                </a:r>
                <a:r>
                  <a:rPr lang="en-US" b="1" dirty="0"/>
                  <a:t>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9B210CC2-2F3A-3DB1-4537-43952F6700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535308"/>
                <a:ext cx="23698200" cy="6952091"/>
              </a:xfrm>
              <a:prstGeom prst="rect">
                <a:avLst/>
              </a:prstGeom>
              <a:blipFill>
                <a:blip r:embed="rId5"/>
                <a:stretch>
                  <a:fillRect l="-1131" b="-6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C91FE6A3-4DD6-63AF-3A9E-7A1D9E688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54600" y="6624522"/>
            <a:ext cx="6019800" cy="680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" y="5867400"/>
                <a:ext cx="23698200" cy="7543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/>
                  <a:t>b)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kết</a:t>
                </a:r>
                <a:r>
                  <a:rPr lang="en-US" b="1" dirty="0"/>
                  <a:t> </a:t>
                </a:r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câu</a:t>
                </a:r>
                <a:r>
                  <a:rPr lang="en-US" b="1" dirty="0"/>
                  <a:t> a, ta </a:t>
                </a:r>
                <a:r>
                  <a:rPr lang="en-US" b="1" dirty="0" err="1"/>
                  <a:t>thấy</a:t>
                </a:r>
                <a:r>
                  <a:rPr lang="en-US" b="1" dirty="0"/>
                  <a:t> </a:t>
                </a:r>
                <a:r>
                  <a:rPr lang="en-US" b="1" dirty="0" err="1"/>
                  <a:t>miền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miền</a:t>
                </a:r>
                <a:r>
                  <a:rPr lang="en-US" b="1" dirty="0"/>
                  <a:t> </a:t>
                </a:r>
                <a:r>
                  <a:rPr lang="en-US" b="1" dirty="0" err="1"/>
                  <a:t>tứ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OABC </a:t>
                </a:r>
                <a:r>
                  <a:rPr lang="en-US" b="1" dirty="0" err="1"/>
                  <a:t>kể</a:t>
                </a:r>
                <a:r>
                  <a:rPr lang="en-US" b="1" dirty="0"/>
                  <a:t> </a:t>
                </a:r>
                <a:r>
                  <a:rPr lang="en-US" b="1" dirty="0" err="1"/>
                  <a:t>cả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endParaRPr lang="en-US" b="1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tứ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. </a:t>
                </a:r>
                <a:r>
                  <a:rPr lang="en-US" b="1" dirty="0" err="1"/>
                  <a:t>Toạ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đỉnh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tứ</a:t>
                </a:r>
                <a:r>
                  <a:rPr lang="en-US" b="1" dirty="0"/>
                  <a:t> </a:t>
                </a:r>
                <a:r>
                  <a:rPr lang="en-US" b="1" dirty="0" err="1"/>
                  <a:t>giác</a:t>
                </a:r>
                <a:r>
                  <a:rPr lang="en-US" b="1" dirty="0"/>
                  <a:t> OABC  </a:t>
                </a:r>
                <a:r>
                  <a:rPr lang="en-US" b="1" dirty="0" err="1"/>
                  <a:t>là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𝟒𝟔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lớn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miền</a:t>
                </a:r>
                <a:r>
                  <a:rPr lang="en-US" b="1" dirty="0"/>
                  <a:t> </a:t>
                </a:r>
                <a:r>
                  <a:rPr lang="en-US" b="1" i="1" dirty="0"/>
                  <a:t>D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0.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867400"/>
                <a:ext cx="23698200" cy="7543800"/>
              </a:xfrm>
              <a:prstGeom prst="rect">
                <a:avLst/>
              </a:prstGeom>
              <a:blipFill>
                <a:blip r:embed="rId3"/>
                <a:stretch>
                  <a:fillRect l="-1131" b="-8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A76A2-48B4-4F9C-9465-5B4EC986EF7A}"/>
              </a:ext>
            </a:extLst>
          </p:cNvPr>
          <p:cNvGrpSpPr/>
          <p:nvPr/>
        </p:nvGrpSpPr>
        <p:grpSpPr>
          <a:xfrm>
            <a:off x="-9525" y="1713573"/>
            <a:ext cx="6750439" cy="787404"/>
            <a:chOff x="-288923" y="1922269"/>
            <a:chExt cx="6751660" cy="787403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B3E56368-C7EC-4718-97AE-10964F28BCD2}"/>
                </a:ext>
              </a:extLst>
            </p:cNvPr>
            <p:cNvSpPr/>
            <p:nvPr/>
          </p:nvSpPr>
          <p:spPr>
            <a:xfrm>
              <a:off x="-288923" y="2052547"/>
              <a:ext cx="847878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04FC5-A381-463B-87D6-4E0BAC0940D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2A646-8CD2-463E-BA79-F876E8D3FB7D}"/>
                </a:ext>
              </a:extLst>
            </p:cNvPr>
            <p:cNvSpPr txBox="1"/>
            <p:nvPr/>
          </p:nvSpPr>
          <p:spPr>
            <a:xfrm>
              <a:off x="466976" y="2030961"/>
              <a:ext cx="5995761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D10C688-DAD9-4BD9-9203-7D04D50B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9800" y="5881023"/>
            <a:ext cx="6591300" cy="74558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F165C74-D954-0013-67FD-9FCDB728D3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10201" y="1267252"/>
                <a:ext cx="18850464" cy="42953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a)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D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endParaRPr lang="en-US" sz="4400" b="1" dirty="0"/>
              </a:p>
              <a:p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i="1" dirty="0"/>
                  <a:t>.</a:t>
                </a:r>
                <a:endParaRPr lang="en-US" sz="4400" b="1" dirty="0"/>
              </a:p>
              <a:p>
                <a:endParaRPr lang="en-US" b="1" dirty="0"/>
              </a:p>
            </p:txBody>
          </p:sp>
        </mc:Choice>
        <mc:Fallback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BF165C74-D954-0013-67FD-9FCDB728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1" y="1267252"/>
                <a:ext cx="18850464" cy="4295347"/>
              </a:xfrm>
              <a:prstGeom prst="rect">
                <a:avLst/>
              </a:prstGeom>
              <a:blipFill>
                <a:blip r:embed="rId5"/>
                <a:stretch>
                  <a:fillRect l="-873" t="-5666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29D9AB5-D322-95C6-B771-822F86FE7ECF}"/>
              </a:ext>
            </a:extLst>
          </p:cNvPr>
          <p:cNvGrpSpPr/>
          <p:nvPr/>
        </p:nvGrpSpPr>
        <p:grpSpPr>
          <a:xfrm>
            <a:off x="123336" y="2467626"/>
            <a:ext cx="4343400" cy="885874"/>
            <a:chOff x="22440" y="16831"/>
            <a:chExt cx="1124434" cy="20231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531916E-5302-8426-097A-83B43B5DE285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3" name="Arrow: Pentagon 12">
                <a:extLst>
                  <a:ext uri="{FF2B5EF4-FFF2-40B4-BE49-F238E27FC236}">
                    <a16:creationId xmlns:a16="http://schemas.microsoft.com/office/drawing/2014/main" id="{A547D005-2567-03F9-B71D-E49144D0D6ED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EA85378E-A559-333C-2637-5C6C71B9BDE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  <p:sp>
            <p:nvSpPr>
              <p:cNvPr id="19" name="Arrow: Chevron 18">
                <a:extLst>
                  <a:ext uri="{FF2B5EF4-FFF2-40B4-BE49-F238E27FC236}">
                    <a16:creationId xmlns:a16="http://schemas.microsoft.com/office/drawing/2014/main" id="{28CD5171-5544-51A3-CA6A-3ADF0F80892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400"/>
              </a:p>
            </p:txBody>
          </p:sp>
        </p:grpSp>
        <p:sp>
          <p:nvSpPr>
            <p:cNvPr id="12" name="TextBox 56">
              <a:extLst>
                <a:ext uri="{FF2B5EF4-FFF2-40B4-BE49-F238E27FC236}">
                  <a16:creationId xmlns:a16="http://schemas.microsoft.com/office/drawing/2014/main" id="{A6C76B22-D157-805B-1E07-3B03F92B6642}"/>
                </a:ext>
              </a:extLst>
            </p:cNvPr>
            <p:cNvSpPr txBox="1"/>
            <p:nvPr/>
          </p:nvSpPr>
          <p:spPr>
            <a:xfrm>
              <a:off x="188215" y="16831"/>
              <a:ext cx="958659" cy="2008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8.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A557D5A-DEA8-EE80-9DB0-34C401BD8935}"/>
              </a:ext>
            </a:extLst>
          </p:cNvPr>
          <p:cNvSpPr txBox="1"/>
          <p:nvPr/>
        </p:nvSpPr>
        <p:spPr>
          <a:xfrm>
            <a:off x="-101830" y="2738220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C1692E-6F12-EA29-7023-B2401ADE945E}"/>
                  </a:ext>
                </a:extLst>
              </p:cNvPr>
              <p:cNvSpPr txBox="1"/>
              <p:nvPr/>
            </p:nvSpPr>
            <p:spPr>
              <a:xfrm>
                <a:off x="15071641" y="1414781"/>
                <a:ext cx="9189023" cy="2077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Từ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kết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quả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câu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a,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tìm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lớn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nhỏ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biểu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thức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trên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miền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D.</a:t>
                </a:r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C1692E-6F12-EA29-7023-B2401ADE9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1641" y="1414781"/>
                <a:ext cx="9189023" cy="2077492"/>
              </a:xfrm>
              <a:prstGeom prst="rect">
                <a:avLst/>
              </a:prstGeom>
              <a:blipFill>
                <a:blip r:embed="rId6"/>
                <a:stretch>
                  <a:fillRect l="-2586" t="-5865" r="-531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C0B8E-3AEC-7D04-54FD-67DB2B26594C}"/>
              </a:ext>
            </a:extLst>
          </p:cNvPr>
          <p:cNvCxnSpPr>
            <a:cxnSpLocks/>
          </p:cNvCxnSpPr>
          <p:nvPr/>
        </p:nvCxnSpPr>
        <p:spPr>
          <a:xfrm flipH="1">
            <a:off x="14870313" y="1444923"/>
            <a:ext cx="33824" cy="39070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920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63553"/>
            <a:ext cx="8029095" cy="830997"/>
            <a:chOff x="-288923" y="1883796"/>
            <a:chExt cx="8030547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1371597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806534" y="1883796"/>
              <a:ext cx="6935090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</a:t>
              </a:r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381000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77F6EA8-BA9E-9DAF-A41E-5F6695DCF0F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096000"/>
                <a:ext cx="23698200" cy="739870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100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1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4100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100" b="1" u="sng" dirty="0">
                    <a:solidFill>
                      <a:srgbClr val="FF0000"/>
                    </a:solidFill>
                  </a:rPr>
                  <a:t>   </a:t>
                </a:r>
                <a:r>
                  <a:rPr lang="en-US" sz="4100" b="1" dirty="0"/>
                  <a:t>a) </a:t>
                </a:r>
                <a:r>
                  <a:rPr lang="en-US" sz="4100" b="1" dirty="0" err="1">
                    <a:solidFill>
                      <a:srgbClr val="FF0000"/>
                    </a:solidFill>
                  </a:rPr>
                  <a:t>Cách</a:t>
                </a:r>
                <a:r>
                  <a:rPr lang="en-US" sz="41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Từ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giả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thiết</a:t>
                </a:r>
                <a:r>
                  <a:rPr lang="en-US" sz="4100" b="1" dirty="0"/>
                  <a:t> ta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100" b="1" i="1" dirty="0"/>
                  <a:t>. </a:t>
                </a:r>
                <a:r>
                  <a:rPr lang="en-US" sz="4100" b="1" dirty="0" err="1"/>
                  <a:t>Suy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ra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dạng</a:t>
                </a:r>
                <a:endParaRPr lang="en-US" sz="41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100" b="1" dirty="0"/>
                  <a:t>.  </a:t>
                </a:r>
                <a:r>
                  <a:rPr lang="en-US" sz="4100" b="1" dirty="0" err="1"/>
                  <a:t>Vì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đi</a:t>
                </a:r>
                <a:r>
                  <a:rPr lang="en-US" sz="4100" b="1" dirty="0"/>
                  <a:t> qua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nên</a:t>
                </a:r>
                <a:r>
                  <a:rPr lang="en-US" sz="4100" b="1" dirty="0"/>
                  <a:t> ta </a:t>
                </a:r>
                <a:r>
                  <a:rPr lang="en-US" sz="4100" b="1" dirty="0" err="1"/>
                  <a:t>có</a:t>
                </a:r>
                <a:endParaRPr lang="en-US" sz="41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100" b="1" dirty="0"/>
                  <a:t>. </a:t>
                </a:r>
                <a:r>
                  <a:rPr lang="en-US" sz="4100" b="1" dirty="0" err="1"/>
                  <a:t>Suy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ra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100" b="1" dirty="0"/>
                  <a:t>. </a:t>
                </a:r>
                <a:r>
                  <a:rPr lang="en-US" sz="4100" b="1" dirty="0" err="1"/>
                  <a:t>Vậy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100" b="1" dirty="0"/>
                  <a:t>.</a:t>
                </a:r>
              </a:p>
              <a:p>
                <a:r>
                  <a:rPr lang="en-US" sz="4100" b="1" i="1" dirty="0" err="1"/>
                  <a:t>Vẽ</a:t>
                </a:r>
                <a:r>
                  <a:rPr lang="en-US" sz="4100" b="1" i="1" dirty="0"/>
                  <a:t> </a:t>
                </a:r>
                <a:r>
                  <a:rPr lang="en-US" sz="4100" b="1" i="1" dirty="0" err="1"/>
                  <a:t>parabol</a:t>
                </a:r>
                <a:r>
                  <a:rPr lang="en-US" sz="4100" b="1" i="1" dirty="0"/>
                  <a:t> (P):</a:t>
                </a:r>
                <a:r>
                  <a:rPr lang="en-US" sz="4100" b="1" dirty="0"/>
                  <a:t>  +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đối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xứng</a:t>
                </a:r>
                <a:r>
                  <a:rPr lang="en-US" sz="4100" b="1" dirty="0"/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1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		+ Giao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tung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toạ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độ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B (0; 6).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		+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hai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nghiệm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1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100" b="1" dirty="0"/>
                  <a:t>		+ </a:t>
                </a:r>
                <a:r>
                  <a:rPr lang="en-US" sz="4100" b="1" dirty="0" err="1"/>
                  <a:t>Vậy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giao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hoành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14" name="Content Placeholder 2">
                <a:extLst>
                  <a:ext uri="{FF2B5EF4-FFF2-40B4-BE49-F238E27FC236}">
                    <a16:creationId xmlns:a16="http://schemas.microsoft.com/office/drawing/2014/main" id="{977F6EA8-BA9E-9DAF-A41E-5F6695DCF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0"/>
                <a:ext cx="23698200" cy="7398704"/>
              </a:xfrm>
              <a:prstGeom prst="rect">
                <a:avLst/>
              </a:prstGeom>
              <a:blipFill>
                <a:blip r:embed="rId3"/>
                <a:stretch>
                  <a:fillRect l="-900" b="-7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3698200" cy="3657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sz="4100" b="1" dirty="0"/>
                  <a:t>Cho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thị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đi</a:t>
                </a:r>
                <a:r>
                  <a:rPr lang="en-US" sz="4100" b="1" dirty="0"/>
                  <a:t> qua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pPr algn="just"/>
                <a:r>
                  <a:rPr lang="en-US" sz="4100" b="1" dirty="0"/>
                  <a:t>a)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rằng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thể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dưới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dạng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100" b="1" i="1" dirty="0"/>
                  <a:t>,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trong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đó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100" b="1" i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toạ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độ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.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xác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định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vê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này</a:t>
                </a:r>
                <a:r>
                  <a:rPr lang="en-US" sz="4100" b="1" dirty="0"/>
                  <a:t>. </a:t>
                </a:r>
              </a:p>
              <a:p>
                <a:pPr algn="just"/>
                <a:r>
                  <a:rPr lang="en-US" sz="4100" b="1" dirty="0"/>
                  <a:t>b) </a:t>
                </a:r>
                <a:r>
                  <a:rPr lang="en-US" sz="4100" b="1" dirty="0" err="1"/>
                  <a:t>Từ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vẽ</a:t>
                </a:r>
                <a:r>
                  <a:rPr lang="en-US" sz="4100" b="1" dirty="0"/>
                  <a:t> ở </a:t>
                </a:r>
                <a:r>
                  <a:rPr lang="en-US" sz="4100" b="1" dirty="0" err="1"/>
                  <a:t>câu</a:t>
                </a:r>
                <a:r>
                  <a:rPr lang="en-US" sz="4100" b="1" dirty="0"/>
                  <a:t> a,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nghịch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100" b="1" dirty="0"/>
                  <a:t>. </a:t>
                </a:r>
              </a:p>
              <a:p>
                <a:pPr algn="just"/>
                <a:r>
                  <a:rPr lang="en-US" sz="4100" b="1" dirty="0"/>
                  <a:t>c) </a:t>
                </a:r>
                <a:r>
                  <a:rPr lang="en-US" sz="4100" b="1" dirty="0" err="1"/>
                  <a:t>Giải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bất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i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100" b="1" dirty="0"/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3698200" cy="3657600"/>
              </a:xfrm>
              <a:prstGeom prst="rect">
                <a:avLst/>
              </a:prstGeom>
              <a:blipFill>
                <a:blip r:embed="rId4"/>
                <a:stretch>
                  <a:fillRect l="-926" t="-166" r="-900" b="-980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4343400" cy="830998"/>
            <a:chOff x="22440" y="16831"/>
            <a:chExt cx="1124434" cy="2886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958659" cy="2886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22EB0565-C540-A03A-FDD8-F4236D474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5200" y="7163703"/>
            <a:ext cx="5334000" cy="624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06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231490"/>
                <a:ext cx="23812499" cy="917971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100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1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4100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1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41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</a:rPr>
                  <a:t>Cách</a:t>
                </a:r>
                <a:r>
                  <a:rPr lang="en-US" sz="4100" b="1" dirty="0">
                    <a:solidFill>
                      <a:srgbClr val="FF0000"/>
                    </a:solidFill>
                  </a:rPr>
                  <a:t> 2: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eqAr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1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r>
                  <a:rPr lang="en-US" sz="4100" b="1" dirty="0" err="1"/>
                  <a:t>Vậy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100" b="1" dirty="0"/>
                  <a:t>.</a:t>
                </a:r>
              </a:p>
              <a:p>
                <a:r>
                  <a:rPr lang="en-US" sz="4100" b="1" i="1" dirty="0" err="1"/>
                  <a:t>Vẽparabol</a:t>
                </a:r>
                <a:r>
                  <a:rPr lang="en-US" sz="4100" b="1" i="1" dirty="0"/>
                  <a:t> (P):</a:t>
                </a:r>
                <a:endParaRPr lang="en-US" sz="4100" b="1" dirty="0"/>
              </a:p>
              <a:p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đối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xứng</a:t>
                </a:r>
                <a:r>
                  <a:rPr lang="en-US" sz="4100" b="1" dirty="0"/>
                  <a:t>: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100" b="1" dirty="0"/>
                  <a:t>.</a:t>
                </a:r>
              </a:p>
              <a:p>
                <a:r>
                  <a:rPr lang="en-US" sz="4100" b="1" dirty="0"/>
                  <a:t>Giao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tung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toạ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độ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B (0; 6).</a:t>
                </a:r>
              </a:p>
              <a:p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hai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nghiệm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100" b="1" dirty="0"/>
                  <a:t>. </a:t>
                </a:r>
              </a:p>
              <a:p>
                <a:r>
                  <a:rPr lang="en-US" sz="4100" b="1" dirty="0" err="1"/>
                  <a:t>Vậy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giao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trục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hoành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231490"/>
                <a:ext cx="23812499" cy="9179710"/>
              </a:xfrm>
              <a:prstGeom prst="rect">
                <a:avLst/>
              </a:prstGeom>
              <a:blipFill>
                <a:blip r:embed="rId3"/>
                <a:stretch>
                  <a:fillRect l="-921" b="-92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FA9C55F4-2875-868A-1063-3EAB76218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9200" y="4495800"/>
            <a:ext cx="7506018" cy="891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79D59ED0-848F-1218-3CE9-A51688FDB8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769" y="1143000"/>
                <a:ext cx="23698200" cy="338261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sz="4100" b="1" dirty="0"/>
                  <a:t>Cho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thị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đi</a:t>
                </a:r>
                <a:r>
                  <a:rPr lang="en-US" sz="4100" b="1" dirty="0"/>
                  <a:t> qua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pPr algn="just"/>
                <a:r>
                  <a:rPr lang="en-US" sz="4100" b="1" dirty="0"/>
                  <a:t>a)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rằng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thể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dưới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dạng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100" b="1" i="1" dirty="0"/>
                  <a:t>,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trong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đó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100" b="1" i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toạ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độ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.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xác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định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vê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này</a:t>
                </a:r>
                <a:r>
                  <a:rPr lang="en-US" sz="4100" b="1" dirty="0"/>
                  <a:t>. </a:t>
                </a:r>
              </a:p>
              <a:p>
                <a:pPr algn="just"/>
                <a:r>
                  <a:rPr lang="en-US" sz="4100" b="1" dirty="0"/>
                  <a:t>b) </a:t>
                </a:r>
                <a:r>
                  <a:rPr lang="en-US" sz="4100" b="1" dirty="0" err="1"/>
                  <a:t>Từ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vẽ</a:t>
                </a:r>
                <a:r>
                  <a:rPr lang="en-US" sz="4100" b="1" dirty="0"/>
                  <a:t> ở </a:t>
                </a:r>
                <a:r>
                  <a:rPr lang="en-US" sz="4100" b="1" dirty="0" err="1"/>
                  <a:t>câu</a:t>
                </a:r>
                <a:r>
                  <a:rPr lang="en-US" sz="4100" b="1" dirty="0"/>
                  <a:t> a,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nghịch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100" b="1" dirty="0"/>
                  <a:t>. </a:t>
                </a: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79D59ED0-848F-1218-3CE9-A51688FDB8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9" y="1143000"/>
                <a:ext cx="23698200" cy="3382617"/>
              </a:xfrm>
              <a:prstGeom prst="rect">
                <a:avLst/>
              </a:prstGeom>
              <a:blipFill>
                <a:blip r:embed="rId5"/>
                <a:stretch>
                  <a:fillRect l="-926" t="-180" r="-900" b="-233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B00244D-9428-9674-63BB-D9529228B828}"/>
              </a:ext>
            </a:extLst>
          </p:cNvPr>
          <p:cNvGrpSpPr/>
          <p:nvPr/>
        </p:nvGrpSpPr>
        <p:grpSpPr>
          <a:xfrm>
            <a:off x="376031" y="1146313"/>
            <a:ext cx="2900569" cy="830998"/>
            <a:chOff x="22440" y="16831"/>
            <a:chExt cx="750909" cy="2886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BCD4DB-F3C6-0B12-6FCF-54050B828F19}"/>
                </a:ext>
              </a:extLst>
            </p:cNvPr>
            <p:cNvGrpSpPr/>
            <p:nvPr/>
          </p:nvGrpSpPr>
          <p:grpSpPr>
            <a:xfrm>
              <a:off x="22440" y="59287"/>
              <a:ext cx="632548" cy="158481"/>
              <a:chOff x="31572" y="60276"/>
              <a:chExt cx="890006" cy="196127"/>
            </a:xfrm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63B83E91-AF21-15F0-9F96-5BEAD4B2560D}"/>
                  </a:ext>
                </a:extLst>
              </p:cNvPr>
              <p:cNvSpPr/>
              <p:nvPr/>
            </p:nvSpPr>
            <p:spPr>
              <a:xfrm>
                <a:off x="204585" y="62042"/>
                <a:ext cx="716993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5C2E6297-0C8D-525A-08F7-D952667B5E40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98BE03CC-32D5-1B7A-9D01-1F64D6FE80FE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FD49D68D-8AD4-6106-9D52-4F03B547DA65}"/>
                </a:ext>
              </a:extLst>
            </p:cNvPr>
            <p:cNvSpPr txBox="1"/>
            <p:nvPr/>
          </p:nvSpPr>
          <p:spPr>
            <a:xfrm>
              <a:off x="188215" y="16831"/>
              <a:ext cx="585134" cy="2886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076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308213"/>
                <a:ext cx="23698200" cy="717918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endParaRPr lang="en-US" b="1" u="sng" dirty="0">
                  <a:solidFill>
                    <a:srgbClr val="FF0000"/>
                  </a:solidFill>
                </a:endParaRPr>
              </a:p>
              <a:p>
                <a:r>
                  <a:rPr lang="en-US" b="1" dirty="0"/>
                  <a:t>b)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</a:t>
                </a:r>
                <a:r>
                  <a:rPr lang="en-US" b="1" dirty="0" err="1"/>
                  <a:t>vẽ</a:t>
                </a:r>
                <a:r>
                  <a:rPr lang="en-US" b="1" dirty="0"/>
                  <a:t> ở </a:t>
                </a:r>
                <a:r>
                  <a:rPr lang="en-US" b="1" dirty="0" err="1"/>
                  <a:t>câu</a:t>
                </a:r>
                <a:r>
                  <a:rPr lang="en-US" b="1" dirty="0"/>
                  <a:t> a,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hàm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đồng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khoảng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nghịch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khoảng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−∞;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c)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bất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−∞;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308213"/>
                <a:ext cx="23698200" cy="7179187"/>
              </a:xfrm>
              <a:prstGeom prst="rect">
                <a:avLst/>
              </a:prstGeom>
              <a:blipFill>
                <a:blip r:embed="rId3"/>
                <a:stretch>
                  <a:fillRect l="-11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9DFA76A2-48B4-4F9C-9465-5B4EC986EF7A}"/>
              </a:ext>
            </a:extLst>
          </p:cNvPr>
          <p:cNvGrpSpPr/>
          <p:nvPr/>
        </p:nvGrpSpPr>
        <p:grpSpPr>
          <a:xfrm>
            <a:off x="-9525" y="1683603"/>
            <a:ext cx="19656043" cy="830997"/>
            <a:chOff x="-288923" y="1892299"/>
            <a:chExt cx="19659598" cy="830996"/>
          </a:xfrm>
        </p:grpSpPr>
        <p:sp>
          <p:nvSpPr>
            <p:cNvPr id="15" name="Rounded Rectangle 2">
              <a:extLst>
                <a:ext uri="{FF2B5EF4-FFF2-40B4-BE49-F238E27FC236}">
                  <a16:creationId xmlns:a16="http://schemas.microsoft.com/office/drawing/2014/main" id="{B3E56368-C7EC-4718-97AE-10964F28BCD2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004FC5-A381-463B-87D6-4E0BAC0940D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B2A646-8CD2-463E-BA79-F876E8D3FB7D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3CD6A8FF-AD4A-4E82-9DBE-30AE468EE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3661" y="6121678"/>
            <a:ext cx="6546087" cy="735909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30A0CCC-C0AD-1240-5EFA-9636A962ED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3698200" cy="3657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sz="4100" b="1" dirty="0"/>
                  <a:t>Cho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1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100" b="1" dirty="0" err="1"/>
                  <a:t>với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thị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(P)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đi</a:t>
                </a:r>
                <a:r>
                  <a:rPr lang="en-US" sz="4100" b="1" dirty="0"/>
                  <a:t> qua </a:t>
                </a:r>
                <a:r>
                  <a:rPr lang="en-US" sz="4100" b="1" dirty="0" err="1"/>
                  <a:t>điểm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100" b="1" dirty="0"/>
                  <a:t>.</a:t>
                </a:r>
              </a:p>
              <a:p>
                <a:pPr algn="just"/>
                <a:r>
                  <a:rPr lang="en-US" sz="4100" b="1" dirty="0"/>
                  <a:t>a)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rằng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có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thể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dưới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dạng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1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</m:e>
                      <m:sup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1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100" b="1" i="1" dirty="0"/>
                  <a:t>,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trong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đó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4100" b="1" i="1" dirty="0"/>
                  <a:t> </a:t>
                </a:r>
                <a:r>
                  <a:rPr lang="en-US" sz="4100" b="1" dirty="0" err="1"/>
                  <a:t>là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toạ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độ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đỉnh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.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xác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định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vê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này</a:t>
                </a:r>
                <a:r>
                  <a:rPr lang="en-US" sz="4100" b="1" dirty="0"/>
                  <a:t>. </a:t>
                </a:r>
              </a:p>
              <a:p>
                <a:pPr algn="just"/>
                <a:r>
                  <a:rPr lang="en-US" sz="4100" b="1" dirty="0"/>
                  <a:t>b) </a:t>
                </a:r>
                <a:r>
                  <a:rPr lang="en-US" sz="4100" b="1" dirty="0" err="1"/>
                  <a:t>Từ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parabol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sz="4100" b="1" dirty="0"/>
                  <a:t> </a:t>
                </a:r>
                <a:r>
                  <a:rPr lang="en-US" sz="4100" b="1" dirty="0" err="1"/>
                  <a:t>đã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vẽ</a:t>
                </a:r>
                <a:r>
                  <a:rPr lang="en-US" sz="4100" b="1" dirty="0"/>
                  <a:t> ở </a:t>
                </a:r>
                <a:r>
                  <a:rPr lang="en-US" sz="4100" b="1" dirty="0" err="1"/>
                  <a:t>câu</a:t>
                </a:r>
                <a:r>
                  <a:rPr lang="en-US" sz="4100" b="1" dirty="0"/>
                  <a:t> a, </a:t>
                </a:r>
                <a:r>
                  <a:rPr lang="en-US" sz="4100" b="1" dirty="0" err="1"/>
                  <a:t>hãy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cho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đồng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và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khoảng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nghịch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biến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của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hàm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số</a:t>
                </a:r>
                <a:r>
                  <a:rPr lang="en-US" sz="4100" b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100" b="1" dirty="0"/>
                  <a:t>. </a:t>
                </a:r>
              </a:p>
              <a:p>
                <a:pPr algn="just"/>
                <a:r>
                  <a:rPr lang="en-US" sz="4100" b="1" dirty="0"/>
                  <a:t>c) </a:t>
                </a:r>
                <a:r>
                  <a:rPr lang="en-US" sz="4100" b="1" dirty="0" err="1"/>
                  <a:t>Giải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bất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phương</a:t>
                </a:r>
                <a:r>
                  <a:rPr lang="en-US" sz="4100" b="1" dirty="0"/>
                  <a:t> </a:t>
                </a:r>
                <a:r>
                  <a:rPr lang="en-US" sz="4100" b="1" dirty="0" err="1"/>
                  <a:t>trình</a:t>
                </a:r>
                <a:r>
                  <a:rPr lang="en-US" sz="4100" b="1" i="1" dirty="0"/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1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100" b="1" dirty="0"/>
                  <a:t>.</a:t>
                </a:r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030A0CCC-C0AD-1240-5EFA-9636A962E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3698200" cy="3657600"/>
              </a:xfrm>
              <a:prstGeom prst="rect">
                <a:avLst/>
              </a:prstGeom>
              <a:blipFill>
                <a:blip r:embed="rId5"/>
                <a:stretch>
                  <a:fillRect l="-926" t="-166" r="-900" b="-9801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2C69E250-0DAE-5142-BC6C-76AC2B57C98B}"/>
              </a:ext>
            </a:extLst>
          </p:cNvPr>
          <p:cNvGrpSpPr/>
          <p:nvPr/>
        </p:nvGrpSpPr>
        <p:grpSpPr>
          <a:xfrm>
            <a:off x="304800" y="2514600"/>
            <a:ext cx="4343400" cy="830998"/>
            <a:chOff x="22440" y="16831"/>
            <a:chExt cx="1124434" cy="28862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1019942-7CB2-42D1-9DDF-4D8D54C80994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2" name="Arrow: Pentagon 11">
                <a:extLst>
                  <a:ext uri="{FF2B5EF4-FFF2-40B4-BE49-F238E27FC236}">
                    <a16:creationId xmlns:a16="http://schemas.microsoft.com/office/drawing/2014/main" id="{1639CAAC-E504-F1CD-8303-74DF6298117C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8D609970-C3FF-3B5A-C459-E6D49458BA2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8" name="Arrow: Chevron 17">
                <a:extLst>
                  <a:ext uri="{FF2B5EF4-FFF2-40B4-BE49-F238E27FC236}">
                    <a16:creationId xmlns:a16="http://schemas.microsoft.com/office/drawing/2014/main" id="{BC95DEC9-789E-05CE-E191-C8DD5E546A64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1" name="TextBox 56">
              <a:extLst>
                <a:ext uri="{FF2B5EF4-FFF2-40B4-BE49-F238E27FC236}">
                  <a16:creationId xmlns:a16="http://schemas.microsoft.com/office/drawing/2014/main" id="{1081C80B-22C0-6C3A-36ED-9D73974C785D}"/>
                </a:ext>
              </a:extLst>
            </p:cNvPr>
            <p:cNvSpPr txBox="1"/>
            <p:nvPr/>
          </p:nvSpPr>
          <p:spPr>
            <a:xfrm>
              <a:off x="188215" y="16831"/>
              <a:ext cx="958659" cy="28862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9.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57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3622000" cy="152554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sz="4400" b="1" dirty="0"/>
                  <a:t>                      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chứa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căn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: </a:t>
                </a:r>
              </a:p>
              <a:p>
                <a:r>
                  <a:rPr lang="en-US" sz="4400" b="1" dirty="0"/>
                  <a:t>               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4400" b="1" dirty="0"/>
                  <a:t>; 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endParaRPr lang="en-US" sz="4400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3622000" cy="1525542"/>
              </a:xfrm>
              <a:prstGeom prst="rect">
                <a:avLst/>
              </a:prstGeom>
              <a:blipFill>
                <a:blip r:embed="rId3"/>
                <a:stretch>
                  <a:fillRect t="-12302" b="-13492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4092486"/>
            <a:ext cx="23698200" cy="947111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u="sng" dirty="0" err="1">
                <a:solidFill>
                  <a:srgbClr val="FF0000"/>
                </a:solidFill>
              </a:rPr>
              <a:t>Lời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giải</a:t>
            </a:r>
            <a:r>
              <a:rPr lang="en-US" b="1" u="sng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3657600" lvl="4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3285151" cy="885874"/>
            <a:chOff x="22440" y="16831"/>
            <a:chExt cx="850471" cy="2023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684696" cy="2008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10.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8AADA-138A-1C5A-8B3B-A7342648472B}"/>
                  </a:ext>
                </a:extLst>
              </p:cNvPr>
              <p:cNvSpPr txBox="1"/>
              <p:nvPr/>
            </p:nvSpPr>
            <p:spPr>
              <a:xfrm>
                <a:off x="2743200" y="4159471"/>
                <a:ext cx="8713304" cy="8241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a.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  <m:sSup>
                          <m:sSup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</m:oMath>
                </a14:m>
                <a:endParaRPr lang="en-US" sz="38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A48AADA-138A-1C5A-8B3B-A7342648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59471"/>
                <a:ext cx="8713304" cy="824136"/>
              </a:xfrm>
              <a:prstGeom prst="rect">
                <a:avLst/>
              </a:prstGeom>
              <a:blipFill>
                <a:blip r:embed="rId4"/>
                <a:stretch>
                  <a:fillRect l="-230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1DE295-E0E3-AD84-6045-EC4E07DAC434}"/>
                  </a:ext>
                </a:extLst>
              </p:cNvPr>
              <p:cNvSpPr txBox="1"/>
              <p:nvPr/>
            </p:nvSpPr>
            <p:spPr>
              <a:xfrm>
                <a:off x="321365" y="4780117"/>
                <a:ext cx="7417904" cy="195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C1DE295-E0E3-AD84-6045-EC4E07DAC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5" y="4780117"/>
                <a:ext cx="7417904" cy="19592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AF474A-E67D-792F-9C82-46FAF0272166}"/>
                  </a:ext>
                </a:extLst>
              </p:cNvPr>
              <p:cNvSpPr txBox="1"/>
              <p:nvPr/>
            </p:nvSpPr>
            <p:spPr>
              <a:xfrm>
                <a:off x="-87" y="6628522"/>
                <a:ext cx="4369904" cy="7011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f>
                                        <m:f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≥</m:t>
                                      </m:r>
                                      <m:f>
                                        <m:f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𝟑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f>
                                        <m:f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f>
                                        <m:f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kumimoji="0" lang="en-US" sz="3800" b="1" i="1" u="none" strike="noStrike" kern="1200" cap="none" spc="0" normalizeH="0" baseline="0" noProof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</a:rPr>
                                                <m:t>𝟓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den>
                                      </m:f>
                                    </m:e>
                                  </m:eqArr>
                                </m:e>
                              </m:d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CAF474A-E67D-792F-9C82-46FAF027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" y="6628522"/>
                <a:ext cx="4369904" cy="70112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5C2D63C-CE43-E9BE-1350-542813073881}"/>
              </a:ext>
            </a:extLst>
          </p:cNvPr>
          <p:cNvSpPr txBox="1"/>
          <p:nvPr/>
        </p:nvSpPr>
        <p:spPr>
          <a:xfrm>
            <a:off x="3657557" y="12575483"/>
            <a:ext cx="8675204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trình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vô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nghiệm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07EDBD-BD5A-6FA2-CD6F-3195342C05E7}"/>
              </a:ext>
            </a:extLst>
          </p:cNvPr>
          <p:cNvCxnSpPr>
            <a:cxnSpLocks/>
            <a:stCxn id="99" idx="0"/>
          </p:cNvCxnSpPr>
          <p:nvPr/>
        </p:nvCxnSpPr>
        <p:spPr>
          <a:xfrm>
            <a:off x="12153900" y="4092486"/>
            <a:ext cx="38100" cy="934386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700A32-E9BD-DCCF-F807-10206538A644}"/>
                  </a:ext>
                </a:extLst>
              </p:cNvPr>
              <p:cNvSpPr txBox="1"/>
              <p:nvPr/>
            </p:nvSpPr>
            <p:spPr>
              <a:xfrm>
                <a:off x="12954829" y="3810000"/>
                <a:ext cx="7303604" cy="10407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e>
                    </m:ra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3700A32-E9BD-DCCF-F807-10206538A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829" y="3810000"/>
                <a:ext cx="7303604" cy="1040798"/>
              </a:xfrm>
              <a:prstGeom prst="rect">
                <a:avLst/>
              </a:prstGeom>
              <a:blipFill>
                <a:blip r:embed="rId7"/>
                <a:stretch>
                  <a:fillRect l="-2755" b="-22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BA9F20-1ABF-784E-BA42-FBF253571A80}"/>
                  </a:ext>
                </a:extLst>
              </p:cNvPr>
              <p:cNvSpPr txBox="1"/>
              <p:nvPr/>
            </p:nvSpPr>
            <p:spPr>
              <a:xfrm>
                <a:off x="12496887" y="4703917"/>
                <a:ext cx="7227404" cy="1396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CBA9F20-1ABF-784E-BA42-FBF253571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87" y="4703917"/>
                <a:ext cx="7227404" cy="13967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856274-BBB4-FF1E-17CD-B3A349763D93}"/>
                  </a:ext>
                </a:extLst>
              </p:cNvPr>
              <p:cNvSpPr txBox="1"/>
              <p:nvPr/>
            </p:nvSpPr>
            <p:spPr>
              <a:xfrm>
                <a:off x="12192000" y="5889346"/>
                <a:ext cx="8675204" cy="195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856274-BBB4-FF1E-17CD-B3A349763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5889346"/>
                <a:ext cx="8675204" cy="19592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074060-B38E-AAA4-2DCA-2FA0E1BBAE30}"/>
                  </a:ext>
                </a:extLst>
              </p:cNvPr>
              <p:cNvSpPr txBox="1"/>
              <p:nvPr/>
            </p:nvSpPr>
            <p:spPr>
              <a:xfrm>
                <a:off x="12516765" y="7718146"/>
                <a:ext cx="6149008" cy="195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D074060-B38E-AAA4-2DCA-2FA0E1BBA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765" y="7718146"/>
                <a:ext cx="6149008" cy="1959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2272A1-61AE-E4A1-D1DA-D25EA16B3D70}"/>
                  </a:ext>
                </a:extLst>
              </p:cNvPr>
              <p:cNvSpPr txBox="1"/>
              <p:nvPr/>
            </p:nvSpPr>
            <p:spPr>
              <a:xfrm>
                <a:off x="12344400" y="9588183"/>
                <a:ext cx="6884504" cy="29086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kumimoji="0" lang="en-US" sz="38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𝟏𝟗</m:t>
                                          </m:r>
                                        </m:e>
                                      </m:rad>
                                      <m:r>
                                        <m:rPr>
                                          <m:nor/>
                                        </m:rPr>
                                        <a:rPr kumimoji="0" lang="en-US" sz="38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</a:rPr>
                                        <m:t>  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𝑳𝒐𝒂𝒊</m:t>
                                          </m:r>
                                        </m:e>
                                      </m:d>
                                    </m:e>
                                    <m:e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kumimoji="0" lang="en-US" sz="38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𝟏𝟗</m:t>
                                          </m:r>
                                        </m:e>
                                      </m:rad>
                                      <m:r>
                                        <m:rPr>
                                          <m:nor/>
                                        </m:rPr>
                                        <a:rPr kumimoji="0" lang="en-US" sz="3800" b="1" i="0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libri"/>
                                        </a:rPr>
                                        <m:t>   </m:t>
                                      </m:r>
                                      <m:d>
                                        <m:dPr>
                                          <m:ctrlP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kumimoji="0" lang="en-US" sz="3800" b="1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</a:rPr>
                                            <m:t>𝑻𝑴</m:t>
                                          </m: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02272A1-61AE-E4A1-D1DA-D25EA16B3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0" y="9588183"/>
                <a:ext cx="6884504" cy="290861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1927CA-7F01-5AB4-C147-75AE0FABD5B9}"/>
                  </a:ext>
                </a:extLst>
              </p:cNvPr>
              <p:cNvSpPr txBox="1"/>
              <p:nvPr/>
            </p:nvSpPr>
            <p:spPr>
              <a:xfrm>
                <a:off x="13321748" y="12704158"/>
                <a:ext cx="12523304" cy="7321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đã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cho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nghiệm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ad>
                      <m:radPr>
                        <m:degHide m:val="on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e>
                    </m:rad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A1927CA-7F01-5AB4-C147-75AE0FABD5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1748" y="12704158"/>
                <a:ext cx="12523304" cy="732188"/>
              </a:xfrm>
              <a:prstGeom prst="rect">
                <a:avLst/>
              </a:prstGeom>
              <a:blipFill>
                <a:blip r:embed="rId12"/>
                <a:stretch>
                  <a:fillRect l="-1606" t="-5833" b="-3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77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6" grpId="0"/>
      <p:bldP spid="25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2514600"/>
            <a:ext cx="24003000" cy="15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dirty="0"/>
              <a:t>                    </a:t>
            </a:r>
            <a:r>
              <a:rPr lang="en-US" sz="4800" b="1" dirty="0"/>
              <a:t>   </a:t>
            </a:r>
            <a:r>
              <a:rPr lang="en-US" sz="4800" b="1" dirty="0" err="1"/>
              <a:t>Từ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chữ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r>
              <a:rPr lang="en-US" sz="4800" b="1" dirty="0"/>
              <a:t> 0; 1; 2; ...; 9, </a:t>
            </a:r>
            <a:r>
              <a:rPr lang="en-US" sz="4800" b="1" dirty="0" err="1"/>
              <a:t>có</a:t>
            </a:r>
            <a:r>
              <a:rPr lang="en-US" sz="4800" b="1" dirty="0"/>
              <a:t> </a:t>
            </a:r>
            <a:r>
              <a:rPr lang="en-US" sz="4800" b="1" dirty="0" err="1"/>
              <a:t>thể</a:t>
            </a:r>
            <a:r>
              <a:rPr lang="en-US" sz="4800" b="1" dirty="0"/>
              <a:t> </a:t>
            </a:r>
            <a:r>
              <a:rPr lang="en-US" sz="4800" b="1" dirty="0" err="1"/>
              <a:t>lập</a:t>
            </a:r>
            <a:r>
              <a:rPr lang="en-US" sz="4800" b="1" dirty="0"/>
              <a:t> </a:t>
            </a:r>
            <a:r>
              <a:rPr lang="en-US" sz="4800" b="1" dirty="0" err="1"/>
              <a:t>được</a:t>
            </a:r>
            <a:r>
              <a:rPr lang="en-US" sz="4800" b="1" dirty="0"/>
              <a:t> </a:t>
            </a:r>
            <a:r>
              <a:rPr lang="en-US" sz="4800" b="1" dirty="0" err="1"/>
              <a:t>tất</a:t>
            </a:r>
            <a:r>
              <a:rPr lang="en-US" sz="4800" b="1" dirty="0"/>
              <a:t> </a:t>
            </a:r>
            <a:r>
              <a:rPr lang="en-US" sz="4800" b="1" dirty="0" err="1"/>
              <a:t>cả</a:t>
            </a:r>
            <a:r>
              <a:rPr lang="en-US" sz="4800" b="1" dirty="0"/>
              <a:t> bao </a:t>
            </a:r>
            <a:r>
              <a:rPr lang="en-US" sz="4800" b="1" dirty="0" err="1"/>
              <a:t>nhiêu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r>
              <a:rPr lang="en-US" sz="4800" b="1" dirty="0"/>
              <a:t> </a:t>
            </a:r>
            <a:r>
              <a:rPr lang="en-US" sz="4800" b="1" dirty="0" err="1"/>
              <a:t>tự</a:t>
            </a:r>
            <a:r>
              <a:rPr lang="en-US" sz="4800" b="1" dirty="0"/>
              <a:t> </a:t>
            </a:r>
            <a:r>
              <a:rPr lang="en-US" sz="4800" b="1" dirty="0" err="1"/>
              <a:t>nhiên</a:t>
            </a:r>
            <a:r>
              <a:rPr lang="en-US" sz="4800" b="1" dirty="0"/>
              <a:t> </a:t>
            </a:r>
            <a:r>
              <a:rPr lang="en-US" sz="4800" b="1" dirty="0" err="1"/>
              <a:t>nhỏ</a:t>
            </a:r>
            <a:r>
              <a:rPr lang="en-US" sz="4800" b="1" dirty="0"/>
              <a:t> </a:t>
            </a:r>
            <a:r>
              <a:rPr lang="en-US" sz="4800" b="1" dirty="0" err="1"/>
              <a:t>hơn</a:t>
            </a:r>
            <a:r>
              <a:rPr lang="en-US" sz="4800" b="1" dirty="0"/>
              <a:t> 1000, chia </a:t>
            </a:r>
            <a:r>
              <a:rPr lang="en-US" sz="4800" b="1" dirty="0" err="1"/>
              <a:t>hết</a:t>
            </a:r>
            <a:r>
              <a:rPr lang="en-US" sz="4800" b="1" dirty="0"/>
              <a:t> </a:t>
            </a:r>
            <a:r>
              <a:rPr lang="en-US" sz="4800" b="1" dirty="0" err="1"/>
              <a:t>cho</a:t>
            </a:r>
            <a:r>
              <a:rPr lang="en-US" sz="4800" b="1" dirty="0"/>
              <a:t> 5 </a:t>
            </a:r>
            <a:r>
              <a:rPr lang="en-US" sz="4800" b="1" dirty="0" err="1"/>
              <a:t>và</a:t>
            </a:r>
            <a:r>
              <a:rPr lang="en-US" sz="4800" b="1" dirty="0"/>
              <a:t> </a:t>
            </a:r>
            <a:r>
              <a:rPr lang="en-US" sz="4800" b="1" dirty="0" err="1"/>
              <a:t>gồm</a:t>
            </a:r>
            <a:r>
              <a:rPr lang="en-US" sz="4800" b="1" dirty="0"/>
              <a:t> </a:t>
            </a:r>
            <a:r>
              <a:rPr lang="en-US" sz="4800" b="1" dirty="0" err="1"/>
              <a:t>các</a:t>
            </a:r>
            <a:r>
              <a:rPr lang="en-US" sz="4800" b="1" dirty="0"/>
              <a:t> </a:t>
            </a:r>
            <a:r>
              <a:rPr lang="en-US" sz="4800" b="1" dirty="0" err="1"/>
              <a:t>chữ</a:t>
            </a:r>
            <a:r>
              <a:rPr lang="en-US" sz="4800" b="1" dirty="0"/>
              <a:t> </a:t>
            </a:r>
            <a:r>
              <a:rPr lang="en-US" sz="4800" b="1" dirty="0" err="1"/>
              <a:t>số</a:t>
            </a:r>
            <a:r>
              <a:rPr lang="en-US" sz="4800" b="1" dirty="0"/>
              <a:t> </a:t>
            </a:r>
            <a:r>
              <a:rPr lang="en-US" sz="4800" b="1" dirty="0" err="1"/>
              <a:t>khác</a:t>
            </a:r>
            <a:r>
              <a:rPr lang="en-US" sz="4800" b="1" dirty="0"/>
              <a:t> </a:t>
            </a:r>
            <a:r>
              <a:rPr lang="en-US" sz="4800" b="1" dirty="0" err="1"/>
              <a:t>nhau</a:t>
            </a:r>
            <a:r>
              <a:rPr lang="en-US" sz="4800" b="1" dirty="0"/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" y="3810000"/>
                <a:ext cx="23698200" cy="967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4200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sz="42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sz="4200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200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4200" b="1" dirty="0" err="1"/>
                  <a:t>Các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tự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nhiên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nhỏ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hơn</a:t>
                </a:r>
                <a:r>
                  <a:rPr lang="en-US" sz="4200" b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US" sz="4200" b="1" dirty="0"/>
                  <a:t>, chia </a:t>
                </a:r>
                <a:r>
                  <a:rPr lang="en-US" sz="4200" b="1" dirty="0" err="1"/>
                  <a:t>hết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cho</a:t>
                </a:r>
                <a:r>
                  <a:rPr lang="en-US" sz="4200" b="1" dirty="0"/>
                  <a:t> 5 </a:t>
                </a:r>
                <a:r>
                  <a:rPr lang="en-US" sz="4200" b="1" dirty="0" err="1"/>
                  <a:t>là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các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tự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nhiên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nhỏ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hơn</a:t>
                </a:r>
                <a:r>
                  <a:rPr lang="en-US" sz="4200" b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𝟏𝟎𝟎𝟎</m:t>
                    </m:r>
                  </m:oMath>
                </a14:m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chữ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tận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cùng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là</a:t>
                </a:r>
                <a:r>
                  <a:rPr lang="en-US" sz="4200" b="1" dirty="0"/>
                  <a:t> 0 </a:t>
                </a:r>
                <a:r>
                  <a:rPr lang="en-US" sz="4200" b="1" dirty="0" err="1"/>
                  <a:t>hoặc</a:t>
                </a:r>
                <a:r>
                  <a:rPr lang="en-US" sz="4200" b="1" dirty="0"/>
                  <a:t> 5. Ta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các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trường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hợp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sau</a:t>
                </a:r>
                <a:r>
                  <a:rPr lang="en-US" sz="4200" b="1" dirty="0"/>
                  <a:t>: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200" b="1" i="1" dirty="0" err="1">
                    <a:solidFill>
                      <a:srgbClr val="C00000"/>
                    </a:solidFill>
                  </a:rPr>
                  <a:t>Trường</a:t>
                </a:r>
                <a:r>
                  <a:rPr lang="en-US" sz="42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4200" b="1" i="1" dirty="0" err="1">
                    <a:solidFill>
                      <a:srgbClr val="C00000"/>
                    </a:solidFill>
                  </a:rPr>
                  <a:t>hợp</a:t>
                </a:r>
                <a:r>
                  <a:rPr lang="en-US" sz="4200" b="1" i="1" dirty="0">
                    <a:solidFill>
                      <a:srgbClr val="C00000"/>
                    </a:solidFill>
                  </a:rPr>
                  <a:t> 1.</a:t>
                </a:r>
                <a:r>
                  <a:rPr lang="en-US" sz="42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một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chữ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: </a:t>
                </a:r>
                <a:r>
                  <a:rPr lang="en-US" sz="4200" b="1" dirty="0" err="1"/>
                  <a:t>Chỉ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0 </a:t>
                </a:r>
                <a:r>
                  <a:rPr lang="en-US" sz="4200" b="1" dirty="0" err="1"/>
                  <a:t>và</a:t>
                </a:r>
                <a:r>
                  <a:rPr lang="en-US" sz="4200" b="1" dirty="0"/>
                  <a:t> 5 </a:t>
                </a:r>
                <a:r>
                  <a:rPr lang="en-US" sz="4200" b="1" dirty="0" err="1"/>
                  <a:t>thoả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mãn</a:t>
                </a:r>
                <a:r>
                  <a:rPr lang="en-US" sz="4200" b="1" dirty="0"/>
                  <a:t>. Do </a:t>
                </a:r>
                <a:r>
                  <a:rPr lang="en-US" sz="4200" b="1" dirty="0" err="1"/>
                  <a:t>đó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2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một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chữ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thoả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mãn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đề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bài</a:t>
                </a:r>
                <a:r>
                  <a:rPr lang="en-US" sz="4200" b="1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200" b="1" i="1" dirty="0" err="1">
                    <a:solidFill>
                      <a:srgbClr val="C00000"/>
                    </a:solidFill>
                  </a:rPr>
                  <a:t>Trường</a:t>
                </a:r>
                <a:r>
                  <a:rPr lang="en-US" sz="4200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sz="4200" b="1" i="1" dirty="0" err="1">
                    <a:solidFill>
                      <a:srgbClr val="C00000"/>
                    </a:solidFill>
                  </a:rPr>
                  <a:t>hợp</a:t>
                </a:r>
                <a:r>
                  <a:rPr lang="en-US" sz="4200" b="1" i="1" dirty="0">
                    <a:solidFill>
                      <a:srgbClr val="C00000"/>
                    </a:solidFill>
                  </a:rPr>
                  <a:t> 2. </a:t>
                </a:r>
                <a:r>
                  <a:rPr lang="en-US" sz="4200" b="1" i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hai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chữ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khác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nhau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dạng</a:t>
                </a:r>
                <a:r>
                  <a:rPr lang="en-US" sz="42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200" b="1"/>
                      <m:t>  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200" b="1" i="1" dirty="0"/>
                  <a:t>.</a:t>
                </a:r>
                <a:endParaRPr lang="en-US" sz="4200" b="1" dirty="0"/>
              </a:p>
              <a:p>
                <a:pPr>
                  <a:lnSpc>
                    <a:spcPct val="100000"/>
                  </a:lnSpc>
                </a:pPr>
                <a:r>
                  <a:rPr lang="en-US" sz="4200" b="1" dirty="0"/>
                  <a:t>Khi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200" b="1" i="1" dirty="0"/>
                  <a:t> </a:t>
                </a:r>
                <a:r>
                  <a:rPr lang="en-US" sz="4200" b="1" dirty="0"/>
                  <a:t>ta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200" b="1" i="1" dirty="0"/>
                  <a:t> </a:t>
                </a:r>
                <a:r>
                  <a:rPr lang="en-US" sz="4200" b="1" dirty="0" err="1"/>
                  <a:t>và</a:t>
                </a:r>
                <a:r>
                  <a:rPr lang="en-US" sz="4200" b="1" i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200" b="1" dirty="0"/>
                  <a:t>. Do </a:t>
                </a:r>
                <a:r>
                  <a:rPr lang="en-US" sz="4200" b="1" dirty="0" err="1"/>
                  <a:t>đó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8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200" b="1" dirty="0"/>
                  <a:t>Khi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200" b="1" i="1" dirty="0"/>
                  <a:t> </a:t>
                </a:r>
                <a:r>
                  <a:rPr lang="en-US" sz="4200" b="1" dirty="0"/>
                  <a:t>ta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>
                            <a:latin typeface="Cambria Math" panose="02040503050406030204" pitchFamily="18" charset="0"/>
                          </a:rPr>
                          <m:t>...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200" b="1" i="1" dirty="0"/>
                  <a:t>. </a:t>
                </a:r>
                <a:r>
                  <a:rPr lang="en-US" sz="4200" b="1" dirty="0"/>
                  <a:t>Do </a:t>
                </a:r>
                <a:r>
                  <a:rPr lang="en-US" sz="4200" b="1" dirty="0" err="1"/>
                  <a:t>đó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9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sz="4200" b="1" dirty="0" err="1"/>
                  <a:t>Vậy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hai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chữ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số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khác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nhau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thoả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mãn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đề</a:t>
                </a:r>
                <a:r>
                  <a:rPr lang="en-US" sz="4200" b="1" dirty="0"/>
                  <a:t> </a:t>
                </a:r>
                <a:r>
                  <a:rPr lang="en-US" sz="4200" b="1" dirty="0" err="1"/>
                  <a:t>bài</a:t>
                </a:r>
                <a:endParaRPr lang="en-US" sz="42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810000"/>
                <a:ext cx="23698200" cy="9677400"/>
              </a:xfrm>
              <a:prstGeom prst="rect">
                <a:avLst/>
              </a:prstGeom>
              <a:blipFill>
                <a:blip r:embed="rId3"/>
                <a:stretch>
                  <a:fillRect l="-951" t="-113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81000" y="2477711"/>
            <a:ext cx="2980351" cy="533400"/>
            <a:chOff x="22440" y="16831"/>
            <a:chExt cx="850471" cy="2023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623302" cy="17220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11.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8197A8-0E67-79D7-A210-4CAE447746BE}"/>
                  </a:ext>
                </a:extLst>
              </p:cNvPr>
              <p:cNvSpPr txBox="1"/>
              <p:nvPr/>
            </p:nvSpPr>
            <p:spPr>
              <a:xfrm>
                <a:off x="342900" y="9592242"/>
                <a:ext cx="23698200" cy="41237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Trường </a:t>
                </a:r>
                <a:r>
                  <a:rPr kumimoji="0" lang="en-US" sz="43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hợp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3.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chữ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nhau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𝒂𝒃𝒄</m:t>
                        </m:r>
                      </m:e>
                    </m:acc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Khi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≠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Mỗi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chữ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a, b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sẽ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8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Do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8 . 8 = 64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Khi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...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e>
                    </m:d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</m:t>
                        </m:r>
                      </m:e>
                      <m:sub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</m:t>
                        </m:r>
                      </m:sub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𝟕𝟐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64 + 72 = 136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chữ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nhau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thỏa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mãn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đề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Từ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trường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hợp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trên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tự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nhiên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nhỏ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hơn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𝟏𝟎𝟎𝟎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thoả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mãn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yêu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cầu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đề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bài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2+ 17+ 136= 155 (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A8197A8-0E67-79D7-A210-4CAE44774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9592242"/>
                <a:ext cx="23698200" cy="4123758"/>
              </a:xfrm>
              <a:prstGeom prst="rect">
                <a:avLst/>
              </a:prstGeom>
              <a:blipFill>
                <a:blip r:embed="rId4"/>
                <a:stretch>
                  <a:fillRect l="-1003" t="-2515" b="-6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39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4003000" cy="1524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b="1" dirty="0" err="1"/>
                  <a:t>Viết</a:t>
                </a:r>
                <a:r>
                  <a:rPr lang="en-US" b="1" dirty="0"/>
                  <a:t> </a:t>
                </a:r>
                <a:r>
                  <a:rPr lang="en-US" b="1" dirty="0" err="1"/>
                  <a:t>khai</a:t>
                </a:r>
                <a:r>
                  <a:rPr lang="en-US" b="1" dirty="0"/>
                  <a:t> </a:t>
                </a:r>
                <a:r>
                  <a:rPr lang="en-US" b="1" dirty="0" err="1"/>
                  <a:t>triển</a:t>
                </a:r>
                <a:r>
                  <a:rPr lang="en-US" b="1" dirty="0"/>
                  <a:t> </a:t>
                </a:r>
                <a:r>
                  <a:rPr lang="en-US" b="1" dirty="0" err="1"/>
                  <a:t>nhị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Newton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:r>
                  <a:rPr lang="en-US" b="1" i="1" dirty="0"/>
                  <a:t>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tự</a:t>
                </a:r>
                <a:r>
                  <a:rPr lang="en-US" b="1" dirty="0"/>
                  <a:t> </a:t>
                </a:r>
                <a:r>
                  <a:rPr lang="en-US" b="1" dirty="0" err="1"/>
                  <a:t>nhiên</a:t>
                </a:r>
                <a:r>
                  <a:rPr lang="en-US" b="1" dirty="0"/>
                  <a:t> </a:t>
                </a:r>
                <a:r>
                  <a:rPr lang="en-US" b="1" dirty="0" err="1"/>
                  <a:t>thoả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4003000" cy="1524000"/>
              </a:xfrm>
              <a:prstGeom prst="rect">
                <a:avLst/>
              </a:prstGeom>
              <a:blipFill>
                <a:blip r:embed="rId3"/>
                <a:stretch>
                  <a:fillRect l="-1346" t="-15873" b="-27778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4163770"/>
                <a:ext cx="23698200" cy="932363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r>
                  <a:rPr lang="en-US" b="1" dirty="0"/>
                  <a:t>(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b="1"/>
                      <m:t>  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)</a:t>
                </a:r>
              </a:p>
              <a:p>
                <a:r>
                  <a:rPr lang="en-US" b="1" dirty="0"/>
                  <a:t>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𝟏𝟒𝟎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m:rPr>
                                <m:nor/>
                              </m:rPr>
                              <a:rPr lang="en-US" b="1"/>
                              <m:t>        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𝑻𝑴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𝟐𝟖</m:t>
                            </m:r>
                            <m:r>
                              <m:rPr>
                                <m:nor/>
                              </m:rPr>
                              <a:rPr lang="en-US" b="1"/>
                              <m:t>  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𝒍𝒐𝒂𝒊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Khi </a:t>
                </a:r>
                <a:r>
                  <a:rPr lang="en-US" b="1" dirty="0" err="1"/>
                  <a:t>đó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khai</a:t>
                </a:r>
                <a:r>
                  <a:rPr lang="en-US" b="1" dirty="0"/>
                  <a:t> </a:t>
                </a:r>
                <a:r>
                  <a:rPr lang="en-US" b="1" dirty="0" err="1"/>
                  <a:t>triển</a:t>
                </a:r>
                <a:r>
                  <a:rPr lang="en-US" b="1" dirty="0"/>
                  <a:t> </a:t>
                </a:r>
                <a:r>
                  <a:rPr lang="en-US" b="1" dirty="0" err="1"/>
                  <a:t>nhị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Newton: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bSup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163770"/>
                <a:ext cx="23698200" cy="9323630"/>
              </a:xfrm>
              <a:prstGeom prst="rect">
                <a:avLst/>
              </a:prstGeom>
              <a:blipFill>
                <a:blip r:embed="rId4"/>
                <a:stretch>
                  <a:fillRect l="-11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4343400" cy="1854200"/>
            <a:chOff x="22440" y="16831"/>
            <a:chExt cx="1124434" cy="4234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958659" cy="42345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12.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06148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4003000" cy="2209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, </a:t>
                </a:r>
                <a:r>
                  <a:rPr lang="en-US" b="1" dirty="0" err="1"/>
                  <a:t>hãy</a:t>
                </a:r>
                <a:r>
                  <a:rPr lang="en-US" b="1" dirty="0"/>
                  <a:t> </a:t>
                </a:r>
                <a:r>
                  <a:rPr lang="en-US" b="1" dirty="0" err="1"/>
                  <a:t>chứng</a:t>
                </a:r>
                <a:r>
                  <a:rPr lang="en-US" b="1" dirty="0"/>
                  <a:t> </a:t>
                </a:r>
                <a:r>
                  <a:rPr lang="en-US" b="1" dirty="0" err="1"/>
                  <a:t>minh</a:t>
                </a:r>
                <a:r>
                  <a:rPr lang="en-US" b="1" dirty="0"/>
                  <a:t> </a:t>
                </a:r>
                <a:r>
                  <a:rPr lang="en-US" b="1" dirty="0" err="1"/>
                  <a:t>rằng</a:t>
                </a:r>
                <a:r>
                  <a:rPr lang="en-US" b="1" dirty="0"/>
                  <a:t>, </a:t>
                </a:r>
                <a:r>
                  <a:rPr lang="en-US" b="1" dirty="0" err="1"/>
                  <a:t>trong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ABC,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rad>
                      </m:den>
                    </m:f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4003000" cy="2209800"/>
              </a:xfrm>
              <a:prstGeom prst="rect">
                <a:avLst/>
              </a:prstGeom>
              <a:blipFill>
                <a:blip r:embed="rId3"/>
                <a:stretch>
                  <a:fillRect l="-1346" t="-10989" b="-2747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" y="4799058"/>
                <a:ext cx="23698200" cy="8534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, </a:t>
                </a:r>
                <a:r>
                  <a:rPr lang="en-US" b="1" dirty="0" err="1"/>
                  <a:t>nửa</a:t>
                </a:r>
                <a:r>
                  <a:rPr lang="en-US" b="1" dirty="0"/>
                  <a:t> chu vi </a:t>
                </a:r>
                <a:r>
                  <a:rPr lang="en-US" b="1" dirty="0" err="1"/>
                  <a:t>của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Theo </a:t>
                </a:r>
                <a:r>
                  <a:rPr lang="en-US" b="1" dirty="0" err="1"/>
                  <a:t>công</a:t>
                </a:r>
                <a:r>
                  <a:rPr lang="en-US" b="1" dirty="0"/>
                  <a:t> </a:t>
                </a:r>
                <a:r>
                  <a:rPr lang="en-US" b="1" dirty="0" err="1"/>
                  <a:t>thức</a:t>
                </a:r>
                <a:r>
                  <a:rPr lang="en-US" b="1" dirty="0"/>
                  <a:t> </a:t>
                </a:r>
                <a:r>
                  <a:rPr lang="en-US" b="1" dirty="0" err="1"/>
                  <a:t>về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, ta </a:t>
                </a:r>
                <a:r>
                  <a:rPr lang="en-US" b="1" dirty="0" err="1"/>
                  <a:t>có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sz="5200" b="1" dirty="0"/>
                  <a:t>		</a:t>
                </a:r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lang="en-US" sz="5200" b="1" i="1">
                            <a:latin typeface="Cambria Math" panose="02040503050406030204" pitchFamily="18" charset="0"/>
                          </a:rPr>
                          <m:t>𝒑</m:t>
                        </m:r>
                      </m:den>
                    </m:f>
                  </m:oMath>
                </a14:m>
                <a:endParaRPr lang="en-US" sz="5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5200" b="1" dirty="0"/>
                  <a:t>		               </a:t>
                </a:r>
                <a14:m>
                  <m:oMath xmlns:m="http://schemas.openxmlformats.org/officeDocument/2006/math">
                    <m:r>
                      <a:rPr lang="en-US" sz="52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200" b="1" i="1">
                                    <a:latin typeface="Cambria Math" panose="02040503050406030204" pitchFamily="18" charset="0"/>
                                  </a:rPr>
                                  <m:t>𝒄</m:t>
                                </m:r>
                              </m:e>
                            </m:d>
                          </m:num>
                          <m:den>
                            <m:r>
                              <a:rPr lang="en-US" sz="5200" b="1" i="1">
                                <a:latin typeface="Cambria Math" panose="02040503050406030204" pitchFamily="18" charset="0"/>
                              </a:rPr>
                              <m:t>𝒑</m:t>
                            </m:r>
                          </m:den>
                        </m:f>
                      </m:e>
                    </m:rad>
                  </m:oMath>
                </a14:m>
                <a:endParaRPr lang="en-US" sz="5200" b="1" dirty="0"/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4799058"/>
                <a:ext cx="23698200" cy="8534400"/>
              </a:xfrm>
              <a:prstGeom prst="rect">
                <a:avLst/>
              </a:prstGeom>
              <a:blipFill>
                <a:blip r:embed="rId4"/>
                <a:stretch>
                  <a:fillRect l="-11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4343400" cy="1854200"/>
            <a:chOff x="22440" y="16831"/>
            <a:chExt cx="1124434" cy="4234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958659" cy="42345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13.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A5E66-B6BE-FCC8-B778-833E9FA99C99}"/>
                  </a:ext>
                </a:extLst>
              </p:cNvPr>
              <p:cNvSpPr txBox="1"/>
              <p:nvPr/>
            </p:nvSpPr>
            <p:spPr>
              <a:xfrm>
                <a:off x="5445919" y="10169096"/>
                <a:ext cx="8891587" cy="2666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3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3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kumimoji="0" lang="en-US" sz="43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num>
                            <m:den>
                              <m:f>
                                <m:fPr>
                                  <m:ctrlP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𝒃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𝒄</m:t>
                                  </m:r>
                                </m:num>
                                <m:den>
                                  <m:r>
                                    <a:rPr kumimoji="0" lang="en-US" sz="43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EA5E66-B6BE-FCC8-B778-833E9FA9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919" y="10169096"/>
                <a:ext cx="8891587" cy="26666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B1545E-1C5F-9823-CA7F-DF4770D0B493}"/>
                  </a:ext>
                </a:extLst>
              </p:cNvPr>
              <p:cNvSpPr txBox="1"/>
              <p:nvPr/>
            </p:nvSpPr>
            <p:spPr>
              <a:xfrm>
                <a:off x="14492288" y="11414064"/>
                <a:ext cx="10182224" cy="14597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5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d>
                              <m:d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</m:e>
                            </m:d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d>
                              <m:d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e>
                            </m:d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  <m:d>
                              <m:dPr>
                                <m:ctrlP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𝒃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52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𝒄</m:t>
                                </m:r>
                              </m:e>
                            </m:d>
                          </m:e>
                        </m:rad>
                      </m:num>
                      <m:den>
                        <m: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5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5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</m:e>
                        </m:rad>
                      </m:den>
                    </m:f>
                  </m:oMath>
                </a14:m>
                <a:r>
                  <a:rPr kumimoji="0" lang="en-US" sz="5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</a:t>
                </a:r>
                <a:r>
                  <a:rPr kumimoji="0" lang="en-US" sz="5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đpcm</a:t>
                </a:r>
                <a:r>
                  <a:rPr kumimoji="0" lang="en-US" sz="5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B1545E-1C5F-9823-CA7F-DF4770D0B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2288" y="11414064"/>
                <a:ext cx="10182224" cy="1459759"/>
              </a:xfrm>
              <a:prstGeom prst="rect">
                <a:avLst/>
              </a:prstGeom>
              <a:blipFill>
                <a:blip r:embed="rId6"/>
                <a:stretch>
                  <a:fillRect b="-9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0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594" y="1809823"/>
            <a:ext cx="22808134" cy="11677577"/>
            <a:chOff x="1447793" y="1793819"/>
            <a:chExt cx="22808134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3" y="1793819"/>
              <a:ext cx="22808134" cy="11677577"/>
              <a:chOff x="1447793" y="1793819"/>
              <a:chExt cx="22808134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5400" b="1" i="0" u="none" strike="noStrike" kern="1200" cap="all" spc="0" normalizeH="0" baseline="0" noProof="0" dirty="0">
                        <a:ln w="0"/>
                        <a:solidFill>
                          <a:prstClr val="white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uLnTx/>
                        <a:uFillTx/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3124199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3317576" y="1795947"/>
                <a:ext cx="18018423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3419336" y="1881221"/>
                <a:ext cx="180693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CHƯƠNG 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X</a:t>
                </a:r>
                <a:r>
                  <a:rPr kumimoji="0" lang="vi-VN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TÍNH XÁC SUẤT THEO ĐỊNH NGHĨA CỔ ĐIỂN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7765130"/>
                <a:ext cx="6273546" cy="830571"/>
                <a:chOff x="7459670" y="9587370"/>
                <a:chExt cx="6274273" cy="830667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60" y="9602335"/>
                  <a:ext cx="4556583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42452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TRẮC NGHIỆM</a:t>
                  </a: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9587370"/>
                  <a:ext cx="1383019" cy="815717"/>
                  <a:chOff x="7459663" y="10044570"/>
                  <a:chExt cx="1371600" cy="815717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532451" y="1003430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59663" y="10113401"/>
                    <a:ext cx="1371600" cy="746886"/>
                    <a:chOff x="7459663" y="10113401"/>
                    <a:chExt cx="1371600" cy="74688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79703" y="9808727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8040579" y="10113401"/>
                      <a:ext cx="531362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793" y="8814033"/>
                <a:ext cx="4369242" cy="929775"/>
                <a:chOff x="7459670" y="8524495"/>
                <a:chExt cx="4369752" cy="929882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092456" y="8638675"/>
                  <a:ext cx="2736966" cy="8157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7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TỰ LUẬN</a:t>
                  </a:r>
                  <a:endParaRPr kumimoji="0" lang="en-US" sz="47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242452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8524495"/>
                  <a:ext cx="1392615" cy="872846"/>
                  <a:chOff x="7459669" y="7543800"/>
                  <a:chExt cx="1381118" cy="872846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7" y="7685126"/>
                    <a:ext cx="1371600" cy="731520"/>
                    <a:chOff x="7469187" y="7685126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7" y="7365086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46086" y="7688759"/>
                      <a:ext cx="53295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marL="0" marR="0" lvl="0" indent="0" algn="ctr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p:txBody>
                </p:sp>
              </p:grpSp>
            </p:grpSp>
          </p:grpSp>
          <p:sp>
            <p:nvSpPr>
              <p:cNvPr id="53" name="TextBox 52"/>
              <p:cNvSpPr txBox="1"/>
              <p:nvPr/>
            </p:nvSpPr>
            <p:spPr>
              <a:xfrm>
                <a:off x="1951033" y="1016380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uLnTx/>
                  <a:uFillTx/>
                  <a:latin typeface="Bahnschrift SemiBold SemiConden" panose="020B0502040204020203" pitchFamily="34" charset="0"/>
                  <a:ea typeface="+mn-ea"/>
                  <a:cs typeface="+mn-cs"/>
                  <a:sym typeface="Baumans"/>
                </a:rPr>
                <a:t>TOÁN ĐẠI SỐ  </a:t>
              </a:r>
              <a:endParaRPr kumimoji="0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Yu Gothic UI Semilight" panose="020B0400000000000000" pitchFamily="34" charset="-128"/>
                    <a:ea typeface="Yu Gothic UI Semilight" panose="020B0400000000000000" pitchFamily="34" charset="-128"/>
                    <a:cs typeface="+mn-cs"/>
                  </a:rPr>
                  <a:t>➉</a:t>
                </a:r>
                <a:endParaRPr kumimoji="0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897768" y="3080726"/>
            <a:ext cx="17013541" cy="2746159"/>
            <a:chOff x="71819" y="148683"/>
            <a:chExt cx="6507659" cy="893768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507659" cy="486703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67645" y="236444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800" b="1" dirty="0">
                  <a:solidFill>
                    <a:srgbClr val="FCFFE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ÔN TẬP CUỐI NĂM</a:t>
              </a:r>
              <a:endParaRPr kumimoji="0" lang="en-US" sz="5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471861" y="169967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260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428" y="2514600"/>
                <a:ext cx="24949372" cy="2133600"/>
              </a:xfrm>
              <a:prstGeom prst="rect">
                <a:avLst/>
              </a:prstGeom>
              <a:noFill/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</a:t>
                </a:r>
                <a:r>
                  <a:rPr lang="en-US" sz="4400" b="1" dirty="0"/>
                  <a:t>Cho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vuông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ABCD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a.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M, 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AB, BC.</a:t>
                </a:r>
                <a:endParaRPr lang="en-US" sz="4400" b="1" dirty="0"/>
              </a:p>
              <a:p>
                <a:r>
                  <a:rPr lang="en-US" sz="4400" b="1" dirty="0"/>
                  <a:t>a)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400" b="1" i="1" dirty="0"/>
                  <a:t>. </a:t>
                </a:r>
                <a:endParaRPr lang="en-US" sz="4400" b="1" dirty="0"/>
              </a:p>
              <a:p>
                <a:r>
                  <a:rPr lang="en-US" sz="4400" b="1" dirty="0"/>
                  <a:t>b)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góc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giữa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thẳng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𝑫𝑴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𝑨𝑵</m:t>
                    </m:r>
                  </m:oMath>
                </a14:m>
                <a:r>
                  <a:rPr lang="en-US" sz="4400" b="1" i="1" dirty="0"/>
                  <a:t>.</a:t>
                </a:r>
                <a:endParaRPr lang="en-US" sz="44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8" y="2514600"/>
                <a:ext cx="24949372" cy="2133600"/>
              </a:xfrm>
              <a:prstGeom prst="rect">
                <a:avLst/>
              </a:prstGeom>
              <a:blipFill>
                <a:blip r:embed="rId3"/>
                <a:stretch>
                  <a:fillRect l="-977" t="-3977" b="-15909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0428" y="4648200"/>
                <a:ext cx="24034972" cy="8839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200" b="1" u="sng" dirty="0">
                    <a:solidFill>
                      <a:srgbClr val="FF0000"/>
                    </a:solidFill>
                  </a:rPr>
                  <a:t>Lời </a:t>
                </a:r>
                <a:r>
                  <a:rPr lang="en-US" sz="4200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200" b="1" u="sng" dirty="0">
                    <a:solidFill>
                      <a:srgbClr val="FF0000"/>
                    </a:solidFill>
                  </a:rPr>
                  <a:t>  </a:t>
                </a:r>
                <a:r>
                  <a:rPr lang="en-US" sz="4200" b="1" dirty="0"/>
                  <a:t>a</a:t>
                </a:r>
                <a:r>
                  <a:rPr lang="en-US" sz="4200" b="1" dirty="0">
                    <a:solidFill>
                      <a:srgbClr val="C00000"/>
                    </a:solidFill>
                  </a:rPr>
                  <a:t>) </a:t>
                </a:r>
                <a:r>
                  <a:rPr lang="en-US" sz="4200" b="1" dirty="0" err="1">
                    <a:solidFill>
                      <a:srgbClr val="C00000"/>
                    </a:solidFill>
                  </a:rPr>
                  <a:t>Cách</a:t>
                </a:r>
                <a:r>
                  <a:rPr lang="en-US" sz="4200" b="1" dirty="0">
                    <a:solidFill>
                      <a:srgbClr val="C00000"/>
                    </a:solidFill>
                  </a:rPr>
                  <a:t> 1: </a:t>
                </a:r>
                <a:r>
                  <a:rPr lang="en-US" sz="4200" b="1" dirty="0"/>
                  <a:t>Ta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2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200" b="1" dirty="0"/>
                  <a:t>			  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𝑩𝑵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200" b="1" dirty="0"/>
                  <a:t>.</a:t>
                </a:r>
              </a:p>
              <a:p>
                <a:r>
                  <a:rPr lang="en-US" sz="4200" b="1" dirty="0" err="1">
                    <a:solidFill>
                      <a:srgbClr val="C00000"/>
                    </a:solidFill>
                  </a:rPr>
                  <a:t>Cách</a:t>
                </a:r>
                <a:r>
                  <a:rPr lang="en-US" sz="4200" b="1" dirty="0">
                    <a:solidFill>
                      <a:srgbClr val="C00000"/>
                    </a:solidFill>
                  </a:rPr>
                  <a:t> 2: </a:t>
                </a:r>
                <a:r>
                  <a:rPr lang="en-US" sz="4200" b="1" dirty="0"/>
                  <a:t>Ta </a:t>
                </a:r>
                <a:r>
                  <a:rPr lang="en-US" sz="4200" b="1" dirty="0" err="1"/>
                  <a:t>có</a:t>
                </a:r>
                <a:r>
                  <a:rPr lang="en-US" sz="4200" b="1" dirty="0"/>
                  <a:t> 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𝑫𝑨</m:t>
                            </m:r>
                          </m:e>
                        </m:acc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𝑫𝑩</m:t>
                            </m:r>
                          </m:e>
                        </m:acc>
                      </m:e>
                    </m:d>
                  </m:oMath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𝑫𝑴</m:t>
                          </m:r>
                        </m:e>
                      </m:ac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𝑫𝑴</m:t>
                          </m:r>
                        </m:e>
                      </m:ac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acc>
                            <m:accPr>
                              <m:chr m:val="⃗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2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𝑫𝑴</m:t>
                          </m:r>
                        </m:e>
                      </m:ac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2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acc>
                    </m:oMath>
                  </m:oMathPara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𝑫𝑴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</m:oMath>
                </a14:m>
                <a:r>
                  <a:rPr lang="en-US" sz="4200" b="1" dirty="0"/>
                  <a:t>.</a:t>
                </a:r>
              </a:p>
              <a:p>
                <a:r>
                  <a:rPr lang="en-US" sz="4200" b="1" dirty="0"/>
                  <a:t>+)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200" b="1" i="1">
                                <a:latin typeface="Cambria Math" panose="020405030504060302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2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28" y="4648200"/>
                <a:ext cx="24034972" cy="8839200"/>
              </a:xfrm>
              <a:prstGeom prst="rect">
                <a:avLst/>
              </a:prstGeom>
              <a:blipFill>
                <a:blip r:embed="rId4"/>
                <a:stretch>
                  <a:fillRect l="-862" t="-3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76200" y="2514600"/>
            <a:ext cx="2634659" cy="754053"/>
            <a:chOff x="22440" y="16831"/>
            <a:chExt cx="717208" cy="20951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717208" cy="158481"/>
              <a:chOff x="31572" y="60276"/>
              <a:chExt cx="1009125" cy="19612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6" y="62042"/>
                <a:ext cx="836111" cy="194296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551433" cy="20951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14.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6B8CF7-0A0C-F091-B96B-C5667031AE9D}"/>
              </a:ext>
            </a:extLst>
          </p:cNvPr>
          <p:cNvCxnSpPr/>
          <p:nvPr/>
        </p:nvCxnSpPr>
        <p:spPr>
          <a:xfrm>
            <a:off x="13716000" y="4760958"/>
            <a:ext cx="0" cy="872644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8B3128-2DED-C421-F23F-715094C600D8}"/>
                  </a:ext>
                </a:extLst>
              </p:cNvPr>
              <p:cNvSpPr txBox="1"/>
              <p:nvPr/>
            </p:nvSpPr>
            <p:spPr>
              <a:xfrm>
                <a:off x="15075694" y="4572000"/>
                <a:ext cx="8634412" cy="218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𝑨𝑵</m:t>
                          </m:r>
                        </m:e>
                      </m:acc>
                      <m:r>
                        <a:rPr kumimoji="0" lang="en-US" sz="41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e>
                          </m:acc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𝑨𝑫</m:t>
                              </m:r>
                            </m:e>
                          </m:acc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1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acc>
                      <m:accPr>
                        <m:chr m:val="⃗"/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𝑨𝑵</m:t>
                        </m:r>
                      </m:e>
                    </m:acc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  <m:r>
                      <a:rPr kumimoji="0" lang="en-US" sz="41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1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</m:t>
                        </m:r>
                      </m:e>
                    </m:acc>
                  </m:oMath>
                </a14:m>
                <a:r>
                  <a:rPr kumimoji="0" lang="en-US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48B3128-2DED-C421-F23F-715094C60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5694" y="4572000"/>
                <a:ext cx="8634412" cy="2181816"/>
              </a:xfrm>
              <a:prstGeom prst="rect">
                <a:avLst/>
              </a:prstGeom>
              <a:blipFill>
                <a:blip r:embed="rId5"/>
                <a:stretch>
                  <a:fillRect b="-5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FE431D-EBF7-D912-E895-9FDEAC9C367A}"/>
                  </a:ext>
                </a:extLst>
              </p:cNvPr>
              <p:cNvSpPr txBox="1"/>
              <p:nvPr/>
            </p:nvSpPr>
            <p:spPr>
              <a:xfrm>
                <a:off x="13677900" y="6477000"/>
                <a:ext cx="11072812" cy="7193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b) Do </a:t>
                </a:r>
                <a14:m>
                  <m:oMath xmlns:m="http://schemas.openxmlformats.org/officeDocument/2006/math"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𝑨𝑩𝑪𝑫</m:t>
                    </m:r>
                  </m:oMath>
                </a14:m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hình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nên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𝑨𝑫</m:t>
                    </m:r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en-US" sz="4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 </m:t>
                    </m:r>
                  </m:oMath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42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m:t> </m:t>
                    </m:r>
                    <m:acc>
                      <m:accPr>
                        <m:chr m:val="⃗"/>
                        <m:ctrlPr>
                          <a:rPr kumimoji="0" lang="en-US" sz="4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𝑨𝑫</m:t>
                        </m:r>
                      </m:e>
                    </m:acc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Từ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suy</a:t>
                </a:r>
                <a:r>
                  <a:rPr kumimoji="0" lang="en-US" sz="4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</a:t>
                </a:r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𝑫𝑴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𝑨𝑵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e>
                          </m:acc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d>
                        <m:d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e>
                          </m:acc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𝑨𝑫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𝑨𝑩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𝑨𝑫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𝑨𝑩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𝑨𝑫</m:t>
                          </m:r>
                        </m:e>
                      </m:acc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𝑨𝑫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𝑩</m:t>
                          </m:r>
                        </m:e>
                        <m: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</m:t>
                      </m:r>
                      <m:sSup>
                        <m:sSup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𝑫</m:t>
                          </m:r>
                        </m:e>
                        <m: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𝑩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𝑨</m:t>
                          </m:r>
                          <m:sSup>
                            <m:sSupPr>
                              <m:ctrlP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𝑫</m:t>
                              </m:r>
                            </m:e>
                            <m:sup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FE431D-EBF7-D912-E895-9FDEAC9C3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7900" y="6477000"/>
                <a:ext cx="11072812" cy="7193636"/>
              </a:xfrm>
              <a:prstGeom prst="rect">
                <a:avLst/>
              </a:prstGeom>
              <a:blipFill>
                <a:blip r:embed="rId6"/>
                <a:stretch>
                  <a:fillRect l="-2148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00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4003000" cy="2667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sz="4300" b="1" dirty="0" err="1"/>
                  <a:t>Trong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mặt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phẳng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toạ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độ</a:t>
                </a:r>
                <a:r>
                  <a:rPr lang="en-US" sz="4300" b="1" dirty="0"/>
                  <a:t>, </a:t>
                </a:r>
                <a:r>
                  <a:rPr lang="en-US" sz="4300" b="1" dirty="0" err="1"/>
                  <a:t>cho</a:t>
                </a:r>
                <a:r>
                  <a:rPr lang="en-US" sz="4300" b="1" dirty="0"/>
                  <a:t> tam </a:t>
                </a:r>
                <a:r>
                  <a:rPr lang="en-US" sz="4300" b="1" dirty="0" err="1"/>
                  <a:t>giác</a:t>
                </a:r>
                <a:r>
                  <a:rPr lang="en-US" sz="4300" b="1" dirty="0"/>
                  <a:t> </a:t>
                </a:r>
                <a:r>
                  <a:rPr lang="en-US" sz="4300" b="1" i="1" dirty="0"/>
                  <a:t>ABC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có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ba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đỉnh</a:t>
                </a:r>
                <a14:m>
                  <m:oMath xmlns:m="http://schemas.openxmlformats.org/officeDocument/2006/math">
                    <m:r>
                      <a:rPr lang="en-US" sz="43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300" b="1"/>
                      <m:t>  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3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300" b="1"/>
                      <m:t>  </m:t>
                    </m:r>
                    <m:r>
                      <a:rPr lang="en-US" sz="43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3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3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300" b="1" dirty="0"/>
                  <a:t>.</a:t>
                </a:r>
              </a:p>
              <a:p>
                <a:r>
                  <a:rPr lang="en-US" sz="4300" b="1" dirty="0"/>
                  <a:t>a) </a:t>
                </a:r>
                <a:r>
                  <a:rPr lang="en-US" sz="4300" b="1" dirty="0" err="1"/>
                  <a:t>Viết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phương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trình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đường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thẳng</a:t>
                </a:r>
                <a:r>
                  <a:rPr lang="en-US" sz="4300" b="1" dirty="0"/>
                  <a:t> </a:t>
                </a:r>
                <a:r>
                  <a:rPr lang="en-US" sz="4300" b="1" i="1" dirty="0"/>
                  <a:t>BC. </a:t>
                </a:r>
                <a:endParaRPr lang="en-US" sz="4300" b="1" dirty="0"/>
              </a:p>
              <a:p>
                <a:r>
                  <a:rPr lang="en-US" sz="4300" b="1" dirty="0"/>
                  <a:t>b) </a:t>
                </a:r>
                <a:r>
                  <a:rPr lang="en-US" sz="4300" b="1" dirty="0" err="1"/>
                  <a:t>Tính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diện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tích</a:t>
                </a:r>
                <a:r>
                  <a:rPr lang="en-US" sz="4300" b="1" dirty="0"/>
                  <a:t> tam </a:t>
                </a:r>
                <a:r>
                  <a:rPr lang="en-US" sz="4300" b="1" dirty="0" err="1"/>
                  <a:t>giác</a:t>
                </a:r>
                <a:r>
                  <a:rPr lang="en-US" sz="4300" b="1" dirty="0"/>
                  <a:t> </a:t>
                </a:r>
                <a:r>
                  <a:rPr lang="en-US" sz="4300" b="1" i="1" dirty="0"/>
                  <a:t>ABC. </a:t>
                </a:r>
                <a:endParaRPr lang="en-US" sz="4300" b="1" dirty="0"/>
              </a:p>
              <a:p>
                <a:r>
                  <a:rPr lang="en-US" sz="4300" b="1" dirty="0"/>
                  <a:t>c) </a:t>
                </a:r>
                <a:r>
                  <a:rPr lang="en-US" sz="4300" b="1" dirty="0" err="1"/>
                  <a:t>Viết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phương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trình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đường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tròn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có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tâm</a:t>
                </a:r>
                <a:r>
                  <a:rPr lang="en-US" sz="4300" b="1" dirty="0"/>
                  <a:t> </a:t>
                </a:r>
                <a:r>
                  <a:rPr lang="en-US" sz="4300" b="1" i="1" dirty="0"/>
                  <a:t>A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và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tiếp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xúc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với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đường</a:t>
                </a:r>
                <a:r>
                  <a:rPr lang="en-US" sz="4300" b="1" dirty="0"/>
                  <a:t> </a:t>
                </a:r>
                <a:r>
                  <a:rPr lang="en-US" sz="4300" b="1" dirty="0" err="1"/>
                  <a:t>thẳng</a:t>
                </a:r>
                <a:r>
                  <a:rPr lang="en-US" sz="4300" b="1" dirty="0"/>
                  <a:t> </a:t>
                </a:r>
                <a:r>
                  <a:rPr lang="en-US" sz="4300" b="1" i="1" dirty="0"/>
                  <a:t>BC. </a:t>
                </a:r>
                <a:endParaRPr lang="en-US" sz="43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4003000" cy="2667000"/>
              </a:xfrm>
              <a:prstGeom prst="rect">
                <a:avLst/>
              </a:prstGeom>
              <a:blipFill>
                <a:blip r:embed="rId3"/>
                <a:stretch>
                  <a:fillRect l="-990" t="-2506" b="-797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5181600"/>
                <a:ext cx="23698200" cy="8305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/>
                  <a:t>a)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sub>
                        </m:sSub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tổng</a:t>
                </a:r>
                <a:r>
                  <a:rPr lang="en-US" b="1" dirty="0"/>
                  <a:t> </a:t>
                </a:r>
                <a:r>
                  <a:rPr lang="en-US" b="1" dirty="0" err="1"/>
                  <a:t>quát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BC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b)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Khoảng</a:t>
                </a:r>
                <a:r>
                  <a:rPr lang="en-US" b="1" dirty="0"/>
                  <a:t> </a:t>
                </a:r>
                <a:r>
                  <a:rPr lang="en-US" b="1" dirty="0" err="1"/>
                  <a:t>cách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A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BC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:r>
                  <a:rPr lang="en-US" b="1" dirty="0" err="1"/>
                  <a:t>Tâm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i="1" dirty="0"/>
                  <a:t> </a:t>
                </a:r>
                <a:r>
                  <a:rPr lang="en-US" b="1" dirty="0"/>
                  <a:t>có </a:t>
                </a:r>
                <a:r>
                  <a:rPr lang="en-US" b="1" dirty="0" err="1"/>
                  <a:t>bán</a:t>
                </a:r>
                <a:r>
                  <a:rPr lang="en-US" b="1" dirty="0"/>
                  <a:t> </a:t>
                </a:r>
                <a:r>
                  <a:rPr lang="en-US" b="1" dirty="0" err="1"/>
                  <a:t>kính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ptrình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181600"/>
                <a:ext cx="23698200" cy="8305800"/>
              </a:xfrm>
              <a:prstGeom prst="rect">
                <a:avLst/>
              </a:prstGeom>
              <a:blipFill>
                <a:blip r:embed="rId4"/>
                <a:stretch>
                  <a:fillRect l="-1131" t="-24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1" y="2514600"/>
            <a:ext cx="2634659" cy="652663"/>
            <a:chOff x="22440" y="16831"/>
            <a:chExt cx="717208" cy="2009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674398" cy="158481"/>
              <a:chOff x="31572" y="60276"/>
              <a:chExt cx="948890" cy="19612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775877" cy="15965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551433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15.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7809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4003000" cy="19084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toạ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thề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khởi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cùng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lúc_tại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𝟐𝟏</m:t>
                        </m:r>
                      </m:e>
                    </m:d>
                  </m:oMath>
                </a14:m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vectơ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tốc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 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Hỏi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vật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thề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gặp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nhau</a:t>
                </a:r>
                <a:r>
                  <a:rPr lang="en-US" sz="4400" b="1" dirty="0"/>
                  <a:t> hay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4003000" cy="1908459"/>
              </a:xfrm>
              <a:prstGeom prst="rect">
                <a:avLst/>
              </a:prstGeom>
              <a:blipFill>
                <a:blip r:embed="rId3"/>
                <a:stretch>
                  <a:fillRect l="-1015" t="-4444" b="-21270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4561903"/>
                <a:ext cx="23698200" cy="89254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</a:t>
                </a:r>
              </a:p>
              <a:p>
                <a:r>
                  <a:rPr lang="en-US" b="1" dirty="0" err="1"/>
                  <a:t>Giả</a:t>
                </a:r>
                <a:r>
                  <a:rPr lang="en-US" b="1" dirty="0"/>
                  <a:t> </a:t>
                </a:r>
                <a:r>
                  <a:rPr lang="en-US" b="1" dirty="0" err="1"/>
                  <a:t>sử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gặp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, </a:t>
                </a:r>
                <a:r>
                  <a:rPr lang="en-US" b="1" dirty="0" err="1"/>
                  <a:t>nghĩa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tồn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thời</a:t>
                </a:r>
                <a:r>
                  <a:rPr lang="en-US" b="1" dirty="0"/>
                  <a:t> </a:t>
                </a:r>
                <a:r>
                  <a:rPr lang="en-US" b="1" dirty="0" err="1"/>
                  <a:t>điềm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ở </a:t>
                </a:r>
                <a:r>
                  <a:rPr lang="en-US" b="1" dirty="0" err="1"/>
                  <a:t>cùng</a:t>
                </a:r>
                <a:r>
                  <a:rPr lang="en-US" b="1" dirty="0"/>
                  <a:t> 1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khởi</a:t>
                </a:r>
                <a:r>
                  <a:rPr lang="en-US" b="1" dirty="0"/>
                  <a:t> </a:t>
                </a:r>
                <a:r>
                  <a:rPr lang="en-US" b="1" dirty="0" err="1"/>
                  <a:t>hành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A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thời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i="1" dirty="0"/>
                  <a:t>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khởi</a:t>
                </a:r>
                <a:r>
                  <a:rPr lang="en-US" b="1" dirty="0"/>
                  <a:t> </a:t>
                </a:r>
                <a:r>
                  <a:rPr lang="en-US" b="1" dirty="0" err="1"/>
                  <a:t>hành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B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thời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i="1" dirty="0"/>
                  <a:t>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cùng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</a:t>
                </a:r>
                <a:r>
                  <a:rPr lang="en-US" b="1" dirty="0" err="1"/>
                  <a:t>thời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:r>
                  <a:rPr lang="en-US" b="1" i="1" dirty="0"/>
                  <a:t>t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pt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vô</a:t>
                </a:r>
                <a:r>
                  <a:rPr lang="en-US" b="1" dirty="0"/>
                  <a:t> </a:t>
                </a:r>
                <a:r>
                  <a:rPr lang="en-US" b="1" dirty="0" err="1"/>
                  <a:t>nghiệm</a:t>
                </a:r>
                <a:r>
                  <a:rPr lang="en-US" b="1" dirty="0"/>
                  <a:t>.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vật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thể</a:t>
                </a:r>
                <a:r>
                  <a:rPr lang="en-US" b="1" dirty="0"/>
                  <a:t> </a:t>
                </a:r>
                <a:r>
                  <a:rPr lang="en-US" b="1" dirty="0" err="1"/>
                  <a:t>gặp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.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u="sng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561903"/>
                <a:ext cx="23698200" cy="8925497"/>
              </a:xfrm>
              <a:prstGeom prst="rect">
                <a:avLst/>
              </a:prstGeom>
              <a:blipFill>
                <a:blip r:embed="rId4"/>
                <a:stretch>
                  <a:fillRect l="-1131" t="-2249" r="-110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2895601" cy="657126"/>
            <a:chOff x="22440" y="16831"/>
            <a:chExt cx="749623" cy="2009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749623" cy="158481"/>
              <a:chOff x="31572" y="60276"/>
              <a:chExt cx="1054733" cy="19612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881720" cy="11798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583848" cy="189779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16.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5065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152400" y="2514600"/>
            <a:ext cx="24003000" cy="2514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đêm</a:t>
            </a:r>
            <a:r>
              <a:rPr lang="en-US" sz="4400" b="1" dirty="0"/>
              <a:t>,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âm</a:t>
            </a:r>
            <a:r>
              <a:rPr lang="en-US" sz="4400" b="1" dirty="0"/>
              <a:t> </a:t>
            </a:r>
            <a:r>
              <a:rPr lang="en-US" sz="4400" b="1" dirty="0" err="1"/>
              <a:t>thanh</a:t>
            </a:r>
            <a:r>
              <a:rPr lang="en-US" sz="4400" b="1" dirty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cửu</a:t>
            </a:r>
            <a:r>
              <a:rPr lang="en-US" sz="4400" b="1" dirty="0"/>
              <a:t> </a:t>
            </a:r>
            <a:r>
              <a:rPr lang="en-US" sz="4400" b="1" dirty="0" err="1"/>
              <a:t>phát</a:t>
            </a:r>
            <a:r>
              <a:rPr lang="en-US" sz="4400" b="1" dirty="0"/>
              <a:t> </a:t>
            </a:r>
            <a:r>
              <a:rPr lang="en-US" sz="4400" b="1" dirty="0" err="1"/>
              <a:t>ra</a:t>
            </a:r>
            <a:r>
              <a:rPr lang="en-US" sz="4400" b="1" dirty="0"/>
              <a:t> </a:t>
            </a:r>
            <a:r>
              <a:rPr lang="en-US" sz="4400" b="1" dirty="0" err="1"/>
              <a:t>từ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vị</a:t>
            </a:r>
            <a:r>
              <a:rPr lang="en-US" sz="4400" b="1" dirty="0"/>
              <a:t> </a:t>
            </a:r>
            <a:r>
              <a:rPr lang="en-US" sz="4400" b="1" dirty="0" err="1"/>
              <a:t>trí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rừng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đã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trạm</a:t>
            </a:r>
            <a:r>
              <a:rPr lang="en-US" sz="4400" b="1" dirty="0"/>
              <a:t> </a:t>
            </a:r>
            <a:r>
              <a:rPr lang="en-US" sz="4400" b="1" dirty="0" err="1"/>
              <a:t>ghi</a:t>
            </a:r>
            <a:r>
              <a:rPr lang="en-US" sz="4400" b="1" dirty="0"/>
              <a:t> </a:t>
            </a:r>
            <a:r>
              <a:rPr lang="en-US" sz="4400" b="1" dirty="0" err="1"/>
              <a:t>tín</a:t>
            </a:r>
            <a:r>
              <a:rPr lang="en-US" sz="4400" b="1" dirty="0"/>
              <a:t> </a:t>
            </a:r>
            <a:r>
              <a:rPr lang="en-US" sz="4400" b="1" dirty="0" err="1"/>
              <a:t>hiệu</a:t>
            </a:r>
            <a:r>
              <a:rPr lang="en-US" sz="4400" b="1" dirty="0"/>
              <a:t> ở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vị</a:t>
            </a:r>
            <a:r>
              <a:rPr lang="en-US" sz="4400" b="1" dirty="0"/>
              <a:t> </a:t>
            </a:r>
            <a:r>
              <a:rPr lang="en-US" sz="4400" b="1" dirty="0" err="1"/>
              <a:t>trí</a:t>
            </a:r>
            <a:r>
              <a:rPr lang="en-US" sz="4400" b="1" dirty="0"/>
              <a:t> A, B </a:t>
            </a:r>
            <a:r>
              <a:rPr lang="en-US" sz="4400" b="1" dirty="0" err="1"/>
              <a:t>nhận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. </a:t>
            </a:r>
            <a:r>
              <a:rPr lang="en-US" sz="4400" b="1" dirty="0" err="1"/>
              <a:t>Khoảng</a:t>
            </a:r>
            <a:r>
              <a:rPr lang="en-US" sz="4400" b="1" dirty="0"/>
              <a:t> </a:t>
            </a:r>
            <a:r>
              <a:rPr lang="en-US" sz="4400" b="1" dirty="0" err="1"/>
              <a:t>cách</a:t>
            </a:r>
            <a:r>
              <a:rPr lang="en-US" sz="4400" b="1" dirty="0"/>
              <a:t> </a:t>
            </a:r>
            <a:r>
              <a:rPr lang="en-US" sz="4400" b="1" dirty="0" err="1"/>
              <a:t>giữa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trạm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16 km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trạm</a:t>
            </a:r>
            <a:r>
              <a:rPr lang="en-US" sz="4400" b="1" dirty="0"/>
              <a:t> ở </a:t>
            </a:r>
            <a:r>
              <a:rPr lang="en-US" sz="4400" b="1" dirty="0" err="1"/>
              <a:t>vị</a:t>
            </a:r>
            <a:r>
              <a:rPr lang="en-US" sz="4400" b="1" dirty="0"/>
              <a:t> </a:t>
            </a:r>
            <a:r>
              <a:rPr lang="en-US" sz="4400" b="1" dirty="0" err="1"/>
              <a:t>trí</a:t>
            </a:r>
            <a:r>
              <a:rPr lang="en-US" sz="4400" b="1" dirty="0"/>
              <a:t> A </a:t>
            </a:r>
            <a:r>
              <a:rPr lang="en-US" sz="4400" b="1" dirty="0" err="1"/>
              <a:t>nhận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tín</a:t>
            </a:r>
            <a:r>
              <a:rPr lang="en-US" sz="4400" b="1" dirty="0"/>
              <a:t> </a:t>
            </a:r>
            <a:r>
              <a:rPr lang="en-US" sz="4400" b="1" dirty="0" err="1"/>
              <a:t>hiệu</a:t>
            </a:r>
            <a:r>
              <a:rPr lang="en-US" sz="4400" b="1" dirty="0"/>
              <a:t> </a:t>
            </a:r>
            <a:r>
              <a:rPr lang="en-US" sz="4400" b="1" dirty="0" err="1"/>
              <a:t>sớm</a:t>
            </a:r>
            <a:r>
              <a:rPr lang="en-US" sz="4400" b="1" dirty="0"/>
              <a:t> </a:t>
            </a:r>
            <a:r>
              <a:rPr lang="en-US" sz="4400" b="1" dirty="0" err="1"/>
              <a:t>hơn</a:t>
            </a:r>
            <a:r>
              <a:rPr lang="en-US" sz="4400" b="1" dirty="0"/>
              <a:t> 6 </a:t>
            </a:r>
            <a:r>
              <a:rPr lang="en-US" sz="4400" b="1" dirty="0" err="1"/>
              <a:t>giây</a:t>
            </a:r>
            <a:r>
              <a:rPr lang="en-US" sz="4400" b="1" dirty="0"/>
              <a:t> so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trạm</a:t>
            </a:r>
            <a:r>
              <a:rPr lang="en-US" sz="4400" b="1" dirty="0"/>
              <a:t> ở </a:t>
            </a:r>
            <a:r>
              <a:rPr lang="en-US" sz="4400" b="1" dirty="0" err="1"/>
              <a:t>vị</a:t>
            </a:r>
            <a:r>
              <a:rPr lang="en-US" sz="4400" b="1" dirty="0"/>
              <a:t> tri B. </a:t>
            </a:r>
            <a:r>
              <a:rPr lang="en-US" sz="4400" b="1" dirty="0" err="1"/>
              <a:t>Giả</a:t>
            </a:r>
            <a:r>
              <a:rPr lang="en-US" sz="4400" b="1" dirty="0"/>
              <a:t> </a:t>
            </a:r>
            <a:r>
              <a:rPr lang="en-US" sz="4400" b="1" dirty="0" err="1"/>
              <a:t>sử</a:t>
            </a:r>
            <a:r>
              <a:rPr lang="en-US" sz="4400" b="1" dirty="0"/>
              <a:t> </a:t>
            </a:r>
            <a:r>
              <a:rPr lang="en-US" sz="4400" b="1" dirty="0" err="1"/>
              <a:t>vận</a:t>
            </a:r>
            <a:r>
              <a:rPr lang="en-US" sz="4400" b="1" dirty="0"/>
              <a:t> </a:t>
            </a:r>
            <a:r>
              <a:rPr lang="en-US" sz="4400" b="1" dirty="0" err="1"/>
              <a:t>tốc</a:t>
            </a:r>
            <a:r>
              <a:rPr lang="en-US" sz="4400" b="1" dirty="0"/>
              <a:t> </a:t>
            </a:r>
            <a:r>
              <a:rPr lang="en-US" sz="4400" b="1" dirty="0" err="1"/>
              <a:t>âm</a:t>
            </a:r>
            <a:r>
              <a:rPr lang="en-US" sz="4400" b="1" dirty="0"/>
              <a:t> </a:t>
            </a:r>
            <a:r>
              <a:rPr lang="en-US" sz="4400" b="1" dirty="0" err="1"/>
              <a:t>thanh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1236 km/h. </a:t>
            </a:r>
            <a:r>
              <a:rPr lang="en-US" sz="4400" b="1" dirty="0" err="1"/>
              <a:t>Hãy</a:t>
            </a:r>
            <a:r>
              <a:rPr lang="en-US" sz="4400" b="1" dirty="0"/>
              <a:t> </a:t>
            </a:r>
            <a:r>
              <a:rPr lang="en-US" sz="4400" b="1" dirty="0" err="1"/>
              <a:t>xác</a:t>
            </a:r>
            <a:r>
              <a:rPr lang="en-US" sz="4400" b="1" dirty="0"/>
              <a:t> </a:t>
            </a:r>
            <a:r>
              <a:rPr lang="en-US" sz="4400" b="1" dirty="0" err="1"/>
              <a:t>định</a:t>
            </a:r>
            <a:r>
              <a:rPr lang="en-US" sz="4400" b="1" dirty="0"/>
              <a:t> </a:t>
            </a:r>
            <a:r>
              <a:rPr lang="en-US" sz="4400" b="1" dirty="0" err="1"/>
              <a:t>phạm</a:t>
            </a:r>
            <a:r>
              <a:rPr lang="en-US" sz="4400" b="1" dirty="0"/>
              <a:t> vi </a:t>
            </a:r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kiếm</a:t>
            </a:r>
            <a:r>
              <a:rPr lang="en-US" sz="4400" b="1" dirty="0"/>
              <a:t> </a:t>
            </a:r>
            <a:r>
              <a:rPr lang="en-US" sz="4400" b="1" dirty="0" err="1"/>
              <a:t>vị</a:t>
            </a:r>
            <a:r>
              <a:rPr lang="en-US" sz="4400" b="1" dirty="0"/>
              <a:t> </a:t>
            </a:r>
            <a:r>
              <a:rPr lang="en-US" sz="4400" b="1" dirty="0" err="1"/>
              <a:t>trí</a:t>
            </a:r>
            <a:r>
              <a:rPr lang="en-US" sz="4400" b="1" dirty="0"/>
              <a:t> </a:t>
            </a:r>
            <a:r>
              <a:rPr lang="en-US" sz="4400" b="1" dirty="0" err="1"/>
              <a:t>phát</a:t>
            </a:r>
            <a:r>
              <a:rPr lang="en-US" sz="4400" b="1" dirty="0"/>
              <a:t> </a:t>
            </a:r>
            <a:r>
              <a:rPr lang="en-US" sz="4400" b="1" dirty="0" err="1"/>
              <a:t>ra</a:t>
            </a:r>
            <a:r>
              <a:rPr lang="en-US" sz="4400" b="1" dirty="0"/>
              <a:t> </a:t>
            </a:r>
            <a:r>
              <a:rPr lang="en-US" sz="4400" b="1" dirty="0" err="1"/>
              <a:t>âm</a:t>
            </a:r>
            <a:r>
              <a:rPr lang="en-US" sz="4400" b="1" dirty="0"/>
              <a:t> </a:t>
            </a:r>
            <a:r>
              <a:rPr lang="en-US" sz="4400" b="1" dirty="0" err="1"/>
              <a:t>thanh</a:t>
            </a:r>
            <a:r>
              <a:rPr lang="en-US" sz="4400" b="1" dirty="0"/>
              <a:t> </a:t>
            </a:r>
            <a:r>
              <a:rPr lang="en-US" sz="4400" b="1" dirty="0" err="1"/>
              <a:t>đó</a:t>
            </a:r>
            <a:r>
              <a:rPr lang="en-US" sz="4400" b="1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5029200"/>
                <a:ext cx="23698200" cy="8458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trí</a:t>
                </a:r>
                <a:r>
                  <a:rPr lang="en-US" b="1" dirty="0"/>
                  <a:t> </a:t>
                </a:r>
                <a:r>
                  <a:rPr lang="en-US" b="1" dirty="0" err="1"/>
                  <a:t>phát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:r>
                  <a:rPr lang="en-US" b="1" dirty="0" err="1"/>
                  <a:t>âm</a:t>
                </a:r>
                <a:r>
                  <a:rPr lang="en-US" b="1" dirty="0"/>
                  <a:t> </a:t>
                </a:r>
                <a:r>
                  <a:rPr lang="en-US" b="1" dirty="0" err="1"/>
                  <a:t>thanh</a:t>
                </a:r>
                <a:r>
                  <a:rPr lang="en-US" b="1" dirty="0"/>
                  <a:t> </a:t>
                </a:r>
                <a:r>
                  <a:rPr lang="en-US" b="1" dirty="0" err="1"/>
                  <a:t>cầu</a:t>
                </a:r>
                <a:r>
                  <a:rPr lang="en-US" b="1" dirty="0"/>
                  <a:t> </a:t>
                </a:r>
                <a:r>
                  <a:rPr lang="en-US" b="1" dirty="0" err="1"/>
                  <a:t>cứu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rừng</a:t>
                </a:r>
                <a:r>
                  <a:rPr lang="en-US" b="1" dirty="0"/>
                  <a:t>. </a:t>
                </a:r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b="1" i="1" dirty="0"/>
                  <a:t> </a:t>
                </a:r>
                <a:r>
                  <a:rPr lang="en-US" b="1" dirty="0" err="1"/>
                  <a:t>lẩn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thời</a:t>
                </a:r>
                <a:r>
                  <a:rPr lang="en-US" b="1" dirty="0"/>
                  <a:t> </a:t>
                </a:r>
                <a:r>
                  <a:rPr lang="en-US" b="1" dirty="0" err="1"/>
                  <a:t>gian</a:t>
                </a:r>
                <a:r>
                  <a:rPr lang="en-US" b="1" dirty="0"/>
                  <a:t> </a:t>
                </a:r>
                <a:r>
                  <a:rPr lang="en-US" b="1" dirty="0" err="1"/>
                  <a:t>truyền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i="1" dirty="0"/>
                  <a:t>M</a:t>
                </a:r>
                <a:r>
                  <a:rPr lang="en-US" b="1" dirty="0"/>
                  <a:t> </a:t>
                </a:r>
                <a:r>
                  <a:rPr lang="en-US" b="1" dirty="0" err="1"/>
                  <a:t>đến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trạm</a:t>
                </a:r>
                <a:r>
                  <a:rPr lang="en-US" b="1" dirty="0"/>
                  <a:t> </a:t>
                </a:r>
                <a:r>
                  <a:rPr lang="en-US" b="1" dirty="0" err="1"/>
                  <a:t>phát</a:t>
                </a:r>
                <a:r>
                  <a:rPr lang="en-US" b="1" dirty="0"/>
                  <a:t> </a:t>
                </a:r>
                <a:r>
                  <a:rPr lang="en-US" b="1" i="1" dirty="0"/>
                  <a:t>A, B.</a:t>
                </a:r>
                <a:r>
                  <a:rPr lang="en-US" b="1" dirty="0"/>
                  <a:t> Theo </a:t>
                </a:r>
                <a:r>
                  <a:rPr lang="en-US" b="1" dirty="0" err="1"/>
                  <a:t>đề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giây</a:t>
                </a:r>
                <a:r>
                  <a:rPr lang="en-US" b="1" dirty="0"/>
                  <a:t>).</a:t>
                </a:r>
              </a:p>
              <a:p>
                <a:r>
                  <a:rPr lang="en-US" b="1" dirty="0" err="1"/>
                  <a:t>Đổi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𝟏𝟐𝟑𝟔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𝒌𝒎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den>
                        </m:f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𝟏𝟐𝟑𝟔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𝟑𝟔𝟎𝟎</m:t>
                        </m:r>
                      </m:den>
                    </m:f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𝒌𝒎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den>
                        </m:f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𝟏𝟐𝟑𝟔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𝟑𝟔𝟎𝟎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𝟎𝟔</m:t>
                    </m:r>
                  </m:oMath>
                </a14:m>
                <a:r>
                  <a:rPr lang="en-US" b="1" i="1" dirty="0"/>
                  <a:t>.</a:t>
                </a:r>
                <a:endParaRPr lang="en-US" b="1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29200"/>
                <a:ext cx="23698200" cy="8458200"/>
              </a:xfrm>
              <a:prstGeom prst="rect">
                <a:avLst/>
              </a:prstGeom>
              <a:blipFill>
                <a:blip r:embed="rId3"/>
                <a:stretch>
                  <a:fillRect l="-1131" t="-23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2971801" cy="657126"/>
            <a:chOff x="22440" y="16831"/>
            <a:chExt cx="769350" cy="20093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726539" cy="158481"/>
              <a:chOff x="31572" y="60276"/>
              <a:chExt cx="1022254" cy="196127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849241" cy="11798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4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603575" cy="172206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17.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53EAB5-9058-4190-5F9D-0744D7999163}"/>
                  </a:ext>
                </a:extLst>
              </p:cNvPr>
              <p:cNvSpPr txBox="1"/>
              <p:nvPr/>
            </p:nvSpPr>
            <p:spPr>
              <a:xfrm>
                <a:off x="304800" y="8915400"/>
                <a:ext cx="23223221" cy="39975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Gọi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(H)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hypebol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ở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chính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tắc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nhận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A, B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tiêu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điểm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qua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M.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Khi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𝑨𝑩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𝟏𝟔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𝑴𝑨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𝑴𝑩</m:t>
                                </m:r>
                              </m:e>
                            </m:d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𝟎𝟔</m:t>
                            </m:r>
                          </m:e>
                        </m:eqAr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𝒄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𝟖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𝟎𝟑</m:t>
                            </m:r>
                          </m:e>
                        </m:eqAr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𝒂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𝟎𝟑</m:t>
                            </m:r>
                          </m:e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𝒃</m:t>
                            </m:r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𝒄</m:t>
                                    </m:r>
                                  </m:e>
                                  <m:sup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kumimoji="0" lang="en-US" sz="43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𝟔𝟐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</m:t>
                                </m:r>
                                <m:r>
                                  <a:rPr kumimoji="0" lang="en-US" sz="43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𝟗𝟑𝟗𝟏</m:t>
                                </m:r>
                              </m:e>
                            </m:rad>
                          </m:e>
                        </m:eqAr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phương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trình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chính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tắc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(H)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𝟎𝟔𝟎𝟗</m:t>
                        </m:r>
                      </m:den>
                    </m:f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𝟔𝟐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𝟗𝟑𝟗𝟏</m:t>
                        </m:r>
                      </m:den>
                    </m:f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Lưu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ý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rằng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𝑴𝑨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𝑴𝑩</m:t>
                    </m:r>
                  </m:oMath>
                </a14:m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do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vị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trí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điểm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thuộc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nhánh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(H)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gần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trạm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hơn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53EAB5-9058-4190-5F9D-0744D7999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8915400"/>
                <a:ext cx="23223221" cy="3997569"/>
              </a:xfrm>
              <a:prstGeom prst="rect">
                <a:avLst/>
              </a:prstGeom>
              <a:blipFill>
                <a:blip r:embed="rId4"/>
                <a:stretch>
                  <a:fillRect l="-1024" t="-3053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2043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2514600"/>
                <a:ext cx="23850600" cy="38392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nhà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cô</a:t>
                </a:r>
                <a:r>
                  <a:rPr lang="en-US" b="1" dirty="0"/>
                  <a:t> </a:t>
                </a:r>
                <a:r>
                  <a:rPr lang="en-US" b="1" dirty="0" err="1"/>
                  <a:t>đại</a:t>
                </a:r>
                <a:r>
                  <a:rPr lang="en-US" b="1" dirty="0"/>
                  <a:t> </a:t>
                </a:r>
                <a:r>
                  <a:rPr lang="en-US" b="1" dirty="0" err="1"/>
                  <a:t>Trung</a:t>
                </a:r>
                <a:r>
                  <a:rPr lang="en-US" b="1" dirty="0"/>
                  <a:t> </a:t>
                </a:r>
                <a:r>
                  <a:rPr lang="en-US" b="1" dirty="0" err="1"/>
                  <a:t>Quốc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dùng</a:t>
                </a:r>
                <a:r>
                  <a:rPr lang="en-US" b="1" dirty="0"/>
                  <a:t> </a:t>
                </a:r>
                <a:r>
                  <a:rPr lang="en-US" b="1" dirty="0" err="1"/>
                  <a:t>phân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xấp</a:t>
                </a:r>
                <a:r>
                  <a:rPr lang="en-US" b="1" dirty="0"/>
                  <a:t> </a:t>
                </a:r>
                <a:r>
                  <a:rPr lang="en-US" b="1" dirty="0" err="1"/>
                  <a:t>xỉ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a) Cho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:r>
                  <a:rPr lang="en-US" b="1" dirty="0" err="1"/>
                  <a:t>đâu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, </a:t>
                </a:r>
                <a:r>
                  <a:rPr lang="en-US" b="1" dirty="0" err="1"/>
                  <a:t>đâu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gần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. </a:t>
                </a:r>
              </a:p>
              <a:p>
                <a:r>
                  <a:rPr lang="en-US" b="1" dirty="0"/>
                  <a:t>b) </a:t>
                </a:r>
                <a:r>
                  <a:rPr lang="en-US" b="1" dirty="0" err="1"/>
                  <a:t>Đánh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sai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tuyệt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, </a:t>
                </a:r>
                <a:r>
                  <a:rPr lang="en-US" b="1" dirty="0" err="1"/>
                  <a:t>sai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:r>
                  <a:rPr lang="en-US" b="1" dirty="0" err="1"/>
                  <a:t>trị</a:t>
                </a:r>
                <a:r>
                  <a:rPr lang="en-US" b="1" dirty="0"/>
                  <a:t> </a:t>
                </a:r>
                <a:r>
                  <a:rPr lang="en-US" b="1" dirty="0" err="1"/>
                  <a:t>gần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 </a:t>
                </a:r>
                <a:r>
                  <a:rPr lang="en-US" b="1" dirty="0" err="1"/>
                  <a:t>này</a:t>
                </a:r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</a:p>
              <a:p>
                <a:r>
                  <a:rPr lang="en-US" b="1" dirty="0"/>
                  <a:t>3,1415 &lt;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/>
                  <a:t> &lt; 3,1416.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514600"/>
                <a:ext cx="23850600" cy="3839226"/>
              </a:xfrm>
              <a:prstGeom prst="rect">
                <a:avLst/>
              </a:prstGeom>
              <a:blipFill>
                <a:blip r:embed="rId3"/>
                <a:stretch>
                  <a:fillRect l="-1354" t="-1426" r="-843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6400800"/>
                <a:ext cx="23698200" cy="70866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gần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𝟏𝟒𝟏𝟓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𝟎𝟎𝟏𝟒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/>
                  <a:t>Do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sai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nhỏ</a:t>
                </a:r>
                <a:r>
                  <a:rPr lang="en-US" b="1" dirty="0"/>
                  <a:t> </a:t>
                </a:r>
                <a:r>
                  <a:rPr lang="en-US" b="1" dirty="0" err="1"/>
                  <a:t>hơn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𝟎𝟎𝟏𝟒</m:t>
                        </m:r>
                      </m:num>
                      <m:den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𝟐𝟐</m:t>
                            </m:r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400800"/>
                <a:ext cx="23698200" cy="7086600"/>
              </a:xfrm>
              <a:prstGeom prst="rect">
                <a:avLst/>
              </a:prstGeom>
              <a:blipFill>
                <a:blip r:embed="rId4"/>
                <a:stretch>
                  <a:fillRect l="-1131" t="-28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4343400" cy="1854200"/>
            <a:chOff x="22440" y="16831"/>
            <a:chExt cx="1124434" cy="4234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958659" cy="42345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18.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627447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2514600"/>
            <a:ext cx="236601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lệ</a:t>
            </a:r>
            <a:r>
              <a:rPr lang="en-US" sz="4400" b="1" dirty="0"/>
              <a:t> </a:t>
            </a:r>
            <a:r>
              <a:rPr lang="en-US" sz="4400" b="1" dirty="0" err="1"/>
              <a:t>hộ</a:t>
            </a:r>
            <a:r>
              <a:rPr lang="en-US" sz="4400" b="1" dirty="0"/>
              <a:t> </a:t>
            </a:r>
            <a:r>
              <a:rPr lang="en-US" sz="4400" b="1" dirty="0" err="1"/>
              <a:t>nghèo</a:t>
            </a:r>
            <a:r>
              <a:rPr lang="en-US" sz="4400" b="1" dirty="0"/>
              <a:t> (%) </a:t>
            </a:r>
            <a:r>
              <a:rPr lang="en-US" sz="4400" b="1" dirty="0" err="1"/>
              <a:t>của</a:t>
            </a:r>
            <a:r>
              <a:rPr lang="en-US" sz="4400" b="1" dirty="0"/>
              <a:t> 10 </a:t>
            </a:r>
            <a:r>
              <a:rPr lang="en-US" sz="4400" b="1" dirty="0" err="1"/>
              <a:t>tỉnh</a:t>
            </a:r>
            <a:r>
              <a:rPr lang="en-US" sz="4400" b="1" dirty="0"/>
              <a:t>/</a:t>
            </a:r>
            <a:r>
              <a:rPr lang="en-US" sz="4400" b="1" dirty="0" err="1"/>
              <a:t>thành</a:t>
            </a:r>
            <a:r>
              <a:rPr lang="en-US" sz="4400" b="1" dirty="0"/>
              <a:t> </a:t>
            </a:r>
            <a:r>
              <a:rPr lang="en-US" sz="4400" b="1" dirty="0" err="1"/>
              <a:t>phố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thuộc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 </a:t>
            </a:r>
            <a:r>
              <a:rPr lang="en-US" sz="4400" b="1" dirty="0" err="1"/>
              <a:t>bằng</a:t>
            </a:r>
            <a:r>
              <a:rPr lang="en-US" sz="4400" b="1" dirty="0"/>
              <a:t> </a:t>
            </a:r>
            <a:r>
              <a:rPr lang="en-US" sz="4400" b="1" dirty="0" err="1"/>
              <a:t>sông</a:t>
            </a:r>
            <a:r>
              <a:rPr lang="en-US" sz="4400" b="1" dirty="0"/>
              <a:t> </a:t>
            </a:r>
            <a:r>
              <a:rPr lang="en-US" sz="4400" b="1" dirty="0" err="1"/>
              <a:t>Hồng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2010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2016 </a:t>
            </a:r>
          </a:p>
          <a:p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cho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bảng</a:t>
            </a:r>
            <a:r>
              <a:rPr lang="en-US" sz="4400" b="1" dirty="0"/>
              <a:t> </a:t>
            </a:r>
            <a:r>
              <a:rPr lang="en-US" sz="4400" b="1" dirty="0" err="1"/>
              <a:t>bên</a:t>
            </a:r>
            <a:r>
              <a:rPr lang="en-US" sz="4400" b="1" dirty="0"/>
              <a:t>: </a:t>
            </a:r>
          </a:p>
          <a:p>
            <a:pPr marL="914400" indent="-914400">
              <a:buAutoNum type="alphaLcParenR"/>
            </a:pPr>
            <a:r>
              <a:rPr lang="en-US" sz="4400" b="1" dirty="0" err="1"/>
              <a:t>Tính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trung</a:t>
            </a:r>
            <a:r>
              <a:rPr lang="en-US" sz="4400" b="1" dirty="0"/>
              <a:t> </a:t>
            </a:r>
            <a:r>
              <a:rPr lang="en-US" sz="4400" b="1" dirty="0" err="1"/>
              <a:t>bình</a:t>
            </a:r>
            <a:r>
              <a:rPr lang="en-US" sz="4400" b="1" dirty="0"/>
              <a:t> </a:t>
            </a:r>
            <a:r>
              <a:rPr lang="en-US" sz="4400" b="1" dirty="0" err="1"/>
              <a:t>vả</a:t>
            </a:r>
            <a:r>
              <a:rPr lang="en-US" sz="4400" b="1" dirty="0"/>
              <a:t> </a:t>
            </a:r>
            <a:r>
              <a:rPr lang="en-US" sz="4400" b="1" dirty="0" err="1"/>
              <a:t>độ</a:t>
            </a:r>
            <a:r>
              <a:rPr lang="en-US" sz="4400" b="1" dirty="0"/>
              <a:t> </a:t>
            </a:r>
            <a:r>
              <a:rPr lang="en-US" sz="4400" b="1" dirty="0" err="1"/>
              <a:t>lệch</a:t>
            </a:r>
            <a:r>
              <a:rPr lang="en-US" sz="4400" b="1" dirty="0"/>
              <a:t> </a:t>
            </a:r>
            <a:r>
              <a:rPr lang="en-US" sz="4400" b="1" dirty="0" err="1"/>
              <a:t>chuẩn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lệ</a:t>
            </a:r>
            <a:r>
              <a:rPr lang="en-US" sz="4400" b="1" dirty="0"/>
              <a:t> </a:t>
            </a:r>
            <a:r>
              <a:rPr lang="en-US" sz="4400" b="1" dirty="0" err="1"/>
              <a:t>hộ</a:t>
            </a:r>
            <a:r>
              <a:rPr lang="en-US" sz="4400" b="1" dirty="0"/>
              <a:t> </a:t>
            </a:r>
            <a:r>
              <a:rPr lang="en-US" sz="4400" b="1" dirty="0" err="1"/>
              <a:t>nghèo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tỉnh</a:t>
            </a:r>
            <a:r>
              <a:rPr lang="en-US" sz="4400" b="1" dirty="0"/>
              <a:t>/</a:t>
            </a:r>
            <a:r>
              <a:rPr lang="en-US" sz="4400" b="1" dirty="0" err="1"/>
              <a:t>thành</a:t>
            </a:r>
            <a:r>
              <a:rPr lang="en-US" sz="4400" b="1" dirty="0"/>
              <a:t> </a:t>
            </a:r>
            <a:r>
              <a:rPr lang="en-US" sz="4400" b="1" dirty="0" err="1"/>
              <a:t>phố</a:t>
            </a:r>
            <a:r>
              <a:rPr lang="en-US" sz="4400" b="1" dirty="0"/>
              <a:t> </a:t>
            </a:r>
            <a:r>
              <a:rPr lang="en-US" sz="4400" b="1" dirty="0" err="1"/>
              <a:t>thuộc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 </a:t>
            </a:r>
            <a:r>
              <a:rPr lang="en-US" sz="4400" b="1" dirty="0" err="1"/>
              <a:t>bằng</a:t>
            </a:r>
            <a:r>
              <a:rPr lang="en-US" sz="4400" b="1" dirty="0"/>
              <a:t> </a:t>
            </a:r>
            <a:r>
              <a:rPr lang="en-US" sz="4400" b="1" dirty="0" err="1"/>
              <a:t>sông</a:t>
            </a:r>
            <a:r>
              <a:rPr lang="en-US" sz="4400" b="1" dirty="0"/>
              <a:t> </a:t>
            </a:r>
            <a:r>
              <a:rPr lang="en-US" sz="4400" b="1" dirty="0" err="1"/>
              <a:t>Hồng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năm</a:t>
            </a:r>
            <a:r>
              <a:rPr lang="en-US" sz="4400" b="1" dirty="0"/>
              <a:t> 2010, 2016. </a:t>
            </a:r>
          </a:p>
          <a:p>
            <a:r>
              <a:rPr lang="en-US" sz="4400" b="1" dirty="0"/>
              <a:t>b) </a:t>
            </a:r>
            <a:r>
              <a:rPr lang="en-US" sz="4400" b="1" dirty="0" err="1"/>
              <a:t>Dựa</a:t>
            </a:r>
            <a:r>
              <a:rPr lang="en-US" sz="4400" b="1" dirty="0"/>
              <a:t> </a:t>
            </a:r>
            <a:r>
              <a:rPr lang="en-US" sz="4400" b="1" dirty="0" err="1"/>
              <a:t>trên</a:t>
            </a:r>
            <a:r>
              <a:rPr lang="en-US" sz="4400" b="1" dirty="0"/>
              <a:t> </a:t>
            </a:r>
            <a:r>
              <a:rPr lang="en-US" sz="4400" b="1" dirty="0" err="1"/>
              <a:t>kết</a:t>
            </a:r>
            <a:r>
              <a:rPr lang="en-US" sz="4400" b="1" dirty="0"/>
              <a:t> </a:t>
            </a:r>
            <a:r>
              <a:rPr lang="en-US" sz="4400" b="1" dirty="0" err="1"/>
              <a:t>quả</a:t>
            </a:r>
            <a:r>
              <a:rPr lang="en-US" sz="4400" b="1" dirty="0"/>
              <a:t> </a:t>
            </a:r>
            <a:r>
              <a:rPr lang="en-US" sz="4400" b="1" dirty="0" err="1"/>
              <a:t>nhận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,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có</a:t>
            </a:r>
            <a:r>
              <a:rPr lang="en-US" sz="4400" b="1" dirty="0"/>
              <a:t> </a:t>
            </a:r>
            <a:r>
              <a:rPr lang="en-US" sz="4400" b="1" dirty="0" err="1"/>
              <a:t>nhận</a:t>
            </a:r>
            <a:r>
              <a:rPr lang="en-US" sz="4400" b="1" dirty="0"/>
              <a:t> </a:t>
            </a:r>
            <a:r>
              <a:rPr lang="en-US" sz="4400" b="1" dirty="0" err="1"/>
              <a:t>xét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  </a:t>
            </a:r>
            <a:r>
              <a:rPr lang="en-US" sz="4400" b="1" dirty="0" err="1"/>
              <a:t>về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endParaRPr lang="en-US" sz="4400" b="1" dirty="0"/>
          </a:p>
          <a:p>
            <a:r>
              <a:rPr lang="en-US" sz="4400" b="1" dirty="0"/>
              <a:t> </a:t>
            </a:r>
            <a:r>
              <a:rPr lang="en-US" sz="4400" b="1" dirty="0" err="1"/>
              <a:t>trung</a:t>
            </a:r>
            <a:r>
              <a:rPr lang="en-US" sz="4400" b="1" dirty="0"/>
              <a:t> </a:t>
            </a:r>
            <a:r>
              <a:rPr lang="en-US" sz="4400" b="1" dirty="0" err="1"/>
              <a:t>bình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độ</a:t>
            </a:r>
            <a:r>
              <a:rPr lang="en-US" sz="4400" b="1" dirty="0"/>
              <a:t> </a:t>
            </a:r>
            <a:r>
              <a:rPr lang="en-US" sz="4400" b="1" dirty="0" err="1"/>
              <a:t>phân</a:t>
            </a:r>
            <a:r>
              <a:rPr lang="en-US" sz="4400" b="1" dirty="0"/>
              <a:t> </a:t>
            </a:r>
            <a:r>
              <a:rPr lang="en-US" sz="4400" b="1" dirty="0" err="1"/>
              <a:t>tán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lệ</a:t>
            </a:r>
            <a:r>
              <a:rPr lang="en-US" sz="4400" b="1" dirty="0"/>
              <a:t> </a:t>
            </a:r>
            <a:r>
              <a:rPr lang="en-US" sz="4400" b="1" dirty="0" err="1"/>
              <a:t>hộ</a:t>
            </a:r>
            <a:r>
              <a:rPr lang="en-US" sz="4400" b="1" dirty="0"/>
              <a:t> </a:t>
            </a:r>
            <a:r>
              <a:rPr lang="en-US" sz="4400" b="1" dirty="0" err="1"/>
              <a:t>nghèo</a:t>
            </a:r>
            <a:r>
              <a:rPr lang="en-US" sz="4400" b="1" dirty="0"/>
              <a:t> 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tỉnh</a:t>
            </a:r>
            <a:r>
              <a:rPr lang="en-US" sz="4400" b="1" dirty="0"/>
              <a:t>/</a:t>
            </a:r>
            <a:r>
              <a:rPr lang="en-US" sz="4400" b="1" dirty="0" err="1"/>
              <a:t>thành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phố</a:t>
            </a:r>
            <a:r>
              <a:rPr lang="en-US" sz="4400" b="1" dirty="0"/>
              <a:t> </a:t>
            </a:r>
            <a:r>
              <a:rPr lang="en-US" sz="4400" b="1" dirty="0" err="1"/>
              <a:t>thuộc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 </a:t>
            </a:r>
            <a:r>
              <a:rPr lang="en-US" sz="4400" b="1" dirty="0" err="1"/>
              <a:t>bằng</a:t>
            </a:r>
            <a:r>
              <a:rPr lang="en-US" sz="4400" b="1" dirty="0"/>
              <a:t> </a:t>
            </a:r>
            <a:r>
              <a:rPr lang="en-US" sz="4400" b="1" dirty="0" err="1"/>
              <a:t>sông</a:t>
            </a:r>
            <a:r>
              <a:rPr lang="en-US" sz="4400" b="1" dirty="0"/>
              <a:t> </a:t>
            </a:r>
            <a:r>
              <a:rPr lang="en-US" sz="4400" b="1" dirty="0" err="1"/>
              <a:t>Hồng</a:t>
            </a:r>
            <a:r>
              <a:rPr lang="en-US" sz="4400" b="1" dirty="0"/>
              <a:t> </a:t>
            </a:r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các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2010 </a:t>
            </a:r>
            <a:r>
              <a:rPr lang="en-US" sz="4400" b="1" dirty="0" err="1"/>
              <a:t>và</a:t>
            </a:r>
            <a:r>
              <a:rPr lang="en-US" sz="4400" b="1" dirty="0"/>
              <a:t> 2016. 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14600"/>
            <a:ext cx="3048002" cy="830997"/>
            <a:chOff x="22440" y="16831"/>
            <a:chExt cx="789077" cy="3298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746267" cy="188062"/>
              <a:chOff x="31572" y="60276"/>
              <a:chExt cx="1050011" cy="232736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6" y="62042"/>
                <a:ext cx="876997" cy="23097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623302" cy="32985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618E6B-A1DD-4926-B846-EFB956C9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2439943"/>
            <a:ext cx="9372600" cy="57896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A5E6C99-3751-E935-03F5-4F4CB21D31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900" y="8304258"/>
                <a:ext cx="23698200" cy="51069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</a:t>
                </a:r>
                <a:r>
                  <a:rPr lang="en-US" sz="4400" b="1" dirty="0"/>
                  <a:t>a) </a:t>
                </a:r>
                <a:r>
                  <a:rPr lang="en-US" sz="4400" b="1" dirty="0" err="1"/>
                  <a:t>Áp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dụng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 (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cộng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mẫu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liệu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...</m:t>
                    </m:r>
                    <m:r>
                      <m:rPr>
                        <m:nor/>
                      </m:rPr>
                      <a:rPr lang="en-US" sz="4400" b="1"/>
                      <m:t>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4400" b="1"/>
                      <m:t> 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kí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bằng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...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nghèo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lvl="0"/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lệch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chuẩn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...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en-US" sz="4400" b="1" dirty="0"/>
                  <a:t>.</a:t>
                </a:r>
              </a:p>
            </p:txBody>
          </p:sp>
        </mc:Choice>
        <mc:Fallback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EA5E6C99-3751-E935-03F5-4F4CB21D3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8304258"/>
                <a:ext cx="23698200" cy="5106942"/>
              </a:xfrm>
              <a:prstGeom prst="rect">
                <a:avLst/>
              </a:prstGeom>
              <a:blipFill>
                <a:blip r:embed="rId4"/>
                <a:stretch>
                  <a:fillRect l="-113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2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81000" y="1836179"/>
            <a:ext cx="23660100" cy="556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                 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nghèo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(%)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/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phố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thuộc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2010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2016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: </a:t>
            </a:r>
          </a:p>
          <a:p>
            <a:pPr marL="914400" marR="0" lvl="0" indent="-91440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số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vả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lệch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nghèo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/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phố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thuộc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2010, 2016.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Dựa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quả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em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có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nhận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xét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gì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về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số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phân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nghèo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tỉnh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/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thành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phố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thuộc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đồng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sông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Hồng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trong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2010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j-ea"/>
                <a:cs typeface="+mj-cs"/>
              </a:rPr>
              <a:t> 2016. </a:t>
            </a:r>
          </a:p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1836179"/>
            <a:ext cx="3048002" cy="830997"/>
            <a:chOff x="22440" y="16831"/>
            <a:chExt cx="789077" cy="3298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746267" cy="188062"/>
              <a:chOff x="31572" y="60276"/>
              <a:chExt cx="1050011" cy="232736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6" y="62042"/>
                <a:ext cx="876997" cy="230970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Calibri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623302" cy="329853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19.</a:t>
              </a: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8077200" y="914400"/>
            <a:ext cx="7293916" cy="853304"/>
            <a:chOff x="-288923" y="1922269"/>
            <a:chExt cx="7295235" cy="85330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1371597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806534" y="2006132"/>
              <a:ext cx="619977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530843" y="998263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618E6B-A1DD-4926-B846-EFB956C93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600" y="1761522"/>
            <a:ext cx="9372600" cy="57896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6E1B5FA-6D02-A86A-D7D0-B4148043C2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5750" y="7482643"/>
                <a:ext cx="23698200" cy="608095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4400" b="1" dirty="0"/>
                  <a:t>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𝟐𝟎𝟏𝟎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𝟐𝟎𝟏𝟎</m:t>
                            </m:r>
                          </m:sub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𝟐𝟎𝟏𝟎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𝟐𝟎𝟏𝟎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</a:rPr>
                              <m:t>...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</a:rPr>
                                              <m:t>𝟐𝟎𝟏𝟎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endParaRPr lang="en-US" sz="4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+…………….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/>
                  <a:t>=2,43.</a:t>
                </a:r>
              </a:p>
            </p:txBody>
          </p:sp>
        </mc:Choice>
        <mc:Fallback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26E1B5FA-6D02-A86A-D7D0-B4148043C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7482643"/>
                <a:ext cx="23698200" cy="6080957"/>
              </a:xfrm>
              <a:prstGeom prst="rect">
                <a:avLst/>
              </a:prstGeom>
              <a:blipFill>
                <a:blip r:embed="rId4"/>
                <a:stretch>
                  <a:fillRect l="-10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D40E2490-0E88-0194-4E9D-4B876D845517}"/>
              </a:ext>
            </a:extLst>
          </p:cNvPr>
          <p:cNvSpPr txBox="1"/>
          <p:nvPr/>
        </p:nvSpPr>
        <p:spPr>
          <a:xfrm>
            <a:off x="361950" y="11652681"/>
            <a:ext cx="23622000" cy="2077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tỉ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nghèo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2016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2010.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lệch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chuẩn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tỉ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nghèo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2016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cũng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2010,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điểu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mức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chênh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lệch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tỉ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nghèo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tỉnh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2016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thấp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hơn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2010.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92DEB-69C7-929C-7936-2C9BC610E6E6}"/>
              </a:ext>
            </a:extLst>
          </p:cNvPr>
          <p:cNvSpPr txBox="1"/>
          <p:nvPr/>
        </p:nvSpPr>
        <p:spPr>
          <a:xfrm>
            <a:off x="309565" y="7422702"/>
            <a:ext cx="30432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E3B73B-FA01-F73A-7EAF-A8A370D2C557}"/>
              </a:ext>
            </a:extLst>
          </p:cNvPr>
          <p:cNvSpPr txBox="1"/>
          <p:nvPr/>
        </p:nvSpPr>
        <p:spPr>
          <a:xfrm>
            <a:off x="218320" y="10929406"/>
            <a:ext cx="2302268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được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năm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2016: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tỉ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nghèo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2,82;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lệch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1,06.</a:t>
            </a:r>
          </a:p>
        </p:txBody>
      </p:sp>
    </p:spTree>
    <p:extLst>
      <p:ext uri="{BB962C8B-B14F-4D97-AF65-F5344CB8AC3E}">
        <p14:creationId xmlns:p14="http://schemas.microsoft.com/office/powerpoint/2010/main" val="3742680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25" grpId="0" animBg="1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304800" y="1737332"/>
            <a:ext cx="24003000" cy="14778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dirty="0"/>
              <a:t>                    </a:t>
            </a:r>
            <a:r>
              <a:rPr lang="en-US" sz="4400" b="1" dirty="0" err="1"/>
              <a:t>Chọn</a:t>
            </a:r>
            <a:r>
              <a:rPr lang="en-US" sz="4400" b="1" dirty="0"/>
              <a:t> </a:t>
            </a:r>
            <a:r>
              <a:rPr lang="en-US" sz="4400" b="1" dirty="0" err="1"/>
              <a:t>ngẫu</a:t>
            </a:r>
            <a:r>
              <a:rPr lang="en-US" sz="4400" b="1" dirty="0"/>
              <a:t> </a:t>
            </a:r>
            <a:r>
              <a:rPr lang="en-US" sz="4400" b="1" dirty="0" err="1"/>
              <a:t>nhiên</a:t>
            </a:r>
            <a:r>
              <a:rPr lang="en-US" sz="4400" b="1" dirty="0"/>
              <a:t> </a:t>
            </a:r>
            <a:r>
              <a:rPr lang="en-US" sz="4400" b="1" dirty="0" err="1"/>
              <a:t>ba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khác</a:t>
            </a:r>
            <a:r>
              <a:rPr lang="en-US" sz="4400" b="1" dirty="0"/>
              <a:t> </a:t>
            </a:r>
            <a:r>
              <a:rPr lang="en-US" sz="4400" b="1" dirty="0" err="1"/>
              <a:t>nhau</a:t>
            </a:r>
            <a:r>
              <a:rPr lang="en-US" sz="4400" b="1" dirty="0"/>
              <a:t> </a:t>
            </a:r>
            <a:r>
              <a:rPr lang="en-US" sz="4400" b="1" dirty="0" err="1"/>
              <a:t>từ</a:t>
            </a:r>
            <a:r>
              <a:rPr lang="en-US" sz="4400" b="1" dirty="0"/>
              <a:t> 23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nguyên</a:t>
            </a:r>
            <a:r>
              <a:rPr lang="en-US" sz="4400" b="1" dirty="0"/>
              <a:t> </a:t>
            </a:r>
            <a:r>
              <a:rPr lang="en-US" sz="4400" b="1" dirty="0" err="1"/>
              <a:t>dương</a:t>
            </a:r>
            <a:r>
              <a:rPr lang="en-US" sz="4400" b="1" dirty="0"/>
              <a:t>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tiên</a:t>
            </a:r>
            <a:r>
              <a:rPr lang="en-US" sz="4400" b="1" dirty="0"/>
              <a:t>. </a:t>
            </a:r>
            <a:r>
              <a:rPr lang="en-US" sz="4400" b="1" dirty="0" err="1"/>
              <a:t>Tìm</a:t>
            </a:r>
            <a:r>
              <a:rPr lang="en-US" sz="4400" b="1" dirty="0"/>
              <a:t> </a:t>
            </a:r>
            <a:r>
              <a:rPr lang="en-US" sz="4400" b="1" dirty="0" err="1"/>
              <a:t>xác</a:t>
            </a:r>
            <a:r>
              <a:rPr lang="en-US" sz="4400" b="1" dirty="0"/>
              <a:t> </a:t>
            </a:r>
            <a:r>
              <a:rPr lang="en-US" sz="4400" b="1" dirty="0" err="1"/>
              <a:t>suất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tổng</a:t>
            </a:r>
            <a:r>
              <a:rPr lang="en-US" sz="4400" b="1" dirty="0"/>
              <a:t> </a:t>
            </a:r>
            <a:r>
              <a:rPr lang="en-US" sz="4400" b="1" dirty="0" err="1"/>
              <a:t>ba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chọn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chẵn</a:t>
            </a:r>
            <a:r>
              <a:rPr lang="en-US" sz="4400" b="1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3048001"/>
                <a:ext cx="23698200" cy="10439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dirty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gian</a:t>
                </a:r>
                <a:r>
                  <a:rPr lang="en-US" b="1" dirty="0"/>
                  <a:t> </a:t>
                </a:r>
                <a:r>
                  <a:rPr lang="en-US" b="1" dirty="0" err="1"/>
                  <a:t>mẫu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/>
                  <a:t>(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con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tự</a:t>
                </a:r>
                <a:r>
                  <a:rPr lang="en-US" b="1" dirty="0"/>
                  <a:t> </a:t>
                </a:r>
                <a:r>
                  <a:rPr lang="en-US" b="1" dirty="0" err="1"/>
                  <a:t>nhiên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𝟐𝟑</m:t>
                        </m:r>
                      </m:e>
                    </m:d>
                  </m:oMath>
                </a14:m>
                <a:r>
                  <a:rPr lang="en-US" b="1" dirty="0"/>
                  <a:t>)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𝟐𝟑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𝟏𝟕𝟕𝟏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i="1" dirty="0"/>
                  <a:t>E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biến</a:t>
                </a:r>
                <a:r>
                  <a:rPr lang="en-US" b="1" dirty="0"/>
                  <a:t> </a:t>
                </a:r>
                <a:r>
                  <a:rPr lang="en-US" b="1" dirty="0" err="1"/>
                  <a:t>cố</a:t>
                </a:r>
                <a:r>
                  <a:rPr lang="en-US" b="1" dirty="0"/>
                  <a:t>: “</a:t>
                </a:r>
                <a:r>
                  <a:rPr lang="en-US" b="1" dirty="0" err="1"/>
                  <a:t>Tổng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chọn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”. </a:t>
                </a:r>
                <a:r>
                  <a:rPr lang="en-US" b="1" i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𝜴</m:t>
                    </m:r>
                  </m:oMath>
                </a14:m>
                <a:r>
                  <a:rPr lang="en-US" b="1" i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mà</a:t>
                </a:r>
                <a:r>
                  <a:rPr lang="en-US" b="1" dirty="0"/>
                  <a:t> a + b + c </a:t>
                </a:r>
                <a:r>
                  <a:rPr lang="en-US" b="1" dirty="0" err="1"/>
                  <a:t>chẵn</a:t>
                </a:r>
                <a:r>
                  <a:rPr lang="en-US" b="1" dirty="0"/>
                  <a:t>.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hoặc</a:t>
                </a:r>
                <a:r>
                  <a:rPr lang="en-US" b="1" dirty="0"/>
                  <a:t> </a:t>
                </a:r>
                <a:r>
                  <a:rPr lang="en-US" b="1" dirty="0" err="1"/>
                  <a:t>cả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cùng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, </a:t>
                </a:r>
                <a:r>
                  <a:rPr lang="en-US" b="1" dirty="0" err="1"/>
                  <a:t>hoặc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2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lẻ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1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.</a:t>
                </a:r>
              </a:p>
              <a:p>
                <a:r>
                  <a:rPr lang="en-US" b="1" i="1" dirty="0" err="1">
                    <a:solidFill>
                      <a:srgbClr val="C00000"/>
                    </a:solidFill>
                  </a:rPr>
                  <a:t>Trường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i="1" dirty="0" err="1">
                    <a:solidFill>
                      <a:srgbClr val="C00000"/>
                    </a:solidFill>
                  </a:rPr>
                  <a:t>hợp</a:t>
                </a:r>
                <a:r>
                  <a:rPr lang="en-US" b="1" i="1" dirty="0">
                    <a:solidFill>
                      <a:srgbClr val="C00000"/>
                    </a:solidFill>
                  </a:rPr>
                  <a:t> 1:</a:t>
                </a:r>
                <a:r>
                  <a:rPr lang="en-US" b="1" dirty="0">
                    <a:solidFill>
                      <a:srgbClr val="C00000"/>
                    </a:solidFill>
                  </a:rPr>
                  <a:t> </a:t>
                </a:r>
                <a:r>
                  <a:rPr lang="en-US" b="1" dirty="0" err="1"/>
                  <a:t>Cả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chọn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cùng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: </a:t>
                </a:r>
                <a:r>
                  <a:rPr lang="en-US" b="1" dirty="0" err="1"/>
                  <a:t>Tập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 </a:t>
                </a:r>
                <a:r>
                  <a:rPr lang="en-US" b="1" dirty="0" err="1"/>
                  <a:t>thuộc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[1; 23]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i="1" dirty="0"/>
                  <a:t>A =</a:t>
                </a:r>
                <a:r>
                  <a:rPr lang="en-US" b="1" dirty="0"/>
                  <a:t> {2; 4; ...; 22}.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 n(A) = 11. Do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con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𝟏𝟔𝟓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165 </a:t>
                </a:r>
                <a:r>
                  <a:rPr lang="en-US" b="1" dirty="0" err="1"/>
                  <a:t>bộ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mà</a:t>
                </a:r>
                <a:r>
                  <a:rPr lang="en-US" b="1" dirty="0"/>
                  <a:t> </a:t>
                </a:r>
                <a:r>
                  <a:rPr lang="en-US" b="1" dirty="0" err="1"/>
                  <a:t>cả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cùng</a:t>
                </a:r>
                <a:r>
                  <a:rPr lang="en-US" b="1" dirty="0"/>
                  <a:t> </a:t>
                </a:r>
                <a:r>
                  <a:rPr lang="en-US" b="1" dirty="0" err="1"/>
                  <a:t>chẵn</a:t>
                </a:r>
                <a:r>
                  <a:rPr lang="en-US" b="1" dirty="0"/>
                  <a:t>.</a:t>
                </a: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1"/>
                <a:ext cx="23698200" cy="10439400"/>
              </a:xfrm>
              <a:prstGeom prst="rect">
                <a:avLst/>
              </a:prstGeom>
              <a:blipFill>
                <a:blip r:embed="rId3"/>
                <a:stretch>
                  <a:fillRect l="-1131" t="-1924" r="-8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457200" y="1795303"/>
            <a:ext cx="2590799" cy="685800"/>
            <a:chOff x="22440" y="16831"/>
            <a:chExt cx="1006072" cy="2023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188215" y="16831"/>
              <a:ext cx="840297" cy="20088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4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4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20.</a:t>
              </a:r>
              <a:endPara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7391400" y="1011426"/>
            <a:ext cx="8759444" cy="817374"/>
            <a:chOff x="-288923" y="1892299"/>
            <a:chExt cx="8761028" cy="817373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69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4400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6384543" cy="769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188785" y="1123210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9EABA1-AC7E-0F9D-6FFC-3B4FA085D14F}"/>
                  </a:ext>
                </a:extLst>
              </p:cNvPr>
              <p:cNvSpPr txBox="1"/>
              <p:nvPr/>
            </p:nvSpPr>
            <p:spPr>
              <a:xfrm>
                <a:off x="420411" y="9067800"/>
                <a:ext cx="23466978" cy="449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* </a:t>
                </a:r>
                <a:r>
                  <a:rPr kumimoji="0" lang="en-US" sz="43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Trường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hợp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2: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Hai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lẻ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chẵn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Tập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lẻ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thuộc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đoạn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𝟐𝟑</m:t>
                        </m: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...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𝟐𝟑</m:t>
                        </m: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tập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⊂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sub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b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𝟔𝟔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66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lẻ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11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chọn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chẵn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Do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tập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𝒃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𝒄</m:t>
                        </m:r>
                      </m:e>
                    </m:d>
                  </m:oMath>
                </a14:m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với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hai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lẻ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số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chẵn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66 . 11 = 726.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𝒏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𝟏𝟔𝟓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𝟕𝟐𝟔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𝟖𝟗𝟏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Suy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ra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d>
                      <m:d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𝑬</m:t>
                        </m:r>
                      </m:e>
                    </m:d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𝑬</m:t>
                            </m:r>
                          </m:e>
                        </m:d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𝒏</m:t>
                        </m:r>
                        <m:d>
                          <m:dPr>
                            <m:ctrlP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3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𝟖𝟗𝟏</m:t>
                        </m:r>
                      </m:num>
                      <m:den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𝟏𝟕𝟕𝟏</m:t>
                        </m:r>
                      </m:den>
                    </m:f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≈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𝟓𝟎𝟑𝟏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C9EABA1-AC7E-0F9D-6FFC-3B4FA085D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11" y="9067800"/>
                <a:ext cx="23466978" cy="4497706"/>
              </a:xfrm>
              <a:prstGeom prst="rect">
                <a:avLst/>
              </a:prstGeom>
              <a:blipFill>
                <a:blip r:embed="rId4"/>
                <a:stretch>
                  <a:fillRect l="-1039" t="-2714" r="-831" b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4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29684" y="8461314"/>
            <a:ext cx="23862374" cy="3686176"/>
            <a:chOff x="48567" y="4338807"/>
            <a:chExt cx="23018772" cy="5758941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493098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38807"/>
              <a:ext cx="3941115" cy="1407096"/>
              <a:chOff x="410517" y="4605507"/>
              <a:chExt cx="3941115" cy="1407096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149882" y="3810852"/>
                <a:ext cx="1407095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719690"/>
                <a:ext cx="2872839" cy="80021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36440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08826" y="6874353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𝟎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,−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𝟐</m:t>
                      </m:r>
                      <m:r>
                        <a:rPr kumimoji="0" lang="en-US" sz="5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b="-13810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524808" y="698060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4"/>
            <a:ext cx="23943880" cy="3845320"/>
            <a:chOff x="923003" y="3917553"/>
            <a:chExt cx="23943880" cy="2098607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117138"/>
              <a:ext cx="23594672" cy="1899022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3" cy="905521"/>
              <a:chOff x="923003" y="3917553"/>
              <a:chExt cx="3942103" cy="905521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6" y="4022855"/>
                <a:ext cx="3503060" cy="800219"/>
                <a:chOff x="2028796" y="4384805"/>
                <a:chExt cx="3503060" cy="800219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53565" y="2893509"/>
                  <a:ext cx="453522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567091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818C57C-1988-4D43-859D-82DC91340849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A9E6F3C-C9C6-4653-8688-729C6539C260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41A601-B9CB-4799-9262-795745D3C127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08DB64-BC2D-418D-8BD5-391B8CF3BEA4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4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TRẮC NGHIỆM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FB11C65-8BD6-48B2-A424-E6F4B06755C4}"/>
              </a:ext>
            </a:extLst>
          </p:cNvPr>
          <p:cNvSpPr txBox="1"/>
          <p:nvPr/>
        </p:nvSpPr>
        <p:spPr>
          <a:xfrm>
            <a:off x="2664771" y="10128721"/>
            <a:ext cx="20497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Thay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tọa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độ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(3; 2)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hệ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bất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phương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trình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omaho"/>
                <a:ea typeface="+mn-ea"/>
                <a:cs typeface="+mn-cs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omah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879797" y="2490287"/>
                <a:ext cx="22923821" cy="3557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Cho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trinh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bậc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nhất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ẩn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&gt;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 </a:t>
                </a:r>
              </a:p>
              <a:p>
                <a:pPr marL="629920" marR="0" lvl="0" indent="-62992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nào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đây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thuộc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miền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nghiệm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của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bất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trình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đã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797" y="2490287"/>
                <a:ext cx="22923821" cy="3557384"/>
              </a:xfrm>
              <a:prstGeom prst="rect">
                <a:avLst/>
              </a:prstGeom>
              <a:blipFill>
                <a:blip r:embed="rId8"/>
                <a:stretch>
                  <a:fillRect b="-8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879797" y="1685889"/>
            <a:ext cx="56137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70583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-36442" y="7059653"/>
            <a:ext cx="23862374" cy="6275347"/>
            <a:chOff x="48567" y="4381500"/>
            <a:chExt cx="23018772" cy="7216928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4753330"/>
              <a:ext cx="22682027" cy="684509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7" cy="1091512"/>
              <a:chOff x="410517" y="4648200"/>
              <a:chExt cx="3941117" cy="1091512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755306"/>
                <a:ext cx="2872839" cy="80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42700" y="5781710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1.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Vô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402599" y="5857910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-36443" y="1743112"/>
            <a:ext cx="23943880" cy="3748073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3" cy="742205"/>
              <a:chOff x="923003" y="3917552"/>
              <a:chExt cx="3942103" cy="74220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6" y="4056327"/>
                <a:ext cx="3503060" cy="593567"/>
                <a:chOff x="2028796" y="4418277"/>
                <a:chExt cx="3503060" cy="593567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83542" y="2963531"/>
                  <a:ext cx="593567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483554"/>
                  <a:ext cx="2895398" cy="436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2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742205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4218469" y="7016246"/>
                <a:ext cx="18717731" cy="6973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Gọi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G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trọng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tâm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tam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𝑴𝑨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𝑴𝑩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𝑴𝑪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𝑴𝑮</m:t>
                        </m:r>
                      </m:e>
                    </m:acc>
                  </m:oMath>
                </a14:m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𝑴𝑨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𝑴𝑩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𝑴𝑮</m:t>
                            </m:r>
                          </m:e>
                        </m:acc>
                      </m:e>
                    </m:d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𝑴𝑮</m:t>
                            </m:r>
                          </m:e>
                        </m:acc>
                      </m:e>
                    </m:d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Tập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hợp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tròn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tâm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G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bán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kính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𝑹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Vậy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vô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điểm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M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thỏa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mãn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yêu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cầu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toán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469" y="7016246"/>
                <a:ext cx="18717731" cy="6973832"/>
              </a:xfrm>
              <a:prstGeom prst="rect">
                <a:avLst/>
              </a:prstGeom>
              <a:blipFill>
                <a:blip r:embed="rId4"/>
                <a:stretch>
                  <a:fillRect l="-1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42700" y="3190910"/>
                <a:ext cx="23383232" cy="1542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Cho tam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giác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ABC.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bao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nhiêu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điểm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𝑴</m:t>
                    </m:r>
                  </m:oMath>
                </a14:m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thoả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mãn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𝑴𝑨</m:t>
                            </m:r>
                          </m:e>
                        </m:acc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𝑴𝑩</m:t>
                            </m:r>
                          </m:e>
                        </m:acc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5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?</a:t>
                </a:r>
                <a:endPara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00" y="3190910"/>
                <a:ext cx="23383232" cy="1542345"/>
              </a:xfrm>
              <a:prstGeom prst="rect">
                <a:avLst/>
              </a:prstGeom>
              <a:blipFill>
                <a:blip r:embed="rId5"/>
                <a:stretch>
                  <a:fillRect l="-1512" r="-756" b="-22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3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0" y="6965445"/>
            <a:ext cx="23862374" cy="6445755"/>
            <a:chOff x="48567" y="4381500"/>
            <a:chExt cx="23018772" cy="10070253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9284990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81500"/>
              <a:ext cx="3941116" cy="1417619"/>
              <a:chOff x="410517" y="4648200"/>
              <a:chExt cx="3941116" cy="1417619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207207" y="3921392"/>
                <a:ext cx="1292447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870598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417619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479142" y="5351158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E77691F-65E4-4D25-99BE-C63849AAC2C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3.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</m:oMath>
                  </a14:m>
                  <a:r>
                    <a:rPr kumimoji="0" 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374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1DB1070-DB60-40AD-900A-04886F77B54F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DFE3254-D4F7-4AE6-9631-67D4D43B93C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4.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6495124" y="5457408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3313" y="1853315"/>
            <a:ext cx="23943880" cy="3274968"/>
            <a:chOff x="923003" y="3917553"/>
            <a:chExt cx="23943880" cy="1787334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086197"/>
              <a:ext cx="23594672" cy="1618690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3"/>
              <a:ext cx="3942103" cy="546088"/>
              <a:chOff x="923003" y="3917553"/>
              <a:chExt cx="3942103" cy="546088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6" y="3959137"/>
                <a:ext cx="3503060" cy="457453"/>
                <a:chOff x="2028796" y="4321087"/>
                <a:chExt cx="3503060" cy="457453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561963" y="2787920"/>
                  <a:ext cx="436725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41815"/>
                  <a:ext cx="2895398" cy="436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3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3"/>
                <a:ext cx="1076356" cy="546088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5996702" y="7872833"/>
                <a:ext cx="14729698" cy="4139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𝑷</m:t>
                        </m:r>
                      </m:e>
                    </m:d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m:rPr>
                        <m:nor/>
                      </m:rPr>
                      <a:rPr kumimoji="0" lang="en-US" sz="5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omaho"/>
                        <a:ea typeface="+mn-ea"/>
                        <a:cs typeface="+mn-cs"/>
                      </a:rPr>
                      <m:t>  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𝒃𝒙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đỉnh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I 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(1; 4),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ta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endParaRPr kumimoji="0" lang="en-US" sz="5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⇒</m:t>
                      </m:r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𝒃</m:t>
                      </m:r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𝒄</m:t>
                      </m:r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5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</m:oMath>
                  </m:oMathPara>
                </a14:m>
                <a:endPara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702" y="7872833"/>
                <a:ext cx="14729698" cy="4139018"/>
              </a:xfrm>
              <a:prstGeom prst="rect">
                <a:avLst/>
              </a:prstGeom>
              <a:blipFill>
                <a:blip r:embed="rId5"/>
                <a:stretch>
                  <a:fillRect l="-2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4088867" y="2114038"/>
                <a:ext cx="18478191" cy="2661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lvl="0" indent="-629920" algn="just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Biết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rằng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parabol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5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𝒃𝒙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5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𝒄</m:t>
                    </m:r>
                  </m:oMath>
                </a14:m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đỉnh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I 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(1; 4). </a:t>
                </a:r>
              </a:p>
              <a:p>
                <a:pPr marL="629920" marR="0" lvl="0" indent="-62992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29920" algn="l"/>
                  </a:tabLst>
                  <a:defRPr/>
                </a:pP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Khi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đó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giá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trị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của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b + c</a:t>
                </a:r>
                <a:r>
                  <a:rPr kumimoji="0" lang="en-US" sz="5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5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endPara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867" y="2114038"/>
                <a:ext cx="18478191" cy="2661819"/>
              </a:xfrm>
              <a:prstGeom prst="rect">
                <a:avLst/>
              </a:prstGeom>
              <a:blipFill>
                <a:blip r:embed="rId6"/>
                <a:stretch>
                  <a:fillRect l="-1914" b="-14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575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B82AE6-AEC7-471B-B78A-1191782FE5EE}"/>
              </a:ext>
            </a:extLst>
          </p:cNvPr>
          <p:cNvGrpSpPr/>
          <p:nvPr/>
        </p:nvGrpSpPr>
        <p:grpSpPr>
          <a:xfrm>
            <a:off x="247948" y="9847863"/>
            <a:ext cx="23825412" cy="3525166"/>
            <a:chOff x="330207" y="4476134"/>
            <a:chExt cx="23337349" cy="3740089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8EC90793-DF17-4A07-A5D2-DB94D58C8AE3}"/>
                </a:ext>
              </a:extLst>
            </p:cNvPr>
            <p:cNvSpPr/>
            <p:nvPr/>
          </p:nvSpPr>
          <p:spPr>
            <a:xfrm>
              <a:off x="842663" y="4843252"/>
              <a:ext cx="22824893" cy="3372971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562FFBD-FE77-4735-B718-FA3371130E3F}"/>
                </a:ext>
              </a:extLst>
            </p:cNvPr>
            <p:cNvGrpSpPr/>
            <p:nvPr/>
          </p:nvGrpSpPr>
          <p:grpSpPr>
            <a:xfrm>
              <a:off x="330207" y="4476134"/>
              <a:ext cx="3625881" cy="1277955"/>
              <a:chOff x="692157" y="4742834"/>
              <a:chExt cx="3625881" cy="1277955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3133C863-4078-4B8D-9552-4D4B3BE9305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27415" y="4003326"/>
                <a:ext cx="1069258" cy="2911989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546F6A-11D8-4A99-9EB4-C5D65E0A2719}"/>
                  </a:ext>
                </a:extLst>
              </p:cNvPr>
              <p:cNvSpPr txBox="1"/>
              <p:nvPr/>
            </p:nvSpPr>
            <p:spPr>
              <a:xfrm>
                <a:off x="1349307" y="4924691"/>
                <a:ext cx="2911990" cy="84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F515284-21E0-44AF-AAEA-E1929AD346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692157" y="4742834"/>
                <a:ext cx="911113" cy="1277955"/>
              </a:xfrm>
              <a:prstGeom prst="round2DiagRect">
                <a:avLst>
                  <a:gd name="adj1" fmla="val 27632"/>
                  <a:gd name="adj2" fmla="val 2809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A79702-BC73-45DD-8B0D-06F87A7F6834}"/>
              </a:ext>
            </a:extLst>
          </p:cNvPr>
          <p:cNvGrpSpPr/>
          <p:nvPr/>
        </p:nvGrpSpPr>
        <p:grpSpPr>
          <a:xfrm>
            <a:off x="341066" y="4106538"/>
            <a:ext cx="22999594" cy="2267336"/>
            <a:chOff x="241306" y="2152085"/>
            <a:chExt cx="11499797" cy="88631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/>
                <p:nvPr/>
              </p:nvSpPr>
              <p:spPr>
                <a:xfrm>
                  <a:off x="6637226" y="2152085"/>
                  <a:ext cx="5103877" cy="84998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Đường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thẳng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𝜟</m:t>
                      </m:r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có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hệ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số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góc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 </a:t>
                  </a:r>
                  <a:r>
                    <a:rPr kumimoji="0" lang="en-US" sz="4800" b="1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Calibri" panose="020F0502020204030204" pitchFamily="34" charset="0"/>
                      <a:cs typeface="+mn-cs"/>
                    </a:rPr>
                    <a:t>k = 2</a:t>
                  </a:r>
                  <a:r>
                    <a:rPr kumimoji="0" lang="fr-FR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B0C42A7-D65C-4CAC-9A0D-3A94CCB1A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7226" y="2152085"/>
                  <a:ext cx="5103877" cy="84998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4B8A5C-5EC7-4D8A-A650-84DAC943F49E}"/>
                </a:ext>
              </a:extLst>
            </p:cNvPr>
            <p:cNvSpPr/>
            <p:nvPr/>
          </p:nvSpPr>
          <p:spPr>
            <a:xfrm>
              <a:off x="6254178" y="2279571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/>
                <p:nvPr/>
              </p:nvSpPr>
              <p:spPr>
                <a:xfrm>
                  <a:off x="557728" y="2188414"/>
                  <a:ext cx="5044541" cy="849986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ơ </m:t>
                        </m:r>
                        <m:acc>
                          <m:accPr>
                            <m:chr m:val="⃗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e>
                        </m:acc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;</m:t>
                            </m:r>
                            <m: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ơ 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ph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á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p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tuy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ế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ủ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omaho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8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𝜟</m:t>
                      </m:r>
                    </m:oMath>
                  </a14:m>
                  <a:r>
                    <a:rPr kumimoji="0" lang="fr-FR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omaho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3619AB8-54F6-481A-B57C-7747834DD8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28" y="2188414"/>
                  <a:ext cx="5044541" cy="84998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D56429-64B0-4D11-A1D9-849C0D79D914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A23201D-E5A4-467B-81F0-A1E932C61D5A}"/>
              </a:ext>
            </a:extLst>
          </p:cNvPr>
          <p:cNvSpPr/>
          <p:nvPr/>
        </p:nvSpPr>
        <p:spPr>
          <a:xfrm>
            <a:off x="12326512" y="4459003"/>
            <a:ext cx="1080000" cy="1381405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A230B1-3214-42A4-BF48-E31182151FA4}"/>
              </a:ext>
            </a:extLst>
          </p:cNvPr>
          <p:cNvGrpSpPr/>
          <p:nvPr/>
        </p:nvGrpSpPr>
        <p:grpSpPr>
          <a:xfrm>
            <a:off x="141340" y="1905000"/>
            <a:ext cx="23943880" cy="2082427"/>
            <a:chOff x="923003" y="3917552"/>
            <a:chExt cx="23943880" cy="2082426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8EE06E5B-F42B-4A33-B714-81E567F4D072}"/>
                </a:ext>
              </a:extLst>
            </p:cNvPr>
            <p:cNvSpPr/>
            <p:nvPr/>
          </p:nvSpPr>
          <p:spPr>
            <a:xfrm>
              <a:off x="1272211" y="4162341"/>
              <a:ext cx="23594672" cy="1837637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0493BF6-34C0-45F2-8FB7-B7F144687DAE}"/>
                </a:ext>
              </a:extLst>
            </p:cNvPr>
            <p:cNvGrpSpPr/>
            <p:nvPr/>
          </p:nvGrpSpPr>
          <p:grpSpPr>
            <a:xfrm>
              <a:off x="923003" y="3917552"/>
              <a:ext cx="4029041" cy="1040476"/>
              <a:chOff x="923003" y="3917552"/>
              <a:chExt cx="4029041" cy="104047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45F444A-634F-41D3-8BAE-FDC1B3FD945C}"/>
                  </a:ext>
                </a:extLst>
              </p:cNvPr>
              <p:cNvGrpSpPr/>
              <p:nvPr/>
            </p:nvGrpSpPr>
            <p:grpSpPr>
              <a:xfrm>
                <a:off x="1448984" y="4075060"/>
                <a:ext cx="3503060" cy="882966"/>
                <a:chOff x="2115734" y="4437010"/>
                <a:chExt cx="3503060" cy="882966"/>
              </a:xfrm>
            </p:grpSpPr>
            <p:sp>
              <p:nvSpPr>
                <p:cNvPr id="19" name="Freeform 20">
                  <a:extLst>
                    <a:ext uri="{FF2B5EF4-FFF2-40B4-BE49-F238E27FC236}">
                      <a16:creationId xmlns:a16="http://schemas.microsoft.com/office/drawing/2014/main" id="{C202490D-5AF0-419F-9F35-52A405749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425781" y="3126963"/>
                  <a:ext cx="882966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B483DCE-626C-42FE-8324-5C1C5BBDC4E1}"/>
                    </a:ext>
                  </a:extLst>
                </p:cNvPr>
                <p:cNvSpPr txBox="1"/>
                <p:nvPr/>
              </p:nvSpPr>
              <p:spPr>
                <a:xfrm>
                  <a:off x="2542254" y="4480056"/>
                  <a:ext cx="289539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kumimoji="0" lang="en-US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4</a:t>
                  </a:r>
                  <a:r>
                    <a:rPr kumimoji="0" lang="vi-VN" sz="4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kumimoji="0" lang="en-US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74605736-4062-48B7-90A5-5915C724FB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/>
              <p:nvPr/>
            </p:nvSpPr>
            <p:spPr>
              <a:xfrm>
                <a:off x="667321" y="2298905"/>
                <a:ext cx="23406038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		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mặt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toạ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độ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Oxy,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cho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đường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Tìm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mệnh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sai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trong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các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mệnh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đề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sau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:</a:t>
                </a:r>
                <a:endPara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A1F8AF4-8999-4ECB-821A-877BA8BDF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21" y="2298905"/>
                <a:ext cx="23406038" cy="1569660"/>
              </a:xfrm>
              <a:prstGeom prst="rect">
                <a:avLst/>
              </a:prstGeom>
              <a:blipFill>
                <a:blip r:embed="rId6"/>
                <a:stretch>
                  <a:fillRect l="-1172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783BFEB-9740-48FE-B28E-C14846D0132C}"/>
              </a:ext>
            </a:extLst>
          </p:cNvPr>
          <p:cNvGrpSpPr/>
          <p:nvPr/>
        </p:nvGrpSpPr>
        <p:grpSpPr>
          <a:xfrm>
            <a:off x="487414" y="6734653"/>
            <a:ext cx="22975022" cy="2269403"/>
            <a:chOff x="6254178" y="2243792"/>
            <a:chExt cx="11487511" cy="776075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/>
                <p:nvPr/>
              </p:nvSpPr>
              <p:spPr>
                <a:xfrm>
                  <a:off x="6524178" y="2276280"/>
                  <a:ext cx="5104800" cy="74358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𝜟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song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v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ớ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i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đườ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th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ẳ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4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:</m:t>
                        </m:r>
                        <m:d>
                          <m:dPr>
                            <m:begChr m:val="{"/>
                            <m:endChr m:val=""/>
                            <m:ctrlPr>
                              <a:rPr kumimoji="0" lang="en-US" sz="4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eqArrPr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𝟐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e>
                              <m:e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𝒕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B1821F2-040F-4C1E-8FCA-A1688ADC3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4178" y="2276280"/>
                  <a:ext cx="5104800" cy="743587"/>
                </a:xfrm>
                <a:prstGeom prst="rect">
                  <a:avLst/>
                </a:prstGeom>
                <a:blipFill>
                  <a:blip r:embed="rId7"/>
                  <a:stretch>
                    <a:fillRect t="-274" b="-356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BC53347-A8CE-4D55-A636-9686BCF162F3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/>
                <p:nvPr/>
              </p:nvSpPr>
              <p:spPr>
                <a:xfrm>
                  <a:off x="12636889" y="2243792"/>
                  <a:ext cx="5104800" cy="743587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ơ </m:t>
                        </m:r>
                        <m:acc>
                          <m:accPr>
                            <m:chr m:val="⃗"/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𝒏</m:t>
                            </m:r>
                          </m:e>
                        </m:acc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d>
                          <m:dPr>
                            <m:ctrlP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;</m:t>
                            </m:r>
                            <m:r>
                              <a:rPr kumimoji="0" lang="en-US" sz="5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e>
                        </m:d>
                        <m:r>
                          <m:rPr>
                            <m:nor/>
                          </m:rP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l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à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m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ộ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t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ơ </m:t>
                        </m: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endParaRPr>
                </a:p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ch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ỉ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ph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ươ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ng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c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5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𝜟</m:t>
                        </m:r>
                        <m:r>
                          <m:rPr>
                            <m:nor/>
                          </m:rPr>
                          <a:rPr kumimoji="0" lang="en-US" sz="54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Tomaho"/>
                            <a:ea typeface="+mn-ea"/>
                            <a:cs typeface="+mn-cs"/>
                          </a:rPr>
                          <m:t>.</m:t>
                        </m:r>
                      </m:oMath>
                    </m:oMathPara>
                  </a14:m>
                  <a:endPara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30667F9-116D-4633-ACCD-1123DFE5C4E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36889" y="2243792"/>
                  <a:ext cx="5104800" cy="74358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6C226C6-5EFF-4660-AA38-79138F2EDB2B}"/>
                </a:ext>
              </a:extLst>
            </p:cNvPr>
            <p:cNvSpPr/>
            <p:nvPr/>
          </p:nvSpPr>
          <p:spPr>
            <a:xfrm>
              <a:off x="12236701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/>
              <p:nvPr/>
            </p:nvSpPr>
            <p:spPr>
              <a:xfrm>
                <a:off x="4117257" y="10286047"/>
                <a:ext cx="19251333" cy="2662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Đường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thẳng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: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một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vectơ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chỉ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phương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là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endParaRPr kumimoji="0" lang="en-US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𝜟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có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hệ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số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góc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r>
                      <a:rPr kumimoji="0" lang="en-US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=−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omaho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439E4D-A79D-43E7-ACD0-D530140DA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257" y="10286047"/>
                <a:ext cx="19251333" cy="2662588"/>
              </a:xfrm>
              <a:prstGeom prst="rect">
                <a:avLst/>
              </a:prstGeom>
              <a:blipFill>
                <a:blip r:embed="rId9"/>
                <a:stretch>
                  <a:fillRect l="-1425" b="-5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47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41340" y="7239000"/>
            <a:ext cx="23862374" cy="5943600"/>
            <a:chOff x="48567" y="4338808"/>
            <a:chExt cx="23018772" cy="9285732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2"/>
              <a:ext cx="22682027" cy="8457778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38808"/>
              <a:ext cx="3941117" cy="1134204"/>
              <a:chOff x="410517" y="4605508"/>
              <a:chExt cx="3941117" cy="113420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605508"/>
                <a:ext cx="2872839" cy="800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620482" y="5652039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48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b="-1421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1812F0-72B6-4695-918E-1559D10E093B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9.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5400" b="1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  <m:r>
                            <a:rPr lang="en-US" sz="5400" b="1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sz="5400" b="1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𝟑𝟔</m:t>
                          </m:r>
                          <m:r>
                            <a:rPr lang="en-US" sz="5400" b="1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  <m:sup>
                          <m:r>
                            <a:rPr lang="en-US" sz="5400" b="1" i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bSup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b="-1516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18659100" y="5850463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2"/>
            <a:ext cx="23943880" cy="2244385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436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5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239096" y="8424850"/>
                <a:ext cx="21936794" cy="2315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Vậy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hệ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số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endParaRPr lang="en-US" sz="4800" b="1" dirty="0">
                  <a:latin typeface="Tomaho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096" y="8424850"/>
                <a:ext cx="21936794" cy="2315699"/>
              </a:xfrm>
              <a:prstGeom prst="rect">
                <a:avLst/>
              </a:prstGeom>
              <a:blipFill>
                <a:blip r:embed="rId7"/>
                <a:stretch>
                  <a:fillRect l="-611"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/>
              <p:nvPr/>
            </p:nvSpPr>
            <p:spPr>
              <a:xfrm>
                <a:off x="3105389" y="3437226"/>
                <a:ext cx="20159772" cy="1099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50000"/>
                  </a:lnSpc>
                  <a:tabLst>
                    <a:tab pos="629920" algn="l"/>
                  </a:tabLst>
                </a:pPr>
                <a:r>
                  <a:rPr lang="en-US" sz="4800" b="1" dirty="0" err="1">
                    <a:latin typeface="Tomaho"/>
                  </a:rPr>
                  <a:t>Trong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khai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triển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nhị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thức</a:t>
                </a:r>
                <a:r>
                  <a:rPr lang="en-US" sz="4800" b="1" dirty="0">
                    <a:latin typeface="Tomaho"/>
                  </a:rPr>
                  <a:t> Newton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omaho"/>
                  </a:rPr>
                  <a:t>, </a:t>
                </a:r>
                <a:r>
                  <a:rPr lang="en-US" sz="4800" b="1" dirty="0" err="1">
                    <a:latin typeface="Tomaho"/>
                  </a:rPr>
                  <a:t>hệ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số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err="1">
                    <a:latin typeface="Tomaho"/>
                  </a:rPr>
                  <a:t>là</a:t>
                </a:r>
                <a:r>
                  <a:rPr lang="en-US" sz="4800" b="1" dirty="0">
                    <a:latin typeface="Tomaho"/>
                  </a:rPr>
                  <a:t> </a:t>
                </a:r>
                <a:endParaRPr lang="en-US" sz="4800" b="1" dirty="0">
                  <a:solidFill>
                    <a:prstClr val="black"/>
                  </a:solidFill>
                  <a:latin typeface="Tomaho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AEC0D67-2BCF-492D-9A86-1563DDA06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389" y="3437226"/>
                <a:ext cx="20159772" cy="1099340"/>
              </a:xfrm>
              <a:prstGeom prst="rect">
                <a:avLst/>
              </a:prstGeom>
              <a:blipFill>
                <a:blip r:embed="rId8"/>
                <a:stretch>
                  <a:fillRect l="-136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935100" y="1685889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69910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3519-0C89-483D-A08E-CF6067282148}"/>
              </a:ext>
            </a:extLst>
          </p:cNvPr>
          <p:cNvGrpSpPr/>
          <p:nvPr/>
        </p:nvGrpSpPr>
        <p:grpSpPr>
          <a:xfrm>
            <a:off x="110860" y="7035090"/>
            <a:ext cx="23862374" cy="6147510"/>
            <a:chOff x="48567" y="4338808"/>
            <a:chExt cx="23018772" cy="7069910"/>
          </a:xfrm>
          <a:solidFill>
            <a:srgbClr val="DAE3F3"/>
          </a:solidFill>
        </p:grpSpPr>
        <p:sp>
          <p:nvSpPr>
            <p:cNvPr id="3" name="Rounded Rectangle 52">
              <a:extLst>
                <a:ext uri="{FF2B5EF4-FFF2-40B4-BE49-F238E27FC236}">
                  <a16:creationId xmlns:a16="http://schemas.microsoft.com/office/drawing/2014/main" id="{5B1AB244-3D78-416D-AEF1-35CC4562B7A3}"/>
                </a:ext>
              </a:extLst>
            </p:cNvPr>
            <p:cNvSpPr/>
            <p:nvPr/>
          </p:nvSpPr>
          <p:spPr>
            <a:xfrm>
              <a:off x="385312" y="5166763"/>
              <a:ext cx="22682027" cy="6241955"/>
            </a:xfrm>
            <a:prstGeom prst="roundRect">
              <a:avLst>
                <a:gd name="adj" fmla="val 2239"/>
              </a:avLst>
            </a:prstGeom>
            <a:grpFill/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</a:t>
              </a:r>
              <a:endPara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FC852D-338F-4593-BDAE-4432C24EAC82}"/>
                </a:ext>
              </a:extLst>
            </p:cNvPr>
            <p:cNvGrpSpPr/>
            <p:nvPr/>
          </p:nvGrpSpPr>
          <p:grpSpPr>
            <a:xfrm>
              <a:off x="48567" y="4338808"/>
              <a:ext cx="3941117" cy="1134204"/>
              <a:chOff x="410517" y="4605508"/>
              <a:chExt cx="3941117" cy="1134204"/>
            </a:xfrm>
            <a:grpFill/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id="{20085AD8-BD87-4A35-B6D4-9AE3831281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370261" y="3758339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8C0313-9358-457E-845F-D4B035AC31D3}"/>
                  </a:ext>
                </a:extLst>
              </p:cNvPr>
              <p:cNvSpPr txBox="1"/>
              <p:nvPr/>
            </p:nvSpPr>
            <p:spPr>
              <a:xfrm>
                <a:off x="1305421" y="4605508"/>
                <a:ext cx="2872839" cy="80021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B75B5B9-D442-4C6E-96A9-9A573FE06D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chemeClr val="accent6">
                    <a:lumMod val="50000"/>
                  </a:scheme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A8B4DB7-EFF8-4AF8-B0FA-839D4C447E82}"/>
              </a:ext>
            </a:extLst>
          </p:cNvPr>
          <p:cNvGrpSpPr/>
          <p:nvPr/>
        </p:nvGrpSpPr>
        <p:grpSpPr>
          <a:xfrm>
            <a:off x="590002" y="5794269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/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8E77691F-65E4-4D25-99BE-C63849AAC2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287" y="2243792"/>
                  <a:ext cx="2468235" cy="617268"/>
                </a:xfrm>
                <a:prstGeom prst="rect">
                  <a:avLst/>
                </a:prstGeom>
                <a:blipFill>
                  <a:blip r:embed="rId3"/>
                  <a:stretch>
                    <a:fillRect t="-948" b="-12322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78679C-83F1-4149-AB69-2BCAF6D951FA}"/>
                </a:ext>
              </a:extLst>
            </p:cNvPr>
            <p:cNvSpPr/>
            <p:nvPr/>
          </p:nvSpPr>
          <p:spPr>
            <a:xfrm>
              <a:off x="3247742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/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chemeClr val="bg1"/>
                      </a:solidFill>
                      <a:latin typeface="Tomaho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BF1812F0-72B6-4695-918E-1559D10E09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51" y="2243792"/>
                  <a:ext cx="2468235" cy="617268"/>
                </a:xfrm>
                <a:prstGeom prst="rect">
                  <a:avLst/>
                </a:prstGeom>
                <a:blipFill>
                  <a:blip r:embed="rId4"/>
                  <a:stretch>
                    <a:fillRect b="-853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8947F5-5540-4A85-BACE-6641A507F5A0}"/>
                </a:ext>
              </a:extLst>
            </p:cNvPr>
            <p:cNvSpPr/>
            <p:nvPr/>
          </p:nvSpPr>
          <p:spPr>
            <a:xfrm>
              <a:off x="241306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/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1DB1070-DB60-40AD-900A-04886F77B5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723" y="2243792"/>
                  <a:ext cx="2468235" cy="617268"/>
                </a:xfrm>
                <a:prstGeom prst="rect">
                  <a:avLst/>
                </a:prstGeom>
                <a:blipFill>
                  <a:blip r:embed="rId5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7BF74FF-3652-4371-9E0B-A97FA806BC48}"/>
                </a:ext>
              </a:extLst>
            </p:cNvPr>
            <p:cNvSpPr/>
            <p:nvPr/>
          </p:nvSpPr>
          <p:spPr>
            <a:xfrm>
              <a:off x="6254178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/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grpFill/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r>
                    <a:rPr lang="en-US" sz="54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DFE3254-D4F7-4AE6-9631-67D4D43B93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1160" y="2243792"/>
                  <a:ext cx="2468235" cy="617268"/>
                </a:xfrm>
                <a:prstGeom prst="rect">
                  <a:avLst/>
                </a:prstGeom>
                <a:blipFill>
                  <a:blip r:embed="rId6"/>
                  <a:stretch>
                    <a:fillRect t="-474" b="-1279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07C0F-6FC4-4852-8CFD-AD2FACA13C7F}"/>
                </a:ext>
              </a:extLst>
            </p:cNvPr>
            <p:cNvSpPr/>
            <p:nvPr/>
          </p:nvSpPr>
          <p:spPr>
            <a:xfrm>
              <a:off x="9260615" y="2303047"/>
              <a:ext cx="540000" cy="540000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AF6DD6E-C69C-4024-A5BF-FE21EA5DD223}"/>
              </a:ext>
            </a:extLst>
          </p:cNvPr>
          <p:cNvSpPr/>
          <p:nvPr/>
        </p:nvSpPr>
        <p:spPr>
          <a:xfrm>
            <a:off x="549901" y="5870469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06450E-ACA8-42F7-B878-4360BA0CBA71}"/>
              </a:ext>
            </a:extLst>
          </p:cNvPr>
          <p:cNvGrpSpPr/>
          <p:nvPr/>
        </p:nvGrpSpPr>
        <p:grpSpPr>
          <a:xfrm>
            <a:off x="141340" y="2590803"/>
            <a:ext cx="23943880" cy="2743198"/>
            <a:chOff x="923003" y="3917552"/>
            <a:chExt cx="23943880" cy="2401466"/>
          </a:xfrm>
        </p:grpSpPr>
        <p:sp>
          <p:nvSpPr>
            <p:cNvPr id="19" name="Rounded Rectangle 41">
              <a:extLst>
                <a:ext uri="{FF2B5EF4-FFF2-40B4-BE49-F238E27FC236}">
                  <a16:creationId xmlns:a16="http://schemas.microsoft.com/office/drawing/2014/main" id="{CC866FB0-B137-49F3-A47E-0B1A18FC432E}"/>
                </a:ext>
              </a:extLst>
            </p:cNvPr>
            <p:cNvSpPr/>
            <p:nvPr/>
          </p:nvSpPr>
          <p:spPr>
            <a:xfrm>
              <a:off x="1272211" y="4426857"/>
              <a:ext cx="23594672" cy="1892161"/>
            </a:xfrm>
            <a:prstGeom prst="roundRect">
              <a:avLst>
                <a:gd name="adj" fmla="val 10158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                   </a:t>
              </a:r>
              <a:endParaRPr lang="en-US" sz="48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1E96746-B33C-4D41-836E-CA7E0074841E}"/>
                </a:ext>
              </a:extLst>
            </p:cNvPr>
            <p:cNvGrpSpPr/>
            <p:nvPr/>
          </p:nvGrpSpPr>
          <p:grpSpPr>
            <a:xfrm>
              <a:off x="923003" y="3917552"/>
              <a:ext cx="3942102" cy="1040476"/>
              <a:chOff x="923003" y="3917552"/>
              <a:chExt cx="3942102" cy="104047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719E236-B0D7-442E-8A08-3228625765BF}"/>
                  </a:ext>
                </a:extLst>
              </p:cNvPr>
              <p:cNvGrpSpPr/>
              <p:nvPr/>
            </p:nvGrpSpPr>
            <p:grpSpPr>
              <a:xfrm>
                <a:off x="1362045" y="4022855"/>
                <a:ext cx="3503060" cy="865576"/>
                <a:chOff x="2028795" y="4384805"/>
                <a:chExt cx="3503060" cy="865576"/>
              </a:xfrm>
            </p:grpSpPr>
            <p:sp>
              <p:nvSpPr>
                <p:cNvPr id="23" name="Freeform 20">
                  <a:extLst>
                    <a:ext uri="{FF2B5EF4-FFF2-40B4-BE49-F238E27FC236}">
                      <a16:creationId xmlns:a16="http://schemas.microsoft.com/office/drawing/2014/main" id="{B393AAC4-D254-453D-8479-B404D455F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64273" y="3082799"/>
                  <a:ext cx="832104" cy="3503060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rgbClr val="FFF9BC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41E29D-906E-4634-ADED-96B1E8DA8216}"/>
                    </a:ext>
                  </a:extLst>
                </p:cNvPr>
                <p:cNvSpPr txBox="1"/>
                <p:nvPr/>
              </p:nvSpPr>
              <p:spPr>
                <a:xfrm>
                  <a:off x="2542253" y="4384805"/>
                  <a:ext cx="2895398" cy="512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6</a:t>
                  </a:r>
                  <a:r>
                    <a:rPr lang="vi-VN" sz="4600" b="1" dirty="0">
                      <a:solidFill>
                        <a:prstClr val="black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endParaRPr lang="en-US" sz="46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650C43C-37F7-4A87-880E-749F8F1583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23003" y="3917552"/>
                <a:ext cx="1076356" cy="1040476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/>
              <p:nvPr/>
            </p:nvSpPr>
            <p:spPr>
              <a:xfrm>
                <a:off x="1355383" y="8156469"/>
                <a:ext cx="21888006" cy="43104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solidFill>
                      <a:prstClr val="black"/>
                    </a:solidFill>
                    <a:latin typeface="Tomaho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Số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phần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tử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không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gian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mẫu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𝜴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omaho"/>
                  </a:rPr>
                  <a:t>Gọi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cố</a:t>
                </a:r>
                <a:r>
                  <a:rPr lang="en-US" sz="4800" b="1" dirty="0">
                    <a:latin typeface="Tomaho"/>
                  </a:rPr>
                  <a:t> A: “Hai </a:t>
                </a:r>
                <a:r>
                  <a:rPr lang="en-US" sz="4800" b="1" dirty="0" err="1">
                    <a:latin typeface="Tomaho"/>
                  </a:rPr>
                  <a:t>người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được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chọn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ít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nhất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một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nữ</a:t>
                </a:r>
                <a:r>
                  <a:rPr lang="en-US" sz="4800" b="1" dirty="0">
                    <a:latin typeface="Tomaho"/>
                  </a:rPr>
                  <a:t>” </a:t>
                </a:r>
                <a:r>
                  <a:rPr lang="en-US" sz="4800" b="1" dirty="0" err="1">
                    <a:latin typeface="Tomaho"/>
                  </a:rPr>
                  <a:t>có</a:t>
                </a:r>
                <a:r>
                  <a:rPr lang="en-US" sz="4800" b="1" dirty="0">
                    <a:latin typeface="Tomaho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4800" b="1" i="1">
                        <a:latin typeface="Cambria Math" panose="02040503050406030204" pitchFamily="18" charset="0"/>
                      </a:rPr>
                      <m:t>.</m:t>
                    </m:r>
                    <m:sSubSup>
                      <m:sSub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sub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 err="1">
                    <a:latin typeface="Tomaho"/>
                  </a:rPr>
                  <a:t>Xác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suất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của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biến</a:t>
                </a:r>
                <a:r>
                  <a:rPr lang="en-US" sz="4800" b="1" dirty="0">
                    <a:latin typeface="Tomaho"/>
                  </a:rPr>
                  <a:t> </a:t>
                </a:r>
                <a:r>
                  <a:rPr lang="en-US" sz="4800" b="1" dirty="0" err="1">
                    <a:latin typeface="Tomaho"/>
                  </a:rPr>
                  <a:t>cố</a:t>
                </a:r>
                <a:r>
                  <a:rPr lang="en-US" sz="4800" b="1" dirty="0">
                    <a:latin typeface="Tomaho"/>
                  </a:rPr>
                  <a:t> A: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𝒏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𝜴</m:t>
                            </m:r>
                          </m:e>
                        </m: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sub>
                          <m: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4800" b="1" dirty="0">
                    <a:latin typeface="Tomaho"/>
                  </a:rPr>
                  <a:t>.</a:t>
                </a: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B11C65-8BD6-48B2-A424-E6F4B067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83" y="8156469"/>
                <a:ext cx="21888006" cy="4310411"/>
              </a:xfrm>
              <a:prstGeom prst="rect">
                <a:avLst/>
              </a:prstGeom>
              <a:blipFill>
                <a:blip r:embed="rId8"/>
                <a:stretch>
                  <a:fillRect l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AEC0D67-2BCF-492D-9A86-1563DDA0644A}"/>
              </a:ext>
            </a:extLst>
          </p:cNvPr>
          <p:cNvSpPr txBox="1"/>
          <p:nvPr/>
        </p:nvSpPr>
        <p:spPr>
          <a:xfrm>
            <a:off x="4432650" y="3131126"/>
            <a:ext cx="18211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9920" indent="-629920" algn="just">
              <a:lnSpc>
                <a:spcPct val="150000"/>
              </a:lnSpc>
              <a:tabLst>
                <a:tab pos="629920" algn="l"/>
              </a:tabLst>
            </a:pP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tồ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gồm</a:t>
            </a:r>
            <a:r>
              <a:rPr lang="en-US" sz="4800" b="1" dirty="0">
                <a:latin typeface="Tomaho"/>
              </a:rPr>
              <a:t> 7 </a:t>
            </a:r>
            <a:r>
              <a:rPr lang="en-US" sz="4800" b="1" dirty="0" err="1">
                <a:latin typeface="Tomaho"/>
              </a:rPr>
              <a:t>nam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và</a:t>
            </a:r>
            <a:r>
              <a:rPr lang="en-US" sz="4800" b="1" dirty="0">
                <a:latin typeface="Tomaho"/>
              </a:rPr>
              <a:t> 3 </a:t>
            </a:r>
            <a:r>
              <a:rPr lang="en-US" sz="4800" b="1" dirty="0" err="1">
                <a:latin typeface="Tomaho"/>
              </a:rPr>
              <a:t>nữ</a:t>
            </a:r>
            <a:r>
              <a:rPr lang="en-US" sz="4800" b="1" dirty="0">
                <a:latin typeface="Tomaho"/>
              </a:rPr>
              <a:t>. </a:t>
            </a:r>
            <a:r>
              <a:rPr lang="en-US" sz="4800" b="1" dirty="0" err="1">
                <a:latin typeface="Tomaho"/>
              </a:rPr>
              <a:t>Chọn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ngẫu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nhiên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hai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người</a:t>
            </a:r>
            <a:r>
              <a:rPr lang="en-US" sz="4800" b="1" dirty="0">
                <a:latin typeface="Tomaho"/>
              </a:rPr>
              <a:t>. </a:t>
            </a:r>
            <a:r>
              <a:rPr lang="en-US" sz="4800" b="1" dirty="0" err="1">
                <a:latin typeface="Tomaho"/>
              </a:rPr>
              <a:t>Xác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suất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để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trong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hai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người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được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chọn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có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ít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nhất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một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nữ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là</a:t>
            </a:r>
            <a:endParaRPr lang="en-US" sz="4800" b="1" dirty="0">
              <a:solidFill>
                <a:prstClr val="black"/>
              </a:solidFill>
              <a:latin typeface="Tomah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C3CF5C-1143-48B0-96F6-576266D875C3}"/>
              </a:ext>
            </a:extLst>
          </p:cNvPr>
          <p:cNvSpPr txBox="1"/>
          <p:nvPr/>
        </p:nvSpPr>
        <p:spPr>
          <a:xfrm>
            <a:off x="935100" y="1685889"/>
            <a:ext cx="450764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5314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514600"/>
                <a:ext cx="24384000" cy="4953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>
                <a:lvl1pPr algn="l" defTabSz="18288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5400" kern="1200">
                    <a:solidFill>
                      <a:schemeClr val="tx1"/>
                    </a:solidFill>
                    <a:latin typeface="Tomaho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                         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P: 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A”; </a:t>
                </a: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Q: “Tam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thoả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". </a:t>
                </a:r>
                <a:endParaRPr lang="en-US" sz="46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phát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nor/>
                      </m:rPr>
                      <a:rPr lang="en-US" sz="46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acc>
                      <m:accPr>
                        <m:chr m:val="̅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</m:acc>
                  </m:oMath>
                </a14:m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niệm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“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đủ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”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tả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A,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tuyến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 panose="02040503050406030204" pitchFamily="18" charset="0"/>
                      </a:rPr>
                      <m:t>𝑨𝑴</m:t>
                    </m:r>
                    <m:r>
                      <a:rPr lang="en-US" sz="4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6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Nêu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mối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7" name="Title 1">
                <a:extLst>
                  <a:ext uri="{FF2B5EF4-FFF2-40B4-BE49-F238E27FC236}">
                    <a16:creationId xmlns:a16="http://schemas.microsoft.com/office/drawing/2014/main" id="{D87ADF89-46F9-4713-9744-A6447012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14600"/>
                <a:ext cx="24384000" cy="4953000"/>
              </a:xfrm>
              <a:prstGeom prst="rect">
                <a:avLst/>
              </a:prstGeom>
              <a:blipFill>
                <a:blip r:embed="rId3"/>
                <a:stretch>
                  <a:fillRect l="-1049" t="-2948" r="-1749" b="-2334"/>
                </a:stretch>
              </a:blip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7542258"/>
                <a:ext cx="23698200" cy="594514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b="1" u="sng" dirty="0" err="1">
                    <a:solidFill>
                      <a:srgbClr val="FF0000"/>
                    </a:solidFill>
                  </a:rPr>
                  <a:t>Lời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b="1" u="sng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b="1" u="sng" dirty="0">
                    <a:solidFill>
                      <a:srgbClr val="FF0000"/>
                    </a:solidFill>
                  </a:rPr>
                  <a:t>   </a:t>
                </a:r>
                <a:r>
                  <a:rPr lang="en-US" b="1" dirty="0"/>
                  <a:t>a)  +)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b="1" dirty="0" err="1"/>
                  <a:t>Nếu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vuông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A </a:t>
                </a:r>
                <a:r>
                  <a:rPr lang="en-US" b="1" dirty="0" err="1"/>
                  <a:t>thì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:r>
                  <a:rPr lang="en-US" b="1" dirty="0" err="1"/>
                  <a:t>thoả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/>
                  <a:t>. </a:t>
                </a:r>
                <a:r>
                  <a:rPr lang="en-US" b="1" dirty="0" err="1"/>
                  <a:t>Mệnh</a:t>
                </a:r>
                <a:r>
                  <a:rPr lang="en-US" b="1" dirty="0"/>
                  <a:t> </a:t>
                </a:r>
                <a:r>
                  <a:rPr lang="en-US" b="1" dirty="0" err="1"/>
                  <a:t>đề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mệnh</a:t>
                </a:r>
                <a:r>
                  <a:rPr lang="en-US" b="1" dirty="0"/>
                  <a:t> </a:t>
                </a:r>
                <a:r>
                  <a:rPr lang="en-US" b="1" dirty="0" err="1"/>
                  <a:t>đề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/>
                  <a:t>+)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/>
                  <a:t>: </a:t>
                </a:r>
                <a:r>
                  <a:rPr lang="en-US" b="1" dirty="0" err="1"/>
                  <a:t>Nếu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các</a:t>
                </a:r>
                <a:r>
                  <a:rPr lang="en-US" b="1" dirty="0"/>
                  <a:t> </a:t>
                </a:r>
                <a:r>
                  <a:rPr lang="en-US" b="1" dirty="0" err="1"/>
                  <a:t>cạnh</a:t>
                </a:r>
                <a:r>
                  <a:rPr lang="en-US" b="1" dirty="0"/>
                  <a:t> </a:t>
                </a:r>
                <a:r>
                  <a:rPr lang="en-US" b="1" dirty="0" err="1"/>
                  <a:t>thoả</a:t>
                </a:r>
                <a:r>
                  <a:rPr lang="en-US" b="1" dirty="0"/>
                  <a:t> </a:t>
                </a:r>
                <a:r>
                  <a:rPr lang="en-US" b="1" dirty="0" err="1"/>
                  <a:t>mãn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err="1"/>
                  <a:t>thì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i="1" dirty="0"/>
                  <a:t>ABC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tam </a:t>
                </a:r>
                <a:r>
                  <a:rPr lang="en-US" b="1" dirty="0" err="1"/>
                  <a:t>giác</a:t>
                </a:r>
                <a:r>
                  <a:rPr lang="en-US" b="1" dirty="0"/>
                  <a:t> </a:t>
                </a:r>
                <a:r>
                  <a:rPr lang="en-US" b="1" dirty="0" err="1"/>
                  <a:t>vuông</a:t>
                </a:r>
                <a:r>
                  <a:rPr lang="en-US" b="1" dirty="0"/>
                  <a:t> </a:t>
                </a:r>
                <a:r>
                  <a:rPr lang="en-US" b="1" dirty="0" err="1"/>
                  <a:t>tại</a:t>
                </a:r>
                <a:r>
                  <a:rPr lang="en-US" b="1" dirty="0"/>
                  <a:t> A. </a:t>
                </a:r>
                <a:r>
                  <a:rPr lang="en-US" b="1" dirty="0" err="1"/>
                  <a:t>Mệnh</a:t>
                </a:r>
                <a:r>
                  <a:rPr lang="en-US" b="1" dirty="0"/>
                  <a:t> </a:t>
                </a:r>
                <a:r>
                  <a:rPr lang="en-US" b="1" dirty="0" err="1"/>
                  <a:t>đề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mệnh</a:t>
                </a:r>
                <a:r>
                  <a:rPr lang="en-US" b="1" dirty="0"/>
                  <a:t> </a:t>
                </a:r>
                <a:r>
                  <a:rPr lang="en-US" b="1" dirty="0" err="1"/>
                  <a:t>đề</a:t>
                </a:r>
                <a:r>
                  <a:rPr lang="en-US" b="1" dirty="0"/>
                  <a:t> </a:t>
                </a:r>
                <a:r>
                  <a:rPr lang="en-US" b="1" dirty="0" err="1"/>
                  <a:t>đúng</a:t>
                </a:r>
                <a:r>
                  <a:rPr lang="en-US" b="1" dirty="0"/>
                  <a:t>.</a:t>
                </a:r>
              </a:p>
              <a:p>
                <a:pPr marL="3657600" lvl="4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7542258"/>
                <a:ext cx="23698200" cy="5945142"/>
              </a:xfrm>
              <a:prstGeom prst="rect">
                <a:avLst/>
              </a:prstGeom>
              <a:blipFill>
                <a:blip r:embed="rId4"/>
                <a:stretch>
                  <a:fillRect l="-1131" r="-12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0B38B41-3FBC-CE60-8FAA-BEBFFB5FC794}"/>
              </a:ext>
            </a:extLst>
          </p:cNvPr>
          <p:cNvGrpSpPr/>
          <p:nvPr/>
        </p:nvGrpSpPr>
        <p:grpSpPr>
          <a:xfrm>
            <a:off x="304800" y="2533331"/>
            <a:ext cx="3657600" cy="867143"/>
            <a:chOff x="22440" y="25256"/>
            <a:chExt cx="850471" cy="193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AD00A6-8DB1-5B02-DDF2-477B009EB448}"/>
                </a:ext>
              </a:extLst>
            </p:cNvPr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8BD8B31F-C88C-D141-6D35-F425EDC88AA1}"/>
                  </a:ext>
                </a:extLst>
              </p:cNvPr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48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8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81AEBCE5-7190-1F9D-3708-5AC036475A2C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  <p:sp>
            <p:nvSpPr>
              <p:cNvPr id="13" name="Arrow: Chevron 12">
                <a:extLst>
                  <a:ext uri="{FF2B5EF4-FFF2-40B4-BE49-F238E27FC236}">
                    <a16:creationId xmlns:a16="http://schemas.microsoft.com/office/drawing/2014/main" id="{3F1A7C28-4479-300B-C5B1-81BFBB35E13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4800"/>
              </a:p>
            </p:txBody>
          </p:sp>
        </p:grpSp>
        <p:sp>
          <p:nvSpPr>
            <p:cNvPr id="10" name="TextBox 56">
              <a:extLst>
                <a:ext uri="{FF2B5EF4-FFF2-40B4-BE49-F238E27FC236}">
                  <a16:creationId xmlns:a16="http://schemas.microsoft.com/office/drawing/2014/main" id="{90FAE6C9-6284-323A-A08D-5D216E7769C3}"/>
                </a:ext>
              </a:extLst>
            </p:cNvPr>
            <p:cNvSpPr txBox="1"/>
            <p:nvPr/>
          </p:nvSpPr>
          <p:spPr>
            <a:xfrm>
              <a:off x="282781" y="25256"/>
              <a:ext cx="590130" cy="15842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kern="1200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4800" b="1" kern="1200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7.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75DF79-42C6-4493-811C-F8C0EC658445}"/>
              </a:ext>
            </a:extLst>
          </p:cNvPr>
          <p:cNvGrpSpPr/>
          <p:nvPr/>
        </p:nvGrpSpPr>
        <p:grpSpPr>
          <a:xfrm>
            <a:off x="-72643" y="1572056"/>
            <a:ext cx="19656043" cy="830997"/>
            <a:chOff x="-288923" y="1892299"/>
            <a:chExt cx="19659598" cy="830996"/>
          </a:xfrm>
        </p:grpSpPr>
        <p:sp>
          <p:nvSpPr>
            <p:cNvPr id="20" name="Rounded Rectangle 2">
              <a:extLst>
                <a:ext uri="{FF2B5EF4-FFF2-40B4-BE49-F238E27FC236}">
                  <a16:creationId xmlns:a16="http://schemas.microsoft.com/office/drawing/2014/main" id="{B7CE0FE0-63EA-43D7-958C-FC35D57D1F25}"/>
                </a:ext>
              </a:extLst>
            </p:cNvPr>
            <p:cNvSpPr/>
            <p:nvPr/>
          </p:nvSpPr>
          <p:spPr>
            <a:xfrm>
              <a:off x="-288923" y="2052547"/>
              <a:ext cx="2130429" cy="657125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F54678-2AA3-4EDC-ABE7-F909BCC73E25}"/>
                </a:ext>
              </a:extLst>
            </p:cNvPr>
            <p:cNvSpPr txBox="1"/>
            <p:nvPr/>
          </p:nvSpPr>
          <p:spPr>
            <a:xfrm>
              <a:off x="1082674" y="1922269"/>
              <a:ext cx="184764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b="1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762986-5EB7-48FE-9AB4-1BF7216A0E26}"/>
                </a:ext>
              </a:extLst>
            </p:cNvPr>
            <p:cNvSpPr txBox="1"/>
            <p:nvPr/>
          </p:nvSpPr>
          <p:spPr>
            <a:xfrm>
              <a:off x="2087562" y="1892299"/>
              <a:ext cx="17283113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BÀI TẬP TỰ LUẬN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7A3702-2C59-4E52-9CE7-A41EF1E898AF}"/>
              </a:ext>
            </a:extLst>
          </p:cNvPr>
          <p:cNvSpPr txBox="1"/>
          <p:nvPr/>
        </p:nvSpPr>
        <p:spPr>
          <a:xfrm>
            <a:off x="878994" y="1685889"/>
            <a:ext cx="562976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0FCE7D-3FE0-62D3-E0F4-99E45EBC0155}"/>
                  </a:ext>
                </a:extLst>
              </p:cNvPr>
              <p:cNvSpPr txBox="1"/>
              <p:nvPr/>
            </p:nvSpPr>
            <p:spPr>
              <a:xfrm>
                <a:off x="304800" y="11506200"/>
                <a:ext cx="24079200" cy="143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+)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Tam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ABC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tam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vuông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tại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chỉ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khi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tam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ABC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cạnh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thoả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mãn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sSup>
                      <m:sSupPr>
                        <m:ctrlP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p>
                        <m:r>
                          <a:rPr kumimoji="0" lang="en-US" sz="43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sup>
                    </m:sSup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Mệnh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đề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𝑷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3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𝑸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mệnh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đề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đúng</a:t>
                </a: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20FCE7D-3FE0-62D3-E0F4-99E45EBC0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506200"/>
                <a:ext cx="24079200" cy="1430713"/>
              </a:xfrm>
              <a:prstGeom prst="rect">
                <a:avLst/>
              </a:prstGeom>
              <a:blipFill>
                <a:blip r:embed="rId5"/>
                <a:stretch>
                  <a:fillRect l="-987" t="-8547" b="-19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16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3464</TotalTime>
  <Words>4462</Words>
  <PresentationFormat>Custom</PresentationFormat>
  <Paragraphs>429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2013-08-31T11:42:51Z</dcterms:created>
  <dcterms:modified xsi:type="dcterms:W3CDTF">2022-07-15T14:31:43Z</dcterms:modified>
</cp:coreProperties>
</file>