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71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.svg"/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25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24" Type="http://schemas.openxmlformats.org/officeDocument/2006/relationships/image" Target="../media/image7.png"/><Relationship Id="rId23" Type="http://schemas.openxmlformats.org/officeDocument/2006/relationships/image" Target="../media/image6.png"/><Relationship Id="rId10" Type="http://schemas.openxmlformats.org/officeDocument/2006/relationships/image" Target="../media/image3.png"/><Relationship Id="rId9" Type="http://schemas.openxmlformats.org/officeDocument/2006/relationships/image" Target="../media/image18.svg"/><Relationship Id="rId22" Type="http://schemas.openxmlformats.org/officeDocument/2006/relationships/image" Target="../media/image86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image" Target="../media/image24.png"/><Relationship Id="rId21" Type="http://schemas.openxmlformats.org/officeDocument/2006/relationships/image" Target="../media/image32.png"/><Relationship Id="rId12" Type="http://schemas.openxmlformats.org/officeDocument/2006/relationships/image" Target="../media/image2.png"/><Relationship Id="rId2" Type="http://schemas.openxmlformats.org/officeDocument/2006/relationships/image" Target="../media/image1.jp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23" Type="http://schemas.openxmlformats.org/officeDocument/2006/relationships/image" Target="../media/image73.svg"/><Relationship Id="rId10" Type="http://schemas.openxmlformats.org/officeDocument/2006/relationships/image" Target="../media/image11.svg"/><Relationship Id="rId19" Type="http://schemas.openxmlformats.org/officeDocument/2006/relationships/image" Target="../media/image97.svg"/><Relationship Id="rId9" Type="http://schemas.openxmlformats.org/officeDocument/2006/relationships/image" Target="../media/image18.svg"/><Relationship Id="rId2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34.png"/><Relationship Id="rId3" Type="http://schemas.openxmlformats.org/officeDocument/2006/relationships/image" Target="../media/image9.png"/><Relationship Id="rId21" Type="http://schemas.openxmlformats.org/officeDocument/2006/relationships/image" Target="../media/image38.svg"/><Relationship Id="rId7" Type="http://schemas.openxmlformats.org/officeDocument/2006/relationships/image" Target="../media/image44.svg"/><Relationship Id="rId12" Type="http://schemas.openxmlformats.org/officeDocument/2006/relationships/image" Target="../media/image11.png"/><Relationship Id="rId17" Type="http://schemas.openxmlformats.org/officeDocument/2006/relationships/image" Target="../media/image34.svg"/><Relationship Id="rId2" Type="http://schemas.openxmlformats.org/officeDocument/2006/relationships/image" Target="../media/image1.jp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15" Type="http://schemas.openxmlformats.org/officeDocument/2006/relationships/image" Target="../media/image29.svg"/><Relationship Id="rId10" Type="http://schemas.openxmlformats.org/officeDocument/2006/relationships/image" Target="../media/image11.svg"/><Relationship Id="rId4" Type="http://schemas.openxmlformats.org/officeDocument/2006/relationships/image" Target="../media/image21.svg"/><Relationship Id="rId14" Type="http://schemas.openxmlformats.org/officeDocument/2006/relationships/image" Target="../media/image35.png"/><Relationship Id="rId2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1.png"/><Relationship Id="rId3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10" Type="http://schemas.openxmlformats.org/officeDocument/2006/relationships/image" Target="../media/image11.svg"/><Relationship Id="rId9" Type="http://schemas.openxmlformats.org/officeDocument/2006/relationships/image" Target="../media/image18.svg"/><Relationship Id="rId14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2.png"/><Relationship Id="rId3" Type="http://schemas.openxmlformats.org/officeDocument/2006/relationships/image" Target="../media/image9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15" Type="http://schemas.openxmlformats.org/officeDocument/2006/relationships/image" Target="../media/image13.png"/><Relationship Id="rId5" Type="http://schemas.openxmlformats.org/officeDocument/2006/relationships/image" Target="../media/image4.svg"/><Relationship Id="rId10" Type="http://schemas.openxmlformats.org/officeDocument/2006/relationships/image" Target="../media/image11.svg"/><Relationship Id="rId9" Type="http://schemas.openxmlformats.org/officeDocument/2006/relationships/image" Target="../media/image18.svg"/><Relationship Id="rId14" Type="http://schemas.openxmlformats.org/officeDocument/2006/relationships/image" Target="../media/image7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10" Type="http://schemas.openxmlformats.org/officeDocument/2006/relationships/image" Target="../media/image11.sv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svg"/><Relationship Id="rId3" Type="http://schemas.openxmlformats.org/officeDocument/2006/relationships/image" Target="../media/image17.png"/><Relationship Id="rId12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10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12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10" Type="http://schemas.openxmlformats.org/officeDocument/2006/relationships/image" Target="../media/image11.svg"/><Relationship Id="rId19" Type="http://schemas.openxmlformats.org/officeDocument/2006/relationships/image" Target="../media/image97.svg"/><Relationship Id="rId9" Type="http://schemas.openxmlformats.org/officeDocument/2006/relationships/image" Target="../media/image18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svg"/><Relationship Id="rId3" Type="http://schemas.openxmlformats.org/officeDocument/2006/relationships/image" Target="../media/image9.png"/><Relationship Id="rId12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10" Type="http://schemas.openxmlformats.org/officeDocument/2006/relationships/image" Target="../media/image11.sv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3" Type="http://schemas.openxmlformats.org/officeDocument/2006/relationships/image" Target="../media/image24.png"/><Relationship Id="rId34" Type="http://schemas.openxmlformats.org/officeDocument/2006/relationships/image" Target="../media/image7.svg"/><Relationship Id="rId12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image" Target="../media/image11.svg"/><Relationship Id="rId31" Type="http://schemas.openxmlformats.org/officeDocument/2006/relationships/image" Target="../media/image27.png"/><Relationship Id="rId9" Type="http://schemas.openxmlformats.org/officeDocument/2006/relationships/image" Target="../media/image18.svg"/><Relationship Id="rId14" Type="http://schemas.openxmlformats.org/officeDocument/2006/relationships/image" Target="../media/image26.png"/><Relationship Id="rId30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55.svg"/><Relationship Id="rId3" Type="http://schemas.openxmlformats.org/officeDocument/2006/relationships/image" Target="../media/image9.png"/><Relationship Id="rId12" Type="http://schemas.openxmlformats.org/officeDocument/2006/relationships/image" Target="../media/image29.png"/><Relationship Id="rId7" Type="http://schemas.openxmlformats.org/officeDocument/2006/relationships/image" Target="../media/image44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png"/><Relationship Id="rId10" Type="http://schemas.openxmlformats.org/officeDocument/2006/relationships/image" Target="../media/image11.svg"/><Relationship Id="rId19" Type="http://schemas.openxmlformats.org/officeDocument/2006/relationships/image" Target="../media/image2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13436" cy="10287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0" y="0"/>
            <a:ext cx="2133600" cy="21717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0"/>
            <a:ext cx="2514600" cy="265193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0"/>
            <a:ext cx="2971800" cy="314723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1"/>
            <a:ext cx="3352800" cy="354329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" idx="0"/>
          </p:cNvCxnSpPr>
          <p:nvPr/>
        </p:nvCxnSpPr>
        <p:spPr>
          <a:xfrm flipV="1">
            <a:off x="0" y="0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3939" y="-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2000" y="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04014" y="-2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104702" y="38099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448800" y="3809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608288" y="5333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60688" y="6857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2496800" y="21717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649200" y="23241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801600" y="24765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954000" y="26289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7200" y="495300"/>
            <a:ext cx="17373600" cy="937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" y="8854693"/>
            <a:ext cx="1339538" cy="1411391"/>
          </a:xfrm>
          <a:prstGeom prst="rect">
            <a:avLst/>
          </a:prstGeom>
        </p:spPr>
      </p:pic>
      <p:pic>
        <p:nvPicPr>
          <p:cNvPr id="40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69113" y="8892794"/>
            <a:ext cx="1339538" cy="1411391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62000" y="535998"/>
            <a:ext cx="4645593" cy="2270534"/>
          </a:xfrm>
          <a:prstGeom prst="rect">
            <a:avLst/>
          </a:prstGeom>
        </p:spPr>
      </p:pic>
      <p:pic>
        <p:nvPicPr>
          <p:cNvPr id="34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586270" y="6757689"/>
            <a:ext cx="2244530" cy="3110211"/>
          </a:xfrm>
          <a:prstGeom prst="rect">
            <a:avLst/>
          </a:prstGeom>
        </p:spPr>
      </p:pic>
      <p:pic>
        <p:nvPicPr>
          <p:cNvPr id="50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358893" y="5065808"/>
            <a:ext cx="5906804" cy="4784511"/>
          </a:xfrm>
          <a:prstGeom prst="rect">
            <a:avLst/>
          </a:prstGeom>
        </p:spPr>
      </p:pic>
      <p:pic>
        <p:nvPicPr>
          <p:cNvPr id="51" name="Picture 10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5118856" y="605710"/>
            <a:ext cx="2620026" cy="2200822"/>
          </a:xfrm>
          <a:prstGeom prst="rect">
            <a:avLst/>
          </a:prstGeom>
        </p:spPr>
      </p:pic>
      <p:pic>
        <p:nvPicPr>
          <p:cNvPr id="52" name="Picture 5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6170826" y="491725"/>
            <a:ext cx="5867752" cy="3835558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854097" y="2988241"/>
            <a:ext cx="10183585" cy="1850485"/>
            <a:chOff x="803714" y="1808299"/>
            <a:chExt cx="8645085" cy="2573201"/>
          </a:xfrm>
        </p:grpSpPr>
        <p:pic>
          <p:nvPicPr>
            <p:cNvPr id="54" name="Picture 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4557092" y="1808299"/>
              <a:ext cx="4891707" cy="2573201"/>
            </a:xfrm>
            <a:prstGeom prst="rect">
              <a:avLst/>
            </a:prstGeom>
          </p:spPr>
        </p:pic>
        <p:pic>
          <p:nvPicPr>
            <p:cNvPr id="55" name="Picture 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flipH="1">
              <a:off x="803714" y="1808300"/>
              <a:ext cx="4641641" cy="2573200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1676399" y="2019300"/>
              <a:ext cx="6890623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BÀI VIẾT 2. THƯ ĐIỆN TỬ</a:t>
              </a:r>
              <a:endParaRPr lang="en-US" sz="44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490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13436" cy="10287000"/>
          </a:xfrm>
          <a:prstGeom prst="rect">
            <a:avLst/>
          </a:prstGeom>
        </p:spPr>
      </p:pic>
      <p:pic>
        <p:nvPicPr>
          <p:cNvPr id="3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1087" y="-28354"/>
            <a:ext cx="1338388" cy="1270251"/>
          </a:xfrm>
          <a:prstGeom prst="rect">
            <a:avLst/>
          </a:prstGeom>
        </p:spPr>
      </p:pic>
      <p:pic>
        <p:nvPicPr>
          <p:cNvPr id="36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916713" y="38099"/>
            <a:ext cx="1396722" cy="1325615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69113" y="8892794"/>
            <a:ext cx="1339538" cy="1411391"/>
          </a:xfrm>
          <a:prstGeom prst="rect">
            <a:avLst/>
          </a:prstGeom>
        </p:spPr>
      </p:pic>
      <p:pic>
        <p:nvPicPr>
          <p:cNvPr id="4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" y="8854693"/>
            <a:ext cx="1339538" cy="1411391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294899" y="4137911"/>
            <a:ext cx="6324600" cy="2367411"/>
            <a:chOff x="966042" y="3486388"/>
            <a:chExt cx="7512362" cy="2857908"/>
          </a:xfrm>
          <a:solidFill>
            <a:schemeClr val="bg1"/>
          </a:solidFill>
        </p:grpSpPr>
        <p:pic>
          <p:nvPicPr>
            <p:cNvPr id="40" name="Picture 1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966042" y="3486388"/>
              <a:ext cx="7512362" cy="2857908"/>
            </a:xfrm>
            <a:prstGeom prst="rect">
              <a:avLst/>
            </a:prstGeom>
            <a:grpFill/>
          </p:spPr>
        </p:pic>
        <p:sp>
          <p:nvSpPr>
            <p:cNvPr id="41" name="Rounded Rectangle 40"/>
            <p:cNvSpPr/>
            <p:nvPr/>
          </p:nvSpPr>
          <p:spPr>
            <a:xfrm>
              <a:off x="1172904" y="3695701"/>
              <a:ext cx="7087784" cy="2462898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47604" y="3758973"/>
              <a:ext cx="6813084" cy="211780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smtClean="0">
                  <a:latin typeface="Arial" pitchFamily="34" charset="0"/>
                  <a:cs typeface="Arial" pitchFamily="34" charset="0"/>
                </a:rPr>
                <a:t>Luyện viết cách trả lời thư điện tử.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8173843" y="1325612"/>
            <a:ext cx="9144000" cy="82347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11293" y="2517018"/>
            <a:ext cx="6011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HƯỚNG DẪN VỀ NHÀ</a:t>
            </a:r>
            <a:endParaRPr lang="en-US" sz="4400" b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9528606" y="3715910"/>
            <a:ext cx="7376956" cy="5578823"/>
          </a:xfrm>
          <a:prstGeom prst="rect">
            <a:avLst/>
          </a:prstGeom>
        </p:spPr>
      </p:pic>
      <p:pic>
        <p:nvPicPr>
          <p:cNvPr id="54" name="Picture 9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5744200" y="8233098"/>
            <a:ext cx="2664451" cy="2088263"/>
          </a:xfrm>
          <a:prstGeom prst="rect">
            <a:avLst/>
          </a:prstGeom>
        </p:spPr>
      </p:pic>
      <p:pic>
        <p:nvPicPr>
          <p:cNvPr id="55" name="Picture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382000" y="2019300"/>
            <a:ext cx="1994644" cy="179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69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13436" cy="10287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0" y="0"/>
            <a:ext cx="2133600" cy="21717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0"/>
            <a:ext cx="2514600" cy="265193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0"/>
            <a:ext cx="2971800" cy="314723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1"/>
            <a:ext cx="3352800" cy="354329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" idx="0"/>
          </p:cNvCxnSpPr>
          <p:nvPr/>
        </p:nvCxnSpPr>
        <p:spPr>
          <a:xfrm flipV="1">
            <a:off x="0" y="0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3939" y="-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2000" y="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04014" y="-2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104702" y="38099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448800" y="3809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608288" y="5333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60688" y="6857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2496800" y="21717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649200" y="23241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801600" y="24765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954000" y="26289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7200" y="495300"/>
            <a:ext cx="17373600" cy="937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1088" y="-28354"/>
            <a:ext cx="1757487" cy="1668014"/>
          </a:xfrm>
          <a:prstGeom prst="rect">
            <a:avLst/>
          </a:prstGeom>
        </p:spPr>
      </p:pic>
      <p:pic>
        <p:nvPicPr>
          <p:cNvPr id="36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555948" y="38099"/>
            <a:ext cx="1757487" cy="1668014"/>
          </a:xfrm>
          <a:prstGeom prst="rect">
            <a:avLst/>
          </a:prstGeom>
        </p:spPr>
      </p:pic>
      <p:pic>
        <p:nvPicPr>
          <p:cNvPr id="59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0" y="-675175"/>
            <a:ext cx="2728265" cy="2752348"/>
          </a:xfrm>
          <a:prstGeom prst="rect">
            <a:avLst/>
          </a:prstGeom>
        </p:spPr>
      </p:pic>
      <p:pic>
        <p:nvPicPr>
          <p:cNvPr id="39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64362" y="1204511"/>
            <a:ext cx="12556638" cy="9120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8358" y="636244"/>
            <a:ext cx="8617673" cy="18249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CẢM ƠN CÁC EM ĐÃ LẮNG NGHE BÀI GIẢNG NGÀY HÔM NAY!</a:t>
            </a:r>
            <a:endParaRPr lang="en-US" sz="40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3307" y="8304462"/>
            <a:ext cx="3709093" cy="1517904"/>
          </a:xfrm>
          <a:prstGeom prst="rect">
            <a:avLst/>
          </a:prstGeom>
        </p:spPr>
      </p:pic>
      <p:pic>
        <p:nvPicPr>
          <p:cNvPr id="42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3306" y="7277100"/>
            <a:ext cx="2261293" cy="2289917"/>
          </a:xfrm>
          <a:prstGeom prst="rect">
            <a:avLst/>
          </a:prstGeom>
        </p:spPr>
      </p:pic>
      <p:pic>
        <p:nvPicPr>
          <p:cNvPr id="44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5432588" y="5067300"/>
            <a:ext cx="2828831" cy="4114800"/>
          </a:xfrm>
          <a:prstGeom prst="rect">
            <a:avLst/>
          </a:prstGeom>
        </p:spPr>
      </p:pic>
      <p:pic>
        <p:nvPicPr>
          <p:cNvPr id="47" name="Picture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493041" y="6379065"/>
            <a:ext cx="1152144" cy="3353910"/>
          </a:xfrm>
          <a:prstGeom prst="rect">
            <a:avLst/>
          </a:prstGeom>
        </p:spPr>
      </p:pic>
      <p:pic>
        <p:nvPicPr>
          <p:cNvPr id="48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47453" y="8349067"/>
            <a:ext cx="3709093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87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13436" cy="10287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0" y="0"/>
            <a:ext cx="2133600" cy="21717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0"/>
            <a:ext cx="2514600" cy="265193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0"/>
            <a:ext cx="2971800" cy="314723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1"/>
            <a:ext cx="3352800" cy="354329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" idx="0"/>
          </p:cNvCxnSpPr>
          <p:nvPr/>
        </p:nvCxnSpPr>
        <p:spPr>
          <a:xfrm flipV="1">
            <a:off x="0" y="0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3939" y="-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2000" y="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04014" y="-2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104702" y="38099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448800" y="3809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608288" y="5333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60688" y="6857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2496800" y="21717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649200" y="23241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801600" y="24765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954000" y="26289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7200" y="495300"/>
            <a:ext cx="17373600" cy="937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1088" y="-28354"/>
            <a:ext cx="1757487" cy="1668014"/>
          </a:xfrm>
          <a:prstGeom prst="rect">
            <a:avLst/>
          </a:prstGeom>
        </p:spPr>
      </p:pic>
      <p:pic>
        <p:nvPicPr>
          <p:cNvPr id="36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555948" y="38099"/>
            <a:ext cx="1757487" cy="1668014"/>
          </a:xfrm>
          <a:prstGeom prst="rect">
            <a:avLst/>
          </a:prstGeom>
        </p:spPr>
      </p:pic>
      <p:pic>
        <p:nvPicPr>
          <p:cNvPr id="37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" y="8854693"/>
            <a:ext cx="1339538" cy="1411391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69113" y="8892794"/>
            <a:ext cx="1339538" cy="141139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655318" y="685798"/>
            <a:ext cx="6221555" cy="1147194"/>
            <a:chOff x="2543823" y="3529134"/>
            <a:chExt cx="6221555" cy="1147194"/>
          </a:xfrm>
        </p:grpSpPr>
        <p:grpSp>
          <p:nvGrpSpPr>
            <p:cNvPr id="33" name="Group 32"/>
            <p:cNvGrpSpPr/>
            <p:nvPr/>
          </p:nvGrpSpPr>
          <p:grpSpPr>
            <a:xfrm>
              <a:off x="2543823" y="3529134"/>
              <a:ext cx="1095464" cy="1147194"/>
              <a:chOff x="1616567" y="658936"/>
              <a:chExt cx="1143000" cy="1147194"/>
            </a:xfrm>
          </p:grpSpPr>
          <p:sp>
            <p:nvSpPr>
              <p:cNvPr id="43" name="Diamond 42"/>
              <p:cNvSpPr/>
              <p:nvPr/>
            </p:nvSpPr>
            <p:spPr>
              <a:xfrm>
                <a:off x="1616567" y="658936"/>
                <a:ext cx="1143000" cy="1147194"/>
              </a:xfrm>
              <a:prstGeom prst="diamond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791832" y="847515"/>
                <a:ext cx="792469" cy="586427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4" name="Chevron 33"/>
            <p:cNvSpPr/>
            <p:nvPr/>
          </p:nvSpPr>
          <p:spPr>
            <a:xfrm>
              <a:off x="3212255" y="3562361"/>
              <a:ext cx="4193460" cy="108074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 flipH="1">
              <a:off x="6300435" y="3562361"/>
              <a:ext cx="1791080" cy="108074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669914" y="3529134"/>
              <a:ext cx="1095464" cy="1147194"/>
              <a:chOff x="-1693911" y="671578"/>
              <a:chExt cx="1143000" cy="1147194"/>
            </a:xfrm>
          </p:grpSpPr>
          <p:sp>
            <p:nvSpPr>
              <p:cNvPr id="41" name="Diamond 40"/>
              <p:cNvSpPr/>
              <p:nvPr/>
            </p:nvSpPr>
            <p:spPr>
              <a:xfrm>
                <a:off x="-1693911" y="671578"/>
                <a:ext cx="1143000" cy="1147194"/>
              </a:xfrm>
              <a:prstGeom prst="diamond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518646" y="915238"/>
                <a:ext cx="792469" cy="586427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4015328" y="3748788"/>
              <a:ext cx="31870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KHỞI ĐỘNG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2645" y="2064931"/>
            <a:ext cx="6793516" cy="823138"/>
            <a:chOff x="654568" y="2064931"/>
            <a:chExt cx="6793516" cy="823138"/>
          </a:xfrm>
        </p:grpSpPr>
        <p:sp>
          <p:nvSpPr>
            <p:cNvPr id="46" name="Flowchart: Delay 45"/>
            <p:cNvSpPr/>
            <p:nvPr/>
          </p:nvSpPr>
          <p:spPr>
            <a:xfrm flipH="1">
              <a:off x="654568" y="2064931"/>
              <a:ext cx="843361" cy="823138"/>
            </a:xfrm>
            <a:prstGeom prst="flowChartDelay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*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94573" y="2064931"/>
              <a:ext cx="5853511" cy="823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Trả bài “Góc sáng tạo”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Chevron 1"/>
          <p:cNvSpPr/>
          <p:nvPr/>
        </p:nvSpPr>
        <p:spPr>
          <a:xfrm>
            <a:off x="826315" y="3255962"/>
            <a:ext cx="5924467" cy="8532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 bước thực hiện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8566" y="4109224"/>
            <a:ext cx="0" cy="43108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8566" y="5181600"/>
            <a:ext cx="14478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31182" y="4667251"/>
            <a:ext cx="8839200" cy="102869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smtClean="0">
                <a:latin typeface="Arial" pitchFamily="34" charset="0"/>
                <a:cs typeface="Arial" pitchFamily="34" charset="0"/>
              </a:rPr>
              <a:t>Trả bài: Viết thư gửi người thân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378565" y="6667502"/>
            <a:ext cx="14478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331180" y="6160586"/>
            <a:ext cx="8839202" cy="102869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" pitchFamily="34" charset="0"/>
                <a:cs typeface="Arial" pitchFamily="34" charset="0"/>
              </a:rPr>
              <a:t>Biểu dương HS có câu văn, đoạn văn hay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378564" y="8144571"/>
            <a:ext cx="14478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2331180" y="7630222"/>
            <a:ext cx="8839202" cy="102869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smtClean="0">
                <a:latin typeface="Arial" pitchFamily="34" charset="0"/>
                <a:cs typeface="Arial" pitchFamily="34" charset="0"/>
              </a:rPr>
              <a:t>N</a:t>
            </a:r>
            <a:r>
              <a:rPr lang="vi-VN" sz="3600" smtClean="0"/>
              <a:t>hững </a:t>
            </a:r>
            <a:r>
              <a:rPr lang="vi-VN" sz="3600"/>
              <a:t>điều HS cần rút kinh nghiệm</a:t>
            </a:r>
            <a:endParaRPr lang="en-US" sz="3600"/>
          </a:p>
        </p:txBody>
      </p:sp>
      <p:pic>
        <p:nvPicPr>
          <p:cNvPr id="52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480822" y="3109136"/>
            <a:ext cx="6322100" cy="645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3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49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13436" cy="10287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0" y="0"/>
            <a:ext cx="2133600" cy="21717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0"/>
            <a:ext cx="2514600" cy="265193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0"/>
            <a:ext cx="2971800" cy="314723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1"/>
            <a:ext cx="3352800" cy="354329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" idx="0"/>
          </p:cNvCxnSpPr>
          <p:nvPr/>
        </p:nvCxnSpPr>
        <p:spPr>
          <a:xfrm flipV="1">
            <a:off x="0" y="0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3939" y="-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2000" y="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04014" y="-2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104702" y="38099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448800" y="3809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608288" y="5333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60688" y="6857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2496800" y="21717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649200" y="23241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801600" y="24765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954000" y="26289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7200" y="495300"/>
            <a:ext cx="17373600" cy="937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1088" y="-28354"/>
            <a:ext cx="1757487" cy="1668014"/>
          </a:xfrm>
          <a:prstGeom prst="rect">
            <a:avLst/>
          </a:prstGeom>
        </p:spPr>
      </p:pic>
      <p:pic>
        <p:nvPicPr>
          <p:cNvPr id="36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555948" y="38099"/>
            <a:ext cx="1757487" cy="1668014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69113" y="8892794"/>
            <a:ext cx="1339538" cy="141139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655318" y="685798"/>
            <a:ext cx="6221555" cy="1147194"/>
            <a:chOff x="2543823" y="3529134"/>
            <a:chExt cx="6221555" cy="1147194"/>
          </a:xfrm>
        </p:grpSpPr>
        <p:grpSp>
          <p:nvGrpSpPr>
            <p:cNvPr id="33" name="Group 32"/>
            <p:cNvGrpSpPr/>
            <p:nvPr/>
          </p:nvGrpSpPr>
          <p:grpSpPr>
            <a:xfrm>
              <a:off x="2543823" y="3529134"/>
              <a:ext cx="1095464" cy="1147194"/>
              <a:chOff x="1616567" y="658936"/>
              <a:chExt cx="1143000" cy="1147194"/>
            </a:xfrm>
          </p:grpSpPr>
          <p:sp>
            <p:nvSpPr>
              <p:cNvPr id="43" name="Diamond 42"/>
              <p:cNvSpPr/>
              <p:nvPr/>
            </p:nvSpPr>
            <p:spPr>
              <a:xfrm>
                <a:off x="1616567" y="658936"/>
                <a:ext cx="1143000" cy="1147194"/>
              </a:xfrm>
              <a:prstGeom prst="diamond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791832" y="847515"/>
                <a:ext cx="792469" cy="586427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4" name="Chevron 33"/>
            <p:cNvSpPr/>
            <p:nvPr/>
          </p:nvSpPr>
          <p:spPr>
            <a:xfrm>
              <a:off x="3212255" y="3562361"/>
              <a:ext cx="4193460" cy="108074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 flipH="1">
              <a:off x="6300435" y="3562361"/>
              <a:ext cx="1791080" cy="108074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669914" y="3529134"/>
              <a:ext cx="1095464" cy="1147194"/>
              <a:chOff x="-1693911" y="671578"/>
              <a:chExt cx="1143000" cy="1147194"/>
            </a:xfrm>
          </p:grpSpPr>
          <p:sp>
            <p:nvSpPr>
              <p:cNvPr id="41" name="Diamond 40"/>
              <p:cNvSpPr/>
              <p:nvPr/>
            </p:nvSpPr>
            <p:spPr>
              <a:xfrm>
                <a:off x="-1693911" y="671578"/>
                <a:ext cx="1143000" cy="1147194"/>
              </a:xfrm>
              <a:prstGeom prst="diamond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518646" y="915238"/>
                <a:ext cx="792469" cy="586427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4015328" y="3748788"/>
              <a:ext cx="31870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KHỞI ĐỘNG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Snip Single Corner Rectangle 3"/>
          <p:cNvSpPr/>
          <p:nvPr/>
        </p:nvSpPr>
        <p:spPr>
          <a:xfrm>
            <a:off x="1066800" y="2116679"/>
            <a:ext cx="16367891" cy="990600"/>
          </a:xfrm>
          <a:prstGeom prst="snip1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 hãy kể tên một số hình thức trao đổi thông tin liên lạc mà em biết?</a:t>
            </a:r>
            <a:endParaRPr lang="en-US" sz="400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" y="8854693"/>
            <a:ext cx="1339538" cy="1411391"/>
          </a:xfrm>
          <a:prstGeom prst="rect">
            <a:avLst/>
          </a:prstGeom>
        </p:spPr>
      </p:pic>
      <p:pic>
        <p:nvPicPr>
          <p:cNvPr id="55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15525" y="3475463"/>
            <a:ext cx="4385308" cy="273483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8229600" y="3475462"/>
            <a:ext cx="4593110" cy="27348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2801600" y="5252185"/>
            <a:ext cx="4785980" cy="374503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433479" y="5837611"/>
            <a:ext cx="4723238" cy="37608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655318" y="4229100"/>
            <a:ext cx="2574282" cy="805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Thư tay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3334999" y="4037477"/>
            <a:ext cx="3886513" cy="805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Gọi điện thoại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9933616" y="8451991"/>
            <a:ext cx="3886513" cy="805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Mạng xã hội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15959" y="8130448"/>
            <a:ext cx="3962399" cy="805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Gửi thư điện tử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92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13436" cy="10287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0" y="0"/>
            <a:ext cx="2133600" cy="21717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0"/>
            <a:ext cx="2514600" cy="265193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0"/>
            <a:ext cx="2971800" cy="314723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1"/>
            <a:ext cx="3352800" cy="354329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" idx="0"/>
          </p:cNvCxnSpPr>
          <p:nvPr/>
        </p:nvCxnSpPr>
        <p:spPr>
          <a:xfrm flipV="1">
            <a:off x="0" y="0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3939" y="-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2000" y="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04014" y="-2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104702" y="38099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448800" y="3809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608288" y="5333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60688" y="6857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2496800" y="21717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649200" y="23241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801600" y="24765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954000" y="26289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-1" y="495300"/>
            <a:ext cx="18313435" cy="937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1088" y="-28354"/>
            <a:ext cx="1757487" cy="1668014"/>
          </a:xfrm>
          <a:prstGeom prst="rect">
            <a:avLst/>
          </a:prstGeom>
        </p:spPr>
      </p:pic>
      <p:pic>
        <p:nvPicPr>
          <p:cNvPr id="36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555948" y="38099"/>
            <a:ext cx="1757487" cy="1668014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69113" y="8892794"/>
            <a:ext cx="1339538" cy="1411391"/>
          </a:xfrm>
          <a:prstGeom prst="rect">
            <a:avLst/>
          </a:prstGeom>
        </p:spPr>
      </p:pic>
      <p:pic>
        <p:nvPicPr>
          <p:cNvPr id="54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" y="8854693"/>
            <a:ext cx="1339538" cy="1411391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4126076" y="589577"/>
            <a:ext cx="9394354" cy="1159836"/>
            <a:chOff x="2445309" y="3516492"/>
            <a:chExt cx="9394354" cy="1159836"/>
          </a:xfrm>
        </p:grpSpPr>
        <p:grpSp>
          <p:nvGrpSpPr>
            <p:cNvPr id="46" name="Group 45"/>
            <p:cNvGrpSpPr/>
            <p:nvPr/>
          </p:nvGrpSpPr>
          <p:grpSpPr>
            <a:xfrm>
              <a:off x="2445309" y="3529134"/>
              <a:ext cx="1095464" cy="1147194"/>
              <a:chOff x="1513778" y="658936"/>
              <a:chExt cx="1143000" cy="1147194"/>
            </a:xfrm>
          </p:grpSpPr>
          <p:sp>
            <p:nvSpPr>
              <p:cNvPr id="53" name="Diamond 52"/>
              <p:cNvSpPr/>
              <p:nvPr/>
            </p:nvSpPr>
            <p:spPr>
              <a:xfrm>
                <a:off x="1513778" y="658936"/>
                <a:ext cx="1143000" cy="1147194"/>
              </a:xfrm>
              <a:prstGeom prst="diamond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722131" y="872106"/>
                <a:ext cx="792469" cy="586427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7" name="Chevron 46"/>
            <p:cNvSpPr/>
            <p:nvPr/>
          </p:nvSpPr>
          <p:spPr>
            <a:xfrm>
              <a:off x="3212255" y="3562361"/>
              <a:ext cx="5398346" cy="108074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Chevron 47"/>
            <p:cNvSpPr/>
            <p:nvPr/>
          </p:nvSpPr>
          <p:spPr>
            <a:xfrm flipH="1">
              <a:off x="6300435" y="3562361"/>
              <a:ext cx="4824764" cy="1080740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0744199" y="3516492"/>
              <a:ext cx="1095464" cy="1147194"/>
              <a:chOff x="1513778" y="658936"/>
              <a:chExt cx="1143000" cy="1147194"/>
            </a:xfrm>
          </p:grpSpPr>
          <p:sp>
            <p:nvSpPr>
              <p:cNvPr id="51" name="Diamond 50"/>
              <p:cNvSpPr/>
              <p:nvPr/>
            </p:nvSpPr>
            <p:spPr>
              <a:xfrm>
                <a:off x="1513778" y="658936"/>
                <a:ext cx="1143000" cy="1147194"/>
              </a:xfrm>
              <a:prstGeom prst="diamond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722131" y="872106"/>
                <a:ext cx="792469" cy="586427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4015328" y="3748788"/>
              <a:ext cx="63626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HÌNH THÀNH KIẾN THỨC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2645" y="2064931"/>
            <a:ext cx="7669355" cy="823138"/>
            <a:chOff x="654568" y="2064931"/>
            <a:chExt cx="7669355" cy="823138"/>
          </a:xfrm>
        </p:grpSpPr>
        <p:sp>
          <p:nvSpPr>
            <p:cNvPr id="64" name="Flowchart: Delay 63"/>
            <p:cNvSpPr/>
            <p:nvPr/>
          </p:nvSpPr>
          <p:spPr>
            <a:xfrm flipH="1">
              <a:off x="654568" y="2064931"/>
              <a:ext cx="843361" cy="823138"/>
            </a:xfrm>
            <a:prstGeom prst="flowChartDelay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594573" y="2064931"/>
              <a:ext cx="6729350" cy="823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 Làm quen với thư điện tử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8205" y="3197825"/>
            <a:ext cx="8335117" cy="5463794"/>
            <a:chOff x="866080" y="3390900"/>
            <a:chExt cx="8335117" cy="5463794"/>
          </a:xfrm>
        </p:grpSpPr>
        <p:sp>
          <p:nvSpPr>
            <p:cNvPr id="66" name="Snip Single Corner Rectangle 65"/>
            <p:cNvSpPr/>
            <p:nvPr/>
          </p:nvSpPr>
          <p:spPr>
            <a:xfrm>
              <a:off x="866080" y="3390900"/>
              <a:ext cx="8335117" cy="5463794"/>
            </a:xfrm>
            <a:prstGeom prst="snip1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vi-VN" sz="4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55505" y="3549871"/>
              <a:ext cx="7866389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Quan sát hình minh họa một thư điện tử dưới đây và trả lời các câu hỏi: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a) Bức thư trên là của ai gửi cho ai?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b) Thư gồm những phần nào?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c) Muốn viết và gửi thư điện tử, cần có phương tiện gì?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162" y="1997007"/>
            <a:ext cx="9384005" cy="667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4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13436" cy="10287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0" y="0"/>
            <a:ext cx="2133600" cy="21717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0"/>
            <a:ext cx="2514600" cy="265193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0"/>
            <a:ext cx="2971800" cy="314723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1"/>
            <a:ext cx="3352800" cy="354329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" idx="0"/>
          </p:cNvCxnSpPr>
          <p:nvPr/>
        </p:nvCxnSpPr>
        <p:spPr>
          <a:xfrm flipV="1">
            <a:off x="0" y="0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3939" y="-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2000" y="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04014" y="-2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104702" y="38099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448800" y="3809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608288" y="5333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60688" y="6857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2496800" y="21717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649200" y="23241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801600" y="24765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954000" y="26289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0" y="38099"/>
            <a:ext cx="18261419" cy="1040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209482" y="38099"/>
            <a:ext cx="1103953" cy="104775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" y="-2"/>
            <a:ext cx="12051266" cy="783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410424" y="314289"/>
            <a:ext cx="5395332" cy="3558039"/>
            <a:chOff x="12734030" y="671061"/>
            <a:chExt cx="4791969" cy="3558039"/>
          </a:xfrm>
        </p:grpSpPr>
        <p:grpSp>
          <p:nvGrpSpPr>
            <p:cNvPr id="37" name="Group 36"/>
            <p:cNvGrpSpPr/>
            <p:nvPr/>
          </p:nvGrpSpPr>
          <p:grpSpPr>
            <a:xfrm>
              <a:off x="12734030" y="671061"/>
              <a:ext cx="4791969" cy="3558039"/>
              <a:chOff x="9054337" y="1709847"/>
              <a:chExt cx="4791969" cy="3558039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9274307" y="2171700"/>
                <a:ext cx="4571999" cy="309618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46" name="Picture 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054337" y="1709847"/>
                <a:ext cx="987417" cy="1011321"/>
              </a:xfrm>
              <a:prstGeom prst="rect">
                <a:avLst/>
              </a:prstGeom>
            </p:spPr>
          </p:pic>
        </p:grpSp>
        <p:sp>
          <p:nvSpPr>
            <p:cNvPr id="2" name="Rectangle 1"/>
            <p:cNvSpPr/>
            <p:nvPr/>
          </p:nvSpPr>
          <p:spPr>
            <a:xfrm>
              <a:off x="13227738" y="1380962"/>
              <a:ext cx="4146175" cy="2495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>
                  <a:solidFill>
                    <a:schemeClr val="accent5">
                      <a:lumMod val="50000"/>
                    </a:schemeClr>
                  </a:solidFill>
                </a:rPr>
                <a:t>Thư của cô giáo Mai Lan gửi tới cái bạn HS lớp 3A</a:t>
              </a:r>
              <a:endParaRPr lang="en-US" sz="36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2506727" y="3915388"/>
            <a:ext cx="5367454" cy="5020465"/>
            <a:chOff x="12734030" y="671061"/>
            <a:chExt cx="4791969" cy="5020465"/>
          </a:xfrm>
        </p:grpSpPr>
        <p:grpSp>
          <p:nvGrpSpPr>
            <p:cNvPr id="53" name="Group 52"/>
            <p:cNvGrpSpPr/>
            <p:nvPr/>
          </p:nvGrpSpPr>
          <p:grpSpPr>
            <a:xfrm>
              <a:off x="12734030" y="671061"/>
              <a:ext cx="4791969" cy="5020465"/>
              <a:chOff x="9054337" y="1709847"/>
              <a:chExt cx="4791969" cy="5020465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9274307" y="2171699"/>
                <a:ext cx="4571999" cy="455861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57" name="Picture 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054337" y="1709847"/>
                <a:ext cx="987417" cy="1011321"/>
              </a:xfrm>
              <a:prstGeom prst="rect">
                <a:avLst/>
              </a:prstGeom>
            </p:spPr>
          </p:pic>
        </p:grpSp>
        <p:sp>
          <p:nvSpPr>
            <p:cNvPr id="55" name="Rectangle 54"/>
            <p:cNvSpPr/>
            <p:nvPr/>
          </p:nvSpPr>
          <p:spPr>
            <a:xfrm>
              <a:off x="12967987" y="1380962"/>
              <a:ext cx="4405925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chemeClr val="accent5">
                      <a:lumMod val="50000"/>
                    </a:schemeClr>
                  </a:solidFill>
                </a:rPr>
                <a:t>Thư gồm các phần</a:t>
              </a:r>
              <a:r>
                <a:rPr lang="vi-VN" sz="3600" smtClean="0">
                  <a:solidFill>
                    <a:schemeClr val="accent5">
                      <a:lumMod val="50000"/>
                    </a:schemeClr>
                  </a:solidFill>
                </a:rPr>
                <a:t>:</a:t>
              </a:r>
              <a:r>
                <a:rPr lang="en-US" sz="360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Địa chỉ người nhận, chủ đề thư, lời đầu thư, nội dung thư, cuối thư.</a:t>
              </a:r>
              <a:endParaRPr lang="en-US" sz="36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57300" y="7895092"/>
            <a:ext cx="10972533" cy="2324070"/>
            <a:chOff x="1264849" y="7772430"/>
            <a:chExt cx="10972533" cy="2324070"/>
          </a:xfrm>
        </p:grpSpPr>
        <p:grpSp>
          <p:nvGrpSpPr>
            <p:cNvPr id="59" name="Group 58"/>
            <p:cNvGrpSpPr/>
            <p:nvPr/>
          </p:nvGrpSpPr>
          <p:grpSpPr>
            <a:xfrm>
              <a:off x="1264849" y="7772430"/>
              <a:ext cx="10972533" cy="2324070"/>
              <a:chOff x="9054337" y="1709847"/>
              <a:chExt cx="4791969" cy="1957839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9274307" y="2171700"/>
                <a:ext cx="4571999" cy="149598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2" name="Picture 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054337" y="1709847"/>
                <a:ext cx="470225" cy="1011321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2507167" y="8234742"/>
              <a:ext cx="9549676" cy="1664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Muốn viết thư điện tử c</a:t>
              </a:r>
              <a:r>
                <a:rPr lang="vi-VN" sz="3600" smtClean="0">
                  <a:solidFill>
                    <a:schemeClr val="accent5">
                      <a:lumMod val="50000"/>
                    </a:schemeClr>
                  </a:solidFill>
                </a:rPr>
                <a:t>ần </a:t>
              </a:r>
              <a:r>
                <a:rPr lang="vi-VN" sz="3600">
                  <a:solidFill>
                    <a:schemeClr val="accent5">
                      <a:lumMod val="50000"/>
                    </a:schemeClr>
                  </a:solidFill>
                </a:rPr>
                <a:t>có điện thoại thông minh / máy tính kết nối mạng Internet.</a:t>
              </a:r>
              <a:endParaRPr lang="en-US" sz="36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732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13436" cy="10287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0" y="0"/>
            <a:ext cx="2133600" cy="21717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0"/>
            <a:ext cx="2514600" cy="265193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0"/>
            <a:ext cx="2971800" cy="314723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1"/>
            <a:ext cx="3352800" cy="354329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" idx="0"/>
          </p:cNvCxnSpPr>
          <p:nvPr/>
        </p:nvCxnSpPr>
        <p:spPr>
          <a:xfrm flipV="1">
            <a:off x="0" y="0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3939" y="-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2000" y="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04014" y="-2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104702" y="38099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448800" y="3809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608288" y="5333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60688" y="6857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2496800" y="21717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649200" y="23241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801600" y="24765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954000" y="26289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-1" y="495300"/>
            <a:ext cx="18261419" cy="937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1088" y="-28354"/>
            <a:ext cx="1757487" cy="1668014"/>
          </a:xfrm>
          <a:prstGeom prst="rect">
            <a:avLst/>
          </a:prstGeom>
        </p:spPr>
      </p:pic>
      <p:pic>
        <p:nvPicPr>
          <p:cNvPr id="36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555948" y="38099"/>
            <a:ext cx="1757487" cy="1668014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69113" y="8892794"/>
            <a:ext cx="1339538" cy="141139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556006" y="750481"/>
            <a:ext cx="7669355" cy="823138"/>
            <a:chOff x="654568" y="2064931"/>
            <a:chExt cx="7669355" cy="823138"/>
          </a:xfrm>
        </p:grpSpPr>
        <p:sp>
          <p:nvSpPr>
            <p:cNvPr id="45" name="Flowchart: Delay 44"/>
            <p:cNvSpPr/>
            <p:nvPr/>
          </p:nvSpPr>
          <p:spPr>
            <a:xfrm flipH="1">
              <a:off x="654568" y="2064931"/>
              <a:ext cx="843361" cy="823138"/>
            </a:xfrm>
            <a:prstGeom prst="flowChartDelay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94573" y="2064931"/>
              <a:ext cx="6729350" cy="823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 Làm quen với thư điện tử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6113"/>
            <a:ext cx="11582401" cy="79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" y="9102849"/>
            <a:ext cx="1104015" cy="11632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27080" y="8655807"/>
            <a:ext cx="1935320" cy="7916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1844484" y="7175810"/>
            <a:ext cx="6324600" cy="2367411"/>
            <a:chOff x="966042" y="3486388"/>
            <a:chExt cx="7512362" cy="2857908"/>
          </a:xfrm>
        </p:grpSpPr>
        <p:pic>
          <p:nvPicPr>
            <p:cNvPr id="49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966042" y="3486388"/>
              <a:ext cx="7512362" cy="2857908"/>
            </a:xfrm>
            <a:prstGeom prst="rect">
              <a:avLst/>
            </a:prstGeom>
            <a:noFill/>
          </p:spPr>
        </p:pic>
        <p:sp>
          <p:nvSpPr>
            <p:cNvPr id="50" name="Rounded Rectangle 49"/>
            <p:cNvSpPr/>
            <p:nvPr/>
          </p:nvSpPr>
          <p:spPr>
            <a:xfrm>
              <a:off x="1172904" y="3695701"/>
              <a:ext cx="7087784" cy="2462898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47604" y="3758973"/>
              <a:ext cx="6813084" cy="2117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smtClean="0">
                  <a:latin typeface="Arial" pitchFamily="34" charset="0"/>
                  <a:cs typeface="Arial" pitchFamily="34" charset="0"/>
                </a:rPr>
                <a:t>Chúng ta cần b</a:t>
              </a:r>
              <a:r>
                <a:rPr lang="vi-VN" sz="3600" smtClean="0">
                  <a:latin typeface="Arial" pitchFamily="34" charset="0"/>
                  <a:cs typeface="Arial" pitchFamily="34" charset="0"/>
                </a:rPr>
                <a:t>ấm </a:t>
              </a:r>
              <a:r>
                <a:rPr lang="vi-VN" sz="3600">
                  <a:latin typeface="Arial" pitchFamily="34" charset="0"/>
                  <a:cs typeface="Arial" pitchFamily="34" charset="0"/>
                </a:rPr>
                <a:t>vào ô </a:t>
              </a:r>
              <a:r>
                <a:rPr lang="vi-VN" sz="3600" b="1">
                  <a:latin typeface="Arial" pitchFamily="34" charset="0"/>
                  <a:cs typeface="Arial" pitchFamily="34" charset="0"/>
                </a:rPr>
                <a:t>Gửi</a:t>
              </a:r>
              <a:r>
                <a:rPr lang="vi-VN" sz="3600">
                  <a:latin typeface="Arial" pitchFamily="34" charset="0"/>
                  <a:cs typeface="Arial" pitchFamily="34" charset="0"/>
                </a:rPr>
                <a:t> để gửi </a:t>
              </a:r>
              <a:r>
                <a:rPr lang="vi-VN" sz="3600" smtClean="0">
                  <a:latin typeface="Arial" pitchFamily="34" charset="0"/>
                  <a:cs typeface="Arial" pitchFamily="34" charset="0"/>
                </a:rPr>
                <a:t>thư</a:t>
              </a:r>
              <a:r>
                <a:rPr lang="en-US" sz="360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839915" y="1855406"/>
            <a:ext cx="6324600" cy="2367411"/>
            <a:chOff x="966042" y="3486388"/>
            <a:chExt cx="7512362" cy="2857908"/>
          </a:xfrm>
        </p:grpSpPr>
        <p:pic>
          <p:nvPicPr>
            <p:cNvPr id="53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966042" y="3486388"/>
              <a:ext cx="7512362" cy="2857908"/>
            </a:xfrm>
            <a:prstGeom prst="rect">
              <a:avLst/>
            </a:prstGeom>
            <a:noFill/>
          </p:spPr>
        </p:pic>
        <p:sp>
          <p:nvSpPr>
            <p:cNvPr id="55" name="Rounded Rectangle 54"/>
            <p:cNvSpPr/>
            <p:nvPr/>
          </p:nvSpPr>
          <p:spPr>
            <a:xfrm>
              <a:off x="1172904" y="3695701"/>
              <a:ext cx="7087784" cy="2462898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447604" y="3758973"/>
              <a:ext cx="6813084" cy="2117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smtClean="0">
                  <a:latin typeface="Arial" pitchFamily="34" charset="0"/>
                  <a:cs typeface="Arial" pitchFamily="34" charset="0"/>
                </a:rPr>
                <a:t>Ô </a:t>
              </a:r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gửi</a:t>
              </a:r>
              <a:r>
                <a:rPr lang="en-US" sz="3600" smtClean="0">
                  <a:latin typeface="Arial" pitchFamily="34" charset="0"/>
                  <a:cs typeface="Arial" pitchFamily="34" charset="0"/>
                </a:rPr>
                <a:t> không phải là thành phần của thư điện tử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859460" y="4522406"/>
            <a:ext cx="6324600" cy="2367411"/>
            <a:chOff x="966042" y="3486388"/>
            <a:chExt cx="7512362" cy="2857908"/>
          </a:xfrm>
        </p:grpSpPr>
        <p:pic>
          <p:nvPicPr>
            <p:cNvPr id="58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966042" y="3486388"/>
              <a:ext cx="7512362" cy="2857908"/>
            </a:xfrm>
            <a:prstGeom prst="rect">
              <a:avLst/>
            </a:prstGeom>
            <a:noFill/>
          </p:spPr>
        </p:pic>
        <p:sp>
          <p:nvSpPr>
            <p:cNvPr id="59" name="Rounded Rectangle 58"/>
            <p:cNvSpPr/>
            <p:nvPr/>
          </p:nvSpPr>
          <p:spPr>
            <a:xfrm>
              <a:off x="1172904" y="3695701"/>
              <a:ext cx="7087784" cy="2462898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47604" y="3758973"/>
              <a:ext cx="6813084" cy="2117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smtClean="0">
                  <a:latin typeface="Arial" pitchFamily="34" charset="0"/>
                  <a:cs typeface="Arial" pitchFamily="34" charset="0"/>
                </a:rPr>
                <a:t>Ô </a:t>
              </a:r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gửi</a:t>
              </a:r>
              <a:r>
                <a:rPr lang="en-US" sz="3600" smtClean="0">
                  <a:latin typeface="Arial" pitchFamily="34" charset="0"/>
                  <a:cs typeface="Arial" pitchFamily="34" charset="0"/>
                </a:rPr>
                <a:t> có vai trò tương tự như hòm thư ở bưu điện.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732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13436" cy="10287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0" y="0"/>
            <a:ext cx="2133600" cy="21717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0"/>
            <a:ext cx="2514600" cy="265193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0"/>
            <a:ext cx="2971800" cy="314723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1"/>
            <a:ext cx="3352800" cy="354329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" idx="0"/>
          </p:cNvCxnSpPr>
          <p:nvPr/>
        </p:nvCxnSpPr>
        <p:spPr>
          <a:xfrm flipV="1">
            <a:off x="0" y="0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3939" y="-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2000" y="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04014" y="-2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104702" y="38099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448800" y="3809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608288" y="5333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60688" y="6857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2496800" y="21717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649200" y="23241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801600" y="24765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954000" y="26289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7200" y="190500"/>
            <a:ext cx="17373600" cy="9826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1088" y="-28354"/>
            <a:ext cx="1757487" cy="1668014"/>
          </a:xfrm>
          <a:prstGeom prst="rect">
            <a:avLst/>
          </a:prstGeom>
        </p:spPr>
      </p:pic>
      <p:pic>
        <p:nvPicPr>
          <p:cNvPr id="36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555948" y="38099"/>
            <a:ext cx="1757487" cy="1668014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69113" y="8892794"/>
            <a:ext cx="1339538" cy="1411391"/>
          </a:xfrm>
          <a:prstGeom prst="rect">
            <a:avLst/>
          </a:prstGeom>
        </p:spPr>
      </p:pic>
      <p:pic>
        <p:nvPicPr>
          <p:cNvPr id="54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" y="8854693"/>
            <a:ext cx="1339538" cy="141139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556006" y="816522"/>
            <a:ext cx="5911594" cy="823138"/>
            <a:chOff x="654568" y="2064931"/>
            <a:chExt cx="5911594" cy="823138"/>
          </a:xfrm>
        </p:grpSpPr>
        <p:sp>
          <p:nvSpPr>
            <p:cNvPr id="45" name="Flowchart: Delay 44"/>
            <p:cNvSpPr/>
            <p:nvPr/>
          </p:nvSpPr>
          <p:spPr>
            <a:xfrm flipH="1">
              <a:off x="654568" y="2064931"/>
              <a:ext cx="843361" cy="823138"/>
            </a:xfrm>
            <a:prstGeom prst="flowChartDelay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94573" y="2064931"/>
              <a:ext cx="4971589" cy="823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 Trả lời thư điện tử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Snip Single Corner Rectangle 46"/>
          <p:cNvSpPr/>
          <p:nvPr/>
        </p:nvSpPr>
        <p:spPr>
          <a:xfrm>
            <a:off x="961388" y="1902218"/>
            <a:ext cx="16777494" cy="1754326"/>
          </a:xfrm>
          <a:prstGeom prst="snip1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vi-VN" sz="400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51932" y="1902217"/>
            <a:ext cx="161695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>
                <a:solidFill>
                  <a:schemeClr val="accent5">
                    <a:lumMod val="50000"/>
                  </a:schemeClr>
                </a:solidFill>
              </a:rPr>
              <a:t>Giả sử em nhận được bức thư trên, em sẽ viết thư trả lời như thế nào để nhờ bố mẹ gửi cô </a:t>
            </a:r>
            <a:r>
              <a:rPr lang="vi-VN" sz="3600" smtClean="0">
                <a:solidFill>
                  <a:schemeClr val="accent5">
                    <a:lumMod val="50000"/>
                  </a:schemeClr>
                </a:solidFill>
              </a:rPr>
              <a:t>giáo</a:t>
            </a:r>
            <a:r>
              <a:rPr lang="en-US" sz="360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3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0407" y="4000500"/>
            <a:ext cx="9144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vi-VN" sz="3600" b="1" smtClean="0">
                <a:solidFill>
                  <a:srgbClr val="0070C0"/>
                </a:solidFill>
              </a:rPr>
              <a:t>ợi </a:t>
            </a:r>
            <a:r>
              <a:rPr lang="vi-VN" sz="3600" b="1">
                <a:solidFill>
                  <a:srgbClr val="0070C0"/>
                </a:solidFill>
              </a:rPr>
              <a:t>ý quy trình 5 bước:</a:t>
            </a:r>
            <a:endParaRPr lang="en-US" sz="3600" b="1">
              <a:solidFill>
                <a:srgbClr val="0070C0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3600" smtClean="0">
                <a:solidFill>
                  <a:srgbClr val="0070C0"/>
                </a:solidFill>
              </a:rPr>
              <a:t>Viết </a:t>
            </a:r>
            <a:r>
              <a:rPr lang="vi-VN" sz="3600">
                <a:solidFill>
                  <a:srgbClr val="0070C0"/>
                </a:solidFill>
              </a:rPr>
              <a:t>thư gửi ai, về việc gì?</a:t>
            </a:r>
            <a:endParaRPr lang="en-US" sz="3600">
              <a:solidFill>
                <a:srgbClr val="0070C0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3600" smtClean="0">
                <a:solidFill>
                  <a:srgbClr val="0070C0"/>
                </a:solidFill>
              </a:rPr>
              <a:t>Tìm </a:t>
            </a:r>
            <a:r>
              <a:rPr lang="vi-VN" sz="3600">
                <a:solidFill>
                  <a:srgbClr val="0070C0"/>
                </a:solidFill>
              </a:rPr>
              <a:t>ý.</a:t>
            </a:r>
            <a:endParaRPr lang="en-US" sz="3600">
              <a:solidFill>
                <a:srgbClr val="0070C0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3600" smtClean="0">
                <a:solidFill>
                  <a:srgbClr val="0070C0"/>
                </a:solidFill>
              </a:rPr>
              <a:t>Sắp </a:t>
            </a:r>
            <a:r>
              <a:rPr lang="vi-VN" sz="3600">
                <a:solidFill>
                  <a:srgbClr val="0070C0"/>
                </a:solidFill>
              </a:rPr>
              <a:t>xếp ý.</a:t>
            </a:r>
            <a:endParaRPr lang="en-US" sz="3600">
              <a:solidFill>
                <a:srgbClr val="0070C0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3600" smtClean="0">
                <a:solidFill>
                  <a:srgbClr val="0070C0"/>
                </a:solidFill>
              </a:rPr>
              <a:t>Viết</a:t>
            </a:r>
            <a:r>
              <a:rPr lang="vi-VN" sz="3600">
                <a:solidFill>
                  <a:srgbClr val="0070C0"/>
                </a:solidFill>
              </a:rPr>
              <a:t>.</a:t>
            </a:r>
            <a:endParaRPr lang="en-US" sz="3600">
              <a:solidFill>
                <a:srgbClr val="0070C0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3600" smtClean="0">
                <a:solidFill>
                  <a:srgbClr val="0070C0"/>
                </a:solidFill>
              </a:rPr>
              <a:t>Hoàn </a:t>
            </a:r>
            <a:r>
              <a:rPr lang="vi-VN" sz="3600">
                <a:solidFill>
                  <a:srgbClr val="0070C0"/>
                </a:solidFill>
              </a:rPr>
              <a:t>chỉnh.</a:t>
            </a:r>
            <a:endParaRPr lang="en-US" sz="3600">
              <a:solidFill>
                <a:srgbClr val="0070C0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939008" y="3814481"/>
            <a:ext cx="9115584" cy="60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32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13436" cy="10287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0" y="0"/>
            <a:ext cx="2133600" cy="21717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0"/>
            <a:ext cx="2514600" cy="265193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0"/>
            <a:ext cx="2971800" cy="314723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1"/>
            <a:ext cx="3352800" cy="354329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" idx="0"/>
          </p:cNvCxnSpPr>
          <p:nvPr/>
        </p:nvCxnSpPr>
        <p:spPr>
          <a:xfrm flipV="1">
            <a:off x="0" y="0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3939" y="-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2000" y="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04014" y="-2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104702" y="38099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448800" y="3809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608288" y="5333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60688" y="6857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2496800" y="21717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649200" y="23241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801600" y="24765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954000" y="26289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7200" y="495300"/>
            <a:ext cx="17373600" cy="937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1087" y="-28354"/>
            <a:ext cx="1338388" cy="1270251"/>
          </a:xfrm>
          <a:prstGeom prst="rect">
            <a:avLst/>
          </a:prstGeom>
        </p:spPr>
      </p:pic>
      <p:pic>
        <p:nvPicPr>
          <p:cNvPr id="36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916713" y="38099"/>
            <a:ext cx="1396722" cy="1325615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69113" y="8892794"/>
            <a:ext cx="1339538" cy="141139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63715"/>
            <a:ext cx="13182600" cy="843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>
            <a:off x="2653650" y="3907861"/>
            <a:ext cx="2236490" cy="5718424"/>
          </a:xfrm>
          <a:prstGeom prst="rect">
            <a:avLst/>
          </a:prstGeom>
        </p:spPr>
      </p:pic>
      <p:pic>
        <p:nvPicPr>
          <p:cNvPr id="48" name="Picture 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>
            <a:fillRect/>
          </a:stretch>
        </p:blipFill>
        <p:spPr>
          <a:xfrm>
            <a:off x="698826" y="4015433"/>
            <a:ext cx="1592799" cy="5718424"/>
          </a:xfrm>
          <a:prstGeom prst="rect">
            <a:avLst/>
          </a:prstGeom>
        </p:spPr>
      </p:pic>
      <p:pic>
        <p:nvPicPr>
          <p:cNvPr id="4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" y="8854693"/>
            <a:ext cx="1339538" cy="1411391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1565299" y="750481"/>
            <a:ext cx="5911594" cy="823138"/>
            <a:chOff x="654568" y="2064931"/>
            <a:chExt cx="5911594" cy="823138"/>
          </a:xfrm>
        </p:grpSpPr>
        <p:sp>
          <p:nvSpPr>
            <p:cNvPr id="51" name="Flowchart: Delay 50"/>
            <p:cNvSpPr/>
            <p:nvPr/>
          </p:nvSpPr>
          <p:spPr>
            <a:xfrm flipH="1">
              <a:off x="654568" y="2064931"/>
              <a:ext cx="843361" cy="823138"/>
            </a:xfrm>
            <a:prstGeom prst="flowChartDelay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594573" y="2064931"/>
              <a:ext cx="4971589" cy="823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 Trả lời thư điện tử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732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13436" cy="10287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0" y="0"/>
            <a:ext cx="2133600" cy="21717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0"/>
            <a:ext cx="2514600" cy="265193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0"/>
            <a:ext cx="2971800" cy="314723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1"/>
            <a:ext cx="3352800" cy="354329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" idx="0"/>
          </p:cNvCxnSpPr>
          <p:nvPr/>
        </p:nvCxnSpPr>
        <p:spPr>
          <a:xfrm flipV="1">
            <a:off x="0" y="0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3939" y="-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2000" y="1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04014" y="-2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104702" y="38099"/>
            <a:ext cx="9156717" cy="10287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448800" y="3809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608288" y="5333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60688" y="685798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2496800" y="21717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649200" y="23241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801600" y="24765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2954000" y="2628900"/>
            <a:ext cx="8839826" cy="99060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7200" y="495300"/>
            <a:ext cx="17373600" cy="937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1088" y="-28354"/>
            <a:ext cx="1757487" cy="1668014"/>
          </a:xfrm>
          <a:prstGeom prst="rect">
            <a:avLst/>
          </a:prstGeom>
        </p:spPr>
      </p:pic>
      <p:pic>
        <p:nvPicPr>
          <p:cNvPr id="36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555948" y="38099"/>
            <a:ext cx="1757487" cy="1668014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565299" y="750481"/>
            <a:ext cx="8493101" cy="823138"/>
            <a:chOff x="654568" y="2064931"/>
            <a:chExt cx="8493101" cy="823138"/>
          </a:xfrm>
        </p:grpSpPr>
        <p:sp>
          <p:nvSpPr>
            <p:cNvPr id="45" name="Flowchart: Delay 44"/>
            <p:cNvSpPr/>
            <p:nvPr/>
          </p:nvSpPr>
          <p:spPr>
            <a:xfrm flipH="1">
              <a:off x="654568" y="2064931"/>
              <a:ext cx="843361" cy="823138"/>
            </a:xfrm>
            <a:prstGeom prst="flowChartDelay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94573" y="2064931"/>
              <a:ext cx="7553096" cy="823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 Giới thiệu thư điện tử đã viết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48987" y="1771650"/>
            <a:ext cx="13071058" cy="7826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18132" y="2628900"/>
            <a:ext cx="12420600" cy="166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66800" y="3518210"/>
            <a:ext cx="12420600" cy="2509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Delay 8"/>
          <p:cNvSpPr/>
          <p:nvPr/>
        </p:nvSpPr>
        <p:spPr>
          <a:xfrm>
            <a:off x="2238008" y="8848721"/>
            <a:ext cx="832421" cy="6096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elay 49"/>
          <p:cNvSpPr/>
          <p:nvPr/>
        </p:nvSpPr>
        <p:spPr>
          <a:xfrm flipH="1">
            <a:off x="1072241" y="8848721"/>
            <a:ext cx="1140296" cy="6096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Gửi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2387518" y="9077321"/>
            <a:ext cx="533400" cy="152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87720" y="1954618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Đến 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55346" y="2854850"/>
            <a:ext cx="3760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Thư gửi cô Mai Lan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8131" y="3518210"/>
            <a:ext cx="128019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Con chào cô!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Con đã nhận được thư cô gửi. Con dự định tìm hiểu về đền thờ Trần Hưng Đạo. Đó là một công trình kiến trúc độc đáo ở gần khu nhà con.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Con sẽ hỏi ông bà, bố mẹ và tìm thông tin để chuẩn bị bài đầy đủ.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Con chúc cô ngày cuối tuần vui vẻ ạ!...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Học trò của cô.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Ngọc Thảo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707" y="8689665"/>
            <a:ext cx="10014749" cy="84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2214637" y="1930248"/>
            <a:ext cx="5069877" cy="633516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Mailan1298@gmail.com x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0" y="-675175"/>
            <a:ext cx="2728265" cy="2752348"/>
          </a:xfrm>
          <a:prstGeom prst="rect">
            <a:avLst/>
          </a:prstGeom>
        </p:spPr>
      </p:pic>
      <p:pic>
        <p:nvPicPr>
          <p:cNvPr id="60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664504" y="3147237"/>
            <a:ext cx="4074377" cy="6462098"/>
          </a:xfrm>
          <a:prstGeom prst="rect">
            <a:avLst/>
          </a:prstGeom>
        </p:spPr>
      </p:pic>
      <p:pic>
        <p:nvPicPr>
          <p:cNvPr id="61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69113" y="8892794"/>
            <a:ext cx="1339538" cy="14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32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50" grpId="0" animBg="1"/>
      <p:bldP spid="13" grpId="0" animBg="1"/>
      <p:bldP spid="14" grpId="0"/>
      <p:bldP spid="51" grpId="0"/>
      <p:bldP spid="52" grpId="0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436</Words>
  <Application>Microsoft Office PowerPoint</Application>
  <PresentationFormat>Custom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Ham Hap</dc:creator>
  <cp:lastModifiedBy>Admin</cp:lastModifiedBy>
  <cp:revision>32</cp:revision>
  <dcterms:created xsi:type="dcterms:W3CDTF">2006-08-16T00:00:00Z</dcterms:created>
  <dcterms:modified xsi:type="dcterms:W3CDTF">2022-11-30T16:18:55Z</dcterms:modified>
  <dc:identifier>DAFQyFwxp70</dc:identifier>
</cp:coreProperties>
</file>