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71" r:id="rId2"/>
    <p:sldId id="323" r:id="rId3"/>
    <p:sldId id="324" r:id="rId4"/>
    <p:sldId id="316" r:id="rId5"/>
    <p:sldId id="338" r:id="rId6"/>
    <p:sldId id="358" r:id="rId7"/>
    <p:sldId id="359" r:id="rId8"/>
    <p:sldId id="360" r:id="rId9"/>
    <p:sldId id="361" r:id="rId10"/>
    <p:sldId id="337" r:id="rId11"/>
    <p:sldId id="339" r:id="rId12"/>
    <p:sldId id="340" r:id="rId13"/>
    <p:sldId id="341" r:id="rId14"/>
    <p:sldId id="336" r:id="rId15"/>
    <p:sldId id="356" r:id="rId16"/>
    <p:sldId id="311" r:id="rId17"/>
    <p:sldId id="355" r:id="rId18"/>
    <p:sldId id="310" r:id="rId19"/>
    <p:sldId id="325" r:id="rId20"/>
    <p:sldId id="31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6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8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0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spread (v)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affect or make something affect, be known by, or be used by more and more people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2236" y="2771761"/>
            <a:ext cx="1315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/spred/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52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695" y="2154342"/>
            <a:ext cx="4664261" cy="2960269"/>
          </a:xfrm>
          <a:prstGeom prst="rect">
            <a:avLst/>
          </a:prstGeom>
        </p:spPr>
      </p:pic>
      <p:pic>
        <p:nvPicPr>
          <p:cNvPr id="8" name="spre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involved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being part of something or connected with something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2407" y="2771761"/>
            <a:ext cx="171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/ɪnˈvɒlvd/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400" y="2270074"/>
            <a:ext cx="5014849" cy="2927122"/>
          </a:xfrm>
          <a:prstGeom prst="rect">
            <a:avLst/>
          </a:prstGeom>
        </p:spPr>
      </p:pic>
      <p:pic>
        <p:nvPicPr>
          <p:cNvPr id="6" name="involv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30435"/>
            <a:ext cx="406400" cy="406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52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cultural heritage (n) 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heritage of tangible and intangible heritage assets of a group or society that is inherited from past generations.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9634" y="2771761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/ˈkʌltʃərəl ˈherɪtɪdʒ/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540" y="1952176"/>
            <a:ext cx="4882979" cy="3641683"/>
          </a:xfrm>
          <a:prstGeom prst="rect">
            <a:avLst/>
          </a:prstGeom>
        </p:spPr>
      </p:pic>
      <p:pic>
        <p:nvPicPr>
          <p:cNvPr id="8" name="cultur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69817"/>
            <a:ext cx="406400" cy="40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52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(to) set up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607" y="4663654"/>
            <a:ext cx="576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create something or start it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2501" y="2771761"/>
            <a:ext cx="1455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 /set ʌp/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410" y="1773709"/>
            <a:ext cx="4965844" cy="3678117"/>
          </a:xfrm>
          <a:prstGeom prst="rect">
            <a:avLst/>
          </a:prstGeom>
        </p:spPr>
      </p:pic>
      <p:pic>
        <p:nvPicPr>
          <p:cNvPr id="5" name="set u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64646" y="3612767"/>
            <a:ext cx="406400" cy="406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52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64488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09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2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Form</a:t>
                      </a:r>
                      <a:endParaRPr lang="en-US" sz="3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Pronunciation</a:t>
                      </a:r>
                      <a:endParaRPr lang="en-US" sz="3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Meaning</a:t>
                      </a:r>
                      <a:endParaRPr lang="en-US" sz="3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553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spread (v)</a:t>
                      </a: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3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spred</a:t>
                      </a: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to affect or make something affect, be known by, or be used by more and more people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8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involved (adj) </a:t>
                      </a: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3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ɪnˈvɒlvd</a:t>
                      </a: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being part of something or connected with something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553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cultural heritage (n) </a:t>
                      </a:r>
                      <a:endParaRPr lang="en-US" sz="30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3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kʌltʃərəl</a:t>
                      </a: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ˈ</a:t>
                      </a:r>
                      <a:r>
                        <a:rPr lang="en-US" sz="3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herɪtɪdʒ</a:t>
                      </a: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i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heritage of tangible and intangible heritage assets of a group or society that is inherited from past generations.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0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(to) set up </a:t>
                      </a:r>
                      <a:endParaRPr lang="en-US" sz="30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/set ʌp/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create something or start it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Match the ways to preserve our heritage with the reason for doing so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44"/>
          <a:stretch/>
        </p:blipFill>
        <p:spPr>
          <a:xfrm>
            <a:off x="28498" y="2468067"/>
            <a:ext cx="12159006" cy="369119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337440" y="3318553"/>
            <a:ext cx="810319" cy="68088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37440" y="3300600"/>
            <a:ext cx="770561" cy="80538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37440" y="4998950"/>
            <a:ext cx="810319" cy="63874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77197" y="4998950"/>
            <a:ext cx="770562" cy="6925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52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Complete the conversation with the words and phrase in the box. Then practise it in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pairs.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849"/>
          <a:stretch/>
        </p:blipFill>
        <p:spPr>
          <a:xfrm>
            <a:off x="108857" y="2518913"/>
            <a:ext cx="12083143" cy="3674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4371" y="2895599"/>
            <a:ext cx="44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74371" y="3583550"/>
            <a:ext cx="44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1457" y="4321466"/>
            <a:ext cx="44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50572" y="4781535"/>
            <a:ext cx="44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52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Work in pairs.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Make a similar conversation about ways to protect local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heritage.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2472491"/>
            <a:ext cx="11871930" cy="26174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7252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Work in groups. Think of a form of cultural heritage (such as a tradition, a festival, or a form of music) and discuss ways to preserve it. Report your group’s ideas to the whole class.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52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34" y="2602396"/>
            <a:ext cx="10030122" cy="39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to keep a conversation going;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Vocabulary to talk about how to preserve cultural heritage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SPEAKING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839074" y="3763537"/>
            <a:ext cx="9277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Preserving cultural heritage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Unit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9E462-8685-49E0-8C23-346CF8F5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1" y="6220046"/>
            <a:ext cx="6648765" cy="3794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+mn-lt"/>
              </a:rPr>
              <a:t>Website: </a:t>
            </a:r>
            <a:r>
              <a:rPr lang="en-US" sz="1400" b="1" i="1" dirty="0">
                <a:solidFill>
                  <a:srgbClr val="FFFFFF"/>
                </a:solidFill>
                <a:latin typeface="+mn-lt"/>
              </a:rPr>
              <a:t>hoclieu.vn</a:t>
            </a:r>
            <a:r>
              <a:rPr lang="en-US" sz="1400" dirty="0">
                <a:latin typeface="+mn-lt"/>
              </a:rPr>
              <a:t/>
            </a:r>
            <a:br>
              <a:rPr lang="en-US" sz="1400" dirty="0">
                <a:latin typeface="+mn-lt"/>
              </a:rPr>
            </a:br>
            <a:r>
              <a:rPr lang="en-US" sz="1400" b="1" dirty="0" err="1">
                <a:solidFill>
                  <a:srgbClr val="FFFFFF"/>
                </a:solidFill>
                <a:latin typeface="+mn-lt"/>
              </a:rPr>
              <a:t>Fanpage</a:t>
            </a:r>
            <a:r>
              <a:rPr lang="en-US" sz="1400" b="1" dirty="0">
                <a:solidFill>
                  <a:srgbClr val="FFFFFF"/>
                </a:solidFill>
                <a:latin typeface="+mn-lt"/>
              </a:rPr>
              <a:t>: </a:t>
            </a:r>
            <a:r>
              <a:rPr lang="en-US" sz="1400" b="1" i="1" dirty="0">
                <a:solidFill>
                  <a:srgbClr val="FFFFFF"/>
                </a:solidFill>
                <a:latin typeface="+mn-lt"/>
              </a:rPr>
              <a:t>facebook.com/tienganhglobalsuccess.vn/</a:t>
            </a:r>
            <a:r>
              <a:rPr lang="en-US" sz="1400" dirty="0">
                <a:latin typeface="+mn-lt"/>
              </a:rPr>
              <a:t/>
            </a: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3" y="107162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CONTROLLED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937266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LESS CONTROLLED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1" y="1047117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Game: Jumble words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1967635"/>
            <a:ext cx="4879384" cy="14523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</a:t>
            </a:r>
            <a:r>
              <a:rPr lang="en-US" sz="2000" dirty="0" smtClean="0">
                <a:solidFill>
                  <a:schemeClr val="tx1"/>
                </a:solidFill>
              </a:rPr>
              <a:t>1: Match </a:t>
            </a:r>
            <a:r>
              <a:rPr lang="en-US" sz="2000" dirty="0">
                <a:solidFill>
                  <a:schemeClr val="tx1"/>
                </a:solidFill>
              </a:rPr>
              <a:t>the ways to preserve our heritage with the </a:t>
            </a:r>
            <a:r>
              <a:rPr lang="en-US" sz="2000" dirty="0" smtClean="0">
                <a:solidFill>
                  <a:schemeClr val="tx1"/>
                </a:solidFill>
              </a:rPr>
              <a:t>reason.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2. Complete the </a:t>
            </a:r>
            <a:r>
              <a:rPr lang="en-US" sz="2000" dirty="0" smtClean="0">
                <a:solidFill>
                  <a:schemeClr val="tx1"/>
                </a:solidFill>
              </a:rPr>
              <a:t>conversation.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1" y="3582886"/>
            <a:ext cx="4879385" cy="949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Task 3. </a:t>
            </a:r>
            <a:r>
              <a:rPr lang="en-US" sz="2000" dirty="0">
                <a:solidFill>
                  <a:schemeClr val="tx1"/>
                </a:solidFill>
              </a:rPr>
              <a:t>Make a similar </a:t>
            </a:r>
            <a:r>
              <a:rPr lang="en-US" sz="2000" dirty="0" smtClean="0">
                <a:solidFill>
                  <a:schemeClr val="tx1"/>
                </a:solidFill>
              </a:rPr>
              <a:t>conversation.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70" y="1399330"/>
            <a:ext cx="709997" cy="83295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785812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FURTHER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74290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cxnSpLocks/>
          </p:cNvCxnSpPr>
          <p:nvPr/>
        </p:nvCxnSpPr>
        <p:spPr>
          <a:xfrm rot="10800000" flipV="1">
            <a:off x="2389785" y="5024041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892092"/>
            <a:ext cx="709996" cy="89372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1" y="4695000"/>
            <a:ext cx="4879382" cy="756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smtClean="0">
                <a:solidFill>
                  <a:schemeClr val="tx1"/>
                </a:solidFill>
              </a:rPr>
              <a:t>Discussion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SPEAKING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6245" y="1017136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GAME: JUMBLE WORDS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285" y="2085654"/>
            <a:ext cx="96885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Work in 2 groups.</a:t>
            </a:r>
          </a:p>
          <a:p>
            <a:r>
              <a:rPr lang="en-US" sz="3200" dirty="0"/>
              <a:t>- Rearrange the letters in the word to make a meaningful word.</a:t>
            </a:r>
          </a:p>
          <a:p>
            <a:r>
              <a:rPr lang="en-US" sz="3200" dirty="0"/>
              <a:t>- Raise your hands and say BINGO to get the chance to answer.</a:t>
            </a:r>
          </a:p>
          <a:p>
            <a:r>
              <a:rPr lang="en-US" sz="3200" dirty="0"/>
              <a:t>- One point for each correct answer.</a:t>
            </a:r>
          </a:p>
          <a:p>
            <a:r>
              <a:rPr lang="en-US" sz="3200" dirty="0"/>
              <a:t>- The team with more points will be the winner of the game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437" y="1489753"/>
            <a:ext cx="1079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Question 1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0469" y="2510892"/>
            <a:ext cx="81275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U/C/O/K/F/I/M/L/S (2 words)</a:t>
            </a:r>
            <a:endParaRPr lang="en-US" sz="48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0550" y="4230653"/>
            <a:ext cx="54521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FOLK MUSIC</a:t>
            </a:r>
            <a:endParaRPr lang="en-US" sz="6600" b="1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437" y="1489753"/>
            <a:ext cx="1079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Question 2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9254" y="2438972"/>
            <a:ext cx="5554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R/A/S/W/E/S/E/N/A</a:t>
            </a:r>
            <a:endParaRPr lang="en-US" sz="48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0550" y="4230653"/>
            <a:ext cx="55896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endParaRPr lang="en-US" sz="6600" b="1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437" y="1489753"/>
            <a:ext cx="1079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Question 3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7584" y="2510892"/>
            <a:ext cx="9096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L/I/O/M/S/E/D/A/C/I/A (2 words)</a:t>
            </a:r>
            <a:endParaRPr lang="en-US" sz="48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0550" y="4230653"/>
            <a:ext cx="53174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</a:rPr>
              <a:t>SOCIAL MEDIA</a:t>
            </a:r>
            <a:endParaRPr lang="en-US" sz="6600" b="1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437" y="1489753"/>
            <a:ext cx="1079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Question 4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7632" y="2510892"/>
            <a:ext cx="6397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N/E/C/M/I/P/O/T/T/O/I</a:t>
            </a:r>
            <a:endParaRPr lang="en-US" sz="48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4376" y="4199830"/>
            <a:ext cx="60644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6600" b="1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437" y="1489753"/>
            <a:ext cx="1079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Question 5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4954" y="2510892"/>
            <a:ext cx="4362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L/A/E/F/S/I/V/T</a:t>
            </a:r>
            <a:endParaRPr lang="en-US" sz="48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8852" y="4230653"/>
            <a:ext cx="42142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FESTIVAL</a:t>
            </a:r>
            <a:endParaRPr lang="en-US" sz="6600" b="1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2921</TotalTime>
  <Words>505</Words>
  <PresentationFormat>Widescreen</PresentationFormat>
  <Paragraphs>121</Paragraphs>
  <Slides>21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Website: hoclieu.vn Fanpage: facebook.com/tienganhglobalsuccess.vn/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2023-07-21T09:10:10Z</dcterms:modified>
</cp:coreProperties>
</file>