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12" r:id="rId2"/>
    <p:sldId id="313" r:id="rId3"/>
    <p:sldId id="314" r:id="rId4"/>
    <p:sldId id="324" r:id="rId5"/>
    <p:sldId id="315" r:id="rId6"/>
    <p:sldId id="316" r:id="rId7"/>
    <p:sldId id="317" r:id="rId8"/>
    <p:sldId id="323" r:id="rId9"/>
    <p:sldId id="322" r:id="rId10"/>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2" d="100"/>
          <a:sy n="82" d="100"/>
        </p:scale>
        <p:origin x="-1614"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5DDFC6-03FF-4072-A334-6CE9804DB26F}" type="datetimeFigureOut">
              <a:rPr lang="en-US" smtClean="0"/>
              <a:pPr/>
              <a:t>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06C6CF-AEAA-446D-8A55-CE1CCD4FE7C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5BB8A4-68AB-4FBB-A9D3-248006F51D8B}"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BB8A4-68AB-4FBB-A9D3-248006F51D8B}"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BB8A4-68AB-4FBB-A9D3-248006F51D8B}"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BB8A4-68AB-4FBB-A9D3-248006F51D8B}"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BB8A4-68AB-4FBB-A9D3-248006F51D8B}" type="datetimeFigureOut">
              <a:rPr lang="en-US" smtClean="0"/>
              <a:pPr/>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5BB8A4-68AB-4FBB-A9D3-248006F51D8B}"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5BB8A4-68AB-4FBB-A9D3-248006F51D8B}" type="datetimeFigureOut">
              <a:rPr lang="en-US" smtClean="0"/>
              <a:pPr/>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5BB8A4-68AB-4FBB-A9D3-248006F51D8B}" type="datetimeFigureOut">
              <a:rPr lang="en-US" smtClean="0"/>
              <a:pPr/>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BB8A4-68AB-4FBB-A9D3-248006F51D8B}" type="datetimeFigureOut">
              <a:rPr lang="en-US" smtClean="0"/>
              <a:pPr/>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BB8A4-68AB-4FBB-A9D3-248006F51D8B}"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BB8A4-68AB-4FBB-A9D3-248006F51D8B}" type="datetimeFigureOut">
              <a:rPr lang="en-US" smtClean="0"/>
              <a:pPr/>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AF7BD1-2C58-4881-9659-3337FB689F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BB8A4-68AB-4FBB-A9D3-248006F51D8B}" type="datetimeFigureOut">
              <a:rPr lang="en-US" smtClean="0"/>
              <a:pPr/>
              <a:t>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F7BD1-2C58-4881-9659-3337FB689F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rot="5400000">
            <a:off x="76200" y="76200"/>
            <a:ext cx="2362200" cy="2362200"/>
            <a:chOff x="48" y="1632"/>
            <a:chExt cx="3072" cy="2640"/>
          </a:xfrm>
        </p:grpSpPr>
        <p:pic>
          <p:nvPicPr>
            <p:cNvPr id="5" name="Picture 2" descr="Frames PPT 007"/>
            <p:cNvPicPr>
              <a:picLocks noChangeAspect="1" noChangeArrowheads="1"/>
            </p:cNvPicPr>
            <p:nvPr/>
          </p:nvPicPr>
          <p:blipFill>
            <a:blip r:embed="rId3"/>
            <a:srcRect t="85001" r="80000"/>
            <a:stretch>
              <a:fillRect/>
            </a:stretch>
          </p:blipFill>
          <p:spPr bwMode="auto">
            <a:xfrm>
              <a:off x="48" y="3792"/>
              <a:ext cx="480" cy="480"/>
            </a:xfrm>
            <a:prstGeom prst="rect">
              <a:avLst/>
            </a:prstGeom>
            <a:noFill/>
            <a:ln w="9525">
              <a:noFill/>
              <a:miter lim="800000"/>
              <a:headEnd/>
              <a:tailEnd/>
            </a:ln>
          </p:spPr>
        </p:pic>
        <p:sp>
          <p:nvSpPr>
            <p:cNvPr id="6" name="Line 4"/>
            <p:cNvSpPr>
              <a:spLocks noChangeShapeType="1"/>
            </p:cNvSpPr>
            <p:nvPr/>
          </p:nvSpPr>
          <p:spPr bwMode="auto">
            <a:xfrm>
              <a:off x="144" y="2496"/>
              <a:ext cx="0" cy="1344"/>
            </a:xfrm>
            <a:prstGeom prst="line">
              <a:avLst/>
            </a:prstGeom>
            <a:noFill/>
            <a:ln w="19050">
              <a:solidFill>
                <a:schemeClr val="tx1"/>
              </a:solidFill>
              <a:round/>
              <a:headEnd/>
              <a:tailEnd/>
            </a:ln>
            <a:effectLst/>
          </p:spPr>
          <p:txBody>
            <a:bodyPr/>
            <a:lstStyle/>
            <a:p>
              <a:endParaRPr lang="en-US"/>
            </a:p>
          </p:txBody>
        </p:sp>
        <p:sp>
          <p:nvSpPr>
            <p:cNvPr id="7" name="Line 5"/>
            <p:cNvSpPr>
              <a:spLocks noChangeShapeType="1"/>
            </p:cNvSpPr>
            <p:nvPr/>
          </p:nvSpPr>
          <p:spPr bwMode="auto">
            <a:xfrm>
              <a:off x="96" y="1632"/>
              <a:ext cx="0" cy="2352"/>
            </a:xfrm>
            <a:prstGeom prst="line">
              <a:avLst/>
            </a:prstGeom>
            <a:noFill/>
            <a:ln w="19050">
              <a:solidFill>
                <a:schemeClr val="tx1"/>
              </a:solidFill>
              <a:round/>
              <a:headEnd/>
              <a:tailEnd/>
            </a:ln>
            <a:effectLst/>
          </p:spPr>
          <p:txBody>
            <a:bodyPr/>
            <a:lstStyle/>
            <a:p>
              <a:endParaRPr lang="en-US"/>
            </a:p>
          </p:txBody>
        </p:sp>
        <p:sp>
          <p:nvSpPr>
            <p:cNvPr id="8" name="Line 6"/>
            <p:cNvSpPr>
              <a:spLocks noChangeShapeType="1"/>
            </p:cNvSpPr>
            <p:nvPr/>
          </p:nvSpPr>
          <p:spPr bwMode="auto">
            <a:xfrm>
              <a:off x="480" y="4176"/>
              <a:ext cx="1728" cy="0"/>
            </a:xfrm>
            <a:prstGeom prst="line">
              <a:avLst/>
            </a:prstGeom>
            <a:noFill/>
            <a:ln w="19050">
              <a:solidFill>
                <a:schemeClr val="tx1"/>
              </a:solidFill>
              <a:round/>
              <a:headEnd/>
              <a:tailEnd/>
            </a:ln>
            <a:effectLst/>
          </p:spPr>
          <p:txBody>
            <a:bodyPr/>
            <a:lstStyle/>
            <a:p>
              <a:endParaRPr lang="en-US"/>
            </a:p>
          </p:txBody>
        </p:sp>
        <p:sp>
          <p:nvSpPr>
            <p:cNvPr id="9" name="Line 7"/>
            <p:cNvSpPr>
              <a:spLocks noChangeShapeType="1"/>
            </p:cNvSpPr>
            <p:nvPr/>
          </p:nvSpPr>
          <p:spPr bwMode="auto">
            <a:xfrm>
              <a:off x="336" y="4224"/>
              <a:ext cx="2784" cy="0"/>
            </a:xfrm>
            <a:prstGeom prst="line">
              <a:avLst/>
            </a:prstGeom>
            <a:noFill/>
            <a:ln w="19050">
              <a:solidFill>
                <a:schemeClr val="tx1"/>
              </a:solidFill>
              <a:round/>
              <a:headEnd/>
              <a:tailEnd/>
            </a:ln>
            <a:effectLst/>
          </p:spPr>
          <p:txBody>
            <a:bodyPr/>
            <a:lstStyle/>
            <a:p>
              <a:endParaRPr lang="en-US"/>
            </a:p>
          </p:txBody>
        </p:sp>
      </p:grpSp>
      <p:grpSp>
        <p:nvGrpSpPr>
          <p:cNvPr id="3" name="Group 2"/>
          <p:cNvGrpSpPr>
            <a:grpSpLocks/>
          </p:cNvGrpSpPr>
          <p:nvPr/>
        </p:nvGrpSpPr>
        <p:grpSpPr bwMode="auto">
          <a:xfrm rot="10800000">
            <a:off x="6172200" y="152400"/>
            <a:ext cx="2858804" cy="2193120"/>
            <a:chOff x="48" y="1632"/>
            <a:chExt cx="3072" cy="2640"/>
          </a:xfrm>
        </p:grpSpPr>
        <p:pic>
          <p:nvPicPr>
            <p:cNvPr id="11" name="Picture 2" descr="Frames PPT 007"/>
            <p:cNvPicPr>
              <a:picLocks noChangeAspect="1" noChangeArrowheads="1"/>
            </p:cNvPicPr>
            <p:nvPr/>
          </p:nvPicPr>
          <p:blipFill>
            <a:blip r:embed="rId3"/>
            <a:srcRect t="85001" r="80000"/>
            <a:stretch>
              <a:fillRect/>
            </a:stretch>
          </p:blipFill>
          <p:spPr bwMode="auto">
            <a:xfrm>
              <a:off x="48" y="3792"/>
              <a:ext cx="480" cy="480"/>
            </a:xfrm>
            <a:prstGeom prst="rect">
              <a:avLst/>
            </a:prstGeom>
            <a:noFill/>
            <a:ln w="9525">
              <a:noFill/>
              <a:miter lim="800000"/>
              <a:headEnd/>
              <a:tailEnd/>
            </a:ln>
          </p:spPr>
        </p:pic>
        <p:sp>
          <p:nvSpPr>
            <p:cNvPr id="12" name="Line 4"/>
            <p:cNvSpPr>
              <a:spLocks noChangeShapeType="1"/>
            </p:cNvSpPr>
            <p:nvPr/>
          </p:nvSpPr>
          <p:spPr bwMode="auto">
            <a:xfrm>
              <a:off x="144" y="2496"/>
              <a:ext cx="0" cy="1344"/>
            </a:xfrm>
            <a:prstGeom prst="line">
              <a:avLst/>
            </a:prstGeom>
            <a:noFill/>
            <a:ln w="19050">
              <a:solidFill>
                <a:schemeClr val="tx1"/>
              </a:solidFill>
              <a:round/>
              <a:headEnd/>
              <a:tailEnd/>
            </a:ln>
            <a:effectLst/>
          </p:spPr>
          <p:txBody>
            <a:bodyPr/>
            <a:lstStyle/>
            <a:p>
              <a:endParaRPr lang="en-US"/>
            </a:p>
          </p:txBody>
        </p:sp>
        <p:sp>
          <p:nvSpPr>
            <p:cNvPr id="13" name="Line 5"/>
            <p:cNvSpPr>
              <a:spLocks noChangeShapeType="1"/>
            </p:cNvSpPr>
            <p:nvPr/>
          </p:nvSpPr>
          <p:spPr bwMode="auto">
            <a:xfrm>
              <a:off x="96" y="1632"/>
              <a:ext cx="0" cy="2352"/>
            </a:xfrm>
            <a:prstGeom prst="line">
              <a:avLst/>
            </a:prstGeom>
            <a:noFill/>
            <a:ln w="19050">
              <a:solidFill>
                <a:schemeClr val="tx1"/>
              </a:solidFill>
              <a:round/>
              <a:headEnd/>
              <a:tailEnd/>
            </a:ln>
            <a:effectLst/>
          </p:spPr>
          <p:txBody>
            <a:bodyPr/>
            <a:lstStyle/>
            <a:p>
              <a:endParaRPr lang="en-US"/>
            </a:p>
          </p:txBody>
        </p:sp>
        <p:sp>
          <p:nvSpPr>
            <p:cNvPr id="14" name="Line 6"/>
            <p:cNvSpPr>
              <a:spLocks noChangeShapeType="1"/>
            </p:cNvSpPr>
            <p:nvPr/>
          </p:nvSpPr>
          <p:spPr bwMode="auto">
            <a:xfrm>
              <a:off x="480" y="4176"/>
              <a:ext cx="1728" cy="0"/>
            </a:xfrm>
            <a:prstGeom prst="line">
              <a:avLst/>
            </a:prstGeom>
            <a:noFill/>
            <a:ln w="19050">
              <a:solidFill>
                <a:schemeClr val="tx1"/>
              </a:solidFill>
              <a:round/>
              <a:headEnd/>
              <a:tailEnd/>
            </a:ln>
            <a:effectLst/>
          </p:spPr>
          <p:txBody>
            <a:bodyPr/>
            <a:lstStyle/>
            <a:p>
              <a:endParaRPr lang="en-US"/>
            </a:p>
          </p:txBody>
        </p:sp>
        <p:sp>
          <p:nvSpPr>
            <p:cNvPr id="15" name="Line 7"/>
            <p:cNvSpPr>
              <a:spLocks noChangeShapeType="1"/>
            </p:cNvSpPr>
            <p:nvPr/>
          </p:nvSpPr>
          <p:spPr bwMode="auto">
            <a:xfrm>
              <a:off x="336" y="4224"/>
              <a:ext cx="2784" cy="0"/>
            </a:xfrm>
            <a:prstGeom prst="line">
              <a:avLst/>
            </a:prstGeom>
            <a:noFill/>
            <a:ln w="19050">
              <a:solidFill>
                <a:schemeClr val="tx1"/>
              </a:solidFill>
              <a:round/>
              <a:headEnd/>
              <a:tailEnd/>
            </a:ln>
            <a:effectLst/>
          </p:spPr>
          <p:txBody>
            <a:bodyPr/>
            <a:lstStyle/>
            <a:p>
              <a:endParaRPr lang="en-US"/>
            </a:p>
          </p:txBody>
        </p:sp>
      </p:grpSp>
      <p:sp>
        <p:nvSpPr>
          <p:cNvPr id="27" name="Rectangle 26"/>
          <p:cNvSpPr/>
          <p:nvPr/>
        </p:nvSpPr>
        <p:spPr>
          <a:xfrm>
            <a:off x="228600" y="228600"/>
            <a:ext cx="8915400" cy="5414141"/>
          </a:xfrm>
          <a:prstGeom prst="rect">
            <a:avLst/>
          </a:prstGeom>
          <a:noFill/>
        </p:spPr>
        <p:txBody>
          <a:bodyPr wrap="none" lIns="91440" tIns="45720" rIns="91440" bIns="45720">
            <a:prstTxWarp prst="textArchUpPour">
              <a:avLst>
                <a:gd name="adj1" fmla="val 9037428"/>
                <a:gd name="adj2" fmla="val 36712"/>
              </a:avLst>
            </a:prstTxWarp>
            <a:spAutoFit/>
          </a:bodyPr>
          <a:lstStyle/>
          <a:p>
            <a:pPr algn="ctr"/>
            <a:r>
              <a:rPr lang="en-US" sz="5400" b="1" dirty="0">
                <a:ln w="11430"/>
                <a:solidFill>
                  <a:srgbClr val="FF0000"/>
                </a:solidFill>
                <a:effectLst>
                  <a:outerShdw blurRad="80000" dist="40000" dir="5040000" algn="tl">
                    <a:srgbClr val="000000">
                      <a:alpha val="30000"/>
                    </a:srgbClr>
                  </a:outerShdw>
                </a:effectLst>
              </a:rPr>
              <a:t>Welcome to </a:t>
            </a:r>
            <a:r>
              <a:rPr lang="en-US" sz="5400" b="1" dirty="0" smtClean="0">
                <a:ln w="11430"/>
                <a:solidFill>
                  <a:srgbClr val="FF0000"/>
                </a:solidFill>
                <a:effectLst>
                  <a:outerShdw blurRad="80000" dist="40000" dir="5040000" algn="tl">
                    <a:srgbClr val="000000">
                      <a:alpha val="30000"/>
                    </a:srgbClr>
                  </a:outerShdw>
                </a:effectLst>
              </a:rPr>
              <a:t>English Class 8</a:t>
            </a:r>
          </a:p>
          <a:p>
            <a:pPr algn="ctr"/>
            <a:endParaRPr lang="en-US" sz="5400" dirty="0">
              <a:solidFill>
                <a:srgbClr val="FF0000"/>
              </a:solidFill>
            </a:endParaRPr>
          </a:p>
        </p:txBody>
      </p:sp>
      <p:pic>
        <p:nvPicPr>
          <p:cNvPr id="28" name="Picture 27" descr="http://kenhtuyensinh.vn/images/2013/Hoc-tieng-anh-giao-tiep.jpg"/>
          <p:cNvPicPr/>
          <p:nvPr/>
        </p:nvPicPr>
        <p:blipFill>
          <a:blip r:embed="rId4">
            <a:extLst>
              <a:ext uri="{28A0092B-C50C-407E-A947-70E740481C1C}">
                <a14:useLocalDpi xmlns:a14="http://schemas.microsoft.com/office/drawing/2010/main" xmlns="" val="0"/>
              </a:ext>
            </a:extLst>
          </a:blip>
          <a:srcRect/>
          <a:stretch>
            <a:fillRect/>
          </a:stretch>
        </p:blipFill>
        <p:spPr bwMode="auto">
          <a:xfrm>
            <a:off x="2895600" y="1219200"/>
            <a:ext cx="3657600"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9" name="Picture 28" descr="https://encrypted-tbn2.gstatic.com/images?q=tbn:ANd9GcQongWViEbyQJxN3XvuAs_9QTa6Zk_AME-p8RkYClltpKUlvg7D"/>
          <p:cNvPicPr/>
          <p:nvPr/>
        </p:nvPicPr>
        <p:blipFill>
          <a:blip r:embed="rId5">
            <a:extLst>
              <a:ext uri="{28A0092B-C50C-407E-A947-70E740481C1C}">
                <a14:useLocalDpi xmlns:a14="http://schemas.microsoft.com/office/drawing/2010/main" xmlns="" val="0"/>
              </a:ext>
            </a:extLst>
          </a:blip>
          <a:srcRect/>
          <a:stretch>
            <a:fillRect/>
          </a:stretch>
        </p:blipFill>
        <p:spPr bwMode="auto">
          <a:xfrm>
            <a:off x="6477000" y="5181600"/>
            <a:ext cx="2381250" cy="1332230"/>
          </a:xfrm>
          <a:prstGeom prst="rect">
            <a:avLst/>
          </a:prstGeom>
          <a:ln/>
        </p:spPr>
        <p:style>
          <a:lnRef idx="1">
            <a:schemeClr val="accent3"/>
          </a:lnRef>
          <a:fillRef idx="2">
            <a:schemeClr val="accent3"/>
          </a:fillRef>
          <a:effectRef idx="1">
            <a:schemeClr val="accent3"/>
          </a:effectRef>
          <a:fontRef idx="minor">
            <a:schemeClr val="dk1"/>
          </a:fontRef>
        </p:style>
      </p:pic>
      <p:sp>
        <p:nvSpPr>
          <p:cNvPr id="30" name="Cloud Callout 29"/>
          <p:cNvSpPr/>
          <p:nvPr/>
        </p:nvSpPr>
        <p:spPr>
          <a:xfrm>
            <a:off x="1447800" y="4572000"/>
            <a:ext cx="4204855" cy="1393875"/>
          </a:xfrm>
          <a:prstGeom prst="cloudCallout">
            <a:avLst>
              <a:gd name="adj1" fmla="val 58762"/>
              <a:gd name="adj2" fmla="val 36245"/>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b="1" dirty="0" smtClean="0">
                <a:solidFill>
                  <a:srgbClr val="002060"/>
                </a:solidFill>
              </a:rPr>
              <a:t>Let’s learn English !</a:t>
            </a:r>
            <a:endParaRPr lang="en-US" sz="3200" b="1" dirty="0">
              <a:solidFill>
                <a:srgbClr val="002060"/>
              </a:solidFill>
            </a:endParaRPr>
          </a:p>
        </p:txBody>
      </p:sp>
      <p:sp>
        <p:nvSpPr>
          <p:cNvPr id="31" name="TextBox 30"/>
          <p:cNvSpPr txBox="1"/>
          <p:nvPr/>
        </p:nvSpPr>
        <p:spPr>
          <a:xfrm>
            <a:off x="1676400" y="3581400"/>
            <a:ext cx="6324600" cy="830997"/>
          </a:xfrm>
          <a:prstGeom prst="rect">
            <a:avLst/>
          </a:prstGeom>
          <a:noFill/>
        </p:spPr>
        <p:txBody>
          <a:bodyPr wrap="square" rtlCol="0">
            <a:spAutoFit/>
          </a:bodyPr>
          <a:lstStyle/>
          <a:p>
            <a:pPr algn="ctr"/>
            <a:r>
              <a:rPr lang="en-US" sz="4800" b="1" dirty="0" smtClean="0">
                <a:solidFill>
                  <a:srgbClr val="00B050"/>
                </a:solidFill>
              </a:rPr>
              <a:t>REVISION</a:t>
            </a:r>
          </a:p>
        </p:txBody>
      </p:sp>
      <p:pic>
        <p:nvPicPr>
          <p:cNvPr id="33" name="Picture 14" descr="Picture Sao bay"/>
          <p:cNvPicPr>
            <a:picLocks noChangeAspect="1" noChangeArrowheads="1" noCrop="1"/>
          </p:cNvPicPr>
          <p:nvPr/>
        </p:nvPicPr>
        <p:blipFill>
          <a:blip r:embed="rId6"/>
          <a:srcRect/>
          <a:stretch>
            <a:fillRect/>
          </a:stretch>
        </p:blipFill>
        <p:spPr bwMode="auto">
          <a:xfrm rot="3847082">
            <a:off x="8620099" y="324466"/>
            <a:ext cx="386561" cy="547408"/>
          </a:xfrm>
          <a:prstGeom prst="rect">
            <a:avLst/>
          </a:prstGeom>
          <a:noFill/>
          <a:ln w="9525">
            <a:noFill/>
            <a:miter lim="800000"/>
            <a:headEnd/>
            <a:tailEnd/>
          </a:ln>
        </p:spPr>
      </p:pic>
      <p:pic>
        <p:nvPicPr>
          <p:cNvPr id="34" name="Picture 14" descr="Picture Sao bay"/>
          <p:cNvPicPr>
            <a:picLocks noChangeAspect="1" noChangeArrowheads="1" noCrop="1"/>
          </p:cNvPicPr>
          <p:nvPr/>
        </p:nvPicPr>
        <p:blipFill>
          <a:blip r:embed="rId6"/>
          <a:srcRect/>
          <a:stretch>
            <a:fillRect/>
          </a:stretch>
        </p:blipFill>
        <p:spPr bwMode="auto">
          <a:xfrm rot="3847082">
            <a:off x="865816" y="330220"/>
            <a:ext cx="370357" cy="462734"/>
          </a:xfrm>
          <a:prstGeom prst="rect">
            <a:avLst/>
          </a:prstGeom>
          <a:noFill/>
          <a:ln w="9525">
            <a:noFill/>
            <a:miter lim="800000"/>
            <a:headEnd/>
            <a:tailEnd/>
          </a:ln>
        </p:spPr>
      </p:pic>
      <p:pic>
        <p:nvPicPr>
          <p:cNvPr id="36" name="Picture 14" descr="Picture Sao bay"/>
          <p:cNvPicPr>
            <a:picLocks noChangeAspect="1" noChangeArrowheads="1" noCrop="1"/>
          </p:cNvPicPr>
          <p:nvPr/>
        </p:nvPicPr>
        <p:blipFill>
          <a:blip r:embed="rId6"/>
          <a:srcRect/>
          <a:stretch>
            <a:fillRect/>
          </a:stretch>
        </p:blipFill>
        <p:spPr bwMode="auto">
          <a:xfrm rot="3847082">
            <a:off x="1281485" y="4798690"/>
            <a:ext cx="524192" cy="654939"/>
          </a:xfrm>
          <a:prstGeom prst="rect">
            <a:avLst/>
          </a:prstGeom>
          <a:noFill/>
          <a:ln w="9525">
            <a:noFill/>
            <a:miter lim="800000"/>
            <a:headEnd/>
            <a:tailEnd/>
          </a:ln>
        </p:spPr>
      </p:pic>
      <p:pic>
        <p:nvPicPr>
          <p:cNvPr id="37" name="Picture 14" descr="Picture Sao bay"/>
          <p:cNvPicPr>
            <a:picLocks noChangeAspect="1" noChangeArrowheads="1" noCrop="1"/>
          </p:cNvPicPr>
          <p:nvPr/>
        </p:nvPicPr>
        <p:blipFill>
          <a:blip r:embed="rId6"/>
          <a:srcRect/>
          <a:stretch>
            <a:fillRect/>
          </a:stretch>
        </p:blipFill>
        <p:spPr bwMode="auto">
          <a:xfrm rot="3847082">
            <a:off x="1752525" y="2804592"/>
            <a:ext cx="590502" cy="73778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ircle(in)">
                                      <p:cBhvr>
                                        <p:cTn id="7" dur="2000"/>
                                        <p:tgtEl>
                                          <p:spTgt spid="27"/>
                                        </p:tgtEl>
                                      </p:cBhvr>
                                    </p:animEffect>
                                  </p:childTnLst>
                                </p:cTn>
                              </p:par>
                              <p:par>
                                <p:cTn id="8" presetID="6" presetClass="entr" presetSubtype="16"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circle(in)">
                                      <p:cBhvr>
                                        <p:cTn id="10" dur="2000"/>
                                        <p:tgtEl>
                                          <p:spTgt spid="28"/>
                                        </p:tgtEl>
                                      </p:cBhvr>
                                    </p:animEffect>
                                  </p:childTnLst>
                                </p:cTn>
                              </p:par>
                              <p:par>
                                <p:cTn id="11" presetID="6" presetClass="entr" presetSubtype="16"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circle(in)">
                                      <p:cBhvr>
                                        <p:cTn id="13" dur="2000"/>
                                        <p:tgtEl>
                                          <p:spTgt spid="29"/>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circle(in)">
                                      <p:cBhvr>
                                        <p:cTn id="16" dur="2000"/>
                                        <p:tgtEl>
                                          <p:spTgt spid="30"/>
                                        </p:tgtEl>
                                      </p:cBhvr>
                                    </p:animEffect>
                                  </p:childTnLst>
                                  <p:subTnLst>
                                    <p:audio>
                                      <p:cMediaNode>
                                        <p:cTn display="0" masterRel="sameClick">
                                          <p:stCondLst>
                                            <p:cond evt="begin" delay="0">
                                              <p:tn val="14"/>
                                            </p:cond>
                                          </p:stCondLst>
                                          <p:endCondLst>
                                            <p:cond evt="onStopAudio" delay="0">
                                              <p:tgtEl>
                                                <p:sldTgt/>
                                              </p:tgtEl>
                                            </p:cond>
                                          </p:endCondLst>
                                        </p:cTn>
                                        <p:tgtEl>
                                          <p:sndTgt r:embed="rId2" name="applause.wav"/>
                                        </p:tgtEl>
                                      </p:cMediaNode>
                                    </p:audio>
                                  </p:sub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1000"/>
                                        <p:tgtEl>
                                          <p:spTgt spid="31"/>
                                        </p:tgtEl>
                                      </p:cBhvr>
                                    </p:animEffect>
                                    <p:anim calcmode="lin" valueType="num">
                                      <p:cBhvr>
                                        <p:cTn id="21" dur="1000" fill="hold"/>
                                        <p:tgtEl>
                                          <p:spTgt spid="31"/>
                                        </p:tgtEl>
                                        <p:attrNameLst>
                                          <p:attrName>ppt_x</p:attrName>
                                        </p:attrNameLst>
                                      </p:cBhvr>
                                      <p:tavLst>
                                        <p:tav tm="0">
                                          <p:val>
                                            <p:strVal val="#ppt_x"/>
                                          </p:val>
                                        </p:tav>
                                        <p:tav tm="100000">
                                          <p:val>
                                            <p:strVal val="#ppt_x"/>
                                          </p:val>
                                        </p:tav>
                                      </p:tavLst>
                                    </p:anim>
                                    <p:anim calcmode="lin" valueType="num">
                                      <p:cBhvr>
                                        <p:cTn id="22"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0" grpId="0" animBg="1"/>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4578" name="Picture 2" descr="https://encrypted-tbn2.gstatic.com/images?q=tbn:ANd9GcQqhKlsl9IG6vD1kjr0O_1fuxbs9d3Bv4AI0xOJ-_qFhjfSwwWW"/>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76200"/>
            <a:ext cx="9067800" cy="678180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p:cNvSpPr/>
          <p:nvPr/>
        </p:nvSpPr>
        <p:spPr>
          <a:xfrm>
            <a:off x="1752600" y="1981200"/>
            <a:ext cx="6823670" cy="193899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REVIEW 2</a:t>
            </a:r>
          </a:p>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(Skills)</a:t>
            </a:r>
            <a:endParaRPr lang="en-US"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xmlns="" val="159320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00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6"/>
          <p:cNvSpPr txBox="1">
            <a:spLocks noChangeArrowheads="1"/>
          </p:cNvSpPr>
          <p:nvPr/>
        </p:nvSpPr>
        <p:spPr bwMode="auto">
          <a:xfrm>
            <a:off x="0" y="0"/>
            <a:ext cx="9144000" cy="523220"/>
          </a:xfrm>
          <a:prstGeom prst="rect">
            <a:avLst/>
          </a:prstGeom>
          <a:solidFill>
            <a:srgbClr val="D6F907"/>
          </a:solidFill>
          <a:ln w="9525">
            <a:solidFill>
              <a:srgbClr val="002060"/>
            </a:solidFill>
            <a:miter lim="800000"/>
            <a:headEnd/>
            <a:tailEnd/>
          </a:ln>
        </p:spPr>
        <p:txBody>
          <a:bodyPr wrap="square">
            <a:spAutoFit/>
          </a:bodyPr>
          <a:lstStyle/>
          <a:p>
            <a:pPr algn="ctr" eaLnBrk="0" hangingPunct="0">
              <a:spcBef>
                <a:spcPct val="50000"/>
              </a:spcBef>
            </a:pPr>
            <a:r>
              <a:rPr lang="en-US" sz="2800" b="1" dirty="0" smtClean="0">
                <a:solidFill>
                  <a:srgbClr val="0000CC"/>
                </a:solidFill>
                <a:latin typeface=".VnRevue" pitchFamily="34" charset="0"/>
                <a:cs typeface="Arial" charset="0"/>
              </a:rPr>
              <a:t>REVIEW 2 </a:t>
            </a:r>
            <a:r>
              <a:rPr lang="en-US" sz="2000" dirty="0" smtClean="0">
                <a:solidFill>
                  <a:srgbClr val="0000CC"/>
                </a:solidFill>
                <a:latin typeface=".VnRevue" pitchFamily="34" charset="0"/>
                <a:cs typeface="Arial" charset="0"/>
              </a:rPr>
              <a:t>(Unit 4-5-6)</a:t>
            </a:r>
            <a:endParaRPr lang="en-US" sz="2000" dirty="0">
              <a:solidFill>
                <a:srgbClr val="0000CC"/>
              </a:solidFill>
              <a:latin typeface=".VnRevue" pitchFamily="34" charset="0"/>
              <a:cs typeface="Arial" charset="0"/>
            </a:endParaRPr>
          </a:p>
        </p:txBody>
      </p:sp>
      <p:sp>
        <p:nvSpPr>
          <p:cNvPr id="7" name="Rectangle 6"/>
          <p:cNvSpPr/>
          <p:nvPr/>
        </p:nvSpPr>
        <p:spPr>
          <a:xfrm>
            <a:off x="3429000" y="609600"/>
            <a:ext cx="1143000"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a:r>
              <a:rPr lang="en-US" sz="2000" b="1" dirty="0" smtClean="0"/>
              <a:t>SKILLS</a:t>
            </a:r>
            <a:endParaRPr lang="en-US" dirty="0"/>
          </a:p>
        </p:txBody>
      </p:sp>
      <p:sp>
        <p:nvSpPr>
          <p:cNvPr id="8" name="Rectangle 7"/>
          <p:cNvSpPr/>
          <p:nvPr/>
        </p:nvSpPr>
        <p:spPr>
          <a:xfrm>
            <a:off x="685800" y="2209800"/>
            <a:ext cx="4343400" cy="830997"/>
          </a:xfrm>
          <a:prstGeom prst="rect">
            <a:avLst/>
          </a:prstGeom>
        </p:spPr>
        <p:txBody>
          <a:bodyPr wrap="square">
            <a:spAutoFit/>
          </a:bodyPr>
          <a:lstStyle/>
          <a:p>
            <a:r>
              <a:rPr lang="en-US" sz="2400" dirty="0" smtClean="0">
                <a:solidFill>
                  <a:srgbClr val="FF0000"/>
                </a:solidFill>
              </a:rPr>
              <a:t>Guess the statements . Which sentences are true(T) or false (F)?</a:t>
            </a:r>
            <a:endParaRPr lang="en-US" sz="2400" u="sng" dirty="0">
              <a:solidFill>
                <a:srgbClr val="FF0000"/>
              </a:solidFill>
            </a:endParaRPr>
          </a:p>
        </p:txBody>
      </p:sp>
      <p:sp>
        <p:nvSpPr>
          <p:cNvPr id="17" name="Rectangle 16"/>
          <p:cNvSpPr/>
          <p:nvPr/>
        </p:nvSpPr>
        <p:spPr>
          <a:xfrm>
            <a:off x="1752600" y="1219200"/>
            <a:ext cx="12954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dirty="0" smtClean="0">
                <a:solidFill>
                  <a:srgbClr val="FF0000"/>
                </a:solidFill>
              </a:rPr>
              <a:t>Reading</a:t>
            </a:r>
            <a:endParaRPr lang="en-US" sz="2800" b="1" dirty="0"/>
          </a:p>
        </p:txBody>
      </p:sp>
      <p:pic>
        <p:nvPicPr>
          <p:cNvPr id="1026" name="Picture 2"/>
          <p:cNvPicPr>
            <a:picLocks noChangeAspect="1" noChangeArrowheads="1"/>
          </p:cNvPicPr>
          <p:nvPr/>
        </p:nvPicPr>
        <p:blipFill>
          <a:blip r:embed="rId2"/>
          <a:srcRect/>
          <a:stretch>
            <a:fillRect/>
          </a:stretch>
        </p:blipFill>
        <p:spPr bwMode="auto">
          <a:xfrm>
            <a:off x="5334000" y="685800"/>
            <a:ext cx="3581400" cy="2514600"/>
          </a:xfrm>
          <a:prstGeom prst="rect">
            <a:avLst/>
          </a:prstGeom>
          <a:noFill/>
          <a:ln w="9525">
            <a:noFill/>
            <a:miter lim="800000"/>
            <a:headEnd/>
            <a:tailEnd/>
          </a:ln>
          <a:effectLst/>
        </p:spPr>
      </p:pic>
      <p:sp>
        <p:nvSpPr>
          <p:cNvPr id="18" name="Rectangle 17"/>
          <p:cNvSpPr/>
          <p:nvPr/>
        </p:nvSpPr>
        <p:spPr>
          <a:xfrm>
            <a:off x="152400" y="3352800"/>
            <a:ext cx="8686800" cy="2677656"/>
          </a:xfrm>
          <a:prstGeom prst="rect">
            <a:avLst/>
          </a:prstGeom>
        </p:spPr>
        <p:txBody>
          <a:bodyPr wrap="square">
            <a:spAutoFit/>
          </a:bodyPr>
          <a:lstStyle/>
          <a:p>
            <a:r>
              <a:rPr lang="en-US" sz="2400" dirty="0" smtClean="0">
                <a:solidFill>
                  <a:srgbClr val="0070C0"/>
                </a:solidFill>
              </a:rPr>
              <a:t>1. Vu </a:t>
            </a:r>
            <a:r>
              <a:rPr lang="en-US" sz="2400" dirty="0" err="1" smtClean="0">
                <a:solidFill>
                  <a:srgbClr val="0070C0"/>
                </a:solidFill>
              </a:rPr>
              <a:t>Lan</a:t>
            </a:r>
            <a:r>
              <a:rPr lang="en-US" sz="2400" dirty="0" smtClean="0">
                <a:solidFill>
                  <a:srgbClr val="0070C0"/>
                </a:solidFill>
              </a:rPr>
              <a:t> takes place on the 15th day of the seventh lunar month.</a:t>
            </a:r>
          </a:p>
          <a:p>
            <a:r>
              <a:rPr lang="en-US" sz="2400" dirty="0" smtClean="0">
                <a:solidFill>
                  <a:srgbClr val="0070C0"/>
                </a:solidFill>
              </a:rPr>
              <a:t>2. Vu </a:t>
            </a:r>
            <a:r>
              <a:rPr lang="en-US" sz="2400" dirty="0" err="1" smtClean="0">
                <a:solidFill>
                  <a:srgbClr val="0070C0"/>
                </a:solidFill>
              </a:rPr>
              <a:t>Lan</a:t>
            </a:r>
            <a:r>
              <a:rPr lang="en-US" sz="2400" dirty="0" smtClean="0">
                <a:solidFill>
                  <a:srgbClr val="0070C0"/>
                </a:solidFill>
              </a:rPr>
              <a:t> is celebrated only in the south.</a:t>
            </a:r>
          </a:p>
          <a:p>
            <a:r>
              <a:rPr lang="en-US" sz="2400" dirty="0" smtClean="0">
                <a:solidFill>
                  <a:srgbClr val="0070C0"/>
                </a:solidFill>
              </a:rPr>
              <a:t>3. Vu </a:t>
            </a:r>
            <a:r>
              <a:rPr lang="en-US" sz="2400" dirty="0" err="1" smtClean="0">
                <a:solidFill>
                  <a:srgbClr val="0070C0"/>
                </a:solidFill>
              </a:rPr>
              <a:t>Lan</a:t>
            </a:r>
            <a:r>
              <a:rPr lang="en-US" sz="2400" dirty="0" smtClean="0">
                <a:solidFill>
                  <a:srgbClr val="0070C0"/>
                </a:solidFill>
              </a:rPr>
              <a:t> is the largest annual traditional festival of Viet Nam.</a:t>
            </a:r>
          </a:p>
          <a:p>
            <a:r>
              <a:rPr lang="en-US" sz="2400" dirty="0" smtClean="0">
                <a:solidFill>
                  <a:srgbClr val="0070C0"/>
                </a:solidFill>
              </a:rPr>
              <a:t>4. People buy presents and flowers as their offerings to show their deep love and gratitude towards their parents.</a:t>
            </a:r>
          </a:p>
          <a:p>
            <a:r>
              <a:rPr lang="en-US" sz="2400" dirty="0" smtClean="0">
                <a:solidFill>
                  <a:srgbClr val="0070C0"/>
                </a:solidFill>
              </a:rPr>
              <a:t>5. Many people visit pagodas during the festival, wearing a red rose if their mothers are alive.</a:t>
            </a:r>
            <a:endParaRPr lang="en-US"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heckerboard(across)">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additive="base">
                                        <p:cTn id="18" dur="500" fill="hold"/>
                                        <p:tgtEl>
                                          <p:spTgt spid="18"/>
                                        </p:tgtEl>
                                        <p:attrNameLst>
                                          <p:attrName>ppt_x</p:attrName>
                                        </p:attrNameLst>
                                      </p:cBhvr>
                                      <p:tavLst>
                                        <p:tav tm="0">
                                          <p:val>
                                            <p:strVal val="#ppt_x"/>
                                          </p:val>
                                        </p:tav>
                                        <p:tav tm="100000">
                                          <p:val>
                                            <p:strVal val="#ppt_x"/>
                                          </p:val>
                                        </p:tav>
                                      </p:tavLst>
                                    </p:anim>
                                    <p:anim calcmode="lin" valueType="num">
                                      <p:cBhvr additive="base">
                                        <p:cTn id="19"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animBg="1"/>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6"/>
          <p:cNvSpPr txBox="1">
            <a:spLocks noChangeArrowheads="1"/>
          </p:cNvSpPr>
          <p:nvPr/>
        </p:nvSpPr>
        <p:spPr bwMode="auto">
          <a:xfrm>
            <a:off x="0" y="0"/>
            <a:ext cx="9144000" cy="523220"/>
          </a:xfrm>
          <a:prstGeom prst="rect">
            <a:avLst/>
          </a:prstGeom>
          <a:solidFill>
            <a:srgbClr val="D6F907"/>
          </a:solidFill>
          <a:ln w="9525">
            <a:solidFill>
              <a:srgbClr val="002060"/>
            </a:solidFill>
            <a:miter lim="800000"/>
            <a:headEnd/>
            <a:tailEnd/>
          </a:ln>
        </p:spPr>
        <p:txBody>
          <a:bodyPr wrap="square">
            <a:spAutoFit/>
          </a:bodyPr>
          <a:lstStyle/>
          <a:p>
            <a:pPr algn="ctr" eaLnBrk="0" hangingPunct="0">
              <a:spcBef>
                <a:spcPct val="50000"/>
              </a:spcBef>
            </a:pPr>
            <a:r>
              <a:rPr lang="en-US" sz="2800" b="1" dirty="0" smtClean="0">
                <a:solidFill>
                  <a:srgbClr val="0000CC"/>
                </a:solidFill>
                <a:latin typeface=".VnRevue" pitchFamily="34" charset="0"/>
                <a:cs typeface="Arial" charset="0"/>
              </a:rPr>
              <a:t>REVIEW 2 </a:t>
            </a:r>
            <a:r>
              <a:rPr lang="en-US" sz="2000" dirty="0" smtClean="0">
                <a:solidFill>
                  <a:srgbClr val="0000CC"/>
                </a:solidFill>
                <a:latin typeface=".VnRevue" pitchFamily="34" charset="0"/>
                <a:cs typeface="Arial" charset="0"/>
              </a:rPr>
              <a:t>(Unit 4-5-6)</a:t>
            </a:r>
            <a:endParaRPr lang="en-US" sz="2000" dirty="0">
              <a:solidFill>
                <a:srgbClr val="0000CC"/>
              </a:solidFill>
              <a:latin typeface=".VnRevue" pitchFamily="34" charset="0"/>
              <a:cs typeface="Arial" charset="0"/>
            </a:endParaRPr>
          </a:p>
        </p:txBody>
      </p:sp>
      <p:sp>
        <p:nvSpPr>
          <p:cNvPr id="7" name="Rectangle 6"/>
          <p:cNvSpPr/>
          <p:nvPr/>
        </p:nvSpPr>
        <p:spPr>
          <a:xfrm>
            <a:off x="3429000" y="609600"/>
            <a:ext cx="1143000"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a:r>
              <a:rPr lang="en-US" sz="2000" b="1" dirty="0" smtClean="0"/>
              <a:t>SKILLS</a:t>
            </a:r>
            <a:endParaRPr lang="en-US" dirty="0"/>
          </a:p>
        </p:txBody>
      </p:sp>
      <p:sp>
        <p:nvSpPr>
          <p:cNvPr id="8" name="Rectangle 7"/>
          <p:cNvSpPr/>
          <p:nvPr/>
        </p:nvSpPr>
        <p:spPr>
          <a:xfrm>
            <a:off x="381000" y="1524000"/>
            <a:ext cx="5562600" cy="1200329"/>
          </a:xfrm>
          <a:prstGeom prst="rect">
            <a:avLst/>
          </a:prstGeom>
        </p:spPr>
        <p:txBody>
          <a:bodyPr wrap="square">
            <a:spAutoFit/>
          </a:bodyPr>
          <a:lstStyle/>
          <a:p>
            <a:r>
              <a:rPr lang="en-US" sz="2400" dirty="0" smtClean="0">
                <a:solidFill>
                  <a:srgbClr val="FF0000"/>
                </a:solidFill>
              </a:rPr>
              <a:t>1. Read about the Vu </a:t>
            </a:r>
            <a:r>
              <a:rPr lang="en-US" sz="2400" dirty="0" err="1" smtClean="0">
                <a:solidFill>
                  <a:srgbClr val="FF0000"/>
                </a:solidFill>
              </a:rPr>
              <a:t>Lan</a:t>
            </a:r>
            <a:r>
              <a:rPr lang="en-US" sz="2400" dirty="0" smtClean="0">
                <a:solidFill>
                  <a:srgbClr val="FF0000"/>
                </a:solidFill>
              </a:rPr>
              <a:t> Festival in Viet Nam and decide whether the statements are true(T) or false (F).</a:t>
            </a:r>
            <a:endParaRPr lang="en-US" sz="2400" u="sng" dirty="0">
              <a:solidFill>
                <a:srgbClr val="FF0000"/>
              </a:solidFill>
            </a:endParaRPr>
          </a:p>
        </p:txBody>
      </p:sp>
      <p:sp>
        <p:nvSpPr>
          <p:cNvPr id="16" name="Rectangle 15"/>
          <p:cNvSpPr/>
          <p:nvPr/>
        </p:nvSpPr>
        <p:spPr>
          <a:xfrm>
            <a:off x="228600" y="2767548"/>
            <a:ext cx="8763000" cy="3785652"/>
          </a:xfrm>
          <a:prstGeom prst="rect">
            <a:avLst/>
          </a:prstGeom>
        </p:spPr>
        <p:txBody>
          <a:bodyPr wrap="square">
            <a:spAutoFit/>
          </a:bodyPr>
          <a:lstStyle/>
          <a:p>
            <a:r>
              <a:rPr lang="en-US" sz="2000" i="1" dirty="0" smtClean="0">
                <a:solidFill>
                  <a:srgbClr val="0070C0"/>
                </a:solidFill>
              </a:rPr>
              <a:t>S </a:t>
            </a:r>
            <a:r>
              <a:rPr lang="en-US" sz="2000" i="1" dirty="0" err="1" smtClean="0">
                <a:solidFill>
                  <a:srgbClr val="0070C0"/>
                </a:solidFill>
              </a:rPr>
              <a:t>ome</a:t>
            </a:r>
            <a:r>
              <a:rPr lang="en-US" sz="2000" i="1" dirty="0" smtClean="0">
                <a:solidFill>
                  <a:srgbClr val="0070C0"/>
                </a:solidFill>
              </a:rPr>
              <a:t> people call it ‘Vu </a:t>
            </a:r>
            <a:r>
              <a:rPr lang="en-US" sz="2000" i="1" dirty="0" err="1" smtClean="0">
                <a:solidFill>
                  <a:srgbClr val="0070C0"/>
                </a:solidFill>
              </a:rPr>
              <a:t>Lan</a:t>
            </a:r>
            <a:r>
              <a:rPr lang="en-US" sz="2000" i="1" dirty="0" smtClean="0">
                <a:solidFill>
                  <a:srgbClr val="0070C0"/>
                </a:solidFill>
              </a:rPr>
              <a:t> </a:t>
            </a:r>
            <a:r>
              <a:rPr lang="en-US" sz="2000" i="1" dirty="0" err="1" smtClean="0">
                <a:solidFill>
                  <a:srgbClr val="0070C0"/>
                </a:solidFill>
              </a:rPr>
              <a:t>Bao</a:t>
            </a:r>
            <a:r>
              <a:rPr lang="en-US" sz="2000" i="1" dirty="0" smtClean="0">
                <a:solidFill>
                  <a:srgbClr val="0070C0"/>
                </a:solidFill>
              </a:rPr>
              <a:t> </a:t>
            </a:r>
            <a:r>
              <a:rPr lang="en-US" sz="2000" i="1" dirty="0" err="1" smtClean="0">
                <a:solidFill>
                  <a:srgbClr val="0070C0"/>
                </a:solidFill>
              </a:rPr>
              <a:t>Hieu</a:t>
            </a:r>
            <a:r>
              <a:rPr lang="en-US" sz="2000" i="1" dirty="0" smtClean="0">
                <a:solidFill>
                  <a:srgbClr val="0070C0"/>
                </a:solidFill>
              </a:rPr>
              <a:t>’ (Parents’ Appreciation Day).</a:t>
            </a:r>
          </a:p>
          <a:p>
            <a:r>
              <a:rPr lang="en-US" sz="2000" i="1" dirty="0" smtClean="0">
                <a:solidFill>
                  <a:srgbClr val="0070C0"/>
                </a:solidFill>
              </a:rPr>
              <a:t>This festival takes place on the 15thdayof the seventh lunar month. It is one of the largest festivals of Viet Nam after the </a:t>
            </a:r>
            <a:r>
              <a:rPr lang="en-US" sz="2000" i="1" dirty="0" err="1" smtClean="0">
                <a:solidFill>
                  <a:srgbClr val="0070C0"/>
                </a:solidFill>
              </a:rPr>
              <a:t>Tet</a:t>
            </a:r>
            <a:r>
              <a:rPr lang="en-US" sz="2000" i="1" dirty="0" smtClean="0">
                <a:solidFill>
                  <a:srgbClr val="0070C0"/>
                </a:solidFill>
              </a:rPr>
              <a:t> festival, and it is celebrated throughout the country, especially in the south. </a:t>
            </a:r>
          </a:p>
          <a:p>
            <a:r>
              <a:rPr lang="en-US" sz="2000" i="1" dirty="0" smtClean="0">
                <a:solidFill>
                  <a:srgbClr val="0070C0"/>
                </a:solidFill>
              </a:rPr>
              <a:t>During the festival, people participate in many goodwill activities and perform various religious rituals. They visit pagodas and temples to worship, release animals like birds or fish, and burn incense. They also buy presents and flowers as their offerings to show their deep love and gratitude towards their parents and ancestors.</a:t>
            </a:r>
          </a:p>
          <a:p>
            <a:r>
              <a:rPr lang="en-US" sz="2000" i="1" dirty="0" smtClean="0">
                <a:solidFill>
                  <a:srgbClr val="0070C0"/>
                </a:solidFill>
              </a:rPr>
              <a:t>Many people go to pagodas on this occasion, wearing either a red rose if their mothers are alive or a white rose if their mothers have passed away. The rose is a symbol of love and gratitude shown by every family towards their ancestors. </a:t>
            </a:r>
            <a:endParaRPr lang="en-US" sz="2000" dirty="0" smtClean="0">
              <a:solidFill>
                <a:srgbClr val="0070C0"/>
              </a:solidFill>
            </a:endParaRPr>
          </a:p>
        </p:txBody>
      </p:sp>
      <p:sp>
        <p:nvSpPr>
          <p:cNvPr id="17" name="Rectangle 16"/>
          <p:cNvSpPr/>
          <p:nvPr/>
        </p:nvSpPr>
        <p:spPr>
          <a:xfrm>
            <a:off x="533400" y="1066800"/>
            <a:ext cx="12954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dirty="0" smtClean="0">
                <a:solidFill>
                  <a:srgbClr val="FF0000"/>
                </a:solidFill>
              </a:rPr>
              <a:t>Reading</a:t>
            </a:r>
            <a:endParaRPr lang="en-US" sz="2800" b="1" dirty="0"/>
          </a:p>
        </p:txBody>
      </p:sp>
      <p:pic>
        <p:nvPicPr>
          <p:cNvPr id="1026" name="Picture 2"/>
          <p:cNvPicPr>
            <a:picLocks noChangeAspect="1" noChangeArrowheads="1"/>
          </p:cNvPicPr>
          <p:nvPr/>
        </p:nvPicPr>
        <p:blipFill>
          <a:blip r:embed="rId2"/>
          <a:srcRect/>
          <a:stretch>
            <a:fillRect/>
          </a:stretch>
        </p:blipFill>
        <p:spPr bwMode="auto">
          <a:xfrm>
            <a:off x="6019800" y="609599"/>
            <a:ext cx="2971800" cy="216775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ppt_x"/>
                                          </p:val>
                                        </p:tav>
                                        <p:tav tm="100000">
                                          <p:val>
                                            <p:strVal val="#ppt_x"/>
                                          </p:val>
                                        </p:tav>
                                      </p:tavLst>
                                    </p:anim>
                                    <p:anim calcmode="lin" valueType="num">
                                      <p:cBhvr additive="base">
                                        <p:cTn id="1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6"/>
          <p:cNvSpPr txBox="1">
            <a:spLocks noChangeArrowheads="1"/>
          </p:cNvSpPr>
          <p:nvPr/>
        </p:nvSpPr>
        <p:spPr bwMode="auto">
          <a:xfrm>
            <a:off x="0" y="0"/>
            <a:ext cx="9144000" cy="523220"/>
          </a:xfrm>
          <a:prstGeom prst="rect">
            <a:avLst/>
          </a:prstGeom>
          <a:solidFill>
            <a:srgbClr val="D6F907"/>
          </a:solidFill>
          <a:ln w="9525">
            <a:solidFill>
              <a:srgbClr val="002060"/>
            </a:solidFill>
            <a:miter lim="800000"/>
            <a:headEnd/>
            <a:tailEnd/>
          </a:ln>
        </p:spPr>
        <p:txBody>
          <a:bodyPr wrap="square">
            <a:spAutoFit/>
          </a:bodyPr>
          <a:lstStyle/>
          <a:p>
            <a:pPr algn="ctr" eaLnBrk="0" hangingPunct="0">
              <a:spcBef>
                <a:spcPct val="50000"/>
              </a:spcBef>
            </a:pPr>
            <a:r>
              <a:rPr lang="en-US" sz="2800" b="1" dirty="0" smtClean="0">
                <a:solidFill>
                  <a:srgbClr val="0000CC"/>
                </a:solidFill>
                <a:latin typeface=".VnRevue" pitchFamily="34" charset="0"/>
                <a:cs typeface="Arial" charset="0"/>
              </a:rPr>
              <a:t>REVIEW 2 </a:t>
            </a:r>
            <a:r>
              <a:rPr lang="en-US" sz="2000" dirty="0" smtClean="0">
                <a:solidFill>
                  <a:srgbClr val="0000CC"/>
                </a:solidFill>
                <a:latin typeface=".VnRevue" pitchFamily="34" charset="0"/>
                <a:cs typeface="Arial" charset="0"/>
              </a:rPr>
              <a:t>(Unit 4-5-6)</a:t>
            </a:r>
            <a:endParaRPr lang="en-US" sz="2000" dirty="0">
              <a:solidFill>
                <a:srgbClr val="0000CC"/>
              </a:solidFill>
              <a:latin typeface=".VnRevue" pitchFamily="34" charset="0"/>
              <a:cs typeface="Arial" charset="0"/>
            </a:endParaRPr>
          </a:p>
        </p:txBody>
      </p:sp>
      <p:sp>
        <p:nvSpPr>
          <p:cNvPr id="3" name="Rectangle 2"/>
          <p:cNvSpPr/>
          <p:nvPr/>
        </p:nvSpPr>
        <p:spPr>
          <a:xfrm>
            <a:off x="304800" y="685800"/>
            <a:ext cx="8610600" cy="461665"/>
          </a:xfrm>
          <a:prstGeom prst="rect">
            <a:avLst/>
          </a:prstGeom>
        </p:spPr>
        <p:txBody>
          <a:bodyPr wrap="square">
            <a:spAutoFit/>
          </a:bodyPr>
          <a:lstStyle/>
          <a:p>
            <a:r>
              <a:rPr lang="en-US" sz="2400" b="1" u="sng" dirty="0" smtClean="0">
                <a:solidFill>
                  <a:srgbClr val="FF0000"/>
                </a:solidFill>
              </a:rPr>
              <a:t>True / false statements.</a:t>
            </a:r>
            <a:endParaRPr lang="en-US" sz="2400" u="sng" dirty="0">
              <a:solidFill>
                <a:srgbClr val="FF0000"/>
              </a:solidFill>
            </a:endParaRPr>
          </a:p>
        </p:txBody>
      </p:sp>
      <p:sp>
        <p:nvSpPr>
          <p:cNvPr id="11" name="Rectangle 10"/>
          <p:cNvSpPr/>
          <p:nvPr/>
        </p:nvSpPr>
        <p:spPr>
          <a:xfrm>
            <a:off x="152400" y="1752600"/>
            <a:ext cx="6781800" cy="3785652"/>
          </a:xfrm>
          <a:prstGeom prst="rect">
            <a:avLst/>
          </a:prstGeom>
        </p:spPr>
        <p:txBody>
          <a:bodyPr wrap="square">
            <a:spAutoFit/>
          </a:bodyPr>
          <a:lstStyle/>
          <a:p>
            <a:r>
              <a:rPr lang="en-US" sz="2400" dirty="0" smtClean="0">
                <a:solidFill>
                  <a:srgbClr val="0070C0"/>
                </a:solidFill>
              </a:rPr>
              <a:t>1. Vu </a:t>
            </a:r>
            <a:r>
              <a:rPr lang="en-US" sz="2400" dirty="0" err="1" smtClean="0">
                <a:solidFill>
                  <a:srgbClr val="0070C0"/>
                </a:solidFill>
              </a:rPr>
              <a:t>Lan</a:t>
            </a:r>
            <a:r>
              <a:rPr lang="en-US" sz="2400" dirty="0" smtClean="0">
                <a:solidFill>
                  <a:srgbClr val="0070C0"/>
                </a:solidFill>
              </a:rPr>
              <a:t> takes place on the 15th day of the seventh lunar month.</a:t>
            </a:r>
          </a:p>
          <a:p>
            <a:r>
              <a:rPr lang="en-US" sz="2400" dirty="0" smtClean="0">
                <a:solidFill>
                  <a:srgbClr val="0070C0"/>
                </a:solidFill>
              </a:rPr>
              <a:t>2. Vu </a:t>
            </a:r>
            <a:r>
              <a:rPr lang="en-US" sz="2400" dirty="0" err="1" smtClean="0">
                <a:solidFill>
                  <a:srgbClr val="0070C0"/>
                </a:solidFill>
              </a:rPr>
              <a:t>Lan</a:t>
            </a:r>
            <a:r>
              <a:rPr lang="en-US" sz="2400" dirty="0" smtClean="0">
                <a:solidFill>
                  <a:srgbClr val="0070C0"/>
                </a:solidFill>
              </a:rPr>
              <a:t> is celebrated only in the south.</a:t>
            </a:r>
          </a:p>
          <a:p>
            <a:r>
              <a:rPr lang="en-US" sz="2400" dirty="0" smtClean="0">
                <a:solidFill>
                  <a:srgbClr val="0070C0"/>
                </a:solidFill>
              </a:rPr>
              <a:t>3. Vu </a:t>
            </a:r>
            <a:r>
              <a:rPr lang="en-US" sz="2400" dirty="0" err="1" smtClean="0">
                <a:solidFill>
                  <a:srgbClr val="0070C0"/>
                </a:solidFill>
              </a:rPr>
              <a:t>Lan</a:t>
            </a:r>
            <a:r>
              <a:rPr lang="en-US" sz="2400" dirty="0" smtClean="0">
                <a:solidFill>
                  <a:srgbClr val="0070C0"/>
                </a:solidFill>
              </a:rPr>
              <a:t> is the largest annual traditional festival of Viet Nam.</a:t>
            </a:r>
          </a:p>
          <a:p>
            <a:r>
              <a:rPr lang="en-US" sz="2400" dirty="0" smtClean="0">
                <a:solidFill>
                  <a:srgbClr val="0070C0"/>
                </a:solidFill>
              </a:rPr>
              <a:t>4. People buy presents and flowers as their offerings to show their deep love and gratitude towards their parents.</a:t>
            </a:r>
          </a:p>
          <a:p>
            <a:r>
              <a:rPr lang="en-US" sz="2400" dirty="0" smtClean="0">
                <a:solidFill>
                  <a:srgbClr val="0070C0"/>
                </a:solidFill>
              </a:rPr>
              <a:t>5. Many people visit pagodas during the festival, wearing a red rose if their mothers are alive.</a:t>
            </a:r>
            <a:endParaRPr lang="en-US" sz="2400" dirty="0">
              <a:solidFill>
                <a:srgbClr val="0070C0"/>
              </a:solidFill>
            </a:endParaRPr>
          </a:p>
        </p:txBody>
      </p:sp>
      <p:sp>
        <p:nvSpPr>
          <p:cNvPr id="13" name="TextBox 12"/>
          <p:cNvSpPr txBox="1"/>
          <p:nvPr/>
        </p:nvSpPr>
        <p:spPr>
          <a:xfrm>
            <a:off x="7239000" y="1962090"/>
            <a:ext cx="381000"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000" b="1" dirty="0" smtClean="0">
                <a:solidFill>
                  <a:srgbClr val="FF0000"/>
                </a:solidFill>
              </a:rPr>
              <a:t> T</a:t>
            </a:r>
            <a:endParaRPr lang="en-US" sz="2000" b="1" dirty="0">
              <a:solidFill>
                <a:srgbClr val="FF0000"/>
              </a:solidFill>
            </a:endParaRPr>
          </a:p>
        </p:txBody>
      </p:sp>
      <p:sp>
        <p:nvSpPr>
          <p:cNvPr id="14" name="TextBox 13"/>
          <p:cNvSpPr txBox="1"/>
          <p:nvPr/>
        </p:nvSpPr>
        <p:spPr>
          <a:xfrm>
            <a:off x="7239000" y="2571690"/>
            <a:ext cx="381000"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000" b="1" dirty="0" smtClean="0">
                <a:solidFill>
                  <a:srgbClr val="FF0000"/>
                </a:solidFill>
              </a:rPr>
              <a:t> F</a:t>
            </a:r>
            <a:endParaRPr lang="en-US" sz="2000" b="1" dirty="0">
              <a:solidFill>
                <a:srgbClr val="FF0000"/>
              </a:solidFill>
            </a:endParaRPr>
          </a:p>
        </p:txBody>
      </p:sp>
      <p:sp>
        <p:nvSpPr>
          <p:cNvPr id="15" name="TextBox 14"/>
          <p:cNvSpPr txBox="1"/>
          <p:nvPr/>
        </p:nvSpPr>
        <p:spPr>
          <a:xfrm>
            <a:off x="7239000" y="3181290"/>
            <a:ext cx="381000"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000" b="1" dirty="0" smtClean="0">
                <a:solidFill>
                  <a:srgbClr val="FF0000"/>
                </a:solidFill>
              </a:rPr>
              <a:t> F</a:t>
            </a:r>
            <a:endParaRPr lang="en-US" sz="2000" b="1" dirty="0">
              <a:solidFill>
                <a:srgbClr val="FF0000"/>
              </a:solidFill>
            </a:endParaRPr>
          </a:p>
        </p:txBody>
      </p:sp>
      <p:sp>
        <p:nvSpPr>
          <p:cNvPr id="16" name="TextBox 15"/>
          <p:cNvSpPr txBox="1"/>
          <p:nvPr/>
        </p:nvSpPr>
        <p:spPr>
          <a:xfrm>
            <a:off x="7239000" y="4095690"/>
            <a:ext cx="381000"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000" b="1" dirty="0" smtClean="0">
                <a:solidFill>
                  <a:srgbClr val="FF0000"/>
                </a:solidFill>
              </a:rPr>
              <a:t> T</a:t>
            </a:r>
            <a:endParaRPr lang="en-US" sz="2000" b="1" dirty="0">
              <a:solidFill>
                <a:srgbClr val="FF0000"/>
              </a:solidFill>
            </a:endParaRPr>
          </a:p>
        </p:txBody>
      </p:sp>
      <p:sp>
        <p:nvSpPr>
          <p:cNvPr id="17" name="TextBox 16"/>
          <p:cNvSpPr txBox="1"/>
          <p:nvPr/>
        </p:nvSpPr>
        <p:spPr>
          <a:xfrm>
            <a:off x="7239000" y="4933890"/>
            <a:ext cx="381000"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000" b="1" dirty="0" smtClean="0">
                <a:solidFill>
                  <a:srgbClr val="FF0000"/>
                </a:solidFill>
              </a:rPr>
              <a:t> T</a:t>
            </a:r>
            <a:endParaRPr lang="en-US" sz="2000" b="1" dirty="0">
              <a:solidFill>
                <a:srgbClr val="FF0000"/>
              </a:solidFill>
            </a:endParaRPr>
          </a:p>
        </p:txBody>
      </p:sp>
      <p:pic>
        <p:nvPicPr>
          <p:cNvPr id="18" name="Picture 30" descr="Kết quả hình ảnh cho answer the questions"/>
          <p:cNvPicPr>
            <a:picLocks noChangeAspect="1" noChangeArrowheads="1"/>
          </p:cNvPicPr>
          <p:nvPr/>
        </p:nvPicPr>
        <p:blipFill>
          <a:blip r:embed="rId3"/>
          <a:srcRect l="10667" t="4762" r="9333" b="4762"/>
          <a:stretch>
            <a:fillRect/>
          </a:stretch>
        </p:blipFill>
        <p:spPr bwMode="auto">
          <a:xfrm>
            <a:off x="5715000" y="609600"/>
            <a:ext cx="3276600" cy="1219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par>
                                <p:cTn id="8" presetID="2" presetClass="entr" presetSubtype="4"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 calcmode="lin" valueType="num">
                                      <p:cBhvr additive="base">
                                        <p:cTn id="10" dur="500" fill="hold"/>
                                        <p:tgtEl>
                                          <p:spTgt spid="11"/>
                                        </p:tgtEl>
                                        <p:attrNameLst>
                                          <p:attrName>ppt_x</p:attrName>
                                        </p:attrNameLst>
                                      </p:cBhvr>
                                      <p:tavLst>
                                        <p:tav tm="0">
                                          <p:val>
                                            <p:strVal val="#ppt_x"/>
                                          </p:val>
                                        </p:tav>
                                        <p:tav tm="100000">
                                          <p:val>
                                            <p:strVal val="#ppt_x"/>
                                          </p:val>
                                        </p:tav>
                                      </p:tavLst>
                                    </p:anim>
                                    <p:anim calcmode="lin" valueType="num">
                                      <p:cBhvr additive="base">
                                        <p:cTn id="1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additive="base">
                                        <p:cTn id="16" dur="500" fill="hold"/>
                                        <p:tgtEl>
                                          <p:spTgt spid="13"/>
                                        </p:tgtEl>
                                        <p:attrNameLst>
                                          <p:attrName>ppt_x</p:attrName>
                                        </p:attrNameLst>
                                      </p:cBhvr>
                                      <p:tavLst>
                                        <p:tav tm="0">
                                          <p:val>
                                            <p:strVal val="#ppt_x"/>
                                          </p:val>
                                        </p:tav>
                                        <p:tav tm="100000">
                                          <p:val>
                                            <p:strVal val="#ppt_x"/>
                                          </p:val>
                                        </p:tav>
                                      </p:tavLst>
                                    </p:anim>
                                    <p:anim calcmode="lin" valueType="num">
                                      <p:cBhvr additive="base">
                                        <p:cTn id="17" dur="500" fill="hold"/>
                                        <p:tgtEl>
                                          <p:spTgt spid="1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2" name="camera.wav"/>
                                        </p:tgtEl>
                                      </p:cMediaNode>
                                    </p:audio>
                                  </p:sub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ppt_x"/>
                                          </p:val>
                                        </p:tav>
                                        <p:tav tm="100000">
                                          <p:val>
                                            <p:strVal val="#ppt_x"/>
                                          </p:val>
                                        </p:tav>
                                      </p:tavLst>
                                    </p:anim>
                                    <p:anim calcmode="lin" valueType="num">
                                      <p:cBhvr additive="base">
                                        <p:cTn id="29" dur="500" fill="hold"/>
                                        <p:tgtEl>
                                          <p:spTgt spid="1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2" name="camera.wav"/>
                                        </p:tgtEl>
                                      </p:cMediaNode>
                                    </p:audio>
                                  </p:sub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2"/>
                                            </p:cond>
                                          </p:stCondLst>
                                          <p:endCondLst>
                                            <p:cond evt="onStopAudio" delay="0">
                                              <p:tgtEl>
                                                <p:sldTgt/>
                                              </p:tgtEl>
                                            </p:cond>
                                          </p:endCondLst>
                                        </p:cTn>
                                        <p:tgtEl>
                                          <p:sndTgt r:embed="rId2" name="camera.wav"/>
                                        </p:tgtEl>
                                      </p:cMediaNode>
                                    </p:audio>
                                  </p:sub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additive="base">
                                        <p:cTn id="40" dur="500" fill="hold"/>
                                        <p:tgtEl>
                                          <p:spTgt spid="17"/>
                                        </p:tgtEl>
                                        <p:attrNameLst>
                                          <p:attrName>ppt_x</p:attrName>
                                        </p:attrNameLst>
                                      </p:cBhvr>
                                      <p:tavLst>
                                        <p:tav tm="0">
                                          <p:val>
                                            <p:strVal val="#ppt_x"/>
                                          </p:val>
                                        </p:tav>
                                        <p:tav tm="100000">
                                          <p:val>
                                            <p:strVal val="#ppt_x"/>
                                          </p:val>
                                        </p:tav>
                                      </p:tavLst>
                                    </p:anim>
                                    <p:anim calcmode="lin" valueType="num">
                                      <p:cBhvr additive="base">
                                        <p:cTn id="41" dur="500" fill="hold"/>
                                        <p:tgtEl>
                                          <p:spTgt spid="1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8"/>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3"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6"/>
          <p:cNvSpPr txBox="1">
            <a:spLocks noChangeArrowheads="1"/>
          </p:cNvSpPr>
          <p:nvPr/>
        </p:nvSpPr>
        <p:spPr bwMode="auto">
          <a:xfrm>
            <a:off x="0" y="0"/>
            <a:ext cx="9144000" cy="523220"/>
          </a:xfrm>
          <a:prstGeom prst="rect">
            <a:avLst/>
          </a:prstGeom>
          <a:solidFill>
            <a:srgbClr val="D6F907"/>
          </a:solidFill>
          <a:ln w="9525">
            <a:solidFill>
              <a:srgbClr val="002060"/>
            </a:solidFill>
            <a:miter lim="800000"/>
            <a:headEnd/>
            <a:tailEnd/>
          </a:ln>
        </p:spPr>
        <p:txBody>
          <a:bodyPr wrap="square">
            <a:spAutoFit/>
          </a:bodyPr>
          <a:lstStyle/>
          <a:p>
            <a:pPr algn="ctr" eaLnBrk="0" hangingPunct="0">
              <a:spcBef>
                <a:spcPct val="50000"/>
              </a:spcBef>
            </a:pPr>
            <a:r>
              <a:rPr lang="en-US" sz="2800" b="1" dirty="0" smtClean="0">
                <a:solidFill>
                  <a:srgbClr val="0000CC"/>
                </a:solidFill>
                <a:latin typeface=".VnRevue" pitchFamily="34" charset="0"/>
                <a:cs typeface="Arial" charset="0"/>
              </a:rPr>
              <a:t>REVIEW 2 </a:t>
            </a:r>
            <a:r>
              <a:rPr lang="en-US" sz="2000" dirty="0" smtClean="0">
                <a:solidFill>
                  <a:srgbClr val="0000CC"/>
                </a:solidFill>
                <a:latin typeface=".VnRevue" pitchFamily="34" charset="0"/>
                <a:cs typeface="Arial" charset="0"/>
              </a:rPr>
              <a:t>(Unit 4-5-6)</a:t>
            </a:r>
            <a:endParaRPr lang="en-US" sz="2000" dirty="0">
              <a:solidFill>
                <a:srgbClr val="0000CC"/>
              </a:solidFill>
              <a:latin typeface=".VnRevue" pitchFamily="34" charset="0"/>
              <a:cs typeface="Arial" charset="0"/>
            </a:endParaRPr>
          </a:p>
        </p:txBody>
      </p:sp>
      <p:sp>
        <p:nvSpPr>
          <p:cNvPr id="3" name="Rectangle 2"/>
          <p:cNvSpPr/>
          <p:nvPr/>
        </p:nvSpPr>
        <p:spPr>
          <a:xfrm>
            <a:off x="228600" y="1143000"/>
            <a:ext cx="8610600" cy="1200329"/>
          </a:xfrm>
          <a:prstGeom prst="rect">
            <a:avLst/>
          </a:prstGeom>
        </p:spPr>
        <p:txBody>
          <a:bodyPr wrap="square">
            <a:spAutoFit/>
          </a:bodyPr>
          <a:lstStyle/>
          <a:p>
            <a:pPr algn="just"/>
            <a:r>
              <a:rPr lang="en-US" sz="2400" dirty="0" smtClean="0">
                <a:solidFill>
                  <a:srgbClr val="FF0000"/>
                </a:solidFill>
              </a:rPr>
              <a:t>2- a. Imagine a foreign tourist is coming to your country. Make notes of six tips about the social customs in your country. Use the following ideas or your own. </a:t>
            </a:r>
            <a:endParaRPr lang="en-US" sz="2400" dirty="0">
              <a:solidFill>
                <a:srgbClr val="FF0000"/>
              </a:solidFill>
            </a:endParaRPr>
          </a:p>
        </p:txBody>
      </p:sp>
      <p:sp>
        <p:nvSpPr>
          <p:cNvPr id="13" name="Rectangle 12"/>
          <p:cNvSpPr/>
          <p:nvPr/>
        </p:nvSpPr>
        <p:spPr>
          <a:xfrm>
            <a:off x="3505200" y="609600"/>
            <a:ext cx="17526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2800" b="1" dirty="0" smtClean="0">
                <a:solidFill>
                  <a:srgbClr val="FF0000"/>
                </a:solidFill>
              </a:rPr>
              <a:t>Speaking</a:t>
            </a:r>
            <a:endParaRPr lang="en-US" sz="3200" b="1" dirty="0"/>
          </a:p>
        </p:txBody>
      </p:sp>
      <p:sp>
        <p:nvSpPr>
          <p:cNvPr id="14" name="Rectangle 13"/>
          <p:cNvSpPr/>
          <p:nvPr/>
        </p:nvSpPr>
        <p:spPr>
          <a:xfrm>
            <a:off x="2438400" y="2438400"/>
            <a:ext cx="6096000" cy="2677656"/>
          </a:xfrm>
          <a:prstGeom prst="rect">
            <a:avLst/>
          </a:prstGeom>
        </p:spPr>
        <p:txBody>
          <a:bodyPr wrap="square">
            <a:spAutoFit/>
          </a:bodyPr>
          <a:lstStyle/>
          <a:p>
            <a:r>
              <a:rPr lang="en-US" sz="2800" dirty="0" smtClean="0"/>
              <a:t>- dress code</a:t>
            </a:r>
          </a:p>
          <a:p>
            <a:r>
              <a:rPr lang="en-US" sz="2800" dirty="0" smtClean="0"/>
              <a:t>- table manners</a:t>
            </a:r>
          </a:p>
          <a:p>
            <a:r>
              <a:rPr lang="en-US" sz="2800" dirty="0" smtClean="0"/>
              <a:t>- things that might cause offence</a:t>
            </a:r>
          </a:p>
          <a:p>
            <a:r>
              <a:rPr lang="en-US" sz="2800" dirty="0" smtClean="0"/>
              <a:t>- talking loudly in public</a:t>
            </a:r>
          </a:p>
          <a:p>
            <a:r>
              <a:rPr lang="en-US" sz="2800" dirty="0" smtClean="0"/>
              <a:t>- subjects you shouldn’t talk about</a:t>
            </a:r>
          </a:p>
          <a:p>
            <a:r>
              <a:rPr lang="en-US" sz="2800" dirty="0" smtClean="0"/>
              <a:t>- queuing</a:t>
            </a:r>
            <a:endParaRPr lang="en-US" sz="2800" dirty="0"/>
          </a:p>
        </p:txBody>
      </p:sp>
      <p:sp>
        <p:nvSpPr>
          <p:cNvPr id="15" name="Rectangle 14"/>
          <p:cNvSpPr/>
          <p:nvPr/>
        </p:nvSpPr>
        <p:spPr>
          <a:xfrm>
            <a:off x="381000" y="5257800"/>
            <a:ext cx="8382000" cy="830997"/>
          </a:xfrm>
          <a:prstGeom prst="rect">
            <a:avLst/>
          </a:prstGeom>
        </p:spPr>
        <p:txBody>
          <a:bodyPr wrap="square">
            <a:spAutoFit/>
          </a:bodyPr>
          <a:lstStyle/>
          <a:p>
            <a:r>
              <a:rPr lang="en-US" sz="2400" dirty="0" smtClean="0">
                <a:solidFill>
                  <a:srgbClr val="FF0000"/>
                </a:solidFill>
              </a:rPr>
              <a:t>b. Work in pairs. Take turns to tell each other your tips. Do you agree with your partner’s tips?</a:t>
            </a:r>
            <a:endParaRPr lang="en-US" sz="2400" dirty="0">
              <a:solidFill>
                <a:srgbClr val="FF0000"/>
              </a:solidFill>
            </a:endParaRPr>
          </a:p>
        </p:txBody>
      </p:sp>
      <p:pic>
        <p:nvPicPr>
          <p:cNvPr id="16" name="Picture 28" descr="Kết quả hình ảnh cho talk together"/>
          <p:cNvPicPr>
            <a:picLocks noChangeAspect="1" noChangeArrowheads="1"/>
          </p:cNvPicPr>
          <p:nvPr/>
        </p:nvPicPr>
        <p:blipFill>
          <a:blip r:embed="rId2"/>
          <a:srcRect l="15000" t="5000" r="15000" b="32500"/>
          <a:stretch>
            <a:fillRect/>
          </a:stretch>
        </p:blipFill>
        <p:spPr bwMode="auto">
          <a:xfrm>
            <a:off x="304800" y="2514600"/>
            <a:ext cx="2133600" cy="2438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ppt_x"/>
                                          </p:val>
                                        </p:tav>
                                        <p:tav tm="100000">
                                          <p:val>
                                            <p:strVal val="#ppt_x"/>
                                          </p:val>
                                        </p:tav>
                                      </p:tavLst>
                                    </p:anim>
                                    <p:anim calcmode="lin" valueType="num">
                                      <p:cBhvr additive="base">
                                        <p:cTn id="1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wheel(4)">
                                      <p:cBhvr>
                                        <p:cTn id="24"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6"/>
          <p:cNvSpPr txBox="1">
            <a:spLocks noChangeArrowheads="1"/>
          </p:cNvSpPr>
          <p:nvPr/>
        </p:nvSpPr>
        <p:spPr bwMode="auto">
          <a:xfrm>
            <a:off x="0" y="0"/>
            <a:ext cx="9144000" cy="523220"/>
          </a:xfrm>
          <a:prstGeom prst="rect">
            <a:avLst/>
          </a:prstGeom>
          <a:solidFill>
            <a:srgbClr val="D6F907"/>
          </a:solidFill>
          <a:ln w="9525">
            <a:solidFill>
              <a:srgbClr val="002060"/>
            </a:solidFill>
            <a:miter lim="800000"/>
            <a:headEnd/>
            <a:tailEnd/>
          </a:ln>
        </p:spPr>
        <p:txBody>
          <a:bodyPr wrap="square">
            <a:spAutoFit/>
          </a:bodyPr>
          <a:lstStyle/>
          <a:p>
            <a:pPr algn="ctr" eaLnBrk="0" hangingPunct="0">
              <a:spcBef>
                <a:spcPct val="50000"/>
              </a:spcBef>
            </a:pPr>
            <a:r>
              <a:rPr lang="en-US" sz="2800" b="1" dirty="0" smtClean="0">
                <a:solidFill>
                  <a:srgbClr val="0000CC"/>
                </a:solidFill>
                <a:latin typeface=".VnRevue" pitchFamily="34" charset="0"/>
                <a:cs typeface="Arial" charset="0"/>
              </a:rPr>
              <a:t>REVIEW 2 </a:t>
            </a:r>
            <a:r>
              <a:rPr lang="en-US" sz="2000" dirty="0" smtClean="0">
                <a:solidFill>
                  <a:srgbClr val="0000CC"/>
                </a:solidFill>
                <a:latin typeface=".VnRevue" pitchFamily="34" charset="0"/>
                <a:cs typeface="Arial" charset="0"/>
              </a:rPr>
              <a:t>(Unit 4-5-6)</a:t>
            </a:r>
            <a:endParaRPr lang="en-US" sz="2000" dirty="0">
              <a:solidFill>
                <a:srgbClr val="0000CC"/>
              </a:solidFill>
              <a:latin typeface=".VnRevue" pitchFamily="34" charset="0"/>
              <a:cs typeface="Arial" charset="0"/>
            </a:endParaRPr>
          </a:p>
        </p:txBody>
      </p:sp>
      <p:sp>
        <p:nvSpPr>
          <p:cNvPr id="3" name="Rectangle 2"/>
          <p:cNvSpPr/>
          <p:nvPr/>
        </p:nvSpPr>
        <p:spPr>
          <a:xfrm>
            <a:off x="152400" y="685800"/>
            <a:ext cx="8915400" cy="830997"/>
          </a:xfrm>
          <a:prstGeom prst="rect">
            <a:avLst/>
          </a:prstGeom>
        </p:spPr>
        <p:txBody>
          <a:bodyPr wrap="square">
            <a:spAutoFit/>
          </a:bodyPr>
          <a:lstStyle/>
          <a:p>
            <a:r>
              <a:rPr lang="en-US" sz="2400" b="1" dirty="0" smtClean="0">
                <a:solidFill>
                  <a:srgbClr val="FF0000"/>
                </a:solidFill>
              </a:rPr>
              <a:t>3. Listen to a man talking about social customs in France and Britain. Choose the most appropriate answer A, B, or C to each question. </a:t>
            </a:r>
            <a:endParaRPr lang="en-US" sz="2400" b="1" dirty="0">
              <a:solidFill>
                <a:srgbClr val="FF0000"/>
              </a:solidFill>
            </a:endParaRPr>
          </a:p>
        </p:txBody>
      </p:sp>
      <p:sp>
        <p:nvSpPr>
          <p:cNvPr id="12" name="Rectangle 11"/>
          <p:cNvSpPr/>
          <p:nvPr/>
        </p:nvSpPr>
        <p:spPr>
          <a:xfrm>
            <a:off x="304800" y="1447800"/>
            <a:ext cx="8610600" cy="5262979"/>
          </a:xfrm>
          <a:prstGeom prst="rect">
            <a:avLst/>
          </a:prstGeom>
        </p:spPr>
        <p:txBody>
          <a:bodyPr wrap="square">
            <a:spAutoFit/>
          </a:bodyPr>
          <a:lstStyle/>
          <a:p>
            <a:r>
              <a:rPr lang="en-US" sz="2400" b="1" dirty="0" smtClean="0">
                <a:solidFill>
                  <a:srgbClr val="0070C0"/>
                </a:solidFill>
              </a:rPr>
              <a:t>1. According to the man, the French      ______.</a:t>
            </a:r>
          </a:p>
          <a:p>
            <a:r>
              <a:rPr lang="en-US" sz="2400" dirty="0" smtClean="0">
                <a:solidFill>
                  <a:srgbClr val="0070C0"/>
                </a:solidFill>
              </a:rPr>
              <a:t>A. don’t like to be so polite all the time</a:t>
            </a:r>
          </a:p>
          <a:p>
            <a:r>
              <a:rPr lang="en-US" sz="2400" dirty="0" smtClean="0">
                <a:solidFill>
                  <a:srgbClr val="0070C0"/>
                </a:solidFill>
              </a:rPr>
              <a:t>B. like to be polite all the time</a:t>
            </a:r>
          </a:p>
          <a:p>
            <a:r>
              <a:rPr lang="en-US" sz="2400" dirty="0" smtClean="0">
                <a:solidFill>
                  <a:srgbClr val="0070C0"/>
                </a:solidFill>
              </a:rPr>
              <a:t>C. want their friends to behave politely</a:t>
            </a:r>
          </a:p>
          <a:p>
            <a:r>
              <a:rPr lang="en-US" sz="2400" b="1" dirty="0" smtClean="0">
                <a:solidFill>
                  <a:srgbClr val="0070C0"/>
                </a:solidFill>
              </a:rPr>
              <a:t>2. The French think that the British        ______.</a:t>
            </a:r>
          </a:p>
          <a:p>
            <a:r>
              <a:rPr lang="en-US" sz="2400" dirty="0" smtClean="0">
                <a:solidFill>
                  <a:srgbClr val="0070C0"/>
                </a:solidFill>
              </a:rPr>
              <a:t>A. don’t know how to </a:t>
            </a:r>
            <a:r>
              <a:rPr lang="en-US" sz="2400" dirty="0" err="1" smtClean="0">
                <a:solidFill>
                  <a:srgbClr val="0070C0"/>
                </a:solidFill>
              </a:rPr>
              <a:t>apologise</a:t>
            </a:r>
            <a:endParaRPr lang="en-US" sz="2400" dirty="0" smtClean="0">
              <a:solidFill>
                <a:srgbClr val="0070C0"/>
              </a:solidFill>
            </a:endParaRPr>
          </a:p>
          <a:p>
            <a:r>
              <a:rPr lang="en-US" sz="2400" dirty="0" smtClean="0">
                <a:solidFill>
                  <a:srgbClr val="0070C0"/>
                </a:solidFill>
              </a:rPr>
              <a:t>B. spend their whole time </a:t>
            </a:r>
            <a:r>
              <a:rPr lang="en-US" sz="2400" dirty="0" err="1" smtClean="0">
                <a:solidFill>
                  <a:srgbClr val="0070C0"/>
                </a:solidFill>
              </a:rPr>
              <a:t>apologising</a:t>
            </a:r>
            <a:endParaRPr lang="en-US" sz="2400" dirty="0" smtClean="0">
              <a:solidFill>
                <a:srgbClr val="0070C0"/>
              </a:solidFill>
            </a:endParaRPr>
          </a:p>
          <a:p>
            <a:r>
              <a:rPr lang="en-US" sz="2400" dirty="0" smtClean="0">
                <a:solidFill>
                  <a:srgbClr val="0070C0"/>
                </a:solidFill>
              </a:rPr>
              <a:t>C. don’t like to make small talk</a:t>
            </a:r>
          </a:p>
          <a:p>
            <a:r>
              <a:rPr lang="en-US" sz="2400" b="1" dirty="0" smtClean="0">
                <a:solidFill>
                  <a:srgbClr val="0070C0"/>
                </a:solidFill>
              </a:rPr>
              <a:t>3. The French like to talk about        ______ when they</a:t>
            </a:r>
          </a:p>
          <a:p>
            <a:r>
              <a:rPr lang="en-US" sz="2400" dirty="0" smtClean="0">
                <a:solidFill>
                  <a:srgbClr val="0070C0"/>
                </a:solidFill>
              </a:rPr>
              <a:t>are at a party.</a:t>
            </a:r>
          </a:p>
          <a:p>
            <a:r>
              <a:rPr lang="en-US" sz="2400" dirty="0" smtClean="0">
                <a:solidFill>
                  <a:srgbClr val="0070C0"/>
                </a:solidFill>
              </a:rPr>
              <a:t>A. big issues  	B. their everyday life	C. unimportant things</a:t>
            </a:r>
          </a:p>
          <a:p>
            <a:r>
              <a:rPr lang="en-US" sz="2400" b="1" dirty="0" smtClean="0">
                <a:solidFill>
                  <a:srgbClr val="0070C0"/>
                </a:solidFill>
              </a:rPr>
              <a:t>4. The British may be surprised if their guests talk</a:t>
            </a:r>
          </a:p>
          <a:p>
            <a:r>
              <a:rPr lang="en-US" sz="2400" dirty="0" smtClean="0">
                <a:solidFill>
                  <a:srgbClr val="0070C0"/>
                </a:solidFill>
              </a:rPr>
              <a:t>about       ______.</a:t>
            </a:r>
          </a:p>
          <a:p>
            <a:r>
              <a:rPr lang="en-US" sz="2400" dirty="0" smtClean="0">
                <a:solidFill>
                  <a:srgbClr val="0070C0"/>
                </a:solidFill>
              </a:rPr>
              <a:t>A. house prices 	B. education 		C. politics</a:t>
            </a:r>
            <a:endParaRPr lang="en-US" sz="2400" dirty="0">
              <a:solidFill>
                <a:srgbClr val="0070C0"/>
              </a:solidFill>
            </a:endParaRPr>
          </a:p>
        </p:txBody>
      </p:sp>
      <p:pic>
        <p:nvPicPr>
          <p:cNvPr id="15" name="Picture 8" descr="Kết quả hình ảnh cho tick"/>
          <p:cNvPicPr>
            <a:picLocks noChangeAspect="1" noChangeArrowheads="1"/>
          </p:cNvPicPr>
          <p:nvPr/>
        </p:nvPicPr>
        <p:blipFill>
          <a:blip r:embed="rId3" cstate="print"/>
          <a:srcRect/>
          <a:stretch>
            <a:fillRect/>
          </a:stretch>
        </p:blipFill>
        <p:spPr bwMode="auto">
          <a:xfrm>
            <a:off x="5105400" y="1752600"/>
            <a:ext cx="527957" cy="591313"/>
          </a:xfrm>
          <a:prstGeom prst="rect">
            <a:avLst/>
          </a:prstGeom>
          <a:noFill/>
        </p:spPr>
      </p:pic>
      <p:pic>
        <p:nvPicPr>
          <p:cNvPr id="16" name="Picture 8" descr="Kết quả hình ảnh cho tick"/>
          <p:cNvPicPr>
            <a:picLocks noChangeAspect="1" noChangeArrowheads="1"/>
          </p:cNvPicPr>
          <p:nvPr/>
        </p:nvPicPr>
        <p:blipFill>
          <a:blip r:embed="rId3" cstate="print"/>
          <a:srcRect/>
          <a:stretch>
            <a:fillRect/>
          </a:stretch>
        </p:blipFill>
        <p:spPr bwMode="auto">
          <a:xfrm>
            <a:off x="5105400" y="3657600"/>
            <a:ext cx="527957" cy="591313"/>
          </a:xfrm>
          <a:prstGeom prst="rect">
            <a:avLst/>
          </a:prstGeom>
          <a:noFill/>
        </p:spPr>
      </p:pic>
      <p:pic>
        <p:nvPicPr>
          <p:cNvPr id="17" name="Picture 8" descr="Kết quả hình ảnh cho tick"/>
          <p:cNvPicPr>
            <a:picLocks noChangeAspect="1" noChangeArrowheads="1"/>
          </p:cNvPicPr>
          <p:nvPr/>
        </p:nvPicPr>
        <p:blipFill>
          <a:blip r:embed="rId3" cstate="print"/>
          <a:srcRect/>
          <a:stretch>
            <a:fillRect/>
          </a:stretch>
        </p:blipFill>
        <p:spPr bwMode="auto">
          <a:xfrm>
            <a:off x="1752600" y="5029200"/>
            <a:ext cx="527957" cy="591313"/>
          </a:xfrm>
          <a:prstGeom prst="rect">
            <a:avLst/>
          </a:prstGeom>
          <a:noFill/>
        </p:spPr>
      </p:pic>
      <p:pic>
        <p:nvPicPr>
          <p:cNvPr id="18" name="Picture 8" descr="Kết quả hình ảnh cho tick"/>
          <p:cNvPicPr>
            <a:picLocks noChangeAspect="1" noChangeArrowheads="1"/>
          </p:cNvPicPr>
          <p:nvPr/>
        </p:nvPicPr>
        <p:blipFill>
          <a:blip r:embed="rId3" cstate="print"/>
          <a:srcRect/>
          <a:stretch>
            <a:fillRect/>
          </a:stretch>
        </p:blipFill>
        <p:spPr bwMode="auto">
          <a:xfrm>
            <a:off x="7010400" y="6096000"/>
            <a:ext cx="527957" cy="5913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ppt_x"/>
                                          </p:val>
                                        </p:tav>
                                        <p:tav tm="100000">
                                          <p:val>
                                            <p:strVal val="#ppt_x"/>
                                          </p:val>
                                        </p:tav>
                                      </p:tavLst>
                                    </p:anim>
                                    <p:anim calcmode="lin" valueType="num">
                                      <p:cBhvr additive="base">
                                        <p:cTn id="1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camera.wav"/>
                                        </p:tgtEl>
                                      </p:cMediaNode>
                                    </p:audio>
                                  </p:sub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500" fill="hold"/>
                                        <p:tgtEl>
                                          <p:spTgt spid="16"/>
                                        </p:tgtEl>
                                        <p:attrNameLst>
                                          <p:attrName>ppt_x</p:attrName>
                                        </p:attrNameLst>
                                      </p:cBhvr>
                                      <p:tavLst>
                                        <p:tav tm="0">
                                          <p:val>
                                            <p:strVal val="#ppt_x"/>
                                          </p:val>
                                        </p:tav>
                                        <p:tav tm="100000">
                                          <p:val>
                                            <p:strVal val="#ppt_x"/>
                                          </p:val>
                                        </p:tav>
                                      </p:tavLst>
                                    </p:anim>
                                    <p:anim calcmode="lin" valueType="num">
                                      <p:cBhvr additive="base">
                                        <p:cTn id="25" dur="500" fill="hold"/>
                                        <p:tgtEl>
                                          <p:spTgt spid="1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2" name="camera.wav"/>
                                        </p:tgtEl>
                                      </p:cMediaNode>
                                    </p:audio>
                                  </p:sub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ppt_x"/>
                                          </p:val>
                                        </p:tav>
                                        <p:tav tm="100000">
                                          <p:val>
                                            <p:strVal val="#ppt_x"/>
                                          </p:val>
                                        </p:tav>
                                      </p:tavLst>
                                    </p:anim>
                                    <p:anim calcmode="lin" valueType="num">
                                      <p:cBhvr additive="base">
                                        <p:cTn id="31" dur="500" fill="hold"/>
                                        <p:tgtEl>
                                          <p:spTgt spid="1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2" name="camera.wav"/>
                                        </p:tgtEl>
                                      </p:cMediaNode>
                                    </p:audio>
                                  </p:sub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additive="base">
                                        <p:cTn id="36" dur="500" fill="hold"/>
                                        <p:tgtEl>
                                          <p:spTgt spid="18"/>
                                        </p:tgtEl>
                                        <p:attrNameLst>
                                          <p:attrName>ppt_x</p:attrName>
                                        </p:attrNameLst>
                                      </p:cBhvr>
                                      <p:tavLst>
                                        <p:tav tm="0">
                                          <p:val>
                                            <p:strVal val="#ppt_x"/>
                                          </p:val>
                                        </p:tav>
                                        <p:tav tm="100000">
                                          <p:val>
                                            <p:strVal val="#ppt_x"/>
                                          </p:val>
                                        </p:tav>
                                      </p:tavLst>
                                    </p:anim>
                                    <p:anim calcmode="lin" valueType="num">
                                      <p:cBhvr additive="base">
                                        <p:cTn id="37" dur="500" fill="hold"/>
                                        <p:tgtEl>
                                          <p:spTgt spid="1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6"/>
          <p:cNvSpPr txBox="1">
            <a:spLocks noChangeArrowheads="1"/>
          </p:cNvSpPr>
          <p:nvPr/>
        </p:nvSpPr>
        <p:spPr bwMode="auto">
          <a:xfrm>
            <a:off x="0" y="86380"/>
            <a:ext cx="9144000" cy="523220"/>
          </a:xfrm>
          <a:prstGeom prst="rect">
            <a:avLst/>
          </a:prstGeom>
          <a:solidFill>
            <a:srgbClr val="D6F907"/>
          </a:solidFill>
          <a:ln w="9525">
            <a:solidFill>
              <a:srgbClr val="002060"/>
            </a:solidFill>
            <a:miter lim="800000"/>
            <a:headEnd/>
            <a:tailEnd/>
          </a:ln>
        </p:spPr>
        <p:txBody>
          <a:bodyPr wrap="square">
            <a:spAutoFit/>
          </a:bodyPr>
          <a:lstStyle/>
          <a:p>
            <a:pPr algn="ctr" eaLnBrk="0" hangingPunct="0">
              <a:spcBef>
                <a:spcPct val="50000"/>
              </a:spcBef>
            </a:pPr>
            <a:r>
              <a:rPr lang="en-US" sz="2800" b="1" dirty="0" smtClean="0">
                <a:solidFill>
                  <a:srgbClr val="0000CC"/>
                </a:solidFill>
                <a:latin typeface=".VnRevue" pitchFamily="34" charset="0"/>
                <a:cs typeface="Arial" charset="0"/>
              </a:rPr>
              <a:t>REVIEW 2 </a:t>
            </a:r>
            <a:r>
              <a:rPr lang="en-US" sz="2000" dirty="0" smtClean="0">
                <a:solidFill>
                  <a:srgbClr val="0000CC"/>
                </a:solidFill>
                <a:latin typeface=".VnRevue" pitchFamily="34" charset="0"/>
                <a:cs typeface="Arial" charset="0"/>
              </a:rPr>
              <a:t>(Unit 4-5-6)</a:t>
            </a:r>
            <a:endParaRPr lang="en-US" sz="2000" dirty="0">
              <a:solidFill>
                <a:srgbClr val="0000CC"/>
              </a:solidFill>
              <a:latin typeface=".VnRevue" pitchFamily="34" charset="0"/>
              <a:cs typeface="Arial" charset="0"/>
            </a:endParaRPr>
          </a:p>
        </p:txBody>
      </p:sp>
      <p:sp>
        <p:nvSpPr>
          <p:cNvPr id="6" name="Rectangle 5"/>
          <p:cNvSpPr/>
          <p:nvPr/>
        </p:nvSpPr>
        <p:spPr>
          <a:xfrm>
            <a:off x="3505200" y="609600"/>
            <a:ext cx="17526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2800" b="1" dirty="0" smtClean="0">
                <a:solidFill>
                  <a:srgbClr val="FF0000"/>
                </a:solidFill>
              </a:rPr>
              <a:t>Writing</a:t>
            </a:r>
            <a:endParaRPr lang="en-US" sz="3200" b="1" dirty="0"/>
          </a:p>
        </p:txBody>
      </p:sp>
      <p:sp>
        <p:nvSpPr>
          <p:cNvPr id="7" name="Rectangle 6"/>
          <p:cNvSpPr/>
          <p:nvPr/>
        </p:nvSpPr>
        <p:spPr>
          <a:xfrm>
            <a:off x="2590800" y="1143000"/>
            <a:ext cx="6324600" cy="1938992"/>
          </a:xfrm>
          <a:prstGeom prst="rect">
            <a:avLst/>
          </a:prstGeom>
        </p:spPr>
        <p:txBody>
          <a:bodyPr wrap="square">
            <a:spAutoFit/>
          </a:bodyPr>
          <a:lstStyle/>
          <a:p>
            <a:r>
              <a:rPr lang="en-US" sz="2400" dirty="0" smtClean="0">
                <a:solidFill>
                  <a:srgbClr val="FF0000"/>
                </a:solidFill>
              </a:rPr>
              <a:t>4. Peter, your British pen friend, is coming to stay with your family for two weeks next month. He has never been to Viet Nam before. Write a letter to tell him about the social customs in Viet Nam. You may use the ideas in the speaking section.</a:t>
            </a:r>
            <a:endParaRPr lang="en-US" sz="2400" dirty="0">
              <a:solidFill>
                <a:srgbClr val="FF0000"/>
              </a:solidFill>
            </a:endParaRPr>
          </a:p>
        </p:txBody>
      </p:sp>
      <p:sp>
        <p:nvSpPr>
          <p:cNvPr id="8" name="Rectangle 7"/>
          <p:cNvSpPr/>
          <p:nvPr/>
        </p:nvSpPr>
        <p:spPr>
          <a:xfrm>
            <a:off x="152400" y="2996148"/>
            <a:ext cx="8686800" cy="3785652"/>
          </a:xfrm>
          <a:prstGeom prst="rect">
            <a:avLst/>
          </a:prstGeom>
        </p:spPr>
        <p:txBody>
          <a:bodyPr wrap="square">
            <a:spAutoFit/>
          </a:bodyPr>
          <a:lstStyle/>
          <a:p>
            <a:r>
              <a:rPr lang="en-US" sz="2400" i="1" dirty="0" smtClean="0">
                <a:solidFill>
                  <a:srgbClr val="0070C0"/>
                </a:solidFill>
              </a:rPr>
              <a:t>Dear Peter,</a:t>
            </a:r>
          </a:p>
          <a:p>
            <a:r>
              <a:rPr lang="en-US" sz="2400" i="1" dirty="0" smtClean="0">
                <a:solidFill>
                  <a:srgbClr val="0070C0"/>
                </a:solidFill>
              </a:rPr>
              <a:t>Thanks a lot for your letter – it was great to hear from you again and we’re delighted you can come and stay with us.</a:t>
            </a:r>
          </a:p>
          <a:p>
            <a:r>
              <a:rPr lang="en-US" sz="2400" i="1" dirty="0" smtClean="0">
                <a:solidFill>
                  <a:srgbClr val="0070C0"/>
                </a:solidFill>
              </a:rPr>
              <a:t>. . . . . . . . . . . . . . . . . . . . . . . . . . . . . . . . . . . . . . . . . . . . . . . . . . . . . . . . . . . . . . . . . . . . . . . . . . . . . . . . . . . . . . . . . . . . . . . . . . . . . . . ……………………...</a:t>
            </a:r>
          </a:p>
          <a:p>
            <a:r>
              <a:rPr lang="en-US" sz="2400" i="1" dirty="0" smtClean="0">
                <a:solidFill>
                  <a:srgbClr val="0070C0"/>
                </a:solidFill>
              </a:rPr>
              <a:t>. . . . . . . . . . . . . . . . . . . . . . . . . . . . . . . . . . . . . . . . . . . . . . . . . . . . . . . . . . . . . . . . . . . . . . . . . . . . . . . . . . . . . . . . . . . . . . . . . . . . . . . …………………………</a:t>
            </a:r>
          </a:p>
          <a:p>
            <a:r>
              <a:rPr lang="en-US" sz="2400" i="1" dirty="0" smtClean="0">
                <a:solidFill>
                  <a:srgbClr val="0070C0"/>
                </a:solidFill>
              </a:rPr>
              <a:t>That’s all for now, then. We’ll see you at the airport on April 10th.</a:t>
            </a:r>
          </a:p>
          <a:p>
            <a:r>
              <a:rPr lang="en-US" sz="2400" i="1" dirty="0" smtClean="0">
                <a:solidFill>
                  <a:srgbClr val="0070C0"/>
                </a:solidFill>
              </a:rPr>
              <a:t>Best wishes,</a:t>
            </a:r>
          </a:p>
          <a:p>
            <a:r>
              <a:rPr lang="en-US" sz="2400" i="1" dirty="0" smtClean="0">
                <a:solidFill>
                  <a:srgbClr val="0070C0"/>
                </a:solidFill>
              </a:rPr>
              <a:t>Van</a:t>
            </a:r>
            <a:endParaRPr lang="en-US" sz="2400" dirty="0">
              <a:solidFill>
                <a:srgbClr val="0070C0"/>
              </a:solidFill>
            </a:endParaRPr>
          </a:p>
        </p:txBody>
      </p:sp>
      <p:pic>
        <p:nvPicPr>
          <p:cNvPr id="9" name="Picture 88" descr="Kết quả hình ảnh cho write"/>
          <p:cNvPicPr>
            <a:picLocks noChangeAspect="1" noChangeArrowheads="1"/>
          </p:cNvPicPr>
          <p:nvPr/>
        </p:nvPicPr>
        <p:blipFill>
          <a:blip r:embed="rId2"/>
          <a:srcRect/>
          <a:stretch>
            <a:fillRect/>
          </a:stretch>
        </p:blipFill>
        <p:spPr bwMode="auto">
          <a:xfrm>
            <a:off x="0" y="1143000"/>
            <a:ext cx="2600325" cy="17621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heckerboard(across)">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edge">
                                      <p:cBhvr>
                                        <p:cTn id="1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6"/>
          <p:cNvSpPr txBox="1">
            <a:spLocks noChangeArrowheads="1"/>
          </p:cNvSpPr>
          <p:nvPr/>
        </p:nvSpPr>
        <p:spPr bwMode="auto">
          <a:xfrm>
            <a:off x="0" y="0"/>
            <a:ext cx="9144000" cy="523220"/>
          </a:xfrm>
          <a:prstGeom prst="rect">
            <a:avLst/>
          </a:prstGeom>
          <a:solidFill>
            <a:srgbClr val="D6F907"/>
          </a:solidFill>
          <a:ln w="9525">
            <a:solidFill>
              <a:srgbClr val="002060"/>
            </a:solidFill>
            <a:miter lim="800000"/>
            <a:headEnd/>
            <a:tailEnd/>
          </a:ln>
        </p:spPr>
        <p:txBody>
          <a:bodyPr wrap="square">
            <a:spAutoFit/>
          </a:bodyPr>
          <a:lstStyle/>
          <a:p>
            <a:pPr algn="ctr" eaLnBrk="0" hangingPunct="0">
              <a:spcBef>
                <a:spcPct val="50000"/>
              </a:spcBef>
            </a:pPr>
            <a:r>
              <a:rPr lang="en-US" sz="2800" b="1" dirty="0" smtClean="0">
                <a:solidFill>
                  <a:srgbClr val="0000CC"/>
                </a:solidFill>
                <a:latin typeface=".VnRevue" pitchFamily="34" charset="0"/>
                <a:cs typeface="Arial" charset="0"/>
              </a:rPr>
              <a:t>REVIEW 2 </a:t>
            </a:r>
            <a:r>
              <a:rPr lang="en-US" sz="2000" dirty="0" smtClean="0">
                <a:solidFill>
                  <a:srgbClr val="0000CC"/>
                </a:solidFill>
                <a:latin typeface=".VnRevue" pitchFamily="34" charset="0"/>
                <a:cs typeface="Arial" charset="0"/>
              </a:rPr>
              <a:t>(Unit 4-5-6)</a:t>
            </a:r>
            <a:endParaRPr lang="en-US" sz="2000" dirty="0">
              <a:solidFill>
                <a:srgbClr val="0000CC"/>
              </a:solidFill>
              <a:latin typeface=".VnRevue" pitchFamily="34" charset="0"/>
              <a:cs typeface="Arial" charset="0"/>
            </a:endParaRPr>
          </a:p>
        </p:txBody>
      </p:sp>
      <p:sp>
        <p:nvSpPr>
          <p:cNvPr id="3" name="Text Box 2"/>
          <p:cNvSpPr txBox="1">
            <a:spLocks noChangeArrowheads="1"/>
          </p:cNvSpPr>
          <p:nvPr/>
        </p:nvSpPr>
        <p:spPr bwMode="auto">
          <a:xfrm>
            <a:off x="1828800" y="914400"/>
            <a:ext cx="5486400" cy="823913"/>
          </a:xfrm>
          <a:prstGeom prst="rect">
            <a:avLst/>
          </a:prstGeom>
          <a:noFill/>
          <a:ln w="9525">
            <a:noFill/>
            <a:miter lim="800000"/>
            <a:headEnd/>
            <a:tailEnd/>
          </a:ln>
        </p:spPr>
        <p:txBody>
          <a:bodyPr>
            <a:spAutoFit/>
          </a:bodyPr>
          <a:lstStyle/>
          <a:p>
            <a:pPr algn="ctr">
              <a:spcBef>
                <a:spcPct val="50000"/>
              </a:spcBef>
            </a:pPr>
            <a:r>
              <a:rPr lang="en-US" sz="4800" b="1" dirty="0">
                <a:solidFill>
                  <a:srgbClr val="FF0000"/>
                </a:solidFill>
                <a:latin typeface="VNI-Yahoo" pitchFamily="2" charset="0"/>
              </a:rPr>
              <a:t>HOME WORK</a:t>
            </a:r>
          </a:p>
        </p:txBody>
      </p:sp>
      <p:sp>
        <p:nvSpPr>
          <p:cNvPr id="4" name="Text Box 3"/>
          <p:cNvSpPr txBox="1">
            <a:spLocks noChangeArrowheads="1"/>
          </p:cNvSpPr>
          <p:nvPr/>
        </p:nvSpPr>
        <p:spPr bwMode="auto">
          <a:xfrm rot="21576890">
            <a:off x="1910646" y="2005540"/>
            <a:ext cx="6056313" cy="1844608"/>
          </a:xfrm>
          <a:prstGeom prst="rect">
            <a:avLst/>
          </a:prstGeom>
          <a:noFill/>
          <a:ln w="9525">
            <a:noFill/>
            <a:miter lim="800000"/>
            <a:headEnd/>
            <a:tailEnd/>
          </a:ln>
        </p:spPr>
        <p:txBody>
          <a:bodyPr>
            <a:spAutoFit/>
          </a:bodyPr>
          <a:lstStyle/>
          <a:p>
            <a:pPr eaLnBrk="0" hangingPunct="0">
              <a:lnSpc>
                <a:spcPct val="90000"/>
              </a:lnSpc>
              <a:spcBef>
                <a:spcPts val="1000"/>
              </a:spcBef>
              <a:buFontTx/>
              <a:buChar char="-"/>
            </a:pPr>
            <a:r>
              <a:rPr lang="en-US" sz="3600" dirty="0" smtClean="0">
                <a:latin typeface="Times New Roman" pitchFamily="18" charset="0"/>
              </a:rPr>
              <a:t> Do the exercise again. </a:t>
            </a:r>
          </a:p>
          <a:p>
            <a:pPr eaLnBrk="0" hangingPunct="0">
              <a:lnSpc>
                <a:spcPct val="90000"/>
              </a:lnSpc>
              <a:spcBef>
                <a:spcPts val="1000"/>
              </a:spcBef>
              <a:buFontTx/>
              <a:buChar char="-"/>
            </a:pPr>
            <a:r>
              <a:rPr lang="en-US" sz="3600" dirty="0" smtClean="0">
                <a:latin typeface="Times New Roman" pitchFamily="18" charset="0"/>
              </a:rPr>
              <a:t> </a:t>
            </a:r>
            <a:r>
              <a:rPr lang="en-US" sz="3600" dirty="0">
                <a:latin typeface="Times New Roman" pitchFamily="18" charset="0"/>
              </a:rPr>
              <a:t>Do exercises in </a:t>
            </a:r>
            <a:r>
              <a:rPr lang="en-US" sz="3600" dirty="0" smtClean="0">
                <a:latin typeface="Times New Roman" pitchFamily="18" charset="0"/>
              </a:rPr>
              <a:t>workbook.</a:t>
            </a:r>
            <a:endParaRPr lang="en-US" sz="3600" dirty="0">
              <a:latin typeface="Times New Roman" pitchFamily="18" charset="0"/>
            </a:endParaRPr>
          </a:p>
          <a:p>
            <a:pPr eaLnBrk="0" hangingPunct="0">
              <a:lnSpc>
                <a:spcPct val="90000"/>
              </a:lnSpc>
              <a:spcBef>
                <a:spcPts val="1000"/>
              </a:spcBef>
              <a:buFont typeface="Arial" charset="0"/>
              <a:buNone/>
            </a:pPr>
            <a:r>
              <a:rPr lang="en-US" sz="3600" dirty="0">
                <a:latin typeface="Times New Roman" pitchFamily="18" charset="0"/>
              </a:rPr>
              <a:t>- Prepare </a:t>
            </a:r>
            <a:r>
              <a:rPr lang="en-US" sz="3600" dirty="0" smtClean="0">
                <a:latin typeface="Times New Roman" pitchFamily="18" charset="0"/>
              </a:rPr>
              <a:t>for the REVISION.</a:t>
            </a:r>
            <a:endParaRPr lang="en-US" sz="36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iterate type="lt">
                                    <p:tmAbs val="0"/>
                                  </p:iterate>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0" fill="hold"/>
                                        <p:tgtEl>
                                          <p:spTgt spid="4"/>
                                        </p:tgtEl>
                                        <p:attrNameLst>
                                          <p:attrName>ppt_x</p:attrName>
                                        </p:attrNameLst>
                                      </p:cBhvr>
                                      <p:tavLst>
                                        <p:tav tm="0">
                                          <p:val>
                                            <p:strVal val="#ppt_x"/>
                                          </p:val>
                                        </p:tav>
                                        <p:tav tm="100000">
                                          <p:val>
                                            <p:strVal val="#ppt_x"/>
                                          </p:val>
                                        </p:tav>
                                      </p:tavLst>
                                    </p:anim>
                                    <p:anim calcmode="lin" valueType="num">
                                      <p:cBhvr additive="base">
                                        <p:cTn id="13"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ELCOME TO MY CLASS&amp;quot;&quot;/&gt;&lt;property id=&quot;20307&quot; value=&quot;257&quot;/&gt;&lt;/object&gt;&lt;object type=&quot;3&quot; unique_id=&quot;10005&quot;&gt;&lt;property id=&quot;20148&quot; value=&quot;5&quot;/&gt;&lt;property id=&quot;20300&quot; value=&quot;Slide 2&quot;/&gt;&lt;property id=&quot;20307&quot; value=&quot;271&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6&quot;/&gt;&lt;/object&gt;&lt;object type=&quot;3&quot; unique_id=&quot;10008&quot;&gt;&lt;property id=&quot;20148&quot; value=&quot;5&quot;/&gt;&lt;property id=&quot;20300&quot; value=&quot;Slide 5&quot;/&gt;&lt;property id=&quot;20307&quot; value=&quot;282&quot;/&gt;&lt;/object&gt;&lt;object type=&quot;3&quot; unique_id=&quot;10009&quot;&gt;&lt;property id=&quot;20148&quot; value=&quot;5&quot;/&gt;&lt;property id=&quot;20300&quot; value=&quot;Slide 6&quot;/&gt;&lt;property id=&quot;20307&quot; value=&quot;272&quot;/&gt;&lt;/object&gt;&lt;object type=&quot;3&quot; unique_id=&quot;10010&quot;&gt;&lt;property id=&quot;20148&quot; value=&quot;5&quot;/&gt;&lt;property id=&quot;20300&quot; value=&quot;Slide 7&quot;/&gt;&lt;property id=&quot;20307&quot; value=&quot;273&quot;/&gt;&lt;/object&gt;&lt;object type=&quot;3&quot; unique_id=&quot;10011&quot;&gt;&lt;property id=&quot;20148&quot; value=&quot;5&quot;/&gt;&lt;property id=&quot;20300&quot; value=&quot;Slide 8&quot;/&gt;&lt;property id=&quot;20307&quot; value=&quot;275&quot;/&gt;&lt;/object&gt;&lt;object type=&quot;3&quot; unique_id=&quot;10012&quot;&gt;&lt;property id=&quot;20148&quot; value=&quot;5&quot;/&gt;&lt;property id=&quot;20300&quot; value=&quot;Slide 9&quot;/&gt;&lt;property id=&quot;20307&quot; value=&quot;276&quot;/&gt;&lt;/object&gt;&lt;object type=&quot;3&quot; unique_id=&quot;10013&quot;&gt;&lt;property id=&quot;20148&quot; value=&quot;5&quot;/&gt;&lt;property id=&quot;20300&quot; value=&quot;Slide 10&quot;/&gt;&lt;property id=&quot;20307&quot; value=&quot;285&quot;/&gt;&lt;/object&gt;&lt;object type=&quot;3&quot; unique_id=&quot;10014&quot;&gt;&lt;property id=&quot;20148&quot; value=&quot;5&quot;/&gt;&lt;property id=&quot;20300&quot; value=&quot;Slide 11&quot;/&gt;&lt;property id=&quot;20307&quot; value=&quot;286&quot;/&gt;&lt;/object&gt;&lt;object type=&quot;3&quot; unique_id=&quot;10015&quot;&gt;&lt;property id=&quot;20148&quot; value=&quot;5&quot;/&gt;&lt;property id=&quot;20300&quot; value=&quot;Slide 12&quot;/&gt;&lt;property id=&quot;20307&quot; value=&quot;283&quot;/&gt;&lt;/object&gt;&lt;object type=&quot;3&quot; unique_id=&quot;10016&quot;&gt;&lt;property id=&quot;20148&quot; value=&quot;5&quot;/&gt;&lt;property id=&quot;20300&quot; value=&quot;Slide 13&quot;/&gt;&lt;property id=&quot;20307&quot; value=&quot;284&quot;/&gt;&lt;/object&gt;&lt;object type=&quot;3&quot; unique_id=&quot;10017&quot;&gt;&lt;property id=&quot;20148&quot; value=&quot;5&quot;/&gt;&lt;property id=&quot;20300&quot; value=&quot;Slide 14&quot;/&gt;&lt;property id=&quot;20307&quot; value=&quot;278&quot;/&gt;&lt;/object&gt;&lt;object type=&quot;3&quot; unique_id=&quot;10018&quot;&gt;&lt;property id=&quot;20148&quot; value=&quot;5&quot;/&gt;&lt;property id=&quot;20300&quot; value=&quot;Slide 15&quot;/&gt;&lt;property id=&quot;20307&quot; value=&quot;288&quot;/&gt;&lt;/object&gt;&lt;object type=&quot;3&quot; unique_id=&quot;10019&quot;&gt;&lt;property id=&quot;20148&quot; value=&quot;5&quot;/&gt;&lt;property id=&quot;20300&quot; value=&quot;Slide 16&quot;/&gt;&lt;property id=&quot;20307&quot; value=&quot;289&quot;/&gt;&lt;/object&gt;&lt;object type=&quot;3&quot; unique_id=&quot;10020&quot;&gt;&lt;property id=&quot;20148&quot; value=&quot;5&quot;/&gt;&lt;property id=&quot;20300&quot; value=&quot;Slide 17&quot;/&gt;&lt;property id=&quot;20307&quot; value=&quot;291&quot;/&gt;&lt;/object&gt;&lt;object type=&quot;3&quot; unique_id=&quot;10021&quot;&gt;&lt;property id=&quot;20148&quot; value=&quot;5&quot;/&gt;&lt;property id=&quot;20300&quot; value=&quot;Slide 18&quot;/&gt;&lt;property id=&quot;20307&quot; value=&quot;292&quot;/&gt;&lt;/object&gt;&lt;object type=&quot;3&quot; unique_id=&quot;10022&quot;&gt;&lt;property id=&quot;20148&quot; value=&quot;5&quot;/&gt;&lt;property id=&quot;20300&quot; value=&quot;Slide 19&quot;/&gt;&lt;property id=&quot;20307&quot; value=&quot;293&quot;/&gt;&lt;/object&gt;&lt;object type=&quot;3&quot; unique_id=&quot;10023&quot;&gt;&lt;property id=&quot;20148&quot; value=&quot;5&quot;/&gt;&lt;property id=&quot;20300&quot; value=&quot;Slide 20&quot;/&gt;&lt;property id=&quot;20307&quot; value=&quot;294&quot;/&gt;&lt;/object&gt;&lt;object type=&quot;3&quot; unique_id=&quot;10024&quot;&gt;&lt;property id=&quot;20148&quot; value=&quot;5&quot;/&gt;&lt;property id=&quot;20300&quot; value=&quot;Slide 21&quot;/&gt;&lt;property id=&quot;20307&quot; value=&quot;267&quot;/&gt;&lt;/object&gt;&lt;object type=&quot;3&quot; unique_id=&quot;10025&quot;&gt;&lt;property id=&quot;20148&quot; value=&quot;5&quot;/&gt;&lt;property id=&quot;20300&quot; value=&quot;Slide 22&quot;/&gt;&lt;property id=&quot;20307&quot; value=&quot;268&quot;/&gt;&lt;/object&gt;&lt;object type=&quot;3&quot; unique_id=&quot;10026&quot;&gt;&lt;property id=&quot;20148&quot; value=&quot;5&quot;/&gt;&lt;property id=&quot;20300&quot; value=&quot;Slide 23 - &amp;quot;The bye bye song&amp;quot;&quot;/&gt;&lt;property id=&quot;20307&quot; value=&quot;269&quot;/&gt;&lt;/object&gt;&lt;object type=&quot;3&quot; unique_id=&quot;10027&quot;&gt;&lt;property id=&quot;20148&quot; value=&quot;5&quot;/&gt;&lt;property id=&quot;20300&quot; value=&quot;Slide 24&quot;/&gt;&lt;property id=&quot;20307&quot; value=&quot;27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1428</TotalTime>
  <Words>975</Words>
  <Application>Microsoft Office PowerPoint</Application>
  <PresentationFormat>On-screen Show (4:3)</PresentationFormat>
  <Paragraphs>75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MY CLASS</dc:title>
  <dc:creator>Mr</dc:creator>
  <cp:lastModifiedBy>AD</cp:lastModifiedBy>
  <cp:revision>115</cp:revision>
  <dcterms:created xsi:type="dcterms:W3CDTF">2015-08-07T14:38:19Z</dcterms:created>
  <dcterms:modified xsi:type="dcterms:W3CDTF">2020-02-03T14:15:18Z</dcterms:modified>
</cp:coreProperties>
</file>