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300" r:id="rId2"/>
    <p:sldId id="349" r:id="rId3"/>
    <p:sldId id="302" r:id="rId4"/>
    <p:sldId id="384" r:id="rId5"/>
    <p:sldId id="399" r:id="rId6"/>
    <p:sldId id="400" r:id="rId7"/>
    <p:sldId id="292" r:id="rId8"/>
    <p:sldId id="345" r:id="rId9"/>
    <p:sldId id="390" r:id="rId10"/>
    <p:sldId id="392" r:id="rId11"/>
    <p:sldId id="398" r:id="rId12"/>
    <p:sldId id="393" r:id="rId13"/>
    <p:sldId id="371" r:id="rId14"/>
    <p:sldId id="396" r:id="rId15"/>
    <p:sldId id="397" r:id="rId16"/>
    <p:sldId id="395" r:id="rId17"/>
    <p:sldId id="372" r:id="rId18"/>
    <p:sldId id="315" r:id="rId19"/>
    <p:sldId id="394" r:id="rId20"/>
    <p:sldId id="331" r:id="rId21"/>
    <p:sldId id="295" r:id="rId22"/>
    <p:sldId id="329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49A"/>
    <a:srgbClr val="FEE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87661" autoAdjust="0"/>
  </p:normalViewPr>
  <p:slideViewPr>
    <p:cSldViewPr snapToGrid="0">
      <p:cViewPr>
        <p:scale>
          <a:sx n="50" d="100"/>
          <a:sy n="50" d="100"/>
        </p:scale>
        <p:origin x="125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9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Bali City: https://www.youtube.com/watch?v=qSyrF5oFXMk</a:t>
            </a:r>
          </a:p>
          <a:p>
            <a:r>
              <a:rPr lang="en-US" dirty="0"/>
              <a:t>Link Video New York city: https://www.youtube.com/watch?v=yD-CPM02GF0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7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DHA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Eduhome</a:t>
            </a:r>
            <a:r>
              <a:rPr lang="en-US" dirty="0"/>
              <a:t>.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Unit 10, Lesson 2, Activity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32698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278429063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DDE6-33DD-B426-B7AA-6EAC741C7C44}"/>
              </a:ext>
            </a:extLst>
          </p:cNvPr>
          <p:cNvSpPr txBox="1"/>
          <p:nvPr userDrawn="1"/>
        </p:nvSpPr>
        <p:spPr>
          <a:xfrm>
            <a:off x="-27308" y="-23350"/>
            <a:ext cx="558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42FF4-8999-9DBC-743F-EE7CBDCE5672}"/>
              </a:ext>
            </a:extLst>
          </p:cNvPr>
          <p:cNvSpPr txBox="1"/>
          <p:nvPr userDrawn="1"/>
        </p:nvSpPr>
        <p:spPr>
          <a:xfrm>
            <a:off x="10972800" y="0"/>
            <a:ext cx="125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149449407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18119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4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9&amp;idSubject=1&amp;idSeries=32&amp;idTheme=399&amp;IdLevel=1&amp;idThemeServer=5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48"/>
            <a:ext cx="12192000" cy="68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B1C42-5ED6-B1FC-37E3-55133540F52C}"/>
              </a:ext>
            </a:extLst>
          </p:cNvPr>
          <p:cNvSpPr txBox="1"/>
          <p:nvPr/>
        </p:nvSpPr>
        <p:spPr>
          <a:xfrm>
            <a:off x="5162846" y="2821434"/>
            <a:ext cx="66128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10: Cities around the World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5C20B-82AF-B5D3-0C92-3B45619D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396"/>
            <a:ext cx="2589163" cy="638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5D185-7C16-B236-F715-29DFE3AB5506}"/>
              </a:ext>
            </a:extLst>
          </p:cNvPr>
          <p:cNvSpPr txBox="1"/>
          <p:nvPr/>
        </p:nvSpPr>
        <p:spPr>
          <a:xfrm>
            <a:off x="2695843" y="335926"/>
            <a:ext cx="9119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</a:rPr>
              <a:t>In threes, practice the conversation. Swap roles and repeat.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3BFDE-B130-0A6D-9593-3C256C321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409" y="1299808"/>
            <a:ext cx="10640669" cy="45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07138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5C20B-82AF-B5D3-0C92-3B45619D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396"/>
            <a:ext cx="2589163" cy="638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5D185-7C16-B236-F715-29DFE3AB5506}"/>
              </a:ext>
            </a:extLst>
          </p:cNvPr>
          <p:cNvSpPr txBox="1"/>
          <p:nvPr/>
        </p:nvSpPr>
        <p:spPr>
          <a:xfrm>
            <a:off x="2695843" y="335926"/>
            <a:ext cx="9119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</a:rPr>
              <a:t>In threes, practice the conversation. Swap roles and repeat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D0C78-05E0-E78C-61EC-444FCBDA54F3}"/>
              </a:ext>
            </a:extLst>
          </p:cNvPr>
          <p:cNvSpPr txBox="1"/>
          <p:nvPr/>
        </p:nvSpPr>
        <p:spPr>
          <a:xfrm>
            <a:off x="817142" y="1165354"/>
            <a:ext cx="1004897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</a:rPr>
              <a:t>Sarah:    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Let's go to</a:t>
            </a:r>
            <a:r>
              <a:rPr lang="en-US" sz="2800" dirty="0">
                <a:solidFill>
                  <a:srgbClr val="1075BB"/>
                </a:solidFill>
              </a:rPr>
              <a:t> Cairo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Jane:       No, let's go to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1075BB"/>
                </a:solidFill>
              </a:rPr>
              <a:t>Tokyo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Tom:       I like </a:t>
            </a:r>
            <a:r>
              <a:rPr lang="en-US" sz="2800" dirty="0">
                <a:solidFill>
                  <a:srgbClr val="1075BB"/>
                </a:solidFill>
              </a:rPr>
              <a:t>cold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weather. Which city is </a:t>
            </a:r>
            <a:r>
              <a:rPr lang="en-US" sz="2800" dirty="0">
                <a:solidFill>
                  <a:srgbClr val="1075BB"/>
                </a:solidFill>
              </a:rPr>
              <a:t>cooler</a:t>
            </a:r>
            <a:r>
              <a:rPr lang="en-US" sz="2800" dirty="0"/>
              <a:t>?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Sarah:    </a:t>
            </a:r>
            <a:r>
              <a:rPr lang="en-US" sz="2800" dirty="0">
                <a:solidFill>
                  <a:srgbClr val="1075BB"/>
                </a:solidFill>
              </a:rPr>
              <a:t>Tokyo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’s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cooler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than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Cairo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Tom:      OK, which city is more </a:t>
            </a:r>
            <a:r>
              <a:rPr lang="en-US" sz="2800" dirty="0">
                <a:solidFill>
                  <a:srgbClr val="1075BB"/>
                </a:solidFill>
              </a:rPr>
              <a:t>exciting</a:t>
            </a:r>
            <a:r>
              <a:rPr lang="en-US" sz="2800" dirty="0"/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Jane:      I think </a:t>
            </a:r>
            <a:r>
              <a:rPr lang="en-US" sz="2800" dirty="0">
                <a:solidFill>
                  <a:srgbClr val="1075BB"/>
                </a:solidFill>
              </a:rPr>
              <a:t>Tokyo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is more </a:t>
            </a:r>
            <a:r>
              <a:rPr lang="en-US" sz="2800" dirty="0">
                <a:solidFill>
                  <a:srgbClr val="1075BB"/>
                </a:solidFill>
              </a:rPr>
              <a:t>exciting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than </a:t>
            </a:r>
            <a:r>
              <a:rPr lang="en-US" sz="2800" dirty="0">
                <a:solidFill>
                  <a:srgbClr val="1075BB"/>
                </a:solidFill>
              </a:rPr>
              <a:t>Cairo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Tom:      Why?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Jane:     </a:t>
            </a:r>
            <a:r>
              <a:rPr lang="en-US" sz="2800" dirty="0">
                <a:solidFill>
                  <a:srgbClr val="1075BB"/>
                </a:solidFill>
              </a:rPr>
              <a:t>Tokyo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has more </a:t>
            </a:r>
            <a:r>
              <a:rPr lang="en-US" sz="2800" dirty="0">
                <a:solidFill>
                  <a:srgbClr val="1075BB"/>
                </a:solidFill>
              </a:rPr>
              <a:t>amusement parks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than </a:t>
            </a:r>
            <a:r>
              <a:rPr lang="en-US" sz="2800" dirty="0">
                <a:solidFill>
                  <a:srgbClr val="1075BB"/>
                </a:solidFill>
              </a:rPr>
              <a:t>Cairo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Tom:      What about</a:t>
            </a:r>
            <a:r>
              <a:rPr lang="en-US" sz="2800" dirty="0">
                <a:solidFill>
                  <a:srgbClr val="1075BB"/>
                </a:solidFill>
              </a:rPr>
              <a:t> hotels</a:t>
            </a:r>
            <a:r>
              <a:rPr lang="en-US" sz="2800" dirty="0"/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Sarah:   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 think </a:t>
            </a:r>
            <a:r>
              <a:rPr lang="en-US" sz="2800" dirty="0">
                <a:solidFill>
                  <a:srgbClr val="1075BB"/>
                </a:solidFill>
              </a:rPr>
              <a:t>hotels are more expensive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in </a:t>
            </a:r>
            <a:r>
              <a:rPr lang="en-US" sz="2800" dirty="0">
                <a:solidFill>
                  <a:srgbClr val="1075BB"/>
                </a:solidFill>
              </a:rPr>
              <a:t>Tokyo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than in </a:t>
            </a:r>
            <a:r>
              <a:rPr lang="en-US" sz="2800" dirty="0">
                <a:solidFill>
                  <a:srgbClr val="1075BB"/>
                </a:solidFill>
              </a:rPr>
              <a:t>Cairo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2800" dirty="0">
                <a:solidFill>
                  <a:srgbClr val="1075BB"/>
                </a:solidFill>
              </a:rPr>
              <a:t> 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Tom:      </a:t>
            </a:r>
            <a:r>
              <a:rPr lang="en-US" sz="2800" dirty="0">
                <a:solidFill>
                  <a:srgbClr val="1075BB"/>
                </a:solidFill>
              </a:rPr>
              <a:t>Cairo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sounds great! </a:t>
            </a:r>
            <a:endParaRPr lang="en-US" sz="2800" dirty="0">
              <a:solidFill>
                <a:srgbClr val="1075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1195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6E6BB07-4BFC-9B83-D3BD-7A3EAFB4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3773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60811-48AA-C1E9-EE4C-8A70362DCDA9}"/>
              </a:ext>
            </a:extLst>
          </p:cNvPr>
          <p:cNvSpPr txBox="1"/>
          <p:nvPr/>
        </p:nvSpPr>
        <p:spPr>
          <a:xfrm>
            <a:off x="1158240" y="2028762"/>
            <a:ext cx="10530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+mn-lt"/>
              </a:rPr>
              <a:t>Practice 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the conversation 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+mn-lt"/>
              </a:rPr>
              <a:t>with your own ideas.</a:t>
            </a:r>
            <a:endParaRPr lang="en-US" sz="540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5AAB6-2BBD-2D7D-2BE3-F391CC492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60"/>
            <a:ext cx="2589163" cy="6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3898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3493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1F4-BFBB-3872-2EEA-6A72C6B6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1" y="399112"/>
            <a:ext cx="283845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ED1E6-E24D-EB56-BBBC-F09D4879F9D0}"/>
              </a:ext>
            </a:extLst>
          </p:cNvPr>
          <p:cNvSpPr txBox="1"/>
          <p:nvPr/>
        </p:nvSpPr>
        <p:spPr>
          <a:xfrm>
            <a:off x="5246370" y="424261"/>
            <a:ext cx="3653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A3248F"/>
                </a:solidFill>
                <a:effectLst/>
              </a:rPr>
              <a:t>A Free Vacation</a:t>
            </a:r>
            <a:r>
              <a:rPr lang="en-US" sz="40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E0F56-2A38-34E4-BE69-891F8AF7BE9E}"/>
              </a:ext>
            </a:extLst>
          </p:cNvPr>
          <p:cNvSpPr txBox="1"/>
          <p:nvPr/>
        </p:nvSpPr>
        <p:spPr>
          <a:xfrm>
            <a:off x="111964" y="1108239"/>
            <a:ext cx="120800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You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won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a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free vacation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for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three people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 You can go to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New York City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or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Bali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 Work in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groups of 3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Students A and B, open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page 124 file 9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 </a:t>
            </a: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Student C,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ask questions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to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find out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more about the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two places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0F7442-F6D4-E4C2-6EE0-834D05319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3"/>
          <a:stretch/>
        </p:blipFill>
        <p:spPr>
          <a:xfrm>
            <a:off x="2322931" y="3170342"/>
            <a:ext cx="7658100" cy="36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CE2560-9085-9635-BE4E-475C911CD52F}"/>
              </a:ext>
            </a:extLst>
          </p:cNvPr>
          <p:cNvSpPr/>
          <p:nvPr/>
        </p:nvSpPr>
        <p:spPr>
          <a:xfrm>
            <a:off x="111965" y="3493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CD6F5-22F9-D116-3DEE-A782B5218F61}"/>
              </a:ext>
            </a:extLst>
          </p:cNvPr>
          <p:cNvSpPr txBox="1"/>
          <p:nvPr/>
        </p:nvSpPr>
        <p:spPr>
          <a:xfrm>
            <a:off x="111965" y="1355747"/>
            <a:ext cx="40028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Student A: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You want a peaceful holiday. You like hot weather and beaches. Explain to your friends why your place is better than the other one.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06917-E2D9-FEBD-6DA0-D349BD50A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6719"/>
            <a:ext cx="8339836" cy="60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84700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A248F8-E5D4-AF9F-4AFC-9AB7D7C17396}"/>
              </a:ext>
            </a:extLst>
          </p:cNvPr>
          <p:cNvSpPr/>
          <p:nvPr/>
        </p:nvSpPr>
        <p:spPr>
          <a:xfrm>
            <a:off x="111965" y="3493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DB599-E3C9-6929-5B67-32E274C84BF6}"/>
              </a:ext>
            </a:extLst>
          </p:cNvPr>
          <p:cNvSpPr txBox="1"/>
          <p:nvPr/>
        </p:nvSpPr>
        <p:spPr>
          <a:xfrm>
            <a:off x="111965" y="1342936"/>
            <a:ext cx="46886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Student B: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You want an exciting holiday. You like cold weather, museums, and shopping. Explain to your friends why your place is better than the other one.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2B385-2328-7F37-48AE-4874E86E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596" y="349349"/>
            <a:ext cx="7786404" cy="56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75798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0110648-2AC8-7EB8-1F10-C7EC0324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985" y="2214930"/>
            <a:ext cx="49510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B01FB-AF21-B996-32DB-8F995E36B037}"/>
              </a:ext>
            </a:extLst>
          </p:cNvPr>
          <p:cNvSpPr txBox="1"/>
          <p:nvPr/>
        </p:nvSpPr>
        <p:spPr>
          <a:xfrm>
            <a:off x="320040" y="1058476"/>
            <a:ext cx="115519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Student C: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Your two friends want to go to two different places. Ask them about these things.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T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he weather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Breakfast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rgbClr val="002060"/>
                </a:solidFill>
              </a:rPr>
              <a:t>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otel prices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T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hings to do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rgbClr val="002060"/>
                </a:solidFill>
              </a:rPr>
              <a:t>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laces to go </a:t>
            </a:r>
            <a:endParaRPr lang="en-US" alt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C83D0-D5E5-242E-A226-C7ADA5D1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3"/>
          <a:stretch/>
        </p:blipFill>
        <p:spPr>
          <a:xfrm>
            <a:off x="3426263" y="2214930"/>
            <a:ext cx="8765737" cy="4170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C2912E-493B-7DBB-4DF5-8A496AEC04BC}"/>
              </a:ext>
            </a:extLst>
          </p:cNvPr>
          <p:cNvSpPr/>
          <p:nvPr/>
        </p:nvSpPr>
        <p:spPr>
          <a:xfrm>
            <a:off x="111965" y="3493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</p:spTree>
    <p:extLst>
      <p:ext uri="{BB962C8B-B14F-4D97-AF65-F5344CB8AC3E}">
        <p14:creationId xmlns:p14="http://schemas.microsoft.com/office/powerpoint/2010/main" val="4190992033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A20C533-9E57-2D36-9E4E-3E29AEFE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3773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A3773A1-F1F9-DDFA-D04B-EEE2E148E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3773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76312-AA95-09C3-2075-79362FD3DDD8}"/>
              </a:ext>
            </a:extLst>
          </p:cNvPr>
          <p:cNvSpPr txBox="1"/>
          <p:nvPr/>
        </p:nvSpPr>
        <p:spPr>
          <a:xfrm>
            <a:off x="2240591" y="438537"/>
            <a:ext cx="9384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+mn-lt"/>
              </a:rPr>
              <a:t>Compare the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n-lt"/>
              </a:rPr>
              <a:t>two places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+mn-lt"/>
              </a:rPr>
              <a:t>, then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n-lt"/>
              </a:rPr>
              <a:t>decide where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+mn-lt"/>
              </a:rPr>
              <a:t>to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n-lt"/>
              </a:rPr>
              <a:t>go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E8669-761B-8543-F6CE-4DBB22DE2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24" y="5101846"/>
            <a:ext cx="6336983" cy="1216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D5F20-E6FE-0A3D-D2D2-C87DDD4A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25" y="1147664"/>
            <a:ext cx="4646792" cy="3356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C15F61-34FD-DD2A-5C84-1F353AFE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214" y="1141517"/>
            <a:ext cx="4617934" cy="33254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B9B132-C7FB-BD24-90E4-4746DEA68CF6}"/>
              </a:ext>
            </a:extLst>
          </p:cNvPr>
          <p:cNvSpPr txBox="1"/>
          <p:nvPr/>
        </p:nvSpPr>
        <p:spPr>
          <a:xfrm>
            <a:off x="1126897" y="5417947"/>
            <a:ext cx="197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81ECFAB1-9A65-4FD6-2B5A-C5ADEFE2DA55}"/>
              </a:ext>
            </a:extLst>
          </p:cNvPr>
          <p:cNvSpPr txBox="1"/>
          <p:nvPr/>
        </p:nvSpPr>
        <p:spPr>
          <a:xfrm>
            <a:off x="8099909" y="529517"/>
            <a:ext cx="340791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Click here to play the game!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24069-FA35-E57B-F14F-BB462316DFD7}"/>
              </a:ext>
            </a:extLst>
          </p:cNvPr>
          <p:cNvSpPr txBox="1"/>
          <p:nvPr/>
        </p:nvSpPr>
        <p:spPr>
          <a:xfrm>
            <a:off x="4737382" y="428013"/>
            <a:ext cx="25486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LET’S PLAY!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77D74-40C3-D0CB-3DEB-974916FBB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1019175"/>
            <a:ext cx="112966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2221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616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22"/>
            <a:ext cx="8902286" cy="6069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194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How to pronounce </a:t>
            </a: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stress words when adding “-er”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Comparing two cities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4404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816" y="1928112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Look back on the lesson at home.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comparing the cities in your country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84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8134" y="1330477"/>
            <a:ext cx="11099403" cy="380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baseline="-250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know how to stress words when adding “-er”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use them exactly in their speaking</a:t>
            </a:r>
          </a:p>
          <a:p>
            <a:r>
              <a:rPr lang="en-US" sz="3600" dirty="0">
                <a:solidFill>
                  <a:srgbClr val="002060"/>
                </a:solidFill>
              </a:rPr>
              <a:t>- develop communication, collaboration, and self-study skills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53"/>
            <a:ext cx="8962184" cy="6110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29802527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0791" y="337523"/>
            <a:ext cx="8639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59" y="1399352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A. attraction	B. amusement 	C. difference 	D. apartment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əˈtrækʃən</a:t>
            </a:r>
            <a:r>
              <a:rPr lang="en-US" sz="4800" dirty="0">
                <a:solidFill>
                  <a:srgbClr val="FF0000"/>
                </a:solidFill>
              </a:rPr>
              <a:t>/  /</a:t>
            </a:r>
            <a:r>
              <a:rPr lang="en-US" sz="3200" dirty="0" err="1">
                <a:solidFill>
                  <a:srgbClr val="FF0000"/>
                </a:solidFill>
              </a:rPr>
              <a:t>əˈmjuːzmənt</a:t>
            </a:r>
            <a:r>
              <a:rPr lang="en-US" sz="4800" dirty="0">
                <a:solidFill>
                  <a:srgbClr val="FF0000"/>
                </a:solidFill>
              </a:rPr>
              <a:t>/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dɪfərəns</a:t>
            </a:r>
            <a:r>
              <a:rPr lang="en-US" sz="4800" dirty="0">
                <a:solidFill>
                  <a:srgbClr val="FF0000"/>
                </a:solidFill>
              </a:rPr>
              <a:t>/   /</a:t>
            </a:r>
            <a:r>
              <a:rPr lang="en-US" sz="3200" dirty="0" err="1">
                <a:solidFill>
                  <a:srgbClr val="FF0000"/>
                </a:solidFill>
              </a:rPr>
              <a:t>əˈpɑːrtmənt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31430" y="1399352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19201" y="2956011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A. expensive  	B. fantastic		C. exciting 		D. terrible</a:t>
            </a:r>
          </a:p>
          <a:p>
            <a:r>
              <a:rPr lang="en-US" sz="3200" dirty="0"/>
              <a:t>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ɪkˈspensɪv</a:t>
            </a:r>
            <a:r>
              <a:rPr lang="en-US" sz="4800" dirty="0">
                <a:solidFill>
                  <a:srgbClr val="FF0000"/>
                </a:solidFill>
              </a:rPr>
              <a:t>/    /</a:t>
            </a:r>
            <a:r>
              <a:rPr lang="en-US" sz="3200" dirty="0" err="1">
                <a:solidFill>
                  <a:srgbClr val="FF0000"/>
                </a:solidFill>
              </a:rPr>
              <a:t>fænˈtæstɪk</a:t>
            </a:r>
            <a:r>
              <a:rPr lang="en-US" sz="4800" dirty="0">
                <a:solidFill>
                  <a:srgbClr val="FF0000"/>
                </a:solidFill>
              </a:rPr>
              <a:t>/    /</a:t>
            </a:r>
            <a:r>
              <a:rPr lang="en-US" sz="3200" dirty="0" err="1">
                <a:solidFill>
                  <a:srgbClr val="FF0000"/>
                </a:solidFill>
              </a:rPr>
              <a:t>ɪkˈsaɪtɪŋ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terəbl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352385" y="293268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1" y="4615304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A. correct 	B. modern 		C. noisy 		D. crowded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kəˈrekt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mɑːdərn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nɔɪzi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kraʊdɪd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1799" y="451267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sm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rt	B. s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d	         C.  f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st		D. d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rk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tower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B. statue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C. palace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building</a:t>
            </a:r>
            <a:r>
              <a:rPr lang="en-US" sz="3200" u="sng" dirty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ck	           B. cr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wd	          C. cl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ck	          D.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871522" y="13889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30206" y="3407748"/>
            <a:ext cx="480098" cy="579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2893855" y="535546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6996" y="170839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smɑːrt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43817" y="1651912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 /</a:t>
            </a:r>
            <a:r>
              <a:rPr lang="en-US" sz="3200" dirty="0" err="1">
                <a:solidFill>
                  <a:srgbClr val="FF0000"/>
                </a:solidFill>
              </a:rPr>
              <a:t>sæd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43600" y="1690064"/>
            <a:ext cx="227548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fa:st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95589" y="1700977"/>
            <a:ext cx="1959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da:rk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360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taʊər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3242" y="371773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stætʃuːz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75449" y="376619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pæləsiz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600054" y="37499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bɪldɪŋz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1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lɑːk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76917" y="56728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kraʊd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70255" y="5644635"/>
            <a:ext cx="25330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klɑːk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1702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bɑːks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854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F5626-15A9-D274-2AF7-DC3E800E5E0B}"/>
              </a:ext>
            </a:extLst>
          </p:cNvPr>
          <p:cNvSpPr txBox="1"/>
          <p:nvPr/>
        </p:nvSpPr>
        <p:spPr>
          <a:xfrm>
            <a:off x="71512" y="444024"/>
            <a:ext cx="12110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WATCH 2 VIDEOS AND DECIDE WHICH CITY YOU’D LIKE TO TRAVEL MORE. WHY?</a:t>
            </a:r>
          </a:p>
        </p:txBody>
      </p:sp>
      <p:pic>
        <p:nvPicPr>
          <p:cNvPr id="3" name="NEW YORK - Cinematic Travel Video -- Travel Edit (Trip to USA)">
            <a:hlinkClick r:id="" action="ppaction://media"/>
            <a:extLst>
              <a:ext uri="{FF2B5EF4-FFF2-40B4-BE49-F238E27FC236}">
                <a16:creationId xmlns:a16="http://schemas.microsoft.com/office/drawing/2014/main" id="{C3B9DCBC-8428-0A69-3258-29AB402C5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2468" y="1958486"/>
            <a:ext cx="5919633" cy="3329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8AC0D7-7AA7-9E41-D0E9-E39C64DD3A15}"/>
              </a:ext>
            </a:extLst>
          </p:cNvPr>
          <p:cNvSpPr txBox="1"/>
          <p:nvPr/>
        </p:nvSpPr>
        <p:spPr>
          <a:xfrm>
            <a:off x="7797344" y="5268321"/>
            <a:ext cx="284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New York City</a:t>
            </a:r>
          </a:p>
        </p:txBody>
      </p:sp>
      <p:pic>
        <p:nvPicPr>
          <p:cNvPr id="7" name="Bali Adventure">
            <a:hlinkClick r:id="" action="ppaction://media"/>
            <a:extLst>
              <a:ext uri="{FF2B5EF4-FFF2-40B4-BE49-F238E27FC236}">
                <a16:creationId xmlns:a16="http://schemas.microsoft.com/office/drawing/2014/main" id="{C3703D5F-35DF-7126-C4AA-5DFD6205AC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12" y="1958486"/>
            <a:ext cx="5919633" cy="3329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D10DC-B4EC-2B13-902F-1746BE24D475}"/>
              </a:ext>
            </a:extLst>
          </p:cNvPr>
          <p:cNvSpPr txBox="1"/>
          <p:nvPr/>
        </p:nvSpPr>
        <p:spPr>
          <a:xfrm>
            <a:off x="1693984" y="5268322"/>
            <a:ext cx="196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Bali City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79" y="370784"/>
            <a:ext cx="9048307" cy="5993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1319" y="2918837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F6C194-DA4D-A02F-78AD-F112E3E46F2D}"/>
              </a:ext>
            </a:extLst>
          </p:cNvPr>
          <p:cNvSpPr/>
          <p:nvPr/>
        </p:nvSpPr>
        <p:spPr>
          <a:xfrm>
            <a:off x="111965" y="438537"/>
            <a:ext cx="2462423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Pre-Speaking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2CEB8-8239-E03F-0963-3D49496D5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268" y="408419"/>
            <a:ext cx="3464882" cy="679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7864A-85D0-C69D-D582-600AA26A5B65}"/>
              </a:ext>
            </a:extLst>
          </p:cNvPr>
          <p:cNvSpPr txBox="1"/>
          <p:nvPr/>
        </p:nvSpPr>
        <p:spPr>
          <a:xfrm>
            <a:off x="777240" y="1296104"/>
            <a:ext cx="11140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to the words and focus on the underlined letters.</a:t>
            </a:r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		</a:t>
            </a:r>
            <a:r>
              <a:rPr lang="en-US" sz="3600" b="0" i="1" u="sng" dirty="0">
                <a:solidFill>
                  <a:srgbClr val="002060"/>
                </a:solidFill>
                <a:effectLst/>
              </a:rPr>
              <a:t>dir</a:t>
            </a:r>
            <a:r>
              <a:rPr lang="en-US" sz="3600" b="0" i="1" dirty="0">
                <a:solidFill>
                  <a:srgbClr val="002060"/>
                </a:solidFill>
                <a:effectLst/>
              </a:rPr>
              <a:t>tier 		</a:t>
            </a:r>
            <a:r>
              <a:rPr lang="en-US" sz="3600" b="0" i="1" u="sng" dirty="0">
                <a:solidFill>
                  <a:srgbClr val="002060"/>
                </a:solidFill>
                <a:effectLst/>
              </a:rPr>
              <a:t>noi</a:t>
            </a:r>
            <a:r>
              <a:rPr lang="en-US" sz="3600" b="0" i="1" dirty="0">
                <a:solidFill>
                  <a:srgbClr val="002060"/>
                </a:solidFill>
                <a:effectLst/>
              </a:rPr>
              <a:t>sier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CD2-TRACK 58">
            <a:hlinkClick r:id="" action="ppaction://media"/>
            <a:extLst>
              <a:ext uri="{FF2B5EF4-FFF2-40B4-BE49-F238E27FC236}">
                <a16:creationId xmlns:a16="http://schemas.microsoft.com/office/drawing/2014/main" id="{D071A1F2-8510-91FA-D1BA-1E73E392C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00" end="94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" y="1811068"/>
            <a:ext cx="833805" cy="83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BC382E-2332-436C-354C-97A04ADAA351}"/>
              </a:ext>
            </a:extLst>
          </p:cNvPr>
          <p:cNvSpPr txBox="1"/>
          <p:nvPr/>
        </p:nvSpPr>
        <p:spPr>
          <a:xfrm>
            <a:off x="111966" y="2721122"/>
            <a:ext cx="12080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→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FuturaLT-Heavy"/>
              </a:rPr>
              <a:t> Do not change the stressed positions when adding "-er."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7D06F6-E8E6-F9F2-98E1-00DE18A24E32}"/>
              </a:ext>
            </a:extLst>
          </p:cNvPr>
          <p:cNvSpPr txBox="1"/>
          <p:nvPr/>
        </p:nvSpPr>
        <p:spPr>
          <a:xfrm>
            <a:off x="777240" y="3508341"/>
            <a:ext cx="11247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and cross out the one with the wrong word stress.</a:t>
            </a:r>
          </a:p>
          <a:p>
            <a:r>
              <a:rPr lang="en-US" sz="1800" b="0" i="1" dirty="0">
                <a:solidFill>
                  <a:srgbClr val="242021"/>
                </a:solidFill>
                <a:effectLst/>
                <a:latin typeface="FuturaLT-BookOblique"/>
              </a:rPr>
              <a:t>		</a:t>
            </a:r>
            <a:r>
              <a:rPr lang="en-US" sz="3600" i="1" dirty="0">
                <a:solidFill>
                  <a:srgbClr val="002060"/>
                </a:solidFill>
              </a:rPr>
              <a:t>c</a:t>
            </a:r>
            <a:r>
              <a:rPr lang="en-US" sz="3600" b="0" i="1" dirty="0">
                <a:solidFill>
                  <a:srgbClr val="002060"/>
                </a:solidFill>
                <a:effectLst/>
              </a:rPr>
              <a:t>leaner  		hotter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0A288-8905-8892-42AE-D8E27212B7FE}"/>
              </a:ext>
            </a:extLst>
          </p:cNvPr>
          <p:cNvSpPr txBox="1"/>
          <p:nvPr/>
        </p:nvSpPr>
        <p:spPr>
          <a:xfrm>
            <a:off x="861060" y="4911114"/>
            <a:ext cx="10096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the words with the correct stress to a partner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600B27-E974-CDA4-A84F-674F418703F4}"/>
              </a:ext>
            </a:extLst>
          </p:cNvPr>
          <p:cNvCxnSpPr/>
          <p:nvPr/>
        </p:nvCxnSpPr>
        <p:spPr>
          <a:xfrm>
            <a:off x="5349240" y="4434840"/>
            <a:ext cx="128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D2-TRACK 59">
            <a:hlinkClick r:id="" action="ppaction://media"/>
            <a:extLst>
              <a:ext uri="{FF2B5EF4-FFF2-40B4-BE49-F238E27FC236}">
                <a16:creationId xmlns:a16="http://schemas.microsoft.com/office/drawing/2014/main" id="{8FDFC823-BFFE-7416-8AC7-04BEFC76F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344" y="3988987"/>
            <a:ext cx="890365" cy="8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1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6928</TotalTime>
  <Words>844</Words>
  <Application>Microsoft Office PowerPoint</Application>
  <PresentationFormat>Widescreen</PresentationFormat>
  <Paragraphs>108</Paragraphs>
  <Slides>23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FuturaLT-BookOblique</vt:lpstr>
      <vt:lpstr>FuturaLT-Heavy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330</cp:revision>
  <dcterms:created xsi:type="dcterms:W3CDTF">2020-12-08T03:17:05Z</dcterms:created>
  <dcterms:modified xsi:type="dcterms:W3CDTF">2023-07-29T05:01:20Z</dcterms:modified>
</cp:coreProperties>
</file>