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16" r:id="rId5"/>
    <p:sldId id="352" r:id="rId6"/>
    <p:sldId id="353" r:id="rId7"/>
    <p:sldId id="332" r:id="rId8"/>
    <p:sldId id="337" r:id="rId9"/>
    <p:sldId id="339" r:id="rId10"/>
    <p:sldId id="340" r:id="rId11"/>
    <p:sldId id="341" r:id="rId12"/>
    <p:sldId id="336" r:id="rId13"/>
    <p:sldId id="311" r:id="rId14"/>
    <p:sldId id="356" r:id="rId15"/>
    <p:sldId id="355" r:id="rId16"/>
    <p:sldId id="357" r:id="rId17"/>
    <p:sldId id="358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entry (n)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something that you do, write or make to take part in a competition, for example answering a set of questions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889" y="2771761"/>
            <a:ext cx="130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/ˈentri/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482" y="1838574"/>
            <a:ext cx="4828927" cy="3647826"/>
          </a:xfrm>
          <a:prstGeom prst="rect">
            <a:avLst/>
          </a:prstGeom>
        </p:spPr>
      </p:pic>
      <p:pic>
        <p:nvPicPr>
          <p:cNvPr id="4" name="ent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0361" y="3527766"/>
            <a:ext cx="671979" cy="6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keen (</a:t>
            </a:r>
            <a:r>
              <a:rPr lang="en-US" sz="4800" b="1" dirty="0" err="1">
                <a:solidFill>
                  <a:schemeClr val="accent2"/>
                </a:solidFill>
              </a:rPr>
              <a:t>adj</a:t>
            </a:r>
            <a:r>
              <a:rPr lang="en-US" sz="4800" b="1" dirty="0">
                <a:solidFill>
                  <a:schemeClr val="accent2"/>
                </a:solidFill>
              </a:rPr>
              <a:t>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799" y="4422114"/>
            <a:ext cx="57490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[usually before noun] strong or deep</a:t>
            </a:r>
          </a:p>
          <a:p>
            <a:pPr algn="ctr"/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E.g. She took a 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keen interest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 in her daughter’s education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7270" y="2771761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/kiːn/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928" y="1829853"/>
            <a:ext cx="5125816" cy="3524466"/>
          </a:xfrm>
          <a:prstGeom prst="rect">
            <a:avLst/>
          </a:prstGeom>
        </p:spPr>
      </p:pic>
      <p:pic>
        <p:nvPicPr>
          <p:cNvPr id="4" name="kee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1536" y="3511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11149"/>
              </p:ext>
            </p:extLst>
          </p:nvPr>
        </p:nvGraphicFramePr>
        <p:xfrm>
          <a:off x="0" y="1"/>
          <a:ext cx="12192001" cy="68640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5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</a:rPr>
                        <a:t>Form</a:t>
                      </a:r>
                      <a:endParaRPr lang="en-US" sz="2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Pronunciation</a:t>
                      </a:r>
                      <a:endParaRPr lang="en-US" sz="2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</a:rPr>
                        <a:t>Meaning</a:t>
                      </a:r>
                      <a:endParaRPr lang="en-US" sz="24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Vietnamese</a:t>
                      </a:r>
                      <a:r>
                        <a:rPr lang="vi-VN" sz="24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equivalent 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5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appreciate (v)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əˈpriːʃieɪt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recognise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good qualities of somebody/something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rân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trọng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13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challenge (n) 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tʃælɪndʒ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invitation or a suggestion to somebody that they should enter a competition, fight, etc.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hử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thách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95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trending (adj) 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/ˈtrendɪŋ/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discussed a lot on social media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heo 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xu hướng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22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entry (n)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entri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something that you do, write or make to take part in a competition, for example answering a set of questions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56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keen (adj)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/kiːn/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[usually before noun] strong or deep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2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ạnh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sắc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034" y="1901877"/>
            <a:ext cx="105759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36427"/>
                </a:solidFill>
              </a:rPr>
              <a:t>1. </a:t>
            </a:r>
            <a:r>
              <a:rPr lang="en-US" sz="3600" smtClean="0">
                <a:solidFill>
                  <a:srgbClr val="242021"/>
                </a:solidFill>
              </a:rPr>
              <a:t>appreciate</a:t>
            </a:r>
            <a:r>
              <a:rPr lang="en-US" sz="3600" dirty="0">
                <a:solidFill>
                  <a:srgbClr val="242021"/>
                </a:solidFill>
              </a:rPr>
              <a:t/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to </a:t>
            </a:r>
            <a:r>
              <a:rPr lang="en-US" sz="3600" dirty="0" err="1">
                <a:solidFill>
                  <a:srgbClr val="242021"/>
                </a:solidFill>
              </a:rPr>
              <a:t>recognise</a:t>
            </a:r>
            <a:r>
              <a:rPr lang="en-US" sz="3600" dirty="0">
                <a:solidFill>
                  <a:srgbClr val="242021"/>
                </a:solidFill>
              </a:rPr>
              <a:t> the good qualities </a:t>
            </a:r>
            <a:r>
              <a:rPr lang="en-US" sz="3600" dirty="0" smtClean="0">
                <a:solidFill>
                  <a:srgbClr val="242021"/>
                </a:solidFill>
              </a:rPr>
              <a:t>of something</a:t>
            </a:r>
            <a:r>
              <a:rPr lang="en-US" sz="3600" dirty="0">
                <a:solidFill>
                  <a:srgbClr val="242021"/>
                </a:solidFill>
              </a:rPr>
              <a:t/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B. </a:t>
            </a:r>
            <a:r>
              <a:rPr lang="en-US" sz="3600" dirty="0">
                <a:solidFill>
                  <a:srgbClr val="242021"/>
                </a:solidFill>
              </a:rPr>
              <a:t>to </a:t>
            </a:r>
            <a:r>
              <a:rPr lang="en-US" sz="3600" dirty="0" err="1">
                <a:solidFill>
                  <a:srgbClr val="242021"/>
                </a:solidFill>
              </a:rPr>
              <a:t>realise</a:t>
            </a:r>
            <a:r>
              <a:rPr lang="en-US" sz="3600" dirty="0">
                <a:solidFill>
                  <a:srgbClr val="242021"/>
                </a:solidFill>
              </a:rPr>
              <a:t> that something is dangerous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C. </a:t>
            </a:r>
            <a:r>
              <a:rPr lang="en-US" sz="3600" dirty="0">
                <a:solidFill>
                  <a:srgbClr val="242021"/>
                </a:solidFill>
              </a:rPr>
              <a:t>to discuss a </a:t>
            </a:r>
            <a:r>
              <a:rPr lang="en-US" sz="3600">
                <a:solidFill>
                  <a:srgbClr val="242021"/>
                </a:solidFill>
              </a:rPr>
              <a:t>new </a:t>
            </a:r>
            <a:r>
              <a:rPr lang="en-US" sz="3600" smtClean="0">
                <a:solidFill>
                  <a:srgbClr val="242021"/>
                </a:solidFill>
              </a:rPr>
              <a:t>idea</a:t>
            </a:r>
          </a:p>
          <a:p>
            <a:endParaRPr lang="en-US" b="1" smtClean="0">
              <a:solidFill>
                <a:srgbClr val="E36427"/>
              </a:solidFill>
            </a:endParaRPr>
          </a:p>
          <a:p>
            <a:r>
              <a:rPr lang="en-US" sz="3600" b="1" smtClean="0">
                <a:solidFill>
                  <a:srgbClr val="E36427"/>
                </a:solidFill>
              </a:rPr>
              <a:t>2</a:t>
            </a:r>
            <a:r>
              <a:rPr lang="en-US" sz="3600" b="1">
                <a:solidFill>
                  <a:srgbClr val="E36427"/>
                </a:solidFill>
              </a:rPr>
              <a:t>. </a:t>
            </a:r>
            <a:r>
              <a:rPr lang="en-US" sz="3600">
                <a:solidFill>
                  <a:srgbClr val="242021"/>
                </a:solidFill>
              </a:rPr>
              <a:t>trending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A. </a:t>
            </a:r>
            <a:r>
              <a:rPr lang="en-US" sz="3600">
                <a:solidFill>
                  <a:srgbClr val="242021"/>
                </a:solidFill>
              </a:rPr>
              <a:t>being discussed a lot on social media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B. </a:t>
            </a:r>
            <a:r>
              <a:rPr lang="en-US" sz="3600">
                <a:solidFill>
                  <a:srgbClr val="242021"/>
                </a:solidFill>
              </a:rPr>
              <a:t>being forgotten by the public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C. </a:t>
            </a:r>
            <a:r>
              <a:rPr lang="en-US" sz="3600">
                <a:solidFill>
                  <a:srgbClr val="242021"/>
                </a:solidFill>
              </a:rPr>
              <a:t>creating and </a:t>
            </a:r>
            <a:r>
              <a:rPr lang="en-US" sz="3600">
                <a:solidFill>
                  <a:srgbClr val="242021"/>
                </a:solidFill>
              </a:rPr>
              <a:t>sharing </a:t>
            </a:r>
            <a:r>
              <a:rPr lang="en-US" sz="3600" smtClean="0">
                <a:solidFill>
                  <a:srgbClr val="242021"/>
                </a:solidFill>
              </a:rPr>
              <a:t>information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and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phrases.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23528" y="2518391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23528" y="5002180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and circle the correct meanings of the highlighted words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phrases.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8883" y="1823353"/>
            <a:ext cx="99883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36427"/>
                </a:solidFill>
              </a:rPr>
              <a:t>3. </a:t>
            </a:r>
            <a:r>
              <a:rPr lang="en-US" sz="3600">
                <a:solidFill>
                  <a:srgbClr val="242021"/>
                </a:solidFill>
              </a:rPr>
              <a:t>give voice to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A. </a:t>
            </a:r>
            <a:r>
              <a:rPr lang="en-US" sz="3600">
                <a:solidFill>
                  <a:srgbClr val="242021"/>
                </a:solidFill>
              </a:rPr>
              <a:t>to take action about something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B. </a:t>
            </a:r>
            <a:r>
              <a:rPr lang="en-US" sz="3600">
                <a:solidFill>
                  <a:srgbClr val="242021"/>
                </a:solidFill>
              </a:rPr>
              <a:t>to listen to someone’s advice</a:t>
            </a:r>
            <a:br>
              <a:rPr lang="en-US" sz="3600">
                <a:solidFill>
                  <a:srgbClr val="242021"/>
                </a:solidFill>
              </a:rPr>
            </a:br>
            <a:r>
              <a:rPr lang="en-US" sz="3600" b="1">
                <a:solidFill>
                  <a:srgbClr val="E36427"/>
                </a:solidFill>
              </a:rPr>
              <a:t>C. </a:t>
            </a:r>
            <a:r>
              <a:rPr lang="en-US" sz="3600">
                <a:solidFill>
                  <a:srgbClr val="242021"/>
                </a:solidFill>
              </a:rPr>
              <a:t>to express opinions </a:t>
            </a:r>
            <a:r>
              <a:rPr lang="en-US" sz="3600">
                <a:solidFill>
                  <a:srgbClr val="242021"/>
                </a:solidFill>
              </a:rPr>
              <a:t>about </a:t>
            </a:r>
            <a:r>
              <a:rPr lang="en-US" sz="3600" smtClean="0">
                <a:solidFill>
                  <a:srgbClr val="242021"/>
                </a:solidFill>
              </a:rPr>
              <a:t>something</a:t>
            </a:r>
          </a:p>
          <a:p>
            <a:r>
              <a:rPr lang="en-US" sz="3600" dirty="0">
                <a:solidFill>
                  <a:srgbClr val="242021"/>
                </a:solidFill>
              </a:rPr>
              <a:t/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4. </a:t>
            </a:r>
            <a:r>
              <a:rPr lang="en-US" sz="3600" dirty="0">
                <a:solidFill>
                  <a:srgbClr val="242021"/>
                </a:solidFill>
              </a:rPr>
              <a:t>proposed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A. </a:t>
            </a:r>
            <a:r>
              <a:rPr lang="en-US" sz="3600" dirty="0">
                <a:solidFill>
                  <a:srgbClr val="242021"/>
                </a:solidFill>
              </a:rPr>
              <a:t>asked someone for information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B. </a:t>
            </a:r>
            <a:r>
              <a:rPr lang="en-US" sz="3600" dirty="0">
                <a:solidFill>
                  <a:srgbClr val="242021"/>
                </a:solidFill>
              </a:rPr>
              <a:t>suggested something as a plan </a:t>
            </a:r>
            <a:r>
              <a:rPr lang="en-US" sz="3600" dirty="0" smtClean="0">
                <a:solidFill>
                  <a:srgbClr val="242021"/>
                </a:solidFill>
              </a:rPr>
              <a:t>or course </a:t>
            </a:r>
            <a:r>
              <a:rPr lang="en-US" sz="3600" dirty="0">
                <a:solidFill>
                  <a:srgbClr val="242021"/>
                </a:solidFill>
              </a:rPr>
              <a:t>of action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b="1" dirty="0">
                <a:solidFill>
                  <a:srgbClr val="E36427"/>
                </a:solidFill>
              </a:rPr>
              <a:t>C. </a:t>
            </a:r>
            <a:r>
              <a:rPr lang="en-US" sz="3600" dirty="0">
                <a:solidFill>
                  <a:srgbClr val="242021"/>
                </a:solidFill>
              </a:rPr>
              <a:t>invited guests for an event</a:t>
            </a:r>
            <a:r>
              <a:rPr lang="en-US" sz="3600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1898883" y="3504189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58193" y="5675745"/>
            <a:ext cx="558682" cy="59570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70" y="2069236"/>
            <a:ext cx="5767842" cy="4594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0892" y="2069236"/>
            <a:ext cx="769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Making use of social media to promote heritage</a:t>
            </a: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30" y="2192056"/>
            <a:ext cx="6982799" cy="4372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704" y="2192056"/>
            <a:ext cx="1148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Opportunities to learn about heritage and be involved in 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36160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Read the article again. Match the section (A-C) with the heading (1-5) below. There is ONE extra heading.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19" y="2113392"/>
            <a:ext cx="6878010" cy="4382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9522" y="2058962"/>
            <a:ext cx="973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Promoting and developing the folk arts</a:t>
            </a:r>
          </a:p>
        </p:txBody>
      </p:sp>
    </p:spTree>
    <p:extLst>
      <p:ext uri="{BB962C8B-B14F-4D97-AF65-F5344CB8AC3E}">
        <p14:creationId xmlns:p14="http://schemas.microsoft.com/office/powerpoint/2010/main" val="17079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43037"/>
              </p:ext>
            </p:extLst>
          </p:nvPr>
        </p:nvGraphicFramePr>
        <p:xfrm>
          <a:off x="276045" y="2125247"/>
          <a:ext cx="11542145" cy="43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716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261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Paragraph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Creating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popular topics on the Internet such as sharing postcards 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2800" b="1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Raising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awareness of preserving our heritage through discussions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err="1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Organising</a:t>
                      </a:r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photo competitions on social media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Setting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up local historical societies to </a:t>
                      </a:r>
                      <a:r>
                        <a:rPr lang="en-US" sz="2800" b="0" i="0" dirty="0" err="1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organise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 festivals and other events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360">
                <a:tc>
                  <a:txBody>
                    <a:bodyPr/>
                    <a:lstStyle/>
                    <a:p>
                      <a:r>
                        <a:rPr lang="en-US" sz="2800" b="0" i="0" dirty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Inviting </a:t>
                      </a:r>
                      <a:r>
                        <a:rPr lang="en-US" sz="28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artists to perform and teach folk singing, dancing, and music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91848" y="1011704"/>
            <a:ext cx="10490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article again and decide which paragraph includes the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GB" sz="2400" b="1" smtClean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7799" y="3256865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03322" y="3901735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06097" y="4754039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33301" y="5666438"/>
            <a:ext cx="29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0819" y="1530439"/>
            <a:ext cx="947570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>
                <a:ea typeface="Times New Roman" panose="02020603050405020304" pitchFamily="18" charset="0"/>
              </a:rPr>
              <a:t>Which of the ideas in the text do you like most?</a:t>
            </a:r>
          </a:p>
          <a:p>
            <a:pPr>
              <a:lnSpc>
                <a:spcPct val="120000"/>
              </a:lnSpc>
            </a:pPr>
            <a:r>
              <a:rPr lang="en-US" sz="2800">
                <a:effectLst/>
                <a:ea typeface="Times New Roman" panose="02020603050405020304" pitchFamily="18" charset="0"/>
              </a:rPr>
              <a:t>How will it help preserve heritage?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20" y="2734654"/>
            <a:ext cx="9237120" cy="36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897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Teenagers’ ideas for preserving heritage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preserving heritage;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 for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ideas and </a:t>
            </a:r>
            <a:r>
              <a:rPr lang="vi-VN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information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Lesson 4 - Unit 6.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FF9A2F-1905-4D64-8FBA-9EB64A138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641" y="6121301"/>
            <a:ext cx="6634717" cy="496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+mn-lt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hoclieu.vn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b="1" dirty="0" err="1">
                <a:solidFill>
                  <a:srgbClr val="FFFFFF"/>
                </a:solidFill>
                <a:latin typeface="+mn-lt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facebook.com/tienganhglobalsuccess.vn/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112815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66153" y="1147818"/>
            <a:ext cx="555170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Brainstorming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66153" y="2013589"/>
            <a:ext cx="5551702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1: Ask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66153" y="2877583"/>
            <a:ext cx="5551702" cy="177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2: </a:t>
            </a:r>
            <a:r>
              <a:rPr lang="en-US" sz="2000" dirty="0">
                <a:solidFill>
                  <a:schemeClr val="tx1"/>
                </a:solidFill>
              </a:rPr>
              <a:t>Read the article and circle the correct meanings of the highlighted words and phrases.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3: </a:t>
            </a:r>
            <a:r>
              <a:rPr lang="en-GB" sz="2000" dirty="0">
                <a:solidFill>
                  <a:schemeClr val="tx1"/>
                </a:solidFill>
              </a:rPr>
              <a:t>Match the </a:t>
            </a:r>
            <a:r>
              <a:rPr lang="en-GB" sz="2000" dirty="0" smtClean="0">
                <a:solidFill>
                  <a:schemeClr val="tx1"/>
                </a:solidFill>
              </a:rPr>
              <a:t>headings </a:t>
            </a:r>
            <a:r>
              <a:rPr lang="en-GB" sz="2000" dirty="0">
                <a:solidFill>
                  <a:schemeClr val="tx1"/>
                </a:solidFill>
              </a:rPr>
              <a:t>with the appropriate </a:t>
            </a:r>
            <a:r>
              <a:rPr lang="en-GB" sz="2000" dirty="0" smtClean="0">
                <a:solidFill>
                  <a:schemeClr val="tx1"/>
                </a:solidFill>
              </a:rPr>
              <a:t>paragraph.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4: D</a:t>
            </a:r>
            <a:r>
              <a:rPr lang="en-GB" sz="2000" dirty="0" err="1" smtClean="0">
                <a:solidFill>
                  <a:schemeClr val="tx1"/>
                </a:solidFill>
              </a:rPr>
              <a:t>ecide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which paragraph includes the </a:t>
            </a:r>
            <a:r>
              <a:rPr lang="en-GB" sz="2000" dirty="0" smtClean="0">
                <a:solidFill>
                  <a:schemeClr val="tx1"/>
                </a:solidFill>
              </a:rPr>
              <a:t>information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62784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1" y="2440517"/>
            <a:ext cx="794288" cy="98294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5" y="4788905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66153" y="5755477"/>
            <a:ext cx="555170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5121980"/>
            <a:ext cx="560380" cy="65231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5" cy="101034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66153" y="4905767"/>
            <a:ext cx="5551702" cy="598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Work in 4 groups.</a:t>
            </a:r>
          </a:p>
          <a:p>
            <a:r>
              <a:rPr lang="en-US" sz="2800" dirty="0"/>
              <a:t>- Discuss: </a:t>
            </a:r>
            <a:r>
              <a:rPr lang="en-US" sz="2800" i="1" dirty="0">
                <a:solidFill>
                  <a:srgbClr val="C00000"/>
                </a:solidFill>
              </a:rPr>
              <a:t>What can we do to protect our heritage?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/>
              <a:t>- 3 minutes to discuss and write.</a:t>
            </a:r>
          </a:p>
          <a:p>
            <a:r>
              <a:rPr lang="en-US" sz="2800"/>
              <a:t>- </a:t>
            </a:r>
            <a:r>
              <a:rPr lang="en-US" sz="2800" smtClean="0"/>
              <a:t>Stick </a:t>
            </a:r>
            <a:r>
              <a:rPr lang="en-US" sz="2800" dirty="0"/>
              <a:t>your paper on the board.</a:t>
            </a:r>
          </a:p>
          <a:p>
            <a:r>
              <a:rPr lang="en-US" sz="2800" dirty="0"/>
              <a:t>- The group with the </a:t>
            </a:r>
            <a:r>
              <a:rPr lang="en-US" sz="2800"/>
              <a:t>most </a:t>
            </a:r>
            <a:r>
              <a:rPr lang="en-US" sz="2800" smtClean="0"/>
              <a:t>appropriate ideas </a:t>
            </a:r>
            <a:r>
              <a:rPr lang="en-US" sz="2800" dirty="0"/>
              <a:t>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BRAINSTORMING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6647" y="821244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Suggested ideas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40" y="1595021"/>
            <a:ext cx="119504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- </a:t>
            </a:r>
            <a:r>
              <a:rPr lang="en-US" sz="2800" i="1" smtClean="0"/>
              <a:t>Organise </a:t>
            </a:r>
            <a:r>
              <a:rPr lang="en-US" sz="2800" i="1" dirty="0"/>
              <a:t>nature walks/excursions to local parks, areas of bio-diversity</a:t>
            </a:r>
            <a:endParaRPr lang="en-US" sz="2800" dirty="0"/>
          </a:p>
          <a:p>
            <a:r>
              <a:rPr lang="en-US" sz="2800" i="1"/>
              <a:t>- </a:t>
            </a:r>
            <a:r>
              <a:rPr lang="en-US" sz="2800" i="1" smtClean="0"/>
              <a:t>Organise </a:t>
            </a:r>
            <a:r>
              <a:rPr lang="en-US" sz="2800" i="1" dirty="0"/>
              <a:t>site visits to museums, interpretation </a:t>
            </a:r>
            <a:r>
              <a:rPr lang="en-US" sz="2800" i="1" dirty="0" err="1"/>
              <a:t>centres</a:t>
            </a:r>
            <a:r>
              <a:rPr lang="en-US" sz="2800" i="1" dirty="0"/>
              <a:t>, and archaeological sites</a:t>
            </a:r>
            <a:endParaRPr lang="en-US" sz="2800" dirty="0"/>
          </a:p>
          <a:p>
            <a:r>
              <a:rPr lang="en-US" sz="2800" i="1"/>
              <a:t>- </a:t>
            </a:r>
            <a:r>
              <a:rPr lang="en-US" sz="2800" i="1" smtClean="0"/>
              <a:t>Organise </a:t>
            </a:r>
            <a:r>
              <a:rPr lang="en-US" sz="2800" i="1" dirty="0"/>
              <a:t>essay competitions on literature (in English and local languages) </a:t>
            </a:r>
            <a:endParaRPr lang="en-US" sz="2800" dirty="0"/>
          </a:p>
          <a:p>
            <a:r>
              <a:rPr lang="en-US" sz="2800" i="1" dirty="0"/>
              <a:t>- Carry out small research projects for students that can be put up as mini-exhibitions/bulletin board displays on heritage.</a:t>
            </a:r>
            <a:endParaRPr lang="en-US" sz="2800" dirty="0"/>
          </a:p>
          <a:p>
            <a:r>
              <a:rPr lang="en-US" sz="2800" i="1" dirty="0"/>
              <a:t>- Involve students in documenting local living heritage like festivals, performing arts or craftsmen and women.</a:t>
            </a:r>
            <a:endParaRPr lang="en-US" sz="2800" dirty="0"/>
          </a:p>
          <a:p>
            <a:r>
              <a:rPr lang="en-US" sz="2800" i="1" dirty="0"/>
              <a:t> - Establish clubs for heritage debates, quizzes, discussions and activities like presentations, field trips and documentation.</a:t>
            </a:r>
            <a:endParaRPr lang="en-US" sz="2800" dirty="0"/>
          </a:p>
          <a:p>
            <a:r>
              <a:rPr lang="en-US" sz="2800" i="1"/>
              <a:t>- </a:t>
            </a:r>
            <a:r>
              <a:rPr lang="en-US" sz="2800" i="1" smtClean="0"/>
              <a:t>Organising </a:t>
            </a:r>
            <a:r>
              <a:rPr lang="en-US" sz="2800" i="1" dirty="0"/>
              <a:t>painting and drawing competitions for students at built heritage sites</a:t>
            </a:r>
            <a:endParaRPr lang="en-US" sz="2800" dirty="0"/>
          </a:p>
          <a:p>
            <a:r>
              <a:rPr lang="en-US" sz="2800" i="1" dirty="0"/>
              <a:t>- Clean up the environment, investigate its local official and oral history.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13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151480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Ask and answer the questions.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3655" y="2200163"/>
            <a:ext cx="565317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Why do people visit heritage sites? </a:t>
            </a:r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What can we do at heritage sites? </a:t>
            </a:r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i="1" dirty="0"/>
              <a:t>What can we learn from them?</a:t>
            </a:r>
            <a:endParaRPr lang="en-US" sz="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339863"/>
            <a:ext cx="5346437" cy="33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appreciate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83758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to </a:t>
            </a:r>
            <a:r>
              <a:rPr lang="en-US" sz="2800" smtClean="0"/>
              <a:t>recognise </a:t>
            </a:r>
            <a:r>
              <a:rPr lang="en-US" sz="2800" dirty="0"/>
              <a:t>the good qualities of somebody/something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88088" y="2771761"/>
            <a:ext cx="1883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əˈpriːʃieɪt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484" y="2174250"/>
            <a:ext cx="4694241" cy="3263615"/>
          </a:xfrm>
          <a:prstGeom prst="rect">
            <a:avLst/>
          </a:prstGeom>
        </p:spPr>
      </p:pic>
      <p:pic>
        <p:nvPicPr>
          <p:cNvPr id="3" name="wcG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1139"/>
            <a:ext cx="582268" cy="5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challenge (n)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an invitation or a suggestion to somebody that they should enter a competition, fight, etc.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9727" y="2771761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/ˈtʃælɪndʒ/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124" y="2110400"/>
            <a:ext cx="4774762" cy="2867525"/>
          </a:xfrm>
          <a:prstGeom prst="rect">
            <a:avLst/>
          </a:prstGeom>
        </p:spPr>
      </p:pic>
      <p:pic>
        <p:nvPicPr>
          <p:cNvPr id="5" name="challen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4162"/>
            <a:ext cx="576982" cy="5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trending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4574" y="4561231"/>
            <a:ext cx="60435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being discussed a lot on social media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9456" y="2771761"/>
            <a:ext cx="1721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/ˈtrendɪŋ/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097" y="2031244"/>
            <a:ext cx="5093434" cy="3053207"/>
          </a:xfrm>
          <a:prstGeom prst="rect">
            <a:avLst/>
          </a:prstGeom>
        </p:spPr>
      </p:pic>
      <p:pic>
        <p:nvPicPr>
          <p:cNvPr id="5" name="tren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5" y="3557846"/>
            <a:ext cx="616773" cy="6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</TotalTime>
  <Words>818</Words>
  <PresentationFormat>Widescreen</PresentationFormat>
  <Paragraphs>156</Paragraphs>
  <Slides>22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2023-07-21T08:44:25Z</dcterms:modified>
</cp:coreProperties>
</file>