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275" r:id="rId4"/>
    <p:sldId id="302" r:id="rId5"/>
    <p:sldId id="308" r:id="rId6"/>
    <p:sldId id="279" r:id="rId7"/>
    <p:sldId id="351" r:id="rId8"/>
    <p:sldId id="281" r:id="rId9"/>
    <p:sldId id="333" r:id="rId10"/>
    <p:sldId id="315" r:id="rId11"/>
    <p:sldId id="283" r:id="rId12"/>
    <p:sldId id="335" r:id="rId13"/>
    <p:sldId id="336" r:id="rId14"/>
    <p:sldId id="337" r:id="rId15"/>
    <p:sldId id="352" r:id="rId16"/>
    <p:sldId id="313" r:id="rId17"/>
    <p:sldId id="341" r:id="rId18"/>
    <p:sldId id="353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A9A5"/>
    <a:srgbClr val="48C0B6"/>
    <a:srgbClr val="FFDAAB"/>
    <a:srgbClr val="F7941E"/>
    <a:srgbClr val="CBEAF0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800" b="1">
                <a:solidFill>
                  <a:srgbClr val="F7941E"/>
                </a:solidFill>
              </a:rPr>
              <a:t>nuclear (n)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87" y="4281618"/>
            <a:ext cx="5028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/>
              <a:t>HẠT NHÂN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596257" y="3252092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nju</a:t>
            </a:r>
            <a:r>
              <a:rPr lang="en-US" sz="2400" b="1" dirty="0">
                <a:solidFill>
                  <a:srgbClr val="0FB7BD"/>
                </a:solidFill>
              </a:rPr>
              <a:t>ː.</a:t>
            </a:r>
            <a:r>
              <a:rPr lang="en-US" sz="2400" b="1" dirty="0" err="1">
                <a:solidFill>
                  <a:srgbClr val="0FB7BD"/>
                </a:solidFill>
              </a:rPr>
              <a:t>klɪər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6F61880-8CCF-5174-115F-679AAECB9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60" y="2090171"/>
            <a:ext cx="3174592" cy="31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022562"/>
              </p:ext>
            </p:extLst>
          </p:nvPr>
        </p:nvGraphicFramePr>
        <p:xfrm>
          <a:off x="629920" y="2205464"/>
          <a:ext cx="10932160" cy="30156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9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vi-VN" sz="2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Solar</a:t>
                      </a: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energy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sōlər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ˈ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enədʒi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năng 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lượng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mặt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trời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Hydro energy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hīdrō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ˈ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enədʒi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năng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lượng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nước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nuclear (n)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nju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ː.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klɪər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hạt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nhân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types of energy in A with the energy sources in B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7922297" y="2412339"/>
            <a:ext cx="2039389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D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– C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– A          4 – B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CCFF4CC3-F6BF-D973-BAB3-B04C3EC37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7" y="2412339"/>
            <a:ext cx="5845175" cy="308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57587"/>
            <a:ext cx="59153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phrases to label the pictures: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85C0F4AA-19B8-C912-E250-E70735E2CA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9"/>
          <a:stretch/>
        </p:blipFill>
        <p:spPr>
          <a:xfrm>
            <a:off x="246007" y="1962833"/>
            <a:ext cx="5045200" cy="4417647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7A60F285-C330-FA12-724B-6601BB82E6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096000" y="2032522"/>
            <a:ext cx="5045200" cy="4340268"/>
          </a:xfrm>
          <a:prstGeom prst="rect">
            <a:avLst/>
          </a:prstGeom>
        </p:spPr>
      </p:pic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22E37B70-A716-8B7E-2965-F081D8DD2C41}"/>
              </a:ext>
            </a:extLst>
          </p:cNvPr>
          <p:cNvSpPr/>
          <p:nvPr/>
        </p:nvSpPr>
        <p:spPr>
          <a:xfrm>
            <a:off x="1779393" y="5910510"/>
            <a:ext cx="19784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Hydro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b="1" dirty="0"/>
          </a:p>
        </p:txBody>
      </p:sp>
      <p:sp>
        <p:nvSpPr>
          <p:cNvPr id="36" name="Hình chữ nhật 35">
            <a:extLst>
              <a:ext uri="{FF2B5EF4-FFF2-40B4-BE49-F238E27FC236}">
                <a16:creationId xmlns:a16="http://schemas.microsoft.com/office/drawing/2014/main" id="{7864BFC5-19CA-EA2E-EA0F-1A80D8104729}"/>
              </a:ext>
            </a:extLst>
          </p:cNvPr>
          <p:cNvSpPr/>
          <p:nvPr/>
        </p:nvSpPr>
        <p:spPr>
          <a:xfrm>
            <a:off x="7571973" y="3771471"/>
            <a:ext cx="18433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400" b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Solar energy </a:t>
            </a:r>
            <a:endParaRPr lang="en-US" sz="3200" b="1" dirty="0"/>
          </a:p>
        </p:txBody>
      </p:sp>
      <p:sp>
        <p:nvSpPr>
          <p:cNvPr id="37" name="Hình chữ nhật 36">
            <a:extLst>
              <a:ext uri="{FF2B5EF4-FFF2-40B4-BE49-F238E27FC236}">
                <a16:creationId xmlns:a16="http://schemas.microsoft.com/office/drawing/2014/main" id="{CC26102A-B65F-4390-3EAB-5868B464ACA8}"/>
              </a:ext>
            </a:extLst>
          </p:cNvPr>
          <p:cNvSpPr/>
          <p:nvPr/>
        </p:nvSpPr>
        <p:spPr>
          <a:xfrm>
            <a:off x="7678471" y="5910509"/>
            <a:ext cx="18802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400" b="1" dirty="0" err="1">
                <a:solidFill>
                  <a:srgbClr val="0B539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Wind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82936"/>
            <a:ext cx="98592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1 or 2.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36B67E9F-366B-F818-5909-177CEAA6B912}"/>
              </a:ext>
            </a:extLst>
          </p:cNvPr>
          <p:cNvSpPr/>
          <p:nvPr/>
        </p:nvSpPr>
        <p:spPr>
          <a:xfrm>
            <a:off x="7081520" y="3032996"/>
            <a:ext cx="4632960" cy="178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</a:t>
            </a:r>
            <a:r>
              <a:rPr lang="en-US" sz="2400" dirty="0" err="1"/>
              <a:t>practise</a:t>
            </a:r>
            <a:r>
              <a:rPr lang="en-US" sz="2400" dirty="0"/>
              <a:t> the </a:t>
            </a:r>
            <a:r>
              <a:rPr lang="en-US" sz="2400" dirty="0" err="1"/>
              <a:t>targetted</a:t>
            </a:r>
            <a:r>
              <a:rPr lang="en-US" sz="2400" dirty="0"/>
              <a:t> language in contexts. 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68B92BF-45FA-03E7-A16C-6A9B42F15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2018882"/>
            <a:ext cx="5510530" cy="4315831"/>
          </a:xfrm>
          <a:prstGeom prst="rect">
            <a:avLst/>
          </a:prstGeom>
        </p:spPr>
      </p:pic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E3038A66-9AFA-6EE8-1AA5-719EAB3E3A61}"/>
              </a:ext>
            </a:extLst>
          </p:cNvPr>
          <p:cNvSpPr/>
          <p:nvPr/>
        </p:nvSpPr>
        <p:spPr>
          <a:xfrm>
            <a:off x="4136513" y="2120830"/>
            <a:ext cx="8194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wind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B2E4260D-9C51-774B-B4AF-93DDB862C2DD}"/>
              </a:ext>
            </a:extLst>
          </p:cNvPr>
          <p:cNvSpPr/>
          <p:nvPr/>
        </p:nvSpPr>
        <p:spPr>
          <a:xfrm>
            <a:off x="839258" y="4071550"/>
            <a:ext cx="17520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solar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energy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9F819296-B6D4-8096-57CD-D016DD4DFC94}"/>
              </a:ext>
            </a:extLst>
          </p:cNvPr>
          <p:cNvSpPr/>
          <p:nvPr/>
        </p:nvSpPr>
        <p:spPr>
          <a:xfrm>
            <a:off x="4220051" y="4533215"/>
            <a:ext cx="9380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water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0BB0B744-A114-B502-7929-5569E22B95E7}"/>
              </a:ext>
            </a:extLst>
          </p:cNvPr>
          <p:cNvSpPr/>
          <p:nvPr/>
        </p:nvSpPr>
        <p:spPr>
          <a:xfrm>
            <a:off x="4596300" y="5440284"/>
            <a:ext cx="11352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nuclear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22237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8529" y="383812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227024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Cross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1999137"/>
            <a:ext cx="5456245" cy="21241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types of energy in A with the energy sources in B</a:t>
            </a: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pictures</a:t>
            </a:r>
          </a:p>
          <a:p>
            <a:r>
              <a:rPr lang="en-US" dirty="0">
                <a:solidFill>
                  <a:schemeClr val="tx1"/>
                </a:solidFill>
              </a:rPr>
              <a:t>Task 3: Complete the sentences with the words and phrases from 1 or 2.</a:t>
            </a:r>
          </a:p>
          <a:p>
            <a:r>
              <a:rPr lang="en-US" dirty="0">
                <a:solidFill>
                  <a:schemeClr val="tx1"/>
                </a:solidFill>
              </a:rPr>
              <a:t>stressed syllables in the underlined words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4196080"/>
            <a:ext cx="5465178" cy="143434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Pronunciation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repeat. Pay attention to the stressed syllables in the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5: Listen and repeat, paying attention to the </a:t>
            </a:r>
          </a:p>
        </p:txBody>
      </p:sp>
      <p:cxnSp>
        <p:nvCxnSpPr>
          <p:cNvPr id="24" name="Curved Connector 23"/>
          <p:cNvCxnSpPr>
            <a:cxnSpLocks/>
            <a:endCxn id="17" idx="0"/>
          </p:cNvCxnSpPr>
          <p:nvPr/>
        </p:nvCxnSpPr>
        <p:spPr>
          <a:xfrm>
            <a:off x="2849262" y="1510782"/>
            <a:ext cx="798895" cy="7115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2"/>
          </p:cNvCxnSpPr>
          <p:nvPr/>
        </p:nvCxnSpPr>
        <p:spPr>
          <a:xfrm rot="5400000">
            <a:off x="2577565" y="2807870"/>
            <a:ext cx="1000689" cy="11404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109095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455920" y="2682761"/>
            <a:ext cx="6055359" cy="289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help Ss identify the and classify the words’ stress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give students authentic practice in using pronouncing the stress correctly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4524" y="1960647"/>
            <a:ext cx="84802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STRESS IN THREE-SYLLABLE WORDS</a:t>
            </a:r>
            <a:endParaRPr lang="en-US" sz="4400" dirty="0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9D33365-5A77-8B6F-D303-ABBBDFE4C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4" y="3050838"/>
            <a:ext cx="5122916" cy="2405082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C4EDCFD5-F910-76E5-B4E8-DB2A5D956A5F}"/>
              </a:ext>
            </a:extLst>
          </p:cNvPr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5B33659B-21DB-A43B-18DA-F5C568518711}"/>
              </a:ext>
            </a:extLst>
          </p:cNvPr>
          <p:cNvSpPr txBox="1"/>
          <p:nvPr/>
        </p:nvSpPr>
        <p:spPr>
          <a:xfrm>
            <a:off x="809508" y="17115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67A16F93-E132-84CD-2003-E42B7867D11E}"/>
              </a:ext>
            </a:extLst>
          </p:cNvPr>
          <p:cNvSpPr/>
          <p:nvPr/>
        </p:nvSpPr>
        <p:spPr>
          <a:xfrm>
            <a:off x="539586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3CFB0CAB-8179-CCE5-F364-3A97AE5BFFC2}"/>
              </a:ext>
            </a:extLst>
          </p:cNvPr>
          <p:cNvSpPr txBox="1"/>
          <p:nvPr/>
        </p:nvSpPr>
        <p:spPr>
          <a:xfrm>
            <a:off x="592371" y="12754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20861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repeat, paying attention to the stressed syllables in the underlined words.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A0F1D407-0E3F-4F80-AE58-9763D147E36F}"/>
              </a:ext>
            </a:extLst>
          </p:cNvPr>
          <p:cNvCxnSpPr/>
          <p:nvPr/>
        </p:nvCxnSpPr>
        <p:spPr>
          <a:xfrm>
            <a:off x="-2641600" y="1032506"/>
            <a:ext cx="29464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ACE6F2B8-783A-770F-AB91-AEDA3893E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6" y="2243205"/>
            <a:ext cx="5904865" cy="44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22237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8529" y="383812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227024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Cross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1999137"/>
            <a:ext cx="5456245" cy="21241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types of energy in A with the energy sources in B</a:t>
            </a: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pictures</a:t>
            </a:r>
          </a:p>
          <a:p>
            <a:r>
              <a:rPr lang="en-US" dirty="0">
                <a:solidFill>
                  <a:schemeClr val="tx1"/>
                </a:solidFill>
              </a:rPr>
              <a:t>Task 3: Complete the sentences with the words and phrases from 1 or 2.</a:t>
            </a:r>
          </a:p>
          <a:p>
            <a:r>
              <a:rPr lang="en-US" dirty="0">
                <a:solidFill>
                  <a:schemeClr val="tx1"/>
                </a:solidFill>
              </a:rPr>
              <a:t>stressed syllables in the underlined words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4196080"/>
            <a:ext cx="5465178" cy="143434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Pronunciation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repeat. Pay attention to the stressed syllables in the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5: Listen and repeat, paying attention to the </a:t>
            </a:r>
          </a:p>
        </p:txBody>
      </p:sp>
      <p:cxnSp>
        <p:nvCxnSpPr>
          <p:cNvPr id="24" name="Curved Connector 23"/>
          <p:cNvCxnSpPr>
            <a:cxnSpLocks/>
            <a:endCxn id="17" idx="0"/>
          </p:cNvCxnSpPr>
          <p:nvPr/>
        </p:nvCxnSpPr>
        <p:spPr>
          <a:xfrm>
            <a:off x="2849262" y="1510782"/>
            <a:ext cx="798895" cy="7115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2"/>
          </p:cNvCxnSpPr>
          <p:nvPr/>
        </p:nvCxnSpPr>
        <p:spPr>
          <a:xfrm rot="5400000">
            <a:off x="2577565" y="2807870"/>
            <a:ext cx="1000689" cy="11404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758227" y="456203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026348" y="567192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713822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311062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38888" y="198927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Exercises in the workbook 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113" y="2171130"/>
            <a:ext cx="10274531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Vocabulary about sources of energy.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 Pronunciation: Stress in three-syllable words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22237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8529" y="383812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227024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Cross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1999137"/>
            <a:ext cx="5456245" cy="21241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types of energy in A with the energy sources in B</a:t>
            </a: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pictures</a:t>
            </a:r>
          </a:p>
          <a:p>
            <a:r>
              <a:rPr lang="en-US" dirty="0">
                <a:solidFill>
                  <a:schemeClr val="tx1"/>
                </a:solidFill>
              </a:rPr>
              <a:t>Task 3: Complete the sentences with the words and phrases from 1 or 2.</a:t>
            </a:r>
          </a:p>
          <a:p>
            <a:r>
              <a:rPr lang="en-US" dirty="0">
                <a:solidFill>
                  <a:schemeClr val="tx1"/>
                </a:solidFill>
              </a:rPr>
              <a:t>stressed syllables in the underlined words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4196080"/>
            <a:ext cx="5465178" cy="143434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Pronunciation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repeat. Pay attention to the stressed syllables in the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5: Listen and repeat, paying attention to the </a:t>
            </a:r>
          </a:p>
        </p:txBody>
      </p:sp>
      <p:cxnSp>
        <p:nvCxnSpPr>
          <p:cNvPr id="24" name="Curved Connector 23"/>
          <p:cNvCxnSpPr>
            <a:cxnSpLocks/>
            <a:endCxn id="17" idx="0"/>
          </p:cNvCxnSpPr>
          <p:nvPr/>
        </p:nvCxnSpPr>
        <p:spPr>
          <a:xfrm>
            <a:off x="2849262" y="1510782"/>
            <a:ext cx="798895" cy="7115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2"/>
          </p:cNvCxnSpPr>
          <p:nvPr/>
        </p:nvCxnSpPr>
        <p:spPr>
          <a:xfrm rot="5400000">
            <a:off x="2577565" y="2807870"/>
            <a:ext cx="1000689" cy="11404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758227" y="456203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026348" y="567192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713822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Cross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" name="Rectangle 2"/>
          <p:cNvSpPr/>
          <p:nvPr/>
        </p:nvSpPr>
        <p:spPr>
          <a:xfrm>
            <a:off x="904922" y="3159169"/>
            <a:ext cx="103821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800" dirty="0"/>
              <a:t>To activate students’ prior knowledge and vocabulary related to the topic, the targeted vocabulary, and its pronunciation.</a:t>
            </a: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CROSS WORDS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4444878" y="1095389"/>
            <a:ext cx="2491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ENERGY</a:t>
            </a:r>
          </a:p>
        </p:txBody>
      </p:sp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56EAD0B6-AC53-126C-8F70-D80B9E1C9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05566"/>
              </p:ext>
            </p:extLst>
          </p:nvPr>
        </p:nvGraphicFramePr>
        <p:xfrm>
          <a:off x="4693921" y="2192865"/>
          <a:ext cx="1950720" cy="448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240">
                  <a:extLst>
                    <a:ext uri="{9D8B030D-6E8A-4147-A177-3AD203B41FA5}">
                      <a16:colId xmlns:a16="http://schemas.microsoft.com/office/drawing/2014/main" val="2526523491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1773581134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2306715371"/>
                    </a:ext>
                  </a:extLst>
                </a:gridCol>
              </a:tblGrid>
              <a:tr h="448735"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191673"/>
                  </a:ext>
                </a:extLst>
              </a:tr>
            </a:tbl>
          </a:graphicData>
        </a:graphic>
      </p:graphicFrame>
      <p:graphicFrame>
        <p:nvGraphicFramePr>
          <p:cNvPr id="8" name="Bảng 3">
            <a:extLst>
              <a:ext uri="{FF2B5EF4-FFF2-40B4-BE49-F238E27FC236}">
                <a16:creationId xmlns:a16="http://schemas.microsoft.com/office/drawing/2014/main" id="{A08EE749-8D87-AD83-DD9F-D3C2691BB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835413"/>
              </p:ext>
            </p:extLst>
          </p:nvPr>
        </p:nvGraphicFramePr>
        <p:xfrm>
          <a:off x="4033520" y="2641600"/>
          <a:ext cx="2590800" cy="448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52652349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77358113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30671537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07050748"/>
                    </a:ext>
                  </a:extLst>
                </a:gridCol>
              </a:tblGrid>
              <a:tr h="448735"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191673"/>
                  </a:ext>
                </a:extLst>
              </a:tr>
            </a:tbl>
          </a:graphicData>
        </a:graphic>
      </p:graphicFrame>
      <p:graphicFrame>
        <p:nvGraphicFramePr>
          <p:cNvPr id="9" name="Bảng 3">
            <a:extLst>
              <a:ext uri="{FF2B5EF4-FFF2-40B4-BE49-F238E27FC236}">
                <a16:creationId xmlns:a16="http://schemas.microsoft.com/office/drawing/2014/main" id="{F69AA167-AD32-975F-6B5E-7D73AAEC4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694845"/>
              </p:ext>
            </p:extLst>
          </p:nvPr>
        </p:nvGraphicFramePr>
        <p:xfrm>
          <a:off x="3378200" y="3103724"/>
          <a:ext cx="1950720" cy="448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240">
                  <a:extLst>
                    <a:ext uri="{9D8B030D-6E8A-4147-A177-3AD203B41FA5}">
                      <a16:colId xmlns:a16="http://schemas.microsoft.com/office/drawing/2014/main" val="2526523491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1773581134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2306715371"/>
                    </a:ext>
                  </a:extLst>
                </a:gridCol>
              </a:tblGrid>
              <a:tr h="448735"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191673"/>
                  </a:ext>
                </a:extLst>
              </a:tr>
            </a:tbl>
          </a:graphicData>
        </a:graphic>
      </p:graphicFrame>
      <p:graphicFrame>
        <p:nvGraphicFramePr>
          <p:cNvPr id="4" name="Bảng 4">
            <a:extLst>
              <a:ext uri="{FF2B5EF4-FFF2-40B4-BE49-F238E27FC236}">
                <a16:creationId xmlns:a16="http://schemas.microsoft.com/office/drawing/2014/main" id="{CC0C8E0F-551E-755C-E971-F8BB03DBF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773470"/>
              </p:ext>
            </p:extLst>
          </p:nvPr>
        </p:nvGraphicFramePr>
        <p:xfrm>
          <a:off x="1193799" y="3567704"/>
          <a:ext cx="6233157" cy="448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573">
                  <a:extLst>
                    <a:ext uri="{9D8B030D-6E8A-4147-A177-3AD203B41FA5}">
                      <a16:colId xmlns:a16="http://schemas.microsoft.com/office/drawing/2014/main" val="849555166"/>
                    </a:ext>
                  </a:extLst>
                </a:gridCol>
                <a:gridCol w="692573">
                  <a:extLst>
                    <a:ext uri="{9D8B030D-6E8A-4147-A177-3AD203B41FA5}">
                      <a16:colId xmlns:a16="http://schemas.microsoft.com/office/drawing/2014/main" val="2534353129"/>
                    </a:ext>
                  </a:extLst>
                </a:gridCol>
                <a:gridCol w="692573">
                  <a:extLst>
                    <a:ext uri="{9D8B030D-6E8A-4147-A177-3AD203B41FA5}">
                      <a16:colId xmlns:a16="http://schemas.microsoft.com/office/drawing/2014/main" val="1834789591"/>
                    </a:ext>
                  </a:extLst>
                </a:gridCol>
                <a:gridCol w="692573">
                  <a:extLst>
                    <a:ext uri="{9D8B030D-6E8A-4147-A177-3AD203B41FA5}">
                      <a16:colId xmlns:a16="http://schemas.microsoft.com/office/drawing/2014/main" val="1807571782"/>
                    </a:ext>
                  </a:extLst>
                </a:gridCol>
                <a:gridCol w="692573">
                  <a:extLst>
                    <a:ext uri="{9D8B030D-6E8A-4147-A177-3AD203B41FA5}">
                      <a16:colId xmlns:a16="http://schemas.microsoft.com/office/drawing/2014/main" val="3320686496"/>
                    </a:ext>
                  </a:extLst>
                </a:gridCol>
                <a:gridCol w="692573">
                  <a:extLst>
                    <a:ext uri="{9D8B030D-6E8A-4147-A177-3AD203B41FA5}">
                      <a16:colId xmlns:a16="http://schemas.microsoft.com/office/drawing/2014/main" val="109425372"/>
                    </a:ext>
                  </a:extLst>
                </a:gridCol>
                <a:gridCol w="692573">
                  <a:extLst>
                    <a:ext uri="{9D8B030D-6E8A-4147-A177-3AD203B41FA5}">
                      <a16:colId xmlns:a16="http://schemas.microsoft.com/office/drawing/2014/main" val="1105354823"/>
                    </a:ext>
                  </a:extLst>
                </a:gridCol>
                <a:gridCol w="692573">
                  <a:extLst>
                    <a:ext uri="{9D8B030D-6E8A-4147-A177-3AD203B41FA5}">
                      <a16:colId xmlns:a16="http://schemas.microsoft.com/office/drawing/2014/main" val="3714757390"/>
                    </a:ext>
                  </a:extLst>
                </a:gridCol>
                <a:gridCol w="692573">
                  <a:extLst>
                    <a:ext uri="{9D8B030D-6E8A-4147-A177-3AD203B41FA5}">
                      <a16:colId xmlns:a16="http://schemas.microsoft.com/office/drawing/2014/main" val="4143917597"/>
                    </a:ext>
                  </a:extLst>
                </a:gridCol>
              </a:tblGrid>
              <a:tr h="448734"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282953"/>
                  </a:ext>
                </a:extLst>
              </a:tr>
            </a:tbl>
          </a:graphicData>
        </a:graphic>
      </p:graphicFrame>
      <p:graphicFrame>
        <p:nvGraphicFramePr>
          <p:cNvPr id="10" name="Bảng 4">
            <a:extLst>
              <a:ext uri="{FF2B5EF4-FFF2-40B4-BE49-F238E27FC236}">
                <a16:creationId xmlns:a16="http://schemas.microsoft.com/office/drawing/2014/main" id="{C0740445-9F06-02A7-C7EB-33A8D3165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970828"/>
              </p:ext>
            </p:extLst>
          </p:nvPr>
        </p:nvGraphicFramePr>
        <p:xfrm>
          <a:off x="2070100" y="4016438"/>
          <a:ext cx="6454140" cy="451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414">
                  <a:extLst>
                    <a:ext uri="{9D8B030D-6E8A-4147-A177-3AD203B41FA5}">
                      <a16:colId xmlns:a16="http://schemas.microsoft.com/office/drawing/2014/main" val="849555166"/>
                    </a:ext>
                  </a:extLst>
                </a:gridCol>
                <a:gridCol w="645414">
                  <a:extLst>
                    <a:ext uri="{9D8B030D-6E8A-4147-A177-3AD203B41FA5}">
                      <a16:colId xmlns:a16="http://schemas.microsoft.com/office/drawing/2014/main" val="2534353129"/>
                    </a:ext>
                  </a:extLst>
                </a:gridCol>
                <a:gridCol w="645414">
                  <a:extLst>
                    <a:ext uri="{9D8B030D-6E8A-4147-A177-3AD203B41FA5}">
                      <a16:colId xmlns:a16="http://schemas.microsoft.com/office/drawing/2014/main" val="1834789591"/>
                    </a:ext>
                  </a:extLst>
                </a:gridCol>
                <a:gridCol w="645414">
                  <a:extLst>
                    <a:ext uri="{9D8B030D-6E8A-4147-A177-3AD203B41FA5}">
                      <a16:colId xmlns:a16="http://schemas.microsoft.com/office/drawing/2014/main" val="1807571782"/>
                    </a:ext>
                  </a:extLst>
                </a:gridCol>
                <a:gridCol w="645414">
                  <a:extLst>
                    <a:ext uri="{9D8B030D-6E8A-4147-A177-3AD203B41FA5}">
                      <a16:colId xmlns:a16="http://schemas.microsoft.com/office/drawing/2014/main" val="3320686496"/>
                    </a:ext>
                  </a:extLst>
                </a:gridCol>
                <a:gridCol w="645414">
                  <a:extLst>
                    <a:ext uri="{9D8B030D-6E8A-4147-A177-3AD203B41FA5}">
                      <a16:colId xmlns:a16="http://schemas.microsoft.com/office/drawing/2014/main" val="109425372"/>
                    </a:ext>
                  </a:extLst>
                </a:gridCol>
                <a:gridCol w="645414">
                  <a:extLst>
                    <a:ext uri="{9D8B030D-6E8A-4147-A177-3AD203B41FA5}">
                      <a16:colId xmlns:a16="http://schemas.microsoft.com/office/drawing/2014/main" val="1105354823"/>
                    </a:ext>
                  </a:extLst>
                </a:gridCol>
                <a:gridCol w="645414">
                  <a:extLst>
                    <a:ext uri="{9D8B030D-6E8A-4147-A177-3AD203B41FA5}">
                      <a16:colId xmlns:a16="http://schemas.microsoft.com/office/drawing/2014/main" val="3714757390"/>
                    </a:ext>
                  </a:extLst>
                </a:gridCol>
                <a:gridCol w="645414">
                  <a:extLst>
                    <a:ext uri="{9D8B030D-6E8A-4147-A177-3AD203B41FA5}">
                      <a16:colId xmlns:a16="http://schemas.microsoft.com/office/drawing/2014/main" val="4143917597"/>
                    </a:ext>
                  </a:extLst>
                </a:gridCol>
                <a:gridCol w="645414">
                  <a:extLst>
                    <a:ext uri="{9D8B030D-6E8A-4147-A177-3AD203B41FA5}">
                      <a16:colId xmlns:a16="http://schemas.microsoft.com/office/drawing/2014/main" val="2530358725"/>
                    </a:ext>
                  </a:extLst>
                </a:gridCol>
              </a:tblGrid>
              <a:tr h="451972"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accent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282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22237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227024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Cross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1999137"/>
            <a:ext cx="5456245" cy="21241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types of energy in A with the energy sources in B</a:t>
            </a: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pictures</a:t>
            </a:r>
          </a:p>
          <a:p>
            <a:r>
              <a:rPr lang="en-US" dirty="0">
                <a:solidFill>
                  <a:schemeClr val="tx1"/>
                </a:solidFill>
              </a:rPr>
              <a:t>Task 3: Complete the sentences with the words and phrases from 1 or 2.</a:t>
            </a:r>
          </a:p>
          <a:p>
            <a:r>
              <a:rPr lang="en-US" dirty="0">
                <a:solidFill>
                  <a:schemeClr val="tx1"/>
                </a:solidFill>
              </a:rPr>
              <a:t>stressed syllables in the underlined words</a:t>
            </a:r>
          </a:p>
        </p:txBody>
      </p:sp>
      <p:cxnSp>
        <p:nvCxnSpPr>
          <p:cNvPr id="24" name="Curved Connector 23"/>
          <p:cNvCxnSpPr>
            <a:cxnSpLocks/>
            <a:endCxn id="17" idx="0"/>
          </p:cNvCxnSpPr>
          <p:nvPr/>
        </p:nvCxnSpPr>
        <p:spPr>
          <a:xfrm>
            <a:off x="2849262" y="1510782"/>
            <a:ext cx="798895" cy="7115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C0A41B77-4ABC-BE50-4033-A9858ACFF351}"/>
              </a:ext>
            </a:extLst>
          </p:cNvPr>
          <p:cNvSpPr/>
          <p:nvPr/>
        </p:nvSpPr>
        <p:spPr>
          <a:xfrm>
            <a:off x="5790783" y="4254373"/>
            <a:ext cx="5519010" cy="178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introduce visually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23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FBDB1C67-CDD1-D9A3-7F2A-7FB31D59F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7" y="3836701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3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800" b="1" dirty="0" err="1">
                <a:solidFill>
                  <a:srgbClr val="F7941E"/>
                </a:solidFill>
              </a:rPr>
              <a:t>Solar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800" b="1" dirty="0" err="1">
                <a:solidFill>
                  <a:srgbClr val="F7941E"/>
                </a:solidFill>
              </a:rPr>
              <a:t>energy</a:t>
            </a:r>
            <a:r>
              <a:rPr lang="vi-VN" sz="4800" b="1" dirty="0">
                <a:solidFill>
                  <a:srgbClr val="F7941E"/>
                </a:solidFill>
              </a:rPr>
              <a:t> (n):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9212" y="4076709"/>
            <a:ext cx="32416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/>
              <a:t>NĂNG LƯỢNG MẶT TRỜI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276460" y="3252092"/>
            <a:ext cx="2254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sōlər</a:t>
            </a:r>
            <a:r>
              <a:rPr lang="en-US" sz="2400" b="1" dirty="0">
                <a:solidFill>
                  <a:srgbClr val="0FB7BD"/>
                </a:solidFill>
              </a:rPr>
              <a:t> ˈ</a:t>
            </a:r>
            <a:r>
              <a:rPr lang="en-US" sz="2400" b="1" dirty="0" err="1">
                <a:solidFill>
                  <a:srgbClr val="0FB7BD"/>
                </a:solidFill>
              </a:rPr>
              <a:t>enədʒi</a:t>
            </a:r>
            <a:r>
              <a:rPr lang="en-US" sz="2400" b="1" dirty="0">
                <a:solidFill>
                  <a:srgbClr val="0FB7BD"/>
                </a:solidFill>
              </a:rPr>
              <a:t> 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1697866-B089-671F-6988-013921983C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32" y="2026790"/>
            <a:ext cx="3660056" cy="352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800" b="1">
                <a:solidFill>
                  <a:srgbClr val="F7941E"/>
                </a:solidFill>
              </a:rPr>
              <a:t>hydro energy (n)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/>
              <a:t>NĂNG LƯỢNG NƯỚC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285275" y="3252092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hīdrō</a:t>
            </a:r>
            <a:r>
              <a:rPr lang="en-US" sz="2400" b="1" dirty="0">
                <a:solidFill>
                  <a:srgbClr val="0FB7BD"/>
                </a:solidFill>
              </a:rPr>
              <a:t> ˈ</a:t>
            </a:r>
            <a:r>
              <a:rPr lang="en-US" sz="2400" b="1" dirty="0" err="1">
                <a:solidFill>
                  <a:srgbClr val="0FB7BD"/>
                </a:solidFill>
              </a:rPr>
              <a:t>enədʒi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A1C9296-627C-BB70-2D77-173264BA19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40" y="1617463"/>
            <a:ext cx="4192588" cy="41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2830</TotalTime>
  <Words>739</Words>
  <Application>Microsoft Office PowerPoint</Application>
  <PresentationFormat>Màn hình rộng</PresentationFormat>
  <Paragraphs>182</Paragraphs>
  <Slides>21</Slides>
  <Notes>12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(Body)</vt:lpstr>
      <vt:lpstr>Calibri Light</vt:lpstr>
      <vt:lpstr>Myriad Pro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Phương Linh</cp:lastModifiedBy>
  <cp:revision>156</cp:revision>
  <dcterms:created xsi:type="dcterms:W3CDTF">2020-12-09T02:04:09Z</dcterms:created>
  <dcterms:modified xsi:type="dcterms:W3CDTF">2022-05-12T03:50:02Z</dcterms:modified>
</cp:coreProperties>
</file>